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35"/>
  </p:notesMasterIdLst>
  <p:sldIdLst>
    <p:sldId id="414" r:id="rId2"/>
    <p:sldId id="297" r:id="rId3"/>
    <p:sldId id="364" r:id="rId4"/>
    <p:sldId id="470" r:id="rId5"/>
    <p:sldId id="471" r:id="rId6"/>
    <p:sldId id="371" r:id="rId7"/>
    <p:sldId id="362" r:id="rId8"/>
    <p:sldId id="467" r:id="rId9"/>
    <p:sldId id="431" r:id="rId10"/>
    <p:sldId id="432" r:id="rId11"/>
    <p:sldId id="433" r:id="rId12"/>
    <p:sldId id="374" r:id="rId13"/>
    <p:sldId id="375" r:id="rId14"/>
    <p:sldId id="444" r:id="rId15"/>
    <p:sldId id="405" r:id="rId16"/>
    <p:sldId id="415" r:id="rId17"/>
    <p:sldId id="406" r:id="rId18"/>
    <p:sldId id="468" r:id="rId19"/>
    <p:sldId id="469" r:id="rId20"/>
    <p:sldId id="443" r:id="rId21"/>
    <p:sldId id="408" r:id="rId22"/>
    <p:sldId id="409" r:id="rId23"/>
    <p:sldId id="410" r:id="rId24"/>
    <p:sldId id="347" r:id="rId25"/>
    <p:sldId id="438" r:id="rId26"/>
    <p:sldId id="411" r:id="rId27"/>
    <p:sldId id="412" r:id="rId28"/>
    <p:sldId id="434" r:id="rId29"/>
    <p:sldId id="435" r:id="rId30"/>
    <p:sldId id="436" r:id="rId31"/>
    <p:sldId id="437" r:id="rId32"/>
    <p:sldId id="440" r:id="rId33"/>
    <p:sldId id="441" r:id="rId34"/>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35" userDrawn="1">
          <p15:clr>
            <a:srgbClr val="A4A3A4"/>
          </p15:clr>
        </p15:guide>
        <p15:guide id="2" pos="3972" userDrawn="1">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5B"/>
    <a:srgbClr val="00FFFF"/>
    <a:srgbClr val="800000"/>
    <a:srgbClr val="FFFF00"/>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1"/>
    <p:restoredTop sz="94660"/>
  </p:normalViewPr>
  <p:slideViewPr>
    <p:cSldViewPr showGuides="1">
      <p:cViewPr varScale="1">
        <p:scale>
          <a:sx n="100" d="100"/>
          <a:sy n="100" d="100"/>
        </p:scale>
        <p:origin x="102" y="240"/>
      </p:cViewPr>
      <p:guideLst>
        <p:guide orient="horz" pos="2235"/>
        <p:guide pos="3972"/>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p>
            <a:pPr lvl="0"/>
            <a:endParaRPr lang="en-US" altLang="zh-CN" sz="1200">
              <a:ea typeface="SimSun" panose="02010600030101010101" pitchFamily="2" charset="-122"/>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p>
            <a:pPr lvl="0" algn="r"/>
            <a:endParaRPr lang="en-US" altLang="zh-CN" sz="1200">
              <a:ea typeface="SimSun" panose="02010600030101010101" pitchFamily="2" charset="-122"/>
            </a:endParaRPr>
          </a:p>
        </p:txBody>
      </p:sp>
      <p:sp>
        <p:nvSpPr>
          <p:cNvPr id="4100"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endParaRPr lang="en-US" altLang="zh-CN" sz="1200">
              <a:ea typeface="SimSun" panose="02010600030101010101" pitchFamily="2" charset="-122"/>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3241D97-DF8C-4BD6-8C18-6A09316D017E}"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p:spPr>
      </p:sp>
      <p:sp>
        <p:nvSpPr>
          <p:cNvPr id="33795" name="Notes Placeholder 2"/>
          <p:cNvSpPr>
            <a:spLocks noGrp="1"/>
          </p:cNvSpPr>
          <p:nvPr>
            <p:ph type="body" idx="1"/>
          </p:nvPr>
        </p:nvSpPr>
        <p:spPr/>
        <p:txBody>
          <a:bodyPr wrap="square" lIns="91440" tIns="45720" rIns="91440" bIns="45720" anchor="t"/>
          <a:lstStyle/>
          <a:p>
            <a:pPr lvl="0" eaLnBrk="1" hangingPunct="1"/>
            <a:endParaRPr/>
          </a:p>
        </p:txBody>
      </p:sp>
      <p:sp>
        <p:nvSpPr>
          <p:cNvPr id="33796" name="Slide Number Placeholder 3"/>
          <p:cNvSpPr txBox="1">
            <a:spLocks noGrp="1"/>
          </p:cNvSpPr>
          <p:nvPr/>
        </p:nvSpPr>
        <p:spPr>
          <a:xfrm>
            <a:off x="3884613" y="8685213"/>
            <a:ext cx="2971800" cy="457200"/>
          </a:xfrm>
          <a:prstGeom prst="rect">
            <a:avLst/>
          </a:prstGeom>
          <a:noFill/>
          <a:ln w="9525">
            <a:noFill/>
          </a:ln>
        </p:spPr>
        <p:txBody>
          <a:bodyPr anchor="b"/>
          <a:lstStyle/>
          <a:p>
            <a:pPr lvl="0" algn="r">
              <a:buFontTx/>
            </a:pPr>
            <a:fld id="{9A0DB2DC-4C9A-4742-B13C-FB6460FD3503}" type="slidenum">
              <a:rPr lang="en-US" sz="1200">
                <a:cs typeface="Arial" panose="020B0604020202020204" pitchFamily="34" charset="0"/>
              </a:rPr>
              <a:t>20</a:t>
            </a:fld>
            <a:endParaRPr lang="en-US" sz="120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271413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416835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155646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27763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224569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ltLang="zh-CN">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100045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ltLang="zh-CN">
              <a:latin typeface="Arial" panose="020B0604020202020204" pitchFamily="34" charset="0"/>
            </a:endParaRPr>
          </a:p>
        </p:txBody>
      </p:sp>
      <p:sp>
        <p:nvSpPr>
          <p:cNvPr id="8" name="Footer Placeholder 7"/>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9" name="Slide Number Placeholder 8"/>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158384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ltLang="zh-CN">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259365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ltLang="zh-CN">
              <a:latin typeface="Arial" panose="020B0604020202020204" pitchFamily="34" charset="0"/>
            </a:endParaRPr>
          </a:p>
        </p:txBody>
      </p:sp>
      <p:sp>
        <p:nvSpPr>
          <p:cNvPr id="3" name="Footer Placeholder 2"/>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179229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ltLang="zh-CN">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53192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ltLang="zh-CN">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316463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endParaRPr lang="en-US" altLang="zh-CN">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ltLang="zh-CN">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AA6837-992E-41B6-AAF4-2F9EB6699D3D}" type="slidenum">
              <a:rPr lang="en-US" altLang="en-US" smtClean="0"/>
              <a:pPr>
                <a:defRPr/>
              </a:pPr>
              <a:t>‹#›</a:t>
            </a:fld>
            <a:endParaRPr lang="en-US" altLang="en-US"/>
          </a:p>
        </p:txBody>
      </p:sp>
    </p:spTree>
    <p:extLst>
      <p:ext uri="{BB962C8B-B14F-4D97-AF65-F5344CB8AC3E}">
        <p14:creationId xmlns:p14="http://schemas.microsoft.com/office/powerpoint/2010/main" val="1691134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GIF"/><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file:///E:\Bai%2025%20Su%20nhiem%20tu%20cua%20sat%20thep%20%20Nam%20cham%20dien\thi%20gi&#7843;ng\H&#7879;%20th&#244;ng%20nam%20ch&#226;m%20&#273;i&#7879;n%20n&#226;ng%20t&#7845;m%20th&#233;p%20m&#7887;ng%20-%20d&#224;i.mp4" TargetMode="External"/><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E:\Bai%2025%20Su%20nhiem%20tu%20cua%20sat%20thep%20%20Nam%20cham%20dien\thi%20gi&#7843;ng\H&#431;&#7898;NG%20D&#7850;N%20l&#224;m%20nam%20ch&#226;m%20&#273;i&#7879;n%20&#273;&#417;n%20gi&#7843;n%20m&#224;%20b&#7841;n%20n&#234;n%20bi&#7871;t%20(1).mp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5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5.GIF"/><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slide" Target="slide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57.GI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1681" descr="Káº¿t quáº£ hÃ¬nh áº£nh cho NAM CHAM DIEN"/>
          <p:cNvPicPr>
            <a:picLocks noChangeAspect="1"/>
          </p:cNvPicPr>
          <p:nvPr/>
        </p:nvPicPr>
        <p:blipFill>
          <a:blip r:embed="rId2"/>
          <a:stretch>
            <a:fillRect/>
          </a:stretch>
        </p:blipFill>
        <p:spPr>
          <a:xfrm>
            <a:off x="1371600" y="381080"/>
            <a:ext cx="4419600" cy="2895600"/>
          </a:xfrm>
          <a:prstGeom prst="rect">
            <a:avLst/>
          </a:prstGeom>
          <a:noFill/>
          <a:ln w="9525">
            <a:noFill/>
          </a:ln>
        </p:spPr>
      </p:pic>
      <p:pic>
        <p:nvPicPr>
          <p:cNvPr id="71683" name="Picture 71682" descr="Káº¿t quáº£ hÃ¬nh áº£nh cho NAM CHAM DIEN"/>
          <p:cNvPicPr>
            <a:picLocks noChangeAspect="1"/>
          </p:cNvPicPr>
          <p:nvPr/>
        </p:nvPicPr>
        <p:blipFill>
          <a:blip r:embed="rId3"/>
          <a:stretch>
            <a:fillRect/>
          </a:stretch>
        </p:blipFill>
        <p:spPr>
          <a:xfrm>
            <a:off x="6400792" y="372118"/>
            <a:ext cx="4114796" cy="2904562"/>
          </a:xfrm>
          <a:prstGeom prst="rect">
            <a:avLst/>
          </a:prstGeom>
          <a:noFill/>
          <a:ln w="9525">
            <a:noFill/>
          </a:ln>
        </p:spPr>
      </p:pic>
      <p:pic>
        <p:nvPicPr>
          <p:cNvPr id="71684" name="Picture 71683" descr="Káº¿t quáº£ hÃ¬nh áº£nh cho cáº§n cáº©u dÃ¹ng nam chÃ¢m Äiá»n"/>
          <p:cNvPicPr>
            <a:picLocks noChangeAspect="1"/>
          </p:cNvPicPr>
          <p:nvPr/>
        </p:nvPicPr>
        <p:blipFill>
          <a:blip r:embed="rId4"/>
          <a:stretch>
            <a:fillRect/>
          </a:stretch>
        </p:blipFill>
        <p:spPr>
          <a:xfrm>
            <a:off x="1524000" y="3435529"/>
            <a:ext cx="4114800" cy="3094038"/>
          </a:xfrm>
          <a:prstGeom prst="rect">
            <a:avLst/>
          </a:prstGeom>
          <a:noFill/>
          <a:ln w="9525">
            <a:noFill/>
          </a:ln>
        </p:spPr>
      </p:pic>
      <p:pic>
        <p:nvPicPr>
          <p:cNvPr id="71685" name="Picture 71684" descr="HÃ¬nh áº£nh cÃ³ liÃªn quan"/>
          <p:cNvPicPr>
            <a:picLocks noChangeAspect="1"/>
          </p:cNvPicPr>
          <p:nvPr/>
        </p:nvPicPr>
        <p:blipFill>
          <a:blip r:embed="rId5"/>
          <a:stretch>
            <a:fillRect/>
          </a:stretch>
        </p:blipFill>
        <p:spPr>
          <a:xfrm>
            <a:off x="6553188" y="3657594"/>
            <a:ext cx="3962400" cy="284003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338" y="337105"/>
            <a:ext cx="3088998" cy="461665"/>
          </a:xfrm>
          <a:prstGeom prst="rect">
            <a:avLst/>
          </a:prstGeom>
          <a:noFill/>
        </p:spPr>
        <p:txBody>
          <a:bodyPr wrap="square" lIns="91440" tIns="45720" rIns="91440" bIns="45720">
            <a:spAutoFit/>
          </a:bodyPr>
          <a:lstStyle/>
          <a:p>
            <a:pPr algn="ct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II-NAM CHÂM ĐIỆN.</a:t>
            </a:r>
          </a:p>
        </p:txBody>
      </p:sp>
      <p:sp>
        <p:nvSpPr>
          <p:cNvPr id="16" name="Rectangle 15"/>
          <p:cNvSpPr/>
          <p:nvPr/>
        </p:nvSpPr>
        <p:spPr>
          <a:xfrm>
            <a:off x="1280160" y="5105400"/>
            <a:ext cx="9498330" cy="1015663"/>
          </a:xfrm>
          <a:prstGeom prst="rect">
            <a:avLst/>
          </a:prstGeom>
          <a:noFill/>
        </p:spPr>
        <p:txBody>
          <a:bodyPr wrap="square" lIns="91440" tIns="45720" rIns="91440" bIns="45720">
            <a:spAutoFit/>
          </a:bodyPr>
          <a:lstStyle/>
          <a:p>
            <a:r>
              <a:rPr lang="en-US" sz="3000" b="1">
                <a:ln w="1905"/>
                <a:effectLst>
                  <a:innerShdw blurRad="69850" dist="43180" dir="5400000">
                    <a:srgbClr val="000000">
                      <a:alpha val="65000"/>
                    </a:srgbClr>
                  </a:innerShdw>
                </a:effectLst>
              </a:rPr>
              <a:t>Nam châm d) mạnh hơn. Vì có cùng số vòng dây nhưng có I lớn hơn.</a:t>
            </a:r>
          </a:p>
        </p:txBody>
      </p:sp>
      <p:sp>
        <p:nvSpPr>
          <p:cNvPr id="17" name="Rectangle 1"/>
          <p:cNvSpPr txBox="1">
            <a:spLocks noChangeArrowheads="1"/>
          </p:cNvSpPr>
          <p:nvPr/>
        </p:nvSpPr>
        <p:spPr>
          <a:xfrm>
            <a:off x="838338" y="798770"/>
            <a:ext cx="10669050" cy="914400"/>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marL="342900" indent="-341630" algn="just">
              <a:spcBef>
                <a:spcPts val="600"/>
              </a:spcBef>
              <a:tabLst>
                <a:tab pos="912495" algn="l"/>
                <a:tab pos="1826895" algn="l"/>
                <a:tab pos="2741295" algn="l"/>
                <a:tab pos="3655695" algn="l"/>
                <a:tab pos="4570095" algn="l"/>
                <a:tab pos="5484495" algn="l"/>
                <a:tab pos="6398895" algn="l"/>
                <a:tab pos="7313295" algn="l"/>
                <a:tab pos="8227695" algn="l"/>
                <a:tab pos="9142095" algn="l"/>
                <a:tab pos="10056495" algn="l"/>
              </a:tabLst>
            </a:pPr>
            <a:r>
              <a:rPr lang="en-US" sz="3200">
                <a:solidFill>
                  <a:srgbClr val="0000FF"/>
                </a:solidFill>
              </a:rPr>
              <a:t>C3: So </a:t>
            </a:r>
            <a:r>
              <a:rPr lang="en-US" sz="3200" err="1">
                <a:solidFill>
                  <a:srgbClr val="0000FF"/>
                </a:solidFill>
              </a:rPr>
              <a:t>sánh</a:t>
            </a:r>
            <a:r>
              <a:rPr lang="en-US" sz="3200">
                <a:solidFill>
                  <a:srgbClr val="0000FF"/>
                </a:solidFill>
              </a:rPr>
              <a:t> </a:t>
            </a:r>
            <a:r>
              <a:rPr lang="en-US" sz="3200" err="1">
                <a:solidFill>
                  <a:srgbClr val="0000FF"/>
                </a:solidFill>
              </a:rPr>
              <a:t>các</a:t>
            </a:r>
            <a:r>
              <a:rPr lang="en-US" sz="3200">
                <a:solidFill>
                  <a:srgbClr val="0000FF"/>
                </a:solidFill>
              </a:rPr>
              <a:t> </a:t>
            </a:r>
            <a:r>
              <a:rPr lang="en-US" sz="3200" err="1">
                <a:solidFill>
                  <a:srgbClr val="0000FF"/>
                </a:solidFill>
              </a:rPr>
              <a:t>nam</a:t>
            </a:r>
            <a:r>
              <a:rPr lang="en-US" sz="3200">
                <a:solidFill>
                  <a:srgbClr val="0000FF"/>
                </a:solidFill>
              </a:rPr>
              <a:t> </a:t>
            </a:r>
            <a:r>
              <a:rPr lang="en-US" sz="3200" err="1">
                <a:solidFill>
                  <a:srgbClr val="0000FF"/>
                </a:solidFill>
              </a:rPr>
              <a:t>châm</a:t>
            </a:r>
            <a:r>
              <a:rPr lang="en-US" sz="3200">
                <a:solidFill>
                  <a:srgbClr val="0000FF"/>
                </a:solidFill>
              </a:rPr>
              <a:t> </a:t>
            </a:r>
            <a:r>
              <a:rPr lang="en-US" sz="3200" err="1">
                <a:solidFill>
                  <a:srgbClr val="0000FF"/>
                </a:solidFill>
              </a:rPr>
              <a:t>điện</a:t>
            </a:r>
            <a:r>
              <a:rPr lang="en-US" sz="3200">
                <a:solidFill>
                  <a:srgbClr val="0000FF"/>
                </a:solidFill>
              </a:rPr>
              <a:t>:  c </a:t>
            </a:r>
            <a:r>
              <a:rPr lang="en-US" sz="3200" err="1">
                <a:solidFill>
                  <a:srgbClr val="0000FF"/>
                </a:solidFill>
              </a:rPr>
              <a:t>và</a:t>
            </a:r>
            <a:r>
              <a:rPr lang="en-US" sz="3200">
                <a:solidFill>
                  <a:srgbClr val="0000FF"/>
                </a:solidFill>
              </a:rPr>
              <a:t> d </a:t>
            </a:r>
            <a:r>
              <a:rPr lang="en-US" sz="3200" err="1">
                <a:solidFill>
                  <a:srgbClr val="0000FF"/>
                </a:solidFill>
              </a:rPr>
              <a:t>nam</a:t>
            </a:r>
            <a:r>
              <a:rPr lang="en-US" sz="3200">
                <a:solidFill>
                  <a:srgbClr val="0000FF"/>
                </a:solidFill>
              </a:rPr>
              <a:t> </a:t>
            </a:r>
            <a:r>
              <a:rPr lang="en-US" sz="3200" err="1">
                <a:solidFill>
                  <a:srgbClr val="0000FF"/>
                </a:solidFill>
              </a:rPr>
              <a:t>châm</a:t>
            </a:r>
            <a:r>
              <a:rPr lang="en-US" sz="3200">
                <a:solidFill>
                  <a:srgbClr val="0000FF"/>
                </a:solidFill>
              </a:rPr>
              <a:t> </a:t>
            </a:r>
            <a:r>
              <a:rPr lang="en-US" sz="3200" err="1">
                <a:solidFill>
                  <a:srgbClr val="0000FF"/>
                </a:solidFill>
              </a:rPr>
              <a:t>nào</a:t>
            </a:r>
            <a:r>
              <a:rPr lang="en-US" sz="3200">
                <a:solidFill>
                  <a:srgbClr val="0000FF"/>
                </a:solidFill>
              </a:rPr>
              <a:t> </a:t>
            </a:r>
            <a:r>
              <a:rPr lang="en-US" sz="3200" err="1">
                <a:solidFill>
                  <a:srgbClr val="0000FF"/>
                </a:solidFill>
              </a:rPr>
              <a:t>mạnh</a:t>
            </a:r>
            <a:r>
              <a:rPr lang="en-US" sz="3200">
                <a:solidFill>
                  <a:srgbClr val="0000FF"/>
                </a:solidFill>
              </a:rPr>
              <a:t> </a:t>
            </a:r>
            <a:r>
              <a:rPr lang="en-US" sz="3200" err="1">
                <a:solidFill>
                  <a:srgbClr val="0000FF"/>
                </a:solidFill>
              </a:rPr>
              <a:t>hơn</a:t>
            </a:r>
            <a:r>
              <a:rPr lang="en-US" sz="3200">
                <a:solidFill>
                  <a:srgbClr val="0000FF"/>
                </a:solidFill>
              </a:rPr>
              <a:t>?</a:t>
            </a: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l="39760" t="24796" r="39760" b="26118"/>
          <a:stretch>
            <a:fillRect/>
          </a:stretch>
        </p:blipFill>
        <p:spPr bwMode="auto">
          <a:xfrm>
            <a:off x="4710104" y="2490818"/>
            <a:ext cx="1462087" cy="1096962"/>
          </a:xfrm>
          <a:prstGeom prst="rect">
            <a:avLst/>
          </a:prstGeom>
          <a:noFill/>
          <a:ln>
            <a:noFill/>
          </a:ln>
          <a:effectLst/>
          <a:extLst>
            <a:ext uri="{909E8E84-426E-40DD-AFC4-6F175D3DCCD1}">
              <a14:hiddenFill xmlns:a14="http://schemas.microsoft.com/office/drawing/2010/main">
                <a:blipFill dpi="0" rotWithShape="0">
                  <a:blip/>
                  <a:srcRect l="39760" t="24796" r="39760" b="26118"/>
                  <a:stretch>
                    <a:fillRect/>
                  </a:stretch>
                </a:blip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l="39760" t="24796" r="39760" b="26118"/>
          <a:stretch>
            <a:fillRect/>
          </a:stretch>
        </p:blipFill>
        <p:spPr bwMode="auto">
          <a:xfrm>
            <a:off x="3033704" y="2495581"/>
            <a:ext cx="1462087" cy="1096963"/>
          </a:xfrm>
          <a:prstGeom prst="rect">
            <a:avLst/>
          </a:prstGeom>
          <a:noFill/>
          <a:ln>
            <a:noFill/>
          </a:ln>
          <a:effectLst/>
          <a:extLst>
            <a:ext uri="{909E8E84-426E-40DD-AFC4-6F175D3DCCD1}">
              <a14:hiddenFill xmlns:a14="http://schemas.microsoft.com/office/drawing/2010/main">
                <a:blipFill dpi="0" rotWithShape="0">
                  <a:blip/>
                  <a:srcRect l="39760" t="24796" r="39760" b="26118"/>
                  <a:stretch>
                    <a:fillRect/>
                  </a:stretch>
                </a:blip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11"/>
          <p:cNvSpPr txBox="1">
            <a:spLocks noChangeArrowheads="1"/>
          </p:cNvSpPr>
          <p:nvPr/>
        </p:nvSpPr>
        <p:spPr bwMode="auto">
          <a:xfrm>
            <a:off x="3200390" y="3733830"/>
            <a:ext cx="1295400" cy="63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lnSpc>
                <a:spcPct val="60000"/>
              </a:lnSpc>
              <a:spcBef>
                <a:spcPts val="1250"/>
              </a:spcBef>
            </a:pPr>
            <a:r>
              <a:rPr lang="en-US" sz="2000"/>
              <a:t>I = 1A</a:t>
            </a:r>
          </a:p>
          <a:p>
            <a:pPr>
              <a:lnSpc>
                <a:spcPct val="60000"/>
              </a:lnSpc>
              <a:spcBef>
                <a:spcPts val="1250"/>
              </a:spcBef>
            </a:pPr>
            <a:r>
              <a:rPr lang="en-US" sz="2000"/>
              <a:t>n = 300</a:t>
            </a:r>
          </a:p>
        </p:txBody>
      </p:sp>
      <p:sp>
        <p:nvSpPr>
          <p:cNvPr id="21" name="Text Box 13"/>
          <p:cNvSpPr txBox="1">
            <a:spLocks noChangeArrowheads="1"/>
          </p:cNvSpPr>
          <p:nvPr/>
        </p:nvSpPr>
        <p:spPr bwMode="auto">
          <a:xfrm>
            <a:off x="4876790" y="3695730"/>
            <a:ext cx="1295400" cy="63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lnSpc>
                <a:spcPct val="60000"/>
              </a:lnSpc>
              <a:spcBef>
                <a:spcPts val="1250"/>
              </a:spcBef>
            </a:pPr>
            <a:r>
              <a:rPr lang="en-US" sz="2000"/>
              <a:t>I = 2A</a:t>
            </a:r>
          </a:p>
          <a:p>
            <a:pPr>
              <a:lnSpc>
                <a:spcPct val="60000"/>
              </a:lnSpc>
              <a:spcBef>
                <a:spcPts val="1250"/>
              </a:spcBef>
            </a:pPr>
            <a:r>
              <a:rPr lang="en-US" sz="2000"/>
              <a:t>n = 300</a:t>
            </a:r>
          </a:p>
        </p:txBody>
      </p:sp>
      <p:sp>
        <p:nvSpPr>
          <p:cNvPr id="22" name="Text Box 18"/>
          <p:cNvSpPr txBox="1">
            <a:spLocks noChangeArrowheads="1"/>
          </p:cNvSpPr>
          <p:nvPr/>
        </p:nvSpPr>
        <p:spPr bwMode="auto">
          <a:xfrm>
            <a:off x="2971790" y="2819431"/>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spcBef>
                <a:spcPts val="1500"/>
              </a:spcBef>
            </a:pPr>
            <a:r>
              <a:rPr lang="en-US" sz="2400"/>
              <a:t>c)</a:t>
            </a:r>
          </a:p>
        </p:txBody>
      </p:sp>
      <p:sp>
        <p:nvSpPr>
          <p:cNvPr id="23" name="Text Box 19"/>
          <p:cNvSpPr txBox="1">
            <a:spLocks noChangeArrowheads="1"/>
          </p:cNvSpPr>
          <p:nvPr/>
        </p:nvSpPr>
        <p:spPr bwMode="auto">
          <a:xfrm>
            <a:off x="4648190" y="2819431"/>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spcBef>
                <a:spcPts val="1500"/>
              </a:spcBef>
            </a:pPr>
            <a:r>
              <a:rPr lang="en-US" sz="2400"/>
              <a:t>d)</a:t>
            </a:r>
          </a:p>
        </p:txBody>
      </p:sp>
      <p:sp>
        <p:nvSpPr>
          <p:cNvPr id="24" name="Rectangle 24"/>
          <p:cNvSpPr>
            <a:spLocks noChangeArrowheads="1"/>
          </p:cNvSpPr>
          <p:nvPr/>
        </p:nvSpPr>
        <p:spPr bwMode="auto">
          <a:xfrm>
            <a:off x="2743190" y="2286030"/>
            <a:ext cx="3733800" cy="2133600"/>
          </a:xfrm>
          <a:prstGeom prst="rect">
            <a:avLst/>
          </a:prstGeom>
          <a:noFill/>
          <a:ln w="12600" cap="sq">
            <a:solidFill>
              <a:srgbClr val="000000"/>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87525" y="281921"/>
            <a:ext cx="3088998" cy="461665"/>
          </a:xfrm>
          <a:prstGeom prst="rect">
            <a:avLst/>
          </a:prstGeom>
          <a:noFill/>
        </p:spPr>
        <p:txBody>
          <a:bodyPr wrap="square" lIns="91440" tIns="45720" rIns="91440" bIns="45720">
            <a:spAutoFit/>
          </a:bodyPr>
          <a:lstStyle/>
          <a:p>
            <a:pPr algn="ct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II-NAM CHÂM ĐIỆN.</a:t>
            </a:r>
          </a:p>
        </p:txBody>
      </p:sp>
      <p:sp>
        <p:nvSpPr>
          <p:cNvPr id="16" name="Rectangle 15"/>
          <p:cNvSpPr/>
          <p:nvPr/>
        </p:nvSpPr>
        <p:spPr>
          <a:xfrm>
            <a:off x="1371724" y="3803110"/>
            <a:ext cx="8065039" cy="1569660"/>
          </a:xfrm>
          <a:prstGeom prst="rect">
            <a:avLst/>
          </a:prstGeom>
          <a:noFill/>
        </p:spPr>
        <p:txBody>
          <a:bodyPr wrap="square" lIns="91440" tIns="45720" rIns="91440" bIns="4572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Nam châm e mạnh nhất</a:t>
            </a:r>
            <a:r>
              <a:rPr lang="en-US" sz="9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17" name="Rectangle 1"/>
          <p:cNvSpPr txBox="1">
            <a:spLocks noChangeArrowheads="1"/>
          </p:cNvSpPr>
          <p:nvPr/>
        </p:nvSpPr>
        <p:spPr>
          <a:xfrm>
            <a:off x="1651818" y="908685"/>
            <a:ext cx="10082833" cy="914400"/>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marL="342900" indent="-341630" algn="just">
              <a:spcBef>
                <a:spcPts val="600"/>
              </a:spcBef>
              <a:tabLst>
                <a:tab pos="912495" algn="l"/>
                <a:tab pos="1826895" algn="l"/>
                <a:tab pos="2741295" algn="l"/>
                <a:tab pos="3655695" algn="l"/>
                <a:tab pos="4570095" algn="l"/>
                <a:tab pos="5484495" algn="l"/>
                <a:tab pos="6398895" algn="l"/>
                <a:tab pos="7313295" algn="l"/>
                <a:tab pos="8227695" algn="l"/>
                <a:tab pos="9142095" algn="l"/>
                <a:tab pos="10056495" algn="l"/>
              </a:tabLst>
            </a:pPr>
            <a:r>
              <a:rPr lang="en-US" sz="3200">
                <a:solidFill>
                  <a:srgbClr val="0000FF"/>
                </a:solidFill>
              </a:rPr>
              <a:t>C3: So </a:t>
            </a:r>
            <a:r>
              <a:rPr lang="en-US" sz="3200" err="1">
                <a:solidFill>
                  <a:srgbClr val="0000FF"/>
                </a:solidFill>
              </a:rPr>
              <a:t>sánh</a:t>
            </a:r>
            <a:r>
              <a:rPr lang="en-US" sz="3200">
                <a:solidFill>
                  <a:srgbClr val="0000FF"/>
                </a:solidFill>
              </a:rPr>
              <a:t> </a:t>
            </a:r>
            <a:r>
              <a:rPr lang="en-US" sz="3200" err="1">
                <a:solidFill>
                  <a:srgbClr val="0000FF"/>
                </a:solidFill>
              </a:rPr>
              <a:t>các</a:t>
            </a:r>
            <a:r>
              <a:rPr lang="en-US" sz="3200">
                <a:solidFill>
                  <a:srgbClr val="0000FF"/>
                </a:solidFill>
              </a:rPr>
              <a:t> </a:t>
            </a:r>
            <a:r>
              <a:rPr lang="en-US" sz="3200" err="1">
                <a:solidFill>
                  <a:srgbClr val="0000FF"/>
                </a:solidFill>
              </a:rPr>
              <a:t>nam</a:t>
            </a:r>
            <a:r>
              <a:rPr lang="en-US" sz="3200">
                <a:solidFill>
                  <a:srgbClr val="0000FF"/>
                </a:solidFill>
              </a:rPr>
              <a:t> </a:t>
            </a:r>
            <a:r>
              <a:rPr lang="en-US" sz="3200" err="1">
                <a:solidFill>
                  <a:srgbClr val="0000FF"/>
                </a:solidFill>
              </a:rPr>
              <a:t>châm</a:t>
            </a:r>
            <a:r>
              <a:rPr lang="en-US" sz="3200">
                <a:solidFill>
                  <a:srgbClr val="0000FF"/>
                </a:solidFill>
              </a:rPr>
              <a:t> </a:t>
            </a:r>
            <a:r>
              <a:rPr lang="en-US" sz="3200" err="1">
                <a:solidFill>
                  <a:srgbClr val="0000FF"/>
                </a:solidFill>
              </a:rPr>
              <a:t>điện</a:t>
            </a:r>
            <a:r>
              <a:rPr lang="en-US" sz="3200">
                <a:solidFill>
                  <a:srgbClr val="0000FF"/>
                </a:solidFill>
              </a:rPr>
              <a:t>:  </a:t>
            </a:r>
            <a:r>
              <a:rPr lang="en-US" sz="3200" err="1">
                <a:solidFill>
                  <a:srgbClr val="0000FF"/>
                </a:solidFill>
              </a:rPr>
              <a:t>b,d</a:t>
            </a:r>
            <a:r>
              <a:rPr lang="en-US" sz="3200">
                <a:solidFill>
                  <a:srgbClr val="0000FF"/>
                </a:solidFill>
              </a:rPr>
              <a:t> </a:t>
            </a:r>
            <a:r>
              <a:rPr lang="en-US" sz="3200" err="1">
                <a:solidFill>
                  <a:srgbClr val="0000FF"/>
                </a:solidFill>
              </a:rPr>
              <a:t>và</a:t>
            </a:r>
            <a:r>
              <a:rPr lang="en-US" sz="3200">
                <a:solidFill>
                  <a:srgbClr val="0000FF"/>
                </a:solidFill>
              </a:rPr>
              <a:t> e </a:t>
            </a:r>
            <a:r>
              <a:rPr lang="en-US" sz="3200" err="1">
                <a:solidFill>
                  <a:srgbClr val="0000FF"/>
                </a:solidFill>
              </a:rPr>
              <a:t>nam</a:t>
            </a:r>
            <a:r>
              <a:rPr lang="en-US" sz="3200">
                <a:solidFill>
                  <a:srgbClr val="0000FF"/>
                </a:solidFill>
              </a:rPr>
              <a:t> </a:t>
            </a:r>
            <a:r>
              <a:rPr lang="en-US" sz="3200" err="1">
                <a:solidFill>
                  <a:srgbClr val="0000FF"/>
                </a:solidFill>
              </a:rPr>
              <a:t>châm</a:t>
            </a:r>
            <a:r>
              <a:rPr lang="en-US" sz="3200">
                <a:solidFill>
                  <a:srgbClr val="0000FF"/>
                </a:solidFill>
              </a:rPr>
              <a:t> </a:t>
            </a:r>
            <a:r>
              <a:rPr lang="en-US" sz="3200" err="1">
                <a:solidFill>
                  <a:srgbClr val="0000FF"/>
                </a:solidFill>
              </a:rPr>
              <a:t>nào</a:t>
            </a:r>
            <a:r>
              <a:rPr lang="en-US" sz="3200">
                <a:solidFill>
                  <a:srgbClr val="0000FF"/>
                </a:solidFill>
              </a:rPr>
              <a:t> </a:t>
            </a:r>
            <a:r>
              <a:rPr lang="en-US" sz="3200" err="1">
                <a:solidFill>
                  <a:srgbClr val="0000FF"/>
                </a:solidFill>
              </a:rPr>
              <a:t>mạnh</a:t>
            </a:r>
            <a:r>
              <a:rPr lang="en-US" sz="3200">
                <a:solidFill>
                  <a:srgbClr val="0000FF"/>
                </a:solidFill>
              </a:rPr>
              <a:t> </a:t>
            </a:r>
            <a:r>
              <a:rPr lang="en-US" sz="3200" err="1">
                <a:solidFill>
                  <a:srgbClr val="0000FF"/>
                </a:solidFill>
              </a:rPr>
              <a:t>hơn</a:t>
            </a:r>
            <a:r>
              <a:rPr lang="en-US" sz="3200">
                <a:solidFill>
                  <a:srgbClr val="0000FF"/>
                </a:solidFill>
              </a:rPr>
              <a:t>?</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l="37712" t="19487" r="37708" b="19487"/>
          <a:stretch>
            <a:fillRect/>
          </a:stretch>
        </p:blipFill>
        <p:spPr bwMode="auto">
          <a:xfrm>
            <a:off x="5943600" y="2362233"/>
            <a:ext cx="1462088" cy="1096963"/>
          </a:xfrm>
          <a:prstGeom prst="rect">
            <a:avLst/>
          </a:prstGeom>
          <a:noFill/>
          <a:ln>
            <a:noFill/>
          </a:ln>
          <a:effectLst/>
          <a:extLst>
            <a:ext uri="{909E8E84-426E-40DD-AFC4-6F175D3DCCD1}">
              <a14:hiddenFill xmlns:a14="http://schemas.microsoft.com/office/drawing/2010/main">
                <a:blipFill dpi="0" rotWithShape="0">
                  <a:blip/>
                  <a:srcRect l="37712" t="19487" r="37708" b="19487"/>
                  <a:stretch>
                    <a:fillRect/>
                  </a:stretch>
                </a:blip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7"/>
          <p:cNvPicPr>
            <a:picLocks noChangeAspect="1" noChangeArrowheads="1"/>
          </p:cNvPicPr>
          <p:nvPr/>
        </p:nvPicPr>
        <p:blipFill>
          <a:blip r:embed="rId4">
            <a:extLst>
              <a:ext uri="{28A0092B-C50C-407E-A947-70E740481C1C}">
                <a14:useLocalDpi xmlns:a14="http://schemas.microsoft.com/office/drawing/2010/main" val="0"/>
              </a:ext>
            </a:extLst>
          </a:blip>
          <a:srcRect l="39760" t="24796" r="39760" b="26118"/>
          <a:stretch>
            <a:fillRect/>
          </a:stretch>
        </p:blipFill>
        <p:spPr bwMode="auto">
          <a:xfrm>
            <a:off x="2133600" y="2362233"/>
            <a:ext cx="1462088" cy="1096963"/>
          </a:xfrm>
          <a:prstGeom prst="rect">
            <a:avLst/>
          </a:prstGeom>
          <a:noFill/>
          <a:ln>
            <a:noFill/>
          </a:ln>
          <a:effectLst/>
          <a:extLst>
            <a:ext uri="{909E8E84-426E-40DD-AFC4-6F175D3DCCD1}">
              <a14:hiddenFill xmlns:a14="http://schemas.microsoft.com/office/drawing/2010/main">
                <a:blipFill dpi="0" rotWithShape="0">
                  <a:blip/>
                  <a:srcRect l="39760" t="24796" r="39760" b="26118"/>
                  <a:stretch>
                    <a:fillRect/>
                  </a:stretch>
                </a:blip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8"/>
          <p:cNvPicPr>
            <a:picLocks noChangeAspect="1" noChangeArrowheads="1"/>
          </p:cNvPicPr>
          <p:nvPr/>
        </p:nvPicPr>
        <p:blipFill>
          <a:blip r:embed="rId5">
            <a:extLst>
              <a:ext uri="{28A0092B-C50C-407E-A947-70E740481C1C}">
                <a14:useLocalDpi xmlns:a14="http://schemas.microsoft.com/office/drawing/2010/main" val="0"/>
              </a:ext>
            </a:extLst>
          </a:blip>
          <a:srcRect l="39760" t="24796" r="39760" b="26118"/>
          <a:stretch>
            <a:fillRect/>
          </a:stretch>
        </p:blipFill>
        <p:spPr bwMode="auto">
          <a:xfrm>
            <a:off x="4038600" y="2362233"/>
            <a:ext cx="1462088" cy="1096963"/>
          </a:xfrm>
          <a:prstGeom prst="rect">
            <a:avLst/>
          </a:prstGeom>
          <a:noFill/>
          <a:ln>
            <a:noFill/>
          </a:ln>
          <a:effectLst/>
          <a:extLst>
            <a:ext uri="{909E8E84-426E-40DD-AFC4-6F175D3DCCD1}">
              <a14:hiddenFill xmlns:a14="http://schemas.microsoft.com/office/drawing/2010/main">
                <a:blipFill dpi="0" rotWithShape="0">
                  <a:blip/>
                  <a:srcRect l="39760" t="24796" r="39760" b="26118"/>
                  <a:stretch>
                    <a:fillRect/>
                  </a:stretch>
                </a:blip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Text Box 12"/>
          <p:cNvSpPr txBox="1">
            <a:spLocks noChangeArrowheads="1"/>
          </p:cNvSpPr>
          <p:nvPr/>
        </p:nvSpPr>
        <p:spPr bwMode="auto">
          <a:xfrm>
            <a:off x="2286000" y="3657632"/>
            <a:ext cx="1295400" cy="63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lnSpc>
                <a:spcPct val="60000"/>
              </a:lnSpc>
              <a:spcBef>
                <a:spcPts val="1250"/>
              </a:spcBef>
            </a:pPr>
            <a:r>
              <a:rPr lang="en-US" sz="2000"/>
              <a:t>I = 1A</a:t>
            </a:r>
          </a:p>
          <a:p>
            <a:pPr>
              <a:lnSpc>
                <a:spcPct val="60000"/>
              </a:lnSpc>
              <a:spcBef>
                <a:spcPts val="1250"/>
              </a:spcBef>
            </a:pPr>
            <a:r>
              <a:rPr lang="en-US" sz="2000"/>
              <a:t>n = 500</a:t>
            </a:r>
          </a:p>
        </p:txBody>
      </p:sp>
      <p:sp>
        <p:nvSpPr>
          <p:cNvPr id="29" name="Text Box 14"/>
          <p:cNvSpPr txBox="1">
            <a:spLocks noChangeArrowheads="1"/>
          </p:cNvSpPr>
          <p:nvPr/>
        </p:nvSpPr>
        <p:spPr bwMode="auto">
          <a:xfrm>
            <a:off x="4343400" y="3657632"/>
            <a:ext cx="1295400" cy="63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lnSpc>
                <a:spcPct val="60000"/>
              </a:lnSpc>
              <a:spcBef>
                <a:spcPts val="1250"/>
              </a:spcBef>
            </a:pPr>
            <a:r>
              <a:rPr lang="en-US" sz="2000"/>
              <a:t>I = 2A</a:t>
            </a:r>
          </a:p>
          <a:p>
            <a:pPr>
              <a:lnSpc>
                <a:spcPct val="60000"/>
              </a:lnSpc>
              <a:spcBef>
                <a:spcPts val="1250"/>
              </a:spcBef>
            </a:pPr>
            <a:r>
              <a:rPr lang="en-US" sz="2000"/>
              <a:t>n = 300</a:t>
            </a:r>
          </a:p>
        </p:txBody>
      </p:sp>
      <p:sp>
        <p:nvSpPr>
          <p:cNvPr id="30" name="Text Box 15"/>
          <p:cNvSpPr txBox="1">
            <a:spLocks noChangeArrowheads="1"/>
          </p:cNvSpPr>
          <p:nvPr/>
        </p:nvSpPr>
        <p:spPr bwMode="auto">
          <a:xfrm>
            <a:off x="6248400" y="3657632"/>
            <a:ext cx="1295400" cy="63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lnSpc>
                <a:spcPct val="60000"/>
              </a:lnSpc>
              <a:spcBef>
                <a:spcPts val="1250"/>
              </a:spcBef>
            </a:pPr>
            <a:r>
              <a:rPr lang="en-US" sz="2000"/>
              <a:t>I = 2A</a:t>
            </a:r>
          </a:p>
          <a:p>
            <a:pPr>
              <a:lnSpc>
                <a:spcPct val="60000"/>
              </a:lnSpc>
              <a:spcBef>
                <a:spcPts val="1250"/>
              </a:spcBef>
            </a:pPr>
            <a:r>
              <a:rPr lang="en-US" sz="2000"/>
              <a:t>n = 750</a:t>
            </a:r>
          </a:p>
        </p:txBody>
      </p:sp>
      <p:sp>
        <p:nvSpPr>
          <p:cNvPr id="31" name="Text Box 20"/>
          <p:cNvSpPr txBox="1">
            <a:spLocks noChangeArrowheads="1"/>
          </p:cNvSpPr>
          <p:nvPr/>
        </p:nvSpPr>
        <p:spPr bwMode="auto">
          <a:xfrm>
            <a:off x="1981200" y="2743233"/>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spcBef>
                <a:spcPts val="1500"/>
              </a:spcBef>
            </a:pPr>
            <a:r>
              <a:rPr lang="en-US" sz="2400"/>
              <a:t>b)</a:t>
            </a:r>
          </a:p>
        </p:txBody>
      </p:sp>
      <p:sp>
        <p:nvSpPr>
          <p:cNvPr id="32" name="Text Box 21"/>
          <p:cNvSpPr txBox="1">
            <a:spLocks noChangeArrowheads="1"/>
          </p:cNvSpPr>
          <p:nvPr/>
        </p:nvSpPr>
        <p:spPr bwMode="auto">
          <a:xfrm>
            <a:off x="3962400" y="2667033"/>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spcBef>
                <a:spcPts val="1500"/>
              </a:spcBef>
            </a:pPr>
            <a:r>
              <a:rPr lang="en-US" sz="2400"/>
              <a:t>d)</a:t>
            </a:r>
          </a:p>
        </p:txBody>
      </p:sp>
      <p:sp>
        <p:nvSpPr>
          <p:cNvPr id="33" name="Text Box 22"/>
          <p:cNvSpPr txBox="1">
            <a:spLocks noChangeArrowheads="1"/>
          </p:cNvSpPr>
          <p:nvPr/>
        </p:nvSpPr>
        <p:spPr bwMode="auto">
          <a:xfrm>
            <a:off x="5943600" y="2667033"/>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spcBef>
                <a:spcPts val="1500"/>
              </a:spcBef>
            </a:pPr>
            <a:r>
              <a:rPr lang="en-US" sz="2400"/>
              <a:t>e)</a:t>
            </a:r>
          </a:p>
        </p:txBody>
      </p:sp>
      <p:sp>
        <p:nvSpPr>
          <p:cNvPr id="34" name="Rectangle 25"/>
          <p:cNvSpPr>
            <a:spLocks noChangeArrowheads="1"/>
          </p:cNvSpPr>
          <p:nvPr/>
        </p:nvSpPr>
        <p:spPr bwMode="auto">
          <a:xfrm>
            <a:off x="1828800" y="2209832"/>
            <a:ext cx="5943600" cy="2209800"/>
          </a:xfrm>
          <a:prstGeom prst="rect">
            <a:avLst/>
          </a:prstGeom>
          <a:noFill/>
          <a:ln w="12600" cap="sq">
            <a:solidFill>
              <a:srgbClr val="000000"/>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Hộp Văn bản 1"/>
          <p:cNvSpPr txBox="1"/>
          <p:nvPr/>
        </p:nvSpPr>
        <p:spPr>
          <a:xfrm>
            <a:off x="1981308" y="228684"/>
            <a:ext cx="8004810" cy="584775"/>
          </a:xfrm>
          <a:prstGeom prst="rect">
            <a:avLst/>
          </a:prstGeom>
          <a:noFill/>
          <a:ln w="9525">
            <a:noFill/>
          </a:ln>
        </p:spPr>
        <p:txBody>
          <a:bodyPr wrap="square">
            <a:spAutoFit/>
          </a:bodyPr>
          <a:lstStyle/>
          <a:p>
            <a:pPr algn="ctr" eaLnBrk="0" hangingPunct="0"/>
            <a:r>
              <a:rPr lang="en-US" altLang="x-none" sz="3200" b="1" i="1">
                <a:latin typeface="Times New Roman" panose="02020603050405020304" pitchFamily="18" charset="0"/>
              </a:rPr>
              <a:t>B</a:t>
            </a:r>
            <a:r>
              <a:rPr lang="vi-VN" altLang="x-none" sz="3200" b="1" i="1">
                <a:latin typeface="Times New Roman" panose="02020603050405020304" pitchFamily="18" charset="0"/>
              </a:rPr>
              <a:t>iện pháp bảo vệ môi trường:</a:t>
            </a:r>
            <a:endParaRPr lang="en-US" altLang="zh-CN" sz="3200" b="1" i="1">
              <a:latin typeface="Times New Roman" panose="02020603050405020304" pitchFamily="18" charset="0"/>
              <a:ea typeface="SimSun" panose="02010600030101010101" pitchFamily="2" charset="-122"/>
            </a:endParaRPr>
          </a:p>
        </p:txBody>
      </p:sp>
      <p:sp>
        <p:nvSpPr>
          <p:cNvPr id="3" name="Hộp Văn bản 2"/>
          <p:cNvSpPr txBox="1"/>
          <p:nvPr/>
        </p:nvSpPr>
        <p:spPr>
          <a:xfrm>
            <a:off x="685942" y="5181554"/>
            <a:ext cx="10077306" cy="1476375"/>
          </a:xfrm>
          <a:prstGeom prst="rect">
            <a:avLst/>
          </a:prstGeom>
          <a:noFill/>
          <a:ln w="9525">
            <a:noFill/>
          </a:ln>
        </p:spPr>
        <p:txBody>
          <a:bodyPr wrap="square">
            <a:spAutoFit/>
          </a:bodyPr>
          <a:lstStyle/>
          <a:p>
            <a:pPr algn="just" eaLnBrk="0" hangingPunct="0"/>
            <a:r>
              <a:rPr lang="vi-VN" altLang="x-none" sz="3000">
                <a:solidFill>
                  <a:srgbClr val="FF0000"/>
                </a:solidFill>
                <a:latin typeface="Times New Roman" panose="02020603050405020304" pitchFamily="18" charset="0"/>
              </a:rPr>
              <a:t>- </a:t>
            </a:r>
            <a:r>
              <a:rPr lang="pt-BR" altLang="x-none" sz="3000">
                <a:solidFill>
                  <a:srgbClr val="FF0000"/>
                </a:solidFill>
                <a:latin typeface="Times New Roman" panose="02020603050405020304" pitchFamily="18" charset="0"/>
              </a:rPr>
              <a:t>Trong các nh</a:t>
            </a:r>
            <a:r>
              <a:rPr lang="pt-BR" altLang="x-none" sz="3000">
                <a:solidFill>
                  <a:srgbClr val="FF0000"/>
                </a:solidFill>
                <a:latin typeface="Times New Roman" panose="02020603050405020304" pitchFamily="18" charset="0"/>
                <a:ea typeface="Times New Roman" panose="02020603050405020304" pitchFamily="18" charset="0"/>
              </a:rPr>
              <a:t>à</a:t>
            </a:r>
            <a:r>
              <a:rPr lang="pt-BR" altLang="x-none" sz="3000">
                <a:solidFill>
                  <a:srgbClr val="FF0000"/>
                </a:solidFill>
                <a:latin typeface="Times New Roman" panose="02020603050405020304" pitchFamily="18" charset="0"/>
              </a:rPr>
              <a:t> máy cơ khí, luyện kim có nhiều các bụi, v</a:t>
            </a:r>
            <a:r>
              <a:rPr lang="vi-VN" altLang="x-none" sz="3000">
                <a:solidFill>
                  <a:srgbClr val="FF0000"/>
                </a:solidFill>
                <a:latin typeface="Times New Roman" panose="02020603050405020304" pitchFamily="18" charset="0"/>
              </a:rPr>
              <a:t>ụ</a:t>
            </a:r>
            <a:r>
              <a:rPr lang="pt-BR" altLang="x-none" sz="3000">
                <a:solidFill>
                  <a:srgbClr val="FF0000"/>
                </a:solidFill>
                <a:latin typeface="Times New Roman" panose="02020603050405020304" pitchFamily="18" charset="0"/>
              </a:rPr>
              <a:t>n sắt, việc sử dụng các nam châm điện để thu gom bụi, v</a:t>
            </a:r>
            <a:r>
              <a:rPr lang="vi-VN" altLang="x-none" sz="3000">
                <a:solidFill>
                  <a:srgbClr val="FF0000"/>
                </a:solidFill>
                <a:latin typeface="Times New Roman" panose="02020603050405020304" pitchFamily="18" charset="0"/>
              </a:rPr>
              <a:t>ụ</a:t>
            </a:r>
            <a:r>
              <a:rPr lang="pt-BR" altLang="x-none" sz="3000">
                <a:solidFill>
                  <a:srgbClr val="FF0000"/>
                </a:solidFill>
                <a:latin typeface="Times New Roman" panose="02020603050405020304" pitchFamily="18" charset="0"/>
              </a:rPr>
              <a:t>n sắt l</a:t>
            </a:r>
            <a:r>
              <a:rPr lang="pt-BR" altLang="x-none" sz="3000">
                <a:solidFill>
                  <a:srgbClr val="FF0000"/>
                </a:solidFill>
                <a:latin typeface="Times New Roman" panose="02020603050405020304" pitchFamily="18" charset="0"/>
                <a:ea typeface="Times New Roman" panose="02020603050405020304" pitchFamily="18" charset="0"/>
              </a:rPr>
              <a:t>à</a:t>
            </a:r>
            <a:r>
              <a:rPr lang="pt-BR" altLang="x-none" sz="3000">
                <a:solidFill>
                  <a:srgbClr val="FF0000"/>
                </a:solidFill>
                <a:latin typeface="Times New Roman" panose="02020603050405020304" pitchFamily="18" charset="0"/>
              </a:rPr>
              <a:t>m sạch môi trường l</a:t>
            </a:r>
            <a:r>
              <a:rPr lang="pt-BR" altLang="x-none" sz="3000">
                <a:solidFill>
                  <a:srgbClr val="FF0000"/>
                </a:solidFill>
                <a:latin typeface="Times New Roman" panose="02020603050405020304" pitchFamily="18" charset="0"/>
                <a:ea typeface="Times New Roman" panose="02020603050405020304" pitchFamily="18" charset="0"/>
              </a:rPr>
              <a:t>à</a:t>
            </a:r>
            <a:r>
              <a:rPr lang="pt-BR" altLang="x-none" sz="3000">
                <a:solidFill>
                  <a:srgbClr val="FF0000"/>
                </a:solidFill>
                <a:latin typeface="Times New Roman" panose="02020603050405020304" pitchFamily="18" charset="0"/>
              </a:rPr>
              <a:t> một giải pháp hiệu quả</a:t>
            </a:r>
            <a:r>
              <a:rPr lang="vi-VN" altLang="x-none" sz="3000">
                <a:solidFill>
                  <a:srgbClr val="FF0000"/>
                </a:solidFill>
                <a:latin typeface="Times New Roman" panose="02020603050405020304" pitchFamily="18" charset="0"/>
              </a:rPr>
              <a:t>.</a:t>
            </a:r>
            <a:endParaRPr lang="vi-VN" altLang="x-none" sz="3000">
              <a:solidFill>
                <a:srgbClr val="FF0000"/>
              </a:solidFill>
              <a:latin typeface="Times New Roman" panose="02020603050405020304" pitchFamily="18" charset="0"/>
              <a:ea typeface="SimSun" panose="02010600030101010101" pitchFamily="2" charset="-122"/>
            </a:endParaRPr>
          </a:p>
        </p:txBody>
      </p:sp>
      <p:pic>
        <p:nvPicPr>
          <p:cNvPr id="74754" name="Picture 2" descr="Káº¿t quáº£ hÃ¬nh áº£nh cho HÃ¬nh áº£nh á»©ng dá»¥ng nam chÃ¢m Äiá»n"/>
          <p:cNvPicPr>
            <a:picLocks noChangeAspect="1"/>
          </p:cNvPicPr>
          <p:nvPr/>
        </p:nvPicPr>
        <p:blipFill>
          <a:blip r:embed="rId2"/>
          <a:stretch>
            <a:fillRect/>
          </a:stretch>
        </p:blipFill>
        <p:spPr>
          <a:xfrm>
            <a:off x="1981308" y="812136"/>
            <a:ext cx="7848394" cy="443525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randombar(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over"/>
          <p:cNvPicPr>
            <a:picLocks noChangeAspect="1"/>
          </p:cNvPicPr>
          <p:nvPr/>
        </p:nvPicPr>
        <p:blipFill>
          <a:blip r:embed="rId3"/>
          <a:stretch>
            <a:fillRect/>
          </a:stretch>
        </p:blipFill>
        <p:spPr>
          <a:xfrm rot="300000">
            <a:off x="5843905" y="4710431"/>
            <a:ext cx="4380230" cy="1561465"/>
          </a:xfrm>
          <a:prstGeom prst="rect">
            <a:avLst/>
          </a:prstGeom>
          <a:noFill/>
          <a:ln w="9525">
            <a:noFill/>
          </a:ln>
        </p:spPr>
      </p:pic>
      <p:pic>
        <p:nvPicPr>
          <p:cNvPr id="146435" name="Picture 3" descr="Cover"/>
          <p:cNvPicPr>
            <a:picLocks noChangeAspect="1"/>
          </p:cNvPicPr>
          <p:nvPr/>
        </p:nvPicPr>
        <p:blipFill>
          <a:blip r:embed="rId4"/>
          <a:stretch>
            <a:fillRect/>
          </a:stretch>
        </p:blipFill>
        <p:spPr>
          <a:xfrm>
            <a:off x="7491095" y="4493261"/>
            <a:ext cx="3185160" cy="770255"/>
          </a:xfrm>
          <a:prstGeom prst="rect">
            <a:avLst/>
          </a:prstGeom>
          <a:noFill/>
          <a:ln w="9525">
            <a:noFill/>
          </a:ln>
        </p:spPr>
      </p:pic>
      <p:pic>
        <p:nvPicPr>
          <p:cNvPr id="146436" name="Picture 4" descr="Cover"/>
          <p:cNvPicPr>
            <a:picLocks noChangeAspect="1"/>
          </p:cNvPicPr>
          <p:nvPr/>
        </p:nvPicPr>
        <p:blipFill>
          <a:blip r:embed="rId5"/>
          <a:stretch>
            <a:fillRect/>
          </a:stretch>
        </p:blipFill>
        <p:spPr>
          <a:xfrm>
            <a:off x="7465696" y="4331336"/>
            <a:ext cx="3155315" cy="301625"/>
          </a:xfrm>
          <a:prstGeom prst="rect">
            <a:avLst/>
          </a:prstGeom>
          <a:noFill/>
          <a:ln w="9525">
            <a:noFill/>
          </a:ln>
        </p:spPr>
      </p:pic>
      <p:pic>
        <p:nvPicPr>
          <p:cNvPr id="146437" name="Picture 5" descr="Cover"/>
          <p:cNvPicPr>
            <a:picLocks noChangeAspect="1"/>
          </p:cNvPicPr>
          <p:nvPr/>
        </p:nvPicPr>
        <p:blipFill>
          <a:blip r:embed="rId6"/>
          <a:stretch>
            <a:fillRect/>
          </a:stretch>
        </p:blipFill>
        <p:spPr>
          <a:xfrm>
            <a:off x="5784215" y="4455795"/>
            <a:ext cx="1837690" cy="844550"/>
          </a:xfrm>
          <a:prstGeom prst="rect">
            <a:avLst/>
          </a:prstGeom>
          <a:noFill/>
          <a:ln w="9525">
            <a:noFill/>
          </a:ln>
        </p:spPr>
      </p:pic>
      <p:pic>
        <p:nvPicPr>
          <p:cNvPr id="146438" name="Picture 6" descr="Cover"/>
          <p:cNvPicPr>
            <a:picLocks noChangeAspect="1"/>
          </p:cNvPicPr>
          <p:nvPr/>
        </p:nvPicPr>
        <p:blipFill>
          <a:blip r:embed="rId7"/>
          <a:stretch>
            <a:fillRect/>
          </a:stretch>
        </p:blipFill>
        <p:spPr>
          <a:xfrm>
            <a:off x="5784215" y="3519171"/>
            <a:ext cx="4503420" cy="1744345"/>
          </a:xfrm>
          <a:prstGeom prst="rect">
            <a:avLst/>
          </a:prstGeom>
          <a:noFill/>
          <a:ln w="9525">
            <a:noFill/>
          </a:ln>
        </p:spPr>
      </p:pic>
      <p:pic>
        <p:nvPicPr>
          <p:cNvPr id="146439" name="Picture 7" descr="Cover"/>
          <p:cNvPicPr>
            <a:picLocks noChangeAspect="1"/>
          </p:cNvPicPr>
          <p:nvPr/>
        </p:nvPicPr>
        <p:blipFill>
          <a:blip r:embed="rId8"/>
          <a:stretch>
            <a:fillRect/>
          </a:stretch>
        </p:blipFill>
        <p:spPr>
          <a:xfrm>
            <a:off x="5784216" y="3420746"/>
            <a:ext cx="3108325" cy="1853565"/>
          </a:xfrm>
          <a:prstGeom prst="rect">
            <a:avLst/>
          </a:prstGeom>
          <a:noFill/>
          <a:ln w="9525">
            <a:noFill/>
          </a:ln>
        </p:spPr>
      </p:pic>
      <p:pic>
        <p:nvPicPr>
          <p:cNvPr id="146440" name="Picture 8" descr="Cover"/>
          <p:cNvPicPr>
            <a:picLocks noChangeAspect="1"/>
          </p:cNvPicPr>
          <p:nvPr/>
        </p:nvPicPr>
        <p:blipFill>
          <a:blip r:embed="rId9"/>
          <a:stretch>
            <a:fillRect/>
          </a:stretch>
        </p:blipFill>
        <p:spPr>
          <a:xfrm>
            <a:off x="3349613" y="4522304"/>
            <a:ext cx="2689191" cy="1325842"/>
          </a:xfrm>
          <a:prstGeom prst="rect">
            <a:avLst/>
          </a:prstGeom>
          <a:noFill/>
          <a:ln w="9525">
            <a:noFill/>
          </a:ln>
        </p:spPr>
      </p:pic>
      <p:pic>
        <p:nvPicPr>
          <p:cNvPr id="146441" name="Picture 9" descr="Cover"/>
          <p:cNvPicPr>
            <a:picLocks noChangeAspect="1"/>
          </p:cNvPicPr>
          <p:nvPr/>
        </p:nvPicPr>
        <p:blipFill>
          <a:blip r:embed="rId10"/>
          <a:stretch>
            <a:fillRect/>
          </a:stretch>
        </p:blipFill>
        <p:spPr>
          <a:xfrm>
            <a:off x="5533390" y="2788920"/>
            <a:ext cx="3463290" cy="621030"/>
          </a:xfrm>
          <a:prstGeom prst="rect">
            <a:avLst/>
          </a:prstGeom>
          <a:noFill/>
          <a:ln w="9525">
            <a:noFill/>
          </a:ln>
        </p:spPr>
      </p:pic>
      <p:pic>
        <p:nvPicPr>
          <p:cNvPr id="146442" name="Picture 10" descr="Cover"/>
          <p:cNvPicPr>
            <a:picLocks noChangeAspect="1"/>
          </p:cNvPicPr>
          <p:nvPr/>
        </p:nvPicPr>
        <p:blipFill>
          <a:blip r:embed="rId11"/>
          <a:stretch>
            <a:fillRect/>
          </a:stretch>
        </p:blipFill>
        <p:spPr>
          <a:xfrm>
            <a:off x="5533391" y="2602865"/>
            <a:ext cx="2831465" cy="372110"/>
          </a:xfrm>
          <a:prstGeom prst="rect">
            <a:avLst/>
          </a:prstGeom>
          <a:noFill/>
          <a:ln w="9525">
            <a:noFill/>
          </a:ln>
        </p:spPr>
      </p:pic>
      <p:pic>
        <p:nvPicPr>
          <p:cNvPr id="146443" name="Picture 11" descr="Cover"/>
          <p:cNvPicPr>
            <a:picLocks noChangeAspect="1"/>
          </p:cNvPicPr>
          <p:nvPr/>
        </p:nvPicPr>
        <p:blipFill>
          <a:blip r:embed="rId12"/>
          <a:stretch>
            <a:fillRect/>
          </a:stretch>
        </p:blipFill>
        <p:spPr>
          <a:xfrm>
            <a:off x="5424806" y="2235836"/>
            <a:ext cx="2732405" cy="640715"/>
          </a:xfrm>
          <a:prstGeom prst="rect">
            <a:avLst/>
          </a:prstGeom>
          <a:noFill/>
          <a:ln w="9525">
            <a:noFill/>
          </a:ln>
        </p:spPr>
      </p:pic>
      <p:pic>
        <p:nvPicPr>
          <p:cNvPr id="146444" name="Picture 12" descr="Cover"/>
          <p:cNvPicPr>
            <a:picLocks noChangeAspect="1"/>
          </p:cNvPicPr>
          <p:nvPr/>
        </p:nvPicPr>
        <p:blipFill>
          <a:blip r:embed="rId13"/>
          <a:stretch>
            <a:fillRect/>
          </a:stretch>
        </p:blipFill>
        <p:spPr>
          <a:xfrm rot="18840000">
            <a:off x="4174491" y="1710056"/>
            <a:ext cx="1040765" cy="1692275"/>
          </a:xfrm>
          <a:prstGeom prst="rect">
            <a:avLst/>
          </a:prstGeom>
          <a:noFill/>
          <a:ln w="9525">
            <a:noFill/>
          </a:ln>
        </p:spPr>
      </p:pic>
      <p:pic>
        <p:nvPicPr>
          <p:cNvPr id="146445" name="Picture 13" descr="Cover"/>
          <p:cNvPicPr>
            <a:picLocks noChangeAspect="1"/>
          </p:cNvPicPr>
          <p:nvPr/>
        </p:nvPicPr>
        <p:blipFill>
          <a:blip r:embed="rId14"/>
          <a:stretch>
            <a:fillRect/>
          </a:stretch>
        </p:blipFill>
        <p:spPr>
          <a:xfrm>
            <a:off x="4348480" y="1591310"/>
            <a:ext cx="1917700" cy="742950"/>
          </a:xfrm>
          <a:prstGeom prst="rect">
            <a:avLst/>
          </a:prstGeom>
          <a:noFill/>
          <a:ln w="9525">
            <a:noFill/>
          </a:ln>
        </p:spPr>
      </p:pic>
      <p:pic>
        <p:nvPicPr>
          <p:cNvPr id="146446" name="Picture 14" descr="Cover"/>
          <p:cNvPicPr>
            <a:picLocks noChangeAspect="1"/>
          </p:cNvPicPr>
          <p:nvPr/>
        </p:nvPicPr>
        <p:blipFill>
          <a:blip r:embed="rId15"/>
          <a:stretch>
            <a:fillRect/>
          </a:stretch>
        </p:blipFill>
        <p:spPr>
          <a:xfrm>
            <a:off x="4348481" y="1096010"/>
            <a:ext cx="2875915" cy="891540"/>
          </a:xfrm>
          <a:prstGeom prst="rect">
            <a:avLst/>
          </a:prstGeom>
          <a:noFill/>
          <a:ln w="9525">
            <a:noFill/>
          </a:ln>
        </p:spPr>
      </p:pic>
      <p:pic>
        <p:nvPicPr>
          <p:cNvPr id="146447" name="Picture 15" descr="Cover"/>
          <p:cNvPicPr>
            <a:picLocks noChangeAspect="1"/>
          </p:cNvPicPr>
          <p:nvPr/>
        </p:nvPicPr>
        <p:blipFill>
          <a:blip r:embed="rId16"/>
          <a:stretch>
            <a:fillRect/>
          </a:stretch>
        </p:blipFill>
        <p:spPr>
          <a:xfrm>
            <a:off x="4348480" y="366396"/>
            <a:ext cx="3054350" cy="1224915"/>
          </a:xfrm>
          <a:prstGeom prst="rect">
            <a:avLst/>
          </a:prstGeom>
          <a:noFill/>
          <a:ln w="9525">
            <a:noFill/>
          </a:ln>
        </p:spPr>
      </p:pic>
      <p:pic>
        <p:nvPicPr>
          <p:cNvPr id="146448" name="Picture 16" descr="Cover"/>
          <p:cNvPicPr>
            <a:picLocks noChangeAspect="1"/>
          </p:cNvPicPr>
          <p:nvPr/>
        </p:nvPicPr>
        <p:blipFill>
          <a:blip r:embed="rId17"/>
          <a:stretch>
            <a:fillRect/>
          </a:stretch>
        </p:blipFill>
        <p:spPr>
          <a:xfrm>
            <a:off x="2630432" y="1448676"/>
            <a:ext cx="1814360" cy="675111"/>
          </a:xfrm>
          <a:prstGeom prst="rect">
            <a:avLst/>
          </a:prstGeom>
          <a:noFill/>
          <a:ln w="9525">
            <a:noFill/>
          </a:ln>
        </p:spPr>
      </p:pic>
      <p:pic>
        <p:nvPicPr>
          <p:cNvPr id="146449" name="Picture 17" descr="Cover"/>
          <p:cNvPicPr>
            <a:picLocks noChangeAspect="1"/>
          </p:cNvPicPr>
          <p:nvPr/>
        </p:nvPicPr>
        <p:blipFill>
          <a:blip r:embed="rId18"/>
          <a:stretch>
            <a:fillRect/>
          </a:stretch>
        </p:blipFill>
        <p:spPr>
          <a:xfrm>
            <a:off x="2099619" y="1809630"/>
            <a:ext cx="1928754" cy="2888912"/>
          </a:xfrm>
          <a:prstGeom prst="rect">
            <a:avLst/>
          </a:prstGeom>
          <a:noFill/>
          <a:ln w="9525">
            <a:noFill/>
          </a:ln>
        </p:spPr>
      </p:pic>
      <p:pic>
        <p:nvPicPr>
          <p:cNvPr id="146450" name="Picture 18" descr="Cover"/>
          <p:cNvPicPr>
            <a:picLocks noChangeAspect="1"/>
          </p:cNvPicPr>
          <p:nvPr/>
        </p:nvPicPr>
        <p:blipFill>
          <a:blip r:embed="rId19"/>
          <a:stretch>
            <a:fillRect/>
          </a:stretch>
        </p:blipFill>
        <p:spPr>
          <a:xfrm>
            <a:off x="2747639" y="4014097"/>
            <a:ext cx="1728096" cy="1260207"/>
          </a:xfrm>
          <a:prstGeom prst="rect">
            <a:avLst/>
          </a:prstGeom>
          <a:noFill/>
          <a:ln w="9525">
            <a:noFill/>
          </a:ln>
        </p:spPr>
      </p:pic>
      <p:pic>
        <p:nvPicPr>
          <p:cNvPr id="17427" name="Picture 19"/>
          <p:cNvPicPr>
            <a:picLocks noChangeAspect="1"/>
          </p:cNvPicPr>
          <p:nvPr/>
        </p:nvPicPr>
        <p:blipFill>
          <a:blip r:embed="rId20"/>
          <a:stretch>
            <a:fillRect/>
          </a:stretch>
        </p:blipFill>
        <p:spPr>
          <a:xfrm>
            <a:off x="1524000" y="4936747"/>
            <a:ext cx="1603388" cy="937654"/>
          </a:xfrm>
          <a:prstGeom prst="rect">
            <a:avLst/>
          </a:prstGeom>
          <a:noFill/>
          <a:ln w="9525">
            <a:noFill/>
          </a:ln>
        </p:spPr>
      </p:pic>
      <p:pic>
        <p:nvPicPr>
          <p:cNvPr id="17428" name="Picture 20" descr="SmileySun"/>
          <p:cNvPicPr>
            <a:picLocks noChangeAspect="1"/>
          </p:cNvPicPr>
          <p:nvPr/>
        </p:nvPicPr>
        <p:blipFill>
          <a:blip r:embed="rId21"/>
          <a:stretch>
            <a:fillRect/>
          </a:stretch>
        </p:blipFill>
        <p:spPr>
          <a:xfrm>
            <a:off x="8619678" y="996073"/>
            <a:ext cx="2057212" cy="1338032"/>
          </a:xfrm>
          <a:prstGeom prst="rect">
            <a:avLst/>
          </a:prstGeom>
          <a:noFill/>
          <a:ln w="9525">
            <a:noFill/>
          </a:ln>
        </p:spPr>
      </p:pic>
      <p:sp>
        <p:nvSpPr>
          <p:cNvPr id="17429" name="AutoShape 22">
            <a:hlinkClick r:id="" action="ppaction://noaction"/>
          </p:cNvPr>
          <p:cNvSpPr/>
          <p:nvPr/>
        </p:nvSpPr>
        <p:spPr>
          <a:xfrm>
            <a:off x="10035863" y="6731512"/>
            <a:ext cx="762312" cy="271920"/>
          </a:xfrm>
          <a:prstGeom prst="actionButtonBlank">
            <a:avLst/>
          </a:prstGeom>
          <a:solidFill>
            <a:schemeClr val="accent1"/>
          </a:solidFill>
          <a:ln w="9525">
            <a:noFill/>
          </a:ln>
        </p:spPr>
        <p:txBody>
          <a:bodyPr wrap="none" lIns="80197" tIns="40099" rIns="80197" bIns="40099" anchor="ctr"/>
          <a:lstStyle/>
          <a:p>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6450"/>
                                        </p:tgtEl>
                                        <p:attrNameLst>
                                          <p:attrName>style.visibility</p:attrName>
                                        </p:attrNameLst>
                                      </p:cBhvr>
                                      <p:to>
                                        <p:strVal val="visible"/>
                                      </p:to>
                                    </p:set>
                                    <p:animEffect transition="in" filter="box(out)">
                                      <p:cBhvr>
                                        <p:cTn id="7" dur="500"/>
                                        <p:tgtEl>
                                          <p:spTgt spid="1464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6449"/>
                                        </p:tgtEl>
                                        <p:attrNameLst>
                                          <p:attrName>style.visibility</p:attrName>
                                        </p:attrNameLst>
                                      </p:cBhvr>
                                      <p:to>
                                        <p:strVal val="visible"/>
                                      </p:to>
                                    </p:set>
                                    <p:animEffect transition="in" filter="wipe(left)">
                                      <p:cBhvr>
                                        <p:cTn id="12" dur="500"/>
                                        <p:tgtEl>
                                          <p:spTgt spid="1464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6448"/>
                                        </p:tgtEl>
                                        <p:attrNameLst>
                                          <p:attrName>style.visibility</p:attrName>
                                        </p:attrNameLst>
                                      </p:cBhvr>
                                      <p:to>
                                        <p:strVal val="visible"/>
                                      </p:to>
                                    </p:set>
                                    <p:animEffect transition="in" filter="wipe(left)">
                                      <p:cBhvr>
                                        <p:cTn id="17" dur="500"/>
                                        <p:tgtEl>
                                          <p:spTgt spid="1464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6447"/>
                                        </p:tgtEl>
                                        <p:attrNameLst>
                                          <p:attrName>style.visibility</p:attrName>
                                        </p:attrNameLst>
                                      </p:cBhvr>
                                      <p:to>
                                        <p:strVal val="visible"/>
                                      </p:to>
                                    </p:set>
                                    <p:animEffect transition="in" filter="wipe(left)">
                                      <p:cBhvr>
                                        <p:cTn id="22" dur="500"/>
                                        <p:tgtEl>
                                          <p:spTgt spid="1464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6446"/>
                                        </p:tgtEl>
                                        <p:attrNameLst>
                                          <p:attrName>style.visibility</p:attrName>
                                        </p:attrNameLst>
                                      </p:cBhvr>
                                      <p:to>
                                        <p:strVal val="visible"/>
                                      </p:to>
                                    </p:set>
                                    <p:animEffect transition="in" filter="wipe(left)">
                                      <p:cBhvr>
                                        <p:cTn id="27" dur="500"/>
                                        <p:tgtEl>
                                          <p:spTgt spid="1464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6445"/>
                                        </p:tgtEl>
                                        <p:attrNameLst>
                                          <p:attrName>style.visibility</p:attrName>
                                        </p:attrNameLst>
                                      </p:cBhvr>
                                      <p:to>
                                        <p:strVal val="visible"/>
                                      </p:to>
                                    </p:set>
                                    <p:animEffect transition="in" filter="wipe(left)">
                                      <p:cBhvr>
                                        <p:cTn id="32" dur="500"/>
                                        <p:tgtEl>
                                          <p:spTgt spid="1464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6444"/>
                                        </p:tgtEl>
                                        <p:attrNameLst>
                                          <p:attrName>style.visibility</p:attrName>
                                        </p:attrNameLst>
                                      </p:cBhvr>
                                      <p:to>
                                        <p:strVal val="visible"/>
                                      </p:to>
                                    </p:set>
                                    <p:animEffect transition="in" filter="wipe(left)">
                                      <p:cBhvr>
                                        <p:cTn id="37" dur="500"/>
                                        <p:tgtEl>
                                          <p:spTgt spid="1464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6443"/>
                                        </p:tgtEl>
                                        <p:attrNameLst>
                                          <p:attrName>style.visibility</p:attrName>
                                        </p:attrNameLst>
                                      </p:cBhvr>
                                      <p:to>
                                        <p:strVal val="visible"/>
                                      </p:to>
                                    </p:set>
                                    <p:animEffect transition="in" filter="wipe(left)">
                                      <p:cBhvr>
                                        <p:cTn id="42" dur="500"/>
                                        <p:tgtEl>
                                          <p:spTgt spid="1464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2"/>
                                        </p:tgtEl>
                                        <p:attrNameLst>
                                          <p:attrName>style.visibility</p:attrName>
                                        </p:attrNameLst>
                                      </p:cBhvr>
                                      <p:to>
                                        <p:strVal val="visible"/>
                                      </p:to>
                                    </p:set>
                                    <p:animEffect transition="in" filter="wipe(left)">
                                      <p:cBhvr>
                                        <p:cTn id="47" dur="500"/>
                                        <p:tgtEl>
                                          <p:spTgt spid="1464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1"/>
                                        </p:tgtEl>
                                        <p:attrNameLst>
                                          <p:attrName>style.visibility</p:attrName>
                                        </p:attrNameLst>
                                      </p:cBhvr>
                                      <p:to>
                                        <p:strVal val="visible"/>
                                      </p:to>
                                    </p:set>
                                    <p:animEffect transition="in" filter="wipe(left)">
                                      <p:cBhvr>
                                        <p:cTn id="52" dur="500"/>
                                        <p:tgtEl>
                                          <p:spTgt spid="1464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0"/>
                                        </p:tgtEl>
                                        <p:attrNameLst>
                                          <p:attrName>style.visibility</p:attrName>
                                        </p:attrNameLst>
                                      </p:cBhvr>
                                      <p:to>
                                        <p:strVal val="visible"/>
                                      </p:to>
                                    </p:set>
                                    <p:animEffect transition="in" filter="wipe(left)">
                                      <p:cBhvr>
                                        <p:cTn id="57" dur="500"/>
                                        <p:tgtEl>
                                          <p:spTgt spid="1464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39"/>
                                        </p:tgtEl>
                                        <p:attrNameLst>
                                          <p:attrName>style.visibility</p:attrName>
                                        </p:attrNameLst>
                                      </p:cBhvr>
                                      <p:to>
                                        <p:strVal val="visible"/>
                                      </p:to>
                                    </p:set>
                                    <p:animEffect transition="in" filter="wipe(left)">
                                      <p:cBhvr>
                                        <p:cTn id="62" dur="500"/>
                                        <p:tgtEl>
                                          <p:spTgt spid="1464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6438"/>
                                        </p:tgtEl>
                                        <p:attrNameLst>
                                          <p:attrName>style.visibility</p:attrName>
                                        </p:attrNameLst>
                                      </p:cBhvr>
                                      <p:to>
                                        <p:strVal val="visible"/>
                                      </p:to>
                                    </p:set>
                                    <p:animEffect transition="in" filter="wipe(left)">
                                      <p:cBhvr>
                                        <p:cTn id="67" dur="500"/>
                                        <p:tgtEl>
                                          <p:spTgt spid="1464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46437"/>
                                        </p:tgtEl>
                                        <p:attrNameLst>
                                          <p:attrName>style.visibility</p:attrName>
                                        </p:attrNameLst>
                                      </p:cBhvr>
                                      <p:to>
                                        <p:strVal val="visible"/>
                                      </p:to>
                                    </p:set>
                                    <p:animEffect transition="in" filter="wipe(left)">
                                      <p:cBhvr>
                                        <p:cTn id="72" dur="500"/>
                                        <p:tgtEl>
                                          <p:spTgt spid="1464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46436"/>
                                        </p:tgtEl>
                                        <p:attrNameLst>
                                          <p:attrName>style.visibility</p:attrName>
                                        </p:attrNameLst>
                                      </p:cBhvr>
                                      <p:to>
                                        <p:strVal val="visible"/>
                                      </p:to>
                                    </p:set>
                                    <p:animEffect transition="in" filter="wipe(left)">
                                      <p:cBhvr>
                                        <p:cTn id="77" dur="500"/>
                                        <p:tgtEl>
                                          <p:spTgt spid="1464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46435"/>
                                        </p:tgtEl>
                                        <p:attrNameLst>
                                          <p:attrName>style.visibility</p:attrName>
                                        </p:attrNameLst>
                                      </p:cBhvr>
                                      <p:to>
                                        <p:strVal val="visible"/>
                                      </p:to>
                                    </p:set>
                                    <p:animEffect transition="in" filter="wipe(left)">
                                      <p:cBhvr>
                                        <p:cTn id="82" dur="500"/>
                                        <p:tgtEl>
                                          <p:spTgt spid="1464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46434"/>
                                        </p:tgtEl>
                                        <p:attrNameLst>
                                          <p:attrName>style.visibility</p:attrName>
                                        </p:attrNameLst>
                                      </p:cBhvr>
                                      <p:to>
                                        <p:strVal val="visible"/>
                                      </p:to>
                                    </p:set>
                                    <p:animEffect transition="in" filter="wipe(left)">
                                      <p:cBhvr>
                                        <p:cTn id="8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9" name="Text Box 9"/>
          <p:cNvSpPr txBox="1"/>
          <p:nvPr/>
        </p:nvSpPr>
        <p:spPr>
          <a:xfrm>
            <a:off x="914536" y="239503"/>
            <a:ext cx="4684402" cy="573424"/>
          </a:xfrm>
          <a:prstGeom prst="rect">
            <a:avLst/>
          </a:prstGeom>
          <a:noFill/>
          <a:ln w="9525">
            <a:noFill/>
          </a:ln>
        </p:spPr>
        <p:txBody>
          <a:bodyPr wrap="square" lIns="80197" tIns="40099" rIns="80197" bIns="40099">
            <a:spAutoFit/>
          </a:bodyPr>
          <a:lstStyle/>
          <a:p>
            <a:pPr>
              <a:spcBef>
                <a:spcPct val="50000"/>
              </a:spcBef>
            </a:pPr>
            <a:r>
              <a:rPr sz="3200" b="1">
                <a:solidFill>
                  <a:srgbClr val="FF0000"/>
                </a:solidFill>
                <a:latin typeface="Times New Roman" panose="02020603050405020304" pitchFamily="18" charset="0"/>
                <a:cs typeface="Times New Roman" panose="02020603050405020304" pitchFamily="18" charset="0"/>
              </a:rPr>
              <a:t>III. Vận dụng</a:t>
            </a:r>
            <a:endParaRPr sz="3200" b="1">
              <a:solidFill>
                <a:srgbClr val="FF0000"/>
              </a:solidFill>
              <a:latin typeface="Times New Roman" panose="02020603050405020304" pitchFamily="18" charset="0"/>
              <a:ea typeface="Times New Roman" panose="02020603050405020304" pitchFamily="18" charset="0"/>
            </a:endParaRPr>
          </a:p>
        </p:txBody>
      </p:sp>
      <p:sp>
        <p:nvSpPr>
          <p:cNvPr id="97295" name="Text Box 15"/>
          <p:cNvSpPr txBox="1"/>
          <p:nvPr/>
        </p:nvSpPr>
        <p:spPr>
          <a:xfrm>
            <a:off x="1685277" y="4903028"/>
            <a:ext cx="8821447" cy="1803400"/>
          </a:xfrm>
          <a:prstGeom prst="rect">
            <a:avLst/>
          </a:prstGeom>
          <a:noFill/>
          <a:ln w="9525">
            <a:noFill/>
          </a:ln>
        </p:spPr>
        <p:txBody>
          <a:bodyPr lIns="80197" tIns="40099" rIns="80197" bIns="40099">
            <a:spAutoFit/>
          </a:bodyPr>
          <a:lstStyle/>
          <a:p>
            <a:pPr algn="just"/>
            <a:r>
              <a:rPr lang="en-US" sz="2800" b="1">
                <a:solidFill>
                  <a:srgbClr val="0070C0"/>
                </a:solidFill>
                <a:latin typeface="Times New Roman" panose="02020603050405020304" pitchFamily="18" charset="0"/>
                <a:cs typeface="Times New Roman" panose="02020603050405020304" pitchFamily="18" charset="0"/>
              </a:rPr>
              <a:t>Trả lời: </a:t>
            </a:r>
            <a:r>
              <a:rPr sz="2800" b="1">
                <a:solidFill>
                  <a:srgbClr val="008000"/>
                </a:solidFill>
                <a:latin typeface="Times New Roman" panose="02020603050405020304" pitchFamily="18" charset="0"/>
                <a:cs typeface="Times New Roman" panose="02020603050405020304" pitchFamily="18" charset="0"/>
              </a:rPr>
              <a:t>Khi chạm v</a:t>
            </a:r>
            <a:r>
              <a:rPr sz="2800" b="1">
                <a:solidFill>
                  <a:srgbClr val="008000"/>
                </a:solidFill>
                <a:latin typeface="Times New Roman" panose="02020603050405020304" pitchFamily="18" charset="0"/>
                <a:ea typeface="Times New Roman" panose="02020603050405020304" pitchFamily="18" charset="0"/>
              </a:rPr>
              <a:t>à</a:t>
            </a:r>
            <a:r>
              <a:rPr sz="2800" b="1">
                <a:solidFill>
                  <a:srgbClr val="008000"/>
                </a:solidFill>
                <a:latin typeface="Times New Roman" panose="02020603050405020304" pitchFamily="18" charset="0"/>
                <a:cs typeface="Times New Roman" panose="02020603050405020304" pitchFamily="18" charset="0"/>
              </a:rPr>
              <a:t>o đầu thanh nam châm thì mũi kéo bị nhiễm từ v</a:t>
            </a:r>
            <a:r>
              <a:rPr sz="2800" b="1">
                <a:solidFill>
                  <a:srgbClr val="008000"/>
                </a:solidFill>
                <a:latin typeface="Times New Roman" panose="02020603050405020304" pitchFamily="18" charset="0"/>
                <a:ea typeface="Times New Roman" panose="02020603050405020304" pitchFamily="18" charset="0"/>
              </a:rPr>
              <a:t>à</a:t>
            </a:r>
            <a:r>
              <a:rPr sz="2800" b="1">
                <a:solidFill>
                  <a:srgbClr val="008000"/>
                </a:solidFill>
                <a:latin typeface="Times New Roman" panose="02020603050405020304" pitchFamily="18" charset="0"/>
                <a:cs typeface="Times New Roman" panose="02020603050405020304" pitchFamily="18" charset="0"/>
              </a:rPr>
              <a:t> trở th</a:t>
            </a:r>
            <a:r>
              <a:rPr sz="2800" b="1">
                <a:solidFill>
                  <a:srgbClr val="008000"/>
                </a:solidFill>
                <a:latin typeface="Times New Roman" panose="02020603050405020304" pitchFamily="18" charset="0"/>
                <a:ea typeface="Times New Roman" panose="02020603050405020304" pitchFamily="18" charset="0"/>
              </a:rPr>
              <a:t>à</a:t>
            </a:r>
            <a:r>
              <a:rPr sz="2800" b="1">
                <a:solidFill>
                  <a:srgbClr val="008000"/>
                </a:solidFill>
                <a:latin typeface="Times New Roman" panose="02020603050405020304" pitchFamily="18" charset="0"/>
                <a:cs typeface="Times New Roman" panose="02020603050405020304" pitchFamily="18" charset="0"/>
              </a:rPr>
              <a:t>nh một nam châm. </a:t>
            </a:r>
          </a:p>
          <a:p>
            <a:pPr algn="just"/>
            <a:r>
              <a:rPr sz="2800" b="1">
                <a:solidFill>
                  <a:srgbClr val="008000"/>
                </a:solidFill>
                <a:latin typeface="Times New Roman" panose="02020603050405020304" pitchFamily="18" charset="0"/>
                <a:cs typeface="Times New Roman" panose="02020603050405020304" pitchFamily="18" charset="0"/>
              </a:rPr>
              <a:t>Mặt khác, kéo l</a:t>
            </a:r>
            <a:r>
              <a:rPr sz="2800" b="1">
                <a:solidFill>
                  <a:srgbClr val="008000"/>
                </a:solidFill>
                <a:latin typeface="Times New Roman" panose="02020603050405020304" pitchFamily="18" charset="0"/>
                <a:ea typeface="Times New Roman" panose="02020603050405020304" pitchFamily="18" charset="0"/>
              </a:rPr>
              <a:t>à</a:t>
            </a:r>
            <a:r>
              <a:rPr sz="2800" b="1">
                <a:solidFill>
                  <a:srgbClr val="008000"/>
                </a:solidFill>
                <a:latin typeface="Times New Roman" panose="02020603050405020304" pitchFamily="18" charset="0"/>
                <a:cs typeface="Times New Roman" panose="02020603050405020304" pitchFamily="18" charset="0"/>
              </a:rPr>
              <a:t>m bằng thép nên sau khi không còn tiếp xúc với nam châm nữa nó vẫn giữ được từ tính lâu d</a:t>
            </a:r>
            <a:r>
              <a:rPr sz="2800" b="1">
                <a:solidFill>
                  <a:srgbClr val="008000"/>
                </a:solidFill>
                <a:latin typeface="Times New Roman" panose="02020603050405020304" pitchFamily="18" charset="0"/>
                <a:ea typeface="Times New Roman" panose="02020603050405020304" pitchFamily="18" charset="0"/>
              </a:rPr>
              <a:t>à</a:t>
            </a:r>
            <a:r>
              <a:rPr sz="2800" b="1">
                <a:solidFill>
                  <a:srgbClr val="008000"/>
                </a:solidFill>
                <a:latin typeface="Times New Roman" panose="02020603050405020304" pitchFamily="18" charset="0"/>
                <a:cs typeface="Times New Roman" panose="02020603050405020304" pitchFamily="18" charset="0"/>
              </a:rPr>
              <a:t>i.</a:t>
            </a:r>
            <a:endParaRPr sz="2800">
              <a:latin typeface="Times New Roman" panose="02020603050405020304" pitchFamily="18" charset="0"/>
              <a:ea typeface="Times New Roman" panose="02020603050405020304" pitchFamily="18" charset="0"/>
            </a:endParaRPr>
          </a:p>
        </p:txBody>
      </p:sp>
      <p:sp>
        <p:nvSpPr>
          <p:cNvPr id="12292" name="Rectangle 9"/>
          <p:cNvSpPr/>
          <p:nvPr/>
        </p:nvSpPr>
        <p:spPr>
          <a:xfrm>
            <a:off x="990734" y="763454"/>
            <a:ext cx="8911462" cy="891540"/>
          </a:xfrm>
          <a:prstGeom prst="rect">
            <a:avLst/>
          </a:prstGeom>
          <a:noFill/>
          <a:ln w="9525">
            <a:noFill/>
          </a:ln>
        </p:spPr>
        <p:txBody>
          <a:bodyPr>
            <a:spAutoFit/>
          </a:bodyPr>
          <a:lstStyle/>
          <a:p>
            <a:pPr algn="just"/>
            <a:r>
              <a:rPr sz="2600" b="1" i="1">
                <a:solidFill>
                  <a:srgbClr val="FF0000"/>
                </a:solidFill>
                <a:latin typeface="Times New Roman" panose="02020603050405020304" pitchFamily="18" charset="0"/>
                <a:cs typeface="Times New Roman" panose="02020603050405020304" pitchFamily="18" charset="0"/>
              </a:rPr>
              <a:t>  C4. </a:t>
            </a:r>
            <a:r>
              <a:rPr sz="2600" b="1">
                <a:latin typeface="Times New Roman" panose="02020603050405020304" pitchFamily="18" charset="0"/>
                <a:cs typeface="Times New Roman" panose="02020603050405020304" pitchFamily="18" charset="0"/>
              </a:rPr>
              <a:t>Khi chạm mũi kéo v</a:t>
            </a:r>
            <a:r>
              <a:rPr sz="2600" b="1">
                <a:latin typeface="Times New Roman" panose="02020603050405020304" pitchFamily="18" charset="0"/>
                <a:ea typeface="Times New Roman" panose="02020603050405020304" pitchFamily="18" charset="0"/>
              </a:rPr>
              <a:t>à</a:t>
            </a:r>
            <a:r>
              <a:rPr sz="2600" b="1">
                <a:latin typeface="Times New Roman" panose="02020603050405020304" pitchFamily="18" charset="0"/>
                <a:cs typeface="Times New Roman" panose="02020603050405020304" pitchFamily="18" charset="0"/>
              </a:rPr>
              <a:t>o đầu thanh nam châm thì sau đó mũi kéo hút được các vụn sắt. Giải thích vì sao?</a:t>
            </a:r>
            <a:endParaRPr sz="2600" b="1">
              <a:latin typeface="Times New Roman" panose="02020603050405020304" pitchFamily="18" charset="0"/>
              <a:ea typeface="Times New Roman" panose="02020603050405020304" pitchFamily="18" charset="0"/>
            </a:endParaRPr>
          </a:p>
        </p:txBody>
      </p:sp>
      <p:sp>
        <p:nvSpPr>
          <p:cNvPr id="49158" name="Text Box 49157"/>
          <p:cNvSpPr txBox="1"/>
          <p:nvPr/>
        </p:nvSpPr>
        <p:spPr>
          <a:xfrm rot="5400000">
            <a:off x="4546601" y="915035"/>
            <a:ext cx="2353945" cy="2999740"/>
          </a:xfrm>
          <a:prstGeom prst="rect">
            <a:avLst/>
          </a:prstGeom>
          <a:noFill/>
          <a:ln w="12700">
            <a:noFill/>
          </a:ln>
        </p:spPr>
        <p:txBody>
          <a:bodyPr wrap="square">
            <a:spAutoFit/>
          </a:bodyPr>
          <a:lstStyle/>
          <a:p>
            <a:pPr>
              <a:spcBef>
                <a:spcPct val="50000"/>
              </a:spcBef>
            </a:pPr>
            <a:r>
              <a:rPr sz="18900">
                <a:solidFill>
                  <a:srgbClr val="993300"/>
                </a:solidFill>
                <a:sym typeface="Wingdings" panose="05000000000000000000" pitchFamily="2" charset="2"/>
              </a:rPr>
              <a:t></a:t>
            </a:r>
          </a:p>
        </p:txBody>
      </p:sp>
      <p:grpSp>
        <p:nvGrpSpPr>
          <p:cNvPr id="49159" name="Group 49158"/>
          <p:cNvGrpSpPr/>
          <p:nvPr/>
        </p:nvGrpSpPr>
        <p:grpSpPr>
          <a:xfrm>
            <a:off x="6490335" y="3829050"/>
            <a:ext cx="1900238" cy="738188"/>
            <a:chOff x="3696" y="2708"/>
            <a:chExt cx="1197" cy="465"/>
          </a:xfrm>
        </p:grpSpPr>
        <p:sp>
          <p:nvSpPr>
            <p:cNvPr id="49160" name="Rectangles 49159"/>
            <p:cNvSpPr/>
            <p:nvPr/>
          </p:nvSpPr>
          <p:spPr>
            <a:xfrm rot="1784693">
              <a:off x="3696" y="2708"/>
              <a:ext cx="640" cy="144"/>
            </a:xfrm>
            <a:prstGeom prst="rect">
              <a:avLst/>
            </a:prstGeom>
            <a:solidFill>
              <a:srgbClr val="FF0066"/>
            </a:solidFill>
            <a:ln w="12700" cap="flat" cmpd="sng">
              <a:solidFill>
                <a:schemeClr val="tx1"/>
              </a:solidFill>
              <a:prstDash val="solid"/>
              <a:miter/>
              <a:headEnd type="none" w="med" len="med"/>
              <a:tailEnd type="none" w="med" len="med"/>
            </a:ln>
          </p:spPr>
          <p:txBody>
            <a:bodyPr wrap="none" anchor="ctr"/>
            <a:lstStyle/>
            <a:p>
              <a:pPr algn="l"/>
              <a:r>
                <a:rPr sz="2400">
                  <a:solidFill>
                    <a:schemeClr val="bg1"/>
                  </a:solidFill>
                </a:rPr>
                <a:t>S</a:t>
              </a:r>
            </a:p>
          </p:txBody>
        </p:sp>
        <p:sp>
          <p:nvSpPr>
            <p:cNvPr id="49161" name="Rectangles 49160"/>
            <p:cNvSpPr/>
            <p:nvPr/>
          </p:nvSpPr>
          <p:spPr>
            <a:xfrm rot="1784693">
              <a:off x="4253" y="3029"/>
              <a:ext cx="640" cy="144"/>
            </a:xfrm>
            <a:prstGeom prst="rect">
              <a:avLst/>
            </a:prstGeom>
            <a:solidFill>
              <a:schemeClr val="accent2"/>
            </a:solidFill>
            <a:ln w="12700" cap="flat" cmpd="sng">
              <a:solidFill>
                <a:schemeClr val="tx1"/>
              </a:solidFill>
              <a:prstDash val="solid"/>
              <a:miter/>
              <a:headEnd type="none" w="med" len="med"/>
              <a:tailEnd type="none" w="med" len="med"/>
            </a:ln>
          </p:spPr>
          <p:txBody>
            <a:bodyPr wrap="none" anchor="ctr"/>
            <a:lstStyle/>
            <a:p>
              <a:pPr algn="r"/>
              <a:r>
                <a:rPr sz="2400">
                  <a:solidFill>
                    <a:schemeClr val="bg1"/>
                  </a:solidFill>
                </a:rPr>
                <a:t>N</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checkerboard(across)">
                                      <p:cBhvr>
                                        <p:cTn id="7" dur="500"/>
                                        <p:tgtEl>
                                          <p:spTgt spid="1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15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7295"/>
                                        </p:tgtEl>
                                        <p:attrNameLst>
                                          <p:attrName>style.visibility</p:attrName>
                                        </p:attrNameLst>
                                      </p:cBhvr>
                                      <p:to>
                                        <p:strVal val="visible"/>
                                      </p:to>
                                    </p:set>
                                    <p:anim calcmode="lin" valueType="num">
                                      <p:cBhvr additive="base">
                                        <p:cTn id="20" dur="500" fill="hold"/>
                                        <p:tgtEl>
                                          <p:spTgt spid="97295"/>
                                        </p:tgtEl>
                                        <p:attrNameLst>
                                          <p:attrName>ppt_x</p:attrName>
                                        </p:attrNameLst>
                                      </p:cBhvr>
                                      <p:tavLst>
                                        <p:tav tm="0">
                                          <p:val>
                                            <p:strVal val="#ppt_x"/>
                                          </p:val>
                                        </p:tav>
                                        <p:tav tm="100000">
                                          <p:val>
                                            <p:strVal val="#ppt_x"/>
                                          </p:val>
                                        </p:tav>
                                      </p:tavLst>
                                    </p:anim>
                                    <p:anim calcmode="lin" valueType="num">
                                      <p:cBhvr additive="base">
                                        <p:cTn id="21" dur="500" fill="hold"/>
                                        <p:tgtEl>
                                          <p:spTgt spid="97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5" grpId="0"/>
      <p:bldP spid="491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9" name="Text Box 9"/>
          <p:cNvSpPr txBox="1"/>
          <p:nvPr/>
        </p:nvSpPr>
        <p:spPr>
          <a:xfrm>
            <a:off x="1640192" y="209621"/>
            <a:ext cx="3617630" cy="634979"/>
          </a:xfrm>
          <a:prstGeom prst="rect">
            <a:avLst/>
          </a:prstGeom>
          <a:noFill/>
          <a:ln w="9525">
            <a:noFill/>
          </a:ln>
        </p:spPr>
        <p:txBody>
          <a:bodyPr wrap="square" lIns="80197" tIns="40099" rIns="80197" bIns="40099">
            <a:spAutoFit/>
          </a:bodyPr>
          <a:lstStyle/>
          <a:p>
            <a:pPr>
              <a:spcBef>
                <a:spcPct val="50000"/>
              </a:spcBef>
            </a:pPr>
            <a:r>
              <a:rPr sz="3600" b="1">
                <a:solidFill>
                  <a:srgbClr val="FF0000"/>
                </a:solidFill>
                <a:latin typeface="Times New Roman" panose="02020603050405020304" pitchFamily="18" charset="0"/>
                <a:cs typeface="Times New Roman" panose="02020603050405020304" pitchFamily="18" charset="0"/>
              </a:rPr>
              <a:t>III. Vận dụng</a:t>
            </a:r>
            <a:endParaRPr sz="3600" b="1">
              <a:solidFill>
                <a:srgbClr val="FF0000"/>
              </a:solidFill>
              <a:latin typeface="Times New Roman" panose="02020603050405020304" pitchFamily="18" charset="0"/>
              <a:ea typeface="Times New Roman" panose="02020603050405020304" pitchFamily="18" charset="0"/>
            </a:endParaRPr>
          </a:p>
        </p:txBody>
      </p:sp>
      <p:sp>
        <p:nvSpPr>
          <p:cNvPr id="12293" name="Rectangle 10"/>
          <p:cNvSpPr/>
          <p:nvPr/>
        </p:nvSpPr>
        <p:spPr>
          <a:xfrm>
            <a:off x="1440345" y="844600"/>
            <a:ext cx="8911462" cy="1077218"/>
          </a:xfrm>
          <a:prstGeom prst="rect">
            <a:avLst/>
          </a:prstGeom>
          <a:noFill/>
          <a:ln w="9525">
            <a:noFill/>
          </a:ln>
        </p:spPr>
        <p:txBody>
          <a:bodyPr>
            <a:spAutoFit/>
          </a:bodyPr>
          <a:lstStyle/>
          <a:p>
            <a:pPr algn="just"/>
            <a:r>
              <a:rPr sz="2800" b="1">
                <a:solidFill>
                  <a:srgbClr val="0404C8"/>
                </a:solidFill>
                <a:latin typeface="Times New Roman" panose="02020603050405020304" pitchFamily="18" charset="0"/>
                <a:cs typeface="Times New Roman" panose="02020603050405020304" pitchFamily="18" charset="0"/>
              </a:rPr>
              <a:t> </a:t>
            </a:r>
            <a:r>
              <a:rPr sz="3200" b="1" i="1">
                <a:solidFill>
                  <a:srgbClr val="FF0000"/>
                </a:solidFill>
                <a:latin typeface="Times New Roman" panose="02020603050405020304" pitchFamily="18" charset="0"/>
                <a:cs typeface="Times New Roman" panose="02020603050405020304" pitchFamily="18" charset="0"/>
              </a:rPr>
              <a:t>C5. </a:t>
            </a:r>
            <a:r>
              <a:rPr sz="3200" b="1">
                <a:latin typeface="Times New Roman" panose="02020603050405020304" pitchFamily="18" charset="0"/>
                <a:cs typeface="Times New Roman" panose="02020603050405020304" pitchFamily="18" charset="0"/>
              </a:rPr>
              <a:t>Muốn nam châm điện mất hết từ tính thì l</a:t>
            </a:r>
            <a:r>
              <a:rPr sz="3200" b="1">
                <a:latin typeface="Times New Roman" panose="02020603050405020304" pitchFamily="18" charset="0"/>
                <a:ea typeface="Times New Roman" panose="02020603050405020304" pitchFamily="18" charset="0"/>
              </a:rPr>
              <a:t>à</a:t>
            </a:r>
            <a:r>
              <a:rPr sz="3200" b="1">
                <a:latin typeface="Times New Roman" panose="02020603050405020304" pitchFamily="18" charset="0"/>
                <a:cs typeface="Times New Roman" panose="02020603050405020304" pitchFamily="18" charset="0"/>
              </a:rPr>
              <a:t>m thế n</a:t>
            </a:r>
            <a:r>
              <a:rPr sz="3200" b="1">
                <a:latin typeface="Times New Roman" panose="02020603050405020304" pitchFamily="18" charset="0"/>
                <a:ea typeface="Times New Roman" panose="02020603050405020304" pitchFamily="18" charset="0"/>
              </a:rPr>
              <a:t>à</a:t>
            </a:r>
            <a:r>
              <a:rPr sz="3200" b="1">
                <a:latin typeface="Times New Roman" panose="02020603050405020304" pitchFamily="18" charset="0"/>
                <a:cs typeface="Times New Roman" panose="02020603050405020304" pitchFamily="18" charset="0"/>
              </a:rPr>
              <a:t>o?</a:t>
            </a:r>
            <a:endParaRPr sz="3200" b="1">
              <a:latin typeface="Times New Roman" panose="02020603050405020304" pitchFamily="18" charset="0"/>
              <a:ea typeface="Times New Roman" panose="02020603050405020304" pitchFamily="18" charset="0"/>
            </a:endParaRPr>
          </a:p>
        </p:txBody>
      </p:sp>
      <p:sp>
        <p:nvSpPr>
          <p:cNvPr id="12" name="Text Box 9"/>
          <p:cNvSpPr txBox="1"/>
          <p:nvPr/>
        </p:nvSpPr>
        <p:spPr>
          <a:xfrm>
            <a:off x="1551926" y="1981403"/>
            <a:ext cx="8688300" cy="941705"/>
          </a:xfrm>
          <a:prstGeom prst="rect">
            <a:avLst/>
          </a:prstGeom>
          <a:noFill/>
          <a:ln w="9525">
            <a:noFill/>
          </a:ln>
        </p:spPr>
        <p:txBody>
          <a:bodyPr lIns="80197" tIns="40099" rIns="80197" bIns="40099">
            <a:spAutoFit/>
          </a:bodyPr>
          <a:lstStyle/>
          <a:p>
            <a:pPr algn="just">
              <a:spcBef>
                <a:spcPct val="50000"/>
              </a:spcBef>
            </a:pPr>
            <a:r>
              <a:rPr sz="2800" b="1" i="1">
                <a:solidFill>
                  <a:srgbClr val="008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Đáp án:</a:t>
            </a:r>
            <a:r>
              <a:rPr lang="en-US" sz="2800" b="1" i="1">
                <a:solidFill>
                  <a:srgbClr val="008000"/>
                </a:solidFill>
                <a:latin typeface="Times New Roman" panose="02020603050405020304" pitchFamily="18" charset="0"/>
                <a:cs typeface="Times New Roman" panose="02020603050405020304" pitchFamily="18" charset="0"/>
              </a:rPr>
              <a:t> </a:t>
            </a:r>
            <a:r>
              <a:rPr sz="2800" b="1">
                <a:solidFill>
                  <a:srgbClr val="008000"/>
                </a:solidFill>
                <a:latin typeface="Times New Roman" panose="02020603050405020304" pitchFamily="18" charset="0"/>
                <a:cs typeface="Times New Roman" panose="02020603050405020304" pitchFamily="18" charset="0"/>
              </a:rPr>
              <a:t>Muốn nam châm điện mất hết từ tính ta chỉ cần ngắt dòng điện đi qua ống dây của nam châm.</a:t>
            </a:r>
            <a:endParaRPr sz="2800" b="1">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Text Box 7"/>
          <p:cNvSpPr txBox="1"/>
          <p:nvPr/>
        </p:nvSpPr>
        <p:spPr>
          <a:xfrm>
            <a:off x="558139" y="1828842"/>
            <a:ext cx="11102703" cy="3989744"/>
          </a:xfrm>
          <a:prstGeom prst="rect">
            <a:avLst/>
          </a:prstGeom>
          <a:noFill/>
          <a:ln w="9525">
            <a:noFill/>
          </a:ln>
        </p:spPr>
        <p:txBody>
          <a:bodyPr wrap="square" lIns="80197" tIns="40099" rIns="80197" bIns="40099">
            <a:spAutoFit/>
          </a:bodyPr>
          <a:lstStyle/>
          <a:p>
            <a:pPr algn="just">
              <a:spcBef>
                <a:spcPts val="600"/>
              </a:spcBef>
              <a:spcAft>
                <a:spcPts val="600"/>
              </a:spcAft>
            </a:pPr>
            <a:r>
              <a:rPr sz="3200" b="1" i="1">
                <a:solidFill>
                  <a:srgbClr val="FF0000"/>
                </a:solidFill>
                <a:latin typeface="Times New Roman" panose="02020603050405020304" pitchFamily="18" charset="0"/>
                <a:cs typeface="Times New Roman" panose="02020603050405020304" pitchFamily="18" charset="0"/>
              </a:rPr>
              <a:t>Lợi thế của nam châm điện:</a:t>
            </a:r>
            <a:endParaRPr sz="3200" b="1" i="1">
              <a:solidFill>
                <a:srgbClr val="048610"/>
              </a:solidFill>
              <a:latin typeface="Times New Roman" panose="02020603050405020304" pitchFamily="18" charset="0"/>
              <a:cs typeface="Times New Roman" panose="02020603050405020304" pitchFamily="18" charset="0"/>
            </a:endParaRPr>
          </a:p>
          <a:p>
            <a:pPr algn="just">
              <a:spcBef>
                <a:spcPts val="600"/>
              </a:spcBef>
              <a:spcAft>
                <a:spcPts val="600"/>
              </a:spcAft>
            </a:pPr>
            <a:r>
              <a:rPr sz="3200" b="1" i="1">
                <a:solidFill>
                  <a:srgbClr val="048610"/>
                </a:solidFill>
                <a:latin typeface="Times New Roman" panose="02020603050405020304" pitchFamily="18" charset="0"/>
                <a:cs typeface="Times New Roman" panose="02020603050405020304" pitchFamily="18" charset="0"/>
              </a:rPr>
              <a:t> - Có thể chế tạo nam châm điện cực mạnh bằng cách tăng số vòng dây v</a:t>
            </a:r>
            <a:r>
              <a:rPr sz="3200" b="1" i="1">
                <a:solidFill>
                  <a:srgbClr val="048610"/>
                </a:solidFill>
                <a:latin typeface="Times New Roman" panose="02020603050405020304" pitchFamily="18" charset="0"/>
                <a:ea typeface="Times New Roman" panose="02020603050405020304" pitchFamily="18" charset="0"/>
              </a:rPr>
              <a:t>à</a:t>
            </a:r>
            <a:r>
              <a:rPr sz="3200" b="1" i="1">
                <a:solidFill>
                  <a:srgbClr val="048610"/>
                </a:solidFill>
                <a:latin typeface="Times New Roman" panose="02020603050405020304" pitchFamily="18" charset="0"/>
                <a:cs typeface="Times New Roman" panose="02020603050405020304" pitchFamily="18" charset="0"/>
              </a:rPr>
              <a:t> tăng cường độ dòng điện đi qua ống dây.</a:t>
            </a:r>
          </a:p>
          <a:p>
            <a:pPr algn="just">
              <a:spcBef>
                <a:spcPts val="600"/>
              </a:spcBef>
              <a:spcAft>
                <a:spcPts val="600"/>
              </a:spcAft>
            </a:pPr>
            <a:r>
              <a:rPr sz="3200" b="1" i="1">
                <a:solidFill>
                  <a:srgbClr val="048610"/>
                </a:solidFill>
                <a:latin typeface="Times New Roman" panose="02020603050405020304" pitchFamily="18" charset="0"/>
                <a:cs typeface="Times New Roman" panose="02020603050405020304" pitchFamily="18" charset="0"/>
              </a:rPr>
              <a:t> - Chỉ cần ngắt dòng điện đi qua ống dây l</a:t>
            </a:r>
            <a:r>
              <a:rPr sz="3200" b="1" i="1">
                <a:solidFill>
                  <a:srgbClr val="048610"/>
                </a:solidFill>
                <a:latin typeface="Times New Roman" panose="02020603050405020304" pitchFamily="18" charset="0"/>
                <a:ea typeface="Times New Roman" panose="02020603050405020304" pitchFamily="18" charset="0"/>
              </a:rPr>
              <a:t>à</a:t>
            </a:r>
            <a:r>
              <a:rPr sz="3200" b="1" i="1">
                <a:solidFill>
                  <a:srgbClr val="048610"/>
                </a:solidFill>
                <a:latin typeface="Times New Roman" panose="02020603050405020304" pitchFamily="18" charset="0"/>
                <a:cs typeface="Times New Roman" panose="02020603050405020304" pitchFamily="18" charset="0"/>
              </a:rPr>
              <a:t> nam châm điện mất hết từ tính.</a:t>
            </a:r>
          </a:p>
          <a:p>
            <a:pPr algn="just">
              <a:spcBef>
                <a:spcPts val="600"/>
              </a:spcBef>
              <a:spcAft>
                <a:spcPts val="600"/>
              </a:spcAft>
            </a:pPr>
            <a:r>
              <a:rPr sz="3200" b="1" i="1">
                <a:solidFill>
                  <a:srgbClr val="048610"/>
                </a:solidFill>
                <a:latin typeface="Times New Roman" panose="02020603050405020304" pitchFamily="18" charset="0"/>
                <a:cs typeface="Times New Roman" panose="02020603050405020304" pitchFamily="18" charset="0"/>
              </a:rPr>
              <a:t>- Có thể thay đổi tên từ cực của nam châm điện bằng cách đổi chiều dòng điện qua ống dây.</a:t>
            </a:r>
            <a:endParaRPr sz="3200" b="1" i="1">
              <a:solidFill>
                <a:srgbClr val="048610"/>
              </a:solidFill>
              <a:latin typeface="Times New Roman" panose="02020603050405020304" pitchFamily="18" charset="0"/>
              <a:ea typeface="Times New Roman" panose="02020603050405020304" pitchFamily="18" charset="0"/>
            </a:endParaRPr>
          </a:p>
        </p:txBody>
      </p:sp>
      <p:sp>
        <p:nvSpPr>
          <p:cNvPr id="148491" name="Rectangle 11"/>
          <p:cNvSpPr>
            <a:spLocks noChangeArrowheads="1"/>
          </p:cNvSpPr>
          <p:nvPr/>
        </p:nvSpPr>
        <p:spPr bwMode="auto">
          <a:xfrm>
            <a:off x="533546" y="457278"/>
            <a:ext cx="11353502" cy="1066772"/>
          </a:xfrm>
          <a:prstGeom prst="rect">
            <a:avLst/>
          </a:prstGeom>
          <a:gradFill rotWithShape="1">
            <a:gsLst>
              <a:gs pos="0">
                <a:srgbClr val="FBFE8A">
                  <a:gamma/>
                  <a:shade val="66275"/>
                  <a:invGamma/>
                  <a:alpha val="98000"/>
                </a:srgbClr>
              </a:gs>
              <a:gs pos="50000">
                <a:srgbClr val="FBFE8A">
                  <a:alpha val="94000"/>
                </a:srgbClr>
              </a:gs>
              <a:gs pos="100000">
                <a:srgbClr val="FBFE8A">
                  <a:gamma/>
                  <a:shade val="66275"/>
                  <a:invGamma/>
                  <a:alpha val="98000"/>
                </a:srgbClr>
              </a:gs>
            </a:gsLst>
            <a:lin ang="5400000" scaled="1"/>
          </a:gradFill>
          <a:ln w="9525" algn="ctr">
            <a:solidFill>
              <a:schemeClr val="tx1"/>
            </a:solidFill>
            <a:miter lim="800000"/>
          </a:ln>
          <a:effectLst/>
        </p:spPr>
        <p:txBody>
          <a:bodyPr wrap="none" lIns="80197" tIns="40099" rIns="80197" bIns="40099" anchor="ctr"/>
          <a:lstStyle/>
          <a:p>
            <a:pPr algn="just"/>
            <a:r>
              <a:rPr sz="100" b="1">
                <a:solidFill>
                  <a:srgbClr val="A50021"/>
                </a:solidFill>
              </a:rPr>
              <a:t>  </a:t>
            </a:r>
            <a:r>
              <a:rPr sz="3200" b="1" i="1">
                <a:solidFill>
                  <a:srgbClr val="FF0000"/>
                </a:solidFill>
                <a:latin typeface="Times New Roman" panose="02020603050405020304" pitchFamily="18" charset="0"/>
                <a:cs typeface="Times New Roman" panose="02020603050405020304" pitchFamily="18" charset="0"/>
              </a:rPr>
              <a:t>C</a:t>
            </a:r>
            <a:r>
              <a:rPr lang="en-US" sz="3200" b="1" i="1">
                <a:solidFill>
                  <a:srgbClr val="FF0000"/>
                </a:solidFill>
                <a:latin typeface="Times New Roman" panose="02020603050405020304" pitchFamily="18" charset="0"/>
                <a:cs typeface="Times New Roman" panose="02020603050405020304" pitchFamily="18" charset="0"/>
              </a:rPr>
              <a:t>6</a:t>
            </a:r>
            <a:r>
              <a:rPr sz="3200" b="1" i="1">
                <a:solidFill>
                  <a:srgbClr val="FF0000"/>
                </a:solidFill>
                <a:latin typeface="Times New Roman" panose="02020603050405020304" pitchFamily="18" charset="0"/>
                <a:cs typeface="Times New Roman" panose="02020603050405020304" pitchFamily="18" charset="0"/>
              </a:rPr>
              <a:t>.</a:t>
            </a:r>
            <a:r>
              <a:rPr sz="3200" b="1" i="1">
                <a:solidFill>
                  <a:srgbClr val="A50021"/>
                </a:solidFill>
                <a:latin typeface="Times New Roman" panose="02020603050405020304" pitchFamily="18" charset="0"/>
                <a:cs typeface="Times New Roman" panose="02020603050405020304" pitchFamily="18" charset="0"/>
              </a:rPr>
              <a:t> </a:t>
            </a:r>
            <a:r>
              <a:rPr sz="3200" b="1" i="1">
                <a:solidFill>
                  <a:srgbClr val="0000FF"/>
                </a:solidFill>
                <a:latin typeface="Times New Roman" panose="02020603050405020304" pitchFamily="18" charset="0"/>
                <a:cs typeface="Times New Roman" panose="02020603050405020304" pitchFamily="18" charset="0"/>
              </a:rPr>
              <a:t>Nam châm điện được tạo ra như thế n</a:t>
            </a:r>
            <a:r>
              <a:rPr sz="3200" b="1" i="1">
                <a:solidFill>
                  <a:srgbClr val="0000FF"/>
                </a:solidFill>
                <a:latin typeface="Times New Roman" panose="02020603050405020304" pitchFamily="18" charset="0"/>
                <a:ea typeface="Times New Roman" panose="02020603050405020304" pitchFamily="18" charset="0"/>
              </a:rPr>
              <a:t>à</a:t>
            </a:r>
            <a:r>
              <a:rPr sz="3200" b="1" i="1">
                <a:solidFill>
                  <a:srgbClr val="0000FF"/>
                </a:solidFill>
                <a:latin typeface="Times New Roman" panose="02020603050405020304" pitchFamily="18" charset="0"/>
                <a:cs typeface="Times New Roman" panose="02020603050405020304" pitchFamily="18" charset="0"/>
              </a:rPr>
              <a:t>o, có gì lợi hơn so với </a:t>
            </a:r>
          </a:p>
          <a:p>
            <a:pPr algn="just"/>
            <a:r>
              <a:rPr sz="3200" b="1" i="1">
                <a:solidFill>
                  <a:srgbClr val="0000FF"/>
                </a:solidFill>
                <a:latin typeface="Times New Roman" panose="02020603050405020304" pitchFamily="18" charset="0"/>
                <a:cs typeface="Times New Roman" panose="02020603050405020304" pitchFamily="18" charset="0"/>
              </a:rPr>
              <a:t>nam châm vĩnh cửu?</a:t>
            </a:r>
            <a:endParaRPr sz="3200" b="1" i="1">
              <a:solidFill>
                <a:srgbClr val="0000FF"/>
              </a:solidFill>
              <a:latin typeface="Times New Roman" panose="02020603050405020304" pitchFamily="18" charset="0"/>
              <a:ea typeface="Times New Roman" panose="02020603050405020304" pitchFamily="18" charset="0"/>
            </a:endParaRPr>
          </a:p>
        </p:txBody>
      </p:sp>
      <p:sp>
        <p:nvSpPr>
          <p:cNvPr id="2" name="Right Arrow 1">
            <a:hlinkClick r:id="rId2" action="ppaction://hlinksldjump"/>
          </p:cNvPr>
          <p:cNvSpPr/>
          <p:nvPr/>
        </p:nvSpPr>
        <p:spPr>
          <a:xfrm>
            <a:off x="8990965" y="6400800"/>
            <a:ext cx="1371600" cy="38100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91"/>
                                        </p:tgtEl>
                                        <p:attrNameLst>
                                          <p:attrName>style.visibility</p:attrName>
                                        </p:attrNameLst>
                                      </p:cBhvr>
                                      <p:to>
                                        <p:strVal val="visible"/>
                                      </p:to>
                                    </p:set>
                                    <p:animEffect transition="in" filter="box(in)">
                                      <p:cBhvr>
                                        <p:cTn id="7" dur="2000"/>
                                        <p:tgtEl>
                                          <p:spTgt spid="148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487"/>
                                        </p:tgtEl>
                                        <p:attrNameLst>
                                          <p:attrName>style.visibility</p:attrName>
                                        </p:attrNameLst>
                                      </p:cBhvr>
                                      <p:to>
                                        <p:strVal val="visible"/>
                                      </p:to>
                                    </p:set>
                                    <p:animEffect transition="in" filter="blinds(horizontal)">
                                      <p:cBhvr>
                                        <p:cTn id="12" dur="5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7" grpId="0"/>
      <p:bldP spid="1484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140" y="1447852"/>
            <a:ext cx="10743918" cy="3662541"/>
          </a:xfrm>
          <a:prstGeom prst="rect">
            <a:avLst/>
          </a:prstGeom>
          <a:noFill/>
        </p:spPr>
        <p:txBody>
          <a:bodyPr wrap="square" rtlCol="0">
            <a:spAutoFit/>
          </a:bodyPr>
          <a:lstStyle/>
          <a:p>
            <a:pPr>
              <a:spcBef>
                <a:spcPts val="600"/>
              </a:spcBef>
              <a:spcAft>
                <a:spcPts val="600"/>
              </a:spcAft>
            </a:pPr>
            <a:r>
              <a:rPr lang="en-US" sz="3200" b="1">
                <a:solidFill>
                  <a:srgbClr val="0000FF"/>
                </a:solidFill>
                <a:latin typeface="Times New Roman" panose="02020603050405020304" pitchFamily="18" charset="0"/>
                <a:cs typeface="Times New Roman" panose="02020603050405020304" pitchFamily="18" charset="0"/>
              </a:rPr>
              <a:t>1. </a:t>
            </a:r>
            <a:r>
              <a:rPr lang="en-US" sz="3200" b="1" err="1">
                <a:solidFill>
                  <a:srgbClr val="0000FF"/>
                </a:solidFill>
                <a:latin typeface="Times New Roman" panose="02020603050405020304" pitchFamily="18" charset="0"/>
                <a:cs typeface="Times New Roman" panose="02020603050405020304" pitchFamily="18" charset="0"/>
              </a:rPr>
              <a:t>Có</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hiện</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tượng</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gì</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xảy</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ra</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với</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một</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thanh</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thép</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khi</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đặt</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nó</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vào</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trong</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lòng</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một</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ống</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dây</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có</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dòng</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điện</a:t>
            </a:r>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chạy</a:t>
            </a:r>
            <a:r>
              <a:rPr lang="en-US" sz="3200" b="1">
                <a:solidFill>
                  <a:srgbClr val="0000FF"/>
                </a:solidFill>
                <a:latin typeface="Times New Roman" panose="02020603050405020304" pitchFamily="18" charset="0"/>
                <a:cs typeface="Times New Roman" panose="02020603050405020304" pitchFamily="18" charset="0"/>
              </a:rPr>
              <a:t> qua?</a:t>
            </a: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Thanh</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thép</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bị</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nóng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lên</a:t>
            </a:r>
            <a:endParaRPr lang="en-US" sz="32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Thanh</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thép</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phát</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sáng</a:t>
            </a:r>
            <a:endParaRPr lang="en-US" sz="32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Thanh</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thép</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bị</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đẩy</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ra</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khỏi</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ống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dây</a:t>
            </a:r>
            <a:endParaRPr lang="en-US" sz="32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Thanh</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thép</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trở</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thành</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một</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nam</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châm</a:t>
            </a:r>
            <a:endParaRPr lang="en-US" sz="3200" b="1">
              <a:solidFill>
                <a:schemeClr val="tx1">
                  <a:lumMod val="50000"/>
                </a:schemeClr>
              </a:solidFill>
              <a:latin typeface="Times New Roman" panose="02020603050405020304" pitchFamily="18" charset="0"/>
              <a:cs typeface="Times New Roman" panose="02020603050405020304" pitchFamily="18" charset="0"/>
            </a:endParaRPr>
          </a:p>
        </p:txBody>
      </p:sp>
      <p:sp>
        <p:nvSpPr>
          <p:cNvPr id="5" name="Oval 4"/>
          <p:cNvSpPr/>
          <p:nvPr/>
        </p:nvSpPr>
        <p:spPr>
          <a:xfrm>
            <a:off x="685942" y="4535236"/>
            <a:ext cx="685782" cy="6095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70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939" y="838268"/>
            <a:ext cx="10972512" cy="4278094"/>
          </a:xfrm>
          <a:prstGeom prst="rect">
            <a:avLst/>
          </a:prstGeom>
          <a:noFill/>
        </p:spPr>
        <p:txBody>
          <a:bodyPr wrap="square" rtlCol="0">
            <a:spAutoFit/>
          </a:bodyPr>
          <a:lstStyle/>
          <a:p>
            <a:pPr>
              <a:spcBef>
                <a:spcPts val="600"/>
              </a:spcBef>
              <a:spcAft>
                <a:spcPts val="600"/>
              </a:spcAft>
            </a:pPr>
            <a:r>
              <a:rPr lang="en-US" sz="3600" b="1">
                <a:solidFill>
                  <a:schemeClr val="tx1">
                    <a:lumMod val="50000"/>
                  </a:schemeClr>
                </a:solidFill>
                <a:latin typeface="Times New Roman" panose="02020603050405020304" pitchFamily="18" charset="0"/>
                <a:cs typeface="Times New Roman" panose="02020603050405020304" pitchFamily="18" charset="0"/>
              </a:rPr>
              <a:t>2. </a:t>
            </a:r>
            <a:r>
              <a:rPr lang="en-US" sz="3600" b="1" err="1">
                <a:solidFill>
                  <a:schemeClr val="tx1">
                    <a:lumMod val="50000"/>
                  </a:schemeClr>
                </a:solidFill>
                <a:latin typeface="Times New Roman" panose="02020603050405020304" pitchFamily="18" charset="0"/>
                <a:cs typeface="Times New Roman" panose="02020603050405020304" pitchFamily="18" charset="0"/>
              </a:rPr>
              <a:t>Có</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cách</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nào</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làm</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tăng</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từ</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lực</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của</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một</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nam</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châm</a:t>
            </a:r>
            <a:r>
              <a:rPr lang="en-US" sz="3600" b="1">
                <a:solidFill>
                  <a:schemeClr val="tx1">
                    <a:lumMod val="50000"/>
                  </a:schemeClr>
                </a:solidFill>
                <a:latin typeface="Times New Roman" panose="02020603050405020304" pitchFamily="18" charset="0"/>
                <a:cs typeface="Times New Roman" panose="02020603050405020304" pitchFamily="18" charset="0"/>
              </a:rPr>
              <a:t> </a:t>
            </a:r>
            <a:r>
              <a:rPr lang="en-US" sz="3600" b="1" err="1">
                <a:solidFill>
                  <a:schemeClr val="tx1">
                    <a:lumMod val="50000"/>
                  </a:schemeClr>
                </a:solidFill>
                <a:latin typeface="Times New Roman" panose="02020603050405020304" pitchFamily="18" charset="0"/>
                <a:cs typeface="Times New Roman" panose="02020603050405020304" pitchFamily="18" charset="0"/>
              </a:rPr>
              <a:t>điện</a:t>
            </a:r>
            <a:r>
              <a:rPr lang="en-US" sz="3600" b="1">
                <a:solidFill>
                  <a:schemeClr val="tx1">
                    <a:lumMod val="50000"/>
                  </a:schemeClr>
                </a:solidFill>
                <a:latin typeface="Times New Roman" panose="02020603050405020304" pitchFamily="18" charset="0"/>
                <a:cs typeface="Times New Roman" panose="02020603050405020304" pitchFamily="18" charset="0"/>
              </a:rPr>
              <a:t>?</a:t>
            </a: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Dùng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dây</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dẫn</a:t>
            </a:r>
            <a:r>
              <a:rPr lang="en-US" sz="3200" b="1">
                <a:solidFill>
                  <a:schemeClr val="tx1">
                    <a:lumMod val="50000"/>
                  </a:schemeClr>
                </a:solidFill>
                <a:latin typeface="Times New Roman" panose="02020603050405020304" pitchFamily="18" charset="0"/>
                <a:cs typeface="Times New Roman" panose="02020603050405020304" pitchFamily="18" charset="0"/>
              </a:rPr>
              <a:t> to </a:t>
            </a:r>
            <a:r>
              <a:rPr lang="en-US" sz="3200" b="1" err="1">
                <a:solidFill>
                  <a:schemeClr val="tx1">
                    <a:lumMod val="50000"/>
                  </a:schemeClr>
                </a:solidFill>
                <a:latin typeface="Times New Roman" panose="02020603050405020304" pitchFamily="18" charset="0"/>
                <a:cs typeface="Times New Roman" panose="02020603050405020304" pitchFamily="18" charset="0"/>
              </a:rPr>
              <a:t>quấn</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ít</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vòng</a:t>
            </a:r>
            <a:endParaRPr lang="en-US" sz="32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Dùng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dây</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dẫn</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nhỏ</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quấn</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nhiều</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vòng</a:t>
            </a:r>
            <a:endParaRPr lang="en-US" sz="32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Tăng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số</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vòng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dây</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dẫn</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và</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giảm</a:t>
            </a:r>
            <a:r>
              <a:rPr lang="en-US" sz="3200" b="1">
                <a:solidFill>
                  <a:schemeClr val="tx1">
                    <a:lumMod val="50000"/>
                  </a:schemeClr>
                </a:solidFill>
                <a:latin typeface="Times New Roman" panose="02020603050405020304" pitchFamily="18" charset="0"/>
                <a:cs typeface="Times New Roman" panose="02020603050405020304" pitchFamily="18" charset="0"/>
              </a:rPr>
              <a:t> cường độ dòng điện chạy qua ống </a:t>
            </a:r>
            <a:r>
              <a:rPr lang="en-US" sz="3200" b="1" err="1">
                <a:solidFill>
                  <a:schemeClr val="tx1">
                    <a:lumMod val="50000"/>
                  </a:schemeClr>
                </a:solidFill>
                <a:latin typeface="Times New Roman" panose="02020603050405020304" pitchFamily="18" charset="0"/>
                <a:cs typeface="Times New Roman" panose="02020603050405020304" pitchFamily="18" charset="0"/>
              </a:rPr>
              <a:t>dây</a:t>
            </a:r>
            <a:r>
              <a:rPr lang="en-US" sz="3200" b="1">
                <a:solidFill>
                  <a:schemeClr val="tx1">
                    <a:lumMod val="50000"/>
                  </a:schemeClr>
                </a:solidFill>
                <a:latin typeface="Times New Roman" panose="02020603050405020304" pitchFamily="18" charset="0"/>
                <a:cs typeface="Times New Roman" panose="02020603050405020304" pitchFamily="18" charset="0"/>
              </a:rPr>
              <a:t>.</a:t>
            </a:r>
          </a:p>
          <a:p>
            <a:pPr marL="514350" indent="-514350">
              <a:spcBef>
                <a:spcPts val="600"/>
              </a:spcBef>
              <a:spcAft>
                <a:spcPts val="600"/>
              </a:spcAft>
              <a:buAutoNum type="alphaUcPeriod"/>
            </a:pPr>
            <a:r>
              <a:rPr lang="en-US" sz="3200" b="1" err="1">
                <a:solidFill>
                  <a:schemeClr val="tx1">
                    <a:lumMod val="50000"/>
                  </a:schemeClr>
                </a:solidFill>
                <a:latin typeface="Times New Roman" panose="02020603050405020304" pitchFamily="18" charset="0"/>
                <a:cs typeface="Times New Roman" panose="02020603050405020304" pitchFamily="18" charset="0"/>
              </a:rPr>
              <a:t>Tăng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đường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kính</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và</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chiều</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dài</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ống</a:t>
            </a:r>
            <a:r>
              <a:rPr lang="en-US" sz="3200" b="1">
                <a:solidFill>
                  <a:schemeClr val="tx1">
                    <a:lumMod val="50000"/>
                  </a:schemeClr>
                </a:solidFill>
                <a:latin typeface="Times New Roman" panose="02020603050405020304" pitchFamily="18" charset="0"/>
                <a:cs typeface="Times New Roman" panose="02020603050405020304" pitchFamily="18" charset="0"/>
              </a:rPr>
              <a:t> </a:t>
            </a:r>
            <a:r>
              <a:rPr lang="en-US" sz="3200" b="1" err="1">
                <a:solidFill>
                  <a:schemeClr val="tx1">
                    <a:lumMod val="50000"/>
                  </a:schemeClr>
                </a:solidFill>
                <a:latin typeface="Times New Roman" panose="02020603050405020304" pitchFamily="18" charset="0"/>
                <a:cs typeface="Times New Roman" panose="02020603050405020304" pitchFamily="18" charset="0"/>
              </a:rPr>
              <a:t>dây</a:t>
            </a:r>
            <a:endParaRPr lang="en-US" sz="3200" b="1">
              <a:solidFill>
                <a:schemeClr val="tx1">
                  <a:lumMod val="50000"/>
                </a:schemeClr>
              </a:solidFill>
              <a:latin typeface="Times New Roman" panose="02020603050405020304" pitchFamily="18" charset="0"/>
              <a:cs typeface="Times New Roman" panose="02020603050405020304" pitchFamily="18" charset="0"/>
            </a:endParaRPr>
          </a:p>
        </p:txBody>
      </p:sp>
      <p:sp>
        <p:nvSpPr>
          <p:cNvPr id="5" name="Oval 4"/>
          <p:cNvSpPr/>
          <p:nvPr/>
        </p:nvSpPr>
        <p:spPr>
          <a:xfrm>
            <a:off x="609744" y="2743218"/>
            <a:ext cx="685782" cy="6095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9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 name="Text Box 198"/>
          <p:cNvSpPr txBox="1"/>
          <p:nvPr/>
        </p:nvSpPr>
        <p:spPr>
          <a:xfrm>
            <a:off x="762140" y="284495"/>
            <a:ext cx="5334000" cy="457200"/>
          </a:xfrm>
          <a:prstGeom prst="rect">
            <a:avLst/>
          </a:prstGeom>
          <a:noFill/>
          <a:ln w="9525">
            <a:noFill/>
          </a:ln>
        </p:spPr>
        <p:txBody>
          <a:bodyPr>
            <a:spAutoFit/>
          </a:bodyPr>
          <a:lstStyle/>
          <a:p>
            <a:pPr>
              <a:spcBef>
                <a:spcPct val="50000"/>
              </a:spcBef>
            </a:pPr>
            <a:r>
              <a:rPr lang="en-US" altLang="en-US" sz="2400" b="1">
                <a:solidFill>
                  <a:srgbClr val="0000CC"/>
                </a:solidFill>
                <a:latin typeface="Times New Roman" panose="02020603050405020304" pitchFamily="18" charset="0"/>
              </a:rPr>
              <a:t>I. SỰ NHIỄM TỪ CỦA SẮT, THÉP</a:t>
            </a:r>
          </a:p>
        </p:txBody>
      </p:sp>
      <p:grpSp>
        <p:nvGrpSpPr>
          <p:cNvPr id="186" name="Nhóm 185"/>
          <p:cNvGrpSpPr/>
          <p:nvPr/>
        </p:nvGrpSpPr>
        <p:grpSpPr>
          <a:xfrm>
            <a:off x="5703888" y="2306639"/>
            <a:ext cx="4191000" cy="3057525"/>
            <a:chOff x="228600" y="2133600"/>
            <a:chExt cx="4191000" cy="3057525"/>
          </a:xfrm>
        </p:grpSpPr>
        <p:sp>
          <p:nvSpPr>
            <p:cNvPr id="187" name="Oval 9">
              <a:hlinkClick r:id="" action="ppaction://noaction" highlightClick="1"/>
              <a:hlinkHover r:id="" action="ppaction://noaction" highlightClick="1"/>
            </p:cNvPr>
            <p:cNvSpPr>
              <a:spLocks noChangeArrowheads="1"/>
            </p:cNvSpPr>
            <p:nvPr/>
          </p:nvSpPr>
          <p:spPr bwMode="auto">
            <a:xfrm>
              <a:off x="2438400" y="5005388"/>
              <a:ext cx="838200" cy="18573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a:latin typeface="Arial" panose="020B0604020202020204" pitchFamily="34" charset="0"/>
                <a:ea typeface="SimSun" panose="02010600030101010101" pitchFamily="2" charset="-122"/>
              </a:endParaRPr>
            </a:p>
          </p:txBody>
        </p:sp>
        <p:sp>
          <p:nvSpPr>
            <p:cNvPr id="188" name="AutoShape 10">
              <a:hlinkClick r:id="" action="ppaction://noaction" highlightClick="1"/>
              <a:hlinkHover r:id="" action="ppaction://noaction" highlightClick="1"/>
            </p:cNvPr>
            <p:cNvSpPr>
              <a:spLocks noChangeArrowheads="1"/>
            </p:cNvSpPr>
            <p:nvPr/>
          </p:nvSpPr>
          <p:spPr bwMode="auto">
            <a:xfrm>
              <a:off x="2738438" y="4352925"/>
              <a:ext cx="261937" cy="741363"/>
            </a:xfrm>
            <a:prstGeom prst="triangle">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a:latin typeface="Arial" panose="020B0604020202020204" pitchFamily="34" charset="0"/>
                <a:ea typeface="SimSun" panose="02010600030101010101" pitchFamily="2" charset="-122"/>
              </a:endParaRPr>
            </a:p>
          </p:txBody>
        </p:sp>
        <p:grpSp>
          <p:nvGrpSpPr>
            <p:cNvPr id="14343" name="Group 11"/>
            <p:cNvGrpSpPr/>
            <p:nvPr/>
          </p:nvGrpSpPr>
          <p:grpSpPr>
            <a:xfrm rot="-2853687">
              <a:off x="2811458" y="4079871"/>
              <a:ext cx="134938" cy="661987"/>
              <a:chOff x="429" y="1200"/>
              <a:chExt cx="243" cy="960"/>
            </a:xfrm>
          </p:grpSpPr>
          <p:sp>
            <p:nvSpPr>
              <p:cNvPr id="14344" name="AutoShape 12"/>
              <p:cNvSpPr/>
              <p:nvPr/>
            </p:nvSpPr>
            <p:spPr>
              <a:xfrm>
                <a:off x="429" y="1200"/>
                <a:ext cx="240" cy="480"/>
              </a:xfrm>
              <a:prstGeom prst="flowChartExtract">
                <a:avLst/>
              </a:prstGeom>
              <a:solidFill>
                <a:srgbClr val="FF0000"/>
              </a:solidFill>
              <a:ln w="9525">
                <a:noFill/>
              </a:ln>
            </p:spPr>
            <p:txBody>
              <a:bodyPr wrap="none" anchor="ctr"/>
              <a:lstStyle/>
              <a:p>
                <a:endParaRPr lang="en-US" altLang="en-US">
                  <a:latin typeface="Times New Roman" panose="02020603050405020304" pitchFamily="18" charset="0"/>
                </a:endParaRPr>
              </a:p>
            </p:txBody>
          </p:sp>
          <p:sp>
            <p:nvSpPr>
              <p:cNvPr id="14345" name="AutoShape 13"/>
              <p:cNvSpPr/>
              <p:nvPr/>
            </p:nvSpPr>
            <p:spPr>
              <a:xfrm rot="10800000">
                <a:off x="432" y="1680"/>
                <a:ext cx="240" cy="480"/>
              </a:xfrm>
              <a:prstGeom prst="flowChartExtract">
                <a:avLst/>
              </a:prstGeom>
              <a:solidFill>
                <a:srgbClr val="3333FF"/>
              </a:solidFill>
              <a:ln w="9525">
                <a:noFill/>
              </a:ln>
            </p:spPr>
            <p:txBody>
              <a:bodyPr wrap="none" anchor="ctr"/>
              <a:lstStyle/>
              <a:p>
                <a:endParaRPr lang="en-US" altLang="en-US">
                  <a:latin typeface="Times New Roman" panose="02020603050405020304" pitchFamily="18" charset="0"/>
                </a:endParaRPr>
              </a:p>
            </p:txBody>
          </p:sp>
        </p:grpSp>
        <p:pic>
          <p:nvPicPr>
            <p:cNvPr id="14346" name="Picture 4" descr="cuondayvuong"/>
            <p:cNvPicPr>
              <a:picLocks noChangeAspect="1"/>
            </p:cNvPicPr>
            <p:nvPr/>
          </p:nvPicPr>
          <p:blipFill>
            <a:blip r:embed="rId2"/>
            <a:srcRect l="30115" t="29916" r="30115" b="28242"/>
            <a:stretch>
              <a:fillRect/>
            </a:stretch>
          </p:blipFill>
          <p:spPr>
            <a:xfrm>
              <a:off x="228600" y="3657600"/>
              <a:ext cx="1371600" cy="1230313"/>
            </a:xfrm>
            <a:prstGeom prst="rect">
              <a:avLst/>
            </a:prstGeom>
            <a:noFill/>
            <a:ln w="9525">
              <a:noFill/>
            </a:ln>
          </p:spPr>
        </p:pic>
        <p:pic>
          <p:nvPicPr>
            <p:cNvPr id="14347" name="Picture 6" descr="ampeke1chieu"/>
            <p:cNvPicPr>
              <a:picLocks noChangeAspect="1"/>
            </p:cNvPicPr>
            <p:nvPr/>
          </p:nvPicPr>
          <p:blipFill>
            <a:blip r:embed="rId3"/>
            <a:srcRect l="37646" t="22151" r="11765" b="9627"/>
            <a:stretch>
              <a:fillRect/>
            </a:stretch>
          </p:blipFill>
          <p:spPr>
            <a:xfrm>
              <a:off x="3429000" y="2133600"/>
              <a:ext cx="990600" cy="984250"/>
            </a:xfrm>
            <a:prstGeom prst="rect">
              <a:avLst/>
            </a:prstGeom>
            <a:noFill/>
            <a:ln w="9525">
              <a:noFill/>
            </a:ln>
          </p:spPr>
        </p:pic>
        <p:pic>
          <p:nvPicPr>
            <p:cNvPr id="14348" name="Picture 7" descr="BienTro1"/>
            <p:cNvPicPr>
              <a:picLocks noChangeAspect="1"/>
            </p:cNvPicPr>
            <p:nvPr/>
          </p:nvPicPr>
          <p:blipFill>
            <a:blip r:embed="rId4"/>
            <a:srcRect l="16826" t="46861" r="17400" b="17992"/>
            <a:stretch>
              <a:fillRect/>
            </a:stretch>
          </p:blipFill>
          <p:spPr>
            <a:xfrm>
              <a:off x="1524000" y="2141538"/>
              <a:ext cx="838200" cy="601662"/>
            </a:xfrm>
            <a:prstGeom prst="rect">
              <a:avLst/>
            </a:prstGeom>
            <a:noFill/>
            <a:ln w="9525">
              <a:noFill/>
            </a:ln>
          </p:spPr>
        </p:pic>
        <p:grpSp>
          <p:nvGrpSpPr>
            <p:cNvPr id="14349" name="Group 17"/>
            <p:cNvGrpSpPr/>
            <p:nvPr/>
          </p:nvGrpSpPr>
          <p:grpSpPr>
            <a:xfrm>
              <a:off x="3048000" y="3276600"/>
              <a:ext cx="609600" cy="433388"/>
              <a:chOff x="1728" y="2100"/>
              <a:chExt cx="384" cy="273"/>
            </a:xfrm>
          </p:grpSpPr>
          <p:sp>
            <p:nvSpPr>
              <p:cNvPr id="14350" name="Rectangle 18"/>
              <p:cNvSpPr/>
              <p:nvPr/>
            </p:nvSpPr>
            <p:spPr>
              <a:xfrm>
                <a:off x="1728" y="2306"/>
                <a:ext cx="384" cy="67"/>
              </a:xfrm>
              <a:prstGeom prst="rect">
                <a:avLst/>
              </a:prstGeom>
              <a:solidFill>
                <a:srgbClr val="FFFFFF"/>
              </a:solidFill>
              <a:ln w="9525"/>
              <a:scene3d>
                <a:camera prst="legacyObliqueTopRight">
                  <a:rot lat="0" lon="0" rev="0"/>
                </a:camera>
                <a:lightRig rig="legacyFlat3" dir="r"/>
              </a:scene3d>
              <a:sp3d extrusionH="227000" prstMaterial="legacyMatte">
                <a:bevelT w="13500" h="13500" prst="angle"/>
                <a:bevelB w="13500" h="13500" prst="angle"/>
                <a:extrusionClr>
                  <a:srgbClr val="FFFFFF"/>
                </a:extrusionClr>
              </a:sp3d>
            </p:spPr>
            <p:txBody>
              <a:bodyPr>
                <a:flatTx/>
              </a:bodyPr>
              <a:lstStyle/>
              <a:p>
                <a:endParaRPr lang="en-US" altLang="en-US">
                  <a:latin typeface="Times New Roman" panose="02020603050405020304" pitchFamily="18" charset="0"/>
                </a:endParaRPr>
              </a:p>
            </p:txBody>
          </p:sp>
          <p:sp>
            <p:nvSpPr>
              <p:cNvPr id="14351" name="AutoShape 19"/>
              <p:cNvSpPr/>
              <p:nvPr/>
            </p:nvSpPr>
            <p:spPr>
              <a:xfrm>
                <a:off x="2027" y="2100"/>
                <a:ext cx="47" cy="171"/>
              </a:xfrm>
              <a:prstGeom prst="can">
                <a:avLst>
                  <a:gd name="adj" fmla="val 90954"/>
                </a:avLst>
              </a:prstGeom>
              <a:solidFill>
                <a:srgbClr val="003300"/>
              </a:solidFill>
              <a:ln w="9525" cap="flat" cmpd="sng">
                <a:solidFill>
                  <a:srgbClr val="000000"/>
                </a:solidFill>
                <a:prstDash val="solid"/>
                <a:headEnd type="none" w="med" len="med"/>
                <a:tailEnd type="none" w="med" len="med"/>
              </a:ln>
            </p:spPr>
            <p:txBody>
              <a:bodyPr/>
              <a:lstStyle/>
              <a:p>
                <a:endParaRPr lang="en-US" altLang="en-US">
                  <a:latin typeface="Times New Roman" panose="02020603050405020304" pitchFamily="18" charset="0"/>
                </a:endParaRPr>
              </a:p>
            </p:txBody>
          </p:sp>
          <p:sp>
            <p:nvSpPr>
              <p:cNvPr id="14352" name="Rectangle 20"/>
              <p:cNvSpPr/>
              <p:nvPr/>
            </p:nvSpPr>
            <p:spPr>
              <a:xfrm>
                <a:off x="1728" y="2306"/>
                <a:ext cx="384" cy="67"/>
              </a:xfrm>
              <a:prstGeom prst="rect">
                <a:avLst/>
              </a:prstGeom>
              <a:solidFill>
                <a:srgbClr val="3366FF"/>
              </a:solidFill>
              <a:ln w="9525" cap="flat" cmpd="sng">
                <a:solidFill>
                  <a:srgbClr val="000000"/>
                </a:solidFill>
                <a:prstDash val="solid"/>
                <a:miter/>
                <a:headEnd type="none" w="med" len="med"/>
                <a:tailEnd type="none" w="med" len="med"/>
              </a:ln>
            </p:spPr>
            <p:txBody>
              <a:bodyPr/>
              <a:lstStyle/>
              <a:p>
                <a:endParaRPr lang="en-US" altLang="en-US">
                  <a:latin typeface="Times New Roman" panose="02020603050405020304" pitchFamily="18" charset="0"/>
                </a:endParaRPr>
              </a:p>
            </p:txBody>
          </p:sp>
          <p:sp>
            <p:nvSpPr>
              <p:cNvPr id="14353" name="Oval 21"/>
              <p:cNvSpPr/>
              <p:nvPr/>
            </p:nvSpPr>
            <p:spPr>
              <a:xfrm>
                <a:off x="1779" y="2304"/>
                <a:ext cx="46" cy="67"/>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en-US" altLang="en-US">
                  <a:solidFill>
                    <a:srgbClr val="0000FF"/>
                  </a:solidFill>
                  <a:latin typeface="Times New Roman" panose="02020603050405020304" pitchFamily="18" charset="0"/>
                </a:endParaRPr>
              </a:p>
            </p:txBody>
          </p:sp>
          <p:sp>
            <p:nvSpPr>
              <p:cNvPr id="14354" name="Oval 22"/>
              <p:cNvSpPr/>
              <p:nvPr/>
            </p:nvSpPr>
            <p:spPr>
              <a:xfrm>
                <a:off x="2003" y="2304"/>
                <a:ext cx="47" cy="67"/>
              </a:xfrm>
              <a:prstGeom prst="ellipse">
                <a:avLst/>
              </a:prstGeom>
              <a:solidFill>
                <a:srgbClr val="FF3300"/>
              </a:solidFill>
              <a:ln w="9525" cap="flat" cmpd="sng">
                <a:solidFill>
                  <a:srgbClr val="FF3300"/>
                </a:solidFill>
                <a:prstDash val="solid"/>
                <a:headEnd type="none" w="med" len="med"/>
                <a:tailEnd type="none" w="med" len="med"/>
              </a:ln>
            </p:spPr>
            <p:txBody>
              <a:bodyPr/>
              <a:lstStyle/>
              <a:p>
                <a:endParaRPr lang="en-US" altLang="en-US">
                  <a:latin typeface="Times New Roman" panose="02020603050405020304" pitchFamily="18" charset="0"/>
                </a:endParaRPr>
              </a:p>
            </p:txBody>
          </p:sp>
          <p:sp>
            <p:nvSpPr>
              <p:cNvPr id="14355" name="AutoShape 23"/>
              <p:cNvSpPr/>
              <p:nvPr/>
            </p:nvSpPr>
            <p:spPr>
              <a:xfrm>
                <a:off x="1836" y="2160"/>
                <a:ext cx="48" cy="123"/>
              </a:xfrm>
              <a:prstGeom prst="can">
                <a:avLst>
                  <a:gd name="adj" fmla="val 64060"/>
                </a:avLst>
              </a:prstGeom>
              <a:solidFill>
                <a:schemeClr val="tx2"/>
              </a:solidFill>
              <a:ln w="9525" cap="flat" cmpd="sng">
                <a:solidFill>
                  <a:srgbClr val="000000"/>
                </a:solidFill>
                <a:prstDash val="solid"/>
                <a:headEnd type="none" w="med" len="med"/>
                <a:tailEnd type="none" w="med" len="med"/>
              </a:ln>
            </p:spPr>
            <p:txBody>
              <a:bodyPr/>
              <a:lstStyle/>
              <a:p>
                <a:endParaRPr lang="en-US" altLang="en-US">
                  <a:latin typeface="Times New Roman" panose="02020603050405020304" pitchFamily="18" charset="0"/>
                </a:endParaRPr>
              </a:p>
            </p:txBody>
          </p:sp>
        </p:grpSp>
        <p:grpSp>
          <p:nvGrpSpPr>
            <p:cNvPr id="14356" name="Group 8"/>
            <p:cNvGrpSpPr/>
            <p:nvPr/>
          </p:nvGrpSpPr>
          <p:grpSpPr>
            <a:xfrm rot="5400000">
              <a:off x="1769264" y="3031327"/>
              <a:ext cx="728663" cy="609600"/>
              <a:chOff x="480" y="2688"/>
              <a:chExt cx="1008" cy="914"/>
            </a:xfrm>
          </p:grpSpPr>
          <p:pic>
            <p:nvPicPr>
              <p:cNvPr id="14357" name="Picture 9" descr="HopPin2"/>
              <p:cNvPicPr>
                <a:picLocks noChangeAspect="1"/>
              </p:cNvPicPr>
              <p:nvPr/>
            </p:nvPicPr>
            <p:blipFill>
              <a:blip r:embed="rId5"/>
              <a:srcRect l="22945" t="30125" r="28107" b="21339"/>
              <a:stretch>
                <a:fillRect/>
              </a:stretch>
            </p:blipFill>
            <p:spPr>
              <a:xfrm>
                <a:off x="480" y="2688"/>
                <a:ext cx="1008" cy="914"/>
              </a:xfrm>
              <a:prstGeom prst="rect">
                <a:avLst/>
              </a:prstGeom>
              <a:noFill/>
              <a:ln w="9525">
                <a:noFill/>
              </a:ln>
            </p:spPr>
          </p:pic>
          <p:pic>
            <p:nvPicPr>
              <p:cNvPr id="14358" name="Picture 10" descr="Pindai"/>
              <p:cNvPicPr>
                <a:picLocks noChangeAspect="1"/>
              </p:cNvPicPr>
              <p:nvPr/>
            </p:nvPicPr>
            <p:blipFill>
              <a:blip r:embed="rId6"/>
              <a:srcRect l="33264" t="33174" r="26569" b="48470"/>
              <a:stretch>
                <a:fillRect/>
              </a:stretch>
            </p:blipFill>
            <p:spPr>
              <a:xfrm>
                <a:off x="764" y="3168"/>
                <a:ext cx="616" cy="308"/>
              </a:xfrm>
              <a:prstGeom prst="rect">
                <a:avLst/>
              </a:prstGeom>
              <a:noFill/>
              <a:ln w="9525">
                <a:noFill/>
              </a:ln>
            </p:spPr>
          </p:pic>
          <p:pic>
            <p:nvPicPr>
              <p:cNvPr id="14359" name="Picture 11" descr="Pindai"/>
              <p:cNvPicPr>
                <a:picLocks noChangeAspect="1"/>
              </p:cNvPicPr>
              <p:nvPr/>
            </p:nvPicPr>
            <p:blipFill>
              <a:blip r:embed="rId7"/>
              <a:srcRect l="26569" t="48470" r="33264" b="33174"/>
              <a:stretch>
                <a:fillRect/>
              </a:stretch>
            </p:blipFill>
            <p:spPr>
              <a:xfrm>
                <a:off x="692" y="2842"/>
                <a:ext cx="616" cy="308"/>
              </a:xfrm>
              <a:prstGeom prst="rect">
                <a:avLst/>
              </a:prstGeom>
              <a:noFill/>
              <a:ln w="9525">
                <a:noFill/>
              </a:ln>
            </p:spPr>
          </p:pic>
        </p:grpSp>
        <p:sp>
          <p:nvSpPr>
            <p:cNvPr id="14360" name="Freeform 29"/>
            <p:cNvSpPr/>
            <p:nvPr/>
          </p:nvSpPr>
          <p:spPr>
            <a:xfrm>
              <a:off x="2235200" y="2965450"/>
              <a:ext cx="908050" cy="812800"/>
            </a:xfrm>
            <a:custGeom>
              <a:avLst/>
              <a:gdLst/>
              <a:ahLst/>
              <a:cxnLst>
                <a:cxn ang="0">
                  <a:pos x="0" y="161290000"/>
                </a:cxn>
                <a:cxn ang="0">
                  <a:pos x="609877813" y="161290000"/>
                </a:cxn>
                <a:cxn ang="0">
                  <a:pos x="914816719" y="1129030000"/>
                </a:cxn>
                <a:cxn ang="0">
                  <a:pos x="1321401927" y="1129030000"/>
                </a:cxn>
              </a:cxnLst>
              <a:rect l="0" t="0" r="0" b="0"/>
              <a:pathLst>
                <a:path w="624" h="512">
                  <a:moveTo>
                    <a:pt x="0" y="64"/>
                  </a:moveTo>
                  <a:cubicBezTo>
                    <a:pt x="108" y="32"/>
                    <a:pt x="216" y="0"/>
                    <a:pt x="288" y="64"/>
                  </a:cubicBezTo>
                  <a:cubicBezTo>
                    <a:pt x="360" y="128"/>
                    <a:pt x="376" y="384"/>
                    <a:pt x="432" y="448"/>
                  </a:cubicBezTo>
                  <a:cubicBezTo>
                    <a:pt x="488" y="512"/>
                    <a:pt x="592" y="448"/>
                    <a:pt x="624" y="448"/>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4361" name="Freeform 30"/>
            <p:cNvSpPr/>
            <p:nvPr/>
          </p:nvSpPr>
          <p:spPr>
            <a:xfrm>
              <a:off x="3517900" y="2813050"/>
              <a:ext cx="762000" cy="977900"/>
            </a:xfrm>
            <a:custGeom>
              <a:avLst/>
              <a:gdLst/>
              <a:ahLst/>
              <a:cxnLst>
                <a:cxn ang="0">
                  <a:pos x="0" y="1330642500"/>
                </a:cxn>
                <a:cxn ang="0">
                  <a:pos x="448027778" y="1330642500"/>
                </a:cxn>
                <a:cxn ang="0">
                  <a:pos x="1344083333" y="0"/>
                </a:cxn>
              </a:cxnLst>
              <a:rect l="0" t="0" r="0" b="0"/>
              <a:pathLst>
                <a:path w="432" h="616">
                  <a:moveTo>
                    <a:pt x="0" y="528"/>
                  </a:moveTo>
                  <a:cubicBezTo>
                    <a:pt x="36" y="572"/>
                    <a:pt x="72" y="616"/>
                    <a:pt x="144" y="528"/>
                  </a:cubicBezTo>
                  <a:cubicBezTo>
                    <a:pt x="216" y="440"/>
                    <a:pt x="384" y="88"/>
                    <a:pt x="432" y="0"/>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4362" name="Freeform 31"/>
            <p:cNvSpPr/>
            <p:nvPr/>
          </p:nvSpPr>
          <p:spPr>
            <a:xfrm>
              <a:off x="2349500" y="2241550"/>
              <a:ext cx="1371600" cy="850900"/>
            </a:xfrm>
            <a:custGeom>
              <a:avLst/>
              <a:gdLst/>
              <a:ahLst/>
              <a:cxnLst>
                <a:cxn ang="0">
                  <a:pos x="2147483646" y="1021543810"/>
                </a:cxn>
                <a:cxn ang="0">
                  <a:pos x="1451610000" y="1313412972"/>
                </a:cxn>
                <a:cxn ang="0">
                  <a:pos x="0" y="0"/>
                </a:cxn>
              </a:cxnLst>
              <a:rect l="0" t="0" r="0" b="0"/>
              <a:pathLst>
                <a:path w="864" h="488">
                  <a:moveTo>
                    <a:pt x="864" y="336"/>
                  </a:moveTo>
                  <a:cubicBezTo>
                    <a:pt x="792" y="412"/>
                    <a:pt x="720" y="488"/>
                    <a:pt x="576" y="432"/>
                  </a:cubicBezTo>
                  <a:cubicBezTo>
                    <a:pt x="432" y="376"/>
                    <a:pt x="216" y="188"/>
                    <a:pt x="0" y="0"/>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4363" name="Freeform 32"/>
            <p:cNvSpPr/>
            <p:nvPr/>
          </p:nvSpPr>
          <p:spPr>
            <a:xfrm>
              <a:off x="1295400" y="2997200"/>
              <a:ext cx="704850" cy="736600"/>
            </a:xfrm>
            <a:custGeom>
              <a:avLst/>
              <a:gdLst/>
              <a:ahLst/>
              <a:cxnLst>
                <a:cxn ang="0">
                  <a:pos x="0" y="1059725703"/>
                </a:cxn>
                <a:cxn ang="0">
                  <a:pos x="383343767" y="165582501"/>
                </a:cxn>
                <a:cxn ang="0">
                  <a:pos x="1150031302" y="66233576"/>
                </a:cxn>
              </a:cxnLst>
              <a:rect l="0" t="0" r="0" b="0"/>
              <a:pathLst>
                <a:path w="432" h="512">
                  <a:moveTo>
                    <a:pt x="0" y="512"/>
                  </a:moveTo>
                  <a:cubicBezTo>
                    <a:pt x="36" y="336"/>
                    <a:pt x="72" y="160"/>
                    <a:pt x="144" y="80"/>
                  </a:cubicBezTo>
                  <a:cubicBezTo>
                    <a:pt x="216" y="0"/>
                    <a:pt x="324" y="16"/>
                    <a:pt x="432" y="32"/>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4364" name="Text Box 33"/>
            <p:cNvSpPr txBox="1"/>
            <p:nvPr/>
          </p:nvSpPr>
          <p:spPr>
            <a:xfrm>
              <a:off x="3200400" y="3556000"/>
              <a:ext cx="312738" cy="168275"/>
            </a:xfrm>
            <a:prstGeom prst="rect">
              <a:avLst/>
            </a:prstGeom>
            <a:noFill/>
            <a:ln w="9525">
              <a:noFill/>
            </a:ln>
          </p:spPr>
          <p:txBody>
            <a:bodyPr/>
            <a:lstStyle/>
            <a:p>
              <a:r>
                <a:rPr lang="en-US" altLang="en-US" sz="800" b="1">
                  <a:solidFill>
                    <a:srgbClr val="FF3300"/>
                  </a:solidFill>
                </a:rPr>
                <a:t> K</a:t>
              </a:r>
              <a:endParaRPr lang="en-US" altLang="en-US" b="1">
                <a:solidFill>
                  <a:srgbClr val="FF3300"/>
                </a:solidFill>
                <a:latin typeface="Arial" panose="020B0604020202020204" pitchFamily="34" charset="0"/>
              </a:endParaRPr>
            </a:p>
          </p:txBody>
        </p:sp>
        <p:sp>
          <p:nvSpPr>
            <p:cNvPr id="14365" name="Freeform 37"/>
            <p:cNvSpPr/>
            <p:nvPr/>
          </p:nvSpPr>
          <p:spPr>
            <a:xfrm>
              <a:off x="615950" y="2673350"/>
              <a:ext cx="990600" cy="1066800"/>
            </a:xfrm>
            <a:custGeom>
              <a:avLst/>
              <a:gdLst/>
              <a:ahLst/>
              <a:cxnLst>
                <a:cxn ang="0">
                  <a:pos x="1572577500" y="0"/>
                </a:cxn>
                <a:cxn ang="0">
                  <a:pos x="241935000" y="604837500"/>
                </a:cxn>
                <a:cxn ang="0">
                  <a:pos x="120967500" y="1693545000"/>
                </a:cxn>
              </a:cxnLst>
              <a:rect l="0" t="0" r="0" b="0"/>
              <a:pathLst>
                <a:path w="624" h="672">
                  <a:moveTo>
                    <a:pt x="624" y="0"/>
                  </a:moveTo>
                  <a:cubicBezTo>
                    <a:pt x="408" y="64"/>
                    <a:pt x="192" y="128"/>
                    <a:pt x="96" y="240"/>
                  </a:cubicBezTo>
                  <a:cubicBezTo>
                    <a:pt x="0" y="352"/>
                    <a:pt x="56" y="600"/>
                    <a:pt x="48" y="672"/>
                  </a:cubicBezTo>
                </a:path>
              </a:pathLst>
            </a:custGeom>
            <a:noFill/>
            <a:ln w="28575" cap="flat" cmpd="sng">
              <a:solidFill>
                <a:schemeClr val="tx1"/>
              </a:solidFill>
              <a:prstDash val="solid"/>
              <a:round/>
              <a:headEnd type="none" w="med" len="med"/>
              <a:tailEnd type="none" w="med" len="med"/>
            </a:ln>
          </p:spPr>
          <p:txBody>
            <a:bodyPr/>
            <a:lstStyle/>
            <a:p>
              <a:endParaRPr lang="en-US"/>
            </a:p>
          </p:txBody>
        </p:sp>
      </p:grpSp>
      <p:grpSp>
        <p:nvGrpSpPr>
          <p:cNvPr id="13" name="Nhóm 12"/>
          <p:cNvGrpSpPr/>
          <p:nvPr/>
        </p:nvGrpSpPr>
        <p:grpSpPr>
          <a:xfrm>
            <a:off x="4879976" y="2678113"/>
            <a:ext cx="2424113" cy="831850"/>
            <a:chOff x="3355974" y="2419290"/>
            <a:chExt cx="2424114" cy="831118"/>
          </a:xfrm>
        </p:grpSpPr>
        <p:sp>
          <p:nvSpPr>
            <p:cNvPr id="14367" name="Hộp Văn bản 6"/>
            <p:cNvSpPr txBox="1"/>
            <p:nvPr/>
          </p:nvSpPr>
          <p:spPr>
            <a:xfrm>
              <a:off x="3355974" y="2419290"/>
              <a:ext cx="1520826" cy="400110"/>
            </a:xfrm>
            <a:prstGeom prst="rect">
              <a:avLst/>
            </a:prstGeom>
            <a:noFill/>
            <a:ln w="9525">
              <a:noFill/>
            </a:ln>
          </p:spPr>
          <p:txBody>
            <a:bodyPr>
              <a:spAutoFit/>
            </a:bodyPr>
            <a:lstStyle/>
            <a:p>
              <a:pPr eaLnBrk="0" hangingPunct="0"/>
              <a:r>
                <a:rPr lang="vi-VN" altLang="x-none" sz="2000">
                  <a:latin typeface="Times New Roman" panose="02020603050405020304" pitchFamily="18" charset="0"/>
                </a:rPr>
                <a:t>Nguồn điện</a:t>
              </a:r>
              <a:endParaRPr lang="en-US" altLang="zh-CN" sz="2000">
                <a:latin typeface="Times New Roman" panose="02020603050405020304" pitchFamily="18" charset="0"/>
                <a:ea typeface="SimSun" panose="02010600030101010101" pitchFamily="2" charset="-122"/>
              </a:endParaRPr>
            </a:p>
          </p:txBody>
        </p:sp>
        <p:cxnSp>
          <p:nvCxnSpPr>
            <p:cNvPr id="14368" name="Đường nối Thẳng 11"/>
            <p:cNvCxnSpPr>
              <a:endCxn id="14357" idx="2"/>
            </p:cNvCxnSpPr>
            <p:nvPr/>
          </p:nvCxnSpPr>
          <p:spPr>
            <a:xfrm>
              <a:off x="4354512" y="2819400"/>
              <a:ext cx="1425576" cy="431008"/>
            </a:xfrm>
            <a:prstGeom prst="line">
              <a:avLst/>
            </a:prstGeom>
            <a:ln w="9525" cap="flat" cmpd="sng">
              <a:solidFill>
                <a:schemeClr val="tx1"/>
              </a:solidFill>
              <a:prstDash val="solid"/>
              <a:headEnd type="none" w="med" len="med"/>
              <a:tailEnd type="none" w="med" len="med"/>
            </a:ln>
          </p:spPr>
        </p:cxnSp>
      </p:grpSp>
      <p:grpSp>
        <p:nvGrpSpPr>
          <p:cNvPr id="17" name="Nhóm 16"/>
          <p:cNvGrpSpPr/>
          <p:nvPr/>
        </p:nvGrpSpPr>
        <p:grpSpPr>
          <a:xfrm>
            <a:off x="8961439" y="3963989"/>
            <a:ext cx="1698625" cy="561975"/>
            <a:chOff x="7438231" y="3562314"/>
            <a:chExt cx="1697831" cy="562006"/>
          </a:xfrm>
        </p:grpSpPr>
        <p:sp>
          <p:nvSpPr>
            <p:cNvPr id="14370" name="Hộp Văn bản 13"/>
            <p:cNvSpPr txBox="1"/>
            <p:nvPr/>
          </p:nvSpPr>
          <p:spPr>
            <a:xfrm>
              <a:off x="7772400" y="3724210"/>
              <a:ext cx="1363662" cy="400110"/>
            </a:xfrm>
            <a:prstGeom prst="rect">
              <a:avLst/>
            </a:prstGeom>
            <a:noFill/>
            <a:ln w="9525">
              <a:noFill/>
            </a:ln>
          </p:spPr>
          <p:txBody>
            <a:bodyPr>
              <a:spAutoFit/>
            </a:bodyPr>
            <a:lstStyle/>
            <a:p>
              <a:pPr eaLnBrk="0" hangingPunct="0"/>
              <a:r>
                <a:rPr lang="vi-VN" altLang="x-none" sz="2000">
                  <a:latin typeface="Times New Roman" panose="02020603050405020304" pitchFamily="18" charset="0"/>
                </a:rPr>
                <a:t>Công tắc K</a:t>
              </a:r>
              <a:endParaRPr lang="en-US" altLang="zh-CN" sz="2000">
                <a:latin typeface="Times New Roman" panose="02020603050405020304" pitchFamily="18" charset="0"/>
                <a:ea typeface="SimSun" panose="02010600030101010101" pitchFamily="2" charset="-122"/>
              </a:endParaRPr>
            </a:p>
          </p:txBody>
        </p:sp>
        <p:cxnSp>
          <p:nvCxnSpPr>
            <p:cNvPr id="14371" name="Đường nối Thẳng 15"/>
            <p:cNvCxnSpPr>
              <a:endCxn id="14370" idx="1"/>
            </p:cNvCxnSpPr>
            <p:nvPr/>
          </p:nvCxnSpPr>
          <p:spPr>
            <a:xfrm>
              <a:off x="7438231" y="3562314"/>
              <a:ext cx="334169" cy="361951"/>
            </a:xfrm>
            <a:prstGeom prst="line">
              <a:avLst/>
            </a:prstGeom>
            <a:ln w="9525" cap="flat" cmpd="sng">
              <a:solidFill>
                <a:schemeClr val="tx1"/>
              </a:solidFill>
              <a:prstDash val="solid"/>
              <a:headEnd type="none" w="med" len="med"/>
              <a:tailEnd type="none" w="med" len="med"/>
            </a:ln>
          </p:spPr>
        </p:cxnSp>
      </p:grpSp>
      <p:grpSp>
        <p:nvGrpSpPr>
          <p:cNvPr id="26" name="Nhóm 25"/>
          <p:cNvGrpSpPr/>
          <p:nvPr/>
        </p:nvGrpSpPr>
        <p:grpSpPr>
          <a:xfrm>
            <a:off x="9567864" y="1716088"/>
            <a:ext cx="1176337" cy="608012"/>
            <a:chOff x="8043864" y="1257180"/>
            <a:chExt cx="1176336" cy="608073"/>
          </a:xfrm>
        </p:grpSpPr>
        <p:sp>
          <p:nvSpPr>
            <p:cNvPr id="14373" name="Hộp Văn bản 17"/>
            <p:cNvSpPr txBox="1"/>
            <p:nvPr/>
          </p:nvSpPr>
          <p:spPr>
            <a:xfrm>
              <a:off x="8043864" y="1257180"/>
              <a:ext cx="1176336" cy="400110"/>
            </a:xfrm>
            <a:prstGeom prst="rect">
              <a:avLst/>
            </a:prstGeom>
            <a:noFill/>
            <a:ln w="9525">
              <a:noFill/>
            </a:ln>
          </p:spPr>
          <p:txBody>
            <a:bodyPr>
              <a:spAutoFit/>
            </a:bodyPr>
            <a:lstStyle/>
            <a:p>
              <a:pPr eaLnBrk="0" hangingPunct="0"/>
              <a:r>
                <a:rPr lang="vi-VN" altLang="x-none" sz="2000">
                  <a:latin typeface="Times New Roman" panose="02020603050405020304" pitchFamily="18" charset="0"/>
                </a:rPr>
                <a:t>Ampe kế</a:t>
              </a:r>
              <a:endParaRPr lang="en-US" altLang="zh-CN" sz="2000">
                <a:latin typeface="Times New Roman" panose="02020603050405020304" pitchFamily="18" charset="0"/>
                <a:ea typeface="SimSun" panose="02010600030101010101" pitchFamily="2" charset="-122"/>
              </a:endParaRPr>
            </a:p>
          </p:txBody>
        </p:sp>
        <p:cxnSp>
          <p:nvCxnSpPr>
            <p:cNvPr id="14374" name="Đường nối Thẳng 19"/>
            <p:cNvCxnSpPr>
              <a:endCxn id="14370" idx="1"/>
            </p:cNvCxnSpPr>
            <p:nvPr/>
          </p:nvCxnSpPr>
          <p:spPr>
            <a:xfrm flipH="1">
              <a:off x="8190006" y="1601728"/>
              <a:ext cx="495300" cy="263525"/>
            </a:xfrm>
            <a:prstGeom prst="line">
              <a:avLst/>
            </a:prstGeom>
            <a:ln w="9525" cap="flat" cmpd="sng">
              <a:solidFill>
                <a:schemeClr val="tx1"/>
              </a:solidFill>
              <a:prstDash val="solid"/>
              <a:headEnd type="none" w="med" len="med"/>
              <a:tailEnd type="none" w="med" len="med"/>
            </a:ln>
          </p:spPr>
        </p:cxnSp>
      </p:grpSp>
      <p:grpSp>
        <p:nvGrpSpPr>
          <p:cNvPr id="27" name="Nhóm 26"/>
          <p:cNvGrpSpPr/>
          <p:nvPr/>
        </p:nvGrpSpPr>
        <p:grpSpPr>
          <a:xfrm>
            <a:off x="5257800" y="1763714"/>
            <a:ext cx="1684338" cy="714375"/>
            <a:chOff x="3733800" y="1504890"/>
            <a:chExt cx="1684338" cy="714345"/>
          </a:xfrm>
        </p:grpSpPr>
        <p:sp>
          <p:nvSpPr>
            <p:cNvPr id="14376" name="Hộp Văn bản 20"/>
            <p:cNvSpPr txBox="1"/>
            <p:nvPr/>
          </p:nvSpPr>
          <p:spPr>
            <a:xfrm>
              <a:off x="3733800" y="1504890"/>
              <a:ext cx="1077912" cy="400110"/>
            </a:xfrm>
            <a:prstGeom prst="rect">
              <a:avLst/>
            </a:prstGeom>
            <a:noFill/>
            <a:ln w="9525">
              <a:noFill/>
            </a:ln>
          </p:spPr>
          <p:txBody>
            <a:bodyPr>
              <a:spAutoFit/>
            </a:bodyPr>
            <a:lstStyle/>
            <a:p>
              <a:pPr eaLnBrk="0" hangingPunct="0"/>
              <a:r>
                <a:rPr lang="vi-VN" altLang="x-none" sz="2000">
                  <a:latin typeface="Times New Roman" panose="02020603050405020304" pitchFamily="18" charset="0"/>
                </a:rPr>
                <a:t>Biến trở</a:t>
              </a:r>
              <a:endParaRPr lang="en-US" altLang="zh-CN" sz="2000">
                <a:latin typeface="Times New Roman" panose="02020603050405020304" pitchFamily="18" charset="0"/>
                <a:ea typeface="SimSun" panose="02010600030101010101" pitchFamily="2" charset="-122"/>
              </a:endParaRPr>
            </a:p>
          </p:txBody>
        </p:sp>
        <p:cxnSp>
          <p:nvCxnSpPr>
            <p:cNvPr id="14377" name="Đường nối Thẳng 23"/>
            <p:cNvCxnSpPr>
              <a:endCxn id="14370" idx="1"/>
            </p:cNvCxnSpPr>
            <p:nvPr/>
          </p:nvCxnSpPr>
          <p:spPr>
            <a:xfrm>
              <a:off x="4667250" y="1794916"/>
              <a:ext cx="750888" cy="424319"/>
            </a:xfrm>
            <a:prstGeom prst="line">
              <a:avLst/>
            </a:prstGeom>
            <a:ln w="9525" cap="flat" cmpd="sng">
              <a:solidFill>
                <a:schemeClr val="tx1"/>
              </a:solidFill>
              <a:prstDash val="solid"/>
              <a:headEnd type="none" w="med" len="med"/>
              <a:tailEnd type="none" w="med" len="med"/>
            </a:ln>
          </p:spPr>
        </p:cxnSp>
      </p:grpSp>
      <p:grpSp>
        <p:nvGrpSpPr>
          <p:cNvPr id="31" name="Nhóm 30"/>
          <p:cNvGrpSpPr/>
          <p:nvPr/>
        </p:nvGrpSpPr>
        <p:grpSpPr>
          <a:xfrm>
            <a:off x="4800601" y="3421064"/>
            <a:ext cx="1077913" cy="688975"/>
            <a:chOff x="3276600" y="3162242"/>
            <a:chExt cx="1077912" cy="688215"/>
          </a:xfrm>
        </p:grpSpPr>
        <p:sp>
          <p:nvSpPr>
            <p:cNvPr id="14379" name="Hộp Văn bản 27"/>
            <p:cNvSpPr txBox="1"/>
            <p:nvPr/>
          </p:nvSpPr>
          <p:spPr>
            <a:xfrm>
              <a:off x="3276600" y="3162242"/>
              <a:ext cx="1077912" cy="400110"/>
            </a:xfrm>
            <a:prstGeom prst="rect">
              <a:avLst/>
            </a:prstGeom>
            <a:noFill/>
            <a:ln w="9525">
              <a:noFill/>
            </a:ln>
          </p:spPr>
          <p:txBody>
            <a:bodyPr>
              <a:spAutoFit/>
            </a:bodyPr>
            <a:lstStyle/>
            <a:p>
              <a:pPr eaLnBrk="0" hangingPunct="0"/>
              <a:r>
                <a:rPr lang="vi-VN" altLang="x-none" sz="2000">
                  <a:latin typeface="Times New Roman" panose="02020603050405020304" pitchFamily="18" charset="0"/>
                </a:rPr>
                <a:t>Ống dây</a:t>
              </a:r>
              <a:endParaRPr lang="en-US" altLang="zh-CN" sz="2000">
                <a:latin typeface="Times New Roman" panose="02020603050405020304" pitchFamily="18" charset="0"/>
                <a:ea typeface="SimSun" panose="02010600030101010101" pitchFamily="2" charset="-122"/>
              </a:endParaRPr>
            </a:p>
          </p:txBody>
        </p:sp>
        <p:cxnSp>
          <p:nvCxnSpPr>
            <p:cNvPr id="14380" name="Đường nối Thẳng 29"/>
            <p:cNvCxnSpPr>
              <a:endCxn id="14370" idx="1"/>
            </p:cNvCxnSpPr>
            <p:nvPr/>
          </p:nvCxnSpPr>
          <p:spPr>
            <a:xfrm>
              <a:off x="3976688" y="3514725"/>
              <a:ext cx="203200" cy="335732"/>
            </a:xfrm>
            <a:prstGeom prst="line">
              <a:avLst/>
            </a:prstGeom>
            <a:ln w="9525" cap="flat" cmpd="sng">
              <a:solidFill>
                <a:schemeClr val="tx1"/>
              </a:solidFill>
              <a:prstDash val="solid"/>
              <a:headEnd type="none" w="med" len="med"/>
              <a:tailEnd type="none" w="med" len="med"/>
            </a:ln>
          </p:spPr>
        </p:cxnSp>
      </p:grpSp>
      <p:grpSp>
        <p:nvGrpSpPr>
          <p:cNvPr id="9290" name="Nhóm 9289"/>
          <p:cNvGrpSpPr/>
          <p:nvPr/>
        </p:nvGrpSpPr>
        <p:grpSpPr>
          <a:xfrm>
            <a:off x="8489950" y="4830763"/>
            <a:ext cx="2205038" cy="558800"/>
            <a:chOff x="6965951" y="4572000"/>
            <a:chExt cx="2205037" cy="557976"/>
          </a:xfrm>
        </p:grpSpPr>
        <p:sp>
          <p:nvSpPr>
            <p:cNvPr id="14382" name="Hộp Văn bản 9284"/>
            <p:cNvSpPr txBox="1"/>
            <p:nvPr/>
          </p:nvSpPr>
          <p:spPr>
            <a:xfrm>
              <a:off x="7398591" y="4729866"/>
              <a:ext cx="1772397" cy="400110"/>
            </a:xfrm>
            <a:prstGeom prst="rect">
              <a:avLst/>
            </a:prstGeom>
            <a:noFill/>
            <a:ln w="9525">
              <a:noFill/>
            </a:ln>
          </p:spPr>
          <p:txBody>
            <a:bodyPr>
              <a:spAutoFit/>
            </a:bodyPr>
            <a:lstStyle/>
            <a:p>
              <a:pPr eaLnBrk="0" hangingPunct="0"/>
              <a:r>
                <a:rPr lang="vi-VN" altLang="x-none" sz="2000">
                  <a:latin typeface="Times New Roman" panose="02020603050405020304" pitchFamily="18" charset="0"/>
                </a:rPr>
                <a:t>Kim nam châm</a:t>
              </a:r>
              <a:endParaRPr lang="en-US" altLang="zh-CN" sz="2000">
                <a:latin typeface="Times New Roman" panose="02020603050405020304" pitchFamily="18" charset="0"/>
                <a:ea typeface="SimSun" panose="02010600030101010101" pitchFamily="2" charset="-122"/>
              </a:endParaRPr>
            </a:p>
          </p:txBody>
        </p:sp>
        <p:cxnSp>
          <p:nvCxnSpPr>
            <p:cNvPr id="14383" name="Đường nối Thẳng 9288"/>
            <p:cNvCxnSpPr>
              <a:endCxn id="14370" idx="1"/>
            </p:cNvCxnSpPr>
            <p:nvPr/>
          </p:nvCxnSpPr>
          <p:spPr>
            <a:xfrm>
              <a:off x="6965951" y="4572000"/>
              <a:ext cx="446928" cy="332860"/>
            </a:xfrm>
            <a:prstGeom prst="line">
              <a:avLst/>
            </a:prstGeom>
            <a:ln w="9525" cap="flat" cmpd="sng">
              <a:solidFill>
                <a:schemeClr val="tx1"/>
              </a:solidFill>
              <a:prstDash val="solid"/>
              <a:headEnd type="none" w="med" len="med"/>
              <a:tailEnd type="none" w="med" len="med"/>
            </a:ln>
          </p:spPr>
        </p:cxnSp>
      </p:grpSp>
      <p:grpSp>
        <p:nvGrpSpPr>
          <p:cNvPr id="9291" name="Nhóm 9290"/>
          <p:cNvGrpSpPr/>
          <p:nvPr/>
        </p:nvGrpSpPr>
        <p:grpSpPr>
          <a:xfrm>
            <a:off x="3654426" y="4325939"/>
            <a:ext cx="1603375" cy="446087"/>
            <a:chOff x="3295650" y="5132418"/>
            <a:chExt cx="1423988" cy="294664"/>
          </a:xfrm>
        </p:grpSpPr>
        <p:sp>
          <p:nvSpPr>
            <p:cNvPr id="14385" name="AutoShape 18"/>
            <p:cNvSpPr/>
            <p:nvPr/>
          </p:nvSpPr>
          <p:spPr>
            <a:xfrm>
              <a:off x="3441701" y="5132418"/>
              <a:ext cx="1193800" cy="285750"/>
            </a:xfrm>
            <a:prstGeom prst="cube">
              <a:avLst>
                <a:gd name="adj" fmla="val 25000"/>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lstStyle/>
            <a:p>
              <a:pPr algn="ctr"/>
              <a:endParaRPr lang="en-US" altLang="en-US" sz="1200" b="1">
                <a:solidFill>
                  <a:srgbClr val="FF9933"/>
                </a:solidFill>
                <a:latin typeface=".VnArial" panose="020B7200000000000000" pitchFamily="34" charset="0"/>
              </a:endParaRPr>
            </a:p>
          </p:txBody>
        </p:sp>
        <p:sp>
          <p:nvSpPr>
            <p:cNvPr id="14386" name="Text Box 178"/>
            <p:cNvSpPr txBox="1"/>
            <p:nvPr/>
          </p:nvSpPr>
          <p:spPr>
            <a:xfrm>
              <a:off x="3295650" y="5182815"/>
              <a:ext cx="1423988" cy="244267"/>
            </a:xfrm>
            <a:prstGeom prst="rect">
              <a:avLst/>
            </a:prstGeom>
            <a:noFill/>
            <a:ln w="9525">
              <a:noFill/>
            </a:ln>
          </p:spPr>
          <p:txBody>
            <a:bodyPr>
              <a:spAutoFit/>
            </a:bodyPr>
            <a:lstStyle/>
            <a:p>
              <a:pPr algn="ctr">
                <a:spcBef>
                  <a:spcPct val="50000"/>
                </a:spcBef>
              </a:pPr>
              <a:r>
                <a:rPr lang="en-US" altLang="en-US" b="1" err="1">
                  <a:latin typeface="Times New Roman" panose="02020603050405020304" pitchFamily="18" charset="0"/>
                </a:rPr>
                <a:t>Lõi</a:t>
              </a:r>
              <a:r>
                <a:rPr lang="en-US" altLang="en-US" b="1">
                  <a:latin typeface="Times New Roman" panose="02020603050405020304" pitchFamily="18" charset="0"/>
                </a:rPr>
                <a:t> </a:t>
              </a:r>
              <a:r>
                <a:rPr lang="en-US" altLang="en-US" b="1" err="1">
                  <a:latin typeface="Times New Roman" panose="02020603050405020304" pitchFamily="18" charset="0"/>
                </a:rPr>
                <a:t>thép</a:t>
              </a:r>
              <a:endParaRPr lang="en-US" altLang="en-US" b="1">
                <a:latin typeface="Times New Roman" panose="02020603050405020304" pitchFamily="18" charset="0"/>
                <a:ea typeface="Times New Roman" panose="02020603050405020304" pitchFamily="18" charset="0"/>
              </a:endParaRPr>
            </a:p>
          </p:txBody>
        </p:sp>
      </p:grpSp>
      <p:grpSp>
        <p:nvGrpSpPr>
          <p:cNvPr id="9295" name="Nhóm 9294"/>
          <p:cNvGrpSpPr/>
          <p:nvPr/>
        </p:nvGrpSpPr>
        <p:grpSpPr>
          <a:xfrm>
            <a:off x="7100889" y="1674814"/>
            <a:ext cx="1539875" cy="1265237"/>
            <a:chOff x="5577635" y="1674025"/>
            <a:chExt cx="1539128" cy="1265235"/>
          </a:xfrm>
        </p:grpSpPr>
        <p:sp>
          <p:nvSpPr>
            <p:cNvPr id="14388" name="Hộp Văn bản 9291"/>
            <p:cNvSpPr txBox="1"/>
            <p:nvPr/>
          </p:nvSpPr>
          <p:spPr>
            <a:xfrm>
              <a:off x="5577635" y="1674025"/>
              <a:ext cx="1539128" cy="400110"/>
            </a:xfrm>
            <a:prstGeom prst="rect">
              <a:avLst/>
            </a:prstGeom>
            <a:noFill/>
            <a:ln w="9525">
              <a:noFill/>
            </a:ln>
          </p:spPr>
          <p:txBody>
            <a:bodyPr>
              <a:spAutoFit/>
            </a:bodyPr>
            <a:lstStyle/>
            <a:p>
              <a:pPr eaLnBrk="0" hangingPunct="0"/>
              <a:r>
                <a:rPr lang="vi-VN" altLang="x-none" sz="2000">
                  <a:latin typeface="Times New Roman" panose="02020603050405020304" pitchFamily="18" charset="0"/>
                </a:rPr>
                <a:t>Các dây dẫn</a:t>
              </a:r>
              <a:endParaRPr lang="en-US" altLang="zh-CN" sz="2000">
                <a:latin typeface="Times New Roman" panose="02020603050405020304" pitchFamily="18" charset="0"/>
                <a:ea typeface="SimSun" panose="02010600030101010101" pitchFamily="2" charset="-122"/>
              </a:endParaRPr>
            </a:p>
          </p:txBody>
        </p:sp>
        <p:cxnSp>
          <p:nvCxnSpPr>
            <p:cNvPr id="14389" name="Đường nối Thẳng 9293"/>
            <p:cNvCxnSpPr>
              <a:endCxn id="14370" idx="1"/>
            </p:cNvCxnSpPr>
            <p:nvPr/>
          </p:nvCxnSpPr>
          <p:spPr>
            <a:xfrm>
              <a:off x="6705600" y="1981200"/>
              <a:ext cx="234111" cy="958060"/>
            </a:xfrm>
            <a:prstGeom prst="line">
              <a:avLst/>
            </a:prstGeom>
            <a:ln w="9525" cap="flat" cmpd="sng">
              <a:solidFill>
                <a:schemeClr val="tx1"/>
              </a:solidFill>
              <a:prstDash val="solid"/>
              <a:headEnd type="none" w="med" len="med"/>
              <a:tailEnd type="none" w="med" len="med"/>
            </a:ln>
          </p:spPr>
        </p:cxnSp>
      </p:grpSp>
      <p:sp>
        <p:nvSpPr>
          <p:cNvPr id="178" name="Rectangle 177"/>
          <p:cNvSpPr/>
          <p:nvPr/>
        </p:nvSpPr>
        <p:spPr>
          <a:xfrm>
            <a:off x="762140" y="671206"/>
            <a:ext cx="2239717" cy="523220"/>
          </a:xfrm>
          <a:prstGeom prst="rect">
            <a:avLst/>
          </a:prstGeom>
          <a:noFill/>
        </p:spPr>
        <p:txBody>
          <a:bodyPr wrap="none" lIns="91440" tIns="45720" rIns="91440" bIns="45720">
            <a:spAutoFit/>
          </a:bodyPr>
          <a:lstStyle/>
          <a:p>
            <a:pPr algn="ctr"/>
            <a:r>
              <a:rPr lang="en-US" sz="2800" b="1">
                <a:ln w="1905"/>
                <a:effectLst>
                  <a:innerShdw blurRad="69850" dist="43180" dir="5400000">
                    <a:srgbClr val="000000">
                      <a:alpha val="65000"/>
                    </a:srgbClr>
                  </a:innerShdw>
                </a:effectLst>
              </a:rPr>
              <a:t>NHIỆM VỤ 1</a:t>
            </a:r>
          </a:p>
        </p:txBody>
      </p:sp>
      <p:sp>
        <p:nvSpPr>
          <p:cNvPr id="179" name="TextBox 178"/>
          <p:cNvSpPr txBox="1"/>
          <p:nvPr/>
        </p:nvSpPr>
        <p:spPr>
          <a:xfrm>
            <a:off x="2862264" y="588778"/>
            <a:ext cx="6705600" cy="954107"/>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Tìm</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hiểu</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vai</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trò</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của</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lõi</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sắt</a:t>
            </a:r>
            <a:r>
              <a:rPr lang="en-US" sz="2800" b="1">
                <a:latin typeface="Times New Roman" panose="02020603050405020304" pitchFamily="18" charset="0"/>
                <a:cs typeface="Times New Roman" panose="02020603050405020304" pitchFamily="18" charset="0"/>
              </a:rPr>
              <a:t> non, </a:t>
            </a:r>
            <a:r>
              <a:rPr lang="en-US" sz="2800" b="1" err="1">
                <a:latin typeface="Times New Roman" panose="02020603050405020304" pitchFamily="18" charset="0"/>
                <a:cs typeface="Times New Roman" panose="02020603050405020304" pitchFamily="18" charset="0"/>
              </a:rPr>
              <a:t>lõi</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thép</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đối</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với</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ống</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dây</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có</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dòng</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điện</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chạy</a:t>
            </a:r>
            <a:r>
              <a:rPr lang="en-US" sz="2800" b="1">
                <a:latin typeface="Times New Roman" panose="02020603050405020304" pitchFamily="18" charset="0"/>
                <a:cs typeface="Times New Roman" panose="02020603050405020304" pitchFamily="18" charset="0"/>
              </a:rPr>
              <a:t> qua.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67"/>
                                        </p:tgtEl>
                                        <p:attrNameLst>
                                          <p:attrName>style.visibility</p:attrName>
                                        </p:attrNameLst>
                                      </p:cBhvr>
                                      <p:to>
                                        <p:strVal val="visible"/>
                                      </p:to>
                                    </p:set>
                                    <p:animEffect transition="in" filter="fade">
                                      <p:cBhvr>
                                        <p:cTn id="7" dur="1000"/>
                                        <p:tgtEl>
                                          <p:spTgt spid="9267"/>
                                        </p:tgtEl>
                                      </p:cBhvr>
                                    </p:animEffect>
                                    <p:anim calcmode="lin" valueType="num">
                                      <p:cBhvr>
                                        <p:cTn id="8" dur="1000" fill="hold"/>
                                        <p:tgtEl>
                                          <p:spTgt spid="9267"/>
                                        </p:tgtEl>
                                        <p:attrNameLst>
                                          <p:attrName>ppt_x</p:attrName>
                                        </p:attrNameLst>
                                      </p:cBhvr>
                                      <p:tavLst>
                                        <p:tav tm="0">
                                          <p:val>
                                            <p:strVal val="#ppt_x"/>
                                          </p:val>
                                        </p:tav>
                                        <p:tav tm="100000">
                                          <p:val>
                                            <p:strVal val="#ppt_x"/>
                                          </p:val>
                                        </p:tav>
                                      </p:tavLst>
                                    </p:anim>
                                    <p:anim calcmode="lin" valueType="num">
                                      <p:cBhvr>
                                        <p:cTn id="9" dur="1000" fill="hold"/>
                                        <p:tgtEl>
                                          <p:spTgt spid="92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fade">
                                      <p:cBhvr>
                                        <p:cTn id="14" dur="500"/>
                                        <p:tgtEl>
                                          <p:spTgt spid="17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500"/>
                                        <p:tgtEl>
                                          <p:spTgt spid="179"/>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plus(in)">
                                      <p:cBhvr>
                                        <p:cTn id="24" dur="1000"/>
                                        <p:tgtEl>
                                          <p:spTgt spid="18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295"/>
                                        </p:tgtEl>
                                        <p:attrNameLst>
                                          <p:attrName>style.visibility</p:attrName>
                                        </p:attrNameLst>
                                      </p:cBhvr>
                                      <p:to>
                                        <p:strVal val="visible"/>
                                      </p:to>
                                    </p:set>
                                    <p:animEffect transition="in" filter="wipe(down)">
                                      <p:cBhvr>
                                        <p:cTn id="54" dur="500"/>
                                        <p:tgtEl>
                                          <p:spTgt spid="929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9290"/>
                                        </p:tgtEl>
                                        <p:attrNameLst>
                                          <p:attrName>style.visibility</p:attrName>
                                        </p:attrNameLst>
                                      </p:cBhvr>
                                      <p:to>
                                        <p:strVal val="visible"/>
                                      </p:to>
                                    </p:set>
                                    <p:animEffect transition="in" filter="wipe(down)">
                                      <p:cBhvr>
                                        <p:cTn id="59" dur="500"/>
                                        <p:tgtEl>
                                          <p:spTgt spid="929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9291"/>
                                        </p:tgtEl>
                                        <p:attrNameLst>
                                          <p:attrName>style.visibility</p:attrName>
                                        </p:attrNameLst>
                                      </p:cBhvr>
                                      <p:to>
                                        <p:strVal val="visible"/>
                                      </p:to>
                                    </p:set>
                                    <p:animEffect transition="in" filter="fade">
                                      <p:cBhvr>
                                        <p:cTn id="64" dur="1000"/>
                                        <p:tgtEl>
                                          <p:spTgt spid="9291"/>
                                        </p:tgtEl>
                                      </p:cBhvr>
                                    </p:animEffect>
                                    <p:anim calcmode="lin" valueType="num">
                                      <p:cBhvr>
                                        <p:cTn id="65" dur="1000" fill="hold"/>
                                        <p:tgtEl>
                                          <p:spTgt spid="9291"/>
                                        </p:tgtEl>
                                        <p:attrNameLst>
                                          <p:attrName>ppt_x</p:attrName>
                                        </p:attrNameLst>
                                      </p:cBhvr>
                                      <p:tavLst>
                                        <p:tav tm="0">
                                          <p:val>
                                            <p:strVal val="#ppt_x"/>
                                          </p:val>
                                        </p:tav>
                                        <p:tav tm="100000">
                                          <p:val>
                                            <p:strVal val="#ppt_x"/>
                                          </p:val>
                                        </p:tav>
                                      </p:tavLst>
                                    </p:anim>
                                    <p:anim calcmode="lin" valueType="num">
                                      <p:cBhvr>
                                        <p:cTn id="66" dur="1000" fill="hold"/>
                                        <p:tgtEl>
                                          <p:spTgt spid="9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 grpId="0"/>
      <p:bldP spid="178" grpId="0"/>
      <p:bldP spid="1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52" name="Picture 124" descr="44895277_6[1]"/>
          <p:cNvPicPr>
            <a:picLocks noChangeAspect="1"/>
          </p:cNvPicPr>
          <p:nvPr/>
        </p:nvPicPr>
        <p:blipFill>
          <a:blip r:embed="rId3"/>
          <a:stretch>
            <a:fillRect/>
          </a:stretch>
        </p:blipFill>
        <p:spPr>
          <a:xfrm>
            <a:off x="1524000" y="381000"/>
            <a:ext cx="9144000" cy="3733800"/>
          </a:xfrm>
          <a:prstGeom prst="rect">
            <a:avLst/>
          </a:prstGeom>
          <a:noFill/>
          <a:ln w="9525">
            <a:noFill/>
          </a:ln>
        </p:spPr>
      </p:pic>
      <p:sp>
        <p:nvSpPr>
          <p:cNvPr id="2" name="Text Box 126"/>
          <p:cNvSpPr txBox="1"/>
          <p:nvPr/>
        </p:nvSpPr>
        <p:spPr>
          <a:xfrm>
            <a:off x="6629400" y="685800"/>
            <a:ext cx="2590800" cy="457200"/>
          </a:xfrm>
          <a:prstGeom prst="rect">
            <a:avLst/>
          </a:prstGeom>
          <a:noFill/>
          <a:ln w="9525">
            <a:noFill/>
          </a:ln>
        </p:spPr>
        <p:txBody>
          <a:bodyPr>
            <a:spAutoFit/>
          </a:bodyPr>
          <a:lstStyle/>
          <a:p>
            <a:pPr>
              <a:buFontTx/>
            </a:pPr>
            <a:r>
              <a:rPr b="1">
                <a:solidFill>
                  <a:srgbClr val="FF0066"/>
                </a:solidFill>
                <a:latin typeface="Arial" panose="020B0604020202020204" pitchFamily="34" charset="0"/>
                <a:cs typeface="Arial" panose="020B0604020202020204" pitchFamily="34" charset="0"/>
              </a:rPr>
              <a:t> </a:t>
            </a:r>
            <a:r>
              <a:rPr sz="2400" b="1" err="1">
                <a:solidFill>
                  <a:srgbClr val="FF0066"/>
                </a:solidFill>
                <a:cs typeface="Arial" panose="020B0604020202020204" pitchFamily="34" charset="0"/>
              </a:rPr>
              <a:t>cần Cẩu điện</a:t>
            </a:r>
            <a:endParaRPr>
              <a:latin typeface="Arial" panose="020B0604020202020204" pitchFamily="34" charset="0"/>
              <a:ea typeface="Arial" panose="020B0604020202020204" pitchFamily="34" charset="0"/>
            </a:endParaRPr>
          </a:p>
        </p:txBody>
      </p:sp>
      <p:pic>
        <p:nvPicPr>
          <p:cNvPr id="19460" name="Picture 54" descr="800px-Transrapid[1]"/>
          <p:cNvPicPr>
            <a:picLocks noChangeAspect="1"/>
          </p:cNvPicPr>
          <p:nvPr/>
        </p:nvPicPr>
        <p:blipFill>
          <a:blip r:embed="rId4"/>
          <a:stretch>
            <a:fillRect/>
          </a:stretch>
        </p:blipFill>
        <p:spPr>
          <a:xfrm>
            <a:off x="1524000" y="4114800"/>
            <a:ext cx="4648200" cy="2743200"/>
          </a:xfrm>
          <a:prstGeom prst="rect">
            <a:avLst/>
          </a:prstGeom>
          <a:noFill/>
          <a:ln w="9525">
            <a:noFill/>
          </a:ln>
        </p:spPr>
      </p:pic>
      <p:sp>
        <p:nvSpPr>
          <p:cNvPr id="3" name="TextBox 2"/>
          <p:cNvSpPr txBox="1"/>
          <p:nvPr/>
        </p:nvSpPr>
        <p:spPr>
          <a:xfrm>
            <a:off x="1676400" y="4114801"/>
            <a:ext cx="3200400" cy="830263"/>
          </a:xfrm>
          <a:prstGeom prst="rect">
            <a:avLst/>
          </a:prstGeom>
          <a:noFill/>
        </p:spPr>
        <p:txBody>
          <a:bodyPr wrap="square" rtlCol="0">
            <a:spAutoFit/>
          </a:bodyPr>
          <a:lstStyle/>
          <a:p>
            <a:pPr>
              <a:buFontTx/>
            </a:pPr>
            <a:r>
              <a:rPr sz="2400" err="1">
                <a:solidFill>
                  <a:srgbClr val="FFFFFF"/>
                </a:solidFill>
                <a:latin typeface="Times New Roman" panose="02020603050405020304" pitchFamily="18" charset="0"/>
                <a:cs typeface="Arial" panose="020B0604020202020204" pitchFamily="34" charset="0"/>
              </a:rPr>
              <a:t>T</a:t>
            </a:r>
            <a:r>
              <a:rPr sz="2400" err="1">
                <a:solidFill>
                  <a:srgbClr val="FFFFFF"/>
                </a:solidFill>
                <a:latin typeface="Times New Roman" panose="02020603050405020304" pitchFamily="18" charset="0"/>
                <a:ea typeface="Arial" panose="020B0604020202020204" pitchFamily="34" charset="0"/>
              </a:rPr>
              <a:t>à</a:t>
            </a:r>
            <a:r>
              <a:rPr sz="2400" err="1">
                <a:solidFill>
                  <a:srgbClr val="FFFFFF"/>
                </a:solidFill>
                <a:latin typeface="Times New Roman" panose="02020603050405020304" pitchFamily="18" charset="0"/>
                <a:cs typeface="Arial" panose="020B0604020202020204" pitchFamily="34" charset="0"/>
              </a:rPr>
              <a:t>u</a:t>
            </a:r>
            <a:r>
              <a:rPr lang="vi-VN" altLang="x-none" sz="2400">
                <a:solidFill>
                  <a:srgbClr val="FFFFFF"/>
                </a:solidFill>
                <a:latin typeface="Times New Roman" panose="02020603050405020304" pitchFamily="18" charset="0"/>
                <a:cs typeface="Arial" panose="020B0604020202020204" pitchFamily="34" charset="0"/>
              </a:rPr>
              <a:t> đ</a:t>
            </a:r>
            <a:r>
              <a:rPr sz="2400" err="1">
                <a:solidFill>
                  <a:srgbClr val="FFFFFF"/>
                </a:solidFill>
                <a:latin typeface="Times New Roman" panose="02020603050405020304" pitchFamily="18" charset="0"/>
                <a:cs typeface="Arial" panose="020B0604020202020204" pitchFamily="34" charset="0"/>
              </a:rPr>
              <a:t>iện chạy trên</a:t>
            </a:r>
            <a:r>
              <a:rPr lang="vi-VN" altLang="x-none" sz="2400">
                <a:solidFill>
                  <a:srgbClr val="FFFFFF"/>
                </a:solidFill>
                <a:latin typeface="Times New Roman" panose="02020603050405020304" pitchFamily="18" charset="0"/>
                <a:cs typeface="Arial" panose="020B0604020202020204" pitchFamily="34" charset="0"/>
              </a:rPr>
              <a:t> đệm</a:t>
            </a:r>
            <a:r>
              <a:rPr sz="2400" err="1">
                <a:solidFill>
                  <a:srgbClr val="FFFFFF"/>
                </a:solidFill>
                <a:latin typeface="Times New Roman" panose="02020603050405020304" pitchFamily="18" charset="0"/>
                <a:cs typeface="Arial" panose="020B0604020202020204" pitchFamily="34" charset="0"/>
              </a:rPr>
              <a:t> từ</a:t>
            </a:r>
            <a:endParaRPr sz="2400">
              <a:solidFill>
                <a:srgbClr val="FFFFFF"/>
              </a:solidFill>
              <a:latin typeface="Times New Roman" panose="02020603050405020304" pitchFamily="18" charset="0"/>
              <a:ea typeface="Arial" panose="020B0604020202020204" pitchFamily="34" charset="0"/>
            </a:endParaRPr>
          </a:p>
        </p:txBody>
      </p:sp>
      <p:grpSp>
        <p:nvGrpSpPr>
          <p:cNvPr id="4" name="Group 5"/>
          <p:cNvGrpSpPr/>
          <p:nvPr/>
        </p:nvGrpSpPr>
        <p:grpSpPr>
          <a:xfrm>
            <a:off x="6477000" y="3821114"/>
            <a:ext cx="4343400" cy="3189287"/>
            <a:chOff x="2400" y="864"/>
            <a:chExt cx="2784" cy="3050"/>
          </a:xfrm>
        </p:grpSpPr>
        <p:sp>
          <p:nvSpPr>
            <p:cNvPr id="32775" name="Text Box 6"/>
            <p:cNvSpPr txBox="1"/>
            <p:nvPr/>
          </p:nvSpPr>
          <p:spPr>
            <a:xfrm>
              <a:off x="3360" y="3147"/>
              <a:ext cx="864" cy="556"/>
            </a:xfrm>
            <a:prstGeom prst="rect">
              <a:avLst/>
            </a:prstGeom>
            <a:solidFill>
              <a:schemeClr val="hlink"/>
            </a:solidFill>
            <a:ln w="9525">
              <a:noFill/>
            </a:ln>
          </p:spPr>
          <p:txBody>
            <a:bodyPr>
              <a:spAutoFit/>
            </a:bodyPr>
            <a:lstStyle/>
            <a:p>
              <a:pPr algn="ctr">
                <a:buFontTx/>
              </a:pPr>
              <a:r>
                <a:rPr sz="1600" b="1" err="1">
                  <a:cs typeface="Arial" panose="020B0604020202020204" pitchFamily="34" charset="0"/>
                </a:rPr>
                <a:t>mạch điện</a:t>
              </a:r>
              <a:r>
                <a:rPr sz="1600" b="1">
                  <a:cs typeface="Arial" panose="020B0604020202020204" pitchFamily="34" charset="0"/>
                </a:rPr>
                <a:t> 2</a:t>
              </a:r>
              <a:endParaRPr>
                <a:latin typeface="Arial" panose="020B0604020202020204" pitchFamily="34" charset="0"/>
                <a:ea typeface="Arial" panose="020B0604020202020204" pitchFamily="34" charset="0"/>
              </a:endParaRPr>
            </a:p>
          </p:txBody>
        </p:sp>
        <p:grpSp>
          <p:nvGrpSpPr>
            <p:cNvPr id="32776" name="Group 7"/>
            <p:cNvGrpSpPr/>
            <p:nvPr/>
          </p:nvGrpSpPr>
          <p:grpSpPr>
            <a:xfrm>
              <a:off x="2400" y="864"/>
              <a:ext cx="2784" cy="3050"/>
              <a:chOff x="2496" y="1008"/>
              <a:chExt cx="2784" cy="3050"/>
            </a:xfrm>
          </p:grpSpPr>
          <p:sp>
            <p:nvSpPr>
              <p:cNvPr id="32777" name="Line 8"/>
              <p:cNvSpPr/>
              <p:nvPr/>
            </p:nvSpPr>
            <p:spPr>
              <a:xfrm>
                <a:off x="2496" y="3504"/>
                <a:ext cx="240" cy="0"/>
              </a:xfrm>
              <a:prstGeom prst="line">
                <a:avLst/>
              </a:prstGeom>
              <a:ln w="38100" cap="flat" cmpd="sng">
                <a:solidFill>
                  <a:srgbClr val="0033CC"/>
                </a:solidFill>
                <a:prstDash val="solid"/>
                <a:headEnd type="none" w="med" len="med"/>
                <a:tailEnd type="none" w="med" len="med"/>
              </a:ln>
            </p:spPr>
          </p:sp>
          <p:sp>
            <p:nvSpPr>
              <p:cNvPr id="32778" name="Line 9"/>
              <p:cNvSpPr/>
              <p:nvPr/>
            </p:nvSpPr>
            <p:spPr>
              <a:xfrm>
                <a:off x="2496" y="2688"/>
                <a:ext cx="240" cy="0"/>
              </a:xfrm>
              <a:prstGeom prst="line">
                <a:avLst/>
              </a:prstGeom>
              <a:ln w="38100" cap="flat" cmpd="sng">
                <a:solidFill>
                  <a:srgbClr val="0033CC"/>
                </a:solidFill>
                <a:prstDash val="solid"/>
                <a:headEnd type="none" w="med" len="med"/>
                <a:tailEnd type="none" w="med" len="med"/>
              </a:ln>
            </p:spPr>
          </p:sp>
          <p:grpSp>
            <p:nvGrpSpPr>
              <p:cNvPr id="32779" name="Group 10"/>
              <p:cNvGrpSpPr/>
              <p:nvPr/>
            </p:nvGrpSpPr>
            <p:grpSpPr>
              <a:xfrm>
                <a:off x="2496" y="1008"/>
                <a:ext cx="2784" cy="3050"/>
                <a:chOff x="2496" y="1008"/>
                <a:chExt cx="2784" cy="3050"/>
              </a:xfrm>
            </p:grpSpPr>
            <p:sp>
              <p:nvSpPr>
                <p:cNvPr id="32780" name="Line 11"/>
                <p:cNvSpPr/>
                <p:nvPr/>
              </p:nvSpPr>
              <p:spPr>
                <a:xfrm flipH="1">
                  <a:off x="2496" y="2928"/>
                  <a:ext cx="2112" cy="0"/>
                </a:xfrm>
                <a:prstGeom prst="line">
                  <a:avLst/>
                </a:prstGeom>
                <a:ln w="38100" cap="flat" cmpd="sng">
                  <a:solidFill>
                    <a:srgbClr val="0033CC"/>
                  </a:solidFill>
                  <a:prstDash val="solid"/>
                  <a:headEnd type="none" w="med" len="med"/>
                  <a:tailEnd type="none" w="med" len="med"/>
                </a:ln>
              </p:spPr>
            </p:sp>
            <p:sp>
              <p:nvSpPr>
                <p:cNvPr id="32781" name="Line 12"/>
                <p:cNvSpPr/>
                <p:nvPr/>
              </p:nvSpPr>
              <p:spPr>
                <a:xfrm flipH="1">
                  <a:off x="2496" y="2112"/>
                  <a:ext cx="1056" cy="0"/>
                </a:xfrm>
                <a:prstGeom prst="line">
                  <a:avLst/>
                </a:prstGeom>
                <a:ln w="38100" cap="flat" cmpd="sng">
                  <a:solidFill>
                    <a:srgbClr val="0033CC"/>
                  </a:solidFill>
                  <a:prstDash val="solid"/>
                  <a:headEnd type="none" w="med" len="med"/>
                  <a:tailEnd type="none" w="med" len="med"/>
                </a:ln>
              </p:spPr>
            </p:sp>
            <p:grpSp>
              <p:nvGrpSpPr>
                <p:cNvPr id="32782" name="Group 13"/>
                <p:cNvGrpSpPr/>
                <p:nvPr/>
              </p:nvGrpSpPr>
              <p:grpSpPr>
                <a:xfrm>
                  <a:off x="2496" y="1008"/>
                  <a:ext cx="2784" cy="3050"/>
                  <a:chOff x="2496" y="1008"/>
                  <a:chExt cx="2784" cy="3050"/>
                </a:xfrm>
              </p:grpSpPr>
              <p:sp>
                <p:nvSpPr>
                  <p:cNvPr id="32783" name="Text Box 14"/>
                  <p:cNvSpPr txBox="1"/>
                  <p:nvPr/>
                </p:nvSpPr>
                <p:spPr>
                  <a:xfrm>
                    <a:off x="4272" y="2725"/>
                    <a:ext cx="336" cy="322"/>
                  </a:xfrm>
                  <a:prstGeom prst="rect">
                    <a:avLst/>
                  </a:prstGeom>
                  <a:solidFill>
                    <a:schemeClr val="hlink"/>
                  </a:solidFill>
                  <a:ln w="9525">
                    <a:noFill/>
                  </a:ln>
                </p:spPr>
                <p:txBody>
                  <a:bodyPr>
                    <a:spAutoFit/>
                  </a:bodyPr>
                  <a:lstStyle/>
                  <a:p>
                    <a:pPr algn="ctr">
                      <a:buFontTx/>
                    </a:pPr>
                    <a:r>
                      <a:rPr sz="1600">
                        <a:cs typeface="Arial" panose="020B0604020202020204" pitchFamily="34" charset="0"/>
                      </a:rPr>
                      <a:t>S</a:t>
                    </a:r>
                    <a:endParaRPr>
                      <a:latin typeface="Arial" panose="020B0604020202020204" pitchFamily="34" charset="0"/>
                      <a:ea typeface="Arial" panose="020B0604020202020204" pitchFamily="34" charset="0"/>
                    </a:endParaRPr>
                  </a:p>
                </p:txBody>
              </p:sp>
              <p:pic>
                <p:nvPicPr>
                  <p:cNvPr id="32784" name="Picture 15" descr="chuongbaodongmo"/>
                  <p:cNvPicPr>
                    <a:picLocks noChangeAspect="1"/>
                  </p:cNvPicPr>
                  <p:nvPr/>
                </p:nvPicPr>
                <p:blipFill>
                  <a:blip r:embed="rId5"/>
                  <a:srcRect l="28635" t="26511" r="28635" b="18275"/>
                  <a:stretch>
                    <a:fillRect/>
                  </a:stretch>
                </p:blipFill>
                <p:spPr>
                  <a:xfrm>
                    <a:off x="4512" y="2352"/>
                    <a:ext cx="466" cy="549"/>
                  </a:xfrm>
                  <a:prstGeom prst="rect">
                    <a:avLst/>
                  </a:prstGeom>
                  <a:solidFill>
                    <a:schemeClr val="hlink"/>
                  </a:solidFill>
                  <a:ln w="9525">
                    <a:noFill/>
                  </a:ln>
                </p:spPr>
              </p:pic>
              <p:pic>
                <p:nvPicPr>
                  <p:cNvPr id="32785" name="Picture 16" descr="khungngoaicuahongmo"/>
                  <p:cNvPicPr>
                    <a:picLocks noChangeAspect="1"/>
                  </p:cNvPicPr>
                  <p:nvPr/>
                </p:nvPicPr>
                <p:blipFill>
                  <a:blip r:embed="rId6"/>
                  <a:srcRect l="33221" t="20856" r="44716" b="26109"/>
                  <a:stretch>
                    <a:fillRect/>
                  </a:stretch>
                </p:blipFill>
                <p:spPr>
                  <a:xfrm>
                    <a:off x="3504" y="1008"/>
                    <a:ext cx="656" cy="1250"/>
                  </a:xfrm>
                  <a:prstGeom prst="rect">
                    <a:avLst/>
                  </a:prstGeom>
                  <a:solidFill>
                    <a:schemeClr val="hlink"/>
                  </a:solidFill>
                  <a:ln w="9525">
                    <a:noFill/>
                  </a:ln>
                </p:spPr>
              </p:pic>
              <p:sp>
                <p:nvSpPr>
                  <p:cNvPr id="32786" name="Rectangle 17"/>
                  <p:cNvSpPr/>
                  <p:nvPr/>
                </p:nvSpPr>
                <p:spPr>
                  <a:xfrm>
                    <a:off x="2736" y="2604"/>
                    <a:ext cx="336" cy="192"/>
                  </a:xfrm>
                  <a:prstGeom prst="rect">
                    <a:avLst/>
                  </a:prstGeom>
                  <a:solidFill>
                    <a:schemeClr val="hlink"/>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buFontTx/>
                    </a:pPr>
                    <a:endParaRPr>
                      <a:latin typeface="Times New Roman" panose="02020603050405020304" pitchFamily="18" charset="0"/>
                      <a:ea typeface="Arial" panose="020B0604020202020204" pitchFamily="34" charset="0"/>
                    </a:endParaRPr>
                  </a:p>
                </p:txBody>
              </p:sp>
              <p:sp>
                <p:nvSpPr>
                  <p:cNvPr id="32787" name="Rectangle 18"/>
                  <p:cNvSpPr/>
                  <p:nvPr/>
                </p:nvSpPr>
                <p:spPr>
                  <a:xfrm>
                    <a:off x="2736" y="3456"/>
                    <a:ext cx="336" cy="192"/>
                  </a:xfrm>
                  <a:prstGeom prst="rect">
                    <a:avLst/>
                  </a:prstGeom>
                  <a:solidFill>
                    <a:schemeClr val="hlink"/>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buFontTx/>
                    </a:pPr>
                    <a:endParaRPr>
                      <a:latin typeface="Times New Roman" panose="02020603050405020304" pitchFamily="18" charset="0"/>
                      <a:ea typeface="Arial" panose="020B0604020202020204" pitchFamily="34" charset="0"/>
                    </a:endParaRPr>
                  </a:p>
                </p:txBody>
              </p:sp>
              <p:pic>
                <p:nvPicPr>
                  <p:cNvPr id="32788" name="Picture 19" descr="chuongdien"/>
                  <p:cNvPicPr>
                    <a:picLocks noChangeAspect="1"/>
                  </p:cNvPicPr>
                  <p:nvPr/>
                </p:nvPicPr>
                <p:blipFill>
                  <a:blip r:embed="rId7"/>
                  <a:srcRect l="30115" t="19875" r="27055" b="24895"/>
                  <a:stretch>
                    <a:fillRect/>
                  </a:stretch>
                </p:blipFill>
                <p:spPr>
                  <a:xfrm>
                    <a:off x="4452" y="3462"/>
                    <a:ext cx="367" cy="432"/>
                  </a:xfrm>
                  <a:prstGeom prst="rect">
                    <a:avLst/>
                  </a:prstGeom>
                  <a:solidFill>
                    <a:schemeClr val="hlink"/>
                  </a:solidFill>
                  <a:ln w="9525">
                    <a:noFill/>
                  </a:ln>
                </p:spPr>
              </p:pic>
              <p:sp>
                <p:nvSpPr>
                  <p:cNvPr id="32789" name="Line 20"/>
                  <p:cNvSpPr/>
                  <p:nvPr/>
                </p:nvSpPr>
                <p:spPr>
                  <a:xfrm>
                    <a:off x="3120" y="3504"/>
                    <a:ext cx="1392" cy="0"/>
                  </a:xfrm>
                  <a:prstGeom prst="line">
                    <a:avLst/>
                  </a:prstGeom>
                  <a:ln w="38100" cap="flat" cmpd="sng">
                    <a:solidFill>
                      <a:srgbClr val="0033CC"/>
                    </a:solidFill>
                    <a:prstDash val="solid"/>
                    <a:headEnd type="none" w="med" len="med"/>
                    <a:tailEnd type="none" w="med" len="med"/>
                  </a:ln>
                </p:spPr>
              </p:sp>
              <p:sp>
                <p:nvSpPr>
                  <p:cNvPr id="32790" name="Line 21"/>
                  <p:cNvSpPr/>
                  <p:nvPr/>
                </p:nvSpPr>
                <p:spPr>
                  <a:xfrm>
                    <a:off x="4704" y="3504"/>
                    <a:ext cx="576" cy="0"/>
                  </a:xfrm>
                  <a:prstGeom prst="line">
                    <a:avLst/>
                  </a:prstGeom>
                  <a:ln w="38100" cap="flat" cmpd="sng">
                    <a:solidFill>
                      <a:srgbClr val="0033CC"/>
                    </a:solidFill>
                    <a:prstDash val="solid"/>
                    <a:headEnd type="none" w="med" len="med"/>
                    <a:tailEnd type="none" w="med" len="med"/>
                  </a:ln>
                </p:spPr>
              </p:sp>
              <p:sp>
                <p:nvSpPr>
                  <p:cNvPr id="32791" name="Line 22"/>
                  <p:cNvSpPr/>
                  <p:nvPr/>
                </p:nvSpPr>
                <p:spPr>
                  <a:xfrm flipV="1">
                    <a:off x="5280" y="2928"/>
                    <a:ext cx="0" cy="576"/>
                  </a:xfrm>
                  <a:prstGeom prst="line">
                    <a:avLst/>
                  </a:prstGeom>
                  <a:ln w="38100" cap="flat" cmpd="sng">
                    <a:solidFill>
                      <a:srgbClr val="0033CC"/>
                    </a:solidFill>
                    <a:prstDash val="solid"/>
                    <a:headEnd type="none" w="med" len="med"/>
                    <a:tailEnd type="none" w="med" len="med"/>
                  </a:ln>
                </p:spPr>
              </p:sp>
              <p:sp>
                <p:nvSpPr>
                  <p:cNvPr id="32792" name="Line 23"/>
                  <p:cNvSpPr/>
                  <p:nvPr/>
                </p:nvSpPr>
                <p:spPr>
                  <a:xfrm flipH="1">
                    <a:off x="4848" y="2928"/>
                    <a:ext cx="432" cy="0"/>
                  </a:xfrm>
                  <a:prstGeom prst="line">
                    <a:avLst/>
                  </a:prstGeom>
                  <a:ln w="38100" cap="flat" cmpd="sng">
                    <a:solidFill>
                      <a:srgbClr val="0033CC"/>
                    </a:solidFill>
                    <a:prstDash val="solid"/>
                    <a:headEnd type="none" w="med" len="med"/>
                    <a:tailEnd type="none" w="med" len="med"/>
                  </a:ln>
                </p:spPr>
              </p:sp>
              <p:sp>
                <p:nvSpPr>
                  <p:cNvPr id="32793" name="Line 24"/>
                  <p:cNvSpPr/>
                  <p:nvPr/>
                </p:nvSpPr>
                <p:spPr>
                  <a:xfrm>
                    <a:off x="2496" y="2928"/>
                    <a:ext cx="0" cy="576"/>
                  </a:xfrm>
                  <a:prstGeom prst="line">
                    <a:avLst/>
                  </a:prstGeom>
                  <a:ln w="38100" cap="flat" cmpd="sng">
                    <a:solidFill>
                      <a:srgbClr val="0033CC"/>
                    </a:solidFill>
                    <a:prstDash val="solid"/>
                    <a:headEnd type="none" w="med" len="med"/>
                    <a:tailEnd type="none" w="med" len="med"/>
                  </a:ln>
                </p:spPr>
              </p:sp>
              <p:sp>
                <p:nvSpPr>
                  <p:cNvPr id="32794" name="Line 25"/>
                  <p:cNvSpPr/>
                  <p:nvPr/>
                </p:nvSpPr>
                <p:spPr>
                  <a:xfrm>
                    <a:off x="3120" y="2700"/>
                    <a:ext cx="1392" cy="0"/>
                  </a:xfrm>
                  <a:prstGeom prst="line">
                    <a:avLst/>
                  </a:prstGeom>
                  <a:ln w="38100" cap="flat" cmpd="sng">
                    <a:solidFill>
                      <a:srgbClr val="0033CC"/>
                    </a:solidFill>
                    <a:prstDash val="solid"/>
                    <a:headEnd type="none" w="med" len="med"/>
                    <a:tailEnd type="none" w="med" len="med"/>
                  </a:ln>
                </p:spPr>
              </p:sp>
              <p:sp>
                <p:nvSpPr>
                  <p:cNvPr id="32795" name="Line 26"/>
                  <p:cNvSpPr/>
                  <p:nvPr/>
                </p:nvSpPr>
                <p:spPr>
                  <a:xfrm flipV="1">
                    <a:off x="5280" y="2118"/>
                    <a:ext cx="0" cy="576"/>
                  </a:xfrm>
                  <a:prstGeom prst="line">
                    <a:avLst/>
                  </a:prstGeom>
                  <a:ln w="38100" cap="flat" cmpd="sng">
                    <a:solidFill>
                      <a:srgbClr val="0033CC"/>
                    </a:solidFill>
                    <a:prstDash val="solid"/>
                    <a:headEnd type="none" w="med" len="med"/>
                    <a:tailEnd type="none" w="med" len="med"/>
                  </a:ln>
                </p:spPr>
              </p:sp>
              <p:sp>
                <p:nvSpPr>
                  <p:cNvPr id="32796" name="Line 27"/>
                  <p:cNvSpPr/>
                  <p:nvPr/>
                </p:nvSpPr>
                <p:spPr>
                  <a:xfrm>
                    <a:off x="2496" y="2112"/>
                    <a:ext cx="0" cy="576"/>
                  </a:xfrm>
                  <a:prstGeom prst="line">
                    <a:avLst/>
                  </a:prstGeom>
                  <a:ln w="38100" cap="flat" cmpd="sng">
                    <a:solidFill>
                      <a:srgbClr val="0033CC"/>
                    </a:solidFill>
                    <a:prstDash val="solid"/>
                    <a:headEnd type="none" w="med" len="med"/>
                    <a:tailEnd type="none" w="med" len="med"/>
                  </a:ln>
                </p:spPr>
              </p:sp>
              <p:sp>
                <p:nvSpPr>
                  <p:cNvPr id="32797" name="Line 28"/>
                  <p:cNvSpPr/>
                  <p:nvPr/>
                </p:nvSpPr>
                <p:spPr>
                  <a:xfrm>
                    <a:off x="4944" y="2700"/>
                    <a:ext cx="336" cy="0"/>
                  </a:xfrm>
                  <a:prstGeom prst="line">
                    <a:avLst/>
                  </a:prstGeom>
                  <a:ln w="38100" cap="flat" cmpd="sng">
                    <a:solidFill>
                      <a:srgbClr val="0033CC"/>
                    </a:solidFill>
                    <a:prstDash val="solid"/>
                    <a:headEnd type="none" w="med" len="med"/>
                    <a:tailEnd type="none" w="med" len="med"/>
                  </a:ln>
                </p:spPr>
              </p:sp>
              <p:sp>
                <p:nvSpPr>
                  <p:cNvPr id="32798" name="Line 29"/>
                  <p:cNvSpPr/>
                  <p:nvPr/>
                </p:nvSpPr>
                <p:spPr>
                  <a:xfrm>
                    <a:off x="3696" y="2112"/>
                    <a:ext cx="1584" cy="0"/>
                  </a:xfrm>
                  <a:prstGeom prst="line">
                    <a:avLst/>
                  </a:prstGeom>
                  <a:ln w="38100" cap="flat" cmpd="sng">
                    <a:solidFill>
                      <a:srgbClr val="0033CC"/>
                    </a:solidFill>
                    <a:prstDash val="solid"/>
                    <a:headEnd type="none" w="med" len="med"/>
                    <a:tailEnd type="none" w="med" len="med"/>
                  </a:ln>
                </p:spPr>
              </p:sp>
              <p:sp>
                <p:nvSpPr>
                  <p:cNvPr id="32799" name="Text Box 30"/>
                  <p:cNvSpPr txBox="1"/>
                  <p:nvPr/>
                </p:nvSpPr>
                <p:spPr>
                  <a:xfrm>
                    <a:off x="2833" y="2303"/>
                    <a:ext cx="335" cy="322"/>
                  </a:xfrm>
                  <a:prstGeom prst="rect">
                    <a:avLst/>
                  </a:prstGeom>
                  <a:solidFill>
                    <a:schemeClr val="hlink"/>
                  </a:solidFill>
                  <a:ln w="9525">
                    <a:noFill/>
                  </a:ln>
                </p:spPr>
                <p:txBody>
                  <a:bodyPr>
                    <a:spAutoFit/>
                  </a:bodyPr>
                  <a:lstStyle/>
                  <a:p>
                    <a:pPr algn="ctr">
                      <a:buFontTx/>
                    </a:pPr>
                    <a:r>
                      <a:rPr sz="1600">
                        <a:cs typeface="Arial" panose="020B0604020202020204" pitchFamily="34" charset="0"/>
                      </a:rPr>
                      <a:t>P</a:t>
                    </a:r>
                    <a:endParaRPr>
                      <a:latin typeface="Arial" panose="020B0604020202020204" pitchFamily="34" charset="0"/>
                      <a:ea typeface="Arial" panose="020B0604020202020204" pitchFamily="34" charset="0"/>
                    </a:endParaRPr>
                  </a:p>
                </p:txBody>
              </p:sp>
              <p:sp>
                <p:nvSpPr>
                  <p:cNvPr id="32800" name="Text Box 31"/>
                  <p:cNvSpPr txBox="1"/>
                  <p:nvPr/>
                </p:nvSpPr>
                <p:spPr>
                  <a:xfrm>
                    <a:off x="2833" y="3168"/>
                    <a:ext cx="335" cy="322"/>
                  </a:xfrm>
                  <a:prstGeom prst="rect">
                    <a:avLst/>
                  </a:prstGeom>
                  <a:solidFill>
                    <a:schemeClr val="hlink"/>
                  </a:solidFill>
                  <a:ln w="9525">
                    <a:noFill/>
                  </a:ln>
                </p:spPr>
                <p:txBody>
                  <a:bodyPr>
                    <a:spAutoFit/>
                  </a:bodyPr>
                  <a:lstStyle/>
                  <a:p>
                    <a:pPr algn="ctr">
                      <a:buFontTx/>
                    </a:pPr>
                    <a:r>
                      <a:rPr sz="1600">
                        <a:cs typeface="Arial" panose="020B0604020202020204" pitchFamily="34" charset="0"/>
                      </a:rPr>
                      <a:t>P</a:t>
                    </a:r>
                    <a:endParaRPr>
                      <a:latin typeface="Arial" panose="020B0604020202020204" pitchFamily="34" charset="0"/>
                      <a:ea typeface="Arial" panose="020B0604020202020204" pitchFamily="34" charset="0"/>
                    </a:endParaRPr>
                  </a:p>
                </p:txBody>
              </p:sp>
              <p:sp>
                <p:nvSpPr>
                  <p:cNvPr id="32801" name="Text Box 32"/>
                  <p:cNvSpPr txBox="1"/>
                  <p:nvPr/>
                </p:nvSpPr>
                <p:spPr>
                  <a:xfrm>
                    <a:off x="3841" y="3503"/>
                    <a:ext cx="671" cy="555"/>
                  </a:xfrm>
                  <a:prstGeom prst="rect">
                    <a:avLst/>
                  </a:prstGeom>
                  <a:solidFill>
                    <a:schemeClr val="hlink"/>
                  </a:solidFill>
                  <a:ln w="9525">
                    <a:noFill/>
                  </a:ln>
                </p:spPr>
                <p:txBody>
                  <a:bodyPr>
                    <a:spAutoFit/>
                  </a:bodyPr>
                  <a:lstStyle/>
                  <a:p>
                    <a:pPr algn="ctr">
                      <a:buFontTx/>
                    </a:pPr>
                    <a:r>
                      <a:rPr sz="1600" b="1" err="1">
                        <a:cs typeface="Arial" panose="020B0604020202020204" pitchFamily="34" charset="0"/>
                      </a:rPr>
                      <a:t>chuông điện</a:t>
                    </a:r>
                    <a:endParaRPr>
                      <a:latin typeface="Arial" panose="020B0604020202020204" pitchFamily="34" charset="0"/>
                      <a:ea typeface="Arial" panose="020B0604020202020204" pitchFamily="34" charset="0"/>
                    </a:endParaRPr>
                  </a:p>
                </p:txBody>
              </p:sp>
              <p:sp>
                <p:nvSpPr>
                  <p:cNvPr id="32802" name="Text Box 33"/>
                  <p:cNvSpPr txBox="1"/>
                  <p:nvPr/>
                </p:nvSpPr>
                <p:spPr>
                  <a:xfrm>
                    <a:off x="3360" y="2352"/>
                    <a:ext cx="863" cy="555"/>
                  </a:xfrm>
                  <a:prstGeom prst="rect">
                    <a:avLst/>
                  </a:prstGeom>
                  <a:solidFill>
                    <a:schemeClr val="hlink"/>
                  </a:solidFill>
                  <a:ln w="9525">
                    <a:noFill/>
                  </a:ln>
                </p:spPr>
                <p:txBody>
                  <a:bodyPr>
                    <a:spAutoFit/>
                  </a:bodyPr>
                  <a:lstStyle/>
                  <a:p>
                    <a:pPr algn="ctr">
                      <a:buFontTx/>
                    </a:pPr>
                    <a:r>
                      <a:rPr sz="1600" b="1" err="1">
                        <a:cs typeface="Arial" panose="020B0604020202020204" pitchFamily="34" charset="0"/>
                      </a:rPr>
                      <a:t>mạch điện</a:t>
                    </a:r>
                    <a:r>
                      <a:rPr sz="1600" b="1">
                        <a:cs typeface="Arial" panose="020B0604020202020204" pitchFamily="34" charset="0"/>
                      </a:rPr>
                      <a:t> 1</a:t>
                    </a:r>
                    <a:endParaRPr>
                      <a:latin typeface="Arial" panose="020B0604020202020204" pitchFamily="34" charset="0"/>
                      <a:ea typeface="Arial" panose="020B0604020202020204" pitchFamily="34" charset="0"/>
                    </a:endParaRPr>
                  </a:p>
                </p:txBody>
              </p:sp>
              <p:sp>
                <p:nvSpPr>
                  <p:cNvPr id="32803" name="Text Box 34"/>
                  <p:cNvSpPr txBox="1"/>
                  <p:nvPr/>
                </p:nvSpPr>
                <p:spPr>
                  <a:xfrm>
                    <a:off x="2543" y="1825"/>
                    <a:ext cx="816" cy="322"/>
                  </a:xfrm>
                  <a:prstGeom prst="rect">
                    <a:avLst/>
                  </a:prstGeom>
                  <a:solidFill>
                    <a:schemeClr val="hlink"/>
                  </a:solidFill>
                  <a:ln w="9525">
                    <a:noFill/>
                  </a:ln>
                </p:spPr>
                <p:txBody>
                  <a:bodyPr>
                    <a:spAutoFit/>
                  </a:bodyPr>
                  <a:lstStyle/>
                  <a:p>
                    <a:pPr algn="ctr">
                      <a:buFontTx/>
                    </a:pPr>
                    <a:r>
                      <a:rPr sz="1600" b="1" err="1">
                        <a:cs typeface="Arial" panose="020B0604020202020204" pitchFamily="34" charset="0"/>
                      </a:rPr>
                      <a:t>tiếp điểm</a:t>
                    </a:r>
                    <a:r>
                      <a:rPr sz="1600" b="1">
                        <a:cs typeface="Arial" panose="020B0604020202020204" pitchFamily="34" charset="0"/>
                      </a:rPr>
                      <a:t> T</a:t>
                    </a:r>
                    <a:endParaRPr>
                      <a:latin typeface="Arial" panose="020B0604020202020204" pitchFamily="34" charset="0"/>
                      <a:ea typeface="Arial" panose="020B0604020202020204" pitchFamily="34" charset="0"/>
                    </a:endParaRPr>
                  </a:p>
                </p:txBody>
              </p:sp>
            </p:grpSp>
          </p:grpSp>
        </p:grpSp>
      </p:grpSp>
      <p:sp>
        <p:nvSpPr>
          <p:cNvPr id="31" name="Text Box 35"/>
          <p:cNvSpPr txBox="1"/>
          <p:nvPr/>
        </p:nvSpPr>
        <p:spPr>
          <a:xfrm>
            <a:off x="7002464" y="4191000"/>
            <a:ext cx="3665537" cy="400050"/>
          </a:xfrm>
          <a:prstGeom prst="rect">
            <a:avLst/>
          </a:prstGeom>
          <a:noFill/>
          <a:ln w="9525">
            <a:noFill/>
          </a:ln>
        </p:spPr>
        <p:txBody>
          <a:bodyPr>
            <a:spAutoFit/>
          </a:bodyPr>
          <a:lstStyle/>
          <a:p>
            <a:pPr>
              <a:buFontTx/>
            </a:pPr>
            <a:r>
              <a:rPr sz="2000" b="1" err="1">
                <a:solidFill>
                  <a:srgbClr val="FF3300"/>
                </a:solidFill>
                <a:cs typeface="Arial" panose="020B0604020202020204" pitchFamily="34" charset="0"/>
              </a:rPr>
              <a:t>Chuông báo động</a:t>
            </a:r>
            <a:endParaRPr>
              <a:latin typeface="Arial" panose="020B0604020202020204" pitchFamily="34" charset="0"/>
              <a:ea typeface="Arial" panose="020B0604020202020204" pitchFamily="34" charset="0"/>
            </a:endParaRPr>
          </a:p>
        </p:txBody>
      </p:sp>
      <p:sp>
        <p:nvSpPr>
          <p:cNvPr id="37" name="Text Box 63"/>
          <p:cNvSpPr txBox="1">
            <a:spLocks noChangeArrowheads="1"/>
          </p:cNvSpPr>
          <p:nvPr/>
        </p:nvSpPr>
        <p:spPr bwMode="auto">
          <a:xfrm>
            <a:off x="1828800" y="0"/>
            <a:ext cx="8382000" cy="398780"/>
          </a:xfrm>
          <a:prstGeom prst="rect">
            <a:avLst/>
          </a:prstGeom>
          <a:noFill/>
          <a:ln>
            <a:noFill/>
          </a:ln>
        </p:spPr>
        <p:txBody>
          <a:bodyPr vert="horz" wrap="square" lIns="91440" tIns="45720" rIns="91440" bIns="45720" numCol="1" anchor="t" anchorCtr="0" compatLnSpc="1">
            <a:spAutoFit/>
          </a:bodyPr>
          <a:lstStyle/>
          <a:p>
            <a:pPr>
              <a:buFontTx/>
            </a:pPr>
            <a:r>
              <a:rPr sz="2000" b="1" u="sng" err="1">
                <a:solidFill>
                  <a:srgbClr val="0000FF"/>
                </a:solidFill>
                <a:cs typeface="Arial" panose="020B0604020202020204" pitchFamily="34" charset="0"/>
              </a:rPr>
              <a:t>Một số ứng dụng của nam châm điện trong đời sống v</a:t>
            </a:r>
            <a:r>
              <a:rPr sz="2000" b="1" u="sng" err="1">
                <a:solidFill>
                  <a:srgbClr val="0000FF"/>
                </a:solidFill>
                <a:ea typeface="Arial" panose="020B0604020202020204" pitchFamily="34" charset="0"/>
              </a:rPr>
              <a:t>à</a:t>
            </a:r>
            <a:r>
              <a:rPr sz="2000" b="1" u="sng" err="1">
                <a:solidFill>
                  <a:srgbClr val="0000FF"/>
                </a:solidFill>
                <a:cs typeface="Arial" panose="020B0604020202020204" pitchFamily="34" charset="0"/>
              </a:rPr>
              <a:t> kỹ thuật</a:t>
            </a:r>
            <a:endParaRPr>
              <a:solidFill>
                <a:srgbClr val="0000FF"/>
              </a:solidFill>
              <a:latin typeface="Arial" panose="020B0604020202020204" pitchFamily="34" charset="0"/>
              <a:ea typeface="Arial" panose="020B0604020202020204" pitchFamily="34" charset="0"/>
            </a:endParaRPr>
          </a:p>
        </p:txBody>
      </p:sp>
      <p:sp>
        <p:nvSpPr>
          <p:cNvPr id="6" name="Action Button: Forward or Next 5">
            <a:hlinkClick r:id="rId8" action="ppaction://hlinkfile"/>
          </p:cNvPr>
          <p:cNvSpPr/>
          <p:nvPr/>
        </p:nvSpPr>
        <p:spPr>
          <a:xfrm>
            <a:off x="10134600" y="0"/>
            <a:ext cx="533400" cy="304800"/>
          </a:xfrm>
          <a:prstGeom prst="actionButtonForwardNex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fade">
                                      <p:cBhvr>
                                        <p:cTn id="19" dur="500"/>
                                        <p:tgtEl>
                                          <p:spTgt spid="1946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eace"/>
          <p:cNvPicPr>
            <a:picLocks noChangeAspect="1"/>
          </p:cNvPicPr>
          <p:nvPr/>
        </p:nvPicPr>
        <p:blipFill>
          <a:blip r:embed="rId2"/>
          <a:stretch>
            <a:fillRect/>
          </a:stretch>
        </p:blipFill>
        <p:spPr>
          <a:xfrm>
            <a:off x="1524000" y="-33020"/>
            <a:ext cx="9144000" cy="6915785"/>
          </a:xfrm>
          <a:prstGeom prst="rect">
            <a:avLst/>
          </a:prstGeom>
          <a:noFill/>
          <a:ln w="9525">
            <a:noFill/>
          </a:ln>
        </p:spPr>
      </p:pic>
      <p:sp>
        <p:nvSpPr>
          <p:cNvPr id="20483" name="WordArt 5"/>
          <p:cNvSpPr>
            <a:spLocks noTextEdit="1"/>
          </p:cNvSpPr>
          <p:nvPr/>
        </p:nvSpPr>
        <p:spPr>
          <a:xfrm>
            <a:off x="3124575" y="2559796"/>
            <a:ext cx="5942850" cy="1059549"/>
          </a:xfrm>
          <a:prstGeom prst="rect">
            <a:avLst/>
          </a:prstGeom>
        </p:spPr>
        <p:txBody>
          <a:bodyPr wrap="none" fromWordArt="1">
            <a:prstTxWarp prst="textPlain">
              <a:avLst>
                <a:gd name="adj" fmla="val 50000"/>
              </a:avLst>
            </a:prstTxWarp>
            <a:normAutofit/>
          </a:bodyPr>
          <a:lstStyle/>
          <a:p>
            <a:pPr algn="ctr" eaLnBrk="0" hangingPunct="0"/>
            <a:r>
              <a:rPr lang="en-US" sz="3130" b="1" i="1">
                <a:ln w="9525" cap="flat" cmpd="sng">
                  <a:solidFill>
                    <a:srgbClr val="FF3300"/>
                  </a:solidFill>
                  <a:prstDash val="solid"/>
                  <a:headEnd type="none" w="med" len="med"/>
                  <a:tailEnd type="none" w="med" len="med"/>
                </a:ln>
                <a:solidFill>
                  <a:srgbClr val="FF33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Học mà vui</a:t>
            </a:r>
          </a:p>
        </p:txBody>
      </p:sp>
      <p:cxnSp>
        <p:nvCxnSpPr>
          <p:cNvPr id="20484" name="AutoShape 7"/>
          <p:cNvCxnSpPr/>
          <p:nvPr/>
        </p:nvCxnSpPr>
        <p:spPr>
          <a:xfrm>
            <a:off x="1524000" y="3429000"/>
            <a:ext cx="0" cy="0"/>
          </a:xfrm>
          <a:prstGeom prst="straightConnector1">
            <a:avLst/>
          </a:prstGeom>
          <a:ln w="9525" cap="flat" cmpd="sng">
            <a:solidFill>
              <a:schemeClr val="tx1"/>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slide(fromLeft)">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p:nvPr/>
        </p:nvSpPr>
        <p:spPr>
          <a:xfrm>
            <a:off x="2819838" y="1852804"/>
            <a:ext cx="1523688" cy="96370"/>
          </a:xfrm>
          <a:prstGeom prst="rect">
            <a:avLst/>
          </a:prstGeom>
          <a:noFill/>
          <a:ln w="9525">
            <a:noFill/>
          </a:ln>
        </p:spPr>
        <p:txBody>
          <a:bodyPr lIns="80197" tIns="40099" rIns="80197" bIns="40099">
            <a:spAutoFit/>
          </a:bodyPr>
          <a:lstStyle/>
          <a:p>
            <a:pPr>
              <a:spcBef>
                <a:spcPct val="50000"/>
              </a:spcBef>
            </a:pPr>
            <a:endParaRPr sz="100"/>
          </a:p>
        </p:txBody>
      </p:sp>
      <p:sp>
        <p:nvSpPr>
          <p:cNvPr id="21507" name="WordArt 3"/>
          <p:cNvSpPr>
            <a:spLocks noTextEdit="1"/>
          </p:cNvSpPr>
          <p:nvPr/>
        </p:nvSpPr>
        <p:spPr>
          <a:xfrm>
            <a:off x="2514162" y="1255518"/>
            <a:ext cx="7086788" cy="488518"/>
          </a:xfrm>
          <a:prstGeom prst="rect">
            <a:avLst/>
          </a:prstGeom>
        </p:spPr>
        <p:txBody>
          <a:bodyPr wrap="none" fromWordArt="1">
            <a:prstTxWarp prst="textPlain">
              <a:avLst>
                <a:gd name="adj" fmla="val 50000"/>
              </a:avLst>
            </a:prstTxWarp>
            <a:normAutofit fontScale="90000" lnSpcReduction="10000"/>
          </a:bodyPr>
          <a:lstStyle/>
          <a:p>
            <a:pPr algn="ctr" eaLnBrk="0" hangingPunct="0"/>
            <a:r>
              <a:rPr lang="en-US" sz="313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Cách chế tạo một nam châm điện và một la bàn đơn giản</a:t>
            </a:r>
          </a:p>
        </p:txBody>
      </p:sp>
      <p:sp>
        <p:nvSpPr>
          <p:cNvPr id="21508" name="WordArt 4"/>
          <p:cNvSpPr>
            <a:spLocks noTextEdit="1"/>
          </p:cNvSpPr>
          <p:nvPr/>
        </p:nvSpPr>
        <p:spPr>
          <a:xfrm>
            <a:off x="2270372" y="2051588"/>
            <a:ext cx="2120036" cy="387251"/>
          </a:xfrm>
          <a:prstGeom prst="rect">
            <a:avLst/>
          </a:prstGeom>
        </p:spPr>
        <p:txBody>
          <a:bodyPr wrap="none" fromWordArt="1">
            <a:prstTxWarp prst="textPlain">
              <a:avLst>
                <a:gd name="adj" fmla="val 50000"/>
              </a:avLst>
            </a:prstTxWarp>
            <a:normAutofit fontScale="75000" lnSpcReduction="20000"/>
          </a:bodyPr>
          <a:lstStyle/>
          <a:p>
            <a:pPr algn="ctr" eaLnBrk="0" hangingPunct="0"/>
            <a:r>
              <a:rPr lang="en-US" sz="3130" b="1">
                <a:ln w="9525" cap="flat" cmpd="sng">
                  <a:solidFill>
                    <a:srgbClr val="FF3300"/>
                  </a:solidFill>
                  <a:prstDash val="solid"/>
                  <a:headEnd type="none" w="med" len="med"/>
                  <a:tailEnd type="none" w="med" len="med"/>
                </a:ln>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Nam châm điện</a:t>
            </a:r>
          </a:p>
        </p:txBody>
      </p:sp>
      <p:sp>
        <p:nvSpPr>
          <p:cNvPr id="136197" name="Text Box 5"/>
          <p:cNvSpPr txBox="1"/>
          <p:nvPr/>
        </p:nvSpPr>
        <p:spPr>
          <a:xfrm>
            <a:off x="1730285" y="4014097"/>
            <a:ext cx="8686425" cy="448945"/>
          </a:xfrm>
          <a:prstGeom prst="rect">
            <a:avLst/>
          </a:prstGeom>
          <a:noFill/>
          <a:ln w="9525">
            <a:noFill/>
          </a:ln>
        </p:spPr>
        <p:txBody>
          <a:bodyPr lIns="80197" tIns="40099" rIns="80197" bIns="40099">
            <a:spAutoFit/>
          </a:bodyPr>
          <a:lstStyle/>
          <a:p>
            <a:pPr algn="just">
              <a:spcBef>
                <a:spcPct val="50000"/>
              </a:spcBef>
            </a:pPr>
            <a:r>
              <a:rPr sz="2400" b="1" i="1">
                <a:solidFill>
                  <a:srgbClr val="104419"/>
                </a:solidFill>
                <a:latin typeface="Times New Roman" panose="02020603050405020304" pitchFamily="18" charset="0"/>
                <a:cs typeface="Times New Roman" panose="02020603050405020304" pitchFamily="18" charset="0"/>
              </a:rPr>
              <a:t> </a:t>
            </a:r>
            <a:r>
              <a:rPr sz="2400" b="1" i="1">
                <a:solidFill>
                  <a:srgbClr val="048610"/>
                </a:solidFill>
                <a:latin typeface="Times New Roman" panose="02020603050405020304" pitchFamily="18" charset="0"/>
                <a:cs typeface="Times New Roman" panose="02020603050405020304" pitchFamily="18" charset="0"/>
              </a:rPr>
              <a:t>Dùng dây dẫn có vỏ bọc cách điện quấn quanh một chiếc đinh sắt. </a:t>
            </a:r>
            <a:endParaRPr sz="2400" b="1" i="1">
              <a:solidFill>
                <a:srgbClr val="048610"/>
              </a:solidFill>
              <a:latin typeface="Times New Roman" panose="02020603050405020304" pitchFamily="18" charset="0"/>
              <a:ea typeface="Times New Roman" panose="02020603050405020304" pitchFamily="18" charset="0"/>
            </a:endParaRPr>
          </a:p>
        </p:txBody>
      </p:sp>
      <p:sp>
        <p:nvSpPr>
          <p:cNvPr id="136218" name="Text Box 26"/>
          <p:cNvSpPr txBox="1"/>
          <p:nvPr/>
        </p:nvSpPr>
        <p:spPr>
          <a:xfrm>
            <a:off x="1640206" y="5001261"/>
            <a:ext cx="8787765" cy="818515"/>
          </a:xfrm>
          <a:prstGeom prst="rect">
            <a:avLst/>
          </a:prstGeom>
          <a:noFill/>
          <a:ln w="9525">
            <a:noFill/>
          </a:ln>
        </p:spPr>
        <p:txBody>
          <a:bodyPr wrap="square" lIns="80197" tIns="40099" rIns="80197" bIns="40099">
            <a:spAutoFit/>
          </a:bodyPr>
          <a:lstStyle/>
          <a:p>
            <a:pPr algn="just">
              <a:spcBef>
                <a:spcPct val="50000"/>
              </a:spcBef>
            </a:pPr>
            <a:r>
              <a:rPr sz="2400" b="1" i="1">
                <a:solidFill>
                  <a:srgbClr val="93030D"/>
                </a:solidFill>
                <a:latin typeface="Times New Roman" panose="02020603050405020304" pitchFamily="18" charset="0"/>
                <a:cs typeface="Times New Roman" panose="02020603050405020304" pitchFamily="18" charset="0"/>
              </a:rPr>
              <a:t> </a:t>
            </a:r>
            <a:r>
              <a:rPr sz="2400" b="1" i="1">
                <a:solidFill>
                  <a:srgbClr val="0000FF"/>
                </a:solidFill>
                <a:latin typeface="Times New Roman" panose="02020603050405020304" pitchFamily="18" charset="0"/>
                <a:cs typeface="Times New Roman" panose="02020603050405020304" pitchFamily="18" charset="0"/>
              </a:rPr>
              <a:t>Khi đó chiếc đinh có thể hút được sắt, thép v</a:t>
            </a:r>
            <a:r>
              <a:rPr sz="2400" b="1" i="1">
                <a:solidFill>
                  <a:srgbClr val="0000FF"/>
                </a:solidFill>
                <a:latin typeface="Times New Roman" panose="02020603050405020304" pitchFamily="18" charset="0"/>
                <a:ea typeface="Times New Roman" panose="02020603050405020304" pitchFamily="18" charset="0"/>
              </a:rPr>
              <a:t>à</a:t>
            </a:r>
            <a:r>
              <a:rPr sz="2400" b="1" i="1">
                <a:solidFill>
                  <a:srgbClr val="0000FF"/>
                </a:solidFill>
                <a:latin typeface="Times New Roman" panose="02020603050405020304" pitchFamily="18" charset="0"/>
                <a:cs typeface="Times New Roman" panose="02020603050405020304" pitchFamily="18" charset="0"/>
              </a:rPr>
              <a:t> trở th</a:t>
            </a:r>
            <a:r>
              <a:rPr sz="2400" b="1" i="1">
                <a:solidFill>
                  <a:srgbClr val="0000FF"/>
                </a:solidFill>
                <a:latin typeface="Times New Roman" panose="02020603050405020304" pitchFamily="18" charset="0"/>
                <a:ea typeface="Times New Roman" panose="02020603050405020304" pitchFamily="18" charset="0"/>
              </a:rPr>
              <a:t>à</a:t>
            </a:r>
            <a:r>
              <a:rPr sz="2400" b="1" i="1">
                <a:solidFill>
                  <a:srgbClr val="0000FF"/>
                </a:solidFill>
                <a:latin typeface="Times New Roman" panose="02020603050405020304" pitchFamily="18" charset="0"/>
                <a:cs typeface="Times New Roman" panose="02020603050405020304" pitchFamily="18" charset="0"/>
              </a:rPr>
              <a:t>nh một nam châm điện.</a:t>
            </a:r>
            <a:endParaRPr sz="2400" b="1">
              <a:solidFill>
                <a:srgbClr val="0000FF"/>
              </a:solidFill>
              <a:latin typeface="Times New Roman" panose="02020603050405020304" pitchFamily="18" charset="0"/>
              <a:ea typeface="Times New Roman" panose="02020603050405020304" pitchFamily="18" charset="0"/>
            </a:endParaRPr>
          </a:p>
        </p:txBody>
      </p:sp>
      <p:sp>
        <p:nvSpPr>
          <p:cNvPr id="136219" name="Text Box 27"/>
          <p:cNvSpPr txBox="1"/>
          <p:nvPr/>
        </p:nvSpPr>
        <p:spPr>
          <a:xfrm>
            <a:off x="1640270" y="4506366"/>
            <a:ext cx="8821447" cy="448945"/>
          </a:xfrm>
          <a:prstGeom prst="rect">
            <a:avLst/>
          </a:prstGeom>
          <a:noFill/>
          <a:ln w="9525">
            <a:noFill/>
          </a:ln>
        </p:spPr>
        <p:txBody>
          <a:bodyPr lIns="80197" tIns="40099" rIns="80197" bIns="40099">
            <a:spAutoFit/>
          </a:bodyPr>
          <a:lstStyle/>
          <a:p>
            <a:pPr algn="just">
              <a:spcBef>
                <a:spcPct val="50000"/>
              </a:spcBef>
            </a:pPr>
            <a:r>
              <a:rPr sz="2400" b="1" i="1"/>
              <a:t>  </a:t>
            </a:r>
            <a:r>
              <a:rPr sz="2400" b="1" i="1">
                <a:latin typeface="Times New Roman" panose="02020603050405020304" pitchFamily="18" charset="0"/>
                <a:cs typeface="Times New Roman" panose="02020603050405020304" pitchFamily="18" charset="0"/>
              </a:rPr>
              <a:t>Mắc hai đầu dây dẫn v</a:t>
            </a:r>
            <a:r>
              <a:rPr sz="2400" b="1" i="1">
                <a:latin typeface="Times New Roman" panose="02020603050405020304" pitchFamily="18" charset="0"/>
                <a:ea typeface="Times New Roman" panose="02020603050405020304" pitchFamily="18" charset="0"/>
              </a:rPr>
              <a:t>à</a:t>
            </a:r>
            <a:r>
              <a:rPr sz="2400" b="1" i="1">
                <a:latin typeface="Times New Roman" panose="02020603050405020304" pitchFamily="18" charset="0"/>
                <a:cs typeface="Times New Roman" panose="02020603050405020304" pitchFamily="18" charset="0"/>
              </a:rPr>
              <a:t>o hai cực của một quả pin. </a:t>
            </a:r>
            <a:endParaRPr sz="2400" b="1">
              <a:latin typeface="Times New Roman" panose="02020603050405020304" pitchFamily="18" charset="0"/>
              <a:ea typeface="Times New Roman" panose="02020603050405020304" pitchFamily="18" charset="0"/>
            </a:endParaRPr>
          </a:p>
        </p:txBody>
      </p:sp>
      <p:sp>
        <p:nvSpPr>
          <p:cNvPr id="21512" name="Text Box 28"/>
          <p:cNvSpPr txBox="1"/>
          <p:nvPr/>
        </p:nvSpPr>
        <p:spPr>
          <a:xfrm>
            <a:off x="1828738" y="1195509"/>
            <a:ext cx="762312" cy="96370"/>
          </a:xfrm>
          <a:prstGeom prst="rect">
            <a:avLst/>
          </a:prstGeom>
          <a:noFill/>
          <a:ln w="9525">
            <a:noFill/>
          </a:ln>
        </p:spPr>
        <p:txBody>
          <a:bodyPr lIns="80197" tIns="40099" rIns="80197" bIns="40099">
            <a:spAutoFit/>
          </a:bodyPr>
          <a:lstStyle/>
          <a:p>
            <a:pPr>
              <a:spcBef>
                <a:spcPct val="50000"/>
              </a:spcBef>
            </a:pPr>
            <a:endParaRPr sz="100"/>
          </a:p>
        </p:txBody>
      </p:sp>
      <p:grpSp>
        <p:nvGrpSpPr>
          <p:cNvPr id="2" name="Group 89"/>
          <p:cNvGrpSpPr/>
          <p:nvPr/>
        </p:nvGrpSpPr>
        <p:grpSpPr>
          <a:xfrm>
            <a:off x="8024755" y="3270537"/>
            <a:ext cx="1173943" cy="412568"/>
            <a:chOff x="4300" y="2016"/>
            <a:chExt cx="533" cy="256"/>
          </a:xfrm>
        </p:grpSpPr>
        <p:sp>
          <p:nvSpPr>
            <p:cNvPr id="21546" name="Rectangle 47"/>
            <p:cNvSpPr/>
            <p:nvPr/>
          </p:nvSpPr>
          <p:spPr>
            <a:xfrm>
              <a:off x="4300" y="2016"/>
              <a:ext cx="485" cy="256"/>
            </a:xfrm>
            <a:prstGeom prst="rect">
              <a:avLst/>
            </a:prstGeom>
            <a:gradFill rotWithShape="1">
              <a:gsLst>
                <a:gs pos="0">
                  <a:srgbClr val="008080"/>
                </a:gs>
                <a:gs pos="50000">
                  <a:srgbClr val="005959"/>
                </a:gs>
                <a:gs pos="100000">
                  <a:srgbClr val="008080"/>
                </a:gs>
              </a:gsLst>
              <a:lin ang="5400000" scaled="1"/>
              <a:tileRect/>
            </a:gradFill>
            <a:ln w="9525" cap="flat" cmpd="sng">
              <a:solidFill>
                <a:schemeClr val="tx1"/>
              </a:solidFill>
              <a:prstDash val="solid"/>
              <a:miter/>
              <a:headEnd type="none" w="med" len="med"/>
              <a:tailEnd type="none" w="med" len="med"/>
            </a:ln>
          </p:spPr>
          <p:txBody>
            <a:bodyPr wrap="none" anchor="ctr"/>
            <a:lstStyle/>
            <a:p>
              <a:r>
                <a:rPr sz="100" b="1">
                  <a:solidFill>
                    <a:srgbClr val="FFFF66"/>
                  </a:solidFill>
                </a:rPr>
                <a:t>Pin</a:t>
              </a:r>
            </a:p>
          </p:txBody>
        </p:sp>
        <p:sp>
          <p:nvSpPr>
            <p:cNvPr id="21547" name="Rectangle 48"/>
            <p:cNvSpPr/>
            <p:nvPr/>
          </p:nvSpPr>
          <p:spPr>
            <a:xfrm>
              <a:off x="4785" y="2080"/>
              <a:ext cx="48" cy="144"/>
            </a:xfrm>
            <a:prstGeom prst="rect">
              <a:avLst/>
            </a:prstGeom>
            <a:solidFill>
              <a:srgbClr val="E20414"/>
            </a:solidFill>
            <a:ln w="9525" cap="flat" cmpd="sng">
              <a:solidFill>
                <a:schemeClr val="tx1"/>
              </a:solidFill>
              <a:prstDash val="solid"/>
              <a:miter/>
              <a:headEnd type="none" w="med" len="med"/>
              <a:tailEnd type="none" w="med" len="med"/>
            </a:ln>
          </p:spPr>
          <p:txBody>
            <a:bodyPr wrap="none" anchor="ctr"/>
            <a:lstStyle/>
            <a:p>
              <a:endParaRPr sz="100"/>
            </a:p>
          </p:txBody>
        </p:sp>
      </p:grpSp>
      <p:grpSp>
        <p:nvGrpSpPr>
          <p:cNvPr id="3" name="Group 88"/>
          <p:cNvGrpSpPr/>
          <p:nvPr/>
        </p:nvGrpSpPr>
        <p:grpSpPr>
          <a:xfrm>
            <a:off x="6050993" y="2070341"/>
            <a:ext cx="4230694" cy="1448675"/>
            <a:chOff x="3408" y="1260"/>
            <a:chExt cx="1920" cy="900"/>
          </a:xfrm>
        </p:grpSpPr>
        <p:sp>
          <p:nvSpPr>
            <p:cNvPr id="21515" name="Freeform 76"/>
            <p:cNvSpPr/>
            <p:nvPr/>
          </p:nvSpPr>
          <p:spPr>
            <a:xfrm>
              <a:off x="3830" y="1352"/>
              <a:ext cx="1" cy="804"/>
            </a:xfrm>
            <a:custGeom>
              <a:avLst/>
              <a:gdLst>
                <a:gd name="txL" fmla="*/ 0 w 1"/>
                <a:gd name="txT" fmla="*/ 0 h 804"/>
                <a:gd name="txR" fmla="*/ 1 w 1"/>
                <a:gd name="txB" fmla="*/ 804 h 804"/>
              </a:gdLst>
              <a:ahLst/>
              <a:cxnLst>
                <a:cxn ang="0">
                  <a:pos x="0" y="0"/>
                </a:cxn>
                <a:cxn ang="0">
                  <a:pos x="0" y="804"/>
                </a:cxn>
              </a:cxnLst>
              <a:rect l="txL" t="txT" r="txR" b="txB"/>
              <a:pathLst>
                <a:path w="1" h="804">
                  <a:moveTo>
                    <a:pt x="0" y="0"/>
                  </a:moveTo>
                  <a:lnTo>
                    <a:pt x="0" y="804"/>
                  </a:lnTo>
                </a:path>
              </a:pathLst>
            </a:custGeom>
            <a:noFill/>
            <a:ln w="38100" cap="flat" cmpd="sng">
              <a:solidFill>
                <a:srgbClr val="FF9900"/>
              </a:solidFill>
              <a:prstDash val="solid"/>
              <a:round/>
              <a:headEnd type="none" w="med" len="med"/>
              <a:tailEnd type="none" w="med" len="med"/>
            </a:ln>
          </p:spPr>
          <p:txBody>
            <a:bodyPr/>
            <a:lstStyle/>
            <a:p>
              <a:endParaRPr sz="100"/>
            </a:p>
          </p:txBody>
        </p:sp>
        <p:grpSp>
          <p:nvGrpSpPr>
            <p:cNvPr id="21516" name="Group 64"/>
            <p:cNvGrpSpPr/>
            <p:nvPr/>
          </p:nvGrpSpPr>
          <p:grpSpPr>
            <a:xfrm>
              <a:off x="3408" y="1260"/>
              <a:ext cx="1920" cy="411"/>
              <a:chOff x="2208" y="3646"/>
              <a:chExt cx="1339" cy="192"/>
            </a:xfrm>
          </p:grpSpPr>
          <p:sp>
            <p:nvSpPr>
              <p:cNvPr id="21544" name="AutoShape 63"/>
              <p:cNvSpPr/>
              <p:nvPr/>
            </p:nvSpPr>
            <p:spPr>
              <a:xfrm rot="10800000">
                <a:off x="2208" y="3696"/>
                <a:ext cx="1296" cy="96"/>
              </a:xfrm>
              <a:prstGeom prst="homePlate">
                <a:avLst>
                  <a:gd name="adj" fmla="val 247937"/>
                </a:avLst>
              </a:prstGeom>
              <a:gradFill rotWithShape="1">
                <a:gsLst>
                  <a:gs pos="0">
                    <a:srgbClr val="969696"/>
                  </a:gs>
                  <a:gs pos="50000">
                    <a:srgbClr val="454545"/>
                  </a:gs>
                  <a:gs pos="100000">
                    <a:srgbClr val="969696"/>
                  </a:gs>
                </a:gsLst>
                <a:lin ang="5400000" scaled="1"/>
                <a:tileRect/>
              </a:gradFill>
              <a:ln w="9525" cap="flat" cmpd="sng">
                <a:solidFill>
                  <a:schemeClr val="tx1"/>
                </a:solidFill>
                <a:prstDash val="solid"/>
                <a:miter/>
                <a:headEnd type="none" w="med" len="med"/>
                <a:tailEnd type="none" w="med" len="med"/>
              </a:ln>
            </p:spPr>
            <p:txBody>
              <a:bodyPr wrap="none" anchor="ctr"/>
              <a:lstStyle/>
              <a:p>
                <a:endParaRPr sz="100"/>
              </a:p>
            </p:txBody>
          </p:sp>
          <p:sp>
            <p:nvSpPr>
              <p:cNvPr id="21545" name="Rectangle 62"/>
              <p:cNvSpPr/>
              <p:nvPr/>
            </p:nvSpPr>
            <p:spPr>
              <a:xfrm>
                <a:off x="3499" y="3646"/>
                <a:ext cx="48" cy="192"/>
              </a:xfrm>
              <a:prstGeom prst="rect">
                <a:avLst/>
              </a:prstGeom>
              <a:gradFill rotWithShape="1">
                <a:gsLst>
                  <a:gs pos="0">
                    <a:srgbClr val="969696"/>
                  </a:gs>
                  <a:gs pos="50000">
                    <a:srgbClr val="454545"/>
                  </a:gs>
                  <a:gs pos="100000">
                    <a:srgbClr val="969696"/>
                  </a:gs>
                </a:gsLst>
                <a:lin ang="5400000" scaled="1"/>
                <a:tileRect/>
              </a:gradFill>
              <a:ln w="9525" cap="flat" cmpd="sng">
                <a:solidFill>
                  <a:schemeClr val="tx1"/>
                </a:solidFill>
                <a:prstDash val="solid"/>
                <a:miter/>
                <a:headEnd type="none" w="med" len="med"/>
                <a:tailEnd type="none" w="med" len="med"/>
              </a:ln>
            </p:spPr>
            <p:txBody>
              <a:bodyPr wrap="none" anchor="ctr"/>
              <a:lstStyle/>
              <a:p>
                <a:endParaRPr sz="100"/>
              </a:p>
            </p:txBody>
          </p:sp>
        </p:grpSp>
        <p:sp>
          <p:nvSpPr>
            <p:cNvPr id="21517" name="Freeform 49"/>
            <p:cNvSpPr/>
            <p:nvPr/>
          </p:nvSpPr>
          <p:spPr>
            <a:xfrm>
              <a:off x="4060" y="1296"/>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18" name="Freeform 50"/>
            <p:cNvSpPr/>
            <p:nvPr/>
          </p:nvSpPr>
          <p:spPr>
            <a:xfrm>
              <a:off x="4170" y="12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19" name="Freeform 51"/>
            <p:cNvSpPr/>
            <p:nvPr/>
          </p:nvSpPr>
          <p:spPr>
            <a:xfrm>
              <a:off x="4277" y="1298"/>
              <a:ext cx="109" cy="336"/>
            </a:xfrm>
            <a:custGeom>
              <a:avLst/>
              <a:gdLst>
                <a:gd name="txL" fmla="*/ 0 w 52"/>
                <a:gd name="txT" fmla="*/ 0 h 261"/>
                <a:gd name="txR" fmla="*/ 52 w 52"/>
                <a:gd name="txB" fmla="*/ 261 h 261"/>
              </a:gdLst>
              <a:ahLst/>
              <a:cxnLst>
                <a:cxn ang="0">
                  <a:pos x="0" y="106"/>
                </a:cxn>
                <a:cxn ang="0">
                  <a:pos x="149" y="64"/>
                </a:cxn>
                <a:cxn ang="0">
                  <a:pos x="293" y="490"/>
                </a:cxn>
                <a:cxn ang="0">
                  <a:pos x="478"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0" name="Freeform 52"/>
            <p:cNvSpPr/>
            <p:nvPr/>
          </p:nvSpPr>
          <p:spPr>
            <a:xfrm>
              <a:off x="4225" y="12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1" name="Freeform 53"/>
            <p:cNvSpPr/>
            <p:nvPr/>
          </p:nvSpPr>
          <p:spPr>
            <a:xfrm>
              <a:off x="4115" y="12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2" name="Freeform 54"/>
            <p:cNvSpPr/>
            <p:nvPr/>
          </p:nvSpPr>
          <p:spPr>
            <a:xfrm>
              <a:off x="4336" y="12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3" name="Freeform 55"/>
            <p:cNvSpPr/>
            <p:nvPr/>
          </p:nvSpPr>
          <p:spPr>
            <a:xfrm>
              <a:off x="4391" y="12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4" name="Freeform 56"/>
            <p:cNvSpPr/>
            <p:nvPr/>
          </p:nvSpPr>
          <p:spPr>
            <a:xfrm>
              <a:off x="4446" y="12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5" name="Freeform 57"/>
            <p:cNvSpPr/>
            <p:nvPr/>
          </p:nvSpPr>
          <p:spPr>
            <a:xfrm>
              <a:off x="4502" y="12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6" name="Freeform 58"/>
            <p:cNvSpPr/>
            <p:nvPr/>
          </p:nvSpPr>
          <p:spPr>
            <a:xfrm>
              <a:off x="4557" y="12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7" name="Freeform 65"/>
            <p:cNvSpPr/>
            <p:nvPr/>
          </p:nvSpPr>
          <p:spPr>
            <a:xfrm>
              <a:off x="4616" y="1299"/>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8" name="Freeform 66"/>
            <p:cNvSpPr/>
            <p:nvPr/>
          </p:nvSpPr>
          <p:spPr>
            <a:xfrm>
              <a:off x="4672" y="12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29" name="Freeform 67"/>
            <p:cNvSpPr/>
            <p:nvPr/>
          </p:nvSpPr>
          <p:spPr>
            <a:xfrm>
              <a:off x="4727" y="12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0" name="Freeform 68"/>
            <p:cNvSpPr/>
            <p:nvPr/>
          </p:nvSpPr>
          <p:spPr>
            <a:xfrm>
              <a:off x="3889" y="1299"/>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1" name="Freeform 69"/>
            <p:cNvSpPr/>
            <p:nvPr/>
          </p:nvSpPr>
          <p:spPr>
            <a:xfrm>
              <a:off x="3945" y="12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2" name="Freeform 70"/>
            <p:cNvSpPr/>
            <p:nvPr/>
          </p:nvSpPr>
          <p:spPr>
            <a:xfrm>
              <a:off x="4000" y="12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3" name="Freeform 71"/>
            <p:cNvSpPr/>
            <p:nvPr/>
          </p:nvSpPr>
          <p:spPr>
            <a:xfrm>
              <a:off x="3829" y="1296"/>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4" name="Freeform 78"/>
            <p:cNvSpPr/>
            <p:nvPr/>
          </p:nvSpPr>
          <p:spPr>
            <a:xfrm>
              <a:off x="3820" y="2144"/>
              <a:ext cx="480" cy="2"/>
            </a:xfrm>
            <a:custGeom>
              <a:avLst/>
              <a:gdLst>
                <a:gd name="txL" fmla="*/ 0 w 480"/>
                <a:gd name="txT" fmla="*/ 0 h 2"/>
                <a:gd name="txR" fmla="*/ 480 w 480"/>
                <a:gd name="txB" fmla="*/ 2 h 2"/>
              </a:gdLst>
              <a:ahLst/>
              <a:cxnLst>
                <a:cxn ang="0">
                  <a:pos x="0" y="2"/>
                </a:cxn>
                <a:cxn ang="0">
                  <a:pos x="480" y="0"/>
                </a:cxn>
              </a:cxnLst>
              <a:rect l="txL" t="txT" r="txR" b="txB"/>
              <a:pathLst>
                <a:path w="480" h="2">
                  <a:moveTo>
                    <a:pt x="0" y="2"/>
                  </a:moveTo>
                  <a:lnTo>
                    <a:pt x="480" y="0"/>
                  </a:ln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5" name="Freeform 79"/>
            <p:cNvSpPr/>
            <p:nvPr/>
          </p:nvSpPr>
          <p:spPr>
            <a:xfrm>
              <a:off x="4786" y="1296"/>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6" name="Freeform 80"/>
            <p:cNvSpPr/>
            <p:nvPr/>
          </p:nvSpPr>
          <p:spPr>
            <a:xfrm>
              <a:off x="4842" y="1296"/>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7" name="Freeform 81"/>
            <p:cNvSpPr/>
            <p:nvPr/>
          </p:nvSpPr>
          <p:spPr>
            <a:xfrm>
              <a:off x="4897" y="1296"/>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8" name="Freeform 82"/>
            <p:cNvSpPr/>
            <p:nvPr/>
          </p:nvSpPr>
          <p:spPr>
            <a:xfrm>
              <a:off x="4956" y="1297"/>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39" name="Freeform 83"/>
            <p:cNvSpPr/>
            <p:nvPr/>
          </p:nvSpPr>
          <p:spPr>
            <a:xfrm>
              <a:off x="5012" y="1297"/>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40" name="Freeform 84"/>
            <p:cNvSpPr/>
            <p:nvPr/>
          </p:nvSpPr>
          <p:spPr>
            <a:xfrm>
              <a:off x="5067" y="1297"/>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41" name="Freeform 85"/>
            <p:cNvSpPr/>
            <p:nvPr/>
          </p:nvSpPr>
          <p:spPr>
            <a:xfrm>
              <a:off x="5229" y="1359"/>
              <a:ext cx="3" cy="798"/>
            </a:xfrm>
            <a:custGeom>
              <a:avLst/>
              <a:gdLst>
                <a:gd name="txL" fmla="*/ 0 w 3"/>
                <a:gd name="txT" fmla="*/ 0 h 798"/>
                <a:gd name="txR" fmla="*/ 3 w 3"/>
                <a:gd name="txB" fmla="*/ 798 h 798"/>
              </a:gdLst>
              <a:ahLst/>
              <a:cxnLst>
                <a:cxn ang="0">
                  <a:pos x="0" y="0"/>
                </a:cxn>
                <a:cxn ang="0">
                  <a:pos x="3" y="798"/>
                </a:cxn>
              </a:cxnLst>
              <a:rect l="txL" t="txT" r="txR" b="txB"/>
              <a:pathLst>
                <a:path w="3" h="798">
                  <a:moveTo>
                    <a:pt x="0" y="0"/>
                  </a:moveTo>
                  <a:lnTo>
                    <a:pt x="3" y="798"/>
                  </a:ln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1542" name="Line 86"/>
            <p:cNvSpPr/>
            <p:nvPr/>
          </p:nvSpPr>
          <p:spPr>
            <a:xfrm>
              <a:off x="4838" y="2158"/>
              <a:ext cx="406" cy="2"/>
            </a:xfrm>
            <a:prstGeom prst="line">
              <a:avLst/>
            </a:prstGeom>
            <a:ln w="38100" cap="flat" cmpd="sng">
              <a:solidFill>
                <a:srgbClr val="FF9900"/>
              </a:solidFill>
              <a:prstDash val="solid"/>
              <a:headEnd type="none" w="med" len="med"/>
              <a:tailEnd type="none" w="med" len="med"/>
            </a:ln>
          </p:spPr>
        </p:sp>
        <p:sp>
          <p:nvSpPr>
            <p:cNvPr id="21543" name="Freeform 87"/>
            <p:cNvSpPr/>
            <p:nvPr/>
          </p:nvSpPr>
          <p:spPr>
            <a:xfrm>
              <a:off x="5180" y="1315"/>
              <a:ext cx="47" cy="47"/>
            </a:xfrm>
            <a:custGeom>
              <a:avLst/>
              <a:gdLst>
                <a:gd name="txL" fmla="*/ 0 w 30"/>
                <a:gd name="txT" fmla="*/ 0 h 30"/>
                <a:gd name="txR" fmla="*/ 30 w 30"/>
                <a:gd name="txB" fmla="*/ 30 h 30"/>
              </a:gdLst>
              <a:ahLst/>
              <a:cxnLst>
                <a:cxn ang="0">
                  <a:pos x="0" y="116"/>
                </a:cxn>
                <a:cxn ang="0">
                  <a:pos x="34" y="0"/>
                </a:cxn>
                <a:cxn ang="0">
                  <a:pos x="116" y="116"/>
                </a:cxn>
              </a:cxnLst>
              <a:rect l="txL" t="txT" r="txR" b="txB"/>
              <a:pathLst>
                <a:path w="30" h="30">
                  <a:moveTo>
                    <a:pt x="0" y="30"/>
                  </a:moveTo>
                  <a:cubicBezTo>
                    <a:pt x="2" y="15"/>
                    <a:pt x="4" y="0"/>
                    <a:pt x="9" y="0"/>
                  </a:cubicBezTo>
                  <a:cubicBezTo>
                    <a:pt x="14" y="0"/>
                    <a:pt x="22" y="15"/>
                    <a:pt x="30" y="30"/>
                  </a:cubicBezTo>
                </a:path>
              </a:pathLst>
            </a:custGeom>
            <a:noFill/>
            <a:ln w="38100" cap="flat" cmpd="sng">
              <a:solidFill>
                <a:srgbClr val="FF9900"/>
              </a:solidFill>
              <a:prstDash val="solid"/>
              <a:round/>
              <a:headEnd type="none" w="med" len="med"/>
              <a:tailEnd type="none" w="med" len="med"/>
            </a:ln>
          </p:spPr>
          <p:txBody>
            <a:bodyPr/>
            <a:lstStyle/>
            <a:p>
              <a:endParaRPr sz="100"/>
            </a:p>
          </p:txBody>
        </p:sp>
      </p:grpSp>
      <p:sp>
        <p:nvSpPr>
          <p:cNvPr id="4" name="Action Button: Custom 3">
            <a:hlinkClick r:id="rId2" action="ppaction://hlinkfile"/>
          </p:cNvPr>
          <p:cNvSpPr/>
          <p:nvPr/>
        </p:nvSpPr>
        <p:spPr>
          <a:xfrm>
            <a:off x="10058400" y="0"/>
            <a:ext cx="609600" cy="457200"/>
          </a:xfrm>
          <a:prstGeom prst="actionButtonBlank">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ppt_x</p:attrName>
                                        </p:attrNameLst>
                                      </p:cBhvr>
                                      <p:tavLst>
                                        <p:tav tm="0">
                                          <p:val>
                                            <p:strVal val="#ppt_x-.2"/>
                                          </p:val>
                                        </p:tav>
                                        <p:tav tm="100000">
                                          <p:val>
                                            <p:strVal val="#ppt_x"/>
                                          </p:val>
                                        </p:tav>
                                      </p:tavLst>
                                    </p:anim>
                                    <p:anim calcmode="lin" valueType="num">
                                      <p:cBhvr>
                                        <p:cTn id="8" dur="1000" fill="hold"/>
                                        <p:tgtEl>
                                          <p:spTgt spid="215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8"/>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6197"/>
                                        </p:tgtEl>
                                        <p:attrNameLst>
                                          <p:attrName>style.visibility</p:attrName>
                                        </p:attrNameLst>
                                      </p:cBhvr>
                                      <p:to>
                                        <p:strVal val="visible"/>
                                      </p:to>
                                    </p:set>
                                    <p:anim calcmode="discrete" valueType="clr">
                                      <p:cBhvr override="childStyle">
                                        <p:cTn id="14" dur="80"/>
                                        <p:tgtEl>
                                          <p:spTgt spid="13619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6197"/>
                                        </p:tgtEl>
                                        <p:attrNameLst>
                                          <p:attrName>fillcolor</p:attrName>
                                        </p:attrNameLst>
                                      </p:cBhvr>
                                      <p:tavLst>
                                        <p:tav tm="0">
                                          <p:val>
                                            <p:clrVal>
                                              <a:schemeClr val="accent2"/>
                                            </p:clrVal>
                                          </p:val>
                                        </p:tav>
                                        <p:tav tm="50000">
                                          <p:val>
                                            <p:clrVal>
                                              <a:schemeClr val="hlink"/>
                                            </p:clrVal>
                                          </p:val>
                                        </p:tav>
                                      </p:tavLst>
                                    </p:anim>
                                    <p:set>
                                      <p:cBhvr>
                                        <p:cTn id="16" dur="80"/>
                                        <p:tgtEl>
                                          <p:spTgt spid="13619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6219"/>
                                        </p:tgtEl>
                                        <p:attrNameLst>
                                          <p:attrName>style.visibility</p:attrName>
                                        </p:attrNameLst>
                                      </p:cBhvr>
                                      <p:to>
                                        <p:strVal val="visible"/>
                                      </p:to>
                                    </p:set>
                                    <p:anim calcmode="discrete" valueType="clr">
                                      <p:cBhvr override="childStyle">
                                        <p:cTn id="28" dur="80"/>
                                        <p:tgtEl>
                                          <p:spTgt spid="13621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6219"/>
                                        </p:tgtEl>
                                        <p:attrNameLst>
                                          <p:attrName>fillcolor</p:attrName>
                                        </p:attrNameLst>
                                      </p:cBhvr>
                                      <p:tavLst>
                                        <p:tav tm="0">
                                          <p:val>
                                            <p:clrVal>
                                              <a:schemeClr val="accent2"/>
                                            </p:clrVal>
                                          </p:val>
                                        </p:tav>
                                        <p:tav tm="50000">
                                          <p:val>
                                            <p:clrVal>
                                              <a:schemeClr val="hlink"/>
                                            </p:clrVal>
                                          </p:val>
                                        </p:tav>
                                      </p:tavLst>
                                    </p:anim>
                                    <p:set>
                                      <p:cBhvr>
                                        <p:cTn id="30" dur="80"/>
                                        <p:tgtEl>
                                          <p:spTgt spid="13621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6218"/>
                                        </p:tgtEl>
                                        <p:attrNameLst>
                                          <p:attrName>style.visibility</p:attrName>
                                        </p:attrNameLst>
                                      </p:cBhvr>
                                      <p:to>
                                        <p:strVal val="visible"/>
                                      </p:to>
                                    </p:set>
                                    <p:anim calcmode="discrete" valueType="clr">
                                      <p:cBhvr override="childStyle">
                                        <p:cTn id="42" dur="80"/>
                                        <p:tgtEl>
                                          <p:spTgt spid="13621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6218"/>
                                        </p:tgtEl>
                                        <p:attrNameLst>
                                          <p:attrName>fillcolor</p:attrName>
                                        </p:attrNameLst>
                                      </p:cBhvr>
                                      <p:tavLst>
                                        <p:tav tm="0">
                                          <p:val>
                                            <p:clrVal>
                                              <a:schemeClr val="accent2"/>
                                            </p:clrVal>
                                          </p:val>
                                        </p:tav>
                                        <p:tav tm="50000">
                                          <p:val>
                                            <p:clrVal>
                                              <a:schemeClr val="hlink"/>
                                            </p:clrVal>
                                          </p:val>
                                        </p:tav>
                                      </p:tavLst>
                                    </p:anim>
                                    <p:set>
                                      <p:cBhvr>
                                        <p:cTn id="44" dur="80"/>
                                        <p:tgtEl>
                                          <p:spTgt spid="1362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p:bldP spid="136218" grpId="0"/>
      <p:bldP spid="1362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36"/>
          <p:cNvSpPr/>
          <p:nvPr/>
        </p:nvSpPr>
        <p:spPr>
          <a:xfrm>
            <a:off x="7299011" y="2174419"/>
            <a:ext cx="1875" cy="910462"/>
          </a:xfrm>
          <a:custGeom>
            <a:avLst/>
            <a:gdLst>
              <a:gd name="txL" fmla="*/ 0 w 1"/>
              <a:gd name="txT" fmla="*/ 0 h 804"/>
              <a:gd name="txR" fmla="*/ 1 w 1"/>
              <a:gd name="txB" fmla="*/ 804 h 804"/>
            </a:gdLst>
            <a:ahLst/>
            <a:cxnLst>
              <a:cxn ang="0">
                <a:pos x="0" y="0"/>
              </a:cxn>
              <a:cxn ang="0">
                <a:pos x="0" y="2147483647"/>
              </a:cxn>
            </a:cxnLst>
            <a:rect l="txL" t="txT" r="txR" b="txB"/>
            <a:pathLst>
              <a:path w="1" h="804">
                <a:moveTo>
                  <a:pt x="0" y="0"/>
                </a:moveTo>
                <a:lnTo>
                  <a:pt x="0" y="804"/>
                </a:lnTo>
              </a:path>
            </a:pathLst>
          </a:custGeom>
          <a:noFill/>
          <a:ln w="38100" cap="flat" cmpd="sng">
            <a:solidFill>
              <a:srgbClr val="FF9900"/>
            </a:solidFill>
            <a:prstDash val="solid"/>
            <a:round/>
            <a:headEnd type="none" w="med" len="med"/>
            <a:tailEnd type="none" w="med" len="med"/>
          </a:ln>
        </p:spPr>
        <p:txBody>
          <a:bodyPr lIns="80197" tIns="40099" rIns="80197" bIns="40099"/>
          <a:lstStyle/>
          <a:p>
            <a:endParaRPr sz="100"/>
          </a:p>
        </p:txBody>
      </p:sp>
      <p:grpSp>
        <p:nvGrpSpPr>
          <p:cNvPr id="2" name="Group 278"/>
          <p:cNvGrpSpPr/>
          <p:nvPr/>
        </p:nvGrpSpPr>
        <p:grpSpPr>
          <a:xfrm>
            <a:off x="7010214" y="3700920"/>
            <a:ext cx="2895475" cy="1575258"/>
            <a:chOff x="3456" y="2400"/>
            <a:chExt cx="1824" cy="1392"/>
          </a:xfrm>
        </p:grpSpPr>
        <p:sp>
          <p:nvSpPr>
            <p:cNvPr id="22580" name="Oval 87"/>
            <p:cNvSpPr/>
            <p:nvPr/>
          </p:nvSpPr>
          <p:spPr>
            <a:xfrm>
              <a:off x="3456" y="2400"/>
              <a:ext cx="1824" cy="792"/>
            </a:xfrm>
            <a:prstGeom prst="ellipse">
              <a:avLst/>
            </a:prstGeom>
            <a:solidFill>
              <a:schemeClr val="bg1"/>
            </a:solidFill>
            <a:ln w="25400" cap="flat" cmpd="sng">
              <a:solidFill>
                <a:schemeClr val="tx1"/>
              </a:solidFill>
              <a:prstDash val="solid"/>
              <a:headEnd type="none" w="med" len="med"/>
              <a:tailEnd type="none" w="med" len="med"/>
            </a:ln>
          </p:spPr>
          <p:txBody>
            <a:bodyPr wrap="none" anchor="ctr"/>
            <a:lstStyle/>
            <a:p>
              <a:endParaRPr sz="100"/>
            </a:p>
          </p:txBody>
        </p:sp>
        <p:sp>
          <p:nvSpPr>
            <p:cNvPr id="22581" name="Oval 88"/>
            <p:cNvSpPr/>
            <p:nvPr/>
          </p:nvSpPr>
          <p:spPr>
            <a:xfrm>
              <a:off x="3485" y="2544"/>
              <a:ext cx="1737" cy="648"/>
            </a:xfrm>
            <a:prstGeom prst="ellipse">
              <a:avLst/>
            </a:prstGeom>
            <a:gradFill rotWithShape="1">
              <a:gsLst>
                <a:gs pos="0">
                  <a:srgbClr val="99CCFF"/>
                </a:gs>
                <a:gs pos="100000">
                  <a:srgbClr val="475E76"/>
                </a:gs>
              </a:gsLst>
              <a:lin ang="5400000" scaled="1"/>
              <a:tileRect/>
            </a:gradFill>
            <a:ln w="9525" cap="flat" cmpd="sng">
              <a:solidFill>
                <a:schemeClr val="tx1"/>
              </a:solidFill>
              <a:prstDash val="solid"/>
              <a:headEnd type="none" w="med" len="med"/>
              <a:tailEnd type="none" w="med" len="med"/>
            </a:ln>
          </p:spPr>
          <p:txBody>
            <a:bodyPr wrap="none" anchor="ctr"/>
            <a:lstStyle/>
            <a:p>
              <a:endParaRPr sz="100"/>
            </a:p>
          </p:txBody>
        </p:sp>
        <p:sp>
          <p:nvSpPr>
            <p:cNvPr id="84235" name="AutoShape 267"/>
            <p:cNvSpPr>
              <a:spLocks noChangeArrowheads="1"/>
            </p:cNvSpPr>
            <p:nvPr/>
          </p:nvSpPr>
          <p:spPr bwMode="auto">
            <a:xfrm>
              <a:off x="4176" y="2700"/>
              <a:ext cx="384" cy="192"/>
            </a:xfrm>
            <a:prstGeom prst="can">
              <a:avLst>
                <a:gd name="adj" fmla="val 50000"/>
              </a:avLst>
            </a:prstGeom>
            <a:gradFill rotWithShape="1">
              <a:gsLst>
                <a:gs pos="0">
                  <a:schemeClr val="accent1"/>
                </a:gs>
                <a:gs pos="100000">
                  <a:schemeClr val="accent1">
                    <a:gamma/>
                    <a:shade val="46275"/>
                    <a:invGamma/>
                  </a:schemeClr>
                </a:gs>
              </a:gsLst>
              <a:lin ang="5400000" scaled="1"/>
            </a:gradFill>
            <a:ln w="9525">
              <a:solidFill>
                <a:schemeClr val="tx1"/>
              </a:solidFill>
              <a:round/>
            </a:ln>
            <a:effectLst/>
          </p:spPr>
          <p:txBody>
            <a:bodyPr wrap="none" anchor="ctr"/>
            <a:lstStyle/>
            <a:p>
              <a:pPr algn="ctr">
                <a:defRPr/>
              </a:pPr>
              <a:endParaRPr lang="en-US" sz="1065"/>
            </a:p>
          </p:txBody>
        </p:sp>
        <p:sp>
          <p:nvSpPr>
            <p:cNvPr id="22583" name="Oval 91"/>
            <p:cNvSpPr/>
            <p:nvPr/>
          </p:nvSpPr>
          <p:spPr>
            <a:xfrm>
              <a:off x="3864" y="3504"/>
              <a:ext cx="960" cy="288"/>
            </a:xfrm>
            <a:prstGeom prst="ellipse">
              <a:avLst/>
            </a:prstGeom>
            <a:solidFill>
              <a:schemeClr val="bg1"/>
            </a:solidFill>
            <a:ln w="25400" cap="flat" cmpd="sng">
              <a:solidFill>
                <a:schemeClr val="tx1"/>
              </a:solidFill>
              <a:prstDash val="solid"/>
              <a:headEnd type="none" w="med" len="med"/>
              <a:tailEnd type="none" w="med" len="med"/>
            </a:ln>
          </p:spPr>
          <p:txBody>
            <a:bodyPr wrap="none" anchor="ctr"/>
            <a:lstStyle/>
            <a:p>
              <a:endParaRPr sz="100"/>
            </a:p>
          </p:txBody>
        </p:sp>
        <p:sp>
          <p:nvSpPr>
            <p:cNvPr id="22584" name="Line 92"/>
            <p:cNvSpPr/>
            <p:nvPr/>
          </p:nvSpPr>
          <p:spPr>
            <a:xfrm>
              <a:off x="3468" y="2865"/>
              <a:ext cx="396" cy="798"/>
            </a:xfrm>
            <a:prstGeom prst="line">
              <a:avLst/>
            </a:prstGeom>
            <a:ln w="25400" cap="flat" cmpd="sng">
              <a:solidFill>
                <a:schemeClr val="tx1"/>
              </a:solidFill>
              <a:prstDash val="solid"/>
              <a:headEnd type="none" w="med" len="med"/>
              <a:tailEnd type="none" w="med" len="med"/>
            </a:ln>
          </p:spPr>
        </p:sp>
        <p:sp>
          <p:nvSpPr>
            <p:cNvPr id="22585" name="Line 93"/>
            <p:cNvSpPr/>
            <p:nvPr/>
          </p:nvSpPr>
          <p:spPr>
            <a:xfrm flipV="1">
              <a:off x="4824" y="2871"/>
              <a:ext cx="441" cy="789"/>
            </a:xfrm>
            <a:prstGeom prst="line">
              <a:avLst/>
            </a:prstGeom>
            <a:ln w="25400" cap="flat" cmpd="sng">
              <a:solidFill>
                <a:schemeClr val="tx1"/>
              </a:solidFill>
              <a:prstDash val="solid"/>
              <a:headEnd type="none" w="med" len="med"/>
              <a:tailEnd type="none" w="med" len="med"/>
            </a:ln>
          </p:spPr>
        </p:sp>
        <p:sp>
          <p:nvSpPr>
            <p:cNvPr id="22586" name="Freeform 94"/>
            <p:cNvSpPr/>
            <p:nvPr/>
          </p:nvSpPr>
          <p:spPr>
            <a:xfrm>
              <a:off x="3770" y="3387"/>
              <a:ext cx="1197" cy="282"/>
            </a:xfrm>
            <a:custGeom>
              <a:avLst/>
              <a:gdLst>
                <a:gd name="txL" fmla="*/ 0 w 1221"/>
                <a:gd name="txT" fmla="*/ 0 h 282"/>
                <a:gd name="txR" fmla="*/ 1221 w 1221"/>
                <a:gd name="txB" fmla="*/ 282 h 282"/>
              </a:gdLst>
              <a:ahLst/>
              <a:cxnLst>
                <a:cxn ang="0">
                  <a:pos x="0" y="63"/>
                </a:cxn>
                <a:cxn ang="0">
                  <a:pos x="102" y="282"/>
                </a:cxn>
                <a:cxn ang="0">
                  <a:pos x="1003" y="282"/>
                </a:cxn>
                <a:cxn ang="0">
                  <a:pos x="1150" y="0"/>
                </a:cxn>
                <a:cxn ang="0">
                  <a:pos x="0" y="63"/>
                </a:cxn>
              </a:cxnLst>
              <a:rect l="txL" t="txT" r="txR" b="txB"/>
              <a:pathLst>
                <a:path w="1221" h="282">
                  <a:moveTo>
                    <a:pt x="0" y="63"/>
                  </a:moveTo>
                  <a:lnTo>
                    <a:pt x="108" y="282"/>
                  </a:lnTo>
                  <a:lnTo>
                    <a:pt x="1065" y="282"/>
                  </a:lnTo>
                  <a:lnTo>
                    <a:pt x="1221" y="0"/>
                  </a:lnTo>
                  <a:lnTo>
                    <a:pt x="0" y="63"/>
                  </a:lnTo>
                  <a:close/>
                </a:path>
              </a:pathLst>
            </a:custGeom>
            <a:solidFill>
              <a:schemeClr val="bg1"/>
            </a:solidFill>
            <a:ln w="9525">
              <a:noFill/>
            </a:ln>
          </p:spPr>
          <p:txBody>
            <a:bodyPr/>
            <a:lstStyle/>
            <a:p>
              <a:endParaRPr sz="100"/>
            </a:p>
          </p:txBody>
        </p:sp>
      </p:grpSp>
      <p:grpSp>
        <p:nvGrpSpPr>
          <p:cNvPr id="22532" name="Group 237"/>
          <p:cNvGrpSpPr/>
          <p:nvPr/>
        </p:nvGrpSpPr>
        <p:grpSpPr>
          <a:xfrm>
            <a:off x="6629525" y="2070340"/>
            <a:ext cx="3048312" cy="465076"/>
            <a:chOff x="2208" y="3646"/>
            <a:chExt cx="1339" cy="192"/>
          </a:xfrm>
        </p:grpSpPr>
        <p:sp>
          <p:nvSpPr>
            <p:cNvPr id="22578" name="AutoShape 238"/>
            <p:cNvSpPr/>
            <p:nvPr/>
          </p:nvSpPr>
          <p:spPr>
            <a:xfrm rot="10800000">
              <a:off x="2208" y="3696"/>
              <a:ext cx="1296" cy="96"/>
            </a:xfrm>
            <a:prstGeom prst="homePlate">
              <a:avLst>
                <a:gd name="adj" fmla="val 247937"/>
              </a:avLst>
            </a:prstGeom>
            <a:gradFill rotWithShape="1">
              <a:gsLst>
                <a:gs pos="0">
                  <a:srgbClr val="969696"/>
                </a:gs>
                <a:gs pos="50000">
                  <a:srgbClr val="454545"/>
                </a:gs>
                <a:gs pos="100000">
                  <a:srgbClr val="969696"/>
                </a:gs>
              </a:gsLst>
              <a:lin ang="5400000" scaled="1"/>
              <a:tileRect/>
            </a:gradFill>
            <a:ln w="9525" cap="flat" cmpd="sng">
              <a:solidFill>
                <a:schemeClr val="tx1"/>
              </a:solidFill>
              <a:prstDash val="solid"/>
              <a:miter/>
              <a:headEnd type="none" w="med" len="med"/>
              <a:tailEnd type="none" w="med" len="med"/>
            </a:ln>
          </p:spPr>
          <p:txBody>
            <a:bodyPr wrap="none" anchor="ctr"/>
            <a:lstStyle/>
            <a:p>
              <a:endParaRPr sz="100"/>
            </a:p>
          </p:txBody>
        </p:sp>
        <p:sp>
          <p:nvSpPr>
            <p:cNvPr id="22579" name="Rectangle 239"/>
            <p:cNvSpPr/>
            <p:nvPr/>
          </p:nvSpPr>
          <p:spPr>
            <a:xfrm>
              <a:off x="3499" y="3646"/>
              <a:ext cx="48" cy="192"/>
            </a:xfrm>
            <a:prstGeom prst="rect">
              <a:avLst/>
            </a:prstGeom>
            <a:gradFill rotWithShape="1">
              <a:gsLst>
                <a:gs pos="0">
                  <a:srgbClr val="969696"/>
                </a:gs>
                <a:gs pos="50000">
                  <a:srgbClr val="454545"/>
                </a:gs>
                <a:gs pos="100000">
                  <a:srgbClr val="969696"/>
                </a:gs>
              </a:gsLst>
              <a:lin ang="5400000" scaled="1"/>
              <a:tileRect/>
            </a:gradFill>
            <a:ln w="9525" cap="flat" cmpd="sng">
              <a:solidFill>
                <a:schemeClr val="tx1"/>
              </a:solidFill>
              <a:prstDash val="solid"/>
              <a:miter/>
              <a:headEnd type="none" w="med" len="med"/>
              <a:tailEnd type="none" w="med" len="med"/>
            </a:ln>
          </p:spPr>
          <p:txBody>
            <a:bodyPr wrap="none" anchor="ctr"/>
            <a:lstStyle/>
            <a:p>
              <a:endParaRPr sz="100"/>
            </a:p>
          </p:txBody>
        </p:sp>
      </p:grpSp>
      <p:grpSp>
        <p:nvGrpSpPr>
          <p:cNvPr id="4" name="Group 271"/>
          <p:cNvGrpSpPr/>
          <p:nvPr/>
        </p:nvGrpSpPr>
        <p:grpSpPr>
          <a:xfrm>
            <a:off x="7314951" y="3483384"/>
            <a:ext cx="1752475" cy="54384"/>
            <a:chOff x="3984" y="2160"/>
            <a:chExt cx="1104" cy="48"/>
          </a:xfrm>
        </p:grpSpPr>
        <p:sp>
          <p:nvSpPr>
            <p:cNvPr id="84236" name="AutoShape 268"/>
            <p:cNvSpPr>
              <a:spLocks noChangeArrowheads="1"/>
            </p:cNvSpPr>
            <p:nvPr/>
          </p:nvSpPr>
          <p:spPr bwMode="auto">
            <a:xfrm rot="10800000">
              <a:off x="3984" y="2160"/>
              <a:ext cx="1104" cy="48"/>
            </a:xfrm>
            <a:prstGeom prst="homePlate">
              <a:avLst>
                <a:gd name="adj" fmla="val 575000"/>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lgn="ctr">
              <a:solidFill>
                <a:schemeClr val="tx1"/>
              </a:solidFill>
              <a:miter lim="800000"/>
            </a:ln>
            <a:effectLst/>
          </p:spPr>
          <p:txBody>
            <a:bodyPr wrap="none" anchor="ctr"/>
            <a:lstStyle/>
            <a:p>
              <a:pPr algn="ctr">
                <a:defRPr/>
              </a:pPr>
              <a:endParaRPr lang="en-US" sz="1065"/>
            </a:p>
          </p:txBody>
        </p:sp>
        <p:sp>
          <p:nvSpPr>
            <p:cNvPr id="22577" name="Line 270"/>
            <p:cNvSpPr/>
            <p:nvPr/>
          </p:nvSpPr>
          <p:spPr>
            <a:xfrm flipH="1">
              <a:off x="4984" y="2186"/>
              <a:ext cx="96" cy="0"/>
            </a:xfrm>
            <a:prstGeom prst="line">
              <a:avLst/>
            </a:prstGeom>
            <a:ln w="38100" cap="flat" cmpd="sng">
              <a:solidFill>
                <a:srgbClr val="4D4D4D"/>
              </a:solidFill>
              <a:prstDash val="solid"/>
              <a:headEnd type="none" w="med" len="med"/>
              <a:tailEnd type="none" w="med" len="med"/>
            </a:ln>
          </p:spPr>
        </p:sp>
      </p:grpSp>
      <p:sp>
        <p:nvSpPr>
          <p:cNvPr id="22534" name="WordArt 31"/>
          <p:cNvSpPr>
            <a:spLocks noTextEdit="1"/>
          </p:cNvSpPr>
          <p:nvPr/>
        </p:nvSpPr>
        <p:spPr>
          <a:xfrm>
            <a:off x="1820299" y="2231616"/>
            <a:ext cx="1170192" cy="297236"/>
          </a:xfrm>
          <a:prstGeom prst="rect">
            <a:avLst/>
          </a:prstGeom>
        </p:spPr>
        <p:txBody>
          <a:bodyPr wrap="none" fromWordArt="1">
            <a:prstTxWarp prst="textPlain">
              <a:avLst>
                <a:gd name="adj" fmla="val 50000"/>
              </a:avLst>
            </a:prstTxWarp>
            <a:normAutofit fontScale="47500" lnSpcReduction="20000"/>
          </a:bodyPr>
          <a:lstStyle/>
          <a:p>
            <a:pPr algn="ctr" eaLnBrk="0" hangingPunct="0"/>
            <a:r>
              <a:rPr lang="en-US" sz="3130" b="1">
                <a:ln w="9525" cap="flat" cmpd="sng">
                  <a:solidFill>
                    <a:srgbClr val="FF3300"/>
                  </a:solidFill>
                  <a:prstDash val="solid"/>
                  <a:headEnd type="none" w="med" len="med"/>
                  <a:tailEnd type="none" w="med" len="med"/>
                </a:ln>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La bàn</a:t>
            </a:r>
          </a:p>
        </p:txBody>
      </p:sp>
      <p:sp>
        <p:nvSpPr>
          <p:cNvPr id="84001" name="Text Box 33"/>
          <p:cNvSpPr txBox="1"/>
          <p:nvPr/>
        </p:nvSpPr>
        <p:spPr>
          <a:xfrm>
            <a:off x="1640270" y="2708883"/>
            <a:ext cx="4860797" cy="4204335"/>
          </a:xfrm>
          <a:prstGeom prst="rect">
            <a:avLst/>
          </a:prstGeom>
          <a:noFill/>
          <a:ln w="9525">
            <a:noFill/>
          </a:ln>
        </p:spPr>
        <p:txBody>
          <a:bodyPr lIns="80197" tIns="40099" rIns="80197" bIns="40099">
            <a:spAutoFit/>
          </a:bodyPr>
          <a:lstStyle/>
          <a:p>
            <a:pPr algn="just">
              <a:spcBef>
                <a:spcPts val="1800"/>
              </a:spcBef>
              <a:spcAft>
                <a:spcPts val="1800"/>
              </a:spcAft>
            </a:pPr>
            <a:r>
              <a:rPr sz="2600" b="1" i="1">
                <a:solidFill>
                  <a:srgbClr val="004200"/>
                </a:solidFill>
              </a:rPr>
              <a:t>     </a:t>
            </a:r>
            <a:r>
              <a:rPr sz="2600" b="1" i="1">
                <a:solidFill>
                  <a:srgbClr val="004200"/>
                </a:solidFill>
                <a:latin typeface="Times New Roman" panose="02020603050405020304" pitchFamily="18" charset="0"/>
                <a:cs typeface="Times New Roman" panose="02020603050405020304" pitchFamily="18" charset="0"/>
              </a:rPr>
              <a:t>Đặt chiếc kim khâu dọc theo chiếc đinh trên, sau v</a:t>
            </a:r>
            <a:r>
              <a:rPr sz="2600" b="1" i="1">
                <a:solidFill>
                  <a:srgbClr val="004200"/>
                </a:solidFill>
                <a:latin typeface="Times New Roman" panose="02020603050405020304" pitchFamily="18" charset="0"/>
                <a:ea typeface="Times New Roman" panose="02020603050405020304" pitchFamily="18" charset="0"/>
              </a:rPr>
              <a:t>à</a:t>
            </a:r>
            <a:r>
              <a:rPr sz="2600" b="1" i="1">
                <a:solidFill>
                  <a:srgbClr val="004200"/>
                </a:solidFill>
                <a:latin typeface="Times New Roman" panose="02020603050405020304" pitchFamily="18" charset="0"/>
                <a:cs typeface="Times New Roman" panose="02020603050405020304" pitchFamily="18" charset="0"/>
              </a:rPr>
              <a:t>i phút kim cũng trở th</a:t>
            </a:r>
            <a:r>
              <a:rPr sz="2600" b="1" i="1">
                <a:solidFill>
                  <a:srgbClr val="004200"/>
                </a:solidFill>
                <a:latin typeface="Times New Roman" panose="02020603050405020304" pitchFamily="18" charset="0"/>
                <a:ea typeface="Times New Roman" panose="02020603050405020304" pitchFamily="18" charset="0"/>
              </a:rPr>
              <a:t>à</a:t>
            </a:r>
            <a:r>
              <a:rPr sz="2600" b="1" i="1">
                <a:solidFill>
                  <a:srgbClr val="004200"/>
                </a:solidFill>
                <a:latin typeface="Times New Roman" panose="02020603050405020304" pitchFamily="18" charset="0"/>
                <a:cs typeface="Times New Roman" panose="02020603050405020304" pitchFamily="18" charset="0"/>
              </a:rPr>
              <a:t>nh một nam châm. </a:t>
            </a:r>
          </a:p>
          <a:p>
            <a:pPr algn="just">
              <a:spcBef>
                <a:spcPts val="1800"/>
              </a:spcBef>
              <a:spcAft>
                <a:spcPts val="1800"/>
              </a:spcAft>
            </a:pPr>
            <a:r>
              <a:rPr sz="2600" b="1" i="1">
                <a:solidFill>
                  <a:srgbClr val="004200"/>
                </a:solidFill>
                <a:latin typeface="Times New Roman" panose="02020603050405020304" pitchFamily="18" charset="0"/>
                <a:cs typeface="Times New Roman" panose="02020603050405020304" pitchFamily="18" charset="0"/>
              </a:rPr>
              <a:t>    Đặt miếng xốp nhỏ trên mặt nước rồi đặt kim n</a:t>
            </a:r>
            <a:r>
              <a:rPr sz="2600" b="1" i="1">
                <a:solidFill>
                  <a:srgbClr val="004200"/>
                </a:solidFill>
                <a:latin typeface="Times New Roman" panose="02020603050405020304" pitchFamily="18" charset="0"/>
                <a:ea typeface="Times New Roman" panose="02020603050405020304" pitchFamily="18" charset="0"/>
              </a:rPr>
              <a:t>à</a:t>
            </a:r>
            <a:r>
              <a:rPr sz="2600" b="1" i="1">
                <a:solidFill>
                  <a:srgbClr val="004200"/>
                </a:solidFill>
                <a:latin typeface="Times New Roman" panose="02020603050405020304" pitchFamily="18" charset="0"/>
                <a:cs typeface="Times New Roman" panose="02020603050405020304" pitchFamily="18" charset="0"/>
              </a:rPr>
              <a:t>y lên miếng xốp.</a:t>
            </a:r>
          </a:p>
          <a:p>
            <a:pPr algn="just">
              <a:spcBef>
                <a:spcPts val="1800"/>
              </a:spcBef>
              <a:spcAft>
                <a:spcPts val="1800"/>
              </a:spcAft>
            </a:pPr>
            <a:r>
              <a:rPr sz="2600" b="1" i="1">
                <a:solidFill>
                  <a:srgbClr val="7C020B"/>
                </a:solidFill>
                <a:latin typeface="Times New Roman" panose="02020603050405020304" pitchFamily="18" charset="0"/>
                <a:cs typeface="Times New Roman" panose="02020603050405020304" pitchFamily="18" charset="0"/>
              </a:rPr>
              <a:t>    Kim luôn định hướng theo phương Nam –</a:t>
            </a:r>
            <a:r>
              <a:rPr sz="2600">
                <a:latin typeface="Times New Roman" panose="02020603050405020304" pitchFamily="18" charset="0"/>
                <a:cs typeface="Times New Roman" panose="02020603050405020304" pitchFamily="18" charset="0"/>
              </a:rPr>
              <a:t> </a:t>
            </a:r>
            <a:r>
              <a:rPr sz="2600" b="1" i="1">
                <a:solidFill>
                  <a:srgbClr val="7C020B"/>
                </a:solidFill>
                <a:latin typeface="Times New Roman" panose="02020603050405020304" pitchFamily="18" charset="0"/>
                <a:cs typeface="Times New Roman" panose="02020603050405020304" pitchFamily="18" charset="0"/>
              </a:rPr>
              <a:t>Bắc.</a:t>
            </a:r>
            <a:endParaRPr sz="2600" b="1" i="1">
              <a:solidFill>
                <a:srgbClr val="7C020B"/>
              </a:solidFill>
              <a:latin typeface="Times New Roman" panose="02020603050405020304" pitchFamily="18" charset="0"/>
              <a:ea typeface="Times New Roman" panose="02020603050405020304" pitchFamily="18" charset="0"/>
            </a:endParaRPr>
          </a:p>
        </p:txBody>
      </p:sp>
      <p:sp>
        <p:nvSpPr>
          <p:cNvPr id="22536" name="Text Box 34"/>
          <p:cNvSpPr txBox="1"/>
          <p:nvPr/>
        </p:nvSpPr>
        <p:spPr>
          <a:xfrm>
            <a:off x="2231929" y="3695294"/>
            <a:ext cx="183780" cy="96370"/>
          </a:xfrm>
          <a:prstGeom prst="rect">
            <a:avLst/>
          </a:prstGeom>
          <a:noFill/>
          <a:ln w="9525">
            <a:noFill/>
          </a:ln>
        </p:spPr>
        <p:txBody>
          <a:bodyPr lIns="80197" tIns="40099" rIns="80197" bIns="40099">
            <a:spAutoFit/>
          </a:bodyPr>
          <a:lstStyle/>
          <a:p>
            <a:pPr>
              <a:spcBef>
                <a:spcPct val="50000"/>
              </a:spcBef>
            </a:pPr>
            <a:endParaRPr sz="100"/>
          </a:p>
        </p:txBody>
      </p:sp>
      <p:sp>
        <p:nvSpPr>
          <p:cNvPr id="22537" name="Text Box 56"/>
          <p:cNvSpPr txBox="1"/>
          <p:nvPr/>
        </p:nvSpPr>
        <p:spPr>
          <a:xfrm>
            <a:off x="9372163" y="5384946"/>
            <a:ext cx="162025" cy="96370"/>
          </a:xfrm>
          <a:prstGeom prst="rect">
            <a:avLst/>
          </a:prstGeom>
          <a:noFill/>
          <a:ln w="9525">
            <a:noFill/>
          </a:ln>
        </p:spPr>
        <p:txBody>
          <a:bodyPr wrap="none" lIns="80197" tIns="40099" rIns="80197" bIns="40099">
            <a:spAutoFit/>
          </a:bodyPr>
          <a:lstStyle/>
          <a:p>
            <a:endParaRPr sz="100"/>
          </a:p>
        </p:txBody>
      </p:sp>
      <p:sp>
        <p:nvSpPr>
          <p:cNvPr id="22538" name="Text Box 63"/>
          <p:cNvSpPr txBox="1"/>
          <p:nvPr/>
        </p:nvSpPr>
        <p:spPr>
          <a:xfrm>
            <a:off x="1584011" y="4052540"/>
            <a:ext cx="162025" cy="96370"/>
          </a:xfrm>
          <a:prstGeom prst="rect">
            <a:avLst/>
          </a:prstGeom>
          <a:noFill/>
          <a:ln w="9525">
            <a:noFill/>
          </a:ln>
        </p:spPr>
        <p:txBody>
          <a:bodyPr wrap="none" lIns="80197" tIns="40099" rIns="80197" bIns="40099">
            <a:spAutoFit/>
          </a:bodyPr>
          <a:lstStyle/>
          <a:p>
            <a:endParaRPr sz="100"/>
          </a:p>
        </p:txBody>
      </p:sp>
      <p:sp>
        <p:nvSpPr>
          <p:cNvPr id="22539" name="Text Box 70"/>
          <p:cNvSpPr txBox="1"/>
          <p:nvPr/>
        </p:nvSpPr>
        <p:spPr>
          <a:xfrm>
            <a:off x="1524000" y="1146751"/>
            <a:ext cx="1067050" cy="96370"/>
          </a:xfrm>
          <a:prstGeom prst="rect">
            <a:avLst/>
          </a:prstGeom>
          <a:noFill/>
          <a:ln w="9525">
            <a:noFill/>
          </a:ln>
        </p:spPr>
        <p:txBody>
          <a:bodyPr lIns="80197" tIns="40099" rIns="80197" bIns="40099">
            <a:spAutoFit/>
          </a:bodyPr>
          <a:lstStyle/>
          <a:p>
            <a:pPr>
              <a:spcBef>
                <a:spcPct val="50000"/>
              </a:spcBef>
            </a:pPr>
            <a:endParaRPr sz="100"/>
          </a:p>
        </p:txBody>
      </p:sp>
      <p:grpSp>
        <p:nvGrpSpPr>
          <p:cNvPr id="22540" name="Group 232"/>
          <p:cNvGrpSpPr/>
          <p:nvPr/>
        </p:nvGrpSpPr>
        <p:grpSpPr>
          <a:xfrm>
            <a:off x="8045383" y="2926419"/>
            <a:ext cx="845764" cy="289735"/>
            <a:chOff x="4300" y="2016"/>
            <a:chExt cx="533" cy="256"/>
          </a:xfrm>
        </p:grpSpPr>
        <p:sp>
          <p:nvSpPr>
            <p:cNvPr id="22574" name="Rectangle 233"/>
            <p:cNvSpPr/>
            <p:nvPr/>
          </p:nvSpPr>
          <p:spPr>
            <a:xfrm>
              <a:off x="4300" y="2016"/>
              <a:ext cx="485" cy="256"/>
            </a:xfrm>
            <a:prstGeom prst="rect">
              <a:avLst/>
            </a:prstGeom>
            <a:gradFill rotWithShape="1">
              <a:gsLst>
                <a:gs pos="0">
                  <a:srgbClr val="008080"/>
                </a:gs>
                <a:gs pos="50000">
                  <a:srgbClr val="005959"/>
                </a:gs>
                <a:gs pos="100000">
                  <a:srgbClr val="008080"/>
                </a:gs>
              </a:gsLst>
              <a:lin ang="5400000" scaled="1"/>
              <a:tileRect/>
            </a:gradFill>
            <a:ln w="9525" cap="flat" cmpd="sng">
              <a:solidFill>
                <a:schemeClr val="tx1"/>
              </a:solidFill>
              <a:prstDash val="solid"/>
              <a:miter/>
              <a:headEnd type="none" w="med" len="med"/>
              <a:tailEnd type="none" w="med" len="med"/>
            </a:ln>
          </p:spPr>
          <p:txBody>
            <a:bodyPr wrap="none" anchor="ctr"/>
            <a:lstStyle/>
            <a:p>
              <a:r>
                <a:rPr sz="100" b="1">
                  <a:solidFill>
                    <a:srgbClr val="FFFF66"/>
                  </a:solidFill>
                </a:rPr>
                <a:t>Pin</a:t>
              </a:r>
            </a:p>
          </p:txBody>
        </p:sp>
        <p:sp>
          <p:nvSpPr>
            <p:cNvPr id="22575" name="Rectangle 234"/>
            <p:cNvSpPr/>
            <p:nvPr/>
          </p:nvSpPr>
          <p:spPr>
            <a:xfrm>
              <a:off x="4785" y="2080"/>
              <a:ext cx="48" cy="144"/>
            </a:xfrm>
            <a:prstGeom prst="rect">
              <a:avLst/>
            </a:prstGeom>
            <a:solidFill>
              <a:srgbClr val="E20414"/>
            </a:solidFill>
            <a:ln w="9525" cap="flat" cmpd="sng">
              <a:solidFill>
                <a:schemeClr val="tx1"/>
              </a:solidFill>
              <a:prstDash val="solid"/>
              <a:miter/>
              <a:headEnd type="none" w="med" len="med"/>
              <a:tailEnd type="none" w="med" len="med"/>
            </a:ln>
          </p:spPr>
          <p:txBody>
            <a:bodyPr wrap="none" anchor="ctr"/>
            <a:lstStyle/>
            <a:p>
              <a:endParaRPr sz="100"/>
            </a:p>
          </p:txBody>
        </p:sp>
      </p:grpSp>
      <p:sp>
        <p:nvSpPr>
          <p:cNvPr id="22541" name="Freeform 257"/>
          <p:cNvSpPr/>
          <p:nvPr/>
        </p:nvSpPr>
        <p:spPr>
          <a:xfrm>
            <a:off x="7283071" y="3070817"/>
            <a:ext cx="762313" cy="2813"/>
          </a:xfrm>
          <a:custGeom>
            <a:avLst/>
            <a:gdLst>
              <a:gd name="txL" fmla="*/ 0 w 480"/>
              <a:gd name="txT" fmla="*/ 0 h 2"/>
              <a:gd name="txR" fmla="*/ 480 w 480"/>
              <a:gd name="txB" fmla="*/ 2 h 2"/>
            </a:gdLst>
            <a:ahLst/>
            <a:cxnLst>
              <a:cxn ang="0">
                <a:pos x="0" y="2147483647"/>
              </a:cxn>
              <a:cxn ang="0">
                <a:pos x="2147483647" y="0"/>
              </a:cxn>
            </a:cxnLst>
            <a:rect l="txL" t="txT" r="txR" b="txB"/>
            <a:pathLst>
              <a:path w="480" h="2">
                <a:moveTo>
                  <a:pt x="0" y="2"/>
                </a:moveTo>
                <a:lnTo>
                  <a:pt x="480" y="0"/>
                </a:lnTo>
              </a:path>
            </a:pathLst>
          </a:custGeom>
          <a:noFill/>
          <a:ln w="38100" cap="flat" cmpd="sng">
            <a:solidFill>
              <a:srgbClr val="FF9900"/>
            </a:solidFill>
            <a:prstDash val="solid"/>
            <a:round/>
            <a:headEnd type="none" w="med" len="med"/>
            <a:tailEnd type="none" w="med" len="med"/>
          </a:ln>
        </p:spPr>
        <p:txBody>
          <a:bodyPr lIns="80197" tIns="40099" rIns="80197" bIns="40099"/>
          <a:lstStyle/>
          <a:p>
            <a:endParaRPr sz="100"/>
          </a:p>
        </p:txBody>
      </p:sp>
      <p:grpSp>
        <p:nvGrpSpPr>
          <p:cNvPr id="22542" name="Group 275"/>
          <p:cNvGrpSpPr/>
          <p:nvPr/>
        </p:nvGrpSpPr>
        <p:grpSpPr>
          <a:xfrm>
            <a:off x="7298072" y="2111597"/>
            <a:ext cx="2139726" cy="383500"/>
            <a:chOff x="3637" y="996"/>
            <a:chExt cx="1348" cy="339"/>
          </a:xfrm>
        </p:grpSpPr>
        <p:sp>
          <p:nvSpPr>
            <p:cNvPr id="22551" name="Freeform 240"/>
            <p:cNvSpPr/>
            <p:nvPr/>
          </p:nvSpPr>
          <p:spPr>
            <a:xfrm>
              <a:off x="3868" y="996"/>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2" name="Freeform 241"/>
            <p:cNvSpPr/>
            <p:nvPr/>
          </p:nvSpPr>
          <p:spPr>
            <a:xfrm>
              <a:off x="3978" y="9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3" name="Freeform 242"/>
            <p:cNvSpPr/>
            <p:nvPr/>
          </p:nvSpPr>
          <p:spPr>
            <a:xfrm>
              <a:off x="4085" y="998"/>
              <a:ext cx="109" cy="336"/>
            </a:xfrm>
            <a:custGeom>
              <a:avLst/>
              <a:gdLst>
                <a:gd name="txL" fmla="*/ 0 w 52"/>
                <a:gd name="txT" fmla="*/ 0 h 261"/>
                <a:gd name="txR" fmla="*/ 52 w 52"/>
                <a:gd name="txB" fmla="*/ 261 h 261"/>
              </a:gdLst>
              <a:ahLst/>
              <a:cxnLst>
                <a:cxn ang="0">
                  <a:pos x="0" y="106"/>
                </a:cxn>
                <a:cxn ang="0">
                  <a:pos x="149" y="64"/>
                </a:cxn>
                <a:cxn ang="0">
                  <a:pos x="293" y="490"/>
                </a:cxn>
                <a:cxn ang="0">
                  <a:pos x="478"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4" name="Freeform 243"/>
            <p:cNvSpPr/>
            <p:nvPr/>
          </p:nvSpPr>
          <p:spPr>
            <a:xfrm>
              <a:off x="4033" y="9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5" name="Freeform 244"/>
            <p:cNvSpPr/>
            <p:nvPr/>
          </p:nvSpPr>
          <p:spPr>
            <a:xfrm>
              <a:off x="3923" y="9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6" name="Freeform 245"/>
            <p:cNvSpPr/>
            <p:nvPr/>
          </p:nvSpPr>
          <p:spPr>
            <a:xfrm>
              <a:off x="4144" y="9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7" name="Freeform 246"/>
            <p:cNvSpPr/>
            <p:nvPr/>
          </p:nvSpPr>
          <p:spPr>
            <a:xfrm>
              <a:off x="4199" y="9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8" name="Freeform 247"/>
            <p:cNvSpPr/>
            <p:nvPr/>
          </p:nvSpPr>
          <p:spPr>
            <a:xfrm>
              <a:off x="4254" y="998"/>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59" name="Freeform 248"/>
            <p:cNvSpPr/>
            <p:nvPr/>
          </p:nvSpPr>
          <p:spPr>
            <a:xfrm>
              <a:off x="4310" y="9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0" name="Freeform 249"/>
            <p:cNvSpPr/>
            <p:nvPr/>
          </p:nvSpPr>
          <p:spPr>
            <a:xfrm>
              <a:off x="4365" y="998"/>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1" name="Freeform 250"/>
            <p:cNvSpPr/>
            <p:nvPr/>
          </p:nvSpPr>
          <p:spPr>
            <a:xfrm>
              <a:off x="4424" y="999"/>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2" name="Freeform 251"/>
            <p:cNvSpPr/>
            <p:nvPr/>
          </p:nvSpPr>
          <p:spPr>
            <a:xfrm>
              <a:off x="4480" y="9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3" name="Freeform 252"/>
            <p:cNvSpPr/>
            <p:nvPr/>
          </p:nvSpPr>
          <p:spPr>
            <a:xfrm>
              <a:off x="4535" y="9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4" name="Freeform 253"/>
            <p:cNvSpPr/>
            <p:nvPr/>
          </p:nvSpPr>
          <p:spPr>
            <a:xfrm>
              <a:off x="3697" y="999"/>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5" name="Freeform 254"/>
            <p:cNvSpPr/>
            <p:nvPr/>
          </p:nvSpPr>
          <p:spPr>
            <a:xfrm>
              <a:off x="3753" y="9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6" name="Freeform 255"/>
            <p:cNvSpPr/>
            <p:nvPr/>
          </p:nvSpPr>
          <p:spPr>
            <a:xfrm>
              <a:off x="3808" y="999"/>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7" name="Freeform 256"/>
            <p:cNvSpPr/>
            <p:nvPr/>
          </p:nvSpPr>
          <p:spPr>
            <a:xfrm>
              <a:off x="3637" y="996"/>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8" name="Freeform 258"/>
            <p:cNvSpPr/>
            <p:nvPr/>
          </p:nvSpPr>
          <p:spPr>
            <a:xfrm>
              <a:off x="4594" y="996"/>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69" name="Freeform 259"/>
            <p:cNvSpPr/>
            <p:nvPr/>
          </p:nvSpPr>
          <p:spPr>
            <a:xfrm>
              <a:off x="4650" y="996"/>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70" name="Freeform 260"/>
            <p:cNvSpPr/>
            <p:nvPr/>
          </p:nvSpPr>
          <p:spPr>
            <a:xfrm>
              <a:off x="4705" y="996"/>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71" name="Freeform 261"/>
            <p:cNvSpPr/>
            <p:nvPr/>
          </p:nvSpPr>
          <p:spPr>
            <a:xfrm>
              <a:off x="4764" y="997"/>
              <a:ext cx="111" cy="336"/>
            </a:xfrm>
            <a:custGeom>
              <a:avLst/>
              <a:gdLst>
                <a:gd name="txL" fmla="*/ 0 w 52"/>
                <a:gd name="txT" fmla="*/ 0 h 261"/>
                <a:gd name="txR" fmla="*/ 52 w 52"/>
                <a:gd name="txB" fmla="*/ 261 h 261"/>
              </a:gdLst>
              <a:ahLst/>
              <a:cxnLst>
                <a:cxn ang="0">
                  <a:pos x="0" y="106"/>
                </a:cxn>
                <a:cxn ang="0">
                  <a:pos x="156" y="64"/>
                </a:cxn>
                <a:cxn ang="0">
                  <a:pos x="310" y="490"/>
                </a:cxn>
                <a:cxn ang="0">
                  <a:pos x="506"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72" name="Freeform 262"/>
            <p:cNvSpPr/>
            <p:nvPr/>
          </p:nvSpPr>
          <p:spPr>
            <a:xfrm>
              <a:off x="4820" y="997"/>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sp>
          <p:nvSpPr>
            <p:cNvPr id="22573" name="Freeform 263"/>
            <p:cNvSpPr/>
            <p:nvPr/>
          </p:nvSpPr>
          <p:spPr>
            <a:xfrm>
              <a:off x="4875" y="997"/>
              <a:ext cx="110" cy="336"/>
            </a:xfrm>
            <a:custGeom>
              <a:avLst/>
              <a:gdLst>
                <a:gd name="txL" fmla="*/ 0 w 52"/>
                <a:gd name="txT" fmla="*/ 0 h 261"/>
                <a:gd name="txR" fmla="*/ 52 w 52"/>
                <a:gd name="txB" fmla="*/ 261 h 261"/>
              </a:gdLst>
              <a:ahLst/>
              <a:cxnLst>
                <a:cxn ang="0">
                  <a:pos x="0" y="106"/>
                </a:cxn>
                <a:cxn ang="0">
                  <a:pos x="152" y="64"/>
                </a:cxn>
                <a:cxn ang="0">
                  <a:pos x="305" y="490"/>
                </a:cxn>
                <a:cxn ang="0">
                  <a:pos x="493" y="456"/>
                </a:cxn>
              </a:cxnLst>
              <a:rect l="txL" t="txT" r="txR" b="txB"/>
              <a:pathLst>
                <a:path w="52" h="261">
                  <a:moveTo>
                    <a:pt x="0" y="50"/>
                  </a:moveTo>
                  <a:cubicBezTo>
                    <a:pt x="5" y="25"/>
                    <a:pt x="11" y="0"/>
                    <a:pt x="16" y="30"/>
                  </a:cubicBezTo>
                  <a:cubicBezTo>
                    <a:pt x="21" y="60"/>
                    <a:pt x="26" y="199"/>
                    <a:pt x="32" y="230"/>
                  </a:cubicBezTo>
                  <a:cubicBezTo>
                    <a:pt x="38" y="261"/>
                    <a:pt x="49" y="220"/>
                    <a:pt x="52" y="214"/>
                  </a:cubicBezTo>
                </a:path>
              </a:pathLst>
            </a:custGeom>
            <a:noFill/>
            <a:ln w="38100" cap="flat" cmpd="sng">
              <a:solidFill>
                <a:srgbClr val="FF9900"/>
              </a:solidFill>
              <a:prstDash val="solid"/>
              <a:round/>
              <a:headEnd type="none" w="med" len="med"/>
              <a:tailEnd type="none" w="med" len="med"/>
            </a:ln>
          </p:spPr>
          <p:txBody>
            <a:bodyPr/>
            <a:lstStyle/>
            <a:p>
              <a:endParaRPr sz="100"/>
            </a:p>
          </p:txBody>
        </p:sp>
      </p:grpSp>
      <p:sp>
        <p:nvSpPr>
          <p:cNvPr id="22543" name="Freeform 264"/>
          <p:cNvSpPr/>
          <p:nvPr/>
        </p:nvSpPr>
        <p:spPr>
          <a:xfrm>
            <a:off x="9520313" y="2182858"/>
            <a:ext cx="4689" cy="902960"/>
          </a:xfrm>
          <a:custGeom>
            <a:avLst/>
            <a:gdLst>
              <a:gd name="txL" fmla="*/ 0 w 3"/>
              <a:gd name="txT" fmla="*/ 0 h 798"/>
              <a:gd name="txR" fmla="*/ 3 w 3"/>
              <a:gd name="txB" fmla="*/ 798 h 798"/>
            </a:gdLst>
            <a:ahLst/>
            <a:cxnLst>
              <a:cxn ang="0">
                <a:pos x="0" y="0"/>
              </a:cxn>
              <a:cxn ang="0">
                <a:pos x="2147483647" y="2147483647"/>
              </a:cxn>
            </a:cxnLst>
            <a:rect l="txL" t="txT" r="txR" b="txB"/>
            <a:pathLst>
              <a:path w="3" h="798">
                <a:moveTo>
                  <a:pt x="0" y="0"/>
                </a:moveTo>
                <a:lnTo>
                  <a:pt x="3" y="798"/>
                </a:lnTo>
              </a:path>
            </a:pathLst>
          </a:custGeom>
          <a:noFill/>
          <a:ln w="38100" cap="flat" cmpd="sng">
            <a:solidFill>
              <a:srgbClr val="FF9900"/>
            </a:solidFill>
            <a:prstDash val="solid"/>
            <a:round/>
            <a:headEnd type="none" w="med" len="med"/>
            <a:tailEnd type="none" w="med" len="med"/>
          </a:ln>
        </p:spPr>
        <p:txBody>
          <a:bodyPr lIns="80197" tIns="40099" rIns="80197" bIns="40099"/>
          <a:lstStyle/>
          <a:p>
            <a:endParaRPr sz="100"/>
          </a:p>
        </p:txBody>
      </p:sp>
      <p:sp>
        <p:nvSpPr>
          <p:cNvPr id="22544" name="Line 265"/>
          <p:cNvSpPr/>
          <p:nvPr/>
        </p:nvSpPr>
        <p:spPr>
          <a:xfrm>
            <a:off x="8899585" y="3086758"/>
            <a:ext cx="644168" cy="2813"/>
          </a:xfrm>
          <a:prstGeom prst="line">
            <a:avLst/>
          </a:prstGeom>
          <a:ln w="38100" cap="flat" cmpd="sng">
            <a:solidFill>
              <a:srgbClr val="FF9900"/>
            </a:solidFill>
            <a:prstDash val="solid"/>
            <a:headEnd type="none" w="med" len="med"/>
            <a:tailEnd type="none" w="med" len="med"/>
          </a:ln>
        </p:spPr>
      </p:sp>
      <p:sp>
        <p:nvSpPr>
          <p:cNvPr id="22545" name="Freeform 266"/>
          <p:cNvSpPr/>
          <p:nvPr/>
        </p:nvSpPr>
        <p:spPr>
          <a:xfrm>
            <a:off x="9442487" y="2133163"/>
            <a:ext cx="75012" cy="52509"/>
          </a:xfrm>
          <a:custGeom>
            <a:avLst/>
            <a:gdLst>
              <a:gd name="txL" fmla="*/ 0 w 30"/>
              <a:gd name="txT" fmla="*/ 0 h 30"/>
              <a:gd name="txR" fmla="*/ 30 w 30"/>
              <a:gd name="txB" fmla="*/ 30 h 30"/>
            </a:gdLst>
            <a:ahLst/>
            <a:cxnLst>
              <a:cxn ang="0">
                <a:pos x="0" y="2147483647"/>
              </a:cxn>
              <a:cxn ang="0">
                <a:pos x="2147483647" y="0"/>
              </a:cxn>
              <a:cxn ang="0">
                <a:pos x="2147483647" y="2147483647"/>
              </a:cxn>
            </a:cxnLst>
            <a:rect l="txL" t="txT" r="txR" b="txB"/>
            <a:pathLst>
              <a:path w="30" h="30">
                <a:moveTo>
                  <a:pt x="0" y="30"/>
                </a:moveTo>
                <a:cubicBezTo>
                  <a:pt x="2" y="15"/>
                  <a:pt x="4" y="0"/>
                  <a:pt x="9" y="0"/>
                </a:cubicBezTo>
                <a:cubicBezTo>
                  <a:pt x="14" y="0"/>
                  <a:pt x="22" y="15"/>
                  <a:pt x="30" y="30"/>
                </a:cubicBezTo>
              </a:path>
            </a:pathLst>
          </a:custGeom>
          <a:noFill/>
          <a:ln w="38100" cap="flat" cmpd="sng">
            <a:solidFill>
              <a:srgbClr val="FF9900"/>
            </a:solidFill>
            <a:prstDash val="solid"/>
            <a:round/>
            <a:headEnd type="none" w="med" len="med"/>
            <a:tailEnd type="none" w="med" len="med"/>
          </a:ln>
        </p:spPr>
        <p:txBody>
          <a:bodyPr lIns="80197" tIns="40099" rIns="80197" bIns="40099"/>
          <a:lstStyle/>
          <a:p>
            <a:endParaRPr sz="100"/>
          </a:p>
        </p:txBody>
      </p:sp>
      <p:sp>
        <p:nvSpPr>
          <p:cNvPr id="84242" name="Line 274"/>
          <p:cNvSpPr/>
          <p:nvPr/>
        </p:nvSpPr>
        <p:spPr>
          <a:xfrm flipV="1">
            <a:off x="6905196" y="3517140"/>
            <a:ext cx="2839216" cy="1188945"/>
          </a:xfrm>
          <a:prstGeom prst="line">
            <a:avLst/>
          </a:prstGeom>
          <a:ln w="9525" cap="flat" cmpd="sng">
            <a:solidFill>
              <a:srgbClr val="FF0000"/>
            </a:solidFill>
            <a:prstDash val="dash"/>
            <a:headEnd type="none" w="med" len="med"/>
            <a:tailEnd type="none" w="med" len="med"/>
          </a:ln>
        </p:spPr>
      </p:sp>
      <p:sp>
        <p:nvSpPr>
          <p:cNvPr id="84244" name="Text Box 276"/>
          <p:cNvSpPr txBox="1"/>
          <p:nvPr/>
        </p:nvSpPr>
        <p:spPr>
          <a:xfrm>
            <a:off x="6372609" y="4685457"/>
            <a:ext cx="761375" cy="334645"/>
          </a:xfrm>
          <a:prstGeom prst="rect">
            <a:avLst/>
          </a:prstGeom>
          <a:noFill/>
          <a:ln w="9525">
            <a:noFill/>
          </a:ln>
        </p:spPr>
        <p:txBody>
          <a:bodyPr lIns="80197" tIns="40099" rIns="80197" bIns="40099">
            <a:spAutoFit/>
          </a:bodyPr>
          <a:lstStyle/>
          <a:p>
            <a:pPr>
              <a:spcBef>
                <a:spcPct val="50000"/>
              </a:spcBef>
            </a:pPr>
            <a:r>
              <a:rPr sz="1655" b="1">
                <a:solidFill>
                  <a:srgbClr val="FE3030"/>
                </a:solidFill>
                <a:latin typeface="Times New Roman" panose="02020603050405020304" pitchFamily="18" charset="0"/>
                <a:cs typeface="Times New Roman" panose="02020603050405020304" pitchFamily="18" charset="0"/>
              </a:rPr>
              <a:t>BẮC</a:t>
            </a:r>
            <a:endParaRPr sz="1655" b="1">
              <a:solidFill>
                <a:srgbClr val="FE3030"/>
              </a:solidFill>
              <a:latin typeface="Times New Roman" panose="02020603050405020304" pitchFamily="18" charset="0"/>
              <a:ea typeface="Times New Roman" panose="02020603050405020304" pitchFamily="18" charset="0"/>
            </a:endParaRPr>
          </a:p>
        </p:txBody>
      </p:sp>
      <p:sp>
        <p:nvSpPr>
          <p:cNvPr id="84245" name="Text Box 277"/>
          <p:cNvSpPr txBox="1"/>
          <p:nvPr/>
        </p:nvSpPr>
        <p:spPr>
          <a:xfrm>
            <a:off x="9486557" y="3401809"/>
            <a:ext cx="762313" cy="334645"/>
          </a:xfrm>
          <a:prstGeom prst="rect">
            <a:avLst/>
          </a:prstGeom>
          <a:noFill/>
          <a:ln w="9525">
            <a:noFill/>
          </a:ln>
        </p:spPr>
        <p:txBody>
          <a:bodyPr lIns="80197" tIns="40099" rIns="80197" bIns="40099">
            <a:spAutoFit/>
          </a:bodyPr>
          <a:lstStyle/>
          <a:p>
            <a:pPr>
              <a:spcBef>
                <a:spcPct val="50000"/>
              </a:spcBef>
            </a:pPr>
            <a:r>
              <a:rPr sz="1655" b="1">
                <a:solidFill>
                  <a:schemeClr val="accent2"/>
                </a:solidFill>
                <a:latin typeface="Times New Roman" panose="02020603050405020304" pitchFamily="18" charset="0"/>
                <a:cs typeface="Times New Roman" panose="02020603050405020304" pitchFamily="18" charset="0"/>
              </a:rPr>
              <a:t>NAM</a:t>
            </a:r>
            <a:endParaRPr sz="1655" b="1">
              <a:solidFill>
                <a:schemeClr val="accent2"/>
              </a:solidFill>
              <a:latin typeface="Times New Roman" panose="02020603050405020304" pitchFamily="18" charset="0"/>
              <a:ea typeface="Times New Roman" panose="02020603050405020304" pitchFamily="18" charset="0"/>
            </a:endParaRPr>
          </a:p>
        </p:txBody>
      </p:sp>
      <p:sp>
        <p:nvSpPr>
          <p:cNvPr id="22549" name="WordArt 280"/>
          <p:cNvSpPr>
            <a:spLocks noTextEdit="1"/>
          </p:cNvSpPr>
          <p:nvPr/>
        </p:nvSpPr>
        <p:spPr>
          <a:xfrm>
            <a:off x="1865307" y="1718720"/>
            <a:ext cx="2115347" cy="360059"/>
          </a:xfrm>
          <a:prstGeom prst="rect">
            <a:avLst/>
          </a:prstGeom>
        </p:spPr>
        <p:txBody>
          <a:bodyPr wrap="none" fromWordArt="1">
            <a:prstTxWarp prst="textPlain">
              <a:avLst>
                <a:gd name="adj" fmla="val 50000"/>
              </a:avLst>
            </a:prstTxWarp>
            <a:normAutofit fontScale="65000" lnSpcReduction="20000"/>
          </a:bodyPr>
          <a:lstStyle/>
          <a:p>
            <a:pPr algn="ctr" eaLnBrk="0" hangingPunct="0"/>
            <a:r>
              <a:rPr lang="en-US" sz="3130" b="1">
                <a:ln w="9525" cap="flat" cmpd="sng">
                  <a:solidFill>
                    <a:srgbClr val="FF3300"/>
                  </a:solidFill>
                  <a:prstDash val="solid"/>
                  <a:headEnd type="none" w="med" len="med"/>
                  <a:tailEnd type="none" w="med" len="med"/>
                </a:ln>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Nam châm điện</a:t>
            </a:r>
          </a:p>
        </p:txBody>
      </p:sp>
      <p:sp>
        <p:nvSpPr>
          <p:cNvPr id="22550" name="WordArt 282"/>
          <p:cNvSpPr>
            <a:spLocks noTextEdit="1"/>
          </p:cNvSpPr>
          <p:nvPr/>
        </p:nvSpPr>
        <p:spPr>
          <a:xfrm>
            <a:off x="2514162" y="1043610"/>
            <a:ext cx="7086788" cy="489455"/>
          </a:xfrm>
          <a:prstGeom prst="rect">
            <a:avLst/>
          </a:prstGeom>
        </p:spPr>
        <p:txBody>
          <a:bodyPr wrap="none" fromWordArt="1">
            <a:prstTxWarp prst="textPlain">
              <a:avLst>
                <a:gd name="adj" fmla="val 50000"/>
              </a:avLst>
            </a:prstTxWarp>
            <a:normAutofit fontScale="90000" lnSpcReduction="10000"/>
          </a:bodyPr>
          <a:lstStyle/>
          <a:p>
            <a:pPr algn="ctr" eaLnBrk="0" hangingPunct="0"/>
            <a:r>
              <a:rPr lang="en-US" sz="313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Cách chế tạo một nam châm điện và một la bàn đơn giản</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800" decel="100000"/>
                                        <p:tgtEl>
                                          <p:spTgt spid="22534"/>
                                        </p:tgtEl>
                                      </p:cBhvr>
                                    </p:animEffect>
                                    <p:anim calcmode="lin" valueType="num">
                                      <p:cBhvr>
                                        <p:cTn id="8" dur="800" decel="100000" fill="hold"/>
                                        <p:tgtEl>
                                          <p:spTgt spid="22534"/>
                                        </p:tgtEl>
                                        <p:attrNameLst>
                                          <p:attrName>style.rotation</p:attrName>
                                        </p:attrNameLst>
                                      </p:cBhvr>
                                      <p:tavLst>
                                        <p:tav tm="0">
                                          <p:val>
                                            <p:fltVal val="-90"/>
                                          </p:val>
                                        </p:tav>
                                        <p:tav tm="100000">
                                          <p:val>
                                            <p:fltVal val="0"/>
                                          </p:val>
                                        </p:tav>
                                      </p:tavLst>
                                    </p:anim>
                                    <p:anim calcmode="lin" valueType="num">
                                      <p:cBhvr>
                                        <p:cTn id="9" dur="800" decel="100000" fill="hold"/>
                                        <p:tgtEl>
                                          <p:spTgt spid="22534"/>
                                        </p:tgtEl>
                                        <p:attrNameLst>
                                          <p:attrName>ppt_x</p:attrName>
                                        </p:attrNameLst>
                                      </p:cBhvr>
                                      <p:tavLst>
                                        <p:tav tm="0">
                                          <p:val>
                                            <p:strVal val="#ppt_x+0.4"/>
                                          </p:val>
                                        </p:tav>
                                        <p:tav tm="100000">
                                          <p:val>
                                            <p:strVal val="#ppt_x-0.05"/>
                                          </p:val>
                                        </p:tav>
                                      </p:tavLst>
                                    </p:anim>
                                    <p:anim calcmode="lin" valueType="num">
                                      <p:cBhvr>
                                        <p:cTn id="10" dur="800" decel="100000" fill="hold"/>
                                        <p:tgtEl>
                                          <p:spTgt spid="225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84001">
                                            <p:txEl>
                                              <p:pRg st="0" end="0"/>
                                            </p:txEl>
                                          </p:spTgt>
                                        </p:tgtEl>
                                        <p:attrNameLst>
                                          <p:attrName>style.visibility</p:attrName>
                                        </p:attrNameLst>
                                      </p:cBhvr>
                                      <p:to>
                                        <p:strVal val="visible"/>
                                      </p:to>
                                    </p:set>
                                    <p:anim calcmode="discrete" valueType="clr">
                                      <p:cBhvr override="childStyle">
                                        <p:cTn id="17" dur="80"/>
                                        <p:tgtEl>
                                          <p:spTgt spid="8400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400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84001">
                                            <p:txEl>
                                              <p:pRg st="0" end="0"/>
                                            </p:txEl>
                                          </p:spTgt>
                                        </p:tgtEl>
                                        <p:attrNameLst>
                                          <p:attrName>fill.type</p:attrName>
                                        </p:attrNameLst>
                                      </p:cBhvr>
                                      <p:to>
                                        <p:strVal val="solid"/>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0139 3.33333E-6 L -0.39167 -0.24815 L -0.05417 -0.24815 " pathEditMode="relative" rAng="0" ptsTypes="AAA">
                                      <p:cBhvr>
                                        <p:cTn id="25" dur="2000" fill="hold"/>
                                        <p:tgtEl>
                                          <p:spTgt spid="4"/>
                                        </p:tgtEl>
                                        <p:attrNameLst>
                                          <p:attrName>ppt_x</p:attrName>
                                          <p:attrName>ppt_y</p:attrName>
                                        </p:attrNameLst>
                                      </p:cBhvr>
                                      <p:rCtr x="-19700" y="-12400"/>
                                    </p:animMotion>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84001">
                                            <p:txEl>
                                              <p:pRg st="1" end="1"/>
                                            </p:txEl>
                                          </p:spTgt>
                                        </p:tgtEl>
                                        <p:attrNameLst>
                                          <p:attrName>style.visibility</p:attrName>
                                        </p:attrNameLst>
                                      </p:cBhvr>
                                      <p:to>
                                        <p:strVal val="visible"/>
                                      </p:to>
                                    </p:set>
                                    <p:anim calcmode="discrete" valueType="clr">
                                      <p:cBhvr override="childStyle">
                                        <p:cTn id="30" dur="80"/>
                                        <p:tgtEl>
                                          <p:spTgt spid="8400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4001">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84001">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ppt_x"/>
                                          </p:val>
                                        </p:tav>
                                        <p:tav tm="100000">
                                          <p:val>
                                            <p:strVal val="#ppt_x"/>
                                          </p:val>
                                        </p:tav>
                                      </p:tavLst>
                                    </p:anim>
                                    <p:anim calcmode="lin" valueType="num">
                                      <p:cBhvr additive="base">
                                        <p:cTn id="3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5417 -0.24815 C -0.18924 -0.25186 -0.32431 -0.25487 -0.36025 -0.2294 C -0.39601 -0.20348 -0.33386 -0.15139 -0.27066 -0.09306 C -0.2073 -0.03426 -0.029 0.08657 0.01996 0.12268 " pathEditMode="relative" rAng="0" ptsTypes="aaaA">
                                      <p:cBhvr>
                                        <p:cTn id="42" dur="2000" fill="hold"/>
                                        <p:tgtEl>
                                          <p:spTgt spid="4"/>
                                        </p:tgtEl>
                                        <p:attrNameLst>
                                          <p:attrName>ppt_x</p:attrName>
                                          <p:attrName>ppt_y</p:attrName>
                                        </p:attrNameLst>
                                      </p:cBhvr>
                                      <p:rCtr x="-13400" y="18200"/>
                                    </p:animMotion>
                                  </p:childTnLst>
                                </p:cTn>
                              </p:par>
                            </p:childTnLst>
                          </p:cTn>
                        </p:par>
                        <p:par>
                          <p:cTn id="43" fill="hold">
                            <p:stCondLst>
                              <p:cond delay="2000"/>
                            </p:stCondLst>
                            <p:childTnLst>
                              <p:par>
                                <p:cTn id="44" presetID="8" presetClass="emph" presetSubtype="0" fill="hold" nodeType="afterEffect">
                                  <p:stCondLst>
                                    <p:cond delay="500"/>
                                  </p:stCondLst>
                                  <p:childTnLst>
                                    <p:animRot by="-1800000">
                                      <p:cBhvr>
                                        <p:cTn id="45" dur="2000" fill="hold"/>
                                        <p:tgtEl>
                                          <p:spTgt spid="4"/>
                                        </p:tgtEl>
                                        <p:attrNameLst>
                                          <p:attrName>r</p:attrName>
                                        </p:attrNameLst>
                                      </p:cBhvr>
                                    </p:animRot>
                                  </p:childTnLst>
                                </p:cTn>
                              </p:par>
                            </p:childTnLst>
                          </p:cTn>
                        </p:par>
                        <p:par>
                          <p:cTn id="46" fill="hold">
                            <p:stCondLst>
                              <p:cond delay="4500"/>
                            </p:stCondLst>
                            <p:childTnLst>
                              <p:par>
                                <p:cTn id="47" presetID="1" presetClass="entr" presetSubtype="0" fill="hold" nodeType="afterEffect">
                                  <p:stCondLst>
                                    <p:cond delay="0"/>
                                  </p:stCondLst>
                                  <p:childTnLst>
                                    <p:set>
                                      <p:cBhvr>
                                        <p:cTn id="48" dur="1" fill="hold">
                                          <p:stCondLst>
                                            <p:cond delay="0"/>
                                          </p:stCondLst>
                                        </p:cTn>
                                        <p:tgtEl>
                                          <p:spTgt spid="842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2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42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84001">
                                            <p:txEl>
                                              <p:pRg st="2" end="2"/>
                                            </p:txEl>
                                          </p:spTgt>
                                        </p:tgtEl>
                                        <p:attrNameLst>
                                          <p:attrName>style.visibility</p:attrName>
                                        </p:attrNameLst>
                                      </p:cBhvr>
                                      <p:to>
                                        <p:strVal val="visible"/>
                                      </p:to>
                                    </p:set>
                                    <p:anim calcmode="lin" valueType="num">
                                      <p:cBhvr>
                                        <p:cTn id="57" dur="1000" fill="hold"/>
                                        <p:tgtEl>
                                          <p:spTgt spid="84001">
                                            <p:txEl>
                                              <p:pRg st="2" end="2"/>
                                            </p:txEl>
                                          </p:spTgt>
                                        </p:tgtEl>
                                        <p:attrNameLst>
                                          <p:attrName>ppt_w</p:attrName>
                                        </p:attrNameLst>
                                      </p:cBhvr>
                                      <p:tavLst>
                                        <p:tav tm="0">
                                          <p:val>
                                            <p:strVal val="#ppt_w+.3"/>
                                          </p:val>
                                        </p:tav>
                                        <p:tav tm="100000">
                                          <p:val>
                                            <p:strVal val="#ppt_w"/>
                                          </p:val>
                                        </p:tav>
                                      </p:tavLst>
                                    </p:anim>
                                    <p:anim calcmode="lin" valueType="num">
                                      <p:cBhvr>
                                        <p:cTn id="58" dur="1000" fill="hold"/>
                                        <p:tgtEl>
                                          <p:spTgt spid="84001">
                                            <p:txEl>
                                              <p:pRg st="2" end="2"/>
                                            </p:txEl>
                                          </p:spTgt>
                                        </p:tgtEl>
                                        <p:attrNameLst>
                                          <p:attrName>ppt_h</p:attrName>
                                        </p:attrNameLst>
                                      </p:cBhvr>
                                      <p:tavLst>
                                        <p:tav tm="0">
                                          <p:val>
                                            <p:strVal val="#ppt_h"/>
                                          </p:val>
                                        </p:tav>
                                        <p:tav tm="100000">
                                          <p:val>
                                            <p:strVal val="#ppt_h"/>
                                          </p:val>
                                        </p:tav>
                                      </p:tavLst>
                                    </p:anim>
                                    <p:animEffect transition="in" filter="fade">
                                      <p:cBhvr>
                                        <p:cTn id="59" dur="1000"/>
                                        <p:tgtEl>
                                          <p:spTgt spid="840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44" grpId="0"/>
      <p:bldP spid="842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eac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46" name="AutoShape 4"/>
          <p:cNvCxnSpPr/>
          <p:nvPr/>
        </p:nvCxnSpPr>
        <p:spPr>
          <a:xfrm>
            <a:off x="1524000" y="3429000"/>
            <a:ext cx="0" cy="0"/>
          </a:xfrm>
          <a:prstGeom prst="straightConnector1">
            <a:avLst/>
          </a:prstGeom>
          <a:ln w="9525" cap="flat" cmpd="sng">
            <a:solidFill>
              <a:schemeClr val="tx1"/>
            </a:solidFill>
            <a:prstDash val="solid"/>
            <a:headEnd type="none" w="med" len="med"/>
            <a:tailEnd type="none" w="med" len="med"/>
          </a:ln>
        </p:spPr>
      </p:cxnSp>
      <p:sp>
        <p:nvSpPr>
          <p:cNvPr id="31747" name="Rectangle 7"/>
          <p:cNvSpPr>
            <a:spLocks noGrp="1"/>
          </p:cNvSpPr>
          <p:nvPr>
            <p:ph idx="1"/>
          </p:nvPr>
        </p:nvSpPr>
        <p:spPr>
          <a:xfrm>
            <a:off x="1981200" y="1600200"/>
            <a:ext cx="8229600" cy="4876800"/>
          </a:xfrm>
        </p:spPr>
        <p:txBody>
          <a:bodyPr vert="horz" wrap="square" lIns="91440" tIns="45720" rIns="91440" bIns="45720" anchor="t"/>
          <a:lstStyle/>
          <a:p>
            <a:pPr marL="0" indent="0" eaLnBrk="1" hangingPunct="1">
              <a:buNone/>
            </a:pPr>
            <a:r>
              <a:rPr lang="vi-VN" altLang="en-US" b="1" i="1">
                <a:latin typeface="Times New Roman" panose="02020603050405020304" pitchFamily="18" charset="0"/>
              </a:rPr>
              <a:t>1. Học bài theo SGK và vở ghi.</a:t>
            </a:r>
          </a:p>
          <a:p>
            <a:pPr marL="0" indent="0" eaLnBrk="1" hangingPunct="1">
              <a:buNone/>
            </a:pPr>
            <a:r>
              <a:rPr lang="vi-VN" altLang="en-US" b="1" i="1">
                <a:latin typeface="Times New Roman" panose="02020603050405020304" pitchFamily="18" charset="0"/>
              </a:rPr>
              <a:t>2</a:t>
            </a:r>
            <a:r>
              <a:rPr lang="en-US" altLang="en-US" b="1" i="1">
                <a:latin typeface="Times New Roman" panose="02020603050405020304" pitchFamily="18" charset="0"/>
              </a:rPr>
              <a:t>. </a:t>
            </a:r>
            <a:r>
              <a:rPr lang="en-US" altLang="en-US" b="1" i="1" err="1">
                <a:latin typeface="Times New Roman" panose="02020603050405020304" pitchFamily="18" charset="0"/>
              </a:rPr>
              <a:t>Xem</a:t>
            </a:r>
            <a:r>
              <a:rPr lang="en-US" altLang="en-US" b="1" i="1">
                <a:latin typeface="Times New Roman" panose="02020603050405020304" pitchFamily="18" charset="0"/>
              </a:rPr>
              <a:t> </a:t>
            </a:r>
            <a:r>
              <a:rPr lang="en-US" altLang="en-US" b="1" i="1" err="1">
                <a:latin typeface="Times New Roman" panose="02020603050405020304" pitchFamily="18" charset="0"/>
              </a:rPr>
              <a:t>trước</a:t>
            </a:r>
            <a:r>
              <a:rPr lang="en-US" altLang="en-US" b="1" i="1">
                <a:latin typeface="Times New Roman" panose="02020603050405020304" pitchFamily="18" charset="0"/>
              </a:rPr>
              <a:t> </a:t>
            </a:r>
            <a:r>
              <a:rPr lang="en-US" altLang="en-US" b="1" i="1" err="1">
                <a:latin typeface="Times New Roman" panose="02020603050405020304" pitchFamily="18" charset="0"/>
              </a:rPr>
              <a:t>nội</a:t>
            </a:r>
            <a:r>
              <a:rPr lang="en-US" altLang="en-US" b="1" i="1">
                <a:latin typeface="Times New Roman" panose="02020603050405020304" pitchFamily="18" charset="0"/>
              </a:rPr>
              <a:t> dung </a:t>
            </a:r>
            <a:r>
              <a:rPr lang="en-US" altLang="en-US" b="1" i="1" err="1">
                <a:latin typeface="Times New Roman" panose="02020603050405020304" pitchFamily="18" charset="0"/>
              </a:rPr>
              <a:t>bài</a:t>
            </a:r>
            <a:r>
              <a:rPr lang="vi-VN" altLang="en-US" b="1" i="1">
                <a:latin typeface="Times New Roman" panose="02020603050405020304" pitchFamily="18" charset="0"/>
              </a:rPr>
              <a:t> 26</a:t>
            </a:r>
            <a:r>
              <a:rPr lang="en-US" altLang="en-US" b="1" i="1">
                <a:latin typeface="Times New Roman" panose="02020603050405020304" pitchFamily="18" charset="0"/>
              </a:rPr>
              <a:t>: </a:t>
            </a:r>
            <a:r>
              <a:rPr lang="en-US" altLang="en-US" b="1" i="1" err="1">
                <a:latin typeface="Times New Roman" panose="02020603050405020304" pitchFamily="18" charset="0"/>
              </a:rPr>
              <a:t>Ứng</a:t>
            </a:r>
            <a:r>
              <a:rPr lang="en-US" altLang="en-US" b="1" i="1">
                <a:latin typeface="Times New Roman" panose="02020603050405020304" pitchFamily="18" charset="0"/>
              </a:rPr>
              <a:t> </a:t>
            </a:r>
            <a:r>
              <a:rPr lang="en-US" altLang="en-US" b="1" i="1" err="1">
                <a:latin typeface="Times New Roman" panose="02020603050405020304" pitchFamily="18" charset="0"/>
              </a:rPr>
              <a:t>dụng</a:t>
            </a:r>
            <a:r>
              <a:rPr lang="en-US" altLang="en-US" b="1" i="1">
                <a:latin typeface="Times New Roman" panose="02020603050405020304" pitchFamily="18" charset="0"/>
              </a:rPr>
              <a:t> </a:t>
            </a:r>
            <a:r>
              <a:rPr lang="en-US" altLang="en-US" b="1" i="1" err="1">
                <a:latin typeface="Times New Roman" panose="02020603050405020304" pitchFamily="18" charset="0"/>
              </a:rPr>
              <a:t>của</a:t>
            </a:r>
            <a:r>
              <a:rPr lang="en-US" altLang="en-US" b="1" i="1">
                <a:latin typeface="Times New Roman" panose="02020603050405020304" pitchFamily="18" charset="0"/>
              </a:rPr>
              <a:t> </a:t>
            </a:r>
            <a:r>
              <a:rPr lang="en-US" altLang="en-US" b="1" i="1" err="1">
                <a:latin typeface="Times New Roman" panose="02020603050405020304" pitchFamily="18" charset="0"/>
              </a:rPr>
              <a:t>nam</a:t>
            </a:r>
            <a:r>
              <a:rPr lang="en-US" altLang="en-US" b="1" i="1">
                <a:latin typeface="Times New Roman" panose="02020603050405020304" pitchFamily="18" charset="0"/>
              </a:rPr>
              <a:t> </a:t>
            </a:r>
            <a:r>
              <a:rPr lang="en-US" altLang="en-US" b="1" i="1" err="1">
                <a:latin typeface="Times New Roman" panose="02020603050405020304" pitchFamily="18" charset="0"/>
              </a:rPr>
              <a:t>châm</a:t>
            </a:r>
            <a:r>
              <a:rPr lang="en-US" altLang="en-US" b="1" i="1">
                <a:latin typeface="Times New Roman" panose="02020603050405020304" pitchFamily="18" charset="0"/>
              </a:rPr>
              <a:t> </a:t>
            </a:r>
            <a:r>
              <a:rPr lang="en-US" altLang="en-US" b="1" i="1" err="1">
                <a:latin typeface="Times New Roman" panose="02020603050405020304" pitchFamily="18" charset="0"/>
              </a:rPr>
              <a:t>và</a:t>
            </a:r>
            <a:r>
              <a:rPr lang="en-US" altLang="en-US" b="1" i="1">
                <a:latin typeface="Times New Roman" panose="02020603050405020304" pitchFamily="18" charset="0"/>
              </a:rPr>
              <a:t> </a:t>
            </a:r>
            <a:r>
              <a:rPr lang="en-US" altLang="en-US" b="1" i="1" err="1">
                <a:latin typeface="Times New Roman" panose="02020603050405020304" pitchFamily="18" charset="0"/>
              </a:rPr>
              <a:t>tìm</a:t>
            </a:r>
            <a:r>
              <a:rPr lang="en-US" altLang="en-US" b="1" i="1">
                <a:latin typeface="Times New Roman" panose="02020603050405020304" pitchFamily="18" charset="0"/>
              </a:rPr>
              <a:t> </a:t>
            </a:r>
            <a:r>
              <a:rPr lang="en-US" altLang="en-US" b="1" i="1" err="1">
                <a:latin typeface="Times New Roman" panose="02020603050405020304" pitchFamily="18" charset="0"/>
              </a:rPr>
              <a:t>hiểu</a:t>
            </a:r>
            <a:r>
              <a:rPr lang="vi-VN" altLang="en-US" b="1" i="1">
                <a:latin typeface="Times New Roman" panose="02020603050405020304" pitchFamily="18" charset="0"/>
              </a:rPr>
              <a:t> các</a:t>
            </a:r>
            <a:r>
              <a:rPr lang="en-US" altLang="en-US" b="1" i="1">
                <a:latin typeface="Times New Roman" panose="02020603050405020304" pitchFamily="18" charset="0"/>
              </a:rPr>
              <a:t> </a:t>
            </a:r>
            <a:r>
              <a:rPr lang="en-US" altLang="en-US" b="1" i="1" err="1">
                <a:latin typeface="Times New Roman" panose="02020603050405020304" pitchFamily="18" charset="0"/>
              </a:rPr>
              <a:t>nội</a:t>
            </a:r>
            <a:r>
              <a:rPr lang="en-US" altLang="en-US" b="1" i="1">
                <a:latin typeface="Times New Roman" panose="02020603050405020304" pitchFamily="18" charset="0"/>
              </a:rPr>
              <a:t> dung </a:t>
            </a:r>
            <a:r>
              <a:rPr lang="en-US" altLang="en-US" b="1" i="1" err="1">
                <a:latin typeface="Times New Roman" panose="02020603050405020304" pitchFamily="18" charset="0"/>
              </a:rPr>
              <a:t>sau</a:t>
            </a:r>
            <a:r>
              <a:rPr lang="en-US" altLang="en-US" b="1" i="1">
                <a:latin typeface="Times New Roman" panose="02020603050405020304" pitchFamily="18" charset="0"/>
              </a:rPr>
              <a:t>:</a:t>
            </a:r>
          </a:p>
          <a:p>
            <a:pPr marL="0" indent="0" eaLnBrk="1" hangingPunct="1">
              <a:buNone/>
            </a:pPr>
            <a:r>
              <a:rPr lang="vi-VN" altLang="en-US" b="1" i="1">
                <a:latin typeface="Times New Roman" panose="02020603050405020304" pitchFamily="18" charset="0"/>
              </a:rPr>
              <a:t>  </a:t>
            </a:r>
            <a:r>
              <a:rPr lang="en-US" altLang="en-US" b="1" i="1">
                <a:latin typeface="Times New Roman" panose="02020603050405020304" pitchFamily="18" charset="0"/>
              </a:rPr>
              <a:t>+ </a:t>
            </a:r>
            <a:r>
              <a:rPr lang="en-US" altLang="en-US" b="1" i="1" err="1">
                <a:latin typeface="Times New Roman" panose="02020603050405020304" pitchFamily="18" charset="0"/>
              </a:rPr>
              <a:t>Nguyên</a:t>
            </a:r>
            <a:r>
              <a:rPr lang="en-US" altLang="en-US" b="1" i="1">
                <a:latin typeface="Times New Roman" panose="02020603050405020304" pitchFamily="18" charset="0"/>
              </a:rPr>
              <a:t> </a:t>
            </a:r>
            <a:r>
              <a:rPr lang="en-US" altLang="en-US" b="1" i="1" err="1">
                <a:latin typeface="Times New Roman" panose="02020603050405020304" pitchFamily="18" charset="0"/>
              </a:rPr>
              <a:t>tắc</a:t>
            </a:r>
            <a:r>
              <a:rPr lang="en-US" altLang="en-US" b="1" i="1">
                <a:latin typeface="Times New Roman" panose="02020603050405020304" pitchFamily="18" charset="0"/>
              </a:rPr>
              <a:t> </a:t>
            </a:r>
            <a:r>
              <a:rPr lang="en-US" altLang="en-US" b="1" i="1" err="1">
                <a:latin typeface="Times New Roman" panose="02020603050405020304" pitchFamily="18" charset="0"/>
              </a:rPr>
              <a:t>hoạt</a:t>
            </a:r>
            <a:r>
              <a:rPr lang="en-US" altLang="en-US" b="1" i="1">
                <a:latin typeface="Times New Roman" panose="02020603050405020304" pitchFamily="18" charset="0"/>
              </a:rPr>
              <a:t> </a:t>
            </a:r>
            <a:r>
              <a:rPr lang="en-US" altLang="en-US" b="1" i="1" err="1">
                <a:latin typeface="Times New Roman" panose="02020603050405020304" pitchFamily="18" charset="0"/>
              </a:rPr>
              <a:t>động</a:t>
            </a:r>
            <a:r>
              <a:rPr lang="en-US" altLang="en-US" b="1" i="1">
                <a:latin typeface="Times New Roman" panose="02020603050405020304" pitchFamily="18" charset="0"/>
              </a:rPr>
              <a:t> </a:t>
            </a:r>
            <a:r>
              <a:rPr lang="en-US" altLang="en-US" b="1" i="1" err="1">
                <a:latin typeface="Times New Roman" panose="02020603050405020304" pitchFamily="18" charset="0"/>
              </a:rPr>
              <a:t>của</a:t>
            </a:r>
            <a:r>
              <a:rPr lang="en-US" altLang="en-US" b="1" i="1">
                <a:latin typeface="Times New Roman" panose="02020603050405020304" pitchFamily="18" charset="0"/>
              </a:rPr>
              <a:t> </a:t>
            </a:r>
            <a:r>
              <a:rPr lang="en-US" altLang="en-US" b="1" i="1" err="1">
                <a:latin typeface="Times New Roman" panose="02020603050405020304" pitchFamily="18" charset="0"/>
              </a:rPr>
              <a:t>loa</a:t>
            </a:r>
            <a:r>
              <a:rPr lang="en-US" altLang="en-US" b="1" i="1">
                <a:latin typeface="Times New Roman" panose="02020603050405020304" pitchFamily="18" charset="0"/>
              </a:rPr>
              <a:t> </a:t>
            </a:r>
            <a:r>
              <a:rPr lang="en-US" altLang="en-US" b="1" i="1" err="1">
                <a:latin typeface="Times New Roman" panose="02020603050405020304" pitchFamily="18" charset="0"/>
              </a:rPr>
              <a:t>điện</a:t>
            </a:r>
            <a:r>
              <a:rPr lang="en-US" altLang="en-US" b="1" i="1">
                <a:latin typeface="Times New Roman" panose="02020603050405020304" pitchFamily="18" charset="0"/>
              </a:rPr>
              <a:t>.</a:t>
            </a:r>
          </a:p>
          <a:p>
            <a:pPr marL="0" indent="0" eaLnBrk="1" hangingPunct="1">
              <a:buNone/>
            </a:pPr>
            <a:r>
              <a:rPr lang="en-US" altLang="en-US" b="1" i="1">
                <a:latin typeface="Times New Roman" panose="02020603050405020304" pitchFamily="18" charset="0"/>
              </a:rPr>
              <a:t>  + </a:t>
            </a:r>
            <a:r>
              <a:rPr lang="en-US" altLang="en-US" b="1" i="1" err="1">
                <a:latin typeface="Times New Roman" panose="02020603050405020304" pitchFamily="18" charset="0"/>
              </a:rPr>
              <a:t>Tìm</a:t>
            </a:r>
            <a:r>
              <a:rPr lang="en-US" altLang="en-US" b="1" i="1">
                <a:latin typeface="Times New Roman" panose="02020603050405020304" pitchFamily="18" charset="0"/>
              </a:rPr>
              <a:t> </a:t>
            </a:r>
            <a:r>
              <a:rPr lang="en-US" altLang="en-US" b="1" i="1" err="1">
                <a:latin typeface="Times New Roman" panose="02020603050405020304" pitchFamily="18" charset="0"/>
              </a:rPr>
              <a:t>hiểu</a:t>
            </a:r>
            <a:r>
              <a:rPr lang="en-US" altLang="en-US" b="1" i="1">
                <a:latin typeface="Times New Roman" panose="02020603050405020304" pitchFamily="18" charset="0"/>
              </a:rPr>
              <a:t> </a:t>
            </a:r>
            <a:r>
              <a:rPr lang="en-US" altLang="en-US" b="1" i="1" err="1">
                <a:latin typeface="Times New Roman" panose="02020603050405020304" pitchFamily="18" charset="0"/>
              </a:rPr>
              <a:t>hoạt</a:t>
            </a:r>
            <a:r>
              <a:rPr lang="en-US" altLang="en-US" b="1" i="1">
                <a:latin typeface="Times New Roman" panose="02020603050405020304" pitchFamily="18" charset="0"/>
              </a:rPr>
              <a:t> </a:t>
            </a:r>
            <a:r>
              <a:rPr lang="en-US" altLang="en-US" b="1" i="1" err="1">
                <a:latin typeface="Times New Roman" panose="02020603050405020304" pitchFamily="18" charset="0"/>
              </a:rPr>
              <a:t>động</a:t>
            </a:r>
            <a:r>
              <a:rPr lang="en-US" altLang="en-US" b="1" i="1">
                <a:latin typeface="Times New Roman" panose="02020603050405020304" pitchFamily="18" charset="0"/>
              </a:rPr>
              <a:t> </a:t>
            </a:r>
            <a:r>
              <a:rPr lang="en-US" altLang="en-US" b="1" i="1" err="1">
                <a:latin typeface="Times New Roman" panose="02020603050405020304" pitchFamily="18" charset="0"/>
              </a:rPr>
              <a:t>Rơle</a:t>
            </a:r>
            <a:r>
              <a:rPr lang="en-US" altLang="en-US" b="1" i="1">
                <a:latin typeface="Times New Roman" panose="02020603050405020304" pitchFamily="18" charset="0"/>
              </a:rPr>
              <a:t> </a:t>
            </a:r>
            <a:r>
              <a:rPr lang="en-US" altLang="en-US" b="1" i="1" err="1">
                <a:latin typeface="Times New Roman" panose="02020603050405020304" pitchFamily="18" charset="0"/>
              </a:rPr>
              <a:t>điện</a:t>
            </a:r>
            <a:r>
              <a:rPr lang="en-US" altLang="en-US" b="1" i="1">
                <a:latin typeface="Times New Roman" panose="02020603050405020304" pitchFamily="18" charset="0"/>
              </a:rPr>
              <a:t> </a:t>
            </a:r>
            <a:r>
              <a:rPr lang="en-US" altLang="en-US" b="1" i="1" err="1">
                <a:latin typeface="Times New Roman" panose="02020603050405020304" pitchFamily="18" charset="0"/>
              </a:rPr>
              <a:t>từ</a:t>
            </a:r>
            <a:r>
              <a:rPr lang="en-US" altLang="en-US" b="1" i="1">
                <a:latin typeface="Times New Roman" panose="02020603050405020304" pitchFamily="18" charset="0"/>
              </a:rPr>
              <a:t>?</a:t>
            </a:r>
          </a:p>
          <a:p>
            <a:pPr marL="0" indent="0" eaLnBrk="1" hangingPunct="1">
              <a:buNone/>
            </a:pPr>
            <a:r>
              <a:rPr lang="vi-VN" altLang="en-US" b="1" i="1">
                <a:latin typeface="Times New Roman" panose="02020603050405020304" pitchFamily="18" charset="0"/>
              </a:rPr>
              <a:t>3</a:t>
            </a:r>
            <a:r>
              <a:rPr lang="en-US" altLang="en-US" b="1" i="1">
                <a:latin typeface="Times New Roman" panose="02020603050405020304" pitchFamily="18" charset="0"/>
              </a:rPr>
              <a:t>. </a:t>
            </a:r>
            <a:r>
              <a:rPr lang="en-US" altLang="en-US" b="1" i="1" err="1">
                <a:latin typeface="Times New Roman" panose="02020603050405020304" pitchFamily="18" charset="0"/>
              </a:rPr>
              <a:t>Bài</a:t>
            </a:r>
            <a:r>
              <a:rPr lang="en-US" altLang="en-US" b="1" i="1">
                <a:latin typeface="Times New Roman" panose="02020603050405020304" pitchFamily="18" charset="0"/>
              </a:rPr>
              <a:t> </a:t>
            </a:r>
            <a:r>
              <a:rPr lang="en-US" altLang="en-US" b="1" i="1" err="1">
                <a:latin typeface="Times New Roman" panose="02020603050405020304" pitchFamily="18" charset="0"/>
              </a:rPr>
              <a:t>tập</a:t>
            </a:r>
            <a:r>
              <a:rPr lang="en-US" altLang="en-US" b="1" i="1">
                <a:latin typeface="Times New Roman" panose="02020603050405020304" pitchFamily="18" charset="0"/>
              </a:rPr>
              <a:t> </a:t>
            </a:r>
            <a:r>
              <a:rPr lang="en-US" altLang="en-US" b="1" i="1" err="1">
                <a:latin typeface="Times New Roman" panose="02020603050405020304" pitchFamily="18" charset="0"/>
              </a:rPr>
              <a:t>về</a:t>
            </a:r>
            <a:r>
              <a:rPr lang="en-US" altLang="en-US" b="1" i="1">
                <a:latin typeface="Times New Roman" panose="02020603050405020304" pitchFamily="18" charset="0"/>
              </a:rPr>
              <a:t> </a:t>
            </a:r>
            <a:r>
              <a:rPr lang="en-US" altLang="en-US" b="1" i="1" err="1">
                <a:latin typeface="Times New Roman" panose="02020603050405020304" pitchFamily="18" charset="0"/>
              </a:rPr>
              <a:t>nhà</a:t>
            </a:r>
            <a:r>
              <a:rPr lang="en-US" altLang="en-US" b="1" i="1">
                <a:latin typeface="Times New Roman" panose="02020603050405020304" pitchFamily="18" charset="0"/>
              </a:rPr>
              <a:t>: 25.1</a:t>
            </a:r>
            <a:r>
              <a:rPr lang="vi-VN" altLang="en-US" b="1" i="1">
                <a:latin typeface="Times New Roman" panose="02020603050405020304" pitchFamily="18" charset="0"/>
              </a:rPr>
              <a:t>,</a:t>
            </a:r>
            <a:r>
              <a:rPr lang="en-US" altLang="en-US" b="1" i="1">
                <a:latin typeface="Times New Roman" panose="02020603050405020304" pitchFamily="18" charset="0"/>
              </a:rPr>
              <a:t> 25.3 SBT</a:t>
            </a:r>
          </a:p>
          <a:p>
            <a:pPr marL="0" indent="0" eaLnBrk="1" hangingPunct="1"/>
            <a:endParaRPr lang="en-US" altLang="en-US" b="1" i="1">
              <a:latin typeface="Times New Roman" panose="02020603050405020304" pitchFamily="18" charset="0"/>
            </a:endParaRPr>
          </a:p>
          <a:p>
            <a:pPr marL="0" indent="0" eaLnBrk="1" hangingPunct="1"/>
            <a:endParaRPr lang="en-US" altLang="en-US" b="1" i="1">
              <a:latin typeface="Times New Roman" panose="02020603050405020304" pitchFamily="18" charset="0"/>
            </a:endParaRPr>
          </a:p>
        </p:txBody>
      </p:sp>
      <p:grpSp>
        <p:nvGrpSpPr>
          <p:cNvPr id="31748" name="Group 8"/>
          <p:cNvGrpSpPr/>
          <p:nvPr/>
        </p:nvGrpSpPr>
        <p:grpSpPr>
          <a:xfrm>
            <a:off x="5119689" y="5148263"/>
            <a:ext cx="1800225" cy="1028700"/>
            <a:chOff x="4130" y="2318"/>
            <a:chExt cx="2835" cy="1620"/>
          </a:xfrm>
        </p:grpSpPr>
        <p:sp>
          <p:nvSpPr>
            <p:cNvPr id="31749" name="Freeform 9"/>
            <p:cNvSpPr/>
            <p:nvPr/>
          </p:nvSpPr>
          <p:spPr>
            <a:xfrm>
              <a:off x="4130" y="2618"/>
              <a:ext cx="2835" cy="1186"/>
            </a:xfrm>
            <a:custGeom>
              <a:avLst/>
              <a:gdLst/>
              <a:ahLst/>
              <a:cxnLst>
                <a:cxn ang="0">
                  <a:pos x="2726" y="335"/>
                </a:cxn>
                <a:cxn ang="0">
                  <a:pos x="2549" y="397"/>
                </a:cxn>
                <a:cxn ang="0">
                  <a:pos x="2368" y="459"/>
                </a:cxn>
                <a:cxn ang="0">
                  <a:pos x="2185" y="515"/>
                </a:cxn>
                <a:cxn ang="0">
                  <a:pos x="2008" y="567"/>
                </a:cxn>
                <a:cxn ang="0">
                  <a:pos x="1840" y="609"/>
                </a:cxn>
                <a:cxn ang="0">
                  <a:pos x="1688" y="645"/>
                </a:cxn>
                <a:cxn ang="0">
                  <a:pos x="1556" y="662"/>
                </a:cxn>
                <a:cxn ang="0">
                  <a:pos x="1452" y="669"/>
                </a:cxn>
                <a:cxn ang="0">
                  <a:pos x="1377" y="658"/>
                </a:cxn>
                <a:cxn ang="0">
                  <a:pos x="1343" y="630"/>
                </a:cxn>
                <a:cxn ang="0">
                  <a:pos x="1327" y="527"/>
                </a:cxn>
                <a:cxn ang="0">
                  <a:pos x="1347" y="424"/>
                </a:cxn>
                <a:cxn ang="0">
                  <a:pos x="1318" y="320"/>
                </a:cxn>
                <a:cxn ang="0">
                  <a:pos x="1249" y="227"/>
                </a:cxn>
                <a:cxn ang="0">
                  <a:pos x="1182" y="126"/>
                </a:cxn>
                <a:cxn ang="0">
                  <a:pos x="1104" y="40"/>
                </a:cxn>
                <a:cxn ang="0">
                  <a:pos x="1001" y="0"/>
                </a:cxn>
                <a:cxn ang="0">
                  <a:pos x="861" y="26"/>
                </a:cxn>
                <a:cxn ang="0">
                  <a:pos x="704" y="79"/>
                </a:cxn>
                <a:cxn ang="0">
                  <a:pos x="595" y="126"/>
                </a:cxn>
                <a:cxn ang="0">
                  <a:pos x="509" y="170"/>
                </a:cxn>
                <a:cxn ang="0">
                  <a:pos x="413" y="214"/>
                </a:cxn>
                <a:cxn ang="0">
                  <a:pos x="276" y="267"/>
                </a:cxn>
                <a:cxn ang="0">
                  <a:pos x="69" y="825"/>
                </a:cxn>
                <a:cxn ang="0">
                  <a:pos x="250" y="757"/>
                </a:cxn>
                <a:cxn ang="0">
                  <a:pos x="400" y="698"/>
                </a:cxn>
                <a:cxn ang="0">
                  <a:pos x="538" y="654"/>
                </a:cxn>
                <a:cxn ang="0">
                  <a:pos x="670" y="609"/>
                </a:cxn>
                <a:cxn ang="0">
                  <a:pos x="818" y="573"/>
                </a:cxn>
                <a:cxn ang="0">
                  <a:pos x="791" y="812"/>
                </a:cxn>
                <a:cxn ang="0">
                  <a:pos x="784" y="959"/>
                </a:cxn>
                <a:cxn ang="0">
                  <a:pos x="832" y="1052"/>
                </a:cxn>
                <a:cxn ang="0">
                  <a:pos x="910" y="1125"/>
                </a:cxn>
                <a:cxn ang="0">
                  <a:pos x="1014" y="1171"/>
                </a:cxn>
                <a:cxn ang="0">
                  <a:pos x="1126" y="1186"/>
                </a:cxn>
                <a:cxn ang="0">
                  <a:pos x="1231" y="1171"/>
                </a:cxn>
                <a:cxn ang="0">
                  <a:pos x="1328" y="1157"/>
                </a:cxn>
                <a:cxn ang="0">
                  <a:pos x="1436" y="1145"/>
                </a:cxn>
                <a:cxn ang="0">
                  <a:pos x="1557" y="1127"/>
                </a:cxn>
                <a:cxn ang="0">
                  <a:pos x="1688" y="1107"/>
                </a:cxn>
                <a:cxn ang="0">
                  <a:pos x="1829" y="1082"/>
                </a:cxn>
                <a:cxn ang="0">
                  <a:pos x="1971" y="1053"/>
                </a:cxn>
                <a:cxn ang="0">
                  <a:pos x="2118" y="1021"/>
                </a:cxn>
                <a:cxn ang="0">
                  <a:pos x="2269" y="981"/>
                </a:cxn>
                <a:cxn ang="0">
                  <a:pos x="2418" y="935"/>
                </a:cxn>
                <a:cxn ang="0">
                  <a:pos x="2568" y="884"/>
                </a:cxn>
              </a:cxnLst>
              <a:rect l="0" t="0" r="0" b="0"/>
              <a:pathLst>
                <a:path w="2835" h="1186">
                  <a:moveTo>
                    <a:pt x="2835" y="293"/>
                  </a:moveTo>
                  <a:lnTo>
                    <a:pt x="2782" y="312"/>
                  </a:lnTo>
                  <a:lnTo>
                    <a:pt x="2726" y="335"/>
                  </a:lnTo>
                  <a:lnTo>
                    <a:pt x="2668" y="355"/>
                  </a:lnTo>
                  <a:lnTo>
                    <a:pt x="2609" y="377"/>
                  </a:lnTo>
                  <a:lnTo>
                    <a:pt x="2549" y="397"/>
                  </a:lnTo>
                  <a:lnTo>
                    <a:pt x="2490" y="417"/>
                  </a:lnTo>
                  <a:lnTo>
                    <a:pt x="2430" y="440"/>
                  </a:lnTo>
                  <a:lnTo>
                    <a:pt x="2368" y="459"/>
                  </a:lnTo>
                  <a:lnTo>
                    <a:pt x="2307" y="478"/>
                  </a:lnTo>
                  <a:lnTo>
                    <a:pt x="2247" y="498"/>
                  </a:lnTo>
                  <a:lnTo>
                    <a:pt x="2185" y="515"/>
                  </a:lnTo>
                  <a:lnTo>
                    <a:pt x="2125" y="534"/>
                  </a:lnTo>
                  <a:lnTo>
                    <a:pt x="2067" y="553"/>
                  </a:lnTo>
                  <a:lnTo>
                    <a:pt x="2008" y="567"/>
                  </a:lnTo>
                  <a:lnTo>
                    <a:pt x="1952" y="583"/>
                  </a:lnTo>
                  <a:lnTo>
                    <a:pt x="1895" y="596"/>
                  </a:lnTo>
                  <a:lnTo>
                    <a:pt x="1840" y="609"/>
                  </a:lnTo>
                  <a:lnTo>
                    <a:pt x="1788" y="622"/>
                  </a:lnTo>
                  <a:lnTo>
                    <a:pt x="1737" y="635"/>
                  </a:lnTo>
                  <a:lnTo>
                    <a:pt x="1688" y="645"/>
                  </a:lnTo>
                  <a:lnTo>
                    <a:pt x="1640" y="654"/>
                  </a:lnTo>
                  <a:lnTo>
                    <a:pt x="1597" y="658"/>
                  </a:lnTo>
                  <a:lnTo>
                    <a:pt x="1556" y="662"/>
                  </a:lnTo>
                  <a:lnTo>
                    <a:pt x="1520" y="668"/>
                  </a:lnTo>
                  <a:lnTo>
                    <a:pt x="1485" y="669"/>
                  </a:lnTo>
                  <a:lnTo>
                    <a:pt x="1452" y="669"/>
                  </a:lnTo>
                  <a:lnTo>
                    <a:pt x="1423" y="668"/>
                  </a:lnTo>
                  <a:lnTo>
                    <a:pt x="1399" y="662"/>
                  </a:lnTo>
                  <a:lnTo>
                    <a:pt x="1377" y="658"/>
                  </a:lnTo>
                  <a:lnTo>
                    <a:pt x="1363" y="654"/>
                  </a:lnTo>
                  <a:lnTo>
                    <a:pt x="1348" y="641"/>
                  </a:lnTo>
                  <a:lnTo>
                    <a:pt x="1343" y="630"/>
                  </a:lnTo>
                  <a:lnTo>
                    <a:pt x="1328" y="593"/>
                  </a:lnTo>
                  <a:lnTo>
                    <a:pt x="1321" y="561"/>
                  </a:lnTo>
                  <a:lnTo>
                    <a:pt x="1327" y="527"/>
                  </a:lnTo>
                  <a:lnTo>
                    <a:pt x="1333" y="493"/>
                  </a:lnTo>
                  <a:lnTo>
                    <a:pt x="1341" y="460"/>
                  </a:lnTo>
                  <a:lnTo>
                    <a:pt x="1347" y="424"/>
                  </a:lnTo>
                  <a:lnTo>
                    <a:pt x="1348" y="387"/>
                  </a:lnTo>
                  <a:lnTo>
                    <a:pt x="1343" y="349"/>
                  </a:lnTo>
                  <a:lnTo>
                    <a:pt x="1318" y="320"/>
                  </a:lnTo>
                  <a:lnTo>
                    <a:pt x="1295" y="293"/>
                  </a:lnTo>
                  <a:lnTo>
                    <a:pt x="1271" y="263"/>
                  </a:lnTo>
                  <a:lnTo>
                    <a:pt x="1249" y="227"/>
                  </a:lnTo>
                  <a:lnTo>
                    <a:pt x="1228" y="192"/>
                  </a:lnTo>
                  <a:lnTo>
                    <a:pt x="1206" y="159"/>
                  </a:lnTo>
                  <a:lnTo>
                    <a:pt x="1182" y="126"/>
                  </a:lnTo>
                  <a:lnTo>
                    <a:pt x="1157" y="94"/>
                  </a:lnTo>
                  <a:lnTo>
                    <a:pt x="1131" y="66"/>
                  </a:lnTo>
                  <a:lnTo>
                    <a:pt x="1104" y="40"/>
                  </a:lnTo>
                  <a:lnTo>
                    <a:pt x="1071" y="20"/>
                  </a:lnTo>
                  <a:lnTo>
                    <a:pt x="1039" y="7"/>
                  </a:lnTo>
                  <a:lnTo>
                    <a:pt x="1001" y="0"/>
                  </a:lnTo>
                  <a:lnTo>
                    <a:pt x="959" y="0"/>
                  </a:lnTo>
                  <a:lnTo>
                    <a:pt x="913" y="9"/>
                  </a:lnTo>
                  <a:lnTo>
                    <a:pt x="861" y="26"/>
                  </a:lnTo>
                  <a:lnTo>
                    <a:pt x="802" y="45"/>
                  </a:lnTo>
                  <a:lnTo>
                    <a:pt x="750" y="64"/>
                  </a:lnTo>
                  <a:lnTo>
                    <a:pt x="704" y="79"/>
                  </a:lnTo>
                  <a:lnTo>
                    <a:pt x="663" y="94"/>
                  </a:lnTo>
                  <a:lnTo>
                    <a:pt x="628" y="110"/>
                  </a:lnTo>
                  <a:lnTo>
                    <a:pt x="595" y="126"/>
                  </a:lnTo>
                  <a:lnTo>
                    <a:pt x="565" y="140"/>
                  </a:lnTo>
                  <a:lnTo>
                    <a:pt x="538" y="154"/>
                  </a:lnTo>
                  <a:lnTo>
                    <a:pt x="509" y="170"/>
                  </a:lnTo>
                  <a:lnTo>
                    <a:pt x="479" y="183"/>
                  </a:lnTo>
                  <a:lnTo>
                    <a:pt x="447" y="199"/>
                  </a:lnTo>
                  <a:lnTo>
                    <a:pt x="413" y="214"/>
                  </a:lnTo>
                  <a:lnTo>
                    <a:pt x="372" y="229"/>
                  </a:lnTo>
                  <a:lnTo>
                    <a:pt x="329" y="248"/>
                  </a:lnTo>
                  <a:lnTo>
                    <a:pt x="276" y="267"/>
                  </a:lnTo>
                  <a:lnTo>
                    <a:pt x="217" y="284"/>
                  </a:lnTo>
                  <a:lnTo>
                    <a:pt x="0" y="848"/>
                  </a:lnTo>
                  <a:lnTo>
                    <a:pt x="69" y="825"/>
                  </a:lnTo>
                  <a:lnTo>
                    <a:pt x="132" y="799"/>
                  </a:lnTo>
                  <a:lnTo>
                    <a:pt x="194" y="776"/>
                  </a:lnTo>
                  <a:lnTo>
                    <a:pt x="250" y="757"/>
                  </a:lnTo>
                  <a:lnTo>
                    <a:pt x="303" y="737"/>
                  </a:lnTo>
                  <a:lnTo>
                    <a:pt x="352" y="716"/>
                  </a:lnTo>
                  <a:lnTo>
                    <a:pt x="400" y="698"/>
                  </a:lnTo>
                  <a:lnTo>
                    <a:pt x="447" y="682"/>
                  </a:lnTo>
                  <a:lnTo>
                    <a:pt x="492" y="668"/>
                  </a:lnTo>
                  <a:lnTo>
                    <a:pt x="538" y="654"/>
                  </a:lnTo>
                  <a:lnTo>
                    <a:pt x="581" y="636"/>
                  </a:lnTo>
                  <a:lnTo>
                    <a:pt x="625" y="622"/>
                  </a:lnTo>
                  <a:lnTo>
                    <a:pt x="670" y="609"/>
                  </a:lnTo>
                  <a:lnTo>
                    <a:pt x="717" y="597"/>
                  </a:lnTo>
                  <a:lnTo>
                    <a:pt x="765" y="584"/>
                  </a:lnTo>
                  <a:lnTo>
                    <a:pt x="818" y="573"/>
                  </a:lnTo>
                  <a:lnTo>
                    <a:pt x="819" y="649"/>
                  </a:lnTo>
                  <a:lnTo>
                    <a:pt x="809" y="731"/>
                  </a:lnTo>
                  <a:lnTo>
                    <a:pt x="791" y="812"/>
                  </a:lnTo>
                  <a:lnTo>
                    <a:pt x="779" y="894"/>
                  </a:lnTo>
                  <a:lnTo>
                    <a:pt x="781" y="929"/>
                  </a:lnTo>
                  <a:lnTo>
                    <a:pt x="784" y="959"/>
                  </a:lnTo>
                  <a:lnTo>
                    <a:pt x="798" y="993"/>
                  </a:lnTo>
                  <a:lnTo>
                    <a:pt x="814" y="1023"/>
                  </a:lnTo>
                  <a:lnTo>
                    <a:pt x="832" y="1052"/>
                  </a:lnTo>
                  <a:lnTo>
                    <a:pt x="854" y="1078"/>
                  </a:lnTo>
                  <a:lnTo>
                    <a:pt x="881" y="1102"/>
                  </a:lnTo>
                  <a:lnTo>
                    <a:pt x="910" y="1125"/>
                  </a:lnTo>
                  <a:lnTo>
                    <a:pt x="943" y="1144"/>
                  </a:lnTo>
                  <a:lnTo>
                    <a:pt x="976" y="1160"/>
                  </a:lnTo>
                  <a:lnTo>
                    <a:pt x="1014" y="1171"/>
                  </a:lnTo>
                  <a:lnTo>
                    <a:pt x="1051" y="1182"/>
                  </a:lnTo>
                  <a:lnTo>
                    <a:pt x="1087" y="1186"/>
                  </a:lnTo>
                  <a:lnTo>
                    <a:pt x="1126" y="1186"/>
                  </a:lnTo>
                  <a:lnTo>
                    <a:pt x="1163" y="1184"/>
                  </a:lnTo>
                  <a:lnTo>
                    <a:pt x="1202" y="1176"/>
                  </a:lnTo>
                  <a:lnTo>
                    <a:pt x="1231" y="1171"/>
                  </a:lnTo>
                  <a:lnTo>
                    <a:pt x="1261" y="1167"/>
                  </a:lnTo>
                  <a:lnTo>
                    <a:pt x="1294" y="1163"/>
                  </a:lnTo>
                  <a:lnTo>
                    <a:pt x="1328" y="1157"/>
                  </a:lnTo>
                  <a:lnTo>
                    <a:pt x="1363" y="1154"/>
                  </a:lnTo>
                  <a:lnTo>
                    <a:pt x="1399" y="1148"/>
                  </a:lnTo>
                  <a:lnTo>
                    <a:pt x="1436" y="1145"/>
                  </a:lnTo>
                  <a:lnTo>
                    <a:pt x="1475" y="1140"/>
                  </a:lnTo>
                  <a:lnTo>
                    <a:pt x="1517" y="1134"/>
                  </a:lnTo>
                  <a:lnTo>
                    <a:pt x="1557" y="1127"/>
                  </a:lnTo>
                  <a:lnTo>
                    <a:pt x="1602" y="1121"/>
                  </a:lnTo>
                  <a:lnTo>
                    <a:pt x="1645" y="1114"/>
                  </a:lnTo>
                  <a:lnTo>
                    <a:pt x="1688" y="1107"/>
                  </a:lnTo>
                  <a:lnTo>
                    <a:pt x="1734" y="1099"/>
                  </a:lnTo>
                  <a:lnTo>
                    <a:pt x="1780" y="1091"/>
                  </a:lnTo>
                  <a:lnTo>
                    <a:pt x="1829" y="1082"/>
                  </a:lnTo>
                  <a:lnTo>
                    <a:pt x="1875" y="1073"/>
                  </a:lnTo>
                  <a:lnTo>
                    <a:pt x="1924" y="1063"/>
                  </a:lnTo>
                  <a:lnTo>
                    <a:pt x="1971" y="1053"/>
                  </a:lnTo>
                  <a:lnTo>
                    <a:pt x="2021" y="1044"/>
                  </a:lnTo>
                  <a:lnTo>
                    <a:pt x="2070" y="1034"/>
                  </a:lnTo>
                  <a:lnTo>
                    <a:pt x="2118" y="1021"/>
                  </a:lnTo>
                  <a:lnTo>
                    <a:pt x="2168" y="1008"/>
                  </a:lnTo>
                  <a:lnTo>
                    <a:pt x="2218" y="994"/>
                  </a:lnTo>
                  <a:lnTo>
                    <a:pt x="2269" y="981"/>
                  </a:lnTo>
                  <a:lnTo>
                    <a:pt x="2319" y="967"/>
                  </a:lnTo>
                  <a:lnTo>
                    <a:pt x="2368" y="951"/>
                  </a:lnTo>
                  <a:lnTo>
                    <a:pt x="2418" y="935"/>
                  </a:lnTo>
                  <a:lnTo>
                    <a:pt x="2468" y="922"/>
                  </a:lnTo>
                  <a:lnTo>
                    <a:pt x="2517" y="900"/>
                  </a:lnTo>
                  <a:lnTo>
                    <a:pt x="2568" y="884"/>
                  </a:lnTo>
                  <a:lnTo>
                    <a:pt x="2616" y="864"/>
                  </a:lnTo>
                  <a:lnTo>
                    <a:pt x="2835" y="293"/>
                  </a:lnTo>
                  <a:close/>
                </a:path>
              </a:pathLst>
            </a:custGeom>
            <a:solidFill>
              <a:srgbClr val="CCFFFF"/>
            </a:solidFill>
            <a:ln w="9525" cap="flat" cmpd="sng">
              <a:solidFill>
                <a:srgbClr val="0000FF"/>
              </a:solidFill>
              <a:prstDash val="solid"/>
              <a:round/>
              <a:headEnd type="none" w="med" len="med"/>
              <a:tailEnd type="none" w="med" len="med"/>
            </a:ln>
          </p:spPr>
          <p:txBody>
            <a:bodyPr/>
            <a:lstStyle/>
            <a:p>
              <a:endParaRPr lang="en-US"/>
            </a:p>
          </p:txBody>
        </p:sp>
        <p:sp>
          <p:nvSpPr>
            <p:cNvPr id="31750" name="Freeform 10"/>
            <p:cNvSpPr/>
            <p:nvPr/>
          </p:nvSpPr>
          <p:spPr>
            <a:xfrm>
              <a:off x="4672" y="2318"/>
              <a:ext cx="975" cy="1105"/>
            </a:xfrm>
            <a:custGeom>
              <a:avLst/>
              <a:gdLst/>
              <a:ahLst/>
              <a:cxnLst>
                <a:cxn ang="0">
                  <a:pos x="975" y="0"/>
                </a:cxn>
                <a:cxn ang="0">
                  <a:pos x="877" y="23"/>
                </a:cxn>
                <a:cxn ang="0">
                  <a:pos x="785" y="56"/>
                </a:cxn>
                <a:cxn ang="0">
                  <a:pos x="690" y="102"/>
                </a:cxn>
                <a:cxn ang="0">
                  <a:pos x="601" y="153"/>
                </a:cxn>
                <a:cxn ang="0">
                  <a:pos x="516" y="212"/>
                </a:cxn>
                <a:cxn ang="0">
                  <a:pos x="436" y="283"/>
                </a:cxn>
                <a:cxn ang="0">
                  <a:pos x="359" y="355"/>
                </a:cxn>
                <a:cxn ang="0">
                  <a:pos x="290" y="431"/>
                </a:cxn>
                <a:cxn ang="0">
                  <a:pos x="226" y="512"/>
                </a:cxn>
                <a:cxn ang="0">
                  <a:pos x="170" y="597"/>
                </a:cxn>
                <a:cxn ang="0">
                  <a:pos x="118" y="684"/>
                </a:cxn>
                <a:cxn ang="0">
                  <a:pos x="78" y="772"/>
                </a:cxn>
                <a:cxn ang="0">
                  <a:pos x="43" y="857"/>
                </a:cxn>
                <a:cxn ang="0">
                  <a:pos x="19" y="945"/>
                </a:cxn>
                <a:cxn ang="0">
                  <a:pos x="4" y="1026"/>
                </a:cxn>
                <a:cxn ang="0">
                  <a:pos x="0" y="1105"/>
                </a:cxn>
                <a:cxn ang="0">
                  <a:pos x="9" y="1080"/>
                </a:cxn>
                <a:cxn ang="0">
                  <a:pos x="14" y="1055"/>
                </a:cxn>
                <a:cxn ang="0">
                  <a:pos x="19" y="1036"/>
                </a:cxn>
                <a:cxn ang="0">
                  <a:pos x="29" y="1021"/>
                </a:cxn>
                <a:cxn ang="0">
                  <a:pos x="23" y="1000"/>
                </a:cxn>
                <a:cxn ang="0">
                  <a:pos x="23" y="969"/>
                </a:cxn>
                <a:cxn ang="0">
                  <a:pos x="32" y="935"/>
                </a:cxn>
                <a:cxn ang="0">
                  <a:pos x="52" y="896"/>
                </a:cxn>
                <a:cxn ang="0">
                  <a:pos x="86" y="866"/>
                </a:cxn>
                <a:cxn ang="0">
                  <a:pos x="138" y="841"/>
                </a:cxn>
                <a:cxn ang="0">
                  <a:pos x="208" y="828"/>
                </a:cxn>
                <a:cxn ang="0">
                  <a:pos x="299" y="835"/>
                </a:cxn>
                <a:cxn ang="0">
                  <a:pos x="322" y="802"/>
                </a:cxn>
                <a:cxn ang="0">
                  <a:pos x="359" y="750"/>
                </a:cxn>
                <a:cxn ang="0">
                  <a:pos x="408" y="687"/>
                </a:cxn>
                <a:cxn ang="0">
                  <a:pos x="463" y="620"/>
                </a:cxn>
                <a:cxn ang="0">
                  <a:pos x="518" y="563"/>
                </a:cxn>
                <a:cxn ang="0">
                  <a:pos x="572" y="514"/>
                </a:cxn>
                <a:cxn ang="0">
                  <a:pos x="614" y="490"/>
                </a:cxn>
                <a:cxn ang="0">
                  <a:pos x="643" y="492"/>
                </a:cxn>
                <a:cxn ang="0">
                  <a:pos x="630" y="479"/>
                </a:cxn>
                <a:cxn ang="0">
                  <a:pos x="612" y="470"/>
                </a:cxn>
                <a:cxn ang="0">
                  <a:pos x="592" y="466"/>
                </a:cxn>
                <a:cxn ang="0">
                  <a:pos x="572" y="466"/>
                </a:cxn>
                <a:cxn ang="0">
                  <a:pos x="548" y="467"/>
                </a:cxn>
                <a:cxn ang="0">
                  <a:pos x="520" y="475"/>
                </a:cxn>
                <a:cxn ang="0">
                  <a:pos x="495" y="486"/>
                </a:cxn>
                <a:cxn ang="0">
                  <a:pos x="469" y="499"/>
                </a:cxn>
                <a:cxn ang="0">
                  <a:pos x="484" y="483"/>
                </a:cxn>
                <a:cxn ang="0">
                  <a:pos x="502" y="467"/>
                </a:cxn>
                <a:cxn ang="0">
                  <a:pos x="525" y="454"/>
                </a:cxn>
                <a:cxn ang="0">
                  <a:pos x="549" y="440"/>
                </a:cxn>
                <a:cxn ang="0">
                  <a:pos x="576" y="428"/>
                </a:cxn>
                <a:cxn ang="0">
                  <a:pos x="604" y="423"/>
                </a:cxn>
                <a:cxn ang="0">
                  <a:pos x="631" y="421"/>
                </a:cxn>
                <a:cxn ang="0">
                  <a:pos x="660" y="423"/>
                </a:cxn>
                <a:cxn ang="0">
                  <a:pos x="658" y="398"/>
                </a:cxn>
                <a:cxn ang="0">
                  <a:pos x="663" y="368"/>
                </a:cxn>
                <a:cxn ang="0">
                  <a:pos x="676" y="326"/>
                </a:cxn>
                <a:cxn ang="0">
                  <a:pos x="697" y="281"/>
                </a:cxn>
                <a:cxn ang="0">
                  <a:pos x="736" y="226"/>
                </a:cxn>
                <a:cxn ang="0">
                  <a:pos x="794" y="163"/>
                </a:cxn>
                <a:cxn ang="0">
                  <a:pos x="870" y="87"/>
                </a:cxn>
                <a:cxn ang="0">
                  <a:pos x="975" y="0"/>
                </a:cxn>
              </a:cxnLst>
              <a:rect l="0" t="0" r="0" b="0"/>
              <a:pathLst>
                <a:path w="975" h="1105">
                  <a:moveTo>
                    <a:pt x="975" y="0"/>
                  </a:move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close/>
                </a:path>
              </a:pathLst>
            </a:custGeom>
            <a:solidFill>
              <a:srgbClr val="99CCFF"/>
            </a:solidFill>
            <a:ln w="9525" cap="flat" cmpd="sng">
              <a:solidFill>
                <a:srgbClr val="0000FF"/>
              </a:solidFill>
              <a:prstDash val="solid"/>
              <a:round/>
              <a:headEnd type="none" w="med" len="med"/>
              <a:tailEnd type="none" w="med" len="med"/>
            </a:ln>
          </p:spPr>
          <p:txBody>
            <a:bodyPr/>
            <a:lstStyle/>
            <a:p>
              <a:endParaRPr lang="en-US"/>
            </a:p>
          </p:txBody>
        </p:sp>
        <p:sp>
          <p:nvSpPr>
            <p:cNvPr id="31751" name="Freeform 11"/>
            <p:cNvSpPr/>
            <p:nvPr/>
          </p:nvSpPr>
          <p:spPr>
            <a:xfrm>
              <a:off x="4672" y="2318"/>
              <a:ext cx="975" cy="1105"/>
            </a:xfrm>
            <a:custGeom>
              <a:avLst/>
              <a:gdLst/>
              <a:ahLst/>
              <a:cxnLst>
                <a:cxn ang="0">
                  <a:pos x="975" y="0"/>
                </a:cxn>
                <a:cxn ang="0">
                  <a:pos x="785" y="56"/>
                </a:cxn>
                <a:cxn ang="0">
                  <a:pos x="601" y="153"/>
                </a:cxn>
                <a:cxn ang="0">
                  <a:pos x="436" y="283"/>
                </a:cxn>
                <a:cxn ang="0">
                  <a:pos x="290" y="431"/>
                </a:cxn>
                <a:cxn ang="0">
                  <a:pos x="170" y="597"/>
                </a:cxn>
                <a:cxn ang="0">
                  <a:pos x="78" y="772"/>
                </a:cxn>
                <a:cxn ang="0">
                  <a:pos x="19" y="945"/>
                </a:cxn>
                <a:cxn ang="0">
                  <a:pos x="0" y="1105"/>
                </a:cxn>
                <a:cxn ang="0">
                  <a:pos x="9" y="1080"/>
                </a:cxn>
                <a:cxn ang="0">
                  <a:pos x="19" y="1036"/>
                </a:cxn>
                <a:cxn ang="0">
                  <a:pos x="29" y="1021"/>
                </a:cxn>
                <a:cxn ang="0">
                  <a:pos x="23" y="969"/>
                </a:cxn>
                <a:cxn ang="0">
                  <a:pos x="52" y="896"/>
                </a:cxn>
                <a:cxn ang="0">
                  <a:pos x="138" y="841"/>
                </a:cxn>
                <a:cxn ang="0">
                  <a:pos x="299" y="835"/>
                </a:cxn>
                <a:cxn ang="0">
                  <a:pos x="322" y="802"/>
                </a:cxn>
                <a:cxn ang="0">
                  <a:pos x="408" y="687"/>
                </a:cxn>
                <a:cxn ang="0">
                  <a:pos x="518" y="563"/>
                </a:cxn>
                <a:cxn ang="0">
                  <a:pos x="614" y="490"/>
                </a:cxn>
                <a:cxn ang="0">
                  <a:pos x="643" y="492"/>
                </a:cxn>
                <a:cxn ang="0">
                  <a:pos x="612" y="470"/>
                </a:cxn>
                <a:cxn ang="0">
                  <a:pos x="572" y="466"/>
                </a:cxn>
                <a:cxn ang="0">
                  <a:pos x="520" y="475"/>
                </a:cxn>
                <a:cxn ang="0">
                  <a:pos x="469" y="499"/>
                </a:cxn>
                <a:cxn ang="0">
                  <a:pos x="484" y="483"/>
                </a:cxn>
                <a:cxn ang="0">
                  <a:pos x="525" y="454"/>
                </a:cxn>
                <a:cxn ang="0">
                  <a:pos x="576" y="428"/>
                </a:cxn>
                <a:cxn ang="0">
                  <a:pos x="631" y="421"/>
                </a:cxn>
                <a:cxn ang="0">
                  <a:pos x="660" y="423"/>
                </a:cxn>
                <a:cxn ang="0">
                  <a:pos x="663" y="368"/>
                </a:cxn>
                <a:cxn ang="0">
                  <a:pos x="697" y="281"/>
                </a:cxn>
                <a:cxn ang="0">
                  <a:pos x="794" y="163"/>
                </a:cxn>
                <a:cxn ang="0">
                  <a:pos x="975" y="0"/>
                </a:cxn>
              </a:cxnLst>
              <a:rect l="0" t="0" r="0" b="0"/>
              <a:pathLst>
                <a:path w="975" h="1105">
                  <a:moveTo>
                    <a:pt x="975" y="0"/>
                  </a:moveTo>
                  <a:lnTo>
                    <a:pt x="975" y="0"/>
                  </a:ln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path>
              </a:pathLst>
            </a:custGeom>
            <a:noFill/>
            <a:ln w="0" cap="flat" cmpd="sng">
              <a:solidFill>
                <a:srgbClr val="0000FF"/>
              </a:solidFill>
              <a:prstDash val="solid"/>
              <a:round/>
              <a:headEnd type="none" w="med" len="med"/>
              <a:tailEnd type="none" w="med" len="med"/>
            </a:ln>
          </p:spPr>
          <p:txBody>
            <a:bodyPr/>
            <a:lstStyle/>
            <a:p>
              <a:endParaRPr lang="en-US"/>
            </a:p>
          </p:txBody>
        </p:sp>
        <p:sp>
          <p:nvSpPr>
            <p:cNvPr id="31752" name="Freeform 12"/>
            <p:cNvSpPr/>
            <p:nvPr/>
          </p:nvSpPr>
          <p:spPr>
            <a:xfrm>
              <a:off x="4568" y="3248"/>
              <a:ext cx="255" cy="303"/>
            </a:xfrm>
            <a:custGeom>
              <a:avLst/>
              <a:gdLst/>
              <a:ahLst/>
              <a:cxnLst>
                <a:cxn ang="0">
                  <a:pos x="229" y="303"/>
                </a:cxn>
                <a:cxn ang="0">
                  <a:pos x="242" y="302"/>
                </a:cxn>
                <a:cxn ang="0">
                  <a:pos x="253" y="292"/>
                </a:cxn>
                <a:cxn ang="0">
                  <a:pos x="255" y="273"/>
                </a:cxn>
                <a:cxn ang="0">
                  <a:pos x="255" y="249"/>
                </a:cxn>
                <a:cxn ang="0">
                  <a:pos x="245" y="197"/>
                </a:cxn>
                <a:cxn ang="0">
                  <a:pos x="236" y="158"/>
                </a:cxn>
                <a:cxn ang="0">
                  <a:pos x="225" y="129"/>
                </a:cxn>
                <a:cxn ang="0">
                  <a:pos x="216" y="112"/>
                </a:cxn>
                <a:cxn ang="0">
                  <a:pos x="206" y="101"/>
                </a:cxn>
                <a:cxn ang="0">
                  <a:pos x="195" y="96"/>
                </a:cxn>
                <a:cxn ang="0">
                  <a:pos x="183" y="91"/>
                </a:cxn>
                <a:cxn ang="0">
                  <a:pos x="173" y="91"/>
                </a:cxn>
                <a:cxn ang="0">
                  <a:pos x="173" y="90"/>
                </a:cxn>
                <a:cxn ang="0">
                  <a:pos x="173" y="83"/>
                </a:cxn>
                <a:cxn ang="0">
                  <a:pos x="173" y="75"/>
                </a:cxn>
                <a:cxn ang="0">
                  <a:pos x="173" y="64"/>
                </a:cxn>
                <a:cxn ang="0">
                  <a:pos x="187" y="61"/>
                </a:cxn>
                <a:cxn ang="0">
                  <a:pos x="199" y="52"/>
                </a:cxn>
                <a:cxn ang="0">
                  <a:pos x="209" y="39"/>
                </a:cxn>
                <a:cxn ang="0">
                  <a:pos x="210" y="26"/>
                </a:cxn>
                <a:cxn ang="0">
                  <a:pos x="209" y="15"/>
                </a:cxn>
                <a:cxn ang="0">
                  <a:pos x="199" y="5"/>
                </a:cxn>
                <a:cxn ang="0">
                  <a:pos x="187" y="0"/>
                </a:cxn>
                <a:cxn ang="0">
                  <a:pos x="173" y="0"/>
                </a:cxn>
                <a:cxn ang="0">
                  <a:pos x="84" y="0"/>
                </a:cxn>
                <a:cxn ang="0">
                  <a:pos x="68" y="0"/>
                </a:cxn>
                <a:cxn ang="0">
                  <a:pos x="58" y="5"/>
                </a:cxn>
                <a:cxn ang="0">
                  <a:pos x="49" y="15"/>
                </a:cxn>
                <a:cxn ang="0">
                  <a:pos x="46" y="26"/>
                </a:cxn>
                <a:cxn ang="0">
                  <a:pos x="49" y="39"/>
                </a:cxn>
                <a:cxn ang="0">
                  <a:pos x="58" y="52"/>
                </a:cxn>
                <a:cxn ang="0">
                  <a:pos x="68" y="61"/>
                </a:cxn>
                <a:cxn ang="0">
                  <a:pos x="84" y="64"/>
                </a:cxn>
                <a:cxn ang="0">
                  <a:pos x="84" y="75"/>
                </a:cxn>
                <a:cxn ang="0">
                  <a:pos x="84" y="83"/>
                </a:cxn>
                <a:cxn ang="0">
                  <a:pos x="84" y="90"/>
                </a:cxn>
                <a:cxn ang="0">
                  <a:pos x="84" y="91"/>
                </a:cxn>
                <a:cxn ang="0">
                  <a:pos x="72" y="91"/>
                </a:cxn>
                <a:cxn ang="0">
                  <a:pos x="62" y="96"/>
                </a:cxn>
                <a:cxn ang="0">
                  <a:pos x="51" y="101"/>
                </a:cxn>
                <a:cxn ang="0">
                  <a:pos x="41" y="112"/>
                </a:cxn>
                <a:cxn ang="0">
                  <a:pos x="32" y="129"/>
                </a:cxn>
                <a:cxn ang="0">
                  <a:pos x="21" y="158"/>
                </a:cxn>
                <a:cxn ang="0">
                  <a:pos x="12" y="197"/>
                </a:cxn>
                <a:cxn ang="0">
                  <a:pos x="0" y="249"/>
                </a:cxn>
                <a:cxn ang="0">
                  <a:pos x="0" y="273"/>
                </a:cxn>
                <a:cxn ang="0">
                  <a:pos x="6" y="292"/>
                </a:cxn>
                <a:cxn ang="0">
                  <a:pos x="13" y="302"/>
                </a:cxn>
                <a:cxn ang="0">
                  <a:pos x="28" y="303"/>
                </a:cxn>
                <a:cxn ang="0">
                  <a:pos x="229" y="303"/>
                </a:cxn>
              </a:cxnLst>
              <a:rect l="0" t="0" r="0" b="0"/>
              <a:pathLst>
                <a:path w="255" h="303">
                  <a:moveTo>
                    <a:pt x="229" y="303"/>
                  </a:moveTo>
                  <a:lnTo>
                    <a:pt x="242" y="302"/>
                  </a:lnTo>
                  <a:lnTo>
                    <a:pt x="253" y="292"/>
                  </a:lnTo>
                  <a:lnTo>
                    <a:pt x="255" y="273"/>
                  </a:lnTo>
                  <a:lnTo>
                    <a:pt x="255" y="249"/>
                  </a:lnTo>
                  <a:lnTo>
                    <a:pt x="245" y="197"/>
                  </a:lnTo>
                  <a:lnTo>
                    <a:pt x="236" y="158"/>
                  </a:lnTo>
                  <a:lnTo>
                    <a:pt x="225" y="129"/>
                  </a:lnTo>
                  <a:lnTo>
                    <a:pt x="216" y="112"/>
                  </a:lnTo>
                  <a:lnTo>
                    <a:pt x="206" y="101"/>
                  </a:lnTo>
                  <a:lnTo>
                    <a:pt x="195" y="96"/>
                  </a:lnTo>
                  <a:lnTo>
                    <a:pt x="183" y="91"/>
                  </a:lnTo>
                  <a:lnTo>
                    <a:pt x="173" y="91"/>
                  </a:lnTo>
                  <a:lnTo>
                    <a:pt x="173" y="90"/>
                  </a:lnTo>
                  <a:lnTo>
                    <a:pt x="173" y="83"/>
                  </a:lnTo>
                  <a:lnTo>
                    <a:pt x="173" y="75"/>
                  </a:lnTo>
                  <a:lnTo>
                    <a:pt x="173" y="64"/>
                  </a:lnTo>
                  <a:lnTo>
                    <a:pt x="187" y="61"/>
                  </a:lnTo>
                  <a:lnTo>
                    <a:pt x="199" y="52"/>
                  </a:lnTo>
                  <a:lnTo>
                    <a:pt x="209" y="39"/>
                  </a:lnTo>
                  <a:lnTo>
                    <a:pt x="210" y="26"/>
                  </a:lnTo>
                  <a:lnTo>
                    <a:pt x="209" y="15"/>
                  </a:lnTo>
                  <a:lnTo>
                    <a:pt x="199" y="5"/>
                  </a:lnTo>
                  <a:lnTo>
                    <a:pt x="187" y="0"/>
                  </a:lnTo>
                  <a:lnTo>
                    <a:pt x="173" y="0"/>
                  </a:lnTo>
                  <a:lnTo>
                    <a:pt x="84" y="0"/>
                  </a:lnTo>
                  <a:lnTo>
                    <a:pt x="68" y="0"/>
                  </a:lnTo>
                  <a:lnTo>
                    <a:pt x="58" y="5"/>
                  </a:lnTo>
                  <a:lnTo>
                    <a:pt x="49" y="15"/>
                  </a:lnTo>
                  <a:lnTo>
                    <a:pt x="46" y="26"/>
                  </a:lnTo>
                  <a:lnTo>
                    <a:pt x="49" y="39"/>
                  </a:lnTo>
                  <a:lnTo>
                    <a:pt x="58" y="52"/>
                  </a:lnTo>
                  <a:lnTo>
                    <a:pt x="68" y="61"/>
                  </a:lnTo>
                  <a:lnTo>
                    <a:pt x="84" y="64"/>
                  </a:lnTo>
                  <a:lnTo>
                    <a:pt x="84" y="75"/>
                  </a:lnTo>
                  <a:lnTo>
                    <a:pt x="84" y="83"/>
                  </a:lnTo>
                  <a:lnTo>
                    <a:pt x="84" y="90"/>
                  </a:lnTo>
                  <a:lnTo>
                    <a:pt x="84" y="91"/>
                  </a:lnTo>
                  <a:lnTo>
                    <a:pt x="72" y="91"/>
                  </a:lnTo>
                  <a:lnTo>
                    <a:pt x="62" y="96"/>
                  </a:lnTo>
                  <a:lnTo>
                    <a:pt x="51" y="101"/>
                  </a:lnTo>
                  <a:lnTo>
                    <a:pt x="41" y="112"/>
                  </a:lnTo>
                  <a:lnTo>
                    <a:pt x="32" y="129"/>
                  </a:lnTo>
                  <a:lnTo>
                    <a:pt x="21" y="158"/>
                  </a:lnTo>
                  <a:lnTo>
                    <a:pt x="12" y="197"/>
                  </a:lnTo>
                  <a:lnTo>
                    <a:pt x="0" y="249"/>
                  </a:lnTo>
                  <a:lnTo>
                    <a:pt x="0" y="273"/>
                  </a:lnTo>
                  <a:lnTo>
                    <a:pt x="6" y="292"/>
                  </a:lnTo>
                  <a:lnTo>
                    <a:pt x="13" y="302"/>
                  </a:lnTo>
                  <a:lnTo>
                    <a:pt x="28" y="303"/>
                  </a:lnTo>
                  <a:lnTo>
                    <a:pt x="229" y="303"/>
                  </a:lnTo>
                  <a:close/>
                </a:path>
              </a:pathLst>
            </a:custGeom>
            <a:solidFill>
              <a:srgbClr val="CC99FF"/>
            </a:solidFill>
            <a:ln w="9525" cap="flat" cmpd="sng">
              <a:solidFill>
                <a:srgbClr val="0000FF"/>
              </a:solidFill>
              <a:prstDash val="solid"/>
              <a:round/>
              <a:headEnd type="none" w="med" len="med"/>
              <a:tailEnd type="none" w="med" len="med"/>
            </a:ln>
          </p:spPr>
          <p:txBody>
            <a:bodyPr/>
            <a:lstStyle/>
            <a:p>
              <a:endParaRPr lang="en-US"/>
            </a:p>
          </p:txBody>
        </p:sp>
        <p:sp>
          <p:nvSpPr>
            <p:cNvPr id="31753" name="Freeform 13"/>
            <p:cNvSpPr/>
            <p:nvPr/>
          </p:nvSpPr>
          <p:spPr>
            <a:xfrm>
              <a:off x="5743" y="3234"/>
              <a:ext cx="552" cy="658"/>
            </a:xfrm>
            <a:custGeom>
              <a:avLst/>
              <a:gdLst/>
              <a:ahLst/>
              <a:cxnLst>
                <a:cxn ang="0">
                  <a:pos x="552" y="154"/>
                </a:cxn>
                <a:cxn ang="0">
                  <a:pos x="542" y="164"/>
                </a:cxn>
                <a:cxn ang="0">
                  <a:pos x="523" y="185"/>
                </a:cxn>
                <a:cxn ang="0">
                  <a:pos x="497" y="214"/>
                </a:cxn>
                <a:cxn ang="0">
                  <a:pos x="464" y="248"/>
                </a:cxn>
                <a:cxn ang="0">
                  <a:pos x="428" y="284"/>
                </a:cxn>
                <a:cxn ang="0">
                  <a:pos x="387" y="329"/>
                </a:cxn>
                <a:cxn ang="0">
                  <a:pos x="342" y="372"/>
                </a:cxn>
                <a:cxn ang="0">
                  <a:pos x="299" y="420"/>
                </a:cxn>
                <a:cxn ang="0">
                  <a:pos x="253" y="465"/>
                </a:cxn>
                <a:cxn ang="0">
                  <a:pos x="213" y="506"/>
                </a:cxn>
                <a:cxn ang="0">
                  <a:pos x="174" y="548"/>
                </a:cxn>
                <a:cxn ang="0">
                  <a:pos x="137" y="584"/>
                </a:cxn>
                <a:cxn ang="0">
                  <a:pos x="108" y="615"/>
                </a:cxn>
                <a:cxn ang="0">
                  <a:pos x="85" y="638"/>
                </a:cxn>
                <a:cxn ang="0">
                  <a:pos x="69" y="654"/>
                </a:cxn>
                <a:cxn ang="0">
                  <a:pos x="65" y="658"/>
                </a:cxn>
                <a:cxn ang="0">
                  <a:pos x="52" y="645"/>
                </a:cxn>
                <a:cxn ang="0">
                  <a:pos x="40" y="623"/>
                </a:cxn>
                <a:cxn ang="0">
                  <a:pos x="30" y="596"/>
                </a:cxn>
                <a:cxn ang="0">
                  <a:pos x="19" y="566"/>
                </a:cxn>
                <a:cxn ang="0">
                  <a:pos x="12" y="538"/>
                </a:cxn>
                <a:cxn ang="0">
                  <a:pos x="7" y="514"/>
                </a:cxn>
                <a:cxn ang="0">
                  <a:pos x="1" y="498"/>
                </a:cxn>
                <a:cxn ang="0">
                  <a:pos x="0" y="491"/>
                </a:cxn>
                <a:cxn ang="0">
                  <a:pos x="1" y="491"/>
                </a:cxn>
                <a:cxn ang="0">
                  <a:pos x="3" y="491"/>
                </a:cxn>
                <a:cxn ang="0">
                  <a:pos x="10" y="491"/>
                </a:cxn>
                <a:cxn ang="0">
                  <a:pos x="19" y="486"/>
                </a:cxn>
                <a:cxn ang="0">
                  <a:pos x="27" y="479"/>
                </a:cxn>
                <a:cxn ang="0">
                  <a:pos x="40" y="470"/>
                </a:cxn>
                <a:cxn ang="0">
                  <a:pos x="58" y="457"/>
                </a:cxn>
                <a:cxn ang="0">
                  <a:pos x="70" y="437"/>
                </a:cxn>
                <a:cxn ang="0">
                  <a:pos x="82" y="424"/>
                </a:cxn>
                <a:cxn ang="0">
                  <a:pos x="102" y="405"/>
                </a:cxn>
                <a:cxn ang="0">
                  <a:pos x="124" y="378"/>
                </a:cxn>
                <a:cxn ang="0">
                  <a:pos x="150" y="351"/>
                </a:cxn>
                <a:cxn ang="0">
                  <a:pos x="180" y="319"/>
                </a:cxn>
                <a:cxn ang="0">
                  <a:pos x="213" y="283"/>
                </a:cxn>
                <a:cxn ang="0">
                  <a:pos x="247" y="251"/>
                </a:cxn>
                <a:cxn ang="0">
                  <a:pos x="285" y="214"/>
                </a:cxn>
                <a:cxn ang="0">
                  <a:pos x="319" y="176"/>
                </a:cxn>
                <a:cxn ang="0">
                  <a:pos x="354" y="143"/>
                </a:cxn>
                <a:cxn ang="0">
                  <a:pos x="388" y="110"/>
                </a:cxn>
                <a:cxn ang="0">
                  <a:pos x="418" y="78"/>
                </a:cxn>
                <a:cxn ang="0">
                  <a:pos x="447" y="52"/>
                </a:cxn>
                <a:cxn ang="0">
                  <a:pos x="470" y="30"/>
                </a:cxn>
                <a:cxn ang="0">
                  <a:pos x="492" y="12"/>
                </a:cxn>
                <a:cxn ang="0">
                  <a:pos x="503" y="0"/>
                </a:cxn>
                <a:cxn ang="0">
                  <a:pos x="505" y="42"/>
                </a:cxn>
                <a:cxn ang="0">
                  <a:pos x="515" y="91"/>
                </a:cxn>
                <a:cxn ang="0">
                  <a:pos x="529" y="134"/>
                </a:cxn>
                <a:cxn ang="0">
                  <a:pos x="552" y="154"/>
                </a:cxn>
              </a:cxnLst>
              <a:rect l="0" t="0" r="0" b="0"/>
              <a:pathLst>
                <a:path w="552" h="658">
                  <a:moveTo>
                    <a:pt x="552" y="154"/>
                  </a:move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close/>
                </a:path>
              </a:pathLst>
            </a:custGeom>
            <a:solidFill>
              <a:srgbClr val="FFFFFF"/>
            </a:solidFill>
            <a:ln w="9525" cap="flat" cmpd="sng">
              <a:solidFill>
                <a:srgbClr val="0000FF"/>
              </a:solidFill>
              <a:prstDash val="solid"/>
              <a:round/>
              <a:headEnd type="none" w="med" len="med"/>
              <a:tailEnd type="none" w="med" len="med"/>
            </a:ln>
          </p:spPr>
          <p:txBody>
            <a:bodyPr/>
            <a:lstStyle/>
            <a:p>
              <a:endParaRPr lang="en-US"/>
            </a:p>
          </p:txBody>
        </p:sp>
        <p:sp>
          <p:nvSpPr>
            <p:cNvPr id="31754" name="Freeform 14"/>
            <p:cNvSpPr/>
            <p:nvPr/>
          </p:nvSpPr>
          <p:spPr>
            <a:xfrm>
              <a:off x="5743" y="3234"/>
              <a:ext cx="552" cy="658"/>
            </a:xfrm>
            <a:custGeom>
              <a:avLst/>
              <a:gdLst/>
              <a:ahLst/>
              <a:cxnLst>
                <a:cxn ang="0">
                  <a:pos x="552" y="154"/>
                </a:cxn>
                <a:cxn ang="0">
                  <a:pos x="552" y="154"/>
                </a:cxn>
                <a:cxn ang="0">
                  <a:pos x="542" y="164"/>
                </a:cxn>
                <a:cxn ang="0">
                  <a:pos x="523" y="185"/>
                </a:cxn>
                <a:cxn ang="0">
                  <a:pos x="497" y="214"/>
                </a:cxn>
                <a:cxn ang="0">
                  <a:pos x="464" y="248"/>
                </a:cxn>
                <a:cxn ang="0">
                  <a:pos x="428" y="284"/>
                </a:cxn>
                <a:cxn ang="0">
                  <a:pos x="387" y="329"/>
                </a:cxn>
                <a:cxn ang="0">
                  <a:pos x="342" y="372"/>
                </a:cxn>
                <a:cxn ang="0">
                  <a:pos x="299" y="420"/>
                </a:cxn>
                <a:cxn ang="0">
                  <a:pos x="253" y="465"/>
                </a:cxn>
                <a:cxn ang="0">
                  <a:pos x="213" y="506"/>
                </a:cxn>
                <a:cxn ang="0">
                  <a:pos x="174" y="548"/>
                </a:cxn>
                <a:cxn ang="0">
                  <a:pos x="137" y="584"/>
                </a:cxn>
                <a:cxn ang="0">
                  <a:pos x="108" y="615"/>
                </a:cxn>
                <a:cxn ang="0">
                  <a:pos x="85" y="638"/>
                </a:cxn>
                <a:cxn ang="0">
                  <a:pos x="69" y="654"/>
                </a:cxn>
                <a:cxn ang="0">
                  <a:pos x="65" y="658"/>
                </a:cxn>
                <a:cxn ang="0">
                  <a:pos x="65" y="658"/>
                </a:cxn>
                <a:cxn ang="0">
                  <a:pos x="52" y="645"/>
                </a:cxn>
                <a:cxn ang="0">
                  <a:pos x="40" y="623"/>
                </a:cxn>
                <a:cxn ang="0">
                  <a:pos x="30" y="596"/>
                </a:cxn>
                <a:cxn ang="0">
                  <a:pos x="19" y="566"/>
                </a:cxn>
                <a:cxn ang="0">
                  <a:pos x="12" y="538"/>
                </a:cxn>
                <a:cxn ang="0">
                  <a:pos x="7" y="514"/>
                </a:cxn>
                <a:cxn ang="0">
                  <a:pos x="1" y="498"/>
                </a:cxn>
                <a:cxn ang="0">
                  <a:pos x="0" y="491"/>
                </a:cxn>
                <a:cxn ang="0">
                  <a:pos x="0" y="491"/>
                </a:cxn>
                <a:cxn ang="0">
                  <a:pos x="1" y="491"/>
                </a:cxn>
                <a:cxn ang="0">
                  <a:pos x="3" y="491"/>
                </a:cxn>
                <a:cxn ang="0">
                  <a:pos x="10" y="491"/>
                </a:cxn>
                <a:cxn ang="0">
                  <a:pos x="19" y="486"/>
                </a:cxn>
                <a:cxn ang="0">
                  <a:pos x="27" y="479"/>
                </a:cxn>
                <a:cxn ang="0">
                  <a:pos x="40" y="470"/>
                </a:cxn>
                <a:cxn ang="0">
                  <a:pos x="58" y="457"/>
                </a:cxn>
                <a:cxn ang="0">
                  <a:pos x="70" y="437"/>
                </a:cxn>
                <a:cxn ang="0">
                  <a:pos x="70" y="437"/>
                </a:cxn>
                <a:cxn ang="0">
                  <a:pos x="82" y="424"/>
                </a:cxn>
                <a:cxn ang="0">
                  <a:pos x="102" y="405"/>
                </a:cxn>
                <a:cxn ang="0">
                  <a:pos x="124" y="378"/>
                </a:cxn>
                <a:cxn ang="0">
                  <a:pos x="150" y="351"/>
                </a:cxn>
                <a:cxn ang="0">
                  <a:pos x="180" y="319"/>
                </a:cxn>
                <a:cxn ang="0">
                  <a:pos x="213" y="283"/>
                </a:cxn>
                <a:cxn ang="0">
                  <a:pos x="247" y="251"/>
                </a:cxn>
                <a:cxn ang="0">
                  <a:pos x="285" y="214"/>
                </a:cxn>
                <a:cxn ang="0">
                  <a:pos x="319" y="176"/>
                </a:cxn>
                <a:cxn ang="0">
                  <a:pos x="354" y="143"/>
                </a:cxn>
                <a:cxn ang="0">
                  <a:pos x="388" y="110"/>
                </a:cxn>
                <a:cxn ang="0">
                  <a:pos x="418" y="78"/>
                </a:cxn>
                <a:cxn ang="0">
                  <a:pos x="447" y="52"/>
                </a:cxn>
                <a:cxn ang="0">
                  <a:pos x="470" y="30"/>
                </a:cxn>
                <a:cxn ang="0">
                  <a:pos x="492" y="12"/>
                </a:cxn>
                <a:cxn ang="0">
                  <a:pos x="503" y="0"/>
                </a:cxn>
                <a:cxn ang="0">
                  <a:pos x="503" y="0"/>
                </a:cxn>
                <a:cxn ang="0">
                  <a:pos x="505" y="42"/>
                </a:cxn>
                <a:cxn ang="0">
                  <a:pos x="515" y="91"/>
                </a:cxn>
                <a:cxn ang="0">
                  <a:pos x="529" y="134"/>
                </a:cxn>
                <a:cxn ang="0">
                  <a:pos x="552" y="154"/>
                </a:cxn>
              </a:cxnLst>
              <a:rect l="0" t="0" r="0" b="0"/>
              <a:pathLst>
                <a:path w="552" h="658">
                  <a:moveTo>
                    <a:pt x="552" y="154"/>
                  </a:moveTo>
                  <a:lnTo>
                    <a:pt x="552" y="154"/>
                  </a:ln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path>
              </a:pathLst>
            </a:custGeom>
            <a:noFill/>
            <a:ln w="0" cap="flat" cmpd="sng">
              <a:solidFill>
                <a:srgbClr val="0000FF"/>
              </a:solidFill>
              <a:prstDash val="solid"/>
              <a:round/>
              <a:headEnd type="none" w="med" len="med"/>
              <a:tailEnd type="none" w="med" len="med"/>
            </a:ln>
          </p:spPr>
          <p:txBody>
            <a:bodyPr/>
            <a:lstStyle/>
            <a:p>
              <a:endParaRPr lang="en-US"/>
            </a:p>
          </p:txBody>
        </p:sp>
        <p:sp>
          <p:nvSpPr>
            <p:cNvPr id="31755" name="Freeform 15"/>
            <p:cNvSpPr/>
            <p:nvPr/>
          </p:nvSpPr>
          <p:spPr>
            <a:xfrm>
              <a:off x="4914" y="2918"/>
              <a:ext cx="1407" cy="1020"/>
            </a:xfrm>
            <a:custGeom>
              <a:avLst/>
              <a:gdLst/>
              <a:ahLst/>
              <a:cxnLst>
                <a:cxn ang="0">
                  <a:pos x="317" y="762"/>
                </a:cxn>
                <a:cxn ang="0">
                  <a:pos x="261" y="681"/>
                </a:cxn>
                <a:cxn ang="0">
                  <a:pos x="231" y="603"/>
                </a:cxn>
                <a:cxn ang="0">
                  <a:pos x="238" y="544"/>
                </a:cxn>
                <a:cxn ang="0">
                  <a:pos x="109" y="488"/>
                </a:cxn>
                <a:cxn ang="0">
                  <a:pos x="103" y="550"/>
                </a:cxn>
                <a:cxn ang="0">
                  <a:pos x="133" y="629"/>
                </a:cxn>
                <a:cxn ang="0">
                  <a:pos x="189" y="708"/>
                </a:cxn>
                <a:cxn ang="0">
                  <a:pos x="255" y="752"/>
                </a:cxn>
                <a:cxn ang="0">
                  <a:pos x="218" y="736"/>
                </a:cxn>
                <a:cxn ang="0">
                  <a:pos x="189" y="726"/>
                </a:cxn>
                <a:cxn ang="0">
                  <a:pos x="97" y="672"/>
                </a:cxn>
                <a:cxn ang="0">
                  <a:pos x="41" y="592"/>
                </a:cxn>
                <a:cxn ang="0">
                  <a:pos x="12" y="512"/>
                </a:cxn>
                <a:cxn ang="0">
                  <a:pos x="18" y="453"/>
                </a:cxn>
                <a:cxn ang="0">
                  <a:pos x="31" y="442"/>
                </a:cxn>
                <a:cxn ang="0">
                  <a:pos x="40" y="407"/>
                </a:cxn>
                <a:cxn ang="0">
                  <a:pos x="80" y="355"/>
                </a:cxn>
                <a:cxn ang="0">
                  <a:pos x="159" y="271"/>
                </a:cxn>
                <a:cxn ang="0">
                  <a:pos x="283" y="150"/>
                </a:cxn>
                <a:cxn ang="0">
                  <a:pos x="406" y="23"/>
                </a:cxn>
                <a:cxn ang="0">
                  <a:pos x="437" y="2"/>
                </a:cxn>
                <a:cxn ang="0">
                  <a:pos x="474" y="4"/>
                </a:cxn>
                <a:cxn ang="0">
                  <a:pos x="539" y="26"/>
                </a:cxn>
                <a:cxn ang="0">
                  <a:pos x="694" y="77"/>
                </a:cxn>
                <a:cxn ang="0">
                  <a:pos x="899" y="139"/>
                </a:cxn>
                <a:cxn ang="0">
                  <a:pos x="1105" y="202"/>
                </a:cxn>
                <a:cxn ang="0">
                  <a:pos x="1259" y="253"/>
                </a:cxn>
                <a:cxn ang="0">
                  <a:pos x="1334" y="281"/>
                </a:cxn>
                <a:cxn ang="0">
                  <a:pos x="1332" y="316"/>
                </a:cxn>
                <a:cxn ang="0">
                  <a:pos x="1276" y="368"/>
                </a:cxn>
                <a:cxn ang="0">
                  <a:pos x="1183" y="459"/>
                </a:cxn>
                <a:cxn ang="0">
                  <a:pos x="1076" y="567"/>
                </a:cxn>
                <a:cxn ang="0">
                  <a:pos x="979" y="667"/>
                </a:cxn>
                <a:cxn ang="0">
                  <a:pos x="911" y="740"/>
                </a:cxn>
                <a:cxn ang="0">
                  <a:pos x="869" y="786"/>
                </a:cxn>
                <a:cxn ang="0">
                  <a:pos x="839" y="807"/>
                </a:cxn>
                <a:cxn ang="0">
                  <a:pos x="829" y="807"/>
                </a:cxn>
                <a:cxn ang="0">
                  <a:pos x="841" y="854"/>
                </a:cxn>
                <a:cxn ang="0">
                  <a:pos x="869" y="939"/>
                </a:cxn>
                <a:cxn ang="0">
                  <a:pos x="898" y="970"/>
                </a:cxn>
                <a:cxn ang="0">
                  <a:pos x="966" y="900"/>
                </a:cxn>
                <a:cxn ang="0">
                  <a:pos x="1082" y="781"/>
                </a:cxn>
                <a:cxn ang="0">
                  <a:pos x="1216" y="645"/>
                </a:cxn>
                <a:cxn ang="0">
                  <a:pos x="1326" y="530"/>
                </a:cxn>
                <a:cxn ang="0">
                  <a:pos x="1381" y="470"/>
                </a:cxn>
                <a:cxn ang="0">
                  <a:pos x="1401" y="485"/>
                </a:cxn>
                <a:cxn ang="0">
                  <a:pos x="1302" y="590"/>
                </a:cxn>
                <a:cxn ang="0">
                  <a:pos x="1183" y="714"/>
                </a:cxn>
                <a:cxn ang="0">
                  <a:pos x="1081" y="825"/>
                </a:cxn>
                <a:cxn ang="0">
                  <a:pos x="1000" y="915"/>
                </a:cxn>
                <a:cxn ang="0">
                  <a:pos x="945" y="970"/>
                </a:cxn>
                <a:cxn ang="0">
                  <a:pos x="928" y="990"/>
                </a:cxn>
                <a:cxn ang="0">
                  <a:pos x="914" y="1016"/>
                </a:cxn>
                <a:cxn ang="0">
                  <a:pos x="876" y="1016"/>
                </a:cxn>
                <a:cxn ang="0">
                  <a:pos x="839" y="995"/>
                </a:cxn>
                <a:cxn ang="0">
                  <a:pos x="779" y="968"/>
                </a:cxn>
                <a:cxn ang="0">
                  <a:pos x="690" y="931"/>
                </a:cxn>
                <a:cxn ang="0">
                  <a:pos x="585" y="884"/>
                </a:cxn>
                <a:cxn ang="0">
                  <a:pos x="474" y="840"/>
                </a:cxn>
              </a:cxnLst>
              <a:rect l="0" t="0" r="0" b="0"/>
              <a:pathLst>
                <a:path w="1407" h="1020">
                  <a:moveTo>
                    <a:pt x="401" y="808"/>
                  </a:move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close/>
                </a:path>
              </a:pathLst>
            </a:custGeom>
            <a:solidFill>
              <a:srgbClr val="7F7F7F"/>
            </a:solidFill>
            <a:ln w="9525" cap="flat" cmpd="sng">
              <a:solidFill>
                <a:srgbClr val="0000FF"/>
              </a:solidFill>
              <a:prstDash val="solid"/>
              <a:round/>
              <a:headEnd type="none" w="med" len="med"/>
              <a:tailEnd type="none" w="med" len="med"/>
            </a:ln>
          </p:spPr>
          <p:txBody>
            <a:bodyPr/>
            <a:lstStyle/>
            <a:p>
              <a:endParaRPr lang="en-US"/>
            </a:p>
          </p:txBody>
        </p:sp>
        <p:sp>
          <p:nvSpPr>
            <p:cNvPr id="31756" name="Freeform 16"/>
            <p:cNvSpPr/>
            <p:nvPr/>
          </p:nvSpPr>
          <p:spPr>
            <a:xfrm>
              <a:off x="4914" y="2918"/>
              <a:ext cx="1407" cy="1020"/>
            </a:xfrm>
            <a:custGeom>
              <a:avLst/>
              <a:gdLst/>
              <a:ahLst/>
              <a:cxnLst>
                <a:cxn ang="0">
                  <a:pos x="317" y="762"/>
                </a:cxn>
                <a:cxn ang="0">
                  <a:pos x="251" y="655"/>
                </a:cxn>
                <a:cxn ang="0">
                  <a:pos x="219" y="570"/>
                </a:cxn>
                <a:cxn ang="0">
                  <a:pos x="129" y="496"/>
                </a:cxn>
                <a:cxn ang="0">
                  <a:pos x="92" y="517"/>
                </a:cxn>
                <a:cxn ang="0">
                  <a:pos x="122" y="600"/>
                </a:cxn>
                <a:cxn ang="0">
                  <a:pos x="189" y="708"/>
                </a:cxn>
                <a:cxn ang="0">
                  <a:pos x="255" y="752"/>
                </a:cxn>
                <a:cxn ang="0">
                  <a:pos x="208" y="731"/>
                </a:cxn>
                <a:cxn ang="0">
                  <a:pos x="181" y="721"/>
                </a:cxn>
                <a:cxn ang="0">
                  <a:pos x="54" y="622"/>
                </a:cxn>
                <a:cxn ang="0">
                  <a:pos x="12" y="512"/>
                </a:cxn>
                <a:cxn ang="0">
                  <a:pos x="18" y="453"/>
                </a:cxn>
                <a:cxn ang="0">
                  <a:pos x="31" y="442"/>
                </a:cxn>
                <a:cxn ang="0">
                  <a:pos x="48" y="391"/>
                </a:cxn>
                <a:cxn ang="0">
                  <a:pos x="126" y="304"/>
                </a:cxn>
                <a:cxn ang="0">
                  <a:pos x="283" y="150"/>
                </a:cxn>
                <a:cxn ang="0">
                  <a:pos x="406" y="23"/>
                </a:cxn>
                <a:cxn ang="0">
                  <a:pos x="448" y="0"/>
                </a:cxn>
                <a:cxn ang="0">
                  <a:pos x="493" y="10"/>
                </a:cxn>
                <a:cxn ang="0">
                  <a:pos x="634" y="55"/>
                </a:cxn>
                <a:cxn ang="0">
                  <a:pos x="899" y="139"/>
                </a:cxn>
                <a:cxn ang="0">
                  <a:pos x="1165" y="219"/>
                </a:cxn>
                <a:cxn ang="0">
                  <a:pos x="1306" y="267"/>
                </a:cxn>
                <a:cxn ang="0">
                  <a:pos x="1341" y="304"/>
                </a:cxn>
                <a:cxn ang="0">
                  <a:pos x="1299" y="346"/>
                </a:cxn>
                <a:cxn ang="0">
                  <a:pos x="1183" y="459"/>
                </a:cxn>
                <a:cxn ang="0">
                  <a:pos x="1042" y="599"/>
                </a:cxn>
                <a:cxn ang="0">
                  <a:pos x="931" y="721"/>
                </a:cxn>
                <a:cxn ang="0">
                  <a:pos x="887" y="773"/>
                </a:cxn>
                <a:cxn ang="0">
                  <a:pos x="839" y="807"/>
                </a:cxn>
                <a:cxn ang="0">
                  <a:pos x="829" y="807"/>
                </a:cxn>
                <a:cxn ang="0">
                  <a:pos x="848" y="882"/>
                </a:cxn>
                <a:cxn ang="0">
                  <a:pos x="894" y="974"/>
                </a:cxn>
                <a:cxn ang="0">
                  <a:pos x="937" y="931"/>
                </a:cxn>
                <a:cxn ang="0">
                  <a:pos x="1082" y="781"/>
                </a:cxn>
                <a:cxn ang="0">
                  <a:pos x="1257" y="600"/>
                </a:cxn>
                <a:cxn ang="0">
                  <a:pos x="1371" y="480"/>
                </a:cxn>
                <a:cxn ang="0">
                  <a:pos x="1407" y="466"/>
                </a:cxn>
                <a:cxn ang="0">
                  <a:pos x="1345" y="548"/>
                </a:cxn>
                <a:cxn ang="0">
                  <a:pos x="1183" y="714"/>
                </a:cxn>
                <a:cxn ang="0">
                  <a:pos x="1049" y="857"/>
                </a:cxn>
                <a:cxn ang="0">
                  <a:pos x="961" y="957"/>
                </a:cxn>
                <a:cxn ang="0">
                  <a:pos x="927" y="980"/>
                </a:cxn>
                <a:cxn ang="0">
                  <a:pos x="914" y="1016"/>
                </a:cxn>
                <a:cxn ang="0">
                  <a:pos x="861" y="1008"/>
                </a:cxn>
                <a:cxn ang="0">
                  <a:pos x="822" y="985"/>
                </a:cxn>
                <a:cxn ang="0">
                  <a:pos x="723" y="944"/>
                </a:cxn>
                <a:cxn ang="0">
                  <a:pos x="585" y="884"/>
                </a:cxn>
                <a:cxn ang="0">
                  <a:pos x="437" y="825"/>
                </a:cxn>
              </a:cxnLst>
              <a:rect l="0" t="0" r="0" b="0"/>
              <a:pathLst>
                <a:path w="1407" h="1020">
                  <a:moveTo>
                    <a:pt x="401" y="808"/>
                  </a:moveTo>
                  <a:lnTo>
                    <a:pt x="401" y="808"/>
                  </a:ln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path>
              </a:pathLst>
            </a:custGeom>
            <a:solidFill>
              <a:srgbClr val="FF0000"/>
            </a:solidFill>
            <a:ln w="0" cap="flat" cmpd="sng">
              <a:solidFill>
                <a:srgbClr val="0000FF"/>
              </a:solidFill>
              <a:prstDash val="solid"/>
              <a:round/>
              <a:headEnd type="none" w="med" len="med"/>
              <a:tailEnd type="none" w="med" len="med"/>
            </a:ln>
          </p:spPr>
          <p:txBody>
            <a:bodyPr/>
            <a:lstStyle/>
            <a:p>
              <a:endParaRPr lang="en-US"/>
            </a:p>
          </p:txBody>
        </p:sp>
        <p:sp>
          <p:nvSpPr>
            <p:cNvPr id="31757" name="Line 17"/>
            <p:cNvSpPr/>
            <p:nvPr/>
          </p:nvSpPr>
          <p:spPr>
            <a:xfrm>
              <a:off x="4952" y="3380"/>
              <a:ext cx="784" cy="310"/>
            </a:xfrm>
            <a:prstGeom prst="line">
              <a:avLst/>
            </a:prstGeom>
            <a:ln w="0" cap="flat" cmpd="sng">
              <a:solidFill>
                <a:srgbClr val="0000FF"/>
              </a:solidFill>
              <a:prstDash val="solid"/>
              <a:headEnd type="none" w="med" len="med"/>
              <a:tailEnd type="none" w="med" len="med"/>
            </a:ln>
          </p:spPr>
        </p:sp>
        <p:sp>
          <p:nvSpPr>
            <p:cNvPr id="31758" name="Line 18"/>
            <p:cNvSpPr/>
            <p:nvPr/>
          </p:nvSpPr>
          <p:spPr>
            <a:xfrm flipH="1">
              <a:off x="5762" y="3313"/>
              <a:ext cx="493" cy="487"/>
            </a:xfrm>
            <a:prstGeom prst="line">
              <a:avLst/>
            </a:prstGeom>
            <a:ln w="0" cap="flat" cmpd="sng">
              <a:solidFill>
                <a:srgbClr val="0000FF"/>
              </a:solidFill>
              <a:prstDash val="solid"/>
              <a:headEnd type="none" w="med" len="med"/>
              <a:tailEnd type="none" w="med" len="med"/>
            </a:ln>
          </p:spPr>
        </p:sp>
        <p:sp>
          <p:nvSpPr>
            <p:cNvPr id="31759" name="Line 19"/>
            <p:cNvSpPr/>
            <p:nvPr/>
          </p:nvSpPr>
          <p:spPr>
            <a:xfrm flipV="1">
              <a:off x="5773" y="3401"/>
              <a:ext cx="421" cy="419"/>
            </a:xfrm>
            <a:prstGeom prst="line">
              <a:avLst/>
            </a:prstGeom>
            <a:ln w="0" cap="flat" cmpd="sng">
              <a:solidFill>
                <a:srgbClr val="0000FF"/>
              </a:solidFill>
              <a:prstDash val="solid"/>
              <a:headEnd type="none" w="med" len="med"/>
              <a:tailEnd type="none" w="med" len="med"/>
            </a:ln>
          </p:spPr>
        </p:sp>
        <p:sp>
          <p:nvSpPr>
            <p:cNvPr id="31760" name="Line 20"/>
            <p:cNvSpPr/>
            <p:nvPr/>
          </p:nvSpPr>
          <p:spPr>
            <a:xfrm flipV="1">
              <a:off x="5782" y="3598"/>
              <a:ext cx="247" cy="251"/>
            </a:xfrm>
            <a:prstGeom prst="line">
              <a:avLst/>
            </a:prstGeom>
            <a:ln w="0" cap="flat" cmpd="sng">
              <a:solidFill>
                <a:srgbClr val="0000FF"/>
              </a:solidFill>
              <a:prstDash val="solid"/>
              <a:headEnd type="none" w="med" len="med"/>
              <a:tailEnd type="none" w="med" len="med"/>
            </a:ln>
          </p:spPr>
        </p:sp>
        <p:sp>
          <p:nvSpPr>
            <p:cNvPr id="31761" name="Freeform 21"/>
            <p:cNvSpPr/>
            <p:nvPr/>
          </p:nvSpPr>
          <p:spPr>
            <a:xfrm>
              <a:off x="5954" y="3514"/>
              <a:ext cx="298" cy="258"/>
            </a:xfrm>
            <a:custGeom>
              <a:avLst/>
              <a:gdLst/>
              <a:ahLst/>
              <a:cxnLst>
                <a:cxn ang="0">
                  <a:pos x="95" y="0"/>
                </a:cxn>
                <a:cxn ang="0">
                  <a:pos x="0" y="101"/>
                </a:cxn>
                <a:cxn ang="0">
                  <a:pos x="16" y="105"/>
                </a:cxn>
                <a:cxn ang="0">
                  <a:pos x="42" y="121"/>
                </a:cxn>
                <a:cxn ang="0">
                  <a:pos x="74" y="138"/>
                </a:cxn>
                <a:cxn ang="0">
                  <a:pos x="104" y="160"/>
                </a:cxn>
                <a:cxn ang="0">
                  <a:pos x="134" y="185"/>
                </a:cxn>
                <a:cxn ang="0">
                  <a:pos x="160" y="208"/>
                </a:cxn>
                <a:cxn ang="0">
                  <a:pos x="180" y="235"/>
                </a:cxn>
                <a:cxn ang="0">
                  <a:pos x="190" y="258"/>
                </a:cxn>
                <a:cxn ang="0">
                  <a:pos x="197" y="234"/>
                </a:cxn>
                <a:cxn ang="0">
                  <a:pos x="202" y="195"/>
                </a:cxn>
                <a:cxn ang="0">
                  <a:pos x="199" y="157"/>
                </a:cxn>
                <a:cxn ang="0">
                  <a:pos x="190" y="135"/>
                </a:cxn>
                <a:cxn ang="0">
                  <a:pos x="203" y="135"/>
                </a:cxn>
                <a:cxn ang="0">
                  <a:pos x="219" y="135"/>
                </a:cxn>
                <a:cxn ang="0">
                  <a:pos x="235" y="135"/>
                </a:cxn>
                <a:cxn ang="0">
                  <a:pos x="249" y="138"/>
                </a:cxn>
                <a:cxn ang="0">
                  <a:pos x="263" y="140"/>
                </a:cxn>
                <a:cxn ang="0">
                  <a:pos x="281" y="144"/>
                </a:cxn>
                <a:cxn ang="0">
                  <a:pos x="291" y="151"/>
                </a:cxn>
                <a:cxn ang="0">
                  <a:pos x="298" y="161"/>
                </a:cxn>
                <a:cxn ang="0">
                  <a:pos x="291" y="144"/>
                </a:cxn>
                <a:cxn ang="0">
                  <a:pos x="276" y="123"/>
                </a:cxn>
                <a:cxn ang="0">
                  <a:pos x="253" y="92"/>
                </a:cxn>
                <a:cxn ang="0">
                  <a:pos x="227" y="63"/>
                </a:cxn>
                <a:cxn ang="0">
                  <a:pos x="197" y="39"/>
                </a:cxn>
                <a:cxn ang="0">
                  <a:pos x="164" y="16"/>
                </a:cxn>
                <a:cxn ang="0">
                  <a:pos x="130" y="3"/>
                </a:cxn>
                <a:cxn ang="0">
                  <a:pos x="95" y="0"/>
                </a:cxn>
              </a:cxnLst>
              <a:rect l="0" t="0" r="0" b="0"/>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000000"/>
            </a:solidFill>
            <a:ln w="9525" cap="flat" cmpd="sng">
              <a:solidFill>
                <a:srgbClr val="0000FF"/>
              </a:solidFill>
              <a:prstDash val="solid"/>
              <a:round/>
              <a:headEnd type="none" w="med" len="med"/>
              <a:tailEnd type="none" w="med" len="med"/>
            </a:ln>
          </p:spPr>
          <p:txBody>
            <a:bodyPr/>
            <a:lstStyle/>
            <a:p>
              <a:endParaRPr lang="en-US"/>
            </a:p>
          </p:txBody>
        </p:sp>
        <p:sp>
          <p:nvSpPr>
            <p:cNvPr id="31762" name="Freeform 22"/>
            <p:cNvSpPr/>
            <p:nvPr/>
          </p:nvSpPr>
          <p:spPr>
            <a:xfrm>
              <a:off x="5954" y="3514"/>
              <a:ext cx="298" cy="258"/>
            </a:xfrm>
            <a:custGeom>
              <a:avLst/>
              <a:gdLst/>
              <a:ahLst/>
              <a:cxnLst>
                <a:cxn ang="0">
                  <a:pos x="95" y="0"/>
                </a:cxn>
                <a:cxn ang="0">
                  <a:pos x="0" y="101"/>
                </a:cxn>
                <a:cxn ang="0">
                  <a:pos x="16" y="105"/>
                </a:cxn>
                <a:cxn ang="0">
                  <a:pos x="42" y="121"/>
                </a:cxn>
                <a:cxn ang="0">
                  <a:pos x="74" y="138"/>
                </a:cxn>
                <a:cxn ang="0">
                  <a:pos x="104" y="160"/>
                </a:cxn>
                <a:cxn ang="0">
                  <a:pos x="134" y="185"/>
                </a:cxn>
                <a:cxn ang="0">
                  <a:pos x="160" y="208"/>
                </a:cxn>
                <a:cxn ang="0">
                  <a:pos x="180" y="235"/>
                </a:cxn>
                <a:cxn ang="0">
                  <a:pos x="190" y="258"/>
                </a:cxn>
                <a:cxn ang="0">
                  <a:pos x="197" y="234"/>
                </a:cxn>
                <a:cxn ang="0">
                  <a:pos x="202" y="195"/>
                </a:cxn>
                <a:cxn ang="0">
                  <a:pos x="199" y="157"/>
                </a:cxn>
                <a:cxn ang="0">
                  <a:pos x="190" y="135"/>
                </a:cxn>
                <a:cxn ang="0">
                  <a:pos x="203" y="135"/>
                </a:cxn>
                <a:cxn ang="0">
                  <a:pos x="219" y="135"/>
                </a:cxn>
                <a:cxn ang="0">
                  <a:pos x="235" y="135"/>
                </a:cxn>
                <a:cxn ang="0">
                  <a:pos x="249" y="138"/>
                </a:cxn>
                <a:cxn ang="0">
                  <a:pos x="263" y="140"/>
                </a:cxn>
                <a:cxn ang="0">
                  <a:pos x="281" y="144"/>
                </a:cxn>
                <a:cxn ang="0">
                  <a:pos x="291" y="151"/>
                </a:cxn>
                <a:cxn ang="0">
                  <a:pos x="298" y="161"/>
                </a:cxn>
                <a:cxn ang="0">
                  <a:pos x="291" y="144"/>
                </a:cxn>
                <a:cxn ang="0">
                  <a:pos x="276" y="123"/>
                </a:cxn>
                <a:cxn ang="0">
                  <a:pos x="253" y="92"/>
                </a:cxn>
                <a:cxn ang="0">
                  <a:pos x="227" y="63"/>
                </a:cxn>
                <a:cxn ang="0">
                  <a:pos x="197" y="39"/>
                </a:cxn>
                <a:cxn ang="0">
                  <a:pos x="164" y="16"/>
                </a:cxn>
                <a:cxn ang="0">
                  <a:pos x="130" y="3"/>
                </a:cxn>
                <a:cxn ang="0">
                  <a:pos x="95" y="0"/>
                </a:cxn>
              </a:cxnLst>
              <a:rect l="0" t="0" r="0" b="0"/>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3F3F3F"/>
            </a:solidFill>
            <a:ln w="9525" cap="flat" cmpd="sng">
              <a:solidFill>
                <a:srgbClr val="0000FF"/>
              </a:solidFill>
              <a:prstDash val="solid"/>
              <a:round/>
              <a:headEnd type="none" w="med" len="med"/>
              <a:tailEnd type="none" w="med" len="med"/>
            </a:ln>
          </p:spPr>
          <p:txBody>
            <a:bodyPr/>
            <a:lstStyle/>
            <a:p>
              <a:endParaRPr lang="en-US"/>
            </a:p>
          </p:txBody>
        </p:sp>
        <p:sp>
          <p:nvSpPr>
            <p:cNvPr id="31763" name="Freeform 23"/>
            <p:cNvSpPr/>
            <p:nvPr/>
          </p:nvSpPr>
          <p:spPr>
            <a:xfrm>
              <a:off x="5954" y="3514"/>
              <a:ext cx="298" cy="258"/>
            </a:xfrm>
            <a:custGeom>
              <a:avLst/>
              <a:gdLst/>
              <a:ahLst/>
              <a:cxnLst>
                <a:cxn ang="0">
                  <a:pos x="95" y="0"/>
                </a:cxn>
                <a:cxn ang="0">
                  <a:pos x="0" y="101"/>
                </a:cxn>
                <a:cxn ang="0">
                  <a:pos x="0" y="101"/>
                </a:cxn>
                <a:cxn ang="0">
                  <a:pos x="16" y="105"/>
                </a:cxn>
                <a:cxn ang="0">
                  <a:pos x="42" y="121"/>
                </a:cxn>
                <a:cxn ang="0">
                  <a:pos x="74" y="138"/>
                </a:cxn>
                <a:cxn ang="0">
                  <a:pos x="104" y="160"/>
                </a:cxn>
                <a:cxn ang="0">
                  <a:pos x="134" y="185"/>
                </a:cxn>
                <a:cxn ang="0">
                  <a:pos x="160" y="208"/>
                </a:cxn>
                <a:cxn ang="0">
                  <a:pos x="180" y="235"/>
                </a:cxn>
                <a:cxn ang="0">
                  <a:pos x="190" y="258"/>
                </a:cxn>
                <a:cxn ang="0">
                  <a:pos x="190" y="258"/>
                </a:cxn>
                <a:cxn ang="0">
                  <a:pos x="197" y="234"/>
                </a:cxn>
                <a:cxn ang="0">
                  <a:pos x="202" y="195"/>
                </a:cxn>
                <a:cxn ang="0">
                  <a:pos x="199" y="157"/>
                </a:cxn>
                <a:cxn ang="0">
                  <a:pos x="190" y="135"/>
                </a:cxn>
                <a:cxn ang="0">
                  <a:pos x="190" y="135"/>
                </a:cxn>
                <a:cxn ang="0">
                  <a:pos x="203" y="135"/>
                </a:cxn>
                <a:cxn ang="0">
                  <a:pos x="219" y="135"/>
                </a:cxn>
                <a:cxn ang="0">
                  <a:pos x="235" y="135"/>
                </a:cxn>
                <a:cxn ang="0">
                  <a:pos x="249" y="138"/>
                </a:cxn>
                <a:cxn ang="0">
                  <a:pos x="263" y="140"/>
                </a:cxn>
                <a:cxn ang="0">
                  <a:pos x="281" y="144"/>
                </a:cxn>
                <a:cxn ang="0">
                  <a:pos x="291" y="151"/>
                </a:cxn>
                <a:cxn ang="0">
                  <a:pos x="298" y="161"/>
                </a:cxn>
                <a:cxn ang="0">
                  <a:pos x="298" y="161"/>
                </a:cxn>
                <a:cxn ang="0">
                  <a:pos x="291" y="144"/>
                </a:cxn>
                <a:cxn ang="0">
                  <a:pos x="276" y="123"/>
                </a:cxn>
                <a:cxn ang="0">
                  <a:pos x="253" y="92"/>
                </a:cxn>
                <a:cxn ang="0">
                  <a:pos x="227" y="63"/>
                </a:cxn>
                <a:cxn ang="0">
                  <a:pos x="197" y="39"/>
                </a:cxn>
                <a:cxn ang="0">
                  <a:pos x="164" y="16"/>
                </a:cxn>
                <a:cxn ang="0">
                  <a:pos x="130" y="3"/>
                </a:cxn>
                <a:cxn ang="0">
                  <a:pos x="95" y="0"/>
                </a:cxn>
              </a:cxnLst>
              <a:rect l="0" t="0" r="0" b="0"/>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path>
              </a:pathLst>
            </a:custGeom>
            <a:solidFill>
              <a:srgbClr val="FFFF00"/>
            </a:solidFill>
            <a:ln w="0" cap="flat" cmpd="sng">
              <a:solidFill>
                <a:srgbClr val="0000FF"/>
              </a:solidFill>
              <a:prstDash val="solid"/>
              <a:round/>
              <a:headEnd type="none" w="med" len="med"/>
              <a:tailEnd type="none" w="med" len="med"/>
            </a:ln>
          </p:spPr>
          <p:txBody>
            <a:bodyPr/>
            <a:lstStyle/>
            <a:p>
              <a:endParaRPr lang="en-US"/>
            </a:p>
          </p:txBody>
        </p:sp>
        <p:sp>
          <p:nvSpPr>
            <p:cNvPr id="31764" name="Freeform 24"/>
            <p:cNvSpPr/>
            <p:nvPr/>
          </p:nvSpPr>
          <p:spPr>
            <a:xfrm>
              <a:off x="5006" y="3406"/>
              <a:ext cx="309" cy="320"/>
            </a:xfrm>
            <a:custGeom>
              <a:avLst/>
              <a:gdLst/>
              <a:ahLst/>
              <a:cxnLst>
                <a:cxn ang="0">
                  <a:pos x="309" y="320"/>
                </a:cxn>
                <a:cxn ang="0">
                  <a:pos x="261" y="298"/>
                </a:cxn>
                <a:cxn ang="0">
                  <a:pos x="225" y="274"/>
                </a:cxn>
                <a:cxn ang="0">
                  <a:pos x="201" y="248"/>
                </a:cxn>
                <a:cxn ang="0">
                  <a:pos x="182" y="220"/>
                </a:cxn>
                <a:cxn ang="0">
                  <a:pos x="169" y="193"/>
                </a:cxn>
                <a:cxn ang="0">
                  <a:pos x="159" y="167"/>
                </a:cxn>
                <a:cxn ang="0">
                  <a:pos x="150" y="141"/>
                </a:cxn>
                <a:cxn ang="0">
                  <a:pos x="139" y="115"/>
                </a:cxn>
                <a:cxn ang="0">
                  <a:pos x="127" y="82"/>
                </a:cxn>
                <a:cxn ang="0">
                  <a:pos x="132" y="62"/>
                </a:cxn>
                <a:cxn ang="0">
                  <a:pos x="146" y="56"/>
                </a:cxn>
                <a:cxn ang="0">
                  <a:pos x="165" y="62"/>
                </a:cxn>
                <a:cxn ang="0">
                  <a:pos x="37" y="8"/>
                </a:cxn>
                <a:cxn ang="0">
                  <a:pos x="17" y="0"/>
                </a:cxn>
                <a:cxn ang="0">
                  <a:pos x="4" y="8"/>
                </a:cxn>
                <a:cxn ang="0">
                  <a:pos x="0" y="29"/>
                </a:cxn>
                <a:cxn ang="0">
                  <a:pos x="11" y="62"/>
                </a:cxn>
                <a:cxn ang="0">
                  <a:pos x="21" y="88"/>
                </a:cxn>
                <a:cxn ang="0">
                  <a:pos x="30" y="112"/>
                </a:cxn>
                <a:cxn ang="0">
                  <a:pos x="41" y="141"/>
                </a:cxn>
                <a:cxn ang="0">
                  <a:pos x="54" y="167"/>
                </a:cxn>
                <a:cxn ang="0">
                  <a:pos x="71" y="196"/>
                </a:cxn>
                <a:cxn ang="0">
                  <a:pos x="97" y="220"/>
                </a:cxn>
                <a:cxn ang="0">
                  <a:pos x="132" y="248"/>
                </a:cxn>
                <a:cxn ang="0">
                  <a:pos x="178" y="269"/>
                </a:cxn>
                <a:cxn ang="0">
                  <a:pos x="309" y="320"/>
                </a:cxn>
              </a:cxnLst>
              <a:rect l="0" t="0" r="0" b="0"/>
              <a:pathLst>
                <a:path w="309" h="320">
                  <a:moveTo>
                    <a:pt x="309" y="320"/>
                  </a:move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close/>
                </a:path>
              </a:pathLst>
            </a:custGeom>
            <a:solidFill>
              <a:srgbClr val="FFFFFF"/>
            </a:solidFill>
            <a:ln w="9525" cap="flat" cmpd="sng">
              <a:solidFill>
                <a:srgbClr val="0000FF"/>
              </a:solidFill>
              <a:prstDash val="solid"/>
              <a:round/>
              <a:headEnd type="none" w="med" len="med"/>
              <a:tailEnd type="none" w="med" len="med"/>
            </a:ln>
          </p:spPr>
          <p:txBody>
            <a:bodyPr/>
            <a:lstStyle/>
            <a:p>
              <a:endParaRPr lang="en-US"/>
            </a:p>
          </p:txBody>
        </p:sp>
        <p:sp>
          <p:nvSpPr>
            <p:cNvPr id="31765" name="Freeform 25"/>
            <p:cNvSpPr/>
            <p:nvPr/>
          </p:nvSpPr>
          <p:spPr>
            <a:xfrm>
              <a:off x="5006" y="3406"/>
              <a:ext cx="309" cy="320"/>
            </a:xfrm>
            <a:custGeom>
              <a:avLst/>
              <a:gdLst/>
              <a:ahLst/>
              <a:cxnLst>
                <a:cxn ang="0">
                  <a:pos x="309" y="320"/>
                </a:cxn>
                <a:cxn ang="0">
                  <a:pos x="309" y="320"/>
                </a:cxn>
                <a:cxn ang="0">
                  <a:pos x="261" y="298"/>
                </a:cxn>
                <a:cxn ang="0">
                  <a:pos x="225" y="274"/>
                </a:cxn>
                <a:cxn ang="0">
                  <a:pos x="201" y="248"/>
                </a:cxn>
                <a:cxn ang="0">
                  <a:pos x="182" y="220"/>
                </a:cxn>
                <a:cxn ang="0">
                  <a:pos x="169" y="193"/>
                </a:cxn>
                <a:cxn ang="0">
                  <a:pos x="159" y="167"/>
                </a:cxn>
                <a:cxn ang="0">
                  <a:pos x="150" y="141"/>
                </a:cxn>
                <a:cxn ang="0">
                  <a:pos x="139" y="115"/>
                </a:cxn>
                <a:cxn ang="0">
                  <a:pos x="139" y="115"/>
                </a:cxn>
                <a:cxn ang="0">
                  <a:pos x="127" y="82"/>
                </a:cxn>
                <a:cxn ang="0">
                  <a:pos x="132" y="62"/>
                </a:cxn>
                <a:cxn ang="0">
                  <a:pos x="146" y="56"/>
                </a:cxn>
                <a:cxn ang="0">
                  <a:pos x="165" y="62"/>
                </a:cxn>
                <a:cxn ang="0">
                  <a:pos x="37" y="8"/>
                </a:cxn>
                <a:cxn ang="0">
                  <a:pos x="37" y="8"/>
                </a:cxn>
                <a:cxn ang="0">
                  <a:pos x="17" y="0"/>
                </a:cxn>
                <a:cxn ang="0">
                  <a:pos x="4" y="8"/>
                </a:cxn>
                <a:cxn ang="0">
                  <a:pos x="0" y="29"/>
                </a:cxn>
                <a:cxn ang="0">
                  <a:pos x="11" y="62"/>
                </a:cxn>
                <a:cxn ang="0">
                  <a:pos x="11" y="62"/>
                </a:cxn>
                <a:cxn ang="0">
                  <a:pos x="21" y="88"/>
                </a:cxn>
                <a:cxn ang="0">
                  <a:pos x="30" y="112"/>
                </a:cxn>
                <a:cxn ang="0">
                  <a:pos x="41" y="141"/>
                </a:cxn>
                <a:cxn ang="0">
                  <a:pos x="54" y="167"/>
                </a:cxn>
                <a:cxn ang="0">
                  <a:pos x="71" y="196"/>
                </a:cxn>
                <a:cxn ang="0">
                  <a:pos x="97" y="220"/>
                </a:cxn>
                <a:cxn ang="0">
                  <a:pos x="132" y="248"/>
                </a:cxn>
                <a:cxn ang="0">
                  <a:pos x="178" y="269"/>
                </a:cxn>
                <a:cxn ang="0">
                  <a:pos x="309" y="320"/>
                </a:cxn>
              </a:cxnLst>
              <a:rect l="0" t="0" r="0" b="0"/>
              <a:pathLst>
                <a:path w="309" h="320">
                  <a:moveTo>
                    <a:pt x="309" y="320"/>
                  </a:moveTo>
                  <a:lnTo>
                    <a:pt x="309" y="320"/>
                  </a:ln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path>
              </a:pathLst>
            </a:custGeom>
            <a:solidFill>
              <a:srgbClr val="0000FF"/>
            </a:solidFill>
            <a:ln w="0" cap="flat" cmpd="sng">
              <a:solidFill>
                <a:srgbClr val="0000FF"/>
              </a:solidFill>
              <a:prstDash val="solid"/>
              <a:round/>
              <a:headEnd type="none" w="med" len="med"/>
              <a:tailEnd type="none" w="med" len="med"/>
            </a:ln>
          </p:spPr>
          <p:txBody>
            <a:bodyPr/>
            <a:lstStyle/>
            <a:p>
              <a:endParaRPr lang="en-US"/>
            </a:p>
          </p:txBody>
        </p:sp>
        <p:sp>
          <p:nvSpPr>
            <p:cNvPr id="31766" name="Freeform 26"/>
            <p:cNvSpPr/>
            <p:nvPr/>
          </p:nvSpPr>
          <p:spPr>
            <a:xfrm>
              <a:off x="5073" y="2795"/>
              <a:ext cx="1362" cy="710"/>
            </a:xfrm>
            <a:custGeom>
              <a:avLst/>
              <a:gdLst/>
              <a:ahLst/>
              <a:cxnLst>
                <a:cxn ang="0">
                  <a:pos x="43" y="80"/>
                </a:cxn>
                <a:cxn ang="0">
                  <a:pos x="16" y="113"/>
                </a:cxn>
                <a:cxn ang="0">
                  <a:pos x="12" y="159"/>
                </a:cxn>
                <a:cxn ang="0">
                  <a:pos x="62" y="329"/>
                </a:cxn>
                <a:cxn ang="0">
                  <a:pos x="125" y="536"/>
                </a:cxn>
                <a:cxn ang="0">
                  <a:pos x="174" y="690"/>
                </a:cxn>
                <a:cxn ang="0">
                  <a:pos x="194" y="710"/>
                </a:cxn>
                <a:cxn ang="0">
                  <a:pos x="230" y="707"/>
                </a:cxn>
                <a:cxn ang="0">
                  <a:pos x="285" y="699"/>
                </a:cxn>
                <a:cxn ang="0">
                  <a:pos x="347" y="690"/>
                </a:cxn>
                <a:cxn ang="0">
                  <a:pos x="410" y="678"/>
                </a:cxn>
                <a:cxn ang="0">
                  <a:pos x="472" y="664"/>
                </a:cxn>
                <a:cxn ang="0">
                  <a:pos x="526" y="650"/>
                </a:cxn>
                <a:cxn ang="0">
                  <a:pos x="568" y="632"/>
                </a:cxn>
                <a:cxn ang="0">
                  <a:pos x="605" y="615"/>
                </a:cxn>
                <a:cxn ang="0">
                  <a:pos x="641" y="606"/>
                </a:cxn>
                <a:cxn ang="0">
                  <a:pos x="669" y="615"/>
                </a:cxn>
                <a:cxn ang="0">
                  <a:pos x="677" y="635"/>
                </a:cxn>
                <a:cxn ang="0">
                  <a:pos x="697" y="645"/>
                </a:cxn>
                <a:cxn ang="0">
                  <a:pos x="755" y="640"/>
                </a:cxn>
                <a:cxn ang="0">
                  <a:pos x="818" y="635"/>
                </a:cxn>
                <a:cxn ang="0">
                  <a:pos x="863" y="632"/>
                </a:cxn>
                <a:cxn ang="0">
                  <a:pos x="873" y="622"/>
                </a:cxn>
                <a:cxn ang="0">
                  <a:pos x="887" y="603"/>
                </a:cxn>
                <a:cxn ang="0">
                  <a:pos x="910" y="592"/>
                </a:cxn>
                <a:cxn ang="0">
                  <a:pos x="940" y="593"/>
                </a:cxn>
                <a:cxn ang="0">
                  <a:pos x="972" y="603"/>
                </a:cxn>
                <a:cxn ang="0">
                  <a:pos x="1012" y="611"/>
                </a:cxn>
                <a:cxn ang="0">
                  <a:pos x="1070" y="612"/>
                </a:cxn>
                <a:cxn ang="0">
                  <a:pos x="1134" y="612"/>
                </a:cxn>
                <a:cxn ang="0">
                  <a:pos x="1202" y="611"/>
                </a:cxn>
                <a:cxn ang="0">
                  <a:pos x="1265" y="608"/>
                </a:cxn>
                <a:cxn ang="0">
                  <a:pos x="1317" y="603"/>
                </a:cxn>
                <a:cxn ang="0">
                  <a:pos x="1353" y="602"/>
                </a:cxn>
                <a:cxn ang="0">
                  <a:pos x="1357" y="592"/>
                </a:cxn>
                <a:cxn ang="0">
                  <a:pos x="1334" y="540"/>
                </a:cxn>
                <a:cxn ang="0">
                  <a:pos x="1313" y="484"/>
                </a:cxn>
                <a:cxn ang="0">
                  <a:pos x="1248" y="341"/>
                </a:cxn>
                <a:cxn ang="0">
                  <a:pos x="1172" y="174"/>
                </a:cxn>
                <a:cxn ang="0">
                  <a:pos x="1117" y="52"/>
                </a:cxn>
                <a:cxn ang="0">
                  <a:pos x="1083" y="41"/>
                </a:cxn>
                <a:cxn ang="0">
                  <a:pos x="1019" y="44"/>
                </a:cxn>
                <a:cxn ang="0">
                  <a:pos x="946" y="35"/>
                </a:cxn>
                <a:cxn ang="0">
                  <a:pos x="864" y="19"/>
                </a:cxn>
                <a:cxn ang="0">
                  <a:pos x="785" y="6"/>
                </a:cxn>
                <a:cxn ang="0">
                  <a:pos x="713" y="0"/>
                </a:cxn>
                <a:cxn ang="0">
                  <a:pos x="654" y="5"/>
                </a:cxn>
                <a:cxn ang="0">
                  <a:pos x="611" y="24"/>
                </a:cxn>
                <a:cxn ang="0">
                  <a:pos x="565" y="26"/>
                </a:cxn>
                <a:cxn ang="0">
                  <a:pos x="498" y="11"/>
                </a:cxn>
                <a:cxn ang="0">
                  <a:pos x="433" y="13"/>
                </a:cxn>
                <a:cxn ang="0">
                  <a:pos x="371" y="26"/>
                </a:cxn>
                <a:cxn ang="0">
                  <a:pos x="309" y="45"/>
                </a:cxn>
                <a:cxn ang="0">
                  <a:pos x="246" y="65"/>
                </a:cxn>
                <a:cxn ang="0">
                  <a:pos x="175" y="74"/>
                </a:cxn>
                <a:cxn ang="0">
                  <a:pos x="101" y="68"/>
                </a:cxn>
              </a:cxnLst>
              <a:rect l="0" t="0" r="0" b="0"/>
              <a:pathLst>
                <a:path w="1362" h="710">
                  <a:moveTo>
                    <a:pt x="59" y="54"/>
                  </a:move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close/>
                </a:path>
              </a:pathLst>
            </a:custGeom>
            <a:solidFill>
              <a:srgbClr val="FFFFFF"/>
            </a:solidFill>
            <a:ln w="9525" cap="flat" cmpd="sng">
              <a:solidFill>
                <a:srgbClr val="0000FF"/>
              </a:solidFill>
              <a:prstDash val="solid"/>
              <a:round/>
              <a:headEnd type="none" w="med" len="med"/>
              <a:tailEnd type="none" w="med" len="med"/>
            </a:ln>
          </p:spPr>
          <p:txBody>
            <a:bodyPr/>
            <a:lstStyle/>
            <a:p>
              <a:endParaRPr lang="en-US"/>
            </a:p>
          </p:txBody>
        </p:sp>
        <p:sp>
          <p:nvSpPr>
            <p:cNvPr id="31767" name="Freeform 27"/>
            <p:cNvSpPr/>
            <p:nvPr/>
          </p:nvSpPr>
          <p:spPr>
            <a:xfrm>
              <a:off x="5132" y="2849"/>
              <a:ext cx="1271" cy="564"/>
            </a:xfrm>
            <a:custGeom>
              <a:avLst/>
              <a:gdLst/>
              <a:ahLst/>
              <a:cxnLst>
                <a:cxn ang="0">
                  <a:pos x="1271" y="467"/>
                </a:cxn>
                <a:cxn ang="0">
                  <a:pos x="1271" y="467"/>
                </a:cxn>
                <a:cxn ang="0">
                  <a:pos x="1242" y="480"/>
                </a:cxn>
                <a:cxn ang="0">
                  <a:pos x="1208" y="489"/>
                </a:cxn>
                <a:cxn ang="0">
                  <a:pos x="1172" y="490"/>
                </a:cxn>
                <a:cxn ang="0">
                  <a:pos x="1131" y="489"/>
                </a:cxn>
                <a:cxn ang="0">
                  <a:pos x="1090" y="485"/>
                </a:cxn>
                <a:cxn ang="0">
                  <a:pos x="1048" y="477"/>
                </a:cxn>
                <a:cxn ang="0">
                  <a:pos x="1002" y="469"/>
                </a:cxn>
                <a:cxn ang="0">
                  <a:pos x="960" y="463"/>
                </a:cxn>
                <a:cxn ang="0">
                  <a:pos x="917" y="456"/>
                </a:cxn>
                <a:cxn ang="0">
                  <a:pos x="876" y="451"/>
                </a:cxn>
                <a:cxn ang="0">
                  <a:pos x="838" y="451"/>
                </a:cxn>
                <a:cxn ang="0">
                  <a:pos x="804" y="454"/>
                </a:cxn>
                <a:cxn ang="0">
                  <a:pos x="775" y="463"/>
                </a:cxn>
                <a:cxn ang="0">
                  <a:pos x="749" y="477"/>
                </a:cxn>
                <a:cxn ang="0">
                  <a:pos x="732" y="502"/>
                </a:cxn>
                <a:cxn ang="0">
                  <a:pos x="719" y="532"/>
                </a:cxn>
                <a:cxn ang="0">
                  <a:pos x="719" y="532"/>
                </a:cxn>
                <a:cxn ang="0">
                  <a:pos x="702" y="505"/>
                </a:cxn>
                <a:cxn ang="0">
                  <a:pos x="680" y="485"/>
                </a:cxn>
                <a:cxn ang="0">
                  <a:pos x="656" y="474"/>
                </a:cxn>
                <a:cxn ang="0">
                  <a:pos x="628" y="467"/>
                </a:cxn>
                <a:cxn ang="0">
                  <a:pos x="595" y="467"/>
                </a:cxn>
                <a:cxn ang="0">
                  <a:pos x="562" y="474"/>
                </a:cxn>
                <a:cxn ang="0">
                  <a:pos x="528" y="482"/>
                </a:cxn>
                <a:cxn ang="0">
                  <a:pos x="490" y="495"/>
                </a:cxn>
                <a:cxn ang="0">
                  <a:pos x="451" y="509"/>
                </a:cxn>
                <a:cxn ang="0">
                  <a:pos x="413" y="522"/>
                </a:cxn>
                <a:cxn ang="0">
                  <a:pos x="374" y="535"/>
                </a:cxn>
                <a:cxn ang="0">
                  <a:pos x="336" y="545"/>
                </a:cxn>
                <a:cxn ang="0">
                  <a:pos x="298" y="554"/>
                </a:cxn>
                <a:cxn ang="0">
                  <a:pos x="262" y="561"/>
                </a:cxn>
                <a:cxn ang="0">
                  <a:pos x="226" y="564"/>
                </a:cxn>
                <a:cxn ang="0">
                  <a:pos x="191" y="558"/>
                </a:cxn>
                <a:cxn ang="0">
                  <a:pos x="191" y="558"/>
                </a:cxn>
                <a:cxn ang="0">
                  <a:pos x="174" y="511"/>
                </a:cxn>
                <a:cxn ang="0">
                  <a:pos x="148" y="437"/>
                </a:cxn>
                <a:cxn ang="0">
                  <a:pos x="116" y="346"/>
                </a:cxn>
                <a:cxn ang="0">
                  <a:pos x="83" y="249"/>
                </a:cxn>
                <a:cxn ang="0">
                  <a:pos x="52" y="156"/>
                </a:cxn>
                <a:cxn ang="0">
                  <a:pos x="26" y="78"/>
                </a:cxn>
                <a:cxn ang="0">
                  <a:pos x="6" y="23"/>
                </a:cxn>
                <a:cxn ang="0">
                  <a:pos x="0" y="0"/>
                </a:cxn>
              </a:cxnLst>
              <a:rect l="0" t="0" r="0" b="0"/>
              <a:pathLst>
                <a:path w="1271" h="564">
                  <a:moveTo>
                    <a:pt x="1271" y="467"/>
                  </a:moveTo>
                  <a:lnTo>
                    <a:pt x="1271" y="467"/>
                  </a:lnTo>
                  <a:lnTo>
                    <a:pt x="1242" y="480"/>
                  </a:lnTo>
                  <a:lnTo>
                    <a:pt x="1208" y="489"/>
                  </a:lnTo>
                  <a:lnTo>
                    <a:pt x="1172" y="490"/>
                  </a:lnTo>
                  <a:lnTo>
                    <a:pt x="1131" y="489"/>
                  </a:lnTo>
                  <a:lnTo>
                    <a:pt x="1090" y="485"/>
                  </a:lnTo>
                  <a:lnTo>
                    <a:pt x="1048" y="477"/>
                  </a:lnTo>
                  <a:lnTo>
                    <a:pt x="1002" y="469"/>
                  </a:lnTo>
                  <a:lnTo>
                    <a:pt x="960" y="463"/>
                  </a:lnTo>
                  <a:lnTo>
                    <a:pt x="917" y="456"/>
                  </a:lnTo>
                  <a:lnTo>
                    <a:pt x="876" y="451"/>
                  </a:lnTo>
                  <a:lnTo>
                    <a:pt x="838" y="451"/>
                  </a:lnTo>
                  <a:lnTo>
                    <a:pt x="804" y="454"/>
                  </a:lnTo>
                  <a:lnTo>
                    <a:pt x="775" y="463"/>
                  </a:lnTo>
                  <a:lnTo>
                    <a:pt x="749" y="477"/>
                  </a:lnTo>
                  <a:lnTo>
                    <a:pt x="732" y="502"/>
                  </a:lnTo>
                  <a:lnTo>
                    <a:pt x="719" y="532"/>
                  </a:lnTo>
                  <a:lnTo>
                    <a:pt x="702" y="505"/>
                  </a:lnTo>
                  <a:lnTo>
                    <a:pt x="680" y="485"/>
                  </a:lnTo>
                  <a:lnTo>
                    <a:pt x="656" y="474"/>
                  </a:lnTo>
                  <a:lnTo>
                    <a:pt x="628" y="467"/>
                  </a:lnTo>
                  <a:lnTo>
                    <a:pt x="595" y="467"/>
                  </a:lnTo>
                  <a:lnTo>
                    <a:pt x="562" y="474"/>
                  </a:lnTo>
                  <a:lnTo>
                    <a:pt x="528" y="482"/>
                  </a:lnTo>
                  <a:lnTo>
                    <a:pt x="490" y="495"/>
                  </a:lnTo>
                  <a:lnTo>
                    <a:pt x="451" y="509"/>
                  </a:lnTo>
                  <a:lnTo>
                    <a:pt x="413" y="522"/>
                  </a:lnTo>
                  <a:lnTo>
                    <a:pt x="374" y="535"/>
                  </a:lnTo>
                  <a:lnTo>
                    <a:pt x="336" y="545"/>
                  </a:lnTo>
                  <a:lnTo>
                    <a:pt x="298" y="554"/>
                  </a:lnTo>
                  <a:lnTo>
                    <a:pt x="262" y="561"/>
                  </a:lnTo>
                  <a:lnTo>
                    <a:pt x="226" y="564"/>
                  </a:lnTo>
                  <a:lnTo>
                    <a:pt x="191" y="558"/>
                  </a:lnTo>
                  <a:lnTo>
                    <a:pt x="174" y="511"/>
                  </a:lnTo>
                  <a:lnTo>
                    <a:pt x="148" y="437"/>
                  </a:lnTo>
                  <a:lnTo>
                    <a:pt x="116" y="346"/>
                  </a:lnTo>
                  <a:lnTo>
                    <a:pt x="83" y="249"/>
                  </a:lnTo>
                  <a:lnTo>
                    <a:pt x="52" y="156"/>
                  </a:lnTo>
                  <a:lnTo>
                    <a:pt x="26" y="78"/>
                  </a:lnTo>
                  <a:lnTo>
                    <a:pt x="6" y="23"/>
                  </a:lnTo>
                  <a:lnTo>
                    <a:pt x="0" y="0"/>
                  </a:lnTo>
                </a:path>
              </a:pathLst>
            </a:custGeom>
            <a:noFill/>
            <a:ln w="0" cap="flat" cmpd="sng">
              <a:solidFill>
                <a:srgbClr val="0000FF"/>
              </a:solidFill>
              <a:prstDash val="solid"/>
              <a:round/>
              <a:headEnd type="none" w="med" len="med"/>
              <a:tailEnd type="none" w="med" len="med"/>
            </a:ln>
          </p:spPr>
          <p:txBody>
            <a:bodyPr/>
            <a:lstStyle/>
            <a:p>
              <a:endParaRPr lang="en-US"/>
            </a:p>
          </p:txBody>
        </p:sp>
        <p:sp>
          <p:nvSpPr>
            <p:cNvPr id="31768" name="Freeform 28"/>
            <p:cNvSpPr/>
            <p:nvPr/>
          </p:nvSpPr>
          <p:spPr>
            <a:xfrm>
              <a:off x="5034" y="2881"/>
              <a:ext cx="1441" cy="683"/>
            </a:xfrm>
            <a:custGeom>
              <a:avLst/>
              <a:gdLst/>
              <a:ahLst/>
              <a:cxnLst>
                <a:cxn ang="0">
                  <a:pos x="1198" y="23"/>
                </a:cxn>
                <a:cxn ang="0">
                  <a:pos x="1258" y="138"/>
                </a:cxn>
                <a:cxn ang="0">
                  <a:pos x="1431" y="507"/>
                </a:cxn>
                <a:cxn ang="0">
                  <a:pos x="1432" y="549"/>
                </a:cxn>
                <a:cxn ang="0">
                  <a:pos x="1382" y="546"/>
                </a:cxn>
                <a:cxn ang="0">
                  <a:pos x="1297" y="549"/>
                </a:cxn>
                <a:cxn ang="0">
                  <a:pos x="1186" y="549"/>
                </a:cxn>
                <a:cxn ang="0">
                  <a:pos x="1076" y="555"/>
                </a:cxn>
                <a:cxn ang="0">
                  <a:pos x="985" y="562"/>
                </a:cxn>
                <a:cxn ang="0">
                  <a:pos x="952" y="582"/>
                </a:cxn>
                <a:cxn ang="0">
                  <a:pos x="903" y="613"/>
                </a:cxn>
                <a:cxn ang="0">
                  <a:pos x="813" y="621"/>
                </a:cxn>
                <a:cxn ang="0">
                  <a:pos x="721" y="624"/>
                </a:cxn>
                <a:cxn ang="0">
                  <a:pos x="672" y="618"/>
                </a:cxn>
                <a:cxn ang="0">
                  <a:pos x="659" y="595"/>
                </a:cxn>
                <a:cxn ang="0">
                  <a:pos x="626" y="601"/>
                </a:cxn>
                <a:cxn ang="0">
                  <a:pos x="541" y="616"/>
                </a:cxn>
                <a:cxn ang="0">
                  <a:pos x="434" y="637"/>
                </a:cxn>
                <a:cxn ang="0">
                  <a:pos x="328" y="660"/>
                </a:cxn>
                <a:cxn ang="0">
                  <a:pos x="248" y="675"/>
                </a:cxn>
                <a:cxn ang="0">
                  <a:pos x="196" y="683"/>
                </a:cxn>
                <a:cxn ang="0">
                  <a:pos x="174" y="663"/>
                </a:cxn>
                <a:cxn ang="0">
                  <a:pos x="164" y="610"/>
                </a:cxn>
                <a:cxn ang="0">
                  <a:pos x="114" y="431"/>
                </a:cxn>
                <a:cxn ang="0">
                  <a:pos x="38" y="176"/>
                </a:cxn>
                <a:cxn ang="0">
                  <a:pos x="2" y="47"/>
                </a:cxn>
                <a:cxn ang="0">
                  <a:pos x="9" y="13"/>
                </a:cxn>
                <a:cxn ang="0">
                  <a:pos x="55" y="4"/>
                </a:cxn>
                <a:cxn ang="0">
                  <a:pos x="59" y="23"/>
                </a:cxn>
                <a:cxn ang="0">
                  <a:pos x="51" y="73"/>
                </a:cxn>
                <a:cxn ang="0">
                  <a:pos x="135" y="349"/>
                </a:cxn>
                <a:cxn ang="0">
                  <a:pos x="213" y="604"/>
                </a:cxn>
                <a:cxn ang="0">
                  <a:pos x="250" y="623"/>
                </a:cxn>
                <a:cxn ang="0">
                  <a:pos x="324" y="613"/>
                </a:cxn>
                <a:cxn ang="0">
                  <a:pos x="417" y="600"/>
                </a:cxn>
                <a:cxn ang="0">
                  <a:pos x="511" y="578"/>
                </a:cxn>
                <a:cxn ang="0">
                  <a:pos x="588" y="555"/>
                </a:cxn>
                <a:cxn ang="0">
                  <a:pos x="644" y="529"/>
                </a:cxn>
                <a:cxn ang="0">
                  <a:pos x="695" y="522"/>
                </a:cxn>
                <a:cxn ang="0">
                  <a:pos x="716" y="549"/>
                </a:cxn>
                <a:cxn ang="0">
                  <a:pos x="762" y="555"/>
                </a:cxn>
                <a:cxn ang="0">
                  <a:pos x="857" y="549"/>
                </a:cxn>
                <a:cxn ang="0">
                  <a:pos x="907" y="546"/>
                </a:cxn>
                <a:cxn ang="0">
                  <a:pos x="926" y="517"/>
                </a:cxn>
                <a:cxn ang="0">
                  <a:pos x="962" y="506"/>
                </a:cxn>
                <a:cxn ang="0">
                  <a:pos x="1011" y="517"/>
                </a:cxn>
                <a:cxn ang="0">
                  <a:pos x="1078" y="525"/>
                </a:cxn>
                <a:cxn ang="0">
                  <a:pos x="1173" y="526"/>
                </a:cxn>
                <a:cxn ang="0">
                  <a:pos x="1273" y="522"/>
                </a:cxn>
                <a:cxn ang="0">
                  <a:pos x="1356" y="517"/>
                </a:cxn>
                <a:cxn ang="0">
                  <a:pos x="1401" y="513"/>
                </a:cxn>
                <a:cxn ang="0">
                  <a:pos x="1373" y="454"/>
                </a:cxn>
                <a:cxn ang="0">
                  <a:pos x="1329" y="344"/>
                </a:cxn>
                <a:cxn ang="0">
                  <a:pos x="1232" y="134"/>
                </a:cxn>
                <a:cxn ang="0">
                  <a:pos x="1179" y="18"/>
                </a:cxn>
              </a:cxnLst>
              <a:rect l="0" t="0" r="0" b="0"/>
              <a:pathLst>
                <a:path w="1441" h="683">
                  <a:moveTo>
                    <a:pt x="1179" y="18"/>
                  </a:moveTo>
                  <a:lnTo>
                    <a:pt x="1188" y="17"/>
                  </a:lnTo>
                  <a:lnTo>
                    <a:pt x="1198" y="23"/>
                  </a:lnTo>
                  <a:lnTo>
                    <a:pt x="1211" y="41"/>
                  </a:lnTo>
                  <a:lnTo>
                    <a:pt x="1229" y="80"/>
                  </a:lnTo>
                  <a:lnTo>
                    <a:pt x="1258" y="138"/>
                  </a:lnTo>
                  <a:lnTo>
                    <a:pt x="1300" y="228"/>
                  </a:lnTo>
                  <a:lnTo>
                    <a:pt x="1356" y="349"/>
                  </a:lnTo>
                  <a:lnTo>
                    <a:pt x="1431" y="507"/>
                  </a:lnTo>
                  <a:lnTo>
                    <a:pt x="1438" y="526"/>
                  </a:lnTo>
                  <a:lnTo>
                    <a:pt x="1441" y="542"/>
                  </a:lnTo>
                  <a:lnTo>
                    <a:pt x="1432" y="549"/>
                  </a:lnTo>
                  <a:lnTo>
                    <a:pt x="1411" y="549"/>
                  </a:lnTo>
                  <a:lnTo>
                    <a:pt x="1399" y="546"/>
                  </a:lnTo>
                  <a:lnTo>
                    <a:pt x="1382" y="546"/>
                  </a:lnTo>
                  <a:lnTo>
                    <a:pt x="1359" y="546"/>
                  </a:lnTo>
                  <a:lnTo>
                    <a:pt x="1330" y="546"/>
                  </a:lnTo>
                  <a:lnTo>
                    <a:pt x="1297" y="549"/>
                  </a:lnTo>
                  <a:lnTo>
                    <a:pt x="1263" y="549"/>
                  </a:lnTo>
                  <a:lnTo>
                    <a:pt x="1225" y="549"/>
                  </a:lnTo>
                  <a:lnTo>
                    <a:pt x="1186" y="549"/>
                  </a:lnTo>
                  <a:lnTo>
                    <a:pt x="1150" y="554"/>
                  </a:lnTo>
                  <a:lnTo>
                    <a:pt x="1110" y="555"/>
                  </a:lnTo>
                  <a:lnTo>
                    <a:pt x="1076" y="555"/>
                  </a:lnTo>
                  <a:lnTo>
                    <a:pt x="1041" y="559"/>
                  </a:lnTo>
                  <a:lnTo>
                    <a:pt x="1011" y="562"/>
                  </a:lnTo>
                  <a:lnTo>
                    <a:pt x="985" y="562"/>
                  </a:lnTo>
                  <a:lnTo>
                    <a:pt x="965" y="562"/>
                  </a:lnTo>
                  <a:lnTo>
                    <a:pt x="949" y="562"/>
                  </a:lnTo>
                  <a:lnTo>
                    <a:pt x="952" y="582"/>
                  </a:lnTo>
                  <a:lnTo>
                    <a:pt x="943" y="600"/>
                  </a:lnTo>
                  <a:lnTo>
                    <a:pt x="929" y="607"/>
                  </a:lnTo>
                  <a:lnTo>
                    <a:pt x="903" y="613"/>
                  </a:lnTo>
                  <a:lnTo>
                    <a:pt x="879" y="618"/>
                  </a:lnTo>
                  <a:lnTo>
                    <a:pt x="846" y="618"/>
                  </a:lnTo>
                  <a:lnTo>
                    <a:pt x="813" y="621"/>
                  </a:lnTo>
                  <a:lnTo>
                    <a:pt x="778" y="623"/>
                  </a:lnTo>
                  <a:lnTo>
                    <a:pt x="748" y="624"/>
                  </a:lnTo>
                  <a:lnTo>
                    <a:pt x="721" y="624"/>
                  </a:lnTo>
                  <a:lnTo>
                    <a:pt x="699" y="624"/>
                  </a:lnTo>
                  <a:lnTo>
                    <a:pt x="685" y="623"/>
                  </a:lnTo>
                  <a:lnTo>
                    <a:pt x="672" y="618"/>
                  </a:lnTo>
                  <a:lnTo>
                    <a:pt x="666" y="613"/>
                  </a:lnTo>
                  <a:lnTo>
                    <a:pt x="660" y="604"/>
                  </a:lnTo>
                  <a:lnTo>
                    <a:pt x="659" y="595"/>
                  </a:lnTo>
                  <a:lnTo>
                    <a:pt x="653" y="595"/>
                  </a:lnTo>
                  <a:lnTo>
                    <a:pt x="644" y="597"/>
                  </a:lnTo>
                  <a:lnTo>
                    <a:pt x="626" y="601"/>
                  </a:lnTo>
                  <a:lnTo>
                    <a:pt x="603" y="605"/>
                  </a:lnTo>
                  <a:lnTo>
                    <a:pt x="574" y="610"/>
                  </a:lnTo>
                  <a:lnTo>
                    <a:pt x="541" y="616"/>
                  </a:lnTo>
                  <a:lnTo>
                    <a:pt x="508" y="623"/>
                  </a:lnTo>
                  <a:lnTo>
                    <a:pt x="472" y="629"/>
                  </a:lnTo>
                  <a:lnTo>
                    <a:pt x="434" y="637"/>
                  </a:lnTo>
                  <a:lnTo>
                    <a:pt x="398" y="644"/>
                  </a:lnTo>
                  <a:lnTo>
                    <a:pt x="364" y="650"/>
                  </a:lnTo>
                  <a:lnTo>
                    <a:pt x="328" y="660"/>
                  </a:lnTo>
                  <a:lnTo>
                    <a:pt x="298" y="666"/>
                  </a:lnTo>
                  <a:lnTo>
                    <a:pt x="272" y="670"/>
                  </a:lnTo>
                  <a:lnTo>
                    <a:pt x="248" y="675"/>
                  </a:lnTo>
                  <a:lnTo>
                    <a:pt x="233" y="679"/>
                  </a:lnTo>
                  <a:lnTo>
                    <a:pt x="210" y="683"/>
                  </a:lnTo>
                  <a:lnTo>
                    <a:pt x="196" y="683"/>
                  </a:lnTo>
                  <a:lnTo>
                    <a:pt x="186" y="682"/>
                  </a:lnTo>
                  <a:lnTo>
                    <a:pt x="179" y="675"/>
                  </a:lnTo>
                  <a:lnTo>
                    <a:pt x="174" y="663"/>
                  </a:lnTo>
                  <a:lnTo>
                    <a:pt x="173" y="646"/>
                  </a:lnTo>
                  <a:lnTo>
                    <a:pt x="170" y="629"/>
                  </a:lnTo>
                  <a:lnTo>
                    <a:pt x="164" y="610"/>
                  </a:lnTo>
                  <a:lnTo>
                    <a:pt x="154" y="572"/>
                  </a:lnTo>
                  <a:lnTo>
                    <a:pt x="137" y="509"/>
                  </a:lnTo>
                  <a:lnTo>
                    <a:pt x="114" y="431"/>
                  </a:lnTo>
                  <a:lnTo>
                    <a:pt x="88" y="341"/>
                  </a:lnTo>
                  <a:lnTo>
                    <a:pt x="61" y="255"/>
                  </a:lnTo>
                  <a:lnTo>
                    <a:pt x="38" y="176"/>
                  </a:lnTo>
                  <a:lnTo>
                    <a:pt x="18" y="109"/>
                  </a:lnTo>
                  <a:lnTo>
                    <a:pt x="6" y="69"/>
                  </a:lnTo>
                  <a:lnTo>
                    <a:pt x="2" y="47"/>
                  </a:lnTo>
                  <a:lnTo>
                    <a:pt x="0" y="30"/>
                  </a:lnTo>
                  <a:lnTo>
                    <a:pt x="2" y="18"/>
                  </a:lnTo>
                  <a:lnTo>
                    <a:pt x="9" y="13"/>
                  </a:lnTo>
                  <a:lnTo>
                    <a:pt x="20" y="8"/>
                  </a:lnTo>
                  <a:lnTo>
                    <a:pt x="35" y="5"/>
                  </a:lnTo>
                  <a:lnTo>
                    <a:pt x="55" y="4"/>
                  </a:lnTo>
                  <a:lnTo>
                    <a:pt x="78" y="0"/>
                  </a:lnTo>
                  <a:lnTo>
                    <a:pt x="69" y="13"/>
                  </a:lnTo>
                  <a:lnTo>
                    <a:pt x="59" y="23"/>
                  </a:lnTo>
                  <a:lnTo>
                    <a:pt x="51" y="31"/>
                  </a:lnTo>
                  <a:lnTo>
                    <a:pt x="39" y="37"/>
                  </a:lnTo>
                  <a:lnTo>
                    <a:pt x="51" y="73"/>
                  </a:lnTo>
                  <a:lnTo>
                    <a:pt x="74" y="147"/>
                  </a:lnTo>
                  <a:lnTo>
                    <a:pt x="101" y="243"/>
                  </a:lnTo>
                  <a:lnTo>
                    <a:pt x="135" y="349"/>
                  </a:lnTo>
                  <a:lnTo>
                    <a:pt x="164" y="450"/>
                  </a:lnTo>
                  <a:lnTo>
                    <a:pt x="193" y="541"/>
                  </a:lnTo>
                  <a:lnTo>
                    <a:pt x="213" y="604"/>
                  </a:lnTo>
                  <a:lnTo>
                    <a:pt x="219" y="624"/>
                  </a:lnTo>
                  <a:lnTo>
                    <a:pt x="233" y="624"/>
                  </a:lnTo>
                  <a:lnTo>
                    <a:pt x="250" y="623"/>
                  </a:lnTo>
                  <a:lnTo>
                    <a:pt x="269" y="621"/>
                  </a:lnTo>
                  <a:lnTo>
                    <a:pt x="296" y="618"/>
                  </a:lnTo>
                  <a:lnTo>
                    <a:pt x="324" y="613"/>
                  </a:lnTo>
                  <a:lnTo>
                    <a:pt x="352" y="610"/>
                  </a:lnTo>
                  <a:lnTo>
                    <a:pt x="386" y="604"/>
                  </a:lnTo>
                  <a:lnTo>
                    <a:pt x="417" y="600"/>
                  </a:lnTo>
                  <a:lnTo>
                    <a:pt x="449" y="592"/>
                  </a:lnTo>
                  <a:lnTo>
                    <a:pt x="480" y="585"/>
                  </a:lnTo>
                  <a:lnTo>
                    <a:pt x="511" y="578"/>
                  </a:lnTo>
                  <a:lnTo>
                    <a:pt x="539" y="572"/>
                  </a:lnTo>
                  <a:lnTo>
                    <a:pt x="565" y="564"/>
                  </a:lnTo>
                  <a:lnTo>
                    <a:pt x="588" y="555"/>
                  </a:lnTo>
                  <a:lnTo>
                    <a:pt x="607" y="546"/>
                  </a:lnTo>
                  <a:lnTo>
                    <a:pt x="621" y="541"/>
                  </a:lnTo>
                  <a:lnTo>
                    <a:pt x="644" y="529"/>
                  </a:lnTo>
                  <a:lnTo>
                    <a:pt x="666" y="522"/>
                  </a:lnTo>
                  <a:lnTo>
                    <a:pt x="680" y="520"/>
                  </a:lnTo>
                  <a:lnTo>
                    <a:pt x="695" y="522"/>
                  </a:lnTo>
                  <a:lnTo>
                    <a:pt x="708" y="529"/>
                  </a:lnTo>
                  <a:lnTo>
                    <a:pt x="712" y="538"/>
                  </a:lnTo>
                  <a:lnTo>
                    <a:pt x="716" y="549"/>
                  </a:lnTo>
                  <a:lnTo>
                    <a:pt x="719" y="562"/>
                  </a:lnTo>
                  <a:lnTo>
                    <a:pt x="736" y="559"/>
                  </a:lnTo>
                  <a:lnTo>
                    <a:pt x="762" y="555"/>
                  </a:lnTo>
                  <a:lnTo>
                    <a:pt x="794" y="554"/>
                  </a:lnTo>
                  <a:lnTo>
                    <a:pt x="825" y="549"/>
                  </a:lnTo>
                  <a:lnTo>
                    <a:pt x="857" y="549"/>
                  </a:lnTo>
                  <a:lnTo>
                    <a:pt x="884" y="549"/>
                  </a:lnTo>
                  <a:lnTo>
                    <a:pt x="902" y="546"/>
                  </a:lnTo>
                  <a:lnTo>
                    <a:pt x="907" y="546"/>
                  </a:lnTo>
                  <a:lnTo>
                    <a:pt x="912" y="536"/>
                  </a:lnTo>
                  <a:lnTo>
                    <a:pt x="917" y="526"/>
                  </a:lnTo>
                  <a:lnTo>
                    <a:pt x="926" y="517"/>
                  </a:lnTo>
                  <a:lnTo>
                    <a:pt x="936" y="509"/>
                  </a:lnTo>
                  <a:lnTo>
                    <a:pt x="949" y="506"/>
                  </a:lnTo>
                  <a:lnTo>
                    <a:pt x="962" y="506"/>
                  </a:lnTo>
                  <a:lnTo>
                    <a:pt x="979" y="507"/>
                  </a:lnTo>
                  <a:lnTo>
                    <a:pt x="997" y="513"/>
                  </a:lnTo>
                  <a:lnTo>
                    <a:pt x="1011" y="517"/>
                  </a:lnTo>
                  <a:lnTo>
                    <a:pt x="1028" y="522"/>
                  </a:lnTo>
                  <a:lnTo>
                    <a:pt x="1051" y="525"/>
                  </a:lnTo>
                  <a:lnTo>
                    <a:pt x="1078" y="525"/>
                  </a:lnTo>
                  <a:lnTo>
                    <a:pt x="1109" y="526"/>
                  </a:lnTo>
                  <a:lnTo>
                    <a:pt x="1139" y="526"/>
                  </a:lnTo>
                  <a:lnTo>
                    <a:pt x="1173" y="526"/>
                  </a:lnTo>
                  <a:lnTo>
                    <a:pt x="1206" y="526"/>
                  </a:lnTo>
                  <a:lnTo>
                    <a:pt x="1241" y="525"/>
                  </a:lnTo>
                  <a:lnTo>
                    <a:pt x="1273" y="522"/>
                  </a:lnTo>
                  <a:lnTo>
                    <a:pt x="1304" y="522"/>
                  </a:lnTo>
                  <a:lnTo>
                    <a:pt x="1332" y="520"/>
                  </a:lnTo>
                  <a:lnTo>
                    <a:pt x="1356" y="517"/>
                  </a:lnTo>
                  <a:lnTo>
                    <a:pt x="1378" y="516"/>
                  </a:lnTo>
                  <a:lnTo>
                    <a:pt x="1392" y="516"/>
                  </a:lnTo>
                  <a:lnTo>
                    <a:pt x="1401" y="513"/>
                  </a:lnTo>
                  <a:lnTo>
                    <a:pt x="1396" y="506"/>
                  </a:lnTo>
                  <a:lnTo>
                    <a:pt x="1386" y="483"/>
                  </a:lnTo>
                  <a:lnTo>
                    <a:pt x="1373" y="454"/>
                  </a:lnTo>
                  <a:lnTo>
                    <a:pt x="1369" y="435"/>
                  </a:lnTo>
                  <a:lnTo>
                    <a:pt x="1355" y="399"/>
                  </a:lnTo>
                  <a:lnTo>
                    <a:pt x="1329" y="344"/>
                  </a:lnTo>
                  <a:lnTo>
                    <a:pt x="1297" y="278"/>
                  </a:lnTo>
                  <a:lnTo>
                    <a:pt x="1264" y="204"/>
                  </a:lnTo>
                  <a:lnTo>
                    <a:pt x="1232" y="134"/>
                  </a:lnTo>
                  <a:lnTo>
                    <a:pt x="1206" y="73"/>
                  </a:lnTo>
                  <a:lnTo>
                    <a:pt x="1186" y="34"/>
                  </a:lnTo>
                  <a:lnTo>
                    <a:pt x="1179" y="18"/>
                  </a:lnTo>
                  <a:close/>
                </a:path>
              </a:pathLst>
            </a:custGeom>
            <a:solidFill>
              <a:srgbClr val="000000"/>
            </a:solidFill>
            <a:ln w="9525" cap="flat" cmpd="sng">
              <a:solidFill>
                <a:srgbClr val="0000FF"/>
              </a:solidFill>
              <a:prstDash val="solid"/>
              <a:round/>
              <a:headEnd type="none" w="med" len="med"/>
              <a:tailEnd type="none" w="med" len="med"/>
            </a:ln>
          </p:spPr>
          <p:txBody>
            <a:bodyPr/>
            <a:lstStyle/>
            <a:p>
              <a:endParaRPr lang="en-US"/>
            </a:p>
          </p:txBody>
        </p:sp>
        <p:sp>
          <p:nvSpPr>
            <p:cNvPr id="31769" name="Freeform 29"/>
            <p:cNvSpPr/>
            <p:nvPr/>
          </p:nvSpPr>
          <p:spPr>
            <a:xfrm>
              <a:off x="5073" y="2795"/>
              <a:ext cx="1362" cy="710"/>
            </a:xfrm>
            <a:custGeom>
              <a:avLst/>
              <a:gdLst/>
              <a:ahLst/>
              <a:cxnLst>
                <a:cxn ang="0">
                  <a:pos x="59" y="54"/>
                </a:cxn>
                <a:cxn ang="0">
                  <a:pos x="30" y="99"/>
                </a:cxn>
                <a:cxn ang="0">
                  <a:pos x="0" y="123"/>
                </a:cxn>
                <a:cxn ang="0">
                  <a:pos x="12" y="159"/>
                </a:cxn>
                <a:cxn ang="0">
                  <a:pos x="62" y="329"/>
                </a:cxn>
                <a:cxn ang="0">
                  <a:pos x="125" y="536"/>
                </a:cxn>
                <a:cxn ang="0">
                  <a:pos x="174" y="690"/>
                </a:cxn>
                <a:cxn ang="0">
                  <a:pos x="180" y="710"/>
                </a:cxn>
                <a:cxn ang="0">
                  <a:pos x="211" y="709"/>
                </a:cxn>
                <a:cxn ang="0">
                  <a:pos x="257" y="704"/>
                </a:cxn>
                <a:cxn ang="0">
                  <a:pos x="313" y="696"/>
                </a:cxn>
                <a:cxn ang="0">
                  <a:pos x="378" y="686"/>
                </a:cxn>
                <a:cxn ang="0">
                  <a:pos x="441" y="671"/>
                </a:cxn>
                <a:cxn ang="0">
                  <a:pos x="500" y="658"/>
                </a:cxn>
                <a:cxn ang="0">
                  <a:pos x="549" y="641"/>
                </a:cxn>
                <a:cxn ang="0">
                  <a:pos x="582" y="627"/>
                </a:cxn>
                <a:cxn ang="0">
                  <a:pos x="605" y="615"/>
                </a:cxn>
                <a:cxn ang="0">
                  <a:pos x="641" y="606"/>
                </a:cxn>
                <a:cxn ang="0">
                  <a:pos x="669" y="615"/>
                </a:cxn>
                <a:cxn ang="0">
                  <a:pos x="677" y="635"/>
                </a:cxn>
                <a:cxn ang="0">
                  <a:pos x="680" y="648"/>
                </a:cxn>
                <a:cxn ang="0">
                  <a:pos x="723" y="641"/>
                </a:cxn>
                <a:cxn ang="0">
                  <a:pos x="786" y="635"/>
                </a:cxn>
                <a:cxn ang="0">
                  <a:pos x="845" y="635"/>
                </a:cxn>
                <a:cxn ang="0">
                  <a:pos x="868" y="632"/>
                </a:cxn>
                <a:cxn ang="0">
                  <a:pos x="873" y="622"/>
                </a:cxn>
                <a:cxn ang="0">
                  <a:pos x="887" y="603"/>
                </a:cxn>
                <a:cxn ang="0">
                  <a:pos x="910" y="592"/>
                </a:cxn>
                <a:cxn ang="0">
                  <a:pos x="940" y="593"/>
                </a:cxn>
                <a:cxn ang="0">
                  <a:pos x="958" y="599"/>
                </a:cxn>
                <a:cxn ang="0">
                  <a:pos x="989" y="608"/>
                </a:cxn>
                <a:cxn ang="0">
                  <a:pos x="1039" y="611"/>
                </a:cxn>
                <a:cxn ang="0">
                  <a:pos x="1100" y="612"/>
                </a:cxn>
                <a:cxn ang="0">
                  <a:pos x="1167" y="612"/>
                </a:cxn>
                <a:cxn ang="0">
                  <a:pos x="1234" y="608"/>
                </a:cxn>
                <a:cxn ang="0">
                  <a:pos x="1293" y="606"/>
                </a:cxn>
                <a:cxn ang="0">
                  <a:pos x="1339" y="602"/>
                </a:cxn>
                <a:cxn ang="0">
                  <a:pos x="1362" y="599"/>
                </a:cxn>
                <a:cxn ang="0">
                  <a:pos x="1357" y="592"/>
                </a:cxn>
                <a:cxn ang="0">
                  <a:pos x="1334" y="540"/>
                </a:cxn>
                <a:cxn ang="0">
                  <a:pos x="1330" y="521"/>
                </a:cxn>
                <a:cxn ang="0">
                  <a:pos x="1284" y="420"/>
                </a:cxn>
                <a:cxn ang="0">
                  <a:pos x="1211" y="256"/>
                </a:cxn>
                <a:cxn ang="0">
                  <a:pos x="1139" y="103"/>
                </a:cxn>
                <a:cxn ang="0">
                  <a:pos x="1108" y="35"/>
                </a:cxn>
                <a:cxn ang="0">
                  <a:pos x="1083" y="41"/>
                </a:cxn>
                <a:cxn ang="0">
                  <a:pos x="1019" y="44"/>
                </a:cxn>
                <a:cxn ang="0">
                  <a:pos x="946" y="35"/>
                </a:cxn>
                <a:cxn ang="0">
                  <a:pos x="864" y="19"/>
                </a:cxn>
                <a:cxn ang="0">
                  <a:pos x="785" y="6"/>
                </a:cxn>
                <a:cxn ang="0">
                  <a:pos x="713" y="0"/>
                </a:cxn>
                <a:cxn ang="0">
                  <a:pos x="654" y="5"/>
                </a:cxn>
                <a:cxn ang="0">
                  <a:pos x="611" y="24"/>
                </a:cxn>
                <a:cxn ang="0">
                  <a:pos x="601" y="41"/>
                </a:cxn>
                <a:cxn ang="0">
                  <a:pos x="531" y="15"/>
                </a:cxn>
                <a:cxn ang="0">
                  <a:pos x="464" y="9"/>
                </a:cxn>
                <a:cxn ang="0">
                  <a:pos x="401" y="19"/>
                </a:cxn>
                <a:cxn ang="0">
                  <a:pos x="342" y="35"/>
                </a:cxn>
                <a:cxn ang="0">
                  <a:pos x="278" y="54"/>
                </a:cxn>
                <a:cxn ang="0">
                  <a:pos x="211" y="70"/>
                </a:cxn>
                <a:cxn ang="0">
                  <a:pos x="140" y="71"/>
                </a:cxn>
                <a:cxn ang="0">
                  <a:pos x="59" y="54"/>
                </a:cxn>
              </a:cxnLst>
              <a:rect l="0" t="0" r="0" b="0"/>
              <a:pathLst>
                <a:path w="1362" h="710">
                  <a:moveTo>
                    <a:pt x="59" y="54"/>
                  </a:moveTo>
                  <a:lnTo>
                    <a:pt x="59" y="54"/>
                  </a:ln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path>
              </a:pathLst>
            </a:custGeom>
            <a:noFill/>
            <a:ln w="0" cap="flat" cmpd="sng">
              <a:solidFill>
                <a:srgbClr val="0000FF"/>
              </a:solidFill>
              <a:prstDash val="solid"/>
              <a:round/>
              <a:headEnd type="none" w="med" len="med"/>
              <a:tailEnd type="none" w="med" len="med"/>
            </a:ln>
          </p:spPr>
          <p:txBody>
            <a:bodyPr/>
            <a:lstStyle/>
            <a:p>
              <a:endParaRPr lang="en-US"/>
            </a:p>
          </p:txBody>
        </p:sp>
        <p:sp>
          <p:nvSpPr>
            <p:cNvPr id="31770" name="Freeform 30"/>
            <p:cNvSpPr/>
            <p:nvPr/>
          </p:nvSpPr>
          <p:spPr>
            <a:xfrm>
              <a:off x="5253" y="3407"/>
              <a:ext cx="70" cy="98"/>
            </a:xfrm>
            <a:custGeom>
              <a:avLst/>
              <a:gdLst/>
              <a:ahLst/>
              <a:cxnLst>
                <a:cxn ang="0">
                  <a:pos x="70" y="0"/>
                </a:cxn>
                <a:cxn ang="0">
                  <a:pos x="70" y="0"/>
                </a:cxn>
                <a:cxn ang="0">
                  <a:pos x="62" y="15"/>
                </a:cxn>
                <a:cxn ang="0">
                  <a:pos x="53" y="28"/>
                </a:cxn>
                <a:cxn ang="0">
                  <a:pos x="44" y="45"/>
                </a:cxn>
                <a:cxn ang="0">
                  <a:pos x="34" y="59"/>
                </a:cxn>
                <a:cxn ang="0">
                  <a:pos x="27" y="74"/>
                </a:cxn>
                <a:cxn ang="0">
                  <a:pos x="18" y="84"/>
                </a:cxn>
                <a:cxn ang="0">
                  <a:pos x="8" y="92"/>
                </a:cxn>
                <a:cxn ang="0">
                  <a:pos x="0" y="98"/>
                </a:cxn>
              </a:cxnLst>
              <a:rect l="0" t="0" r="0" b="0"/>
              <a:pathLst>
                <a:path w="70" h="98">
                  <a:moveTo>
                    <a:pt x="70" y="0"/>
                  </a:moveTo>
                  <a:lnTo>
                    <a:pt x="70" y="0"/>
                  </a:lnTo>
                  <a:lnTo>
                    <a:pt x="62" y="15"/>
                  </a:lnTo>
                  <a:lnTo>
                    <a:pt x="53" y="28"/>
                  </a:lnTo>
                  <a:lnTo>
                    <a:pt x="44" y="45"/>
                  </a:lnTo>
                  <a:lnTo>
                    <a:pt x="34" y="59"/>
                  </a:lnTo>
                  <a:lnTo>
                    <a:pt x="27" y="74"/>
                  </a:lnTo>
                  <a:lnTo>
                    <a:pt x="18" y="84"/>
                  </a:lnTo>
                  <a:lnTo>
                    <a:pt x="8" y="92"/>
                  </a:lnTo>
                  <a:lnTo>
                    <a:pt x="0" y="98"/>
                  </a:lnTo>
                </a:path>
              </a:pathLst>
            </a:custGeom>
            <a:noFill/>
            <a:ln w="0" cap="flat" cmpd="sng">
              <a:solidFill>
                <a:srgbClr val="0000FF"/>
              </a:solidFill>
              <a:prstDash val="solid"/>
              <a:round/>
              <a:headEnd type="none" w="med" len="med"/>
              <a:tailEnd type="none" w="med" len="med"/>
            </a:ln>
          </p:spPr>
          <p:txBody>
            <a:bodyPr/>
            <a:lstStyle/>
            <a:p>
              <a:endParaRPr lang="en-US"/>
            </a:p>
          </p:txBody>
        </p:sp>
        <p:sp>
          <p:nvSpPr>
            <p:cNvPr id="31771" name="Freeform 31"/>
            <p:cNvSpPr/>
            <p:nvPr/>
          </p:nvSpPr>
          <p:spPr>
            <a:xfrm>
              <a:off x="5851" y="3381"/>
              <a:ext cx="3" cy="49"/>
            </a:xfrm>
            <a:custGeom>
              <a:avLst/>
              <a:gdLst/>
              <a:ahLst/>
              <a:cxnLst>
                <a:cxn ang="0">
                  <a:pos x="0" y="0"/>
                </a:cxn>
                <a:cxn ang="0">
                  <a:pos x="0" y="0"/>
                </a:cxn>
                <a:cxn ang="0">
                  <a:pos x="0" y="12"/>
                </a:cxn>
                <a:cxn ang="0">
                  <a:pos x="3" y="29"/>
                </a:cxn>
                <a:cxn ang="0">
                  <a:pos x="3" y="45"/>
                </a:cxn>
                <a:cxn ang="0">
                  <a:pos x="3" y="49"/>
                </a:cxn>
              </a:cxnLst>
              <a:rect l="0" t="0" r="0" b="0"/>
              <a:pathLst>
                <a:path w="3" h="49">
                  <a:moveTo>
                    <a:pt x="0" y="0"/>
                  </a:moveTo>
                  <a:lnTo>
                    <a:pt x="0" y="0"/>
                  </a:lnTo>
                  <a:lnTo>
                    <a:pt x="0" y="12"/>
                  </a:lnTo>
                  <a:lnTo>
                    <a:pt x="3" y="29"/>
                  </a:lnTo>
                  <a:lnTo>
                    <a:pt x="3" y="45"/>
                  </a:lnTo>
                  <a:lnTo>
                    <a:pt x="3" y="49"/>
                  </a:lnTo>
                </a:path>
              </a:pathLst>
            </a:custGeom>
            <a:noFill/>
            <a:ln w="0" cap="flat" cmpd="sng">
              <a:solidFill>
                <a:srgbClr val="0000FF"/>
              </a:solidFill>
              <a:prstDash val="solid"/>
              <a:round/>
              <a:headEnd type="none" w="med" len="med"/>
              <a:tailEnd type="none" w="med" len="med"/>
            </a:ln>
          </p:spPr>
          <p:txBody>
            <a:bodyPr/>
            <a:lstStyle/>
            <a:p>
              <a:endParaRPr lang="en-US"/>
            </a:p>
          </p:txBody>
        </p:sp>
        <p:sp>
          <p:nvSpPr>
            <p:cNvPr id="31772" name="Line 32"/>
            <p:cNvSpPr/>
            <p:nvPr/>
          </p:nvSpPr>
          <p:spPr>
            <a:xfrm>
              <a:off x="5674" y="2836"/>
              <a:ext cx="173" cy="535"/>
            </a:xfrm>
            <a:prstGeom prst="line">
              <a:avLst/>
            </a:prstGeom>
            <a:ln w="0" cap="flat" cmpd="sng">
              <a:solidFill>
                <a:srgbClr val="0000FF"/>
              </a:solidFill>
              <a:prstDash val="solid"/>
              <a:headEnd type="none" w="med" len="med"/>
              <a:tailEnd type="none" w="med" len="med"/>
            </a:ln>
          </p:spPr>
        </p:sp>
        <p:sp>
          <p:nvSpPr>
            <p:cNvPr id="31773" name="WordArt 33"/>
            <p:cNvSpPr>
              <a:spLocks noTextEdit="1"/>
            </p:cNvSpPr>
            <p:nvPr/>
          </p:nvSpPr>
          <p:spPr>
            <a:xfrm>
              <a:off x="5276" y="3570"/>
              <a:ext cx="390" cy="239"/>
            </a:xfrm>
            <a:prstGeom prst="rect">
              <a:avLst/>
            </a:prstGeom>
          </p:spPr>
          <p:txBody>
            <a:bodyPr wrap="none" fromWordArt="1">
              <a:prstTxWarp prst="textPlain">
                <a:avLst>
                  <a:gd name="adj" fmla="val 50000"/>
                </a:avLst>
              </a:prstTxWarp>
              <a:normAutofit fontScale="25000" lnSpcReduction="20000"/>
              <a:scene3d>
                <a:camera prst="legacyObliqueTopRight">
                  <a:rot lat="16200000" lon="20400000" rev="0"/>
                </a:camera>
                <a:lightRig rig="legacyFlat3" dir="b"/>
              </a:scene3d>
              <a:sp3d prstMaterial="legacyMatte">
                <a:extrusionClr>
                  <a:srgbClr val="008000"/>
                </a:extrusionClr>
              </a:sp3d>
            </a:bodyPr>
            <a:lstStyle/>
            <a:p>
              <a:pPr algn="ctr"/>
              <a:r>
                <a:rPr lang="en-US" sz="3600" b="1">
                  <a:solidFill>
                    <a:srgbClr val="008000"/>
                  </a:solidFill>
                  <a:latin typeface="VNI-Times" charset="0"/>
                  <a:ea typeface="VNI-Times" charset="0"/>
                </a:rPr>
                <a:t>KCT</a:t>
              </a:r>
            </a:p>
          </p:txBody>
        </p:sp>
      </p:grpSp>
      <p:sp>
        <p:nvSpPr>
          <p:cNvPr id="31774" name="Hộp Văn bản 1"/>
          <p:cNvSpPr txBox="1"/>
          <p:nvPr/>
        </p:nvSpPr>
        <p:spPr>
          <a:xfrm>
            <a:off x="3429000" y="457201"/>
            <a:ext cx="5181600" cy="523875"/>
          </a:xfrm>
          <a:prstGeom prst="rect">
            <a:avLst/>
          </a:prstGeom>
          <a:noFill/>
          <a:ln w="9525">
            <a:noFill/>
          </a:ln>
        </p:spPr>
        <p:txBody>
          <a:bodyPr>
            <a:spAutoFit/>
          </a:bodyPr>
          <a:lstStyle/>
          <a:p>
            <a:pPr algn="ctr" eaLnBrk="0" hangingPunct="0"/>
            <a:r>
              <a:rPr lang="vi-VN" altLang="x-none" sz="2800" b="1">
                <a:latin typeface="Times New Roman" panose="02020603050405020304" pitchFamily="18" charset="0"/>
              </a:rPr>
              <a:t>HƯỚNG DẪN VỀ NHÀ</a:t>
            </a:r>
            <a:endParaRPr lang="en-US" altLang="zh-CN" sz="2800" b="1">
              <a:latin typeface="Times New Roman" panose="02020603050405020304" pitchFamily="18" charset="0"/>
              <a:ea typeface="SimSun"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party_animals_e0"/>
          <p:cNvPicPr>
            <a:picLocks noChangeAspect="1" noChangeArrowheads="1" noCrop="1"/>
          </p:cNvPicPr>
          <p:nvPr/>
        </p:nvPicPr>
        <p:blipFill>
          <a:blip r:embed="rId6"/>
          <a:srcRect/>
          <a:stretch>
            <a:fillRect/>
          </a:stretch>
        </p:blipFill>
        <p:spPr bwMode="auto">
          <a:xfrm>
            <a:off x="1493520" y="-952"/>
            <a:ext cx="913656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BH Mai  truong  men  ye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03197" y="5318919"/>
            <a:ext cx="487363" cy="487363"/>
          </a:xfrm>
          <a:prstGeom prst="rect">
            <a:avLst/>
          </a:prstGeom>
        </p:spPr>
      </p:pic>
      <p:pic>
        <p:nvPicPr>
          <p:cNvPr id="4" name="beat bong dang mot ngoi truong.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346314" y="5318919"/>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57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688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9" name="Text Box 17"/>
          <p:cNvSpPr txBox="1"/>
          <p:nvPr/>
        </p:nvSpPr>
        <p:spPr>
          <a:xfrm>
            <a:off x="1820300" y="1628706"/>
            <a:ext cx="8686425" cy="3027045"/>
          </a:xfrm>
          <a:prstGeom prst="rect">
            <a:avLst/>
          </a:prstGeom>
          <a:noFill/>
          <a:ln w="9525">
            <a:noFill/>
          </a:ln>
        </p:spPr>
        <p:txBody>
          <a:bodyPr lIns="80197" tIns="40099" rIns="80197" bIns="40099">
            <a:spAutoFit/>
          </a:bodyPr>
          <a:lstStyle/>
          <a:p>
            <a:pPr algn="just">
              <a:lnSpc>
                <a:spcPct val="150000"/>
              </a:lnSpc>
            </a:pPr>
            <a:r>
              <a:rPr sz="2125" b="1" i="1">
                <a:solidFill>
                  <a:srgbClr val="0000FF"/>
                </a:solidFill>
                <a:latin typeface="Times New Roman" panose="02020603050405020304" pitchFamily="18" charset="0"/>
                <a:cs typeface="Times New Roman" panose="02020603050405020304" pitchFamily="18" charset="0"/>
              </a:rPr>
              <a:t>1.  Điều n</a:t>
            </a:r>
            <a:r>
              <a:rPr sz="2125" b="1" i="1">
                <a:solidFill>
                  <a:srgbClr val="0000FF"/>
                </a:solidFill>
                <a:latin typeface="Times New Roman" panose="02020603050405020304" pitchFamily="18" charset="0"/>
                <a:ea typeface="Times New Roman" panose="02020603050405020304" pitchFamily="18" charset="0"/>
              </a:rPr>
              <a:t>à</a:t>
            </a:r>
            <a:r>
              <a:rPr sz="2125" b="1" i="1">
                <a:solidFill>
                  <a:srgbClr val="0000FF"/>
                </a:solidFill>
                <a:latin typeface="Times New Roman" panose="02020603050405020304" pitchFamily="18" charset="0"/>
                <a:cs typeface="Times New Roman" panose="02020603050405020304" pitchFamily="18" charset="0"/>
              </a:rPr>
              <a:t>o sau đây l</a:t>
            </a:r>
            <a:r>
              <a:rPr sz="2125" b="1" i="1">
                <a:solidFill>
                  <a:srgbClr val="0000FF"/>
                </a:solidFill>
                <a:latin typeface="Times New Roman" panose="02020603050405020304" pitchFamily="18" charset="0"/>
                <a:ea typeface="Times New Roman" panose="02020603050405020304" pitchFamily="18" charset="0"/>
              </a:rPr>
              <a:t>à</a:t>
            </a:r>
            <a:r>
              <a:rPr sz="2125" b="1" i="1">
                <a:solidFill>
                  <a:srgbClr val="0000FF"/>
                </a:solidFill>
                <a:latin typeface="Times New Roman" panose="02020603050405020304" pitchFamily="18" charset="0"/>
                <a:cs typeface="Times New Roman" panose="02020603050405020304" pitchFamily="18" charset="0"/>
              </a:rPr>
              <a:t> đúng khi nói về sự nhiễm từ của sắt ?</a:t>
            </a:r>
          </a:p>
          <a:p>
            <a:pPr algn="just">
              <a:lnSpc>
                <a:spcPct val="150000"/>
              </a:lnSpc>
            </a:pPr>
            <a:r>
              <a:rPr sz="2125" b="1">
                <a:solidFill>
                  <a:schemeClr val="accent2"/>
                </a:solidFill>
                <a:latin typeface="Times New Roman" panose="02020603050405020304" pitchFamily="18" charset="0"/>
                <a:cs typeface="Times New Roman" panose="02020603050405020304" pitchFamily="18" charset="0"/>
              </a:rPr>
              <a:t>A.</a:t>
            </a:r>
            <a:r>
              <a:rPr sz="2125">
                <a:solidFill>
                  <a:schemeClr val="accent2"/>
                </a:solidFill>
                <a:latin typeface="Times New Roman" panose="02020603050405020304" pitchFamily="18" charset="0"/>
                <a:cs typeface="Times New Roman" panose="02020603050405020304" pitchFamily="18" charset="0"/>
              </a:rPr>
              <a:t> </a:t>
            </a:r>
            <a:r>
              <a:rPr sz="2125" b="1" i="1">
                <a:solidFill>
                  <a:schemeClr val="accent2"/>
                </a:solidFill>
                <a:latin typeface="Times New Roman" panose="02020603050405020304" pitchFamily="18" charset="0"/>
                <a:cs typeface="Times New Roman" panose="02020603050405020304" pitchFamily="18" charset="0"/>
              </a:rPr>
              <a:t>Sắt đặt trong ống dây có dòng điện chạy qua, nó sẽ bị nhiễm từ.</a:t>
            </a:r>
          </a:p>
          <a:p>
            <a:pPr algn="just">
              <a:lnSpc>
                <a:spcPct val="150000"/>
              </a:lnSpc>
            </a:pPr>
            <a:r>
              <a:rPr sz="2125" b="1">
                <a:solidFill>
                  <a:schemeClr val="accent2"/>
                </a:solidFill>
                <a:latin typeface="Times New Roman" panose="02020603050405020304" pitchFamily="18" charset="0"/>
                <a:cs typeface="Times New Roman" panose="02020603050405020304" pitchFamily="18" charset="0"/>
              </a:rPr>
              <a:t>B.</a:t>
            </a:r>
            <a:r>
              <a:rPr sz="2125">
                <a:solidFill>
                  <a:schemeClr val="accent2"/>
                </a:solidFill>
                <a:latin typeface="Times New Roman" panose="02020603050405020304" pitchFamily="18" charset="0"/>
                <a:cs typeface="Times New Roman" panose="02020603050405020304" pitchFamily="18" charset="0"/>
              </a:rPr>
              <a:t> </a:t>
            </a:r>
            <a:r>
              <a:rPr sz="2125" b="1" i="1">
                <a:solidFill>
                  <a:schemeClr val="accent2"/>
                </a:solidFill>
                <a:latin typeface="Times New Roman" panose="02020603050405020304" pitchFamily="18" charset="0"/>
                <a:cs typeface="Times New Roman" panose="02020603050405020304" pitchFamily="18" charset="0"/>
              </a:rPr>
              <a:t>Khi lõi sắt trong ống dây đang bị nhiễm từ, nếu cắt dòng điện thì lõi sắt sẽ mất từ tính.</a:t>
            </a:r>
          </a:p>
          <a:p>
            <a:pPr algn="just">
              <a:lnSpc>
                <a:spcPct val="150000"/>
              </a:lnSpc>
            </a:pPr>
            <a:r>
              <a:rPr sz="2125" b="1">
                <a:solidFill>
                  <a:schemeClr val="accent2"/>
                </a:solidFill>
                <a:latin typeface="Times New Roman" panose="02020603050405020304" pitchFamily="18" charset="0"/>
                <a:cs typeface="Times New Roman" panose="02020603050405020304" pitchFamily="18" charset="0"/>
              </a:rPr>
              <a:t>C.</a:t>
            </a:r>
            <a:r>
              <a:rPr sz="2125">
                <a:solidFill>
                  <a:schemeClr val="accent2"/>
                </a:solidFill>
                <a:latin typeface="Times New Roman" panose="02020603050405020304" pitchFamily="18" charset="0"/>
                <a:cs typeface="Times New Roman" panose="02020603050405020304" pitchFamily="18" charset="0"/>
              </a:rPr>
              <a:t> </a:t>
            </a:r>
            <a:r>
              <a:rPr sz="2125" b="1" i="1">
                <a:solidFill>
                  <a:schemeClr val="accent2"/>
                </a:solidFill>
                <a:latin typeface="Times New Roman" panose="02020603050405020304" pitchFamily="18" charset="0"/>
                <a:cs typeface="Times New Roman" panose="02020603050405020304" pitchFamily="18" charset="0"/>
              </a:rPr>
              <a:t>Sự nhiễm từ của sắt được ứng dụng trong việc chế tạo nam châm điện.</a:t>
            </a:r>
          </a:p>
          <a:p>
            <a:pPr algn="just">
              <a:lnSpc>
                <a:spcPct val="150000"/>
              </a:lnSpc>
            </a:pPr>
            <a:r>
              <a:rPr sz="2125" b="1">
                <a:solidFill>
                  <a:schemeClr val="accent2"/>
                </a:solidFill>
                <a:latin typeface="Times New Roman" panose="02020603050405020304" pitchFamily="18" charset="0"/>
                <a:cs typeface="Times New Roman" panose="02020603050405020304" pitchFamily="18" charset="0"/>
              </a:rPr>
              <a:t>D.</a:t>
            </a:r>
            <a:r>
              <a:rPr sz="2125">
                <a:solidFill>
                  <a:schemeClr val="accent2"/>
                </a:solidFill>
                <a:latin typeface="Times New Roman" panose="02020603050405020304" pitchFamily="18" charset="0"/>
                <a:cs typeface="Times New Roman" panose="02020603050405020304" pitchFamily="18" charset="0"/>
              </a:rPr>
              <a:t> </a:t>
            </a:r>
            <a:r>
              <a:rPr sz="2125" b="1" i="1">
                <a:solidFill>
                  <a:schemeClr val="accent2"/>
                </a:solidFill>
                <a:latin typeface="Times New Roman" panose="02020603050405020304" pitchFamily="18" charset="0"/>
                <a:cs typeface="Times New Roman" panose="02020603050405020304" pitchFamily="18" charset="0"/>
              </a:rPr>
              <a:t>Cả ba phát biểu trên.</a:t>
            </a:r>
            <a:endParaRPr sz="2125" b="1" i="1">
              <a:solidFill>
                <a:schemeClr val="accent2"/>
              </a:solidFill>
              <a:latin typeface="Times New Roman" panose="02020603050405020304" pitchFamily="18" charset="0"/>
              <a:ea typeface="Times New Roman" panose="02020603050405020304" pitchFamily="18" charset="0"/>
            </a:endParaRPr>
          </a:p>
        </p:txBody>
      </p:sp>
      <p:sp>
        <p:nvSpPr>
          <p:cNvPr id="110611" name="Text Box 19"/>
          <p:cNvSpPr txBox="1"/>
          <p:nvPr/>
        </p:nvSpPr>
        <p:spPr>
          <a:xfrm>
            <a:off x="1649646" y="3959712"/>
            <a:ext cx="1012666" cy="889000"/>
          </a:xfrm>
          <a:prstGeom prst="rect">
            <a:avLst/>
          </a:prstGeom>
          <a:noFill/>
          <a:ln w="9525">
            <a:noFill/>
          </a:ln>
        </p:spPr>
        <p:txBody>
          <a:bodyPr lIns="80197" tIns="40099" rIns="80197" bIns="40099">
            <a:spAutoFit/>
          </a:bodyPr>
          <a:lstStyle/>
          <a:p>
            <a:pPr algn="just">
              <a:spcBef>
                <a:spcPct val="50000"/>
              </a:spcBef>
            </a:pPr>
            <a:r>
              <a:rPr sz="5255">
                <a:solidFill>
                  <a:srgbClr val="FF0000"/>
                </a:solidFill>
              </a:rPr>
              <a:t>O</a:t>
            </a:r>
          </a:p>
        </p:txBody>
      </p:sp>
      <p:sp>
        <p:nvSpPr>
          <p:cNvPr id="18436" name="Text Box 22"/>
          <p:cNvSpPr txBox="1"/>
          <p:nvPr/>
        </p:nvSpPr>
        <p:spPr>
          <a:xfrm>
            <a:off x="3044874" y="2451027"/>
            <a:ext cx="4697646" cy="96370"/>
          </a:xfrm>
          <a:prstGeom prst="rect">
            <a:avLst/>
          </a:prstGeom>
          <a:noFill/>
          <a:ln w="9525">
            <a:noFill/>
          </a:ln>
        </p:spPr>
        <p:txBody>
          <a:bodyPr lIns="80197" tIns="40099" rIns="80197" bIns="40099">
            <a:spAutoFit/>
          </a:bodyPr>
          <a:lstStyle/>
          <a:p>
            <a:pPr>
              <a:spcBef>
                <a:spcPct val="50000"/>
              </a:spcBef>
            </a:pPr>
            <a:endParaRPr sz="100"/>
          </a:p>
        </p:txBody>
      </p:sp>
      <p:sp>
        <p:nvSpPr>
          <p:cNvPr id="110615" name="Text Box 23"/>
          <p:cNvSpPr txBox="1"/>
          <p:nvPr/>
        </p:nvSpPr>
        <p:spPr>
          <a:xfrm>
            <a:off x="4724213" y="1088617"/>
            <a:ext cx="2316942" cy="443865"/>
          </a:xfrm>
          <a:prstGeom prst="rect">
            <a:avLst/>
          </a:prstGeom>
          <a:noFill/>
          <a:ln w="9525">
            <a:noFill/>
          </a:ln>
        </p:spPr>
        <p:txBody>
          <a:bodyPr lIns="80197" tIns="40099" rIns="80197" bIns="40099">
            <a:spAutoFit/>
          </a:bodyPr>
          <a:lstStyle/>
          <a:p>
            <a:pPr algn="just">
              <a:spcBef>
                <a:spcPct val="50000"/>
              </a:spcBef>
            </a:pPr>
            <a:r>
              <a:rPr sz="2365" b="1" i="1">
                <a:solidFill>
                  <a:srgbClr val="FF0000"/>
                </a:solidFill>
                <a:latin typeface="Times New Roman" panose="02020603050405020304" pitchFamily="18" charset="0"/>
                <a:cs typeface="Times New Roman" panose="02020603050405020304" pitchFamily="18" charset="0"/>
              </a:rPr>
              <a:t>B</a:t>
            </a:r>
            <a:r>
              <a:rPr sz="2365" b="1" i="1">
                <a:solidFill>
                  <a:srgbClr val="FF0000"/>
                </a:solidFill>
                <a:latin typeface="Times New Roman" panose="02020603050405020304" pitchFamily="18" charset="0"/>
                <a:ea typeface="Times New Roman" panose="02020603050405020304" pitchFamily="18" charset="0"/>
              </a:rPr>
              <a:t>à</a:t>
            </a:r>
            <a:r>
              <a:rPr sz="2365" b="1" i="1">
                <a:solidFill>
                  <a:srgbClr val="FF0000"/>
                </a:solidFill>
                <a:latin typeface="Times New Roman" panose="02020603050405020304" pitchFamily="18" charset="0"/>
                <a:cs typeface="Times New Roman" panose="02020603050405020304" pitchFamily="18" charset="0"/>
              </a:rPr>
              <a:t>i tập củng cố</a:t>
            </a:r>
            <a:endParaRPr sz="2365" b="1" i="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0615"/>
                                        </p:tgtEl>
                                        <p:attrNameLst>
                                          <p:attrName>style.visibility</p:attrName>
                                        </p:attrNameLst>
                                      </p:cBhvr>
                                      <p:to>
                                        <p:strVal val="visible"/>
                                      </p:to>
                                    </p:set>
                                    <p:anim calcmode="lin" valueType="num">
                                      <p:cBhvr>
                                        <p:cTn id="7" dur="500" fill="hold"/>
                                        <p:tgtEl>
                                          <p:spTgt spid="110615"/>
                                        </p:tgtEl>
                                        <p:attrNameLst>
                                          <p:attrName>ppt_w</p:attrName>
                                        </p:attrNameLst>
                                      </p:cBhvr>
                                      <p:tavLst>
                                        <p:tav tm="0">
                                          <p:val>
                                            <p:fltVal val="0"/>
                                          </p:val>
                                        </p:tav>
                                        <p:tav tm="100000">
                                          <p:val>
                                            <p:strVal val="#ppt_w"/>
                                          </p:val>
                                        </p:tav>
                                      </p:tavLst>
                                    </p:anim>
                                    <p:anim calcmode="lin" valueType="num">
                                      <p:cBhvr>
                                        <p:cTn id="8" dur="500" fill="hold"/>
                                        <p:tgtEl>
                                          <p:spTgt spid="110615"/>
                                        </p:tgtEl>
                                        <p:attrNameLst>
                                          <p:attrName>ppt_h</p:attrName>
                                        </p:attrNameLst>
                                      </p:cBhvr>
                                      <p:tavLst>
                                        <p:tav tm="0">
                                          <p:val>
                                            <p:fltVal val="0"/>
                                          </p:val>
                                        </p:tav>
                                        <p:tav tm="100000">
                                          <p:val>
                                            <p:strVal val="#ppt_h"/>
                                          </p:val>
                                        </p:tav>
                                      </p:tavLst>
                                    </p:anim>
                                    <p:animEffect transition="in" filter="fade">
                                      <p:cBhvr>
                                        <p:cTn id="9" dur="500"/>
                                        <p:tgtEl>
                                          <p:spTgt spid="110615"/>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0609">
                                            <p:txEl>
                                              <p:pRg st="0" end="0"/>
                                            </p:txEl>
                                          </p:spTgt>
                                        </p:tgtEl>
                                        <p:attrNameLst>
                                          <p:attrName>style.visibility</p:attrName>
                                        </p:attrNameLst>
                                      </p:cBhvr>
                                      <p:to>
                                        <p:strVal val="visible"/>
                                      </p:to>
                                    </p:set>
                                    <p:anim calcmode="discrete" valueType="clr">
                                      <p:cBhvr override="childStyle">
                                        <p:cTn id="14" dur="80"/>
                                        <p:tgtEl>
                                          <p:spTgt spid="1106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060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0609">
                                            <p:txEl>
                                              <p:pRg st="0" end="0"/>
                                            </p:txEl>
                                          </p:spTgt>
                                        </p:tgtEl>
                                        <p:attrNameLst>
                                          <p:attrName>fill.type</p:attrName>
                                        </p:attrNameLst>
                                      </p:cBhvr>
                                      <p:to>
                                        <p:strVal val="solid"/>
                                      </p:to>
                                    </p:set>
                                  </p:childTnLst>
                                </p:cTn>
                              </p:par>
                            </p:childTnLst>
                          </p:cTn>
                        </p:par>
                        <p:par>
                          <p:cTn id="17" fill="hold">
                            <p:stCondLst>
                              <p:cond delay="2480"/>
                            </p:stCondLst>
                            <p:childTnLst>
                              <p:par>
                                <p:cTn id="18" presetID="47" presetClass="entr" presetSubtype="0" fill="hold" nodeType="afterEffect">
                                  <p:stCondLst>
                                    <p:cond delay="0"/>
                                  </p:stCondLst>
                                  <p:childTnLst>
                                    <p:set>
                                      <p:cBhvr>
                                        <p:cTn id="19" dur="1" fill="hold">
                                          <p:stCondLst>
                                            <p:cond delay="0"/>
                                          </p:stCondLst>
                                        </p:cTn>
                                        <p:tgtEl>
                                          <p:spTgt spid="110609">
                                            <p:txEl>
                                              <p:pRg st="1" end="1"/>
                                            </p:txEl>
                                          </p:spTgt>
                                        </p:tgtEl>
                                        <p:attrNameLst>
                                          <p:attrName>style.visibility</p:attrName>
                                        </p:attrNameLst>
                                      </p:cBhvr>
                                      <p:to>
                                        <p:strVal val="visible"/>
                                      </p:to>
                                    </p:set>
                                    <p:animEffect transition="in" filter="fade">
                                      <p:cBhvr>
                                        <p:cTn id="20" dur="1000"/>
                                        <p:tgtEl>
                                          <p:spTgt spid="110609">
                                            <p:txEl>
                                              <p:pRg st="1" end="1"/>
                                            </p:txEl>
                                          </p:spTgt>
                                        </p:tgtEl>
                                      </p:cBhvr>
                                    </p:animEffect>
                                    <p:anim calcmode="lin" valueType="num">
                                      <p:cBhvr>
                                        <p:cTn id="21" dur="1000" fill="hold"/>
                                        <p:tgtEl>
                                          <p:spTgt spid="11060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10609">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480"/>
                            </p:stCondLst>
                            <p:childTnLst>
                              <p:par>
                                <p:cTn id="24" presetID="47" presetClass="entr" presetSubtype="0" fill="hold" nodeType="afterEffect">
                                  <p:stCondLst>
                                    <p:cond delay="0"/>
                                  </p:stCondLst>
                                  <p:childTnLst>
                                    <p:set>
                                      <p:cBhvr>
                                        <p:cTn id="25" dur="1" fill="hold">
                                          <p:stCondLst>
                                            <p:cond delay="0"/>
                                          </p:stCondLst>
                                        </p:cTn>
                                        <p:tgtEl>
                                          <p:spTgt spid="110609">
                                            <p:txEl>
                                              <p:pRg st="2" end="2"/>
                                            </p:txEl>
                                          </p:spTgt>
                                        </p:tgtEl>
                                        <p:attrNameLst>
                                          <p:attrName>style.visibility</p:attrName>
                                        </p:attrNameLst>
                                      </p:cBhvr>
                                      <p:to>
                                        <p:strVal val="visible"/>
                                      </p:to>
                                    </p:set>
                                    <p:animEffect transition="in" filter="fade">
                                      <p:cBhvr>
                                        <p:cTn id="26" dur="1000"/>
                                        <p:tgtEl>
                                          <p:spTgt spid="110609">
                                            <p:txEl>
                                              <p:pRg st="2" end="2"/>
                                            </p:txEl>
                                          </p:spTgt>
                                        </p:tgtEl>
                                      </p:cBhvr>
                                    </p:animEffect>
                                    <p:anim calcmode="lin" valueType="num">
                                      <p:cBhvr>
                                        <p:cTn id="27" dur="1000" fill="hold"/>
                                        <p:tgtEl>
                                          <p:spTgt spid="11060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0609">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480"/>
                            </p:stCondLst>
                            <p:childTnLst>
                              <p:par>
                                <p:cTn id="30" presetID="47" presetClass="entr" presetSubtype="0" fill="hold" nodeType="afterEffect">
                                  <p:stCondLst>
                                    <p:cond delay="0"/>
                                  </p:stCondLst>
                                  <p:childTnLst>
                                    <p:set>
                                      <p:cBhvr>
                                        <p:cTn id="31" dur="1" fill="hold">
                                          <p:stCondLst>
                                            <p:cond delay="0"/>
                                          </p:stCondLst>
                                        </p:cTn>
                                        <p:tgtEl>
                                          <p:spTgt spid="110609">
                                            <p:txEl>
                                              <p:pRg st="3" end="3"/>
                                            </p:txEl>
                                          </p:spTgt>
                                        </p:tgtEl>
                                        <p:attrNameLst>
                                          <p:attrName>style.visibility</p:attrName>
                                        </p:attrNameLst>
                                      </p:cBhvr>
                                      <p:to>
                                        <p:strVal val="visible"/>
                                      </p:to>
                                    </p:set>
                                    <p:animEffect transition="in" filter="fade">
                                      <p:cBhvr>
                                        <p:cTn id="32" dur="1000"/>
                                        <p:tgtEl>
                                          <p:spTgt spid="110609">
                                            <p:txEl>
                                              <p:pRg st="3" end="3"/>
                                            </p:txEl>
                                          </p:spTgt>
                                        </p:tgtEl>
                                      </p:cBhvr>
                                    </p:animEffect>
                                    <p:anim calcmode="lin" valueType="num">
                                      <p:cBhvr>
                                        <p:cTn id="33" dur="1000" fill="hold"/>
                                        <p:tgtEl>
                                          <p:spTgt spid="11060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10609">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480"/>
                            </p:stCondLst>
                            <p:childTnLst>
                              <p:par>
                                <p:cTn id="36" presetID="47" presetClass="entr" presetSubtype="0" fill="hold" nodeType="afterEffect">
                                  <p:stCondLst>
                                    <p:cond delay="0"/>
                                  </p:stCondLst>
                                  <p:childTnLst>
                                    <p:set>
                                      <p:cBhvr>
                                        <p:cTn id="37" dur="1" fill="hold">
                                          <p:stCondLst>
                                            <p:cond delay="0"/>
                                          </p:stCondLst>
                                        </p:cTn>
                                        <p:tgtEl>
                                          <p:spTgt spid="110609">
                                            <p:txEl>
                                              <p:pRg st="4" end="4"/>
                                            </p:txEl>
                                          </p:spTgt>
                                        </p:tgtEl>
                                        <p:attrNameLst>
                                          <p:attrName>style.visibility</p:attrName>
                                        </p:attrNameLst>
                                      </p:cBhvr>
                                      <p:to>
                                        <p:strVal val="visible"/>
                                      </p:to>
                                    </p:set>
                                    <p:animEffect transition="in" filter="fade">
                                      <p:cBhvr>
                                        <p:cTn id="38" dur="1000"/>
                                        <p:tgtEl>
                                          <p:spTgt spid="110609">
                                            <p:txEl>
                                              <p:pRg st="4" end="4"/>
                                            </p:txEl>
                                          </p:spTgt>
                                        </p:tgtEl>
                                      </p:cBhvr>
                                    </p:animEffect>
                                    <p:anim calcmode="lin" valueType="num">
                                      <p:cBhvr>
                                        <p:cTn id="39" dur="1000" fill="hold"/>
                                        <p:tgtEl>
                                          <p:spTgt spid="11060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106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10611"/>
                                        </p:tgtEl>
                                        <p:attrNameLst>
                                          <p:attrName>style.visibility</p:attrName>
                                        </p:attrNameLst>
                                      </p:cBhvr>
                                      <p:to>
                                        <p:strVal val="visible"/>
                                      </p:to>
                                    </p:set>
                                    <p:animEffect transition="in" filter="wheel(4)">
                                      <p:cBhvr>
                                        <p:cTn id="45" dur="200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1" grpId="0"/>
      <p:bldP spid="1106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0" name="Text Box 8"/>
          <p:cNvSpPr txBox="1"/>
          <p:nvPr/>
        </p:nvSpPr>
        <p:spPr>
          <a:xfrm>
            <a:off x="1730285" y="1493683"/>
            <a:ext cx="8821447" cy="2814320"/>
          </a:xfrm>
          <a:prstGeom prst="rect">
            <a:avLst/>
          </a:prstGeom>
          <a:noFill/>
          <a:ln w="9525">
            <a:noFill/>
          </a:ln>
        </p:spPr>
        <p:txBody>
          <a:bodyPr lIns="80197" tIns="40099" rIns="80197" bIns="40099">
            <a:spAutoFit/>
          </a:bodyPr>
          <a:lstStyle/>
          <a:p>
            <a:pPr algn="just">
              <a:lnSpc>
                <a:spcPct val="150000"/>
              </a:lnSpc>
            </a:pPr>
            <a:r>
              <a:rPr sz="2365" b="1" i="1">
                <a:solidFill>
                  <a:srgbClr val="0000FF"/>
                </a:solidFill>
                <a:latin typeface="Times New Roman" panose="02020603050405020304" pitchFamily="18" charset="0"/>
                <a:cs typeface="Times New Roman" panose="02020603050405020304" pitchFamily="18" charset="0"/>
              </a:rPr>
              <a:t>2.  Phát biểu n</a:t>
            </a:r>
            <a:r>
              <a:rPr sz="2365" b="1" i="1">
                <a:solidFill>
                  <a:srgbClr val="0000FF"/>
                </a:solidFill>
                <a:latin typeface="Times New Roman" panose="02020603050405020304" pitchFamily="18" charset="0"/>
                <a:ea typeface="Times New Roman" panose="02020603050405020304" pitchFamily="18" charset="0"/>
              </a:rPr>
              <a:t>à</a:t>
            </a:r>
            <a:r>
              <a:rPr sz="2365" b="1" i="1">
                <a:solidFill>
                  <a:srgbClr val="0000FF"/>
                </a:solidFill>
                <a:latin typeface="Times New Roman" panose="02020603050405020304" pitchFamily="18" charset="0"/>
                <a:cs typeface="Times New Roman" panose="02020603050405020304" pitchFamily="18" charset="0"/>
              </a:rPr>
              <a:t>o sau đây l</a:t>
            </a:r>
            <a:r>
              <a:rPr sz="2365" b="1" i="1">
                <a:solidFill>
                  <a:srgbClr val="0000FF"/>
                </a:solidFill>
                <a:latin typeface="Times New Roman" panose="02020603050405020304" pitchFamily="18" charset="0"/>
                <a:ea typeface="Times New Roman" panose="02020603050405020304" pitchFamily="18" charset="0"/>
              </a:rPr>
              <a:t>à</a:t>
            </a:r>
            <a:r>
              <a:rPr sz="2365" b="1" i="1">
                <a:solidFill>
                  <a:srgbClr val="0000FF"/>
                </a:solidFill>
                <a:latin typeface="Times New Roman" panose="02020603050405020304" pitchFamily="18" charset="0"/>
                <a:cs typeface="Times New Roman" panose="02020603050405020304" pitchFamily="18" charset="0"/>
              </a:rPr>
              <a:t> đúng khi nói về sự nhiễm từ của thép ?</a:t>
            </a:r>
          </a:p>
          <a:p>
            <a:pPr algn="just">
              <a:lnSpc>
                <a:spcPct val="150000"/>
              </a:lnSpc>
            </a:pPr>
            <a:r>
              <a:rPr sz="2365" b="1">
                <a:solidFill>
                  <a:srgbClr val="0000FF"/>
                </a:solidFill>
                <a:latin typeface="Times New Roman" panose="02020603050405020304" pitchFamily="18" charset="0"/>
                <a:cs typeface="Times New Roman" panose="02020603050405020304" pitchFamily="18" charset="0"/>
              </a:rPr>
              <a:t>A.</a:t>
            </a:r>
            <a:r>
              <a:rPr sz="2365">
                <a:solidFill>
                  <a:srgbClr val="0000FF"/>
                </a:solidFill>
                <a:latin typeface="Times New Roman" panose="02020603050405020304" pitchFamily="18" charset="0"/>
                <a:cs typeface="Times New Roman" panose="02020603050405020304" pitchFamily="18" charset="0"/>
              </a:rPr>
              <a:t> </a:t>
            </a:r>
            <a:r>
              <a:rPr sz="2365" b="1" i="1">
                <a:solidFill>
                  <a:srgbClr val="0000FF"/>
                </a:solidFill>
                <a:latin typeface="Times New Roman" panose="02020603050405020304" pitchFamily="18" charset="0"/>
                <a:cs typeface="Times New Roman" panose="02020603050405020304" pitchFamily="18" charset="0"/>
              </a:rPr>
              <a:t>Khi đặt một lõi thép trong từ trường, lõi thép bị nhiễm từ.</a:t>
            </a:r>
          </a:p>
          <a:p>
            <a:pPr algn="just">
              <a:lnSpc>
                <a:spcPct val="150000"/>
              </a:lnSpc>
            </a:pPr>
            <a:r>
              <a:rPr sz="2365" b="1">
                <a:solidFill>
                  <a:srgbClr val="0000FF"/>
                </a:solidFill>
                <a:latin typeface="Times New Roman" panose="02020603050405020304" pitchFamily="18" charset="0"/>
                <a:cs typeface="Times New Roman" panose="02020603050405020304" pitchFamily="18" charset="0"/>
              </a:rPr>
              <a:t>B.</a:t>
            </a:r>
            <a:r>
              <a:rPr sz="2365">
                <a:solidFill>
                  <a:srgbClr val="0000FF"/>
                </a:solidFill>
                <a:latin typeface="Times New Roman" panose="02020603050405020304" pitchFamily="18" charset="0"/>
                <a:cs typeface="Times New Roman" panose="02020603050405020304" pitchFamily="18" charset="0"/>
              </a:rPr>
              <a:t> </a:t>
            </a:r>
            <a:r>
              <a:rPr sz="2365" b="1" i="1">
                <a:solidFill>
                  <a:srgbClr val="0000FF"/>
                </a:solidFill>
                <a:latin typeface="Times New Roman" panose="02020603050405020304" pitchFamily="18" charset="0"/>
                <a:cs typeface="Times New Roman" panose="02020603050405020304" pitchFamily="18" charset="0"/>
              </a:rPr>
              <a:t>Trong cùng một điều kiện như nhau, thép nhiễm từ mạnh hơn sắt.</a:t>
            </a:r>
          </a:p>
          <a:p>
            <a:pPr algn="just">
              <a:lnSpc>
                <a:spcPct val="150000"/>
              </a:lnSpc>
            </a:pPr>
            <a:r>
              <a:rPr sz="2365" b="1">
                <a:solidFill>
                  <a:srgbClr val="0000FF"/>
                </a:solidFill>
                <a:latin typeface="Times New Roman" panose="02020603050405020304" pitchFamily="18" charset="0"/>
                <a:cs typeface="Times New Roman" panose="02020603050405020304" pitchFamily="18" charset="0"/>
              </a:rPr>
              <a:t>C.</a:t>
            </a:r>
            <a:r>
              <a:rPr sz="2365">
                <a:solidFill>
                  <a:srgbClr val="0000FF"/>
                </a:solidFill>
                <a:latin typeface="Times New Roman" panose="02020603050405020304" pitchFamily="18" charset="0"/>
                <a:cs typeface="Times New Roman" panose="02020603050405020304" pitchFamily="18" charset="0"/>
              </a:rPr>
              <a:t> </a:t>
            </a:r>
            <a:r>
              <a:rPr sz="2365" b="1" i="1">
                <a:solidFill>
                  <a:srgbClr val="0000FF"/>
                </a:solidFill>
                <a:latin typeface="Times New Roman" panose="02020603050405020304" pitchFamily="18" charset="0"/>
                <a:cs typeface="Times New Roman" panose="02020603050405020304" pitchFamily="18" charset="0"/>
              </a:rPr>
              <a:t>Khi đã nhiễm từ, thép duy trì từ tính kém hơn sắt.</a:t>
            </a:r>
          </a:p>
          <a:p>
            <a:pPr algn="just">
              <a:lnSpc>
                <a:spcPct val="150000"/>
              </a:lnSpc>
            </a:pPr>
            <a:r>
              <a:rPr sz="2365" b="1">
                <a:solidFill>
                  <a:srgbClr val="0000FF"/>
                </a:solidFill>
                <a:latin typeface="Times New Roman" panose="02020603050405020304" pitchFamily="18" charset="0"/>
                <a:cs typeface="Times New Roman" panose="02020603050405020304" pitchFamily="18" charset="0"/>
              </a:rPr>
              <a:t>D.</a:t>
            </a:r>
            <a:r>
              <a:rPr sz="2365">
                <a:solidFill>
                  <a:srgbClr val="0000FF"/>
                </a:solidFill>
                <a:latin typeface="Times New Roman" panose="02020603050405020304" pitchFamily="18" charset="0"/>
                <a:cs typeface="Times New Roman" panose="02020603050405020304" pitchFamily="18" charset="0"/>
              </a:rPr>
              <a:t> </a:t>
            </a:r>
            <a:r>
              <a:rPr sz="2365" b="1" i="1">
                <a:solidFill>
                  <a:srgbClr val="0000FF"/>
                </a:solidFill>
                <a:latin typeface="Times New Roman" panose="02020603050405020304" pitchFamily="18" charset="0"/>
                <a:cs typeface="Times New Roman" panose="02020603050405020304" pitchFamily="18" charset="0"/>
              </a:rPr>
              <a:t>Một đáp án khác.</a:t>
            </a:r>
            <a:endParaRPr sz="2365" b="1" i="1">
              <a:solidFill>
                <a:srgbClr val="0000FF"/>
              </a:solidFill>
              <a:latin typeface="Times New Roman" panose="02020603050405020304" pitchFamily="18" charset="0"/>
              <a:ea typeface="Times New Roman" panose="02020603050405020304" pitchFamily="18" charset="0"/>
            </a:endParaRPr>
          </a:p>
        </p:txBody>
      </p:sp>
      <p:sp>
        <p:nvSpPr>
          <p:cNvPr id="115721" name="Text Box 9"/>
          <p:cNvSpPr txBox="1"/>
          <p:nvPr/>
        </p:nvSpPr>
        <p:spPr>
          <a:xfrm>
            <a:off x="1626205" y="1988764"/>
            <a:ext cx="914212" cy="807720"/>
          </a:xfrm>
          <a:prstGeom prst="rect">
            <a:avLst/>
          </a:prstGeom>
          <a:noFill/>
          <a:ln w="9525">
            <a:noFill/>
          </a:ln>
        </p:spPr>
        <p:txBody>
          <a:bodyPr lIns="80197" tIns="40099" rIns="80197" bIns="40099">
            <a:spAutoFit/>
          </a:bodyPr>
          <a:lstStyle/>
          <a:p>
            <a:pPr algn="just">
              <a:spcBef>
                <a:spcPct val="50000"/>
              </a:spcBef>
            </a:pPr>
            <a:r>
              <a:rPr sz="4725">
                <a:solidFill>
                  <a:srgbClr val="FF0000"/>
                </a:solidFill>
              </a:rPr>
              <a:t>O</a:t>
            </a:r>
          </a:p>
        </p:txBody>
      </p:sp>
      <p:sp>
        <p:nvSpPr>
          <p:cNvPr id="19460" name="Text Box 10"/>
          <p:cNvSpPr txBox="1"/>
          <p:nvPr/>
        </p:nvSpPr>
        <p:spPr>
          <a:xfrm>
            <a:off x="2742950" y="2505411"/>
            <a:ext cx="1295838" cy="96370"/>
          </a:xfrm>
          <a:prstGeom prst="rect">
            <a:avLst/>
          </a:prstGeom>
          <a:noFill/>
          <a:ln w="9525">
            <a:noFill/>
          </a:ln>
        </p:spPr>
        <p:txBody>
          <a:bodyPr lIns="80197" tIns="40099" rIns="80197" bIns="40099">
            <a:spAutoFit/>
          </a:bodyPr>
          <a:lstStyle/>
          <a:p>
            <a:pPr>
              <a:spcBef>
                <a:spcPct val="50000"/>
              </a:spcBef>
            </a:pPr>
            <a:endParaRPr sz="100"/>
          </a:p>
        </p:txBody>
      </p:sp>
      <p:sp>
        <p:nvSpPr>
          <p:cNvPr id="19461" name="AutoShape 12">
            <a:hlinkClick r:id="rId2" action="ppaction://hlinksldjump"/>
          </p:cNvPr>
          <p:cNvSpPr/>
          <p:nvPr/>
        </p:nvSpPr>
        <p:spPr>
          <a:xfrm>
            <a:off x="10058526" y="5602482"/>
            <a:ext cx="609475" cy="271920"/>
          </a:xfrm>
          <a:prstGeom prst="actionButtonBlank">
            <a:avLst/>
          </a:prstGeom>
          <a:solidFill>
            <a:schemeClr val="accent1"/>
          </a:solidFill>
          <a:ln w="9525">
            <a:noFill/>
          </a:ln>
        </p:spPr>
        <p:txBody>
          <a:bodyPr wrap="none" lIns="80197" tIns="40099" rIns="80197" bIns="40099" anchor="ctr"/>
          <a:lstStyle/>
          <a:p>
            <a:endParaRPr sz="1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5720">
                                            <p:txEl>
                                              <p:pRg st="0" end="0"/>
                                            </p:txEl>
                                          </p:spTgt>
                                        </p:tgtEl>
                                        <p:attrNameLst>
                                          <p:attrName>style.visibility</p:attrName>
                                        </p:attrNameLst>
                                      </p:cBhvr>
                                      <p:to>
                                        <p:strVal val="visible"/>
                                      </p:to>
                                    </p:set>
                                    <p:anim calcmode="discrete" valueType="clr">
                                      <p:cBhvr override="childStyle">
                                        <p:cTn id="7" dur="80"/>
                                        <p:tgtEl>
                                          <p:spTgt spid="1157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2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5720">
                                            <p:txEl>
                                              <p:pRg st="0" end="0"/>
                                            </p:txEl>
                                          </p:spTgt>
                                        </p:tgtEl>
                                        <p:attrNameLst>
                                          <p:attrName>fill.type</p:attrName>
                                        </p:attrNameLst>
                                      </p:cBhvr>
                                      <p:to>
                                        <p:strVal val="solid"/>
                                      </p:to>
                                    </p:set>
                                  </p:childTnLst>
                                </p:cTn>
                              </p:par>
                            </p:childTnLst>
                          </p:cTn>
                        </p:par>
                        <p:par>
                          <p:cTn id="10" fill="hold">
                            <p:stCondLst>
                              <p:cond delay="2720"/>
                            </p:stCondLst>
                            <p:childTnLst>
                              <p:par>
                                <p:cTn id="11" presetID="47" presetClass="entr" presetSubtype="0" fill="hold" nodeType="afterEffect">
                                  <p:stCondLst>
                                    <p:cond delay="0"/>
                                  </p:stCondLst>
                                  <p:childTnLst>
                                    <p:set>
                                      <p:cBhvr>
                                        <p:cTn id="12" dur="1" fill="hold">
                                          <p:stCondLst>
                                            <p:cond delay="0"/>
                                          </p:stCondLst>
                                        </p:cTn>
                                        <p:tgtEl>
                                          <p:spTgt spid="115720">
                                            <p:txEl>
                                              <p:pRg st="1" end="1"/>
                                            </p:txEl>
                                          </p:spTgt>
                                        </p:tgtEl>
                                        <p:attrNameLst>
                                          <p:attrName>style.visibility</p:attrName>
                                        </p:attrNameLst>
                                      </p:cBhvr>
                                      <p:to>
                                        <p:strVal val="visible"/>
                                      </p:to>
                                    </p:set>
                                    <p:animEffect transition="in" filter="fade">
                                      <p:cBhvr>
                                        <p:cTn id="13" dur="1000"/>
                                        <p:tgtEl>
                                          <p:spTgt spid="115720">
                                            <p:txEl>
                                              <p:pRg st="1" end="1"/>
                                            </p:txEl>
                                          </p:spTgt>
                                        </p:tgtEl>
                                      </p:cBhvr>
                                    </p:animEffect>
                                    <p:anim calcmode="lin" valueType="num">
                                      <p:cBhvr>
                                        <p:cTn id="14" dur="1000" fill="hold"/>
                                        <p:tgtEl>
                                          <p:spTgt spid="11572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5720">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720"/>
                            </p:stCondLst>
                            <p:childTnLst>
                              <p:par>
                                <p:cTn id="17" presetID="47" presetClass="entr" presetSubtype="0" fill="hold" nodeType="afterEffect">
                                  <p:stCondLst>
                                    <p:cond delay="0"/>
                                  </p:stCondLst>
                                  <p:childTnLst>
                                    <p:set>
                                      <p:cBhvr>
                                        <p:cTn id="18" dur="1" fill="hold">
                                          <p:stCondLst>
                                            <p:cond delay="0"/>
                                          </p:stCondLst>
                                        </p:cTn>
                                        <p:tgtEl>
                                          <p:spTgt spid="115720">
                                            <p:txEl>
                                              <p:pRg st="2" end="2"/>
                                            </p:txEl>
                                          </p:spTgt>
                                        </p:tgtEl>
                                        <p:attrNameLst>
                                          <p:attrName>style.visibility</p:attrName>
                                        </p:attrNameLst>
                                      </p:cBhvr>
                                      <p:to>
                                        <p:strVal val="visible"/>
                                      </p:to>
                                    </p:set>
                                    <p:animEffect transition="in" filter="fade">
                                      <p:cBhvr>
                                        <p:cTn id="19" dur="1000"/>
                                        <p:tgtEl>
                                          <p:spTgt spid="115720">
                                            <p:txEl>
                                              <p:pRg st="2" end="2"/>
                                            </p:txEl>
                                          </p:spTgt>
                                        </p:tgtEl>
                                      </p:cBhvr>
                                    </p:animEffect>
                                    <p:anim calcmode="lin" valueType="num">
                                      <p:cBhvr>
                                        <p:cTn id="20" dur="1000" fill="hold"/>
                                        <p:tgtEl>
                                          <p:spTgt spid="11572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572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720"/>
                            </p:stCondLst>
                            <p:childTnLst>
                              <p:par>
                                <p:cTn id="23" presetID="47" presetClass="entr" presetSubtype="0" fill="hold" nodeType="afterEffect">
                                  <p:stCondLst>
                                    <p:cond delay="0"/>
                                  </p:stCondLst>
                                  <p:childTnLst>
                                    <p:set>
                                      <p:cBhvr>
                                        <p:cTn id="24" dur="1" fill="hold">
                                          <p:stCondLst>
                                            <p:cond delay="0"/>
                                          </p:stCondLst>
                                        </p:cTn>
                                        <p:tgtEl>
                                          <p:spTgt spid="115720">
                                            <p:txEl>
                                              <p:pRg st="3" end="3"/>
                                            </p:txEl>
                                          </p:spTgt>
                                        </p:tgtEl>
                                        <p:attrNameLst>
                                          <p:attrName>style.visibility</p:attrName>
                                        </p:attrNameLst>
                                      </p:cBhvr>
                                      <p:to>
                                        <p:strVal val="visible"/>
                                      </p:to>
                                    </p:set>
                                    <p:animEffect transition="in" filter="fade">
                                      <p:cBhvr>
                                        <p:cTn id="25" dur="1000"/>
                                        <p:tgtEl>
                                          <p:spTgt spid="115720">
                                            <p:txEl>
                                              <p:pRg st="3" end="3"/>
                                            </p:txEl>
                                          </p:spTgt>
                                        </p:tgtEl>
                                      </p:cBhvr>
                                    </p:animEffect>
                                    <p:anim calcmode="lin" valueType="num">
                                      <p:cBhvr>
                                        <p:cTn id="26" dur="1000" fill="hold"/>
                                        <p:tgtEl>
                                          <p:spTgt spid="11572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5720">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720"/>
                            </p:stCondLst>
                            <p:childTnLst>
                              <p:par>
                                <p:cTn id="29" presetID="47" presetClass="entr" presetSubtype="0" fill="hold" nodeType="afterEffect">
                                  <p:stCondLst>
                                    <p:cond delay="0"/>
                                  </p:stCondLst>
                                  <p:childTnLst>
                                    <p:set>
                                      <p:cBhvr>
                                        <p:cTn id="30" dur="1" fill="hold">
                                          <p:stCondLst>
                                            <p:cond delay="0"/>
                                          </p:stCondLst>
                                        </p:cTn>
                                        <p:tgtEl>
                                          <p:spTgt spid="115720">
                                            <p:txEl>
                                              <p:pRg st="4" end="4"/>
                                            </p:txEl>
                                          </p:spTgt>
                                        </p:tgtEl>
                                        <p:attrNameLst>
                                          <p:attrName>style.visibility</p:attrName>
                                        </p:attrNameLst>
                                      </p:cBhvr>
                                      <p:to>
                                        <p:strVal val="visible"/>
                                      </p:to>
                                    </p:set>
                                    <p:animEffect transition="in" filter="fade">
                                      <p:cBhvr>
                                        <p:cTn id="31" dur="1000"/>
                                        <p:tgtEl>
                                          <p:spTgt spid="115720">
                                            <p:txEl>
                                              <p:pRg st="4" end="4"/>
                                            </p:txEl>
                                          </p:spTgt>
                                        </p:tgtEl>
                                      </p:cBhvr>
                                    </p:animEffect>
                                    <p:anim calcmode="lin" valueType="num">
                                      <p:cBhvr>
                                        <p:cTn id="32" dur="1000" fill="hold"/>
                                        <p:tgtEl>
                                          <p:spTgt spid="11572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57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115721"/>
                                        </p:tgtEl>
                                        <p:attrNameLst>
                                          <p:attrName>style.visibility</p:attrName>
                                        </p:attrNameLst>
                                      </p:cBhvr>
                                      <p:to>
                                        <p:strVal val="visible"/>
                                      </p:to>
                                    </p:set>
                                    <p:anim calcmode="lin" valueType="num">
                                      <p:cBhvr>
                                        <p:cTn id="38" dur="1000" fill="hold"/>
                                        <p:tgtEl>
                                          <p:spTgt spid="115721"/>
                                        </p:tgtEl>
                                        <p:attrNameLst>
                                          <p:attrName>ppt_w</p:attrName>
                                        </p:attrNameLst>
                                      </p:cBhvr>
                                      <p:tavLst>
                                        <p:tav tm="0">
                                          <p:val>
                                            <p:fltVal val="0"/>
                                          </p:val>
                                        </p:tav>
                                        <p:tav tm="100000">
                                          <p:val>
                                            <p:strVal val="#ppt_w"/>
                                          </p:val>
                                        </p:tav>
                                      </p:tavLst>
                                    </p:anim>
                                    <p:anim calcmode="lin" valueType="num">
                                      <p:cBhvr>
                                        <p:cTn id="39" dur="1000" fill="hold"/>
                                        <p:tgtEl>
                                          <p:spTgt spid="115721"/>
                                        </p:tgtEl>
                                        <p:attrNameLst>
                                          <p:attrName>ppt_h</p:attrName>
                                        </p:attrNameLst>
                                      </p:cBhvr>
                                      <p:tavLst>
                                        <p:tav tm="0">
                                          <p:val>
                                            <p:fltVal val="0"/>
                                          </p:val>
                                        </p:tav>
                                        <p:tav tm="100000">
                                          <p:val>
                                            <p:strVal val="#ppt_h"/>
                                          </p:val>
                                        </p:tav>
                                      </p:tavLst>
                                    </p:anim>
                                    <p:anim calcmode="lin" valueType="num">
                                      <p:cBhvr>
                                        <p:cTn id="40" dur="1000" fill="hold"/>
                                        <p:tgtEl>
                                          <p:spTgt spid="11572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57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371600"/>
            <a:ext cx="8458200" cy="2677656"/>
          </a:xfrm>
          <a:prstGeom prst="rect">
            <a:avLst/>
          </a:prstGeom>
          <a:noFill/>
        </p:spPr>
        <p:txBody>
          <a:bodyPr wrap="square" rtlCol="0">
            <a:spAutoFit/>
          </a:bodyPr>
          <a:lstStyle/>
          <a:p>
            <a:r>
              <a:rPr lang="en-US" sz="2800" b="1">
                <a:solidFill>
                  <a:schemeClr val="tx1">
                    <a:lumMod val="50000"/>
                  </a:schemeClr>
                </a:solidFill>
                <a:latin typeface="Times New Roman" panose="02020603050405020304" pitchFamily="18" charset="0"/>
                <a:cs typeface="Times New Roman" panose="02020603050405020304" pitchFamily="18" charset="0"/>
              </a:rPr>
              <a:t>1. </a:t>
            </a:r>
            <a:r>
              <a:rPr lang="en-US" sz="2800" b="1" err="1">
                <a:solidFill>
                  <a:schemeClr val="tx1">
                    <a:lumMod val="50000"/>
                  </a:schemeClr>
                </a:solidFill>
                <a:latin typeface="Times New Roman" panose="02020603050405020304" pitchFamily="18" charset="0"/>
                <a:cs typeface="Times New Roman" panose="02020603050405020304" pitchFamily="18" charset="0"/>
              </a:rPr>
              <a:t>Có</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hiện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tượng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gì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xảy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ra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với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thanh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khi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đặt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nó</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vào</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trong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lòng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ống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có</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dòng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điện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chạy</a:t>
            </a:r>
            <a:r>
              <a:rPr lang="en-US" sz="2800" b="1">
                <a:solidFill>
                  <a:schemeClr val="tx1">
                    <a:lumMod val="50000"/>
                  </a:schemeClr>
                </a:solidFill>
                <a:latin typeface="Times New Roman" panose="02020603050405020304" pitchFamily="18" charset="0"/>
                <a:cs typeface="Times New Roman" panose="02020603050405020304" pitchFamily="18" charset="0"/>
              </a:rPr>
              <a:t> qua?</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Thanh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bị</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nóng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lên</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Thanh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phát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sáng</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Thanh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bị</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đẩy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ra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khỏi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ống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Thanh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trở</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thành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nam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châm</a:t>
            </a:r>
            <a:endParaRPr lang="en-US" sz="2800" b="1">
              <a:solidFill>
                <a:schemeClr val="tx1">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39294" y="4389120"/>
            <a:ext cx="1074333" cy="1569660"/>
          </a:xfrm>
          <a:prstGeom prst="rect">
            <a:avLst/>
          </a:prstGeom>
          <a:noFill/>
        </p:spPr>
        <p:txBody>
          <a:bodyPr wrap="none" lIns="91440" tIns="45720" rIns="91440" bIns="45720">
            <a:spAutoFit/>
          </a:bodyPr>
          <a:lstStyle/>
          <a:p>
            <a:pPr algn="ctr"/>
            <a:r>
              <a:rPr lang="en-US" sz="9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143000"/>
            <a:ext cx="8458200" cy="3970318"/>
          </a:xfrm>
          <a:prstGeom prst="rect">
            <a:avLst/>
          </a:prstGeom>
          <a:noFill/>
        </p:spPr>
        <p:txBody>
          <a:bodyPr wrap="square" rtlCol="0">
            <a:spAutoFit/>
          </a:bodyPr>
          <a:lstStyle/>
          <a:p>
            <a:r>
              <a:rPr lang="en-US" sz="2800" b="1">
                <a:solidFill>
                  <a:schemeClr val="tx1">
                    <a:lumMod val="50000"/>
                  </a:schemeClr>
                </a:solidFill>
                <a:latin typeface="Times New Roman" panose="02020603050405020304" pitchFamily="18" charset="0"/>
                <a:cs typeface="Times New Roman" panose="02020603050405020304" pitchFamily="18" charset="0"/>
              </a:rPr>
              <a:t>2. </a:t>
            </a:r>
            <a:r>
              <a:rPr lang="en-US" sz="2800" b="1" err="1">
                <a:solidFill>
                  <a:schemeClr val="tx1">
                    <a:lumMod val="50000"/>
                  </a:schemeClr>
                </a:solidFill>
                <a:latin typeface="Times New Roman" panose="02020603050405020304" pitchFamily="18" charset="0"/>
                <a:cs typeface="Times New Roman" panose="02020603050405020304" pitchFamily="18" charset="0"/>
              </a:rPr>
              <a:t>Khi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đặt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thanh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sắt</a:t>
            </a:r>
            <a:r>
              <a:rPr lang="en-US" sz="2800" b="1">
                <a:solidFill>
                  <a:schemeClr val="tx1">
                    <a:lumMod val="50000"/>
                  </a:schemeClr>
                </a:solidFill>
                <a:latin typeface="Times New Roman" panose="02020603050405020304" pitchFamily="18" charset="0"/>
                <a:cs typeface="Times New Roman" panose="02020603050405020304" pitchFamily="18" charset="0"/>
              </a:rPr>
              <a:t> non </a:t>
            </a:r>
            <a:r>
              <a:rPr lang="en-US" sz="2800" b="1" err="1">
                <a:solidFill>
                  <a:schemeClr val="tx1">
                    <a:lumMod val="50000"/>
                  </a:schemeClr>
                </a:solidFill>
                <a:latin typeface="Times New Roman" panose="02020603050405020304" pitchFamily="18" charset="0"/>
                <a:cs typeface="Times New Roman" panose="02020603050405020304" pitchFamily="18" charset="0"/>
              </a:rPr>
              <a:t>vào</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trong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lòng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ống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dẫn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có</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dòng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điện</a:t>
            </a:r>
            <a:r>
              <a:rPr lang="en-US" sz="2800" b="1">
                <a:solidFill>
                  <a:schemeClr val="tx1">
                    <a:lumMod val="50000"/>
                  </a:schemeClr>
                </a:solidFill>
                <a:latin typeface="Times New Roman" panose="02020603050405020304" pitchFamily="18" charset="0"/>
                <a:cs typeface="Times New Roman" panose="02020603050405020304" pitchFamily="18" charset="0"/>
              </a:rPr>
              <a:t> 1 </a:t>
            </a:r>
            <a:r>
              <a:rPr lang="en-US" sz="2800" b="1" err="1">
                <a:solidFill>
                  <a:schemeClr val="tx1">
                    <a:lumMod val="50000"/>
                  </a:schemeClr>
                </a:solidFill>
                <a:latin typeface="Times New Roman" panose="02020603050405020304" pitchFamily="18" charset="0"/>
                <a:cs typeface="Times New Roman" panose="02020603050405020304" pitchFamily="18" charset="0"/>
              </a:rPr>
              <a:t>chiều</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chạy</a:t>
            </a:r>
            <a:r>
              <a:rPr lang="en-US" sz="2800" b="1">
                <a:solidFill>
                  <a:schemeClr val="tx1">
                    <a:lumMod val="50000"/>
                  </a:schemeClr>
                </a:solidFill>
                <a:latin typeface="Times New Roman" panose="02020603050405020304" pitchFamily="18" charset="0"/>
                <a:cs typeface="Times New Roman" panose="02020603050405020304" pitchFamily="18" charset="0"/>
              </a:rPr>
              <a:t> qua </a:t>
            </a:r>
            <a:r>
              <a:rPr lang="en-US" sz="2800" b="1" err="1">
                <a:solidFill>
                  <a:schemeClr val="tx1">
                    <a:lumMod val="50000"/>
                  </a:schemeClr>
                </a:solidFill>
                <a:latin typeface="Times New Roman" panose="02020603050405020304" pitchFamily="18" charset="0"/>
                <a:cs typeface="Times New Roman" panose="02020603050405020304" pitchFamily="18" charset="0"/>
              </a:rPr>
              <a:t>thì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thanh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sắt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trở</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thành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nam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châm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Hướng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Bắc</a:t>
            </a:r>
            <a:r>
              <a:rPr lang="en-US" sz="2800" b="1">
                <a:solidFill>
                  <a:schemeClr val="tx1">
                    <a:lumMod val="50000"/>
                  </a:schemeClr>
                </a:solidFill>
                <a:latin typeface="Times New Roman" panose="02020603050405020304" pitchFamily="18" charset="0"/>
                <a:cs typeface="Times New Roman" panose="02020603050405020304" pitchFamily="18" charset="0"/>
              </a:rPr>
              <a:t> Nam </a:t>
            </a:r>
            <a:r>
              <a:rPr lang="en-US" sz="2800" b="1" err="1">
                <a:solidFill>
                  <a:schemeClr val="tx1">
                    <a:lumMod val="50000"/>
                  </a:schemeClr>
                </a:solidFill>
                <a:latin typeface="Times New Roman" panose="02020603050405020304" pitchFamily="18" charset="0"/>
                <a:cs typeface="Times New Roman" panose="02020603050405020304" pitchFamily="18" charset="0"/>
              </a:rPr>
              <a:t>của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nam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châm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mới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được</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tạo</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thành</a:t>
            </a:r>
            <a:r>
              <a:rPr lang="en-US" sz="2800" b="1">
                <a:solidFill>
                  <a:schemeClr val="tx1">
                    <a:lumMod val="50000"/>
                  </a:schemeClr>
                </a:solidFill>
                <a:latin typeface="Times New Roman" panose="02020603050405020304" pitchFamily="18" charset="0"/>
                <a:cs typeface="Times New Roman" panose="02020603050405020304" pitchFamily="18" charset="0"/>
              </a:rPr>
              <a:t> so </a:t>
            </a:r>
            <a:r>
              <a:rPr lang="en-US" sz="2800" b="1" err="1">
                <a:solidFill>
                  <a:schemeClr val="tx1">
                    <a:lumMod val="50000"/>
                  </a:schemeClr>
                </a:solidFill>
                <a:latin typeface="Times New Roman" panose="02020603050405020304" pitchFamily="18" charset="0"/>
                <a:cs typeface="Times New Roman" panose="02020603050405020304" pitchFamily="18" charset="0"/>
              </a:rPr>
              <a:t>với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hướng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Bắc</a:t>
            </a:r>
            <a:r>
              <a:rPr lang="en-US" sz="2800" b="1">
                <a:solidFill>
                  <a:schemeClr val="tx1">
                    <a:lumMod val="50000"/>
                  </a:schemeClr>
                </a:solidFill>
                <a:latin typeface="Times New Roman" panose="02020603050405020304" pitchFamily="18" charset="0"/>
                <a:cs typeface="Times New Roman" panose="02020603050405020304" pitchFamily="18" charset="0"/>
              </a:rPr>
              <a:t> Nam </a:t>
            </a:r>
            <a:r>
              <a:rPr lang="en-US" sz="2800" b="1" err="1">
                <a:solidFill>
                  <a:schemeClr val="tx1">
                    <a:lumMod val="50000"/>
                  </a:schemeClr>
                </a:solidFill>
                <a:latin typeface="Times New Roman" panose="02020603050405020304" pitchFamily="18" charset="0"/>
                <a:cs typeface="Times New Roman" panose="02020603050405020304" pitchFamily="18" charset="0"/>
              </a:rPr>
              <a:t>của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ống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thì</a:t>
            </a:r>
            <a:r>
              <a:rPr lang="en-US" sz="2800" b="1">
                <a:solidFill>
                  <a:schemeClr val="tx1">
                    <a:lumMod val="50000"/>
                  </a:schemeClr>
                </a:solidFill>
                <a:latin typeface="Times New Roman" panose="02020603050405020304" pitchFamily="18" charset="0"/>
                <a:cs typeface="Times New Roman" panose="02020603050405020304" pitchFamily="18" charset="0"/>
              </a:rPr>
              <a:t>:</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Cùng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hướng</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Ngược</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hướng</a:t>
            </a:r>
            <a:r>
              <a:rPr lang="en-US" sz="2800" b="1">
                <a:solidFill>
                  <a:schemeClr val="tx1">
                    <a:lumMod val="50000"/>
                  </a:schemeClr>
                </a:solidFill>
                <a:latin typeface="Times New Roman" panose="02020603050405020304" pitchFamily="18" charset="0"/>
                <a:cs typeface="Times New Roman" panose="02020603050405020304" pitchFamily="18" charset="0"/>
              </a:rPr>
              <a:t> </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Vuông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góc</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Tạo</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thành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góc</a:t>
            </a:r>
            <a:r>
              <a:rPr lang="en-US" sz="2800" b="1">
                <a:solidFill>
                  <a:schemeClr val="tx1">
                    <a:lumMod val="50000"/>
                  </a:schemeClr>
                </a:solidFill>
                <a:latin typeface="Times New Roman" panose="02020603050405020304" pitchFamily="18" charset="0"/>
                <a:cs typeface="Times New Roman" panose="02020603050405020304" pitchFamily="18" charset="0"/>
              </a:rPr>
              <a:t> 45</a:t>
            </a:r>
            <a:r>
              <a:rPr lang="en-US" sz="2800" b="1" baseline="30000">
                <a:solidFill>
                  <a:schemeClr val="tx1">
                    <a:lumMod val="50000"/>
                  </a:schemeClr>
                </a:solidFill>
                <a:latin typeface="Times New Roman" panose="02020603050405020304" pitchFamily="18" charset="0"/>
                <a:cs typeface="Times New Roman" panose="02020603050405020304" pitchFamily="18" charset="0"/>
              </a:rPr>
              <a:t>0</a:t>
            </a:r>
            <a:r>
              <a:rPr lang="en-US" sz="2800" b="1">
                <a:solidFill>
                  <a:schemeClr val="tx1">
                    <a:lumMod val="50000"/>
                  </a:schemeClr>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8020294" y="4800600"/>
            <a:ext cx="1074333" cy="1569660"/>
          </a:xfrm>
          <a:prstGeom prst="rect">
            <a:avLst/>
          </a:prstGeom>
          <a:noFill/>
        </p:spPr>
        <p:txBody>
          <a:bodyPr wrap="none" lIns="91440" tIns="45720" rIns="91440" bIns="45720">
            <a:spAutoFit/>
          </a:bodyPr>
          <a:lstStyle/>
          <a:p>
            <a:pPr algn="ctr"/>
            <a:r>
              <a:rPr lang="en-US" sz="9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p:nvPr/>
        </p:nvSpPr>
        <p:spPr>
          <a:xfrm>
            <a:off x="6172200" y="1371600"/>
            <a:ext cx="4495800" cy="350520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endParaRPr lang="en-US" altLang="en-US">
              <a:latin typeface="Times New Roman" panose="02020603050405020304" pitchFamily="18" charset="0"/>
            </a:endParaRPr>
          </a:p>
        </p:txBody>
      </p:sp>
      <p:sp>
        <p:nvSpPr>
          <p:cNvPr id="15362" name="Rectangle 3"/>
          <p:cNvSpPr/>
          <p:nvPr/>
        </p:nvSpPr>
        <p:spPr>
          <a:xfrm>
            <a:off x="1524000" y="1371600"/>
            <a:ext cx="4572000" cy="350520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endParaRPr lang="en-US" altLang="en-US">
              <a:latin typeface="Times New Roman" panose="02020603050405020304" pitchFamily="18" charset="0"/>
            </a:endParaRPr>
          </a:p>
        </p:txBody>
      </p:sp>
      <p:sp>
        <p:nvSpPr>
          <p:cNvPr id="15363" name="Freeform 4"/>
          <p:cNvSpPr/>
          <p:nvPr/>
        </p:nvSpPr>
        <p:spPr>
          <a:xfrm>
            <a:off x="2139950" y="2139950"/>
            <a:ext cx="990600" cy="1066800"/>
          </a:xfrm>
          <a:custGeom>
            <a:avLst/>
            <a:gdLst/>
            <a:ahLst/>
            <a:cxnLst>
              <a:cxn ang="0">
                <a:pos x="1572577500" y="0"/>
              </a:cxn>
              <a:cxn ang="0">
                <a:pos x="241935000" y="604837500"/>
              </a:cxn>
              <a:cxn ang="0">
                <a:pos x="120967500" y="1693545000"/>
              </a:cxn>
            </a:cxnLst>
            <a:rect l="0" t="0" r="0" b="0"/>
            <a:pathLst>
              <a:path w="624" h="672">
                <a:moveTo>
                  <a:pt x="624" y="0"/>
                </a:moveTo>
                <a:cubicBezTo>
                  <a:pt x="408" y="64"/>
                  <a:pt x="192" y="128"/>
                  <a:pt x="96" y="240"/>
                </a:cubicBezTo>
                <a:cubicBezTo>
                  <a:pt x="0" y="352"/>
                  <a:pt x="56" y="600"/>
                  <a:pt x="48" y="672"/>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6395" name="Oval 11">
            <a:hlinkClick r:id="" action="ppaction://noaction" highlightClick="1"/>
            <a:hlinkHover r:id="" action="ppaction://noaction" highlightClick="1"/>
          </p:cNvPr>
          <p:cNvSpPr>
            <a:spLocks noChangeArrowheads="1"/>
          </p:cNvSpPr>
          <p:nvPr/>
        </p:nvSpPr>
        <p:spPr bwMode="auto">
          <a:xfrm>
            <a:off x="3962400" y="4471988"/>
            <a:ext cx="838200"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a:latin typeface="Arial" panose="020B0604020202020204" pitchFamily="34" charset="0"/>
              <a:ea typeface="SimSun" panose="02010600030101010101" pitchFamily="2" charset="-122"/>
            </a:endParaRPr>
          </a:p>
        </p:txBody>
      </p:sp>
      <p:sp>
        <p:nvSpPr>
          <p:cNvPr id="16396" name="AutoShape 12">
            <a:hlinkClick r:id="" action="ppaction://noaction" highlightClick="1"/>
            <a:hlinkHover r:id="" action="ppaction://noaction" highlightClick="1"/>
          </p:cNvPr>
          <p:cNvSpPr>
            <a:spLocks noChangeArrowheads="1"/>
          </p:cNvSpPr>
          <p:nvPr/>
        </p:nvSpPr>
        <p:spPr bwMode="auto">
          <a:xfrm>
            <a:off x="4262438" y="3819526"/>
            <a:ext cx="261938" cy="741363"/>
          </a:xfrm>
          <a:prstGeom prst="triangle">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a:latin typeface="Arial" panose="020B0604020202020204" pitchFamily="34" charset="0"/>
              <a:ea typeface="SimSun" panose="02010600030101010101" pitchFamily="2" charset="-122"/>
            </a:endParaRPr>
          </a:p>
        </p:txBody>
      </p:sp>
      <p:grpSp>
        <p:nvGrpSpPr>
          <p:cNvPr id="16397" name="Group 13"/>
          <p:cNvGrpSpPr/>
          <p:nvPr/>
        </p:nvGrpSpPr>
        <p:grpSpPr>
          <a:xfrm rot="-2853687">
            <a:off x="4335464" y="3546475"/>
            <a:ext cx="134937" cy="661988"/>
            <a:chOff x="429" y="1200"/>
            <a:chExt cx="243" cy="960"/>
          </a:xfrm>
        </p:grpSpPr>
        <p:sp>
          <p:nvSpPr>
            <p:cNvPr id="15367" name="AutoShape 14"/>
            <p:cNvSpPr/>
            <p:nvPr/>
          </p:nvSpPr>
          <p:spPr>
            <a:xfrm>
              <a:off x="429" y="1200"/>
              <a:ext cx="240" cy="480"/>
            </a:xfrm>
            <a:prstGeom prst="flowChartExtract">
              <a:avLst/>
            </a:prstGeom>
            <a:solidFill>
              <a:srgbClr val="FF0000"/>
            </a:solidFill>
            <a:ln w="9525">
              <a:noFill/>
            </a:ln>
          </p:spPr>
          <p:txBody>
            <a:bodyPr wrap="none" anchor="ctr"/>
            <a:lstStyle/>
            <a:p>
              <a:endParaRPr lang="en-US" altLang="en-US">
                <a:latin typeface="Times New Roman" panose="02020603050405020304" pitchFamily="18" charset="0"/>
              </a:endParaRPr>
            </a:p>
          </p:txBody>
        </p:sp>
        <p:sp>
          <p:nvSpPr>
            <p:cNvPr id="15368" name="AutoShape 15"/>
            <p:cNvSpPr/>
            <p:nvPr/>
          </p:nvSpPr>
          <p:spPr>
            <a:xfrm rot="10800000">
              <a:off x="432" y="1680"/>
              <a:ext cx="240" cy="480"/>
            </a:xfrm>
            <a:prstGeom prst="flowChartExtract">
              <a:avLst/>
            </a:prstGeom>
            <a:solidFill>
              <a:srgbClr val="3333FF"/>
            </a:solidFill>
            <a:ln w="9525">
              <a:noFill/>
            </a:ln>
          </p:spPr>
          <p:txBody>
            <a:bodyPr wrap="none" anchor="ctr"/>
            <a:lstStyle/>
            <a:p>
              <a:endParaRPr lang="en-US" altLang="en-US">
                <a:latin typeface="Times New Roman" panose="02020603050405020304" pitchFamily="18" charset="0"/>
              </a:endParaRPr>
            </a:p>
          </p:txBody>
        </p:sp>
      </p:grpSp>
      <p:pic>
        <p:nvPicPr>
          <p:cNvPr id="15369" name="Picture 4" descr="cuondayvuong"/>
          <p:cNvPicPr>
            <a:picLocks noChangeAspect="1"/>
          </p:cNvPicPr>
          <p:nvPr/>
        </p:nvPicPr>
        <p:blipFill>
          <a:blip r:embed="rId2"/>
          <a:srcRect l="30115" t="29916" r="30115" b="28242"/>
          <a:stretch>
            <a:fillRect/>
          </a:stretch>
        </p:blipFill>
        <p:spPr>
          <a:xfrm>
            <a:off x="1752600" y="3124201"/>
            <a:ext cx="1371600" cy="1230313"/>
          </a:xfrm>
          <a:prstGeom prst="rect">
            <a:avLst/>
          </a:prstGeom>
          <a:noFill/>
          <a:ln w="9525">
            <a:noFill/>
          </a:ln>
        </p:spPr>
      </p:pic>
      <p:pic>
        <p:nvPicPr>
          <p:cNvPr id="15370" name="Picture 6" descr="ampeke1chieu"/>
          <p:cNvPicPr>
            <a:picLocks noChangeAspect="1"/>
          </p:cNvPicPr>
          <p:nvPr/>
        </p:nvPicPr>
        <p:blipFill>
          <a:blip r:embed="rId3"/>
          <a:srcRect l="37646" t="22151" r="11765" b="9627"/>
          <a:stretch>
            <a:fillRect/>
          </a:stretch>
        </p:blipFill>
        <p:spPr>
          <a:xfrm>
            <a:off x="4953000" y="1600200"/>
            <a:ext cx="990600" cy="984250"/>
          </a:xfrm>
          <a:prstGeom prst="rect">
            <a:avLst/>
          </a:prstGeom>
          <a:noFill/>
          <a:ln w="9525">
            <a:noFill/>
          </a:ln>
        </p:spPr>
      </p:pic>
      <p:pic>
        <p:nvPicPr>
          <p:cNvPr id="15371" name="Picture 7" descr="BienTro1"/>
          <p:cNvPicPr>
            <a:picLocks noChangeAspect="1"/>
          </p:cNvPicPr>
          <p:nvPr/>
        </p:nvPicPr>
        <p:blipFill>
          <a:blip r:embed="rId4"/>
          <a:srcRect l="16826" t="46861" r="17400" b="17992"/>
          <a:stretch>
            <a:fillRect/>
          </a:stretch>
        </p:blipFill>
        <p:spPr>
          <a:xfrm>
            <a:off x="3048000" y="1608138"/>
            <a:ext cx="838200" cy="601662"/>
          </a:xfrm>
          <a:prstGeom prst="rect">
            <a:avLst/>
          </a:prstGeom>
          <a:noFill/>
          <a:ln w="9525">
            <a:noFill/>
          </a:ln>
        </p:spPr>
      </p:pic>
      <p:grpSp>
        <p:nvGrpSpPr>
          <p:cNvPr id="15372" name="Group 19"/>
          <p:cNvGrpSpPr/>
          <p:nvPr/>
        </p:nvGrpSpPr>
        <p:grpSpPr>
          <a:xfrm>
            <a:off x="4572000" y="2743200"/>
            <a:ext cx="609600" cy="433388"/>
            <a:chOff x="1728" y="2100"/>
            <a:chExt cx="384" cy="273"/>
          </a:xfrm>
        </p:grpSpPr>
        <p:sp>
          <p:nvSpPr>
            <p:cNvPr id="15373" name="Rectangle 20"/>
            <p:cNvSpPr/>
            <p:nvPr/>
          </p:nvSpPr>
          <p:spPr>
            <a:xfrm>
              <a:off x="1728" y="2306"/>
              <a:ext cx="384" cy="67"/>
            </a:xfrm>
            <a:prstGeom prst="rect">
              <a:avLst/>
            </a:prstGeom>
            <a:solidFill>
              <a:srgbClr val="FFFFFF"/>
            </a:solidFill>
            <a:ln w="9525"/>
            <a:scene3d>
              <a:camera prst="legacyObliqueTopRight">
                <a:rot lat="0" lon="0" rev="0"/>
              </a:camera>
              <a:lightRig rig="legacyFlat3" dir="r"/>
            </a:scene3d>
            <a:sp3d extrusionH="227000" prstMaterial="legacyMatte">
              <a:bevelT w="13500" h="13500" prst="angle"/>
              <a:bevelB w="13500" h="13500" prst="angle"/>
              <a:extrusionClr>
                <a:srgbClr val="FFFFFF"/>
              </a:extrusionClr>
            </a:sp3d>
          </p:spPr>
          <p:txBody>
            <a:bodyPr>
              <a:flatTx/>
            </a:bodyPr>
            <a:lstStyle/>
            <a:p>
              <a:endParaRPr lang="en-US" altLang="en-US">
                <a:latin typeface="Times New Roman" panose="02020603050405020304" pitchFamily="18" charset="0"/>
              </a:endParaRPr>
            </a:p>
          </p:txBody>
        </p:sp>
        <p:sp>
          <p:nvSpPr>
            <p:cNvPr id="15374" name="AutoShape 21"/>
            <p:cNvSpPr/>
            <p:nvPr/>
          </p:nvSpPr>
          <p:spPr>
            <a:xfrm>
              <a:off x="2027" y="2100"/>
              <a:ext cx="47" cy="171"/>
            </a:xfrm>
            <a:prstGeom prst="can">
              <a:avLst>
                <a:gd name="adj" fmla="val 90954"/>
              </a:avLst>
            </a:prstGeom>
            <a:solidFill>
              <a:srgbClr val="003300"/>
            </a:solidFill>
            <a:ln w="9525" cap="flat" cmpd="sng">
              <a:solidFill>
                <a:srgbClr val="000000"/>
              </a:solidFill>
              <a:prstDash val="solid"/>
              <a:headEnd type="none" w="med" len="med"/>
              <a:tailEnd type="none" w="med" len="med"/>
            </a:ln>
          </p:spPr>
          <p:txBody>
            <a:bodyPr/>
            <a:lstStyle/>
            <a:p>
              <a:endParaRPr lang="en-US" altLang="en-US">
                <a:latin typeface="Times New Roman" panose="02020603050405020304" pitchFamily="18" charset="0"/>
              </a:endParaRPr>
            </a:p>
          </p:txBody>
        </p:sp>
        <p:sp>
          <p:nvSpPr>
            <p:cNvPr id="15375" name="Rectangle 22"/>
            <p:cNvSpPr/>
            <p:nvPr/>
          </p:nvSpPr>
          <p:spPr>
            <a:xfrm>
              <a:off x="1728" y="2306"/>
              <a:ext cx="384" cy="67"/>
            </a:xfrm>
            <a:prstGeom prst="rect">
              <a:avLst/>
            </a:prstGeom>
            <a:solidFill>
              <a:srgbClr val="3366FF"/>
            </a:solidFill>
            <a:ln w="9525" cap="flat" cmpd="sng">
              <a:solidFill>
                <a:srgbClr val="000000"/>
              </a:solidFill>
              <a:prstDash val="solid"/>
              <a:miter/>
              <a:headEnd type="none" w="med" len="med"/>
              <a:tailEnd type="none" w="med" len="med"/>
            </a:ln>
          </p:spPr>
          <p:txBody>
            <a:bodyPr/>
            <a:lstStyle/>
            <a:p>
              <a:endParaRPr lang="en-US" altLang="en-US">
                <a:latin typeface="Times New Roman" panose="02020603050405020304" pitchFamily="18" charset="0"/>
              </a:endParaRPr>
            </a:p>
          </p:txBody>
        </p:sp>
        <p:sp>
          <p:nvSpPr>
            <p:cNvPr id="15376" name="Oval 23"/>
            <p:cNvSpPr/>
            <p:nvPr/>
          </p:nvSpPr>
          <p:spPr>
            <a:xfrm>
              <a:off x="1779" y="2304"/>
              <a:ext cx="46" cy="67"/>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en-US" altLang="en-US">
                <a:solidFill>
                  <a:srgbClr val="0000FF"/>
                </a:solidFill>
                <a:latin typeface="Times New Roman" panose="02020603050405020304" pitchFamily="18" charset="0"/>
              </a:endParaRPr>
            </a:p>
          </p:txBody>
        </p:sp>
        <p:sp>
          <p:nvSpPr>
            <p:cNvPr id="15377" name="Oval 24"/>
            <p:cNvSpPr/>
            <p:nvPr/>
          </p:nvSpPr>
          <p:spPr>
            <a:xfrm>
              <a:off x="2003" y="2304"/>
              <a:ext cx="47" cy="67"/>
            </a:xfrm>
            <a:prstGeom prst="ellipse">
              <a:avLst/>
            </a:prstGeom>
            <a:solidFill>
              <a:srgbClr val="FF3300"/>
            </a:solidFill>
            <a:ln w="9525" cap="flat" cmpd="sng">
              <a:solidFill>
                <a:srgbClr val="FF3300"/>
              </a:solidFill>
              <a:prstDash val="solid"/>
              <a:headEnd type="none" w="med" len="med"/>
              <a:tailEnd type="none" w="med" len="med"/>
            </a:ln>
          </p:spPr>
          <p:txBody>
            <a:bodyPr/>
            <a:lstStyle/>
            <a:p>
              <a:endParaRPr lang="en-US" altLang="en-US">
                <a:latin typeface="Times New Roman" panose="02020603050405020304" pitchFamily="18" charset="0"/>
              </a:endParaRPr>
            </a:p>
          </p:txBody>
        </p:sp>
        <p:sp>
          <p:nvSpPr>
            <p:cNvPr id="15378" name="AutoShape 25"/>
            <p:cNvSpPr/>
            <p:nvPr/>
          </p:nvSpPr>
          <p:spPr>
            <a:xfrm>
              <a:off x="1836" y="2160"/>
              <a:ext cx="48" cy="123"/>
            </a:xfrm>
            <a:prstGeom prst="can">
              <a:avLst>
                <a:gd name="adj" fmla="val 64060"/>
              </a:avLst>
            </a:prstGeom>
            <a:solidFill>
              <a:schemeClr val="tx2"/>
            </a:solidFill>
            <a:ln w="9525" cap="flat" cmpd="sng">
              <a:solidFill>
                <a:srgbClr val="000000"/>
              </a:solidFill>
              <a:prstDash val="solid"/>
              <a:headEnd type="none" w="med" len="med"/>
              <a:tailEnd type="none" w="med" len="med"/>
            </a:ln>
          </p:spPr>
          <p:txBody>
            <a:bodyPr/>
            <a:lstStyle/>
            <a:p>
              <a:endParaRPr lang="en-US" altLang="en-US">
                <a:latin typeface="Times New Roman" panose="02020603050405020304" pitchFamily="18" charset="0"/>
              </a:endParaRPr>
            </a:p>
          </p:txBody>
        </p:sp>
      </p:grpSp>
      <p:sp>
        <p:nvSpPr>
          <p:cNvPr id="16410" name="Rectangle 26"/>
          <p:cNvSpPr/>
          <p:nvPr/>
        </p:nvSpPr>
        <p:spPr>
          <a:xfrm rot="-2357365">
            <a:off x="4681538" y="2700338"/>
            <a:ext cx="455612" cy="74612"/>
          </a:xfrm>
          <a:prstGeom prst="rect">
            <a:avLst/>
          </a:prstGeom>
          <a:solidFill>
            <a:srgbClr val="99CC00"/>
          </a:solidFill>
          <a:ln w="9525" cap="flat" cmpd="sng">
            <a:solidFill>
              <a:srgbClr val="000000"/>
            </a:solidFill>
            <a:prstDash val="solid"/>
            <a:miter/>
            <a:headEnd type="none" w="med" len="med"/>
            <a:tailEnd type="none" w="med" len="med"/>
          </a:ln>
        </p:spPr>
        <p:txBody>
          <a:bodyPr/>
          <a:lstStyle/>
          <a:p>
            <a:endParaRPr lang="en-US" altLang="en-US">
              <a:latin typeface="Times New Roman" panose="02020603050405020304" pitchFamily="18" charset="0"/>
            </a:endParaRPr>
          </a:p>
        </p:txBody>
      </p:sp>
      <p:grpSp>
        <p:nvGrpSpPr>
          <p:cNvPr id="15380" name="Group 8"/>
          <p:cNvGrpSpPr/>
          <p:nvPr/>
        </p:nvGrpSpPr>
        <p:grpSpPr>
          <a:xfrm rot="5400000">
            <a:off x="3290888" y="2497138"/>
            <a:ext cx="730250" cy="609600"/>
            <a:chOff x="480" y="2688"/>
            <a:chExt cx="1008" cy="914"/>
          </a:xfrm>
        </p:grpSpPr>
        <p:pic>
          <p:nvPicPr>
            <p:cNvPr id="15381" name="Picture 9" descr="HopPin2"/>
            <p:cNvPicPr>
              <a:picLocks noChangeAspect="1"/>
            </p:cNvPicPr>
            <p:nvPr/>
          </p:nvPicPr>
          <p:blipFill>
            <a:blip r:embed="rId5"/>
            <a:srcRect l="22945" t="30125" r="28107" b="21339"/>
            <a:stretch>
              <a:fillRect/>
            </a:stretch>
          </p:blipFill>
          <p:spPr>
            <a:xfrm>
              <a:off x="480" y="2688"/>
              <a:ext cx="1008" cy="914"/>
            </a:xfrm>
            <a:prstGeom prst="rect">
              <a:avLst/>
            </a:prstGeom>
            <a:noFill/>
            <a:ln w="9525">
              <a:noFill/>
            </a:ln>
          </p:spPr>
        </p:pic>
        <p:pic>
          <p:nvPicPr>
            <p:cNvPr id="15382" name="Picture 10" descr="Pindai"/>
            <p:cNvPicPr>
              <a:picLocks noChangeAspect="1"/>
            </p:cNvPicPr>
            <p:nvPr/>
          </p:nvPicPr>
          <p:blipFill>
            <a:blip r:embed="rId6"/>
            <a:srcRect l="33264" t="33174" r="26569" b="48470"/>
            <a:stretch>
              <a:fillRect/>
            </a:stretch>
          </p:blipFill>
          <p:spPr>
            <a:xfrm>
              <a:off x="764" y="3168"/>
              <a:ext cx="616" cy="308"/>
            </a:xfrm>
            <a:prstGeom prst="rect">
              <a:avLst/>
            </a:prstGeom>
            <a:noFill/>
            <a:ln w="9525">
              <a:noFill/>
            </a:ln>
          </p:spPr>
        </p:pic>
        <p:pic>
          <p:nvPicPr>
            <p:cNvPr id="15383" name="Picture 11" descr="Pindai"/>
            <p:cNvPicPr>
              <a:picLocks noChangeAspect="1"/>
            </p:cNvPicPr>
            <p:nvPr/>
          </p:nvPicPr>
          <p:blipFill>
            <a:blip r:embed="rId7"/>
            <a:srcRect l="26569" t="48470" r="33264" b="33174"/>
            <a:stretch>
              <a:fillRect/>
            </a:stretch>
          </p:blipFill>
          <p:spPr>
            <a:xfrm>
              <a:off x="692" y="2842"/>
              <a:ext cx="616" cy="308"/>
            </a:xfrm>
            <a:prstGeom prst="rect">
              <a:avLst/>
            </a:prstGeom>
            <a:noFill/>
            <a:ln w="9525">
              <a:noFill/>
            </a:ln>
          </p:spPr>
        </p:pic>
      </p:grpSp>
      <p:sp>
        <p:nvSpPr>
          <p:cNvPr id="15384" name="Freeform 31"/>
          <p:cNvSpPr/>
          <p:nvPr/>
        </p:nvSpPr>
        <p:spPr>
          <a:xfrm>
            <a:off x="3759200" y="2432050"/>
            <a:ext cx="908050" cy="812800"/>
          </a:xfrm>
          <a:custGeom>
            <a:avLst/>
            <a:gdLst/>
            <a:ahLst/>
            <a:cxnLst>
              <a:cxn ang="0">
                <a:pos x="0" y="161290000"/>
              </a:cxn>
              <a:cxn ang="0">
                <a:pos x="609877813" y="161290000"/>
              </a:cxn>
              <a:cxn ang="0">
                <a:pos x="914816719" y="1129030000"/>
              </a:cxn>
              <a:cxn ang="0">
                <a:pos x="1321401927" y="1129030000"/>
              </a:cxn>
            </a:cxnLst>
            <a:rect l="0" t="0" r="0" b="0"/>
            <a:pathLst>
              <a:path w="624" h="512">
                <a:moveTo>
                  <a:pt x="0" y="64"/>
                </a:moveTo>
                <a:cubicBezTo>
                  <a:pt x="108" y="32"/>
                  <a:pt x="216" y="0"/>
                  <a:pt x="288" y="64"/>
                </a:cubicBezTo>
                <a:cubicBezTo>
                  <a:pt x="360" y="128"/>
                  <a:pt x="376" y="384"/>
                  <a:pt x="432" y="448"/>
                </a:cubicBezTo>
                <a:cubicBezTo>
                  <a:pt x="488" y="512"/>
                  <a:pt x="592" y="448"/>
                  <a:pt x="624" y="448"/>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16416" name="Freeform 32"/>
          <p:cNvSpPr/>
          <p:nvPr/>
        </p:nvSpPr>
        <p:spPr>
          <a:xfrm>
            <a:off x="3759200" y="2432050"/>
            <a:ext cx="908050" cy="812800"/>
          </a:xfrm>
          <a:custGeom>
            <a:avLst/>
            <a:gdLst/>
            <a:ahLst/>
            <a:cxnLst>
              <a:cxn ang="0">
                <a:pos x="0" y="161290000"/>
              </a:cxn>
              <a:cxn ang="0">
                <a:pos x="609877813" y="161290000"/>
              </a:cxn>
              <a:cxn ang="0">
                <a:pos x="914816719" y="1129030000"/>
              </a:cxn>
              <a:cxn ang="0">
                <a:pos x="1321401927" y="1129030000"/>
              </a:cxn>
            </a:cxnLst>
            <a:rect l="0" t="0" r="0" b="0"/>
            <a:pathLst>
              <a:path w="624" h="512">
                <a:moveTo>
                  <a:pt x="0" y="64"/>
                </a:moveTo>
                <a:cubicBezTo>
                  <a:pt x="108" y="32"/>
                  <a:pt x="216" y="0"/>
                  <a:pt x="288" y="64"/>
                </a:cubicBezTo>
                <a:cubicBezTo>
                  <a:pt x="360" y="128"/>
                  <a:pt x="376" y="384"/>
                  <a:pt x="432" y="448"/>
                </a:cubicBezTo>
                <a:cubicBezTo>
                  <a:pt x="488" y="512"/>
                  <a:pt x="592" y="448"/>
                  <a:pt x="624" y="448"/>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5386" name="Freeform 33"/>
          <p:cNvSpPr/>
          <p:nvPr/>
        </p:nvSpPr>
        <p:spPr>
          <a:xfrm>
            <a:off x="5041900" y="2279650"/>
            <a:ext cx="762000" cy="977900"/>
          </a:xfrm>
          <a:custGeom>
            <a:avLst/>
            <a:gdLst/>
            <a:ahLst/>
            <a:cxnLst>
              <a:cxn ang="0">
                <a:pos x="0" y="1330642500"/>
              </a:cxn>
              <a:cxn ang="0">
                <a:pos x="448027778" y="1330642500"/>
              </a:cxn>
              <a:cxn ang="0">
                <a:pos x="1344083333" y="0"/>
              </a:cxn>
            </a:cxnLst>
            <a:rect l="0" t="0" r="0" b="0"/>
            <a:pathLst>
              <a:path w="432" h="616">
                <a:moveTo>
                  <a:pt x="0" y="528"/>
                </a:moveTo>
                <a:cubicBezTo>
                  <a:pt x="36" y="572"/>
                  <a:pt x="72" y="616"/>
                  <a:pt x="144" y="528"/>
                </a:cubicBezTo>
                <a:cubicBezTo>
                  <a:pt x="216" y="440"/>
                  <a:pt x="384" y="88"/>
                  <a:pt x="432" y="0"/>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16418" name="Freeform 34"/>
          <p:cNvSpPr/>
          <p:nvPr/>
        </p:nvSpPr>
        <p:spPr>
          <a:xfrm>
            <a:off x="5041900" y="2279650"/>
            <a:ext cx="762000" cy="977900"/>
          </a:xfrm>
          <a:custGeom>
            <a:avLst/>
            <a:gdLst/>
            <a:ahLst/>
            <a:cxnLst>
              <a:cxn ang="0">
                <a:pos x="0" y="1330642500"/>
              </a:cxn>
              <a:cxn ang="0">
                <a:pos x="448027778" y="1330642500"/>
              </a:cxn>
              <a:cxn ang="0">
                <a:pos x="1344083333" y="0"/>
              </a:cxn>
            </a:cxnLst>
            <a:rect l="0" t="0" r="0" b="0"/>
            <a:pathLst>
              <a:path w="432" h="616">
                <a:moveTo>
                  <a:pt x="0" y="528"/>
                </a:moveTo>
                <a:cubicBezTo>
                  <a:pt x="36" y="572"/>
                  <a:pt x="72" y="616"/>
                  <a:pt x="144" y="528"/>
                </a:cubicBezTo>
                <a:cubicBezTo>
                  <a:pt x="216" y="440"/>
                  <a:pt x="384" y="88"/>
                  <a:pt x="432" y="0"/>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5388" name="Freeform 35"/>
          <p:cNvSpPr/>
          <p:nvPr/>
        </p:nvSpPr>
        <p:spPr>
          <a:xfrm>
            <a:off x="3873500" y="1708150"/>
            <a:ext cx="1371600" cy="850900"/>
          </a:xfrm>
          <a:custGeom>
            <a:avLst/>
            <a:gdLst/>
            <a:ahLst/>
            <a:cxnLst>
              <a:cxn ang="0">
                <a:pos x="2147483646" y="1021543810"/>
              </a:cxn>
              <a:cxn ang="0">
                <a:pos x="1451610000" y="1313412972"/>
              </a:cxn>
              <a:cxn ang="0">
                <a:pos x="0" y="0"/>
              </a:cxn>
            </a:cxnLst>
            <a:rect l="0" t="0" r="0" b="0"/>
            <a:pathLst>
              <a:path w="864" h="488">
                <a:moveTo>
                  <a:pt x="864" y="336"/>
                </a:moveTo>
                <a:cubicBezTo>
                  <a:pt x="792" y="412"/>
                  <a:pt x="720" y="488"/>
                  <a:pt x="576" y="432"/>
                </a:cubicBezTo>
                <a:cubicBezTo>
                  <a:pt x="432" y="376"/>
                  <a:pt x="216" y="188"/>
                  <a:pt x="0" y="0"/>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16420" name="Freeform 36"/>
          <p:cNvSpPr/>
          <p:nvPr/>
        </p:nvSpPr>
        <p:spPr>
          <a:xfrm>
            <a:off x="3873500" y="1708150"/>
            <a:ext cx="1371600" cy="850900"/>
          </a:xfrm>
          <a:custGeom>
            <a:avLst/>
            <a:gdLst/>
            <a:ahLst/>
            <a:cxnLst>
              <a:cxn ang="0">
                <a:pos x="2147483646" y="1021543810"/>
              </a:cxn>
              <a:cxn ang="0">
                <a:pos x="1451610000" y="1313412972"/>
              </a:cxn>
              <a:cxn ang="0">
                <a:pos x="0" y="0"/>
              </a:cxn>
            </a:cxnLst>
            <a:rect l="0" t="0" r="0" b="0"/>
            <a:pathLst>
              <a:path w="864" h="488">
                <a:moveTo>
                  <a:pt x="864" y="336"/>
                </a:moveTo>
                <a:cubicBezTo>
                  <a:pt x="792" y="412"/>
                  <a:pt x="720" y="488"/>
                  <a:pt x="576" y="432"/>
                </a:cubicBezTo>
                <a:cubicBezTo>
                  <a:pt x="432" y="376"/>
                  <a:pt x="216" y="188"/>
                  <a:pt x="0" y="0"/>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6421" name="Rectangle 37"/>
          <p:cNvSpPr/>
          <p:nvPr/>
        </p:nvSpPr>
        <p:spPr>
          <a:xfrm rot="-896292">
            <a:off x="4711701" y="2781301"/>
            <a:ext cx="455613" cy="74613"/>
          </a:xfrm>
          <a:prstGeom prst="rect">
            <a:avLst/>
          </a:prstGeom>
          <a:solidFill>
            <a:srgbClr val="99CC00"/>
          </a:solidFill>
          <a:ln w="9525" cap="flat" cmpd="sng">
            <a:solidFill>
              <a:srgbClr val="000000"/>
            </a:solidFill>
            <a:prstDash val="solid"/>
            <a:miter/>
            <a:headEnd type="none" w="med" len="med"/>
            <a:tailEnd type="none" w="med" len="med"/>
          </a:ln>
        </p:spPr>
        <p:txBody>
          <a:bodyPr/>
          <a:lstStyle/>
          <a:p>
            <a:endParaRPr lang="en-US" altLang="en-US">
              <a:latin typeface="Times New Roman" panose="02020603050405020304" pitchFamily="18" charset="0"/>
            </a:endParaRPr>
          </a:p>
        </p:txBody>
      </p:sp>
      <p:sp>
        <p:nvSpPr>
          <p:cNvPr id="15391" name="Freeform 38"/>
          <p:cNvSpPr/>
          <p:nvPr/>
        </p:nvSpPr>
        <p:spPr>
          <a:xfrm>
            <a:off x="2819400" y="2463800"/>
            <a:ext cx="704850" cy="736600"/>
          </a:xfrm>
          <a:custGeom>
            <a:avLst/>
            <a:gdLst/>
            <a:ahLst/>
            <a:cxnLst>
              <a:cxn ang="0">
                <a:pos x="0" y="1059725703"/>
              </a:cxn>
              <a:cxn ang="0">
                <a:pos x="383343767" y="165582501"/>
              </a:cxn>
              <a:cxn ang="0">
                <a:pos x="1150031302" y="66233576"/>
              </a:cxn>
            </a:cxnLst>
            <a:rect l="0" t="0" r="0" b="0"/>
            <a:pathLst>
              <a:path w="432" h="512">
                <a:moveTo>
                  <a:pt x="0" y="512"/>
                </a:moveTo>
                <a:cubicBezTo>
                  <a:pt x="36" y="336"/>
                  <a:pt x="72" y="160"/>
                  <a:pt x="144" y="80"/>
                </a:cubicBezTo>
                <a:cubicBezTo>
                  <a:pt x="216" y="0"/>
                  <a:pt x="324" y="16"/>
                  <a:pt x="432" y="32"/>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6423" name="Freeform 39"/>
          <p:cNvSpPr/>
          <p:nvPr/>
        </p:nvSpPr>
        <p:spPr>
          <a:xfrm>
            <a:off x="2139950" y="2133600"/>
            <a:ext cx="990600" cy="1066800"/>
          </a:xfrm>
          <a:custGeom>
            <a:avLst/>
            <a:gdLst/>
            <a:ahLst/>
            <a:cxnLst>
              <a:cxn ang="0">
                <a:pos x="1572577500" y="0"/>
              </a:cxn>
              <a:cxn ang="0">
                <a:pos x="241935000" y="604837500"/>
              </a:cxn>
              <a:cxn ang="0">
                <a:pos x="120967500" y="1693545000"/>
              </a:cxn>
            </a:cxnLst>
            <a:rect l="0" t="0" r="0" b="0"/>
            <a:pathLst>
              <a:path w="624" h="672">
                <a:moveTo>
                  <a:pt x="624" y="0"/>
                </a:moveTo>
                <a:cubicBezTo>
                  <a:pt x="408" y="64"/>
                  <a:pt x="192" y="128"/>
                  <a:pt x="96" y="240"/>
                </a:cubicBezTo>
                <a:cubicBezTo>
                  <a:pt x="0" y="352"/>
                  <a:pt x="56" y="600"/>
                  <a:pt x="48" y="672"/>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6424" name="Freeform 40"/>
          <p:cNvSpPr/>
          <p:nvPr/>
        </p:nvSpPr>
        <p:spPr>
          <a:xfrm>
            <a:off x="2819400" y="2463800"/>
            <a:ext cx="704850" cy="736600"/>
          </a:xfrm>
          <a:custGeom>
            <a:avLst/>
            <a:gdLst/>
            <a:ahLst/>
            <a:cxnLst>
              <a:cxn ang="0">
                <a:pos x="0" y="1059725703"/>
              </a:cxn>
              <a:cxn ang="0">
                <a:pos x="383343767" y="165582501"/>
              </a:cxn>
              <a:cxn ang="0">
                <a:pos x="1150031302" y="66233576"/>
              </a:cxn>
            </a:cxnLst>
            <a:rect l="0" t="0" r="0" b="0"/>
            <a:pathLst>
              <a:path w="432" h="512">
                <a:moveTo>
                  <a:pt x="0" y="512"/>
                </a:moveTo>
                <a:cubicBezTo>
                  <a:pt x="36" y="336"/>
                  <a:pt x="72" y="160"/>
                  <a:pt x="144" y="80"/>
                </a:cubicBezTo>
                <a:cubicBezTo>
                  <a:pt x="216" y="0"/>
                  <a:pt x="324" y="16"/>
                  <a:pt x="432" y="32"/>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5394" name="Text Box 41"/>
          <p:cNvSpPr txBox="1"/>
          <p:nvPr/>
        </p:nvSpPr>
        <p:spPr>
          <a:xfrm>
            <a:off x="4724400" y="3022601"/>
            <a:ext cx="312738" cy="168275"/>
          </a:xfrm>
          <a:prstGeom prst="rect">
            <a:avLst/>
          </a:prstGeom>
          <a:noFill/>
          <a:ln w="9525">
            <a:noFill/>
          </a:ln>
        </p:spPr>
        <p:txBody>
          <a:bodyPr/>
          <a:lstStyle/>
          <a:p>
            <a:r>
              <a:rPr lang="en-US" altLang="en-US" sz="800" b="1">
                <a:solidFill>
                  <a:srgbClr val="FF3300"/>
                </a:solidFill>
              </a:rPr>
              <a:t> K</a:t>
            </a:r>
            <a:endParaRPr lang="en-US" altLang="en-US" b="1">
              <a:solidFill>
                <a:srgbClr val="FF3300"/>
              </a:solidFill>
              <a:latin typeface="Arial" panose="020B0604020202020204" pitchFamily="34" charset="0"/>
            </a:endParaRPr>
          </a:p>
        </p:txBody>
      </p:sp>
      <p:grpSp>
        <p:nvGrpSpPr>
          <p:cNvPr id="16426" name="Group 42"/>
          <p:cNvGrpSpPr/>
          <p:nvPr/>
        </p:nvGrpSpPr>
        <p:grpSpPr>
          <a:xfrm rot="180213">
            <a:off x="5324476" y="2136776"/>
            <a:ext cx="371475" cy="180975"/>
            <a:chOff x="2358" y="1668"/>
            <a:chExt cx="234" cy="114"/>
          </a:xfrm>
        </p:grpSpPr>
        <p:sp>
          <p:nvSpPr>
            <p:cNvPr id="15396" name="Line 43"/>
            <p:cNvSpPr/>
            <p:nvPr/>
          </p:nvSpPr>
          <p:spPr>
            <a:xfrm>
              <a:off x="2358" y="1668"/>
              <a:ext cx="150" cy="72"/>
            </a:xfrm>
            <a:prstGeom prst="line">
              <a:avLst/>
            </a:prstGeom>
            <a:ln w="9525" cap="flat" cmpd="sng">
              <a:solidFill>
                <a:schemeClr val="tx1"/>
              </a:solidFill>
              <a:prstDash val="solid"/>
              <a:headEnd type="triangle" w="med" len="med"/>
              <a:tailEnd type="none" w="med" len="med"/>
            </a:ln>
          </p:spPr>
        </p:sp>
        <p:sp>
          <p:nvSpPr>
            <p:cNvPr id="15397" name="Line 44"/>
            <p:cNvSpPr/>
            <p:nvPr/>
          </p:nvSpPr>
          <p:spPr>
            <a:xfrm>
              <a:off x="2496" y="1734"/>
              <a:ext cx="96" cy="48"/>
            </a:xfrm>
            <a:prstGeom prst="line">
              <a:avLst/>
            </a:prstGeom>
            <a:ln w="9525" cap="flat" cmpd="sng">
              <a:solidFill>
                <a:schemeClr val="bg2"/>
              </a:solidFill>
              <a:prstDash val="solid"/>
              <a:headEnd type="none" w="med" len="med"/>
              <a:tailEnd type="none" w="med" len="med"/>
            </a:ln>
          </p:spPr>
        </p:sp>
      </p:grpSp>
      <p:sp>
        <p:nvSpPr>
          <p:cNvPr id="16429" name="Oval 45">
            <a:hlinkClick r:id="" action="ppaction://noaction" highlightClick="1"/>
            <a:hlinkHover r:id="" action="ppaction://noaction" highlightClick="1"/>
          </p:cNvPr>
          <p:cNvSpPr>
            <a:spLocks noChangeArrowheads="1"/>
          </p:cNvSpPr>
          <p:nvPr/>
        </p:nvSpPr>
        <p:spPr bwMode="auto">
          <a:xfrm>
            <a:off x="8483600" y="4471988"/>
            <a:ext cx="838200"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a:latin typeface="Arial" panose="020B0604020202020204" pitchFamily="34" charset="0"/>
              <a:ea typeface="SimSun" panose="02010600030101010101" pitchFamily="2" charset="-122"/>
            </a:endParaRPr>
          </a:p>
        </p:txBody>
      </p:sp>
      <p:sp>
        <p:nvSpPr>
          <p:cNvPr id="16430" name="AutoShape 46">
            <a:hlinkClick r:id="" action="ppaction://noaction" highlightClick="1"/>
            <a:hlinkHover r:id="" action="ppaction://noaction" highlightClick="1"/>
          </p:cNvPr>
          <p:cNvSpPr>
            <a:spLocks noChangeArrowheads="1"/>
          </p:cNvSpPr>
          <p:nvPr/>
        </p:nvSpPr>
        <p:spPr bwMode="auto">
          <a:xfrm>
            <a:off x="8783638" y="3819526"/>
            <a:ext cx="261938" cy="741363"/>
          </a:xfrm>
          <a:prstGeom prst="triangle">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CN">
              <a:latin typeface="Arial" panose="020B0604020202020204" pitchFamily="34" charset="0"/>
              <a:ea typeface="SimSun" panose="02010600030101010101" pitchFamily="2" charset="-122"/>
            </a:endParaRPr>
          </a:p>
        </p:txBody>
      </p:sp>
      <p:grpSp>
        <p:nvGrpSpPr>
          <p:cNvPr id="16431" name="Group 47"/>
          <p:cNvGrpSpPr/>
          <p:nvPr/>
        </p:nvGrpSpPr>
        <p:grpSpPr>
          <a:xfrm rot="-2853687">
            <a:off x="8856664" y="3546475"/>
            <a:ext cx="134937" cy="661988"/>
            <a:chOff x="429" y="1200"/>
            <a:chExt cx="243" cy="960"/>
          </a:xfrm>
        </p:grpSpPr>
        <p:sp>
          <p:nvSpPr>
            <p:cNvPr id="15401" name="AutoShape 48"/>
            <p:cNvSpPr/>
            <p:nvPr/>
          </p:nvSpPr>
          <p:spPr>
            <a:xfrm>
              <a:off x="429" y="1200"/>
              <a:ext cx="240" cy="480"/>
            </a:xfrm>
            <a:prstGeom prst="flowChartExtract">
              <a:avLst/>
            </a:prstGeom>
            <a:solidFill>
              <a:srgbClr val="FF0000"/>
            </a:solidFill>
            <a:ln w="9525">
              <a:noFill/>
            </a:ln>
          </p:spPr>
          <p:txBody>
            <a:bodyPr wrap="none" anchor="ctr"/>
            <a:lstStyle/>
            <a:p>
              <a:endParaRPr lang="en-US" altLang="en-US">
                <a:latin typeface="Times New Roman" panose="02020603050405020304" pitchFamily="18" charset="0"/>
              </a:endParaRPr>
            </a:p>
          </p:txBody>
        </p:sp>
        <p:sp>
          <p:nvSpPr>
            <p:cNvPr id="15402" name="AutoShape 49"/>
            <p:cNvSpPr/>
            <p:nvPr/>
          </p:nvSpPr>
          <p:spPr>
            <a:xfrm rot="10800000">
              <a:off x="432" y="1680"/>
              <a:ext cx="240" cy="480"/>
            </a:xfrm>
            <a:prstGeom prst="flowChartExtract">
              <a:avLst/>
            </a:prstGeom>
            <a:solidFill>
              <a:srgbClr val="3333FF"/>
            </a:solidFill>
            <a:ln w="9525">
              <a:noFill/>
            </a:ln>
          </p:spPr>
          <p:txBody>
            <a:bodyPr wrap="none" anchor="ctr"/>
            <a:lstStyle/>
            <a:p>
              <a:endParaRPr lang="en-US" altLang="en-US">
                <a:latin typeface="Times New Roman" panose="02020603050405020304" pitchFamily="18" charset="0"/>
              </a:endParaRPr>
            </a:p>
          </p:txBody>
        </p:sp>
      </p:grpSp>
      <p:pic>
        <p:nvPicPr>
          <p:cNvPr id="15403" name="Picture 6" descr="ampeke1chieu"/>
          <p:cNvPicPr>
            <a:picLocks noChangeAspect="1"/>
          </p:cNvPicPr>
          <p:nvPr/>
        </p:nvPicPr>
        <p:blipFill>
          <a:blip r:embed="rId3"/>
          <a:srcRect l="37646" t="22151" r="11765" b="9627"/>
          <a:stretch>
            <a:fillRect/>
          </a:stretch>
        </p:blipFill>
        <p:spPr>
          <a:xfrm>
            <a:off x="9474200" y="1600200"/>
            <a:ext cx="990600" cy="984250"/>
          </a:xfrm>
          <a:prstGeom prst="rect">
            <a:avLst/>
          </a:prstGeom>
          <a:noFill/>
          <a:ln w="9525">
            <a:noFill/>
          </a:ln>
        </p:spPr>
      </p:pic>
      <p:pic>
        <p:nvPicPr>
          <p:cNvPr id="15404" name="Picture 7" descr="BienTro1"/>
          <p:cNvPicPr>
            <a:picLocks noChangeAspect="1"/>
          </p:cNvPicPr>
          <p:nvPr/>
        </p:nvPicPr>
        <p:blipFill>
          <a:blip r:embed="rId4"/>
          <a:srcRect l="16826" t="46861" r="17400" b="17992"/>
          <a:stretch>
            <a:fillRect/>
          </a:stretch>
        </p:blipFill>
        <p:spPr>
          <a:xfrm>
            <a:off x="7569200" y="1608138"/>
            <a:ext cx="838200" cy="601662"/>
          </a:xfrm>
          <a:prstGeom prst="rect">
            <a:avLst/>
          </a:prstGeom>
          <a:noFill/>
          <a:ln w="9525">
            <a:noFill/>
          </a:ln>
        </p:spPr>
      </p:pic>
      <p:grpSp>
        <p:nvGrpSpPr>
          <p:cNvPr id="15405" name="Group 52"/>
          <p:cNvGrpSpPr/>
          <p:nvPr/>
        </p:nvGrpSpPr>
        <p:grpSpPr>
          <a:xfrm>
            <a:off x="9093200" y="2743200"/>
            <a:ext cx="609600" cy="433388"/>
            <a:chOff x="1728" y="2100"/>
            <a:chExt cx="384" cy="273"/>
          </a:xfrm>
        </p:grpSpPr>
        <p:sp>
          <p:nvSpPr>
            <p:cNvPr id="15406" name="Rectangle 53"/>
            <p:cNvSpPr/>
            <p:nvPr/>
          </p:nvSpPr>
          <p:spPr>
            <a:xfrm>
              <a:off x="1728" y="2306"/>
              <a:ext cx="384" cy="67"/>
            </a:xfrm>
            <a:prstGeom prst="rect">
              <a:avLst/>
            </a:prstGeom>
            <a:solidFill>
              <a:srgbClr val="FFFFFF"/>
            </a:solidFill>
            <a:ln w="9525"/>
            <a:scene3d>
              <a:camera prst="legacyObliqueTopRight">
                <a:rot lat="0" lon="0" rev="0"/>
              </a:camera>
              <a:lightRig rig="legacyFlat3" dir="r"/>
            </a:scene3d>
            <a:sp3d extrusionH="227000" prstMaterial="legacyMatte">
              <a:bevelT w="13500" h="13500" prst="angle"/>
              <a:bevelB w="13500" h="13500" prst="angle"/>
              <a:extrusionClr>
                <a:srgbClr val="FFFFFF"/>
              </a:extrusionClr>
            </a:sp3d>
          </p:spPr>
          <p:txBody>
            <a:bodyPr>
              <a:flatTx/>
            </a:bodyPr>
            <a:lstStyle/>
            <a:p>
              <a:endParaRPr lang="en-US" altLang="en-US">
                <a:latin typeface="Times New Roman" panose="02020603050405020304" pitchFamily="18" charset="0"/>
              </a:endParaRPr>
            </a:p>
          </p:txBody>
        </p:sp>
        <p:sp>
          <p:nvSpPr>
            <p:cNvPr id="15407" name="AutoShape 54"/>
            <p:cNvSpPr/>
            <p:nvPr/>
          </p:nvSpPr>
          <p:spPr>
            <a:xfrm>
              <a:off x="2027" y="2100"/>
              <a:ext cx="47" cy="171"/>
            </a:xfrm>
            <a:prstGeom prst="can">
              <a:avLst>
                <a:gd name="adj" fmla="val 90954"/>
              </a:avLst>
            </a:prstGeom>
            <a:solidFill>
              <a:srgbClr val="003300"/>
            </a:solidFill>
            <a:ln w="9525" cap="flat" cmpd="sng">
              <a:solidFill>
                <a:srgbClr val="000000"/>
              </a:solidFill>
              <a:prstDash val="solid"/>
              <a:headEnd type="none" w="med" len="med"/>
              <a:tailEnd type="none" w="med" len="med"/>
            </a:ln>
          </p:spPr>
          <p:txBody>
            <a:bodyPr/>
            <a:lstStyle/>
            <a:p>
              <a:endParaRPr lang="en-US" altLang="en-US">
                <a:latin typeface="Times New Roman" panose="02020603050405020304" pitchFamily="18" charset="0"/>
              </a:endParaRPr>
            </a:p>
          </p:txBody>
        </p:sp>
        <p:sp>
          <p:nvSpPr>
            <p:cNvPr id="15408" name="Rectangle 55"/>
            <p:cNvSpPr/>
            <p:nvPr/>
          </p:nvSpPr>
          <p:spPr>
            <a:xfrm>
              <a:off x="1728" y="2306"/>
              <a:ext cx="384" cy="67"/>
            </a:xfrm>
            <a:prstGeom prst="rect">
              <a:avLst/>
            </a:prstGeom>
            <a:solidFill>
              <a:srgbClr val="3366FF"/>
            </a:solidFill>
            <a:ln w="9525" cap="flat" cmpd="sng">
              <a:solidFill>
                <a:srgbClr val="000000"/>
              </a:solidFill>
              <a:prstDash val="solid"/>
              <a:miter/>
              <a:headEnd type="none" w="med" len="med"/>
              <a:tailEnd type="none" w="med" len="med"/>
            </a:ln>
          </p:spPr>
          <p:txBody>
            <a:bodyPr/>
            <a:lstStyle/>
            <a:p>
              <a:endParaRPr lang="en-US" altLang="en-US">
                <a:latin typeface="Times New Roman" panose="02020603050405020304" pitchFamily="18" charset="0"/>
              </a:endParaRPr>
            </a:p>
          </p:txBody>
        </p:sp>
        <p:sp>
          <p:nvSpPr>
            <p:cNvPr id="15409" name="Oval 56"/>
            <p:cNvSpPr/>
            <p:nvPr/>
          </p:nvSpPr>
          <p:spPr>
            <a:xfrm>
              <a:off x="1779" y="2304"/>
              <a:ext cx="46" cy="67"/>
            </a:xfrm>
            <a:prstGeom prst="ellipse">
              <a:avLst/>
            </a:prstGeom>
            <a:solidFill>
              <a:schemeClr val="tx1"/>
            </a:solidFill>
            <a:ln w="9525" cap="flat" cmpd="sng">
              <a:solidFill>
                <a:schemeClr val="tx1"/>
              </a:solidFill>
              <a:prstDash val="solid"/>
              <a:headEnd type="none" w="med" len="med"/>
              <a:tailEnd type="none" w="med" len="med"/>
            </a:ln>
          </p:spPr>
          <p:txBody>
            <a:bodyPr/>
            <a:lstStyle/>
            <a:p>
              <a:endParaRPr lang="en-US" altLang="en-US">
                <a:solidFill>
                  <a:srgbClr val="0000FF"/>
                </a:solidFill>
                <a:latin typeface="Times New Roman" panose="02020603050405020304" pitchFamily="18" charset="0"/>
              </a:endParaRPr>
            </a:p>
          </p:txBody>
        </p:sp>
        <p:sp>
          <p:nvSpPr>
            <p:cNvPr id="15410" name="Oval 57"/>
            <p:cNvSpPr/>
            <p:nvPr/>
          </p:nvSpPr>
          <p:spPr>
            <a:xfrm>
              <a:off x="2003" y="2304"/>
              <a:ext cx="47" cy="67"/>
            </a:xfrm>
            <a:prstGeom prst="ellipse">
              <a:avLst/>
            </a:prstGeom>
            <a:solidFill>
              <a:srgbClr val="FF3300"/>
            </a:solidFill>
            <a:ln w="9525" cap="flat" cmpd="sng">
              <a:solidFill>
                <a:srgbClr val="FF3300"/>
              </a:solidFill>
              <a:prstDash val="solid"/>
              <a:headEnd type="none" w="med" len="med"/>
              <a:tailEnd type="none" w="med" len="med"/>
            </a:ln>
          </p:spPr>
          <p:txBody>
            <a:bodyPr/>
            <a:lstStyle/>
            <a:p>
              <a:endParaRPr lang="en-US" altLang="en-US">
                <a:latin typeface="Times New Roman" panose="02020603050405020304" pitchFamily="18" charset="0"/>
              </a:endParaRPr>
            </a:p>
          </p:txBody>
        </p:sp>
        <p:sp>
          <p:nvSpPr>
            <p:cNvPr id="15411" name="AutoShape 58"/>
            <p:cNvSpPr/>
            <p:nvPr/>
          </p:nvSpPr>
          <p:spPr>
            <a:xfrm>
              <a:off x="1836" y="2160"/>
              <a:ext cx="48" cy="123"/>
            </a:xfrm>
            <a:prstGeom prst="can">
              <a:avLst>
                <a:gd name="adj" fmla="val 64060"/>
              </a:avLst>
            </a:prstGeom>
            <a:solidFill>
              <a:schemeClr val="tx2"/>
            </a:solidFill>
            <a:ln w="9525" cap="flat" cmpd="sng">
              <a:solidFill>
                <a:srgbClr val="000000"/>
              </a:solidFill>
              <a:prstDash val="solid"/>
              <a:headEnd type="none" w="med" len="med"/>
              <a:tailEnd type="none" w="med" len="med"/>
            </a:ln>
          </p:spPr>
          <p:txBody>
            <a:bodyPr/>
            <a:lstStyle/>
            <a:p>
              <a:endParaRPr lang="en-US" altLang="en-US">
                <a:latin typeface="Times New Roman" panose="02020603050405020304" pitchFamily="18" charset="0"/>
              </a:endParaRPr>
            </a:p>
          </p:txBody>
        </p:sp>
      </p:grpSp>
      <p:sp>
        <p:nvSpPr>
          <p:cNvPr id="16443" name="Rectangle 59"/>
          <p:cNvSpPr/>
          <p:nvPr/>
        </p:nvSpPr>
        <p:spPr>
          <a:xfrm rot="-2357365">
            <a:off x="9202738" y="2700338"/>
            <a:ext cx="455612" cy="74612"/>
          </a:xfrm>
          <a:prstGeom prst="rect">
            <a:avLst/>
          </a:prstGeom>
          <a:solidFill>
            <a:srgbClr val="99CC00"/>
          </a:solidFill>
          <a:ln w="9525" cap="flat" cmpd="sng">
            <a:solidFill>
              <a:srgbClr val="000000"/>
            </a:solidFill>
            <a:prstDash val="solid"/>
            <a:miter/>
            <a:headEnd type="none" w="med" len="med"/>
            <a:tailEnd type="none" w="med" len="med"/>
          </a:ln>
        </p:spPr>
        <p:txBody>
          <a:bodyPr/>
          <a:lstStyle/>
          <a:p>
            <a:endParaRPr lang="en-US" altLang="en-US">
              <a:latin typeface="Times New Roman" panose="02020603050405020304" pitchFamily="18" charset="0"/>
            </a:endParaRPr>
          </a:p>
        </p:txBody>
      </p:sp>
      <p:grpSp>
        <p:nvGrpSpPr>
          <p:cNvPr id="15413" name="Group 8"/>
          <p:cNvGrpSpPr/>
          <p:nvPr/>
        </p:nvGrpSpPr>
        <p:grpSpPr>
          <a:xfrm rot="5400000">
            <a:off x="7812088" y="2497138"/>
            <a:ext cx="730250" cy="609600"/>
            <a:chOff x="480" y="2688"/>
            <a:chExt cx="1008" cy="914"/>
          </a:xfrm>
        </p:grpSpPr>
        <p:pic>
          <p:nvPicPr>
            <p:cNvPr id="15414" name="Picture 9" descr="HopPin2"/>
            <p:cNvPicPr>
              <a:picLocks noChangeAspect="1"/>
            </p:cNvPicPr>
            <p:nvPr/>
          </p:nvPicPr>
          <p:blipFill>
            <a:blip r:embed="rId5"/>
            <a:srcRect l="22945" t="30125" r="28107" b="21339"/>
            <a:stretch>
              <a:fillRect/>
            </a:stretch>
          </p:blipFill>
          <p:spPr>
            <a:xfrm>
              <a:off x="480" y="2688"/>
              <a:ext cx="1008" cy="914"/>
            </a:xfrm>
            <a:prstGeom prst="rect">
              <a:avLst/>
            </a:prstGeom>
            <a:noFill/>
            <a:ln w="9525">
              <a:noFill/>
            </a:ln>
          </p:spPr>
        </p:pic>
        <p:pic>
          <p:nvPicPr>
            <p:cNvPr id="15415" name="Picture 10" descr="Pindai"/>
            <p:cNvPicPr>
              <a:picLocks noChangeAspect="1"/>
            </p:cNvPicPr>
            <p:nvPr/>
          </p:nvPicPr>
          <p:blipFill>
            <a:blip r:embed="rId6"/>
            <a:srcRect l="33264" t="33174" r="26569" b="48470"/>
            <a:stretch>
              <a:fillRect/>
            </a:stretch>
          </p:blipFill>
          <p:spPr>
            <a:xfrm>
              <a:off x="764" y="3168"/>
              <a:ext cx="616" cy="308"/>
            </a:xfrm>
            <a:prstGeom prst="rect">
              <a:avLst/>
            </a:prstGeom>
            <a:noFill/>
            <a:ln w="9525">
              <a:noFill/>
            </a:ln>
          </p:spPr>
        </p:pic>
        <p:pic>
          <p:nvPicPr>
            <p:cNvPr id="15416" name="Picture 11" descr="Pindai"/>
            <p:cNvPicPr>
              <a:picLocks noChangeAspect="1"/>
            </p:cNvPicPr>
            <p:nvPr/>
          </p:nvPicPr>
          <p:blipFill>
            <a:blip r:embed="rId7"/>
            <a:srcRect l="26569" t="48470" r="33264" b="33174"/>
            <a:stretch>
              <a:fillRect/>
            </a:stretch>
          </p:blipFill>
          <p:spPr>
            <a:xfrm>
              <a:off x="692" y="2842"/>
              <a:ext cx="616" cy="308"/>
            </a:xfrm>
            <a:prstGeom prst="rect">
              <a:avLst/>
            </a:prstGeom>
            <a:noFill/>
            <a:ln w="9525">
              <a:noFill/>
            </a:ln>
          </p:spPr>
        </p:pic>
      </p:grpSp>
      <p:sp>
        <p:nvSpPr>
          <p:cNvPr id="15417" name="Freeform 64"/>
          <p:cNvSpPr/>
          <p:nvPr/>
        </p:nvSpPr>
        <p:spPr>
          <a:xfrm>
            <a:off x="8280400" y="2432050"/>
            <a:ext cx="908050" cy="812800"/>
          </a:xfrm>
          <a:custGeom>
            <a:avLst/>
            <a:gdLst/>
            <a:ahLst/>
            <a:cxnLst>
              <a:cxn ang="0">
                <a:pos x="0" y="161290000"/>
              </a:cxn>
              <a:cxn ang="0">
                <a:pos x="609877813" y="161290000"/>
              </a:cxn>
              <a:cxn ang="0">
                <a:pos x="914816719" y="1129030000"/>
              </a:cxn>
              <a:cxn ang="0">
                <a:pos x="1321401927" y="1129030000"/>
              </a:cxn>
            </a:cxnLst>
            <a:rect l="0" t="0" r="0" b="0"/>
            <a:pathLst>
              <a:path w="624" h="512">
                <a:moveTo>
                  <a:pt x="0" y="64"/>
                </a:moveTo>
                <a:cubicBezTo>
                  <a:pt x="108" y="32"/>
                  <a:pt x="216" y="0"/>
                  <a:pt x="288" y="64"/>
                </a:cubicBezTo>
                <a:cubicBezTo>
                  <a:pt x="360" y="128"/>
                  <a:pt x="376" y="384"/>
                  <a:pt x="432" y="448"/>
                </a:cubicBezTo>
                <a:cubicBezTo>
                  <a:pt x="488" y="512"/>
                  <a:pt x="592" y="448"/>
                  <a:pt x="624" y="448"/>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16449" name="Freeform 65"/>
          <p:cNvSpPr/>
          <p:nvPr/>
        </p:nvSpPr>
        <p:spPr>
          <a:xfrm>
            <a:off x="8280400" y="2432050"/>
            <a:ext cx="908050" cy="812800"/>
          </a:xfrm>
          <a:custGeom>
            <a:avLst/>
            <a:gdLst/>
            <a:ahLst/>
            <a:cxnLst>
              <a:cxn ang="0">
                <a:pos x="0" y="161290000"/>
              </a:cxn>
              <a:cxn ang="0">
                <a:pos x="609877813" y="161290000"/>
              </a:cxn>
              <a:cxn ang="0">
                <a:pos x="914816719" y="1129030000"/>
              </a:cxn>
              <a:cxn ang="0">
                <a:pos x="1321401927" y="1129030000"/>
              </a:cxn>
            </a:cxnLst>
            <a:rect l="0" t="0" r="0" b="0"/>
            <a:pathLst>
              <a:path w="624" h="512">
                <a:moveTo>
                  <a:pt x="0" y="64"/>
                </a:moveTo>
                <a:cubicBezTo>
                  <a:pt x="108" y="32"/>
                  <a:pt x="216" y="0"/>
                  <a:pt x="288" y="64"/>
                </a:cubicBezTo>
                <a:cubicBezTo>
                  <a:pt x="360" y="128"/>
                  <a:pt x="376" y="384"/>
                  <a:pt x="432" y="448"/>
                </a:cubicBezTo>
                <a:cubicBezTo>
                  <a:pt x="488" y="512"/>
                  <a:pt x="592" y="448"/>
                  <a:pt x="624" y="448"/>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5419" name="Freeform 66"/>
          <p:cNvSpPr/>
          <p:nvPr/>
        </p:nvSpPr>
        <p:spPr>
          <a:xfrm>
            <a:off x="9563100" y="2279650"/>
            <a:ext cx="762000" cy="977900"/>
          </a:xfrm>
          <a:custGeom>
            <a:avLst/>
            <a:gdLst/>
            <a:ahLst/>
            <a:cxnLst>
              <a:cxn ang="0">
                <a:pos x="0" y="1330642500"/>
              </a:cxn>
              <a:cxn ang="0">
                <a:pos x="448027778" y="1330642500"/>
              </a:cxn>
              <a:cxn ang="0">
                <a:pos x="1344083333" y="0"/>
              </a:cxn>
            </a:cxnLst>
            <a:rect l="0" t="0" r="0" b="0"/>
            <a:pathLst>
              <a:path w="432" h="616">
                <a:moveTo>
                  <a:pt x="0" y="528"/>
                </a:moveTo>
                <a:cubicBezTo>
                  <a:pt x="36" y="572"/>
                  <a:pt x="72" y="616"/>
                  <a:pt x="144" y="528"/>
                </a:cubicBezTo>
                <a:cubicBezTo>
                  <a:pt x="216" y="440"/>
                  <a:pt x="384" y="88"/>
                  <a:pt x="432" y="0"/>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16451" name="Freeform 67"/>
          <p:cNvSpPr/>
          <p:nvPr/>
        </p:nvSpPr>
        <p:spPr>
          <a:xfrm>
            <a:off x="9563100" y="2279650"/>
            <a:ext cx="762000" cy="977900"/>
          </a:xfrm>
          <a:custGeom>
            <a:avLst/>
            <a:gdLst/>
            <a:ahLst/>
            <a:cxnLst>
              <a:cxn ang="0">
                <a:pos x="0" y="1330642500"/>
              </a:cxn>
              <a:cxn ang="0">
                <a:pos x="448027778" y="1330642500"/>
              </a:cxn>
              <a:cxn ang="0">
                <a:pos x="1344083333" y="0"/>
              </a:cxn>
            </a:cxnLst>
            <a:rect l="0" t="0" r="0" b="0"/>
            <a:pathLst>
              <a:path w="432" h="616">
                <a:moveTo>
                  <a:pt x="0" y="528"/>
                </a:moveTo>
                <a:cubicBezTo>
                  <a:pt x="36" y="572"/>
                  <a:pt x="72" y="616"/>
                  <a:pt x="144" y="528"/>
                </a:cubicBezTo>
                <a:cubicBezTo>
                  <a:pt x="216" y="440"/>
                  <a:pt x="384" y="88"/>
                  <a:pt x="432" y="0"/>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5421" name="Freeform 68"/>
          <p:cNvSpPr/>
          <p:nvPr/>
        </p:nvSpPr>
        <p:spPr>
          <a:xfrm>
            <a:off x="8394700" y="1708150"/>
            <a:ext cx="1371600" cy="850900"/>
          </a:xfrm>
          <a:custGeom>
            <a:avLst/>
            <a:gdLst/>
            <a:ahLst/>
            <a:cxnLst>
              <a:cxn ang="0">
                <a:pos x="2147483646" y="1021543810"/>
              </a:cxn>
              <a:cxn ang="0">
                <a:pos x="1451610000" y="1313412972"/>
              </a:cxn>
              <a:cxn ang="0">
                <a:pos x="0" y="0"/>
              </a:cxn>
            </a:cxnLst>
            <a:rect l="0" t="0" r="0" b="0"/>
            <a:pathLst>
              <a:path w="864" h="488">
                <a:moveTo>
                  <a:pt x="864" y="336"/>
                </a:moveTo>
                <a:cubicBezTo>
                  <a:pt x="792" y="412"/>
                  <a:pt x="720" y="488"/>
                  <a:pt x="576" y="432"/>
                </a:cubicBezTo>
                <a:cubicBezTo>
                  <a:pt x="432" y="376"/>
                  <a:pt x="216" y="188"/>
                  <a:pt x="0" y="0"/>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16453" name="Freeform 69"/>
          <p:cNvSpPr/>
          <p:nvPr/>
        </p:nvSpPr>
        <p:spPr>
          <a:xfrm>
            <a:off x="8394700" y="1708150"/>
            <a:ext cx="1371600" cy="850900"/>
          </a:xfrm>
          <a:custGeom>
            <a:avLst/>
            <a:gdLst/>
            <a:ahLst/>
            <a:cxnLst>
              <a:cxn ang="0">
                <a:pos x="2147483646" y="1021543810"/>
              </a:cxn>
              <a:cxn ang="0">
                <a:pos x="1451610000" y="1313412972"/>
              </a:cxn>
              <a:cxn ang="0">
                <a:pos x="0" y="0"/>
              </a:cxn>
            </a:cxnLst>
            <a:rect l="0" t="0" r="0" b="0"/>
            <a:pathLst>
              <a:path w="864" h="488">
                <a:moveTo>
                  <a:pt x="864" y="336"/>
                </a:moveTo>
                <a:cubicBezTo>
                  <a:pt x="792" y="412"/>
                  <a:pt x="720" y="488"/>
                  <a:pt x="576" y="432"/>
                </a:cubicBezTo>
                <a:cubicBezTo>
                  <a:pt x="432" y="376"/>
                  <a:pt x="216" y="188"/>
                  <a:pt x="0" y="0"/>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6454" name="Rectangle 70"/>
          <p:cNvSpPr/>
          <p:nvPr/>
        </p:nvSpPr>
        <p:spPr>
          <a:xfrm rot="-896292">
            <a:off x="9232901" y="2781301"/>
            <a:ext cx="455613" cy="74613"/>
          </a:xfrm>
          <a:prstGeom prst="rect">
            <a:avLst/>
          </a:prstGeom>
          <a:solidFill>
            <a:srgbClr val="99CC00"/>
          </a:solidFill>
          <a:ln w="9525" cap="flat" cmpd="sng">
            <a:solidFill>
              <a:srgbClr val="000000"/>
            </a:solidFill>
            <a:prstDash val="solid"/>
            <a:miter/>
            <a:headEnd type="none" w="med" len="med"/>
            <a:tailEnd type="none" w="med" len="med"/>
          </a:ln>
        </p:spPr>
        <p:txBody>
          <a:bodyPr/>
          <a:lstStyle/>
          <a:p>
            <a:endParaRPr lang="en-US" altLang="en-US">
              <a:latin typeface="Times New Roman" panose="02020603050405020304" pitchFamily="18" charset="0"/>
            </a:endParaRPr>
          </a:p>
        </p:txBody>
      </p:sp>
      <p:sp>
        <p:nvSpPr>
          <p:cNvPr id="15424" name="Text Box 71"/>
          <p:cNvSpPr txBox="1"/>
          <p:nvPr/>
        </p:nvSpPr>
        <p:spPr>
          <a:xfrm>
            <a:off x="9245600" y="3022601"/>
            <a:ext cx="312738" cy="168275"/>
          </a:xfrm>
          <a:prstGeom prst="rect">
            <a:avLst/>
          </a:prstGeom>
          <a:noFill/>
          <a:ln w="9525">
            <a:noFill/>
          </a:ln>
        </p:spPr>
        <p:txBody>
          <a:bodyPr/>
          <a:lstStyle/>
          <a:p>
            <a:r>
              <a:rPr lang="en-US" altLang="en-US" sz="800" b="1">
                <a:solidFill>
                  <a:srgbClr val="FF3300"/>
                </a:solidFill>
              </a:rPr>
              <a:t> K</a:t>
            </a:r>
            <a:endParaRPr lang="en-US" altLang="en-US" b="1">
              <a:solidFill>
                <a:srgbClr val="FF3300"/>
              </a:solidFill>
              <a:latin typeface="Arial" panose="020B0604020202020204" pitchFamily="34" charset="0"/>
            </a:endParaRPr>
          </a:p>
        </p:txBody>
      </p:sp>
      <p:grpSp>
        <p:nvGrpSpPr>
          <p:cNvPr id="16456" name="Group 72"/>
          <p:cNvGrpSpPr/>
          <p:nvPr/>
        </p:nvGrpSpPr>
        <p:grpSpPr>
          <a:xfrm rot="180213">
            <a:off x="9845676" y="2136776"/>
            <a:ext cx="371475" cy="180975"/>
            <a:chOff x="2358" y="1668"/>
            <a:chExt cx="234" cy="114"/>
          </a:xfrm>
        </p:grpSpPr>
        <p:sp>
          <p:nvSpPr>
            <p:cNvPr id="15426" name="Line 73"/>
            <p:cNvSpPr/>
            <p:nvPr/>
          </p:nvSpPr>
          <p:spPr>
            <a:xfrm>
              <a:off x="2358" y="1668"/>
              <a:ext cx="150" cy="72"/>
            </a:xfrm>
            <a:prstGeom prst="line">
              <a:avLst/>
            </a:prstGeom>
            <a:ln w="9525" cap="flat" cmpd="sng">
              <a:solidFill>
                <a:schemeClr val="tx1"/>
              </a:solidFill>
              <a:prstDash val="solid"/>
              <a:headEnd type="triangle" w="med" len="med"/>
              <a:tailEnd type="none" w="med" len="med"/>
            </a:ln>
          </p:spPr>
        </p:sp>
        <p:sp>
          <p:nvSpPr>
            <p:cNvPr id="15427" name="Line 74"/>
            <p:cNvSpPr/>
            <p:nvPr/>
          </p:nvSpPr>
          <p:spPr>
            <a:xfrm>
              <a:off x="2496" y="1734"/>
              <a:ext cx="96" cy="48"/>
            </a:xfrm>
            <a:prstGeom prst="line">
              <a:avLst/>
            </a:prstGeom>
            <a:ln w="9525" cap="flat" cmpd="sng">
              <a:solidFill>
                <a:schemeClr val="bg2"/>
              </a:solidFill>
              <a:prstDash val="solid"/>
              <a:headEnd type="none" w="med" len="med"/>
              <a:tailEnd type="none" w="med" len="med"/>
            </a:ln>
          </p:spPr>
        </p:sp>
      </p:grpSp>
      <p:pic>
        <p:nvPicPr>
          <p:cNvPr id="15428" name="Picture 72" descr="cuondayvuong2007"/>
          <p:cNvPicPr>
            <a:picLocks noChangeAspect="1"/>
          </p:cNvPicPr>
          <p:nvPr/>
        </p:nvPicPr>
        <p:blipFill>
          <a:blip r:embed="rId8">
            <a:lum bright="20001"/>
          </a:blip>
          <a:srcRect l="29501" t="28816" r="31590" b="30089"/>
          <a:stretch>
            <a:fillRect/>
          </a:stretch>
        </p:blipFill>
        <p:spPr>
          <a:xfrm>
            <a:off x="6184900" y="3125789"/>
            <a:ext cx="1570038" cy="1279525"/>
          </a:xfrm>
          <a:prstGeom prst="rect">
            <a:avLst/>
          </a:prstGeom>
          <a:noFill/>
          <a:ln w="9525">
            <a:noFill/>
          </a:ln>
        </p:spPr>
      </p:pic>
      <p:sp>
        <p:nvSpPr>
          <p:cNvPr id="15429" name="Freeform 76"/>
          <p:cNvSpPr/>
          <p:nvPr/>
        </p:nvSpPr>
        <p:spPr>
          <a:xfrm>
            <a:off x="6661150" y="2139950"/>
            <a:ext cx="990600" cy="1066800"/>
          </a:xfrm>
          <a:custGeom>
            <a:avLst/>
            <a:gdLst/>
            <a:ahLst/>
            <a:cxnLst>
              <a:cxn ang="0">
                <a:pos x="1572577500" y="0"/>
              </a:cxn>
              <a:cxn ang="0">
                <a:pos x="241935000" y="604837500"/>
              </a:cxn>
              <a:cxn ang="0">
                <a:pos x="120967500" y="1693545000"/>
              </a:cxn>
            </a:cxnLst>
            <a:rect l="0" t="0" r="0" b="0"/>
            <a:pathLst>
              <a:path w="624" h="672">
                <a:moveTo>
                  <a:pt x="624" y="0"/>
                </a:moveTo>
                <a:cubicBezTo>
                  <a:pt x="408" y="64"/>
                  <a:pt x="192" y="128"/>
                  <a:pt x="96" y="240"/>
                </a:cubicBezTo>
                <a:cubicBezTo>
                  <a:pt x="0" y="352"/>
                  <a:pt x="56" y="600"/>
                  <a:pt x="48" y="672"/>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5430" name="Freeform 77"/>
          <p:cNvSpPr/>
          <p:nvPr/>
        </p:nvSpPr>
        <p:spPr>
          <a:xfrm>
            <a:off x="7340600" y="2463800"/>
            <a:ext cx="704850" cy="736600"/>
          </a:xfrm>
          <a:custGeom>
            <a:avLst/>
            <a:gdLst/>
            <a:ahLst/>
            <a:cxnLst>
              <a:cxn ang="0">
                <a:pos x="0" y="1059725703"/>
              </a:cxn>
              <a:cxn ang="0">
                <a:pos x="383343767" y="165582501"/>
              </a:cxn>
              <a:cxn ang="0">
                <a:pos x="1150031302" y="66233576"/>
              </a:cxn>
            </a:cxnLst>
            <a:rect l="0" t="0" r="0" b="0"/>
            <a:pathLst>
              <a:path w="432" h="512">
                <a:moveTo>
                  <a:pt x="0" y="512"/>
                </a:moveTo>
                <a:cubicBezTo>
                  <a:pt x="36" y="336"/>
                  <a:pt x="72" y="160"/>
                  <a:pt x="144" y="80"/>
                </a:cubicBezTo>
                <a:cubicBezTo>
                  <a:pt x="216" y="0"/>
                  <a:pt x="324" y="16"/>
                  <a:pt x="432" y="32"/>
                </a:cubicBezTo>
              </a:path>
            </a:pathLst>
          </a:custGeom>
          <a:noFill/>
          <a:ln w="28575" cap="flat" cmpd="sng">
            <a:solidFill>
              <a:schemeClr val="tx1"/>
            </a:solidFill>
            <a:prstDash val="solid"/>
            <a:round/>
            <a:headEnd type="none" w="med" len="med"/>
            <a:tailEnd type="none" w="med" len="med"/>
          </a:ln>
        </p:spPr>
        <p:txBody>
          <a:bodyPr/>
          <a:lstStyle/>
          <a:p>
            <a:endParaRPr lang="en-US"/>
          </a:p>
        </p:txBody>
      </p:sp>
      <p:sp>
        <p:nvSpPr>
          <p:cNvPr id="16462" name="Freeform 78"/>
          <p:cNvSpPr/>
          <p:nvPr/>
        </p:nvSpPr>
        <p:spPr>
          <a:xfrm>
            <a:off x="7346950" y="2463800"/>
            <a:ext cx="704850" cy="736600"/>
          </a:xfrm>
          <a:custGeom>
            <a:avLst/>
            <a:gdLst/>
            <a:ahLst/>
            <a:cxnLst>
              <a:cxn ang="0">
                <a:pos x="0" y="1059725703"/>
              </a:cxn>
              <a:cxn ang="0">
                <a:pos x="383343767" y="165582501"/>
              </a:cxn>
              <a:cxn ang="0">
                <a:pos x="1150031302" y="66233576"/>
              </a:cxn>
            </a:cxnLst>
            <a:rect l="0" t="0" r="0" b="0"/>
            <a:pathLst>
              <a:path w="432" h="512">
                <a:moveTo>
                  <a:pt x="0" y="512"/>
                </a:moveTo>
                <a:cubicBezTo>
                  <a:pt x="36" y="336"/>
                  <a:pt x="72" y="160"/>
                  <a:pt x="144" y="80"/>
                </a:cubicBezTo>
                <a:cubicBezTo>
                  <a:pt x="216" y="0"/>
                  <a:pt x="324" y="16"/>
                  <a:pt x="432" y="32"/>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6463" name="Freeform 79"/>
          <p:cNvSpPr/>
          <p:nvPr/>
        </p:nvSpPr>
        <p:spPr>
          <a:xfrm>
            <a:off x="6667500" y="2133600"/>
            <a:ext cx="990600" cy="1066800"/>
          </a:xfrm>
          <a:custGeom>
            <a:avLst/>
            <a:gdLst/>
            <a:ahLst/>
            <a:cxnLst>
              <a:cxn ang="0">
                <a:pos x="1572577500" y="0"/>
              </a:cxn>
              <a:cxn ang="0">
                <a:pos x="241935000" y="604837500"/>
              </a:cxn>
              <a:cxn ang="0">
                <a:pos x="120967500" y="1693545000"/>
              </a:cxn>
            </a:cxnLst>
            <a:rect l="0" t="0" r="0" b="0"/>
            <a:pathLst>
              <a:path w="624" h="672">
                <a:moveTo>
                  <a:pt x="624" y="0"/>
                </a:moveTo>
                <a:cubicBezTo>
                  <a:pt x="408" y="64"/>
                  <a:pt x="192" y="128"/>
                  <a:pt x="96" y="240"/>
                </a:cubicBezTo>
                <a:cubicBezTo>
                  <a:pt x="0" y="352"/>
                  <a:pt x="56" y="600"/>
                  <a:pt x="48" y="672"/>
                </a:cubicBezTo>
              </a:path>
            </a:pathLst>
          </a:custGeom>
          <a:noFill/>
          <a:ln w="28575" cap="flat" cmpd="sng">
            <a:solidFill>
              <a:srgbClr val="C00000"/>
            </a:solidFill>
            <a:prstDash val="solid"/>
            <a:round/>
            <a:headEnd type="none" w="med" len="med"/>
            <a:tailEnd type="none" w="med" len="med"/>
          </a:ln>
        </p:spPr>
        <p:txBody>
          <a:bodyPr/>
          <a:lstStyle/>
          <a:p>
            <a:endParaRPr lang="en-US"/>
          </a:p>
        </p:txBody>
      </p:sp>
      <p:sp>
        <p:nvSpPr>
          <p:cNvPr id="16464" name="AutoShape 80"/>
          <p:cNvSpPr/>
          <p:nvPr/>
        </p:nvSpPr>
        <p:spPr>
          <a:xfrm>
            <a:off x="1524000" y="4953000"/>
            <a:ext cx="4572000" cy="660400"/>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en-US" sz="2200" b="1" err="1">
                <a:latin typeface="Times New Roman" panose="02020603050405020304" pitchFamily="18" charset="0"/>
              </a:rPr>
              <a:t>Ống</a:t>
            </a:r>
            <a:r>
              <a:rPr lang="en-US" altLang="en-US" sz="2200" b="1">
                <a:latin typeface="Times New Roman" panose="02020603050405020304" pitchFamily="18" charset="0"/>
              </a:rPr>
              <a:t> </a:t>
            </a:r>
            <a:r>
              <a:rPr lang="en-US" altLang="en-US" sz="2200" b="1" err="1">
                <a:latin typeface="Times New Roman" panose="02020603050405020304" pitchFamily="18" charset="0"/>
              </a:rPr>
              <a:t>dây</a:t>
            </a:r>
            <a:r>
              <a:rPr lang="en-US" altLang="en-US" sz="2200" b="1">
                <a:latin typeface="Times New Roman" panose="02020603050405020304" pitchFamily="18" charset="0"/>
              </a:rPr>
              <a:t> </a:t>
            </a:r>
            <a:r>
              <a:rPr lang="en-US" altLang="en-US" sz="2200" b="1" err="1">
                <a:latin typeface="Times New Roman" panose="02020603050405020304" pitchFamily="18" charset="0"/>
              </a:rPr>
              <a:t>không</a:t>
            </a:r>
            <a:r>
              <a:rPr lang="en-US" altLang="en-US" sz="2200" b="1">
                <a:latin typeface="Times New Roman" panose="02020603050405020304" pitchFamily="18" charset="0"/>
              </a:rPr>
              <a:t> </a:t>
            </a:r>
            <a:r>
              <a:rPr lang="en-US" altLang="en-US" sz="2200" b="1" err="1">
                <a:latin typeface="Times New Roman" panose="02020603050405020304" pitchFamily="18" charset="0"/>
              </a:rPr>
              <a:t>có</a:t>
            </a:r>
            <a:r>
              <a:rPr lang="en-US" altLang="en-US" sz="2200" b="1">
                <a:latin typeface="Times New Roman" panose="02020603050405020304" pitchFamily="18" charset="0"/>
              </a:rPr>
              <a:t> </a:t>
            </a:r>
            <a:r>
              <a:rPr lang="en-US" altLang="en-US" sz="2200" b="1" err="1">
                <a:latin typeface="Times New Roman" panose="02020603050405020304" pitchFamily="18" charset="0"/>
              </a:rPr>
              <a:t>lõi</a:t>
            </a:r>
            <a:r>
              <a:rPr lang="en-US" altLang="en-US" sz="2200" b="1">
                <a:latin typeface="Times New Roman" panose="02020603050405020304" pitchFamily="18" charset="0"/>
              </a:rPr>
              <a:t> </a:t>
            </a:r>
            <a:r>
              <a:rPr lang="en-US" altLang="en-US" sz="2200" b="1" err="1">
                <a:latin typeface="Times New Roman" panose="02020603050405020304" pitchFamily="18" charset="0"/>
              </a:rPr>
              <a:t>thép</a:t>
            </a:r>
            <a:r>
              <a:rPr lang="en-US" altLang="en-US" sz="2200" b="1">
                <a:latin typeface="Times New Roman" panose="02020603050405020304" pitchFamily="18" charset="0"/>
              </a:rPr>
              <a:t> (</a:t>
            </a:r>
            <a:r>
              <a:rPr lang="en-US" altLang="en-US" sz="2200" b="1" err="1">
                <a:latin typeface="Times New Roman" panose="02020603050405020304" pitchFamily="18" charset="0"/>
              </a:rPr>
              <a:t>sắt</a:t>
            </a:r>
            <a:r>
              <a:rPr lang="en-US" altLang="en-US" sz="2200" b="1">
                <a:latin typeface="Times New Roman" panose="02020603050405020304" pitchFamily="18" charset="0"/>
              </a:rPr>
              <a:t> non)</a:t>
            </a:r>
          </a:p>
        </p:txBody>
      </p:sp>
      <p:sp>
        <p:nvSpPr>
          <p:cNvPr id="15435" name="Line 83"/>
          <p:cNvSpPr/>
          <p:nvPr/>
        </p:nvSpPr>
        <p:spPr>
          <a:xfrm>
            <a:off x="3762375" y="3306763"/>
            <a:ext cx="1447800" cy="1295400"/>
          </a:xfrm>
          <a:prstGeom prst="line">
            <a:avLst/>
          </a:prstGeom>
          <a:ln w="9525" cap="flat" cmpd="sng">
            <a:solidFill>
              <a:schemeClr val="tx1"/>
            </a:solidFill>
            <a:prstDash val="dash"/>
            <a:headEnd type="none" w="med" len="med"/>
            <a:tailEnd type="none" w="med" len="med"/>
          </a:ln>
        </p:spPr>
      </p:sp>
      <p:sp>
        <p:nvSpPr>
          <p:cNvPr id="16468" name="Line 84"/>
          <p:cNvSpPr/>
          <p:nvPr/>
        </p:nvSpPr>
        <p:spPr>
          <a:xfrm>
            <a:off x="3529013" y="3522663"/>
            <a:ext cx="1752600" cy="685800"/>
          </a:xfrm>
          <a:prstGeom prst="line">
            <a:avLst/>
          </a:prstGeom>
          <a:ln w="9525" cap="flat" cmpd="sng">
            <a:solidFill>
              <a:srgbClr val="0000FF"/>
            </a:solidFill>
            <a:prstDash val="dash"/>
            <a:headEnd type="none" w="med" len="med"/>
            <a:tailEnd type="none" w="med" len="med"/>
          </a:ln>
        </p:spPr>
      </p:sp>
      <p:sp>
        <p:nvSpPr>
          <p:cNvPr id="15437" name="Line 85"/>
          <p:cNvSpPr/>
          <p:nvPr/>
        </p:nvSpPr>
        <p:spPr>
          <a:xfrm>
            <a:off x="8229600" y="3276600"/>
            <a:ext cx="1295400" cy="1143000"/>
          </a:xfrm>
          <a:prstGeom prst="line">
            <a:avLst/>
          </a:prstGeom>
          <a:ln w="9525" cap="flat" cmpd="sng">
            <a:solidFill>
              <a:schemeClr val="tx1"/>
            </a:solidFill>
            <a:prstDash val="dash"/>
            <a:headEnd type="none" w="med" len="med"/>
            <a:tailEnd type="none" w="med" len="med"/>
          </a:ln>
        </p:spPr>
      </p:sp>
      <p:sp>
        <p:nvSpPr>
          <p:cNvPr id="16470" name="Line 86"/>
          <p:cNvSpPr/>
          <p:nvPr/>
        </p:nvSpPr>
        <p:spPr>
          <a:xfrm flipV="1">
            <a:off x="8077200" y="3657600"/>
            <a:ext cx="1981200" cy="381000"/>
          </a:xfrm>
          <a:prstGeom prst="line">
            <a:avLst/>
          </a:prstGeom>
          <a:ln w="9525" cap="flat" cmpd="sng">
            <a:solidFill>
              <a:srgbClr val="0000FF"/>
            </a:solidFill>
            <a:prstDash val="dash"/>
            <a:headEnd type="none" w="med" len="med"/>
            <a:tailEnd type="none" w="med" len="med"/>
          </a:ln>
        </p:spPr>
      </p:sp>
      <p:sp>
        <p:nvSpPr>
          <p:cNvPr id="16473" name="AutoShape 89"/>
          <p:cNvSpPr/>
          <p:nvPr/>
        </p:nvSpPr>
        <p:spPr>
          <a:xfrm>
            <a:off x="6477000" y="5029200"/>
            <a:ext cx="3886200" cy="596900"/>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en-US" sz="2200" b="1" err="1">
                <a:latin typeface="Times New Roman" panose="02020603050405020304" pitchFamily="18" charset="0"/>
              </a:rPr>
              <a:t>Ống</a:t>
            </a:r>
            <a:r>
              <a:rPr lang="en-US" altLang="en-US" sz="2200" b="1">
                <a:latin typeface="Times New Roman" panose="02020603050405020304" pitchFamily="18" charset="0"/>
              </a:rPr>
              <a:t> </a:t>
            </a:r>
            <a:r>
              <a:rPr lang="en-US" altLang="en-US" sz="2200" b="1" err="1">
                <a:latin typeface="Times New Roman" panose="02020603050405020304" pitchFamily="18" charset="0"/>
              </a:rPr>
              <a:t>dây</a:t>
            </a:r>
            <a:r>
              <a:rPr lang="en-US" altLang="en-US" sz="2200" b="1">
                <a:latin typeface="Times New Roman" panose="02020603050405020304" pitchFamily="18" charset="0"/>
              </a:rPr>
              <a:t> </a:t>
            </a:r>
            <a:r>
              <a:rPr lang="en-US" altLang="en-US" sz="2200" b="1" err="1">
                <a:latin typeface="Times New Roman" panose="02020603050405020304" pitchFamily="18" charset="0"/>
              </a:rPr>
              <a:t>có</a:t>
            </a:r>
            <a:r>
              <a:rPr lang="en-US" altLang="en-US" sz="2200" b="1">
                <a:latin typeface="Times New Roman" panose="02020603050405020304" pitchFamily="18" charset="0"/>
              </a:rPr>
              <a:t> </a:t>
            </a:r>
            <a:r>
              <a:rPr lang="en-US" altLang="en-US" sz="2200" b="1" err="1">
                <a:latin typeface="Times New Roman" panose="02020603050405020304" pitchFamily="18" charset="0"/>
              </a:rPr>
              <a:t>lõi</a:t>
            </a:r>
            <a:r>
              <a:rPr lang="en-US" altLang="en-US" sz="2200" b="1">
                <a:latin typeface="Times New Roman" panose="02020603050405020304" pitchFamily="18" charset="0"/>
              </a:rPr>
              <a:t> </a:t>
            </a:r>
            <a:r>
              <a:rPr lang="en-US" altLang="en-US" sz="2200" b="1" err="1">
                <a:latin typeface="Times New Roman" panose="02020603050405020304" pitchFamily="18" charset="0"/>
              </a:rPr>
              <a:t>thép</a:t>
            </a:r>
            <a:r>
              <a:rPr lang="en-US" altLang="en-US" sz="2200" b="1">
                <a:latin typeface="Times New Roman" panose="02020603050405020304" pitchFamily="18" charset="0"/>
              </a:rPr>
              <a:t> (</a:t>
            </a:r>
            <a:r>
              <a:rPr lang="en-US" altLang="en-US" sz="2200" b="1" err="1">
                <a:latin typeface="Times New Roman" panose="02020603050405020304" pitchFamily="18" charset="0"/>
              </a:rPr>
              <a:t>sắt</a:t>
            </a:r>
            <a:r>
              <a:rPr lang="en-US" altLang="en-US" sz="2200" b="1">
                <a:latin typeface="Times New Roman" panose="02020603050405020304" pitchFamily="18" charset="0"/>
              </a:rPr>
              <a:t> non)</a:t>
            </a:r>
          </a:p>
        </p:txBody>
      </p:sp>
      <p:sp>
        <p:nvSpPr>
          <p:cNvPr id="4" name="Rounded Rectangle 3">
            <a:hlinkClick r:id="rId9" action="ppaction://hlinksldjump"/>
          </p:cNvPr>
          <p:cNvSpPr/>
          <p:nvPr/>
        </p:nvSpPr>
        <p:spPr>
          <a:xfrm>
            <a:off x="7545706" y="6398260"/>
            <a:ext cx="3043555" cy="38100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a:r>
              <a:rPr lang="en-US"/>
              <a:t> PHIẾU HỌC TẬP 1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500"/>
                                        <p:tgtEl>
                                          <p:spTgt spid="16410"/>
                                        </p:tgtEl>
                                      </p:cBhvr>
                                    </p:animEffect>
                                    <p:set>
                                      <p:cBhvr>
                                        <p:cTn id="7" dur="1" fill="hold">
                                          <p:stCondLst>
                                            <p:cond delay="499"/>
                                          </p:stCondLst>
                                        </p:cTn>
                                        <p:tgtEl>
                                          <p:spTgt spid="16410"/>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6421"/>
                                        </p:tgtEl>
                                        <p:attrNameLst>
                                          <p:attrName>style.visibility</p:attrName>
                                        </p:attrNameLst>
                                      </p:cBhvr>
                                      <p:to>
                                        <p:strVal val="visible"/>
                                      </p:to>
                                    </p:set>
                                  </p:childTnLst>
                                </p:cTn>
                              </p:par>
                              <p:par>
                                <p:cTn id="10" presetID="3" presetClass="entr" presetSubtype="10" fill="hold" nodeType="withEffect">
                                  <p:stCondLst>
                                    <p:cond delay="0"/>
                                  </p:stCondLst>
                                  <p:childTnLst>
                                    <p:set>
                                      <p:cBhvr>
                                        <p:cTn id="11" dur="1" fill="hold">
                                          <p:stCondLst>
                                            <p:cond delay="0"/>
                                          </p:stCondLst>
                                        </p:cTn>
                                        <p:tgtEl>
                                          <p:spTgt spid="16416"/>
                                        </p:tgtEl>
                                        <p:attrNameLst>
                                          <p:attrName>style.visibility</p:attrName>
                                        </p:attrNameLst>
                                      </p:cBhvr>
                                      <p:to>
                                        <p:strVal val="visible"/>
                                      </p:to>
                                    </p:set>
                                    <p:animEffect transition="in" filter="blinds(horizontal)">
                                      <p:cBhvr>
                                        <p:cTn id="12" dur="750"/>
                                        <p:tgtEl>
                                          <p:spTgt spid="16416"/>
                                        </p:tgtEl>
                                      </p:cBhvr>
                                    </p:animEffect>
                                  </p:childTnLst>
                                </p:cTn>
                              </p:par>
                            </p:childTnLst>
                          </p:cTn>
                        </p:par>
                        <p:par>
                          <p:cTn id="13" fill="hold">
                            <p:stCondLst>
                              <p:cond delay="750"/>
                            </p:stCondLst>
                            <p:childTnLst>
                              <p:par>
                                <p:cTn id="14" presetID="22" presetClass="entr" presetSubtype="4" fill="hold" nodeType="afterEffect">
                                  <p:stCondLst>
                                    <p:cond delay="0"/>
                                  </p:stCondLst>
                                  <p:childTnLst>
                                    <p:set>
                                      <p:cBhvr>
                                        <p:cTn id="15" dur="1" fill="hold">
                                          <p:stCondLst>
                                            <p:cond delay="0"/>
                                          </p:stCondLst>
                                        </p:cTn>
                                        <p:tgtEl>
                                          <p:spTgt spid="16418"/>
                                        </p:tgtEl>
                                        <p:attrNameLst>
                                          <p:attrName>style.visibility</p:attrName>
                                        </p:attrNameLst>
                                      </p:cBhvr>
                                      <p:to>
                                        <p:strVal val="visible"/>
                                      </p:to>
                                    </p:set>
                                    <p:animEffect transition="in" filter="wipe(down)">
                                      <p:cBhvr>
                                        <p:cTn id="16" dur="750"/>
                                        <p:tgtEl>
                                          <p:spTgt spid="1641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6420"/>
                                        </p:tgtEl>
                                        <p:attrNameLst>
                                          <p:attrName>style.visibility</p:attrName>
                                        </p:attrNameLst>
                                      </p:cBhvr>
                                      <p:to>
                                        <p:strVal val="visible"/>
                                      </p:to>
                                    </p:set>
                                    <p:animEffect transition="in" filter="wipe(down)">
                                      <p:cBhvr>
                                        <p:cTn id="20" dur="750"/>
                                        <p:tgtEl>
                                          <p:spTgt spid="16420"/>
                                        </p:tgtEl>
                                      </p:cBhvr>
                                    </p:animEffect>
                                  </p:childTnLst>
                                </p:cTn>
                              </p:par>
                            </p:childTnLst>
                          </p:cTn>
                        </p:par>
                        <p:par>
                          <p:cTn id="21" fill="hold">
                            <p:stCondLst>
                              <p:cond delay="2250"/>
                            </p:stCondLst>
                            <p:childTnLst>
                              <p:par>
                                <p:cTn id="22" presetID="22" presetClass="entr" presetSubtype="1" fill="hold" nodeType="afterEffect">
                                  <p:stCondLst>
                                    <p:cond delay="0"/>
                                  </p:stCondLst>
                                  <p:childTnLst>
                                    <p:set>
                                      <p:cBhvr>
                                        <p:cTn id="23" dur="1" fill="hold">
                                          <p:stCondLst>
                                            <p:cond delay="0"/>
                                          </p:stCondLst>
                                        </p:cTn>
                                        <p:tgtEl>
                                          <p:spTgt spid="16423"/>
                                        </p:tgtEl>
                                        <p:attrNameLst>
                                          <p:attrName>style.visibility</p:attrName>
                                        </p:attrNameLst>
                                      </p:cBhvr>
                                      <p:to>
                                        <p:strVal val="visible"/>
                                      </p:to>
                                    </p:set>
                                    <p:animEffect transition="in" filter="wipe(up)">
                                      <p:cBhvr>
                                        <p:cTn id="24" dur="750"/>
                                        <p:tgtEl>
                                          <p:spTgt spid="16423"/>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6424"/>
                                        </p:tgtEl>
                                        <p:attrNameLst>
                                          <p:attrName>style.visibility</p:attrName>
                                        </p:attrNameLst>
                                      </p:cBhvr>
                                      <p:to>
                                        <p:strVal val="visible"/>
                                      </p:to>
                                    </p:set>
                                    <p:animEffect transition="in" filter="wipe(down)">
                                      <p:cBhvr>
                                        <p:cTn id="28" dur="750"/>
                                        <p:tgtEl>
                                          <p:spTgt spid="16424"/>
                                        </p:tgtEl>
                                      </p:cBhvr>
                                    </p:animEffect>
                                  </p:childTnLst>
                                </p:cTn>
                              </p:par>
                            </p:childTnLst>
                          </p:cTn>
                        </p:par>
                        <p:par>
                          <p:cTn id="29" fill="hold">
                            <p:stCondLst>
                              <p:cond delay="3750"/>
                            </p:stCondLst>
                            <p:childTnLst>
                              <p:par>
                                <p:cTn id="30" presetID="8" presetClass="emph" presetSubtype="0" fill="hold" nodeType="afterEffect">
                                  <p:stCondLst>
                                    <p:cond delay="0"/>
                                  </p:stCondLst>
                                  <p:childTnLst>
                                    <p:animRot by="-1200000">
                                      <p:cBhvr>
                                        <p:cTn id="31" dur="1000" fill="hold"/>
                                        <p:tgtEl>
                                          <p:spTgt spid="16397"/>
                                        </p:tgtEl>
                                        <p:attrNameLst>
                                          <p:attrName>r</p:attrName>
                                        </p:attrNameLst>
                                      </p:cBhvr>
                                    </p:animRot>
                                  </p:childTnLst>
                                </p:cTn>
                              </p:par>
                              <p:par>
                                <p:cTn id="32" presetID="8" presetClass="emph" presetSubtype="0" fill="hold" nodeType="withEffect">
                                  <p:stCondLst>
                                    <p:cond delay="0"/>
                                  </p:stCondLst>
                                  <p:childTnLst>
                                    <p:animRot by="1800000">
                                      <p:cBhvr>
                                        <p:cTn id="33" dur="2000" fill="hold"/>
                                        <p:tgtEl>
                                          <p:spTgt spid="1642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468"/>
                                        </p:tgtEl>
                                        <p:attrNameLst>
                                          <p:attrName>style.visibility</p:attrName>
                                        </p:attrNameLst>
                                      </p:cBhvr>
                                      <p:to>
                                        <p:strVal val="visible"/>
                                      </p:to>
                                    </p:set>
                                    <p:animEffect transition="in" filter="randombar(horizontal)">
                                      <p:cBhvr>
                                        <p:cTn id="38" dur="500"/>
                                        <p:tgtEl>
                                          <p:spTgt spid="16468"/>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xit" presetSubtype="0" fill="hold" grpId="0" nodeType="clickEffect">
                                  <p:stCondLst>
                                    <p:cond delay="0"/>
                                  </p:stCondLst>
                                  <p:childTnLst>
                                    <p:animEffect transition="out" filter="wedge">
                                      <p:cBhvr>
                                        <p:cTn id="42" dur="500"/>
                                        <p:tgtEl>
                                          <p:spTgt spid="16443"/>
                                        </p:tgtEl>
                                      </p:cBhvr>
                                    </p:animEffect>
                                    <p:set>
                                      <p:cBhvr>
                                        <p:cTn id="43" dur="1" fill="hold">
                                          <p:stCondLst>
                                            <p:cond delay="499"/>
                                          </p:stCondLst>
                                        </p:cTn>
                                        <p:tgtEl>
                                          <p:spTgt spid="16443"/>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16454"/>
                                        </p:tgtEl>
                                        <p:attrNameLst>
                                          <p:attrName>style.visibility</p:attrName>
                                        </p:attrNameLst>
                                      </p:cBhvr>
                                      <p:to>
                                        <p:strVal val="visible"/>
                                      </p:to>
                                    </p:set>
                                  </p:childTnLst>
                                </p:cTn>
                              </p:par>
                              <p:par>
                                <p:cTn id="46" presetID="3" presetClass="entr" presetSubtype="10" fill="hold" nodeType="withEffect">
                                  <p:stCondLst>
                                    <p:cond delay="0"/>
                                  </p:stCondLst>
                                  <p:childTnLst>
                                    <p:set>
                                      <p:cBhvr>
                                        <p:cTn id="47" dur="1" fill="hold">
                                          <p:stCondLst>
                                            <p:cond delay="0"/>
                                          </p:stCondLst>
                                        </p:cTn>
                                        <p:tgtEl>
                                          <p:spTgt spid="16449"/>
                                        </p:tgtEl>
                                        <p:attrNameLst>
                                          <p:attrName>style.visibility</p:attrName>
                                        </p:attrNameLst>
                                      </p:cBhvr>
                                      <p:to>
                                        <p:strVal val="visible"/>
                                      </p:to>
                                    </p:set>
                                    <p:animEffect transition="in" filter="blinds(horizontal)">
                                      <p:cBhvr>
                                        <p:cTn id="48" dur="750"/>
                                        <p:tgtEl>
                                          <p:spTgt spid="16449"/>
                                        </p:tgtEl>
                                      </p:cBhvr>
                                    </p:animEffect>
                                  </p:childTnLst>
                                </p:cTn>
                              </p:par>
                            </p:childTnLst>
                          </p:cTn>
                        </p:par>
                        <p:par>
                          <p:cTn id="49" fill="hold">
                            <p:stCondLst>
                              <p:cond delay="750"/>
                            </p:stCondLst>
                            <p:childTnLst>
                              <p:par>
                                <p:cTn id="50" presetID="22" presetClass="entr" presetSubtype="4" fill="hold" nodeType="afterEffect">
                                  <p:stCondLst>
                                    <p:cond delay="0"/>
                                  </p:stCondLst>
                                  <p:childTnLst>
                                    <p:set>
                                      <p:cBhvr>
                                        <p:cTn id="51" dur="1" fill="hold">
                                          <p:stCondLst>
                                            <p:cond delay="0"/>
                                          </p:stCondLst>
                                        </p:cTn>
                                        <p:tgtEl>
                                          <p:spTgt spid="16451"/>
                                        </p:tgtEl>
                                        <p:attrNameLst>
                                          <p:attrName>style.visibility</p:attrName>
                                        </p:attrNameLst>
                                      </p:cBhvr>
                                      <p:to>
                                        <p:strVal val="visible"/>
                                      </p:to>
                                    </p:set>
                                    <p:animEffect transition="in" filter="wipe(down)">
                                      <p:cBhvr>
                                        <p:cTn id="52" dur="750"/>
                                        <p:tgtEl>
                                          <p:spTgt spid="16451"/>
                                        </p:tgtEl>
                                      </p:cBhvr>
                                    </p:animEffect>
                                  </p:childTnLst>
                                </p:cTn>
                              </p:par>
                            </p:childTnLst>
                          </p:cTn>
                        </p:par>
                        <p:par>
                          <p:cTn id="53" fill="hold">
                            <p:stCondLst>
                              <p:cond delay="1500"/>
                            </p:stCondLst>
                            <p:childTnLst>
                              <p:par>
                                <p:cTn id="54" presetID="22" presetClass="entr" presetSubtype="4" fill="hold" nodeType="afterEffect">
                                  <p:stCondLst>
                                    <p:cond delay="0"/>
                                  </p:stCondLst>
                                  <p:childTnLst>
                                    <p:set>
                                      <p:cBhvr>
                                        <p:cTn id="55" dur="1" fill="hold">
                                          <p:stCondLst>
                                            <p:cond delay="0"/>
                                          </p:stCondLst>
                                        </p:cTn>
                                        <p:tgtEl>
                                          <p:spTgt spid="16453"/>
                                        </p:tgtEl>
                                        <p:attrNameLst>
                                          <p:attrName>style.visibility</p:attrName>
                                        </p:attrNameLst>
                                      </p:cBhvr>
                                      <p:to>
                                        <p:strVal val="visible"/>
                                      </p:to>
                                    </p:set>
                                    <p:animEffect transition="in" filter="wipe(down)">
                                      <p:cBhvr>
                                        <p:cTn id="56" dur="750"/>
                                        <p:tgtEl>
                                          <p:spTgt spid="16453"/>
                                        </p:tgtEl>
                                      </p:cBhvr>
                                    </p:animEffect>
                                  </p:childTnLst>
                                </p:cTn>
                              </p:par>
                            </p:childTnLst>
                          </p:cTn>
                        </p:par>
                        <p:par>
                          <p:cTn id="57" fill="hold">
                            <p:stCondLst>
                              <p:cond delay="2250"/>
                            </p:stCondLst>
                            <p:childTnLst>
                              <p:par>
                                <p:cTn id="58" presetID="22" presetClass="entr" presetSubtype="1" fill="hold" nodeType="afterEffect">
                                  <p:stCondLst>
                                    <p:cond delay="0"/>
                                  </p:stCondLst>
                                  <p:childTnLst>
                                    <p:set>
                                      <p:cBhvr>
                                        <p:cTn id="59" dur="1" fill="hold">
                                          <p:stCondLst>
                                            <p:cond delay="0"/>
                                          </p:stCondLst>
                                        </p:cTn>
                                        <p:tgtEl>
                                          <p:spTgt spid="16463"/>
                                        </p:tgtEl>
                                        <p:attrNameLst>
                                          <p:attrName>style.visibility</p:attrName>
                                        </p:attrNameLst>
                                      </p:cBhvr>
                                      <p:to>
                                        <p:strVal val="visible"/>
                                      </p:to>
                                    </p:set>
                                    <p:animEffect transition="in" filter="wipe(up)">
                                      <p:cBhvr>
                                        <p:cTn id="60" dur="750"/>
                                        <p:tgtEl>
                                          <p:spTgt spid="16463"/>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16462"/>
                                        </p:tgtEl>
                                        <p:attrNameLst>
                                          <p:attrName>style.visibility</p:attrName>
                                        </p:attrNameLst>
                                      </p:cBhvr>
                                      <p:to>
                                        <p:strVal val="visible"/>
                                      </p:to>
                                    </p:set>
                                    <p:animEffect transition="in" filter="wipe(down)">
                                      <p:cBhvr>
                                        <p:cTn id="64" dur="750"/>
                                        <p:tgtEl>
                                          <p:spTgt spid="16462"/>
                                        </p:tgtEl>
                                      </p:cBhvr>
                                    </p:animEffect>
                                  </p:childTnLst>
                                </p:cTn>
                              </p:par>
                            </p:childTnLst>
                          </p:cTn>
                        </p:par>
                        <p:par>
                          <p:cTn id="65" fill="hold">
                            <p:stCondLst>
                              <p:cond delay="3750"/>
                            </p:stCondLst>
                            <p:childTnLst>
                              <p:par>
                                <p:cTn id="66" presetID="8" presetClass="emph" presetSubtype="0" fill="hold" nodeType="afterEffect">
                                  <p:stCondLst>
                                    <p:cond delay="0"/>
                                  </p:stCondLst>
                                  <p:childTnLst>
                                    <p:animRot by="-3000000">
                                      <p:cBhvr>
                                        <p:cTn id="67" dur="1000" fill="hold"/>
                                        <p:tgtEl>
                                          <p:spTgt spid="16431"/>
                                        </p:tgtEl>
                                        <p:attrNameLst>
                                          <p:attrName>r</p:attrName>
                                        </p:attrNameLst>
                                      </p:cBhvr>
                                    </p:animRot>
                                  </p:childTnLst>
                                </p:cTn>
                              </p:par>
                              <p:par>
                                <p:cTn id="68" presetID="8" presetClass="emph" presetSubtype="0" fill="hold" nodeType="withEffect">
                                  <p:stCondLst>
                                    <p:cond delay="0"/>
                                  </p:stCondLst>
                                  <p:childTnLst>
                                    <p:animRot by="1800000">
                                      <p:cBhvr>
                                        <p:cTn id="69" dur="2000" fill="hold"/>
                                        <p:tgtEl>
                                          <p:spTgt spid="16456"/>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6470"/>
                                        </p:tgtEl>
                                        <p:attrNameLst>
                                          <p:attrName>style.visibility</p:attrName>
                                        </p:attrNameLst>
                                      </p:cBhvr>
                                      <p:to>
                                        <p:strVal val="visible"/>
                                      </p:to>
                                    </p:set>
                                    <p:animEffect transition="in" filter="randombar(horizontal)">
                                      <p:cBhvr>
                                        <p:cTn id="74" dur="500"/>
                                        <p:tgtEl>
                                          <p:spTgt spid="1647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blinds(horizontal)">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animBg="1"/>
      <p:bldP spid="16421" grpId="0" animBg="1"/>
      <p:bldP spid="16443" grpId="0" animBg="1"/>
      <p:bldP spid="16454" grpId="0" animBg="1"/>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371600"/>
            <a:ext cx="8763000" cy="2677656"/>
          </a:xfrm>
          <a:prstGeom prst="rect">
            <a:avLst/>
          </a:prstGeom>
          <a:noFill/>
        </p:spPr>
        <p:txBody>
          <a:bodyPr wrap="square" rtlCol="0">
            <a:spAutoFit/>
          </a:bodyPr>
          <a:lstStyle/>
          <a:p>
            <a:r>
              <a:rPr lang="en-US" sz="2800" b="1">
                <a:solidFill>
                  <a:schemeClr val="tx1">
                    <a:lumMod val="50000"/>
                  </a:schemeClr>
                </a:solidFill>
                <a:latin typeface="Times New Roman" panose="02020603050405020304" pitchFamily="18" charset="0"/>
                <a:cs typeface="Times New Roman" panose="02020603050405020304" pitchFamily="18" charset="0"/>
              </a:rPr>
              <a:t>3. </a:t>
            </a:r>
            <a:r>
              <a:rPr lang="en-US" sz="2800" b="1" err="1">
                <a:solidFill>
                  <a:schemeClr val="tx1">
                    <a:lumMod val="50000"/>
                  </a:schemeClr>
                </a:solidFill>
                <a:latin typeface="Times New Roman" panose="02020603050405020304" pitchFamily="18" charset="0"/>
                <a:cs typeface="Times New Roman" panose="02020603050405020304" pitchFamily="18" charset="0"/>
              </a:rPr>
              <a:t>Có</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cách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nào</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làm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tăng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từ</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lực</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của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nam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châm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điện</a:t>
            </a:r>
            <a:r>
              <a:rPr lang="en-US" sz="2800" b="1">
                <a:solidFill>
                  <a:schemeClr val="tx1">
                    <a:lumMod val="50000"/>
                  </a:schemeClr>
                </a:solidFill>
                <a:latin typeface="Times New Roman" panose="02020603050405020304" pitchFamily="18" charset="0"/>
                <a:cs typeface="Times New Roman" panose="02020603050405020304" pitchFamily="18" charset="0"/>
              </a:rPr>
              <a:t>?</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Dùng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dẫn</a:t>
            </a:r>
            <a:r>
              <a:rPr lang="en-US" sz="2800" b="1">
                <a:solidFill>
                  <a:schemeClr val="tx1">
                    <a:lumMod val="50000"/>
                  </a:schemeClr>
                </a:solidFill>
                <a:latin typeface="Times New Roman" panose="02020603050405020304" pitchFamily="18" charset="0"/>
                <a:cs typeface="Times New Roman" panose="02020603050405020304" pitchFamily="18" charset="0"/>
              </a:rPr>
              <a:t> to </a:t>
            </a:r>
            <a:r>
              <a:rPr lang="en-US" sz="2800" b="1" err="1">
                <a:solidFill>
                  <a:schemeClr val="tx1">
                    <a:lumMod val="50000"/>
                  </a:schemeClr>
                </a:solidFill>
                <a:latin typeface="Times New Roman" panose="02020603050405020304" pitchFamily="18" charset="0"/>
                <a:cs typeface="Times New Roman" panose="02020603050405020304" pitchFamily="18" charset="0"/>
              </a:rPr>
              <a:t>quấn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ít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vòng</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Dùng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dẫn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nhỏ</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quấn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nhiều</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vòng</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Tăng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số</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vòng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dẫn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và</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giảm</a:t>
            </a:r>
            <a:r>
              <a:rPr lang="en-US" sz="2800" b="1">
                <a:solidFill>
                  <a:schemeClr val="tx1">
                    <a:lumMod val="50000"/>
                  </a:schemeClr>
                </a:solidFill>
                <a:latin typeface="Times New Roman" panose="02020603050405020304" pitchFamily="18" charset="0"/>
                <a:cs typeface="Times New Roman" panose="02020603050405020304" pitchFamily="18" charset="0"/>
              </a:rPr>
              <a:t> cường độ dòng điện chạy qua ống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r>
              <a:rPr lang="en-US" sz="2800" b="1">
                <a:solidFill>
                  <a:schemeClr val="tx1">
                    <a:lumMod val="50000"/>
                  </a:schemeClr>
                </a:solidFill>
                <a:latin typeface="Times New Roman" panose="02020603050405020304" pitchFamily="18" charset="0"/>
                <a:cs typeface="Times New Roman" panose="02020603050405020304" pitchFamily="18" charset="0"/>
              </a:rPr>
              <a:t>.</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Tăng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đường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kính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và</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chiều</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dài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ống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dây</a:t>
            </a:r>
            <a:endParaRPr lang="en-US" sz="2800" b="1">
              <a:solidFill>
                <a:schemeClr val="tx1">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8206415" y="4495800"/>
            <a:ext cx="1074333" cy="1569660"/>
          </a:xfrm>
          <a:prstGeom prst="rect">
            <a:avLst/>
          </a:prstGeom>
          <a:noFill/>
        </p:spPr>
        <p:txBody>
          <a:bodyPr wrap="none" lIns="91440" tIns="45720" rIns="91440" bIns="45720">
            <a:spAutoFit/>
          </a:bodyPr>
          <a:lstStyle/>
          <a:p>
            <a:pPr algn="ctr"/>
            <a:r>
              <a:rPr lang="en-US" sz="9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371600"/>
            <a:ext cx="8763000" cy="3539430"/>
          </a:xfrm>
          <a:prstGeom prst="rect">
            <a:avLst/>
          </a:prstGeom>
          <a:noFill/>
        </p:spPr>
        <p:txBody>
          <a:bodyPr wrap="square" rtlCol="0">
            <a:spAutoFit/>
          </a:bodyPr>
          <a:lstStyle/>
          <a:p>
            <a:r>
              <a:rPr lang="en-US" sz="2800" b="1">
                <a:solidFill>
                  <a:schemeClr val="tx1">
                    <a:lumMod val="50000"/>
                  </a:schemeClr>
                </a:solidFill>
                <a:latin typeface="Times New Roman" panose="02020603050405020304" pitchFamily="18" charset="0"/>
                <a:cs typeface="Times New Roman" panose="02020603050405020304" pitchFamily="18" charset="0"/>
              </a:rPr>
              <a:t>4. </a:t>
            </a:r>
            <a:r>
              <a:rPr lang="en-US" sz="2800" b="1" err="1">
                <a:solidFill>
                  <a:schemeClr val="tx1">
                    <a:lumMod val="50000"/>
                  </a:schemeClr>
                </a:solidFill>
                <a:latin typeface="Times New Roman" panose="02020603050405020304" pitchFamily="18" charset="0"/>
                <a:cs typeface="Times New Roman" panose="02020603050405020304" pitchFamily="18" charset="0"/>
              </a:rPr>
              <a:t>Vì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sao</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lõi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của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nam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châm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điện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không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làm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bằng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mà</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lại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làm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bằng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sắt</a:t>
            </a:r>
            <a:r>
              <a:rPr lang="en-US" sz="2800" b="1">
                <a:solidFill>
                  <a:schemeClr val="tx1">
                    <a:lumMod val="50000"/>
                  </a:schemeClr>
                </a:solidFill>
                <a:latin typeface="Times New Roman" panose="02020603050405020304" pitchFamily="18" charset="0"/>
                <a:cs typeface="Times New Roman" panose="02020603050405020304" pitchFamily="18" charset="0"/>
              </a:rPr>
              <a:t> non.</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Vì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lõi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nhiễm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từ</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yếu</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hơn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sắt</a:t>
            </a:r>
            <a:r>
              <a:rPr lang="en-US" sz="2800" b="1">
                <a:solidFill>
                  <a:schemeClr val="tx1">
                    <a:lumMod val="50000"/>
                  </a:schemeClr>
                </a:solidFill>
                <a:latin typeface="Times New Roman" panose="02020603050405020304" pitchFamily="18" charset="0"/>
                <a:cs typeface="Times New Roman" panose="02020603050405020304" pitchFamily="18" charset="0"/>
              </a:rPr>
              <a:t> non</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Vì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dùng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lõi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sau</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khi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nhiễm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từ</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sẻ</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biến</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thành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một</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nam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châm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vĩnh</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cửu</a:t>
            </a:r>
            <a:endParaRPr lang="en-US" sz="2800" b="1">
              <a:solidFill>
                <a:schemeClr val="tx1">
                  <a:lumMod val="50000"/>
                </a:schemeClr>
              </a:solidFill>
              <a:latin typeface="Times New Roman" panose="02020603050405020304" pitchFamily="18" charset="0"/>
              <a:cs typeface="Times New Roman" panose="02020603050405020304" pitchFamily="18" charset="0"/>
            </a:endParaRP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Vì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dùng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lõi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không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thể</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làm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thay</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đổi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cường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độ</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lực</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từ</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của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nam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châm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điện</a:t>
            </a:r>
            <a:r>
              <a:rPr lang="en-US" sz="2800" b="1">
                <a:solidFill>
                  <a:schemeClr val="tx1">
                    <a:lumMod val="50000"/>
                  </a:schemeClr>
                </a:solidFill>
                <a:latin typeface="Times New Roman" panose="02020603050405020304" pitchFamily="18" charset="0"/>
                <a:cs typeface="Times New Roman" panose="02020603050405020304" pitchFamily="18" charset="0"/>
              </a:rPr>
              <a:t>.</a:t>
            </a:r>
          </a:p>
          <a:p>
            <a:pPr marL="514350" indent="-514350">
              <a:buAutoNum type="alphaUcPeriod"/>
            </a:pPr>
            <a:r>
              <a:rPr lang="en-US" sz="2800" b="1" err="1">
                <a:solidFill>
                  <a:schemeClr val="tx1">
                    <a:lumMod val="50000"/>
                  </a:schemeClr>
                </a:solidFill>
                <a:latin typeface="Times New Roman" panose="02020603050405020304" pitchFamily="18" charset="0"/>
                <a:cs typeface="Times New Roman" panose="02020603050405020304" pitchFamily="18" charset="0"/>
              </a:rPr>
              <a:t>Vì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dùng</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lõi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thép</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thì</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lực</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từ</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giảm</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đi</a:t>
            </a:r>
            <a:r>
              <a:rPr lang="en-US" sz="2800" b="1">
                <a:solidFill>
                  <a:schemeClr val="tx1">
                    <a:lumMod val="50000"/>
                  </a:schemeClr>
                </a:solidFill>
                <a:latin typeface="Times New Roman" panose="02020603050405020304" pitchFamily="18" charset="0"/>
                <a:cs typeface="Times New Roman" panose="02020603050405020304" pitchFamily="18" charset="0"/>
              </a:rPr>
              <a:t> so </a:t>
            </a:r>
            <a:r>
              <a:rPr lang="en-US" sz="2800" b="1" err="1">
                <a:solidFill>
                  <a:schemeClr val="tx1">
                    <a:lumMod val="50000"/>
                  </a:schemeClr>
                </a:solidFill>
                <a:latin typeface="Times New Roman" panose="02020603050405020304" pitchFamily="18" charset="0"/>
                <a:cs typeface="Times New Roman" panose="02020603050405020304" pitchFamily="18" charset="0"/>
              </a:rPr>
              <a:t>với</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chưa</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có</a:t>
            </a:r>
            <a:r>
              <a:rPr lang="en-US" sz="2800" b="1">
                <a:solidFill>
                  <a:schemeClr val="tx1">
                    <a:lumMod val="50000"/>
                  </a:schemeClr>
                </a:solidFill>
                <a:latin typeface="Times New Roman" panose="02020603050405020304" pitchFamily="18" charset="0"/>
                <a:cs typeface="Times New Roman" panose="02020603050405020304" pitchFamily="18" charset="0"/>
              </a:rPr>
              <a:t> </a:t>
            </a:r>
            <a:r>
              <a:rPr lang="en-US" sz="2800" b="1" err="1">
                <a:solidFill>
                  <a:schemeClr val="tx1">
                    <a:lumMod val="50000"/>
                  </a:schemeClr>
                </a:solidFill>
                <a:latin typeface="Times New Roman" panose="02020603050405020304" pitchFamily="18" charset="0"/>
                <a:cs typeface="Times New Roman" panose="02020603050405020304" pitchFamily="18" charset="0"/>
              </a:rPr>
              <a:t>lõi</a:t>
            </a:r>
            <a:r>
              <a:rPr lang="en-US" sz="2800" b="1">
                <a:solidFill>
                  <a:schemeClr val="tx1">
                    <a:lumMod val="50000"/>
                  </a:schemeClr>
                </a:solidFill>
                <a:latin typeface="Times New Roman" panose="02020603050405020304" pitchFamily="18" charset="0"/>
                <a:cs typeface="Times New Roman" panose="02020603050405020304" pitchFamily="18" charset="0"/>
              </a:rPr>
              <a:t>.</a:t>
            </a:r>
          </a:p>
        </p:txBody>
      </p:sp>
      <p:sp>
        <p:nvSpPr>
          <p:cNvPr id="4" name="Rectangle 3">
            <a:hlinkClick r:id="rId2" action="ppaction://hlinksldjump"/>
          </p:cNvPr>
          <p:cNvSpPr/>
          <p:nvPr/>
        </p:nvSpPr>
        <p:spPr>
          <a:xfrm>
            <a:off x="8663615" y="5029200"/>
            <a:ext cx="1074333" cy="1569660"/>
          </a:xfrm>
          <a:prstGeom prst="rect">
            <a:avLst/>
          </a:prstGeom>
          <a:noFill/>
        </p:spPr>
        <p:txBody>
          <a:bodyPr wrap="none" lIns="91440" tIns="45720" rIns="91440" bIns="45720">
            <a:spAutoFit/>
          </a:bodyPr>
          <a:lstStyle/>
          <a:p>
            <a:pPr algn="ctr"/>
            <a:r>
              <a:rPr lang="en-US" sz="9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031240"/>
            <a:ext cx="8229600" cy="568960"/>
          </a:xfrm>
        </p:spPr>
        <p:txBody>
          <a:bodyPr>
            <a:normAutofit fontScale="90000"/>
          </a:bodyPr>
          <a:lstStyle/>
          <a:p>
            <a:r>
              <a:rPr lang="en-US"/>
              <a:t>PHIẾU HỌC TẬP 1</a:t>
            </a:r>
          </a:p>
        </p:txBody>
      </p:sp>
      <p:graphicFrame>
        <p:nvGraphicFramePr>
          <p:cNvPr id="4" name="Content Placeholder 3"/>
          <p:cNvGraphicFramePr>
            <a:graphicFrameLocks noGrp="1"/>
          </p:cNvGraphicFramePr>
          <p:nvPr>
            <p:ph idx="1"/>
          </p:nvPr>
        </p:nvGraphicFramePr>
        <p:xfrm>
          <a:off x="1981200" y="1600200"/>
          <a:ext cx="8229600" cy="4276090"/>
        </p:xfrm>
        <a:graphic>
          <a:graphicData uri="http://schemas.openxmlformats.org/drawingml/2006/table">
            <a:tbl>
              <a:tblPr firstRow="1" bandRow="1">
                <a:tableStyleId>{5940675A-B579-460E-94D1-54222C63F5DA}</a:tableStyleId>
              </a:tblPr>
              <a:tblGrid>
                <a:gridCol w="1139825">
                  <a:extLst>
                    <a:ext uri="{9D8B030D-6E8A-4147-A177-3AD203B41FA5}">
                      <a16:colId xmlns:a16="http://schemas.microsoft.com/office/drawing/2014/main" val="20000"/>
                    </a:ext>
                  </a:extLst>
                </a:gridCol>
                <a:gridCol w="7089775">
                  <a:extLst>
                    <a:ext uri="{9D8B030D-6E8A-4147-A177-3AD203B41FA5}">
                      <a16:colId xmlns:a16="http://schemas.microsoft.com/office/drawing/2014/main" val="20001"/>
                    </a:ext>
                  </a:extLst>
                </a:gridCol>
              </a:tblGrid>
              <a:tr h="456565">
                <a:tc rowSpan="3">
                  <a:txBody>
                    <a:bodyPr/>
                    <a:lstStyle/>
                    <a:p>
                      <a:pPr indent="0">
                        <a:buNone/>
                      </a:pPr>
                      <a:r>
                        <a:rPr lang="en-US" sz="2500" b="1" u="sng">
                          <a:latin typeface="Times New Roman" panose="02020603050405020304" pitchFamily="18" charset="0"/>
                          <a:cs typeface="Times New Roman" panose="02020603050405020304" pitchFamily="18" charset="0"/>
                        </a:rPr>
                        <a:t>Nhiệm vụ 1:</a:t>
                      </a:r>
                      <a:r>
                        <a:rPr lang="en-US" sz="2500" b="0">
                          <a:latin typeface="Times New Roman" panose="02020603050405020304" pitchFamily="18" charset="0"/>
                          <a:cs typeface="Times New Roman" panose="02020603050405020304" pitchFamily="18" charset="0"/>
                        </a:rPr>
                        <a:t>         </a:t>
                      </a:r>
                    </a:p>
                    <a:p>
                      <a:pPr indent="0">
                        <a:buNone/>
                      </a:pPr>
                      <a:endParaRPr lang="en-US" sz="2500" b="0">
                        <a:latin typeface="Times New Roman" panose="02020603050405020304" pitchFamily="18" charset="0"/>
                        <a:cs typeface="Times New Roman" panose="02020603050405020304" pitchFamily="18" charset="0"/>
                      </a:endParaRPr>
                    </a:p>
                    <a:p>
                      <a:pPr indent="0">
                        <a:buNone/>
                      </a:pPr>
                      <a:endParaRPr lang="en-US" sz="2500" b="0">
                        <a:latin typeface="Times New Roman" panose="02020603050405020304" pitchFamily="18" charset="0"/>
                        <a:cs typeface="Times New Roman" panose="02020603050405020304" pitchFamily="18" charset="0"/>
                      </a:endParaRPr>
                    </a:p>
                    <a:p>
                      <a:pPr indent="0">
                        <a:buNone/>
                      </a:pPr>
                      <a:endParaRPr lang="en-US" sz="2500" b="0">
                        <a:latin typeface="Times New Roman" panose="02020603050405020304" pitchFamily="18" charset="0"/>
                        <a:cs typeface="Times New Roman" panose="02020603050405020304" pitchFamily="18" charset="0"/>
                      </a:endParaRPr>
                    </a:p>
                    <a:p>
                      <a:pPr indent="0">
                        <a:buNone/>
                      </a:pPr>
                      <a:endParaRPr lang="en-US" sz="2500" b="0">
                        <a:latin typeface="Times New Roman" panose="02020603050405020304" pitchFamily="18" charset="0"/>
                        <a:cs typeface="Times New Roman" panose="02020603050405020304" pitchFamily="18" charset="0"/>
                      </a:endParaRPr>
                    </a:p>
                    <a:p>
                      <a:pPr indent="0">
                        <a:buNone/>
                      </a:pPr>
                      <a:endParaRPr lang="en-US" sz="2500" b="0">
                        <a:latin typeface="Times New Roman" panose="02020603050405020304" pitchFamily="18" charset="0"/>
                        <a:cs typeface="Times New Roman" panose="02020603050405020304" pitchFamily="18" charset="0"/>
                      </a:endParaRPr>
                    </a:p>
                    <a:p>
                      <a:pPr indent="0">
                        <a:buNone/>
                      </a:pPr>
                      <a:endParaRPr lang="en-US" sz="2500" b="0">
                        <a:latin typeface="Times New Roman" panose="02020603050405020304" pitchFamily="18" charset="0"/>
                        <a:cs typeface="Times New Roman" panose="02020603050405020304" pitchFamily="18" charset="0"/>
                      </a:endParaRPr>
                    </a:p>
                    <a:p>
                      <a:pPr indent="0">
                        <a:buNone/>
                      </a:pPr>
                      <a:endParaRPr lang="en-US" sz="2500" b="0">
                        <a:latin typeface="Times New Roman" panose="02020603050405020304" pitchFamily="18" charset="0"/>
                        <a:cs typeface="Times New Roman" panose="02020603050405020304" pitchFamily="18" charset="0"/>
                      </a:endParaRPr>
                    </a:p>
                    <a:p>
                      <a:pPr indent="0">
                        <a:buNone/>
                      </a:pPr>
                      <a:r>
                        <a:rPr lang="en-US" sz="1700" b="1">
                          <a:latin typeface="Times New Roman" panose="02020603050405020304" pitchFamily="18" charset="0"/>
                          <a:cs typeface="Times New Roman" panose="02020603050405020304" pitchFamily="18" charset="0"/>
                        </a:rPr>
                        <a:t>Kết luận 1:</a:t>
                      </a:r>
                      <a:endParaRPr lang="en-US" sz="25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500" b="0">
                          <a:latin typeface="Times New Roman" panose="02020603050405020304" pitchFamily="18" charset="0"/>
                          <a:cs typeface="Times New Roman" panose="02020603050405020304" pitchFamily="18" charset="0"/>
                        </a:rPr>
                        <a:t>Bố trí thí nghiệm như hình 25.1</a:t>
                      </a:r>
                      <a:endParaRPr lang="en-US" sz="25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5562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2500" b="0">
                          <a:latin typeface="Times New Roman" panose="02020603050405020304" pitchFamily="18" charset="0"/>
                          <a:cs typeface="Times New Roman" panose="02020603050405020304" pitchFamily="18" charset="0"/>
                        </a:rPr>
                        <a:t>Quan sát thí nghiệm và hoàn thành các nhận  xét sau:</a:t>
                      </a:r>
                    </a:p>
                    <a:p>
                      <a:pPr indent="0">
                        <a:buNone/>
                      </a:pPr>
                      <a:r>
                        <a:rPr lang="en-US" sz="2500" b="0">
                          <a:latin typeface="Times New Roman" panose="02020603050405020304" pitchFamily="18" charset="0"/>
                          <a:cs typeface="Times New Roman" panose="02020603050405020304" pitchFamily="18" charset="0"/>
                        </a:rPr>
                        <a:t>*Khi có lõi sắt non (hoặc lõi thép), góc lệch của kim nam châm (so với phương ban đầu) …………… hơn khi không có lõi sắt non (hoặc lõi thép) trong lòng ống dây.</a:t>
                      </a:r>
                    </a:p>
                    <a:p>
                      <a:pPr indent="0">
                        <a:buNone/>
                      </a:pPr>
                      <a:r>
                        <a:rPr lang="en-US" sz="2500" b="0">
                          <a:latin typeface="Times New Roman" panose="02020603050405020304" pitchFamily="18" charset="0"/>
                          <a:cs typeface="Times New Roman" panose="02020603050405020304" pitchFamily="18" charset="0"/>
                        </a:rPr>
                        <a:t>*Từ tính của ống dây có lõi sắt non (hoặc lõi thép)</a:t>
                      </a:r>
                    </a:p>
                    <a:p>
                      <a:pPr indent="0">
                        <a:buNone/>
                      </a:pPr>
                      <a:r>
                        <a:rPr lang="en-US" sz="2500" b="0">
                          <a:latin typeface="Times New Roman" panose="02020603050405020304" pitchFamily="18" charset="0"/>
                          <a:cs typeface="Times New Roman" panose="02020603050405020304" pitchFamily="18" charset="0"/>
                        </a:rPr>
                        <a:t>................. hơn từ tính của ống dây không có lõi sắt non hoặc lõi thép).</a:t>
                      </a:r>
                      <a:endParaRPr lang="en-US" sz="25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3905">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2500" b="0">
                          <a:latin typeface="Times New Roman" panose="02020603050405020304" pitchFamily="18" charset="0"/>
                          <a:cs typeface="Times New Roman" panose="02020603050405020304" pitchFamily="18" charset="0"/>
                        </a:rPr>
                        <a:t>Lõi sắt non hoặc lõi thép làm……………tác dụng</a:t>
                      </a:r>
                    </a:p>
                    <a:p>
                      <a:pPr indent="0">
                        <a:buNone/>
                      </a:pPr>
                      <a:r>
                        <a:rPr lang="en-US" sz="2500" b="0">
                          <a:latin typeface="Times New Roman" panose="02020603050405020304" pitchFamily="18" charset="0"/>
                          <a:cs typeface="Times New Roman" panose="02020603050405020304" pitchFamily="18" charset="0"/>
                        </a:rPr>
                        <a:t>……………của ống dây có dòng điện chạy qua.</a:t>
                      </a:r>
                      <a:endParaRPr lang="en-US" sz="25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8163560" y="2673351"/>
            <a:ext cx="1534160"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lớn</a:t>
            </a:r>
          </a:p>
        </p:txBody>
      </p:sp>
      <p:sp>
        <p:nvSpPr>
          <p:cNvPr id="7" name="Text Box 6"/>
          <p:cNvSpPr txBox="1"/>
          <p:nvPr/>
        </p:nvSpPr>
        <p:spPr>
          <a:xfrm>
            <a:off x="3346450" y="4192271"/>
            <a:ext cx="1129030"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mạnh</a:t>
            </a:r>
          </a:p>
        </p:txBody>
      </p:sp>
      <p:sp>
        <p:nvSpPr>
          <p:cNvPr id="8" name="Text Box 7"/>
          <p:cNvSpPr txBox="1"/>
          <p:nvPr/>
        </p:nvSpPr>
        <p:spPr>
          <a:xfrm>
            <a:off x="7229475" y="4952366"/>
            <a:ext cx="1129030"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tăng</a:t>
            </a:r>
          </a:p>
        </p:txBody>
      </p:sp>
      <p:sp>
        <p:nvSpPr>
          <p:cNvPr id="9" name="Text Box 8"/>
          <p:cNvSpPr txBox="1"/>
          <p:nvPr/>
        </p:nvSpPr>
        <p:spPr>
          <a:xfrm>
            <a:off x="3651250" y="5388611"/>
            <a:ext cx="1129030"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từ</a:t>
            </a:r>
          </a:p>
        </p:txBody>
      </p:sp>
      <p:sp>
        <p:nvSpPr>
          <p:cNvPr id="10" name="Left Arrow 9">
            <a:hlinkClick r:id="rId4" action="ppaction://hlinksldjump"/>
          </p:cNvPr>
          <p:cNvSpPr/>
          <p:nvPr/>
        </p:nvSpPr>
        <p:spPr>
          <a:xfrm>
            <a:off x="8838565" y="6400800"/>
            <a:ext cx="1143000" cy="381000"/>
          </a:xfrm>
          <a:prstGeom prst="lef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a:endParaRPr lang="en-US"/>
          </a:p>
        </p:txBody>
      </p:sp>
      <p:pic>
        <p:nvPicPr>
          <p:cNvPr id="22534" name="Picture 6" descr="Digit 90"/>
          <p:cNvPicPr>
            <a:picLocks noChangeAspect="1"/>
          </p:cNvPicPr>
          <p:nvPr/>
        </p:nvPicPr>
        <p:blipFill>
          <a:blip r:embed="rId5"/>
          <a:stretch>
            <a:fillRect/>
          </a:stretch>
        </p:blipFill>
        <p:spPr>
          <a:xfrm>
            <a:off x="4836161" y="54611"/>
            <a:ext cx="2816225" cy="9772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par>
                                <p:cTn id="23" presetID="31" presetClass="exit" presetSubtype="0" fill="hold" nodeType="withEffect">
                                  <p:stCondLst>
                                    <p:cond delay="93000"/>
                                  </p:stCondLst>
                                  <p:iterate type="lt">
                                    <p:tmPct val="5000"/>
                                  </p:iterate>
                                  <p:childTnLst>
                                    <p:anim calcmode="lin" valueType="num">
                                      <p:cBhvr>
                                        <p:cTn id="24" dur="1000"/>
                                        <p:tgtEl>
                                          <p:spTgt spid="22534"/>
                                        </p:tgtEl>
                                        <p:attrNameLst>
                                          <p:attrName>ppt_w</p:attrName>
                                        </p:attrNameLst>
                                      </p:cBhvr>
                                      <p:tavLst>
                                        <p:tav tm="0">
                                          <p:val>
                                            <p:strVal val="ppt_w"/>
                                          </p:val>
                                        </p:tav>
                                        <p:tav tm="100000">
                                          <p:val>
                                            <p:fltVal val="0"/>
                                          </p:val>
                                        </p:tav>
                                      </p:tavLst>
                                    </p:anim>
                                    <p:anim calcmode="lin" valueType="num">
                                      <p:cBhvr>
                                        <p:cTn id="25" dur="1000"/>
                                        <p:tgtEl>
                                          <p:spTgt spid="22534"/>
                                        </p:tgtEl>
                                        <p:attrNameLst>
                                          <p:attrName>ppt_h</p:attrName>
                                        </p:attrNameLst>
                                      </p:cBhvr>
                                      <p:tavLst>
                                        <p:tav tm="0">
                                          <p:val>
                                            <p:strVal val="ppt_h"/>
                                          </p:val>
                                        </p:tav>
                                        <p:tav tm="100000">
                                          <p:val>
                                            <p:fltVal val="0"/>
                                          </p:val>
                                        </p:tav>
                                      </p:tavLst>
                                    </p:anim>
                                    <p:anim calcmode="lin" valueType="num">
                                      <p:cBhvr>
                                        <p:cTn id="26" dur="1000"/>
                                        <p:tgtEl>
                                          <p:spTgt spid="22534"/>
                                        </p:tgtEl>
                                        <p:attrNameLst>
                                          <p:attrName>style.rotation</p:attrName>
                                        </p:attrNameLst>
                                      </p:cBhvr>
                                      <p:tavLst>
                                        <p:tav tm="0">
                                          <p:val>
                                            <p:fltVal val="0"/>
                                          </p:val>
                                        </p:tav>
                                        <p:tav tm="100000">
                                          <p:val>
                                            <p:fltVal val="90"/>
                                          </p:val>
                                        </p:tav>
                                      </p:tavLst>
                                    </p:anim>
                                    <p:animEffect transition="out" filter="fade">
                                      <p:cBhvr>
                                        <p:cTn id="27" dur="1000"/>
                                        <p:tgtEl>
                                          <p:spTgt spid="22534"/>
                                        </p:tgtEl>
                                      </p:cBhvr>
                                    </p:animEffect>
                                    <p:set>
                                      <p:cBhvr>
                                        <p:cTn id="28" dur="1" fill="hold">
                                          <p:stCondLst>
                                            <p:cond delay="999"/>
                                          </p:stCondLst>
                                        </p:cTn>
                                        <p:tgtEl>
                                          <p:spTgt spid="22534"/>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003300"/>
            <a:ext cx="8229600" cy="596900"/>
          </a:xfrm>
        </p:spPr>
        <p:txBody>
          <a:bodyPr>
            <a:normAutofit fontScale="90000"/>
          </a:bodyPr>
          <a:lstStyle/>
          <a:p>
            <a:r>
              <a:rPr lang="en-US"/>
              <a:t>PHIẾU HỌC TẬP 2</a:t>
            </a:r>
          </a:p>
        </p:txBody>
      </p:sp>
      <p:graphicFrame>
        <p:nvGraphicFramePr>
          <p:cNvPr id="4" name="Content Placeholder 3"/>
          <p:cNvGraphicFramePr>
            <a:graphicFrameLocks noGrp="1"/>
          </p:cNvGraphicFramePr>
          <p:nvPr>
            <p:ph sz="half" idx="1"/>
          </p:nvPr>
        </p:nvGraphicFramePr>
        <p:xfrm>
          <a:off x="1981201" y="1600201"/>
          <a:ext cx="8350885" cy="4266565"/>
        </p:xfrm>
        <a:graphic>
          <a:graphicData uri="http://schemas.openxmlformats.org/drawingml/2006/table">
            <a:tbl>
              <a:tblPr firstRow="1" bandRow="1">
                <a:tableStyleId>{5940675A-B579-460E-94D1-54222C63F5DA}</a:tableStyleId>
              </a:tblPr>
              <a:tblGrid>
                <a:gridCol w="1115060">
                  <a:extLst>
                    <a:ext uri="{9D8B030D-6E8A-4147-A177-3AD203B41FA5}">
                      <a16:colId xmlns:a16="http://schemas.microsoft.com/office/drawing/2014/main" val="20000"/>
                    </a:ext>
                  </a:extLst>
                </a:gridCol>
                <a:gridCol w="7235825">
                  <a:extLst>
                    <a:ext uri="{9D8B030D-6E8A-4147-A177-3AD203B41FA5}">
                      <a16:colId xmlns:a16="http://schemas.microsoft.com/office/drawing/2014/main" val="20001"/>
                    </a:ext>
                  </a:extLst>
                </a:gridCol>
              </a:tblGrid>
              <a:tr h="2844165">
                <a:tc rowSpan="2">
                  <a:txBody>
                    <a:bodyPr/>
                    <a:lstStyle/>
                    <a:p>
                      <a:pPr indent="0">
                        <a:buNone/>
                      </a:pPr>
                      <a:r>
                        <a:rPr lang="en-US" sz="1000" b="1" u="sng">
                          <a:latin typeface="Times New Roman" panose="02020603050405020304" pitchFamily="18" charset="0"/>
                          <a:cs typeface="Times New Roman" panose="02020603050405020304" pitchFamily="18" charset="0"/>
                        </a:rPr>
                        <a:t>Nhiệm vụ 2:</a:t>
                      </a:r>
                      <a:r>
                        <a:rPr lang="en-US" sz="1000" b="0">
                          <a:latin typeface="Times New Roman" panose="02020603050405020304" pitchFamily="18" charset="0"/>
                          <a:cs typeface="Times New Roman" panose="02020603050405020304" pitchFamily="18" charset="0"/>
                        </a:rPr>
                        <a:t>                  </a:t>
                      </a: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endParaRPr lang="en-US" sz="1000" b="0">
                        <a:latin typeface="Times New Roman" panose="02020603050405020304" pitchFamily="18" charset="0"/>
                        <a:cs typeface="Times New Roman" panose="02020603050405020304" pitchFamily="18" charset="0"/>
                      </a:endParaRPr>
                    </a:p>
                    <a:p>
                      <a:pPr indent="0">
                        <a:buNone/>
                      </a:pPr>
                      <a:r>
                        <a:rPr lang="en-US" sz="1000" b="1">
                          <a:latin typeface="Times New Roman" panose="02020603050405020304" pitchFamily="18" charset="0"/>
                          <a:cs typeface="Times New Roman" panose="02020603050405020304" pitchFamily="18" charset="0"/>
                        </a:rPr>
                        <a:t>Kết luận2:</a:t>
                      </a:r>
                      <a:endParaRPr lang="en-US" sz="1000" b="1" u="sng">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600" b="0">
                          <a:latin typeface="Times New Roman" panose="02020603050405020304" pitchFamily="18" charset="0"/>
                          <a:cs typeface="Times New Roman" panose="02020603050405020304" pitchFamily="18" charset="0"/>
                        </a:rPr>
                        <a:t>Quan sát thí nghiệm  hình 25.2 và hoàn thành các nhận xét sau:</a:t>
                      </a:r>
                    </a:p>
                    <a:p>
                      <a:pPr indent="0">
                        <a:buNone/>
                      </a:pPr>
                      <a:r>
                        <a:rPr lang="en-US" sz="2600" b="0">
                          <a:latin typeface="Times New Roman" panose="02020603050405020304" pitchFamily="18" charset="0"/>
                          <a:cs typeface="Times New Roman" panose="02020603050405020304" pitchFamily="18" charset="0"/>
                        </a:rPr>
                        <a:t>*Ống dây có lõi sắt non đang hút đinh sắt, khi ngắt công tắc ta thấy các đinh sắt……………………</a:t>
                      </a:r>
                    </a:p>
                    <a:p>
                      <a:pPr indent="0">
                        <a:buNone/>
                      </a:pPr>
                      <a:r>
                        <a:rPr lang="en-US" sz="2600" b="0">
                          <a:latin typeface="Times New Roman" panose="02020603050405020304" pitchFamily="18" charset="0"/>
                          <a:cs typeface="Times New Roman" panose="02020603050405020304" pitchFamily="18" charset="0"/>
                        </a:rPr>
                        <a:t>* Ống dây có lõi thép đang hút đinh sắt, khi ngắt công tắc ta thấy các đinh sắt………………............</a:t>
                      </a:r>
                    </a:p>
                    <a:p>
                      <a:pPr indent="0">
                        <a:buNone/>
                      </a:pPr>
                      <a:endParaRPr lang="en-US" sz="26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240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2600" b="0">
                          <a:latin typeface="Times New Roman" panose="02020603050405020304" pitchFamily="18" charset="0"/>
                          <a:cs typeface="Times New Roman" panose="02020603050405020304" pitchFamily="18" charset="0"/>
                        </a:rPr>
                        <a:t>Khi ngắt điện, lõi sắt non…………………………</a:t>
                      </a:r>
                    </a:p>
                    <a:p>
                      <a:pPr indent="0">
                        <a:buNone/>
                      </a:pPr>
                      <a:r>
                        <a:rPr lang="en-US" sz="2600" b="0">
                          <a:latin typeface="Times New Roman" panose="02020603050405020304" pitchFamily="18" charset="0"/>
                          <a:cs typeface="Times New Roman" panose="02020603050405020304" pitchFamily="18" charset="0"/>
                        </a:rPr>
                        <a:t>từ tính, còn lõi thép thì…...................................</a:t>
                      </a:r>
                      <a:endParaRPr lang="en-US" sz="26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 Box 6"/>
          <p:cNvSpPr txBox="1"/>
          <p:nvPr/>
        </p:nvSpPr>
        <p:spPr>
          <a:xfrm>
            <a:off x="7082790" y="2635886"/>
            <a:ext cx="2405380"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rơi xuống</a:t>
            </a:r>
          </a:p>
        </p:txBody>
      </p:sp>
      <p:sp>
        <p:nvSpPr>
          <p:cNvPr id="6" name="Text Box 5"/>
          <p:cNvSpPr txBox="1"/>
          <p:nvPr/>
        </p:nvSpPr>
        <p:spPr>
          <a:xfrm>
            <a:off x="7017385" y="3462656"/>
            <a:ext cx="3030220"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 không rơi xuống</a:t>
            </a:r>
          </a:p>
        </p:txBody>
      </p:sp>
      <p:sp>
        <p:nvSpPr>
          <p:cNvPr id="8" name="Text Box 7"/>
          <p:cNvSpPr txBox="1"/>
          <p:nvPr/>
        </p:nvSpPr>
        <p:spPr>
          <a:xfrm>
            <a:off x="7165976" y="4288791"/>
            <a:ext cx="2563495"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mất hết</a:t>
            </a:r>
          </a:p>
        </p:txBody>
      </p:sp>
      <p:sp>
        <p:nvSpPr>
          <p:cNvPr id="9" name="Text Box 8"/>
          <p:cNvSpPr txBox="1"/>
          <p:nvPr/>
        </p:nvSpPr>
        <p:spPr>
          <a:xfrm>
            <a:off x="6414770" y="4740911"/>
            <a:ext cx="4390390" cy="553085"/>
          </a:xfrm>
          <a:prstGeom prst="rect">
            <a:avLst/>
          </a:prstGeom>
          <a:noFill/>
        </p:spPr>
        <p:txBody>
          <a:bodyPr wrap="square" rtlCol="0">
            <a:spAutoFit/>
          </a:bodyPr>
          <a:lstStyle/>
          <a:p>
            <a:r>
              <a:rPr lang="en-US" sz="3000">
                <a:solidFill>
                  <a:srgbClr val="FF0000"/>
                </a:solidFill>
                <a:latin typeface="Times New Roman" panose="02020603050405020304" pitchFamily="18" charset="0"/>
                <a:cs typeface="Times New Roman" panose="02020603050405020304" pitchFamily="18" charset="0"/>
              </a:rPr>
              <a:t>vẫn giữ được từ tính</a:t>
            </a:r>
          </a:p>
        </p:txBody>
      </p:sp>
      <p:sp>
        <p:nvSpPr>
          <p:cNvPr id="10" name="Left Arrow 9">
            <a:hlinkClick r:id="rId3" action="ppaction://hlinksldjump"/>
          </p:cNvPr>
          <p:cNvSpPr/>
          <p:nvPr/>
        </p:nvSpPr>
        <p:spPr>
          <a:xfrm>
            <a:off x="8609965" y="5867400"/>
            <a:ext cx="1524000" cy="762000"/>
          </a:xfrm>
          <a:prstGeom prst="lef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a:endParaRPr lang="en-US"/>
          </a:p>
        </p:txBody>
      </p:sp>
      <p:pic>
        <p:nvPicPr>
          <p:cNvPr id="22534" name="Picture 6" descr="Digit 90"/>
          <p:cNvPicPr>
            <a:picLocks noChangeAspect="1"/>
          </p:cNvPicPr>
          <p:nvPr/>
        </p:nvPicPr>
        <p:blipFill>
          <a:blip r:embed="rId4"/>
          <a:stretch>
            <a:fillRect/>
          </a:stretch>
        </p:blipFill>
        <p:spPr>
          <a:xfrm>
            <a:off x="5086351" y="137160"/>
            <a:ext cx="1576705" cy="8661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31" presetClass="exit" presetSubtype="0" fill="hold" nodeType="withEffect">
                                  <p:stCondLst>
                                    <p:cond delay="93000"/>
                                  </p:stCondLst>
                                  <p:iterate type="lt">
                                    <p:tmPct val="5000"/>
                                  </p:iterate>
                                  <p:childTnLst>
                                    <p:anim calcmode="lin" valueType="num">
                                      <p:cBhvr>
                                        <p:cTn id="24" dur="1000"/>
                                        <p:tgtEl>
                                          <p:spTgt spid="22534"/>
                                        </p:tgtEl>
                                        <p:attrNameLst>
                                          <p:attrName>ppt_w</p:attrName>
                                        </p:attrNameLst>
                                      </p:cBhvr>
                                      <p:tavLst>
                                        <p:tav tm="0">
                                          <p:val>
                                            <p:strVal val="ppt_w"/>
                                          </p:val>
                                        </p:tav>
                                        <p:tav tm="100000">
                                          <p:val>
                                            <p:fltVal val="0"/>
                                          </p:val>
                                        </p:tav>
                                      </p:tavLst>
                                    </p:anim>
                                    <p:anim calcmode="lin" valueType="num">
                                      <p:cBhvr>
                                        <p:cTn id="25" dur="1000"/>
                                        <p:tgtEl>
                                          <p:spTgt spid="22534"/>
                                        </p:tgtEl>
                                        <p:attrNameLst>
                                          <p:attrName>ppt_h</p:attrName>
                                        </p:attrNameLst>
                                      </p:cBhvr>
                                      <p:tavLst>
                                        <p:tav tm="0">
                                          <p:val>
                                            <p:strVal val="ppt_h"/>
                                          </p:val>
                                        </p:tav>
                                        <p:tav tm="100000">
                                          <p:val>
                                            <p:fltVal val="0"/>
                                          </p:val>
                                        </p:tav>
                                      </p:tavLst>
                                    </p:anim>
                                    <p:anim calcmode="lin" valueType="num">
                                      <p:cBhvr>
                                        <p:cTn id="26" dur="1000"/>
                                        <p:tgtEl>
                                          <p:spTgt spid="22534"/>
                                        </p:tgtEl>
                                        <p:attrNameLst>
                                          <p:attrName>style.rotation</p:attrName>
                                        </p:attrNameLst>
                                      </p:cBhvr>
                                      <p:tavLst>
                                        <p:tav tm="0">
                                          <p:val>
                                            <p:fltVal val="0"/>
                                          </p:val>
                                        </p:tav>
                                        <p:tav tm="100000">
                                          <p:val>
                                            <p:fltVal val="90"/>
                                          </p:val>
                                        </p:tav>
                                      </p:tavLst>
                                    </p:anim>
                                    <p:animEffect transition="out" filter="fade">
                                      <p:cBhvr>
                                        <p:cTn id="27" dur="1000"/>
                                        <p:tgtEl>
                                          <p:spTgt spid="22534"/>
                                        </p:tgtEl>
                                      </p:cBhvr>
                                    </p:animEffect>
                                    <p:set>
                                      <p:cBhvr>
                                        <p:cTn id="28" dur="1" fill="hold">
                                          <p:stCondLst>
                                            <p:cond delay="999"/>
                                          </p:stCondLst>
                                        </p:cTn>
                                        <p:tgtEl>
                                          <p:spTgt spid="22534"/>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descr="Canvas"/>
          <p:cNvSpPr txBox="1">
            <a:spLocks noChangeArrowheads="1"/>
          </p:cNvSpPr>
          <p:nvPr/>
        </p:nvSpPr>
        <p:spPr bwMode="auto">
          <a:xfrm>
            <a:off x="1995488" y="5867401"/>
            <a:ext cx="8382000" cy="38417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US" altLang="en-US" sz="2400">
                <a:solidFill>
                  <a:srgbClr val="0000FF"/>
                </a:solidFill>
              </a:rPr>
              <a:t>Ngắt khoá K, quan sát hiện tượng xảy ra với các đinh sắt.</a:t>
            </a:r>
          </a:p>
        </p:txBody>
      </p:sp>
      <p:pic>
        <p:nvPicPr>
          <p:cNvPr id="96259" name="Picture 8" descr="bientrotayquay"/>
          <p:cNvPicPr>
            <a:picLocks noChangeAspect="1" noChangeArrowheads="1"/>
          </p:cNvPicPr>
          <p:nvPr/>
        </p:nvPicPr>
        <p:blipFill>
          <a:blip r:embed="rId3" cstate="print">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l="16348" t="14853" r="16348" b="13181"/>
          <a:stretch>
            <a:fillRect/>
          </a:stretch>
        </p:blipFill>
        <p:spPr bwMode="auto">
          <a:xfrm>
            <a:off x="6019801" y="3962400"/>
            <a:ext cx="11668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10" descr="namchamdien"/>
          <p:cNvPicPr>
            <a:picLocks noChangeAspect="1" noChangeArrowheads="1"/>
          </p:cNvPicPr>
          <p:nvPr/>
        </p:nvPicPr>
        <p:blipFill>
          <a:blip r:embed="rId4">
            <a:clrChange>
              <a:clrFrom>
                <a:srgbClr val="FFFFFF"/>
              </a:clrFrom>
              <a:clrTo>
                <a:srgbClr val="FFFFFF">
                  <a:alpha val="0"/>
                </a:srgbClr>
              </a:clrTo>
            </a:clrChange>
            <a:lum contrast="24000"/>
            <a:extLst>
              <a:ext uri="{28A0092B-C50C-407E-A947-70E740481C1C}">
                <a14:useLocalDpi xmlns:a14="http://schemas.microsoft.com/office/drawing/2010/main" val="0"/>
              </a:ext>
            </a:extLst>
          </a:blip>
          <a:srcRect l="28586" t="21548" r="28584" b="21548"/>
          <a:stretch>
            <a:fillRect/>
          </a:stretch>
        </p:blipFill>
        <p:spPr bwMode="auto">
          <a:xfrm>
            <a:off x="5562601" y="1243014"/>
            <a:ext cx="1000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11"/>
          <p:cNvSpPr>
            <a:spLocks noChangeArrowheads="1"/>
          </p:cNvSpPr>
          <p:nvPr/>
        </p:nvSpPr>
        <p:spPr bwMode="auto">
          <a:xfrm>
            <a:off x="4572000" y="3200400"/>
            <a:ext cx="2008188" cy="146050"/>
          </a:xfrm>
          <a:prstGeom prst="rect">
            <a:avLst/>
          </a:prstGeom>
          <a:solidFill>
            <a:schemeClr val="tx2"/>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6262" name="Rectangle 12"/>
          <p:cNvSpPr>
            <a:spLocks noChangeArrowheads="1"/>
          </p:cNvSpPr>
          <p:nvPr/>
        </p:nvSpPr>
        <p:spPr bwMode="auto">
          <a:xfrm flipH="1">
            <a:off x="5086350" y="1066800"/>
            <a:ext cx="76200" cy="2103438"/>
          </a:xfrm>
          <a:prstGeom prst="rect">
            <a:avLst/>
          </a:prstGeom>
          <a:solidFill>
            <a:schemeClr val="tx2"/>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6263" name="Rectangle 13"/>
          <p:cNvSpPr>
            <a:spLocks noChangeArrowheads="1"/>
          </p:cNvSpPr>
          <p:nvPr/>
        </p:nvSpPr>
        <p:spPr bwMode="auto">
          <a:xfrm>
            <a:off x="5164138" y="1263651"/>
            <a:ext cx="1401762" cy="49213"/>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6264" name="Rectangle 14"/>
          <p:cNvSpPr>
            <a:spLocks noChangeArrowheads="1"/>
          </p:cNvSpPr>
          <p:nvPr/>
        </p:nvSpPr>
        <p:spPr bwMode="auto">
          <a:xfrm>
            <a:off x="5029200" y="1219201"/>
            <a:ext cx="185738" cy="98425"/>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nvGrpSpPr>
          <p:cNvPr id="59419" name="Group 27"/>
          <p:cNvGrpSpPr>
            <a:grpSpLocks/>
          </p:cNvGrpSpPr>
          <p:nvPr/>
        </p:nvGrpSpPr>
        <p:grpSpPr bwMode="auto">
          <a:xfrm>
            <a:off x="5638801" y="2462213"/>
            <a:ext cx="796925" cy="271462"/>
            <a:chOff x="4176" y="2160"/>
            <a:chExt cx="502" cy="171"/>
          </a:xfrm>
        </p:grpSpPr>
        <p:grpSp>
          <p:nvGrpSpPr>
            <p:cNvPr id="96295" name="Group 28"/>
            <p:cNvGrpSpPr>
              <a:grpSpLocks/>
            </p:cNvGrpSpPr>
            <p:nvPr/>
          </p:nvGrpSpPr>
          <p:grpSpPr bwMode="auto">
            <a:xfrm rot="10602233">
              <a:off x="4368" y="2160"/>
              <a:ext cx="118" cy="123"/>
              <a:chOff x="3744" y="1392"/>
              <a:chExt cx="192" cy="192"/>
            </a:xfrm>
          </p:grpSpPr>
          <p:sp>
            <p:nvSpPr>
              <p:cNvPr id="96332" name="Line 29"/>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33" name="Oval 30"/>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296" name="Group 31"/>
            <p:cNvGrpSpPr>
              <a:grpSpLocks/>
            </p:cNvGrpSpPr>
            <p:nvPr/>
          </p:nvGrpSpPr>
          <p:grpSpPr bwMode="auto">
            <a:xfrm>
              <a:off x="4560" y="2160"/>
              <a:ext cx="118" cy="122"/>
              <a:chOff x="3744" y="1392"/>
              <a:chExt cx="192" cy="192"/>
            </a:xfrm>
          </p:grpSpPr>
          <p:sp>
            <p:nvSpPr>
              <p:cNvPr id="96330" name="Line 32"/>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31" name="Oval 33"/>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297" name="Group 34"/>
            <p:cNvGrpSpPr>
              <a:grpSpLocks/>
            </p:cNvGrpSpPr>
            <p:nvPr/>
          </p:nvGrpSpPr>
          <p:grpSpPr bwMode="auto">
            <a:xfrm rot="5400000">
              <a:off x="4222" y="2162"/>
              <a:ext cx="122" cy="118"/>
              <a:chOff x="3744" y="1392"/>
              <a:chExt cx="192" cy="192"/>
            </a:xfrm>
          </p:grpSpPr>
          <p:sp>
            <p:nvSpPr>
              <p:cNvPr id="96328" name="Line 35"/>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29" name="Oval 36"/>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298" name="Group 37"/>
            <p:cNvGrpSpPr>
              <a:grpSpLocks/>
            </p:cNvGrpSpPr>
            <p:nvPr/>
          </p:nvGrpSpPr>
          <p:grpSpPr bwMode="auto">
            <a:xfrm>
              <a:off x="4320" y="2208"/>
              <a:ext cx="118" cy="123"/>
              <a:chOff x="3744" y="1392"/>
              <a:chExt cx="192" cy="192"/>
            </a:xfrm>
          </p:grpSpPr>
          <p:sp>
            <p:nvSpPr>
              <p:cNvPr id="96326" name="Line 38"/>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27" name="Oval 39"/>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299" name="Group 40"/>
            <p:cNvGrpSpPr>
              <a:grpSpLocks/>
            </p:cNvGrpSpPr>
            <p:nvPr/>
          </p:nvGrpSpPr>
          <p:grpSpPr bwMode="auto">
            <a:xfrm>
              <a:off x="4176" y="2160"/>
              <a:ext cx="118" cy="122"/>
              <a:chOff x="3744" y="1392"/>
              <a:chExt cx="192" cy="192"/>
            </a:xfrm>
          </p:grpSpPr>
          <p:sp>
            <p:nvSpPr>
              <p:cNvPr id="96324" name="Line 41"/>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25" name="Oval 42"/>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0" name="Group 43"/>
            <p:cNvGrpSpPr>
              <a:grpSpLocks/>
            </p:cNvGrpSpPr>
            <p:nvPr/>
          </p:nvGrpSpPr>
          <p:grpSpPr bwMode="auto">
            <a:xfrm rot="-4932475">
              <a:off x="4317" y="2211"/>
              <a:ext cx="123" cy="118"/>
              <a:chOff x="3744" y="1392"/>
              <a:chExt cx="192" cy="192"/>
            </a:xfrm>
          </p:grpSpPr>
          <p:sp>
            <p:nvSpPr>
              <p:cNvPr id="96322" name="Line 44"/>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23" name="Oval 45"/>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1" name="Group 46"/>
            <p:cNvGrpSpPr>
              <a:grpSpLocks/>
            </p:cNvGrpSpPr>
            <p:nvPr/>
          </p:nvGrpSpPr>
          <p:grpSpPr bwMode="auto">
            <a:xfrm rot="10602233">
              <a:off x="4176" y="2208"/>
              <a:ext cx="118" cy="123"/>
              <a:chOff x="3744" y="1392"/>
              <a:chExt cx="192" cy="192"/>
            </a:xfrm>
          </p:grpSpPr>
          <p:sp>
            <p:nvSpPr>
              <p:cNvPr id="96320" name="Line 47"/>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21" name="Oval 48"/>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2" name="Group 49"/>
            <p:cNvGrpSpPr>
              <a:grpSpLocks/>
            </p:cNvGrpSpPr>
            <p:nvPr/>
          </p:nvGrpSpPr>
          <p:grpSpPr bwMode="auto">
            <a:xfrm rot="10550329">
              <a:off x="4224" y="2160"/>
              <a:ext cx="118" cy="122"/>
              <a:chOff x="3744" y="1392"/>
              <a:chExt cx="192" cy="192"/>
            </a:xfrm>
          </p:grpSpPr>
          <p:sp>
            <p:nvSpPr>
              <p:cNvPr id="96318" name="Line 50"/>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9" name="Oval 51"/>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3" name="Group 52"/>
            <p:cNvGrpSpPr>
              <a:grpSpLocks/>
            </p:cNvGrpSpPr>
            <p:nvPr/>
          </p:nvGrpSpPr>
          <p:grpSpPr bwMode="auto">
            <a:xfrm rot="5400000">
              <a:off x="4366" y="2162"/>
              <a:ext cx="122" cy="118"/>
              <a:chOff x="3744" y="1392"/>
              <a:chExt cx="192" cy="192"/>
            </a:xfrm>
          </p:grpSpPr>
          <p:sp>
            <p:nvSpPr>
              <p:cNvPr id="96316" name="Line 53"/>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7" name="Oval 54"/>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4" name="Group 55"/>
            <p:cNvGrpSpPr>
              <a:grpSpLocks/>
            </p:cNvGrpSpPr>
            <p:nvPr/>
          </p:nvGrpSpPr>
          <p:grpSpPr bwMode="auto">
            <a:xfrm rot="2700000">
              <a:off x="4461" y="2163"/>
              <a:ext cx="123" cy="117"/>
              <a:chOff x="3744" y="1392"/>
              <a:chExt cx="192" cy="192"/>
            </a:xfrm>
          </p:grpSpPr>
          <p:sp>
            <p:nvSpPr>
              <p:cNvPr id="96314" name="Line 56"/>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5" name="Oval 57"/>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5" name="Group 58"/>
            <p:cNvGrpSpPr>
              <a:grpSpLocks/>
            </p:cNvGrpSpPr>
            <p:nvPr/>
          </p:nvGrpSpPr>
          <p:grpSpPr bwMode="auto">
            <a:xfrm rot="-4932475">
              <a:off x="4557" y="2163"/>
              <a:ext cx="123" cy="117"/>
              <a:chOff x="3744" y="1392"/>
              <a:chExt cx="192" cy="192"/>
            </a:xfrm>
          </p:grpSpPr>
          <p:sp>
            <p:nvSpPr>
              <p:cNvPr id="96312" name="Line 59"/>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3" name="Oval 60"/>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6" name="Group 61"/>
            <p:cNvGrpSpPr>
              <a:grpSpLocks/>
            </p:cNvGrpSpPr>
            <p:nvPr/>
          </p:nvGrpSpPr>
          <p:grpSpPr bwMode="auto">
            <a:xfrm>
              <a:off x="4272" y="2208"/>
              <a:ext cx="118" cy="123"/>
              <a:chOff x="3744" y="1392"/>
              <a:chExt cx="192" cy="192"/>
            </a:xfrm>
          </p:grpSpPr>
          <p:sp>
            <p:nvSpPr>
              <p:cNvPr id="96310" name="Line 62"/>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11" name="Oval 63"/>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6307" name="Group 64"/>
            <p:cNvGrpSpPr>
              <a:grpSpLocks/>
            </p:cNvGrpSpPr>
            <p:nvPr/>
          </p:nvGrpSpPr>
          <p:grpSpPr bwMode="auto">
            <a:xfrm rot="-4932475">
              <a:off x="4317" y="2211"/>
              <a:ext cx="123" cy="117"/>
              <a:chOff x="3744" y="1392"/>
              <a:chExt cx="192" cy="192"/>
            </a:xfrm>
          </p:grpSpPr>
          <p:sp>
            <p:nvSpPr>
              <p:cNvPr id="96308" name="Line 65"/>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09" name="Oval 66"/>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sp>
        <p:nvSpPr>
          <p:cNvPr id="96266" name="Text Box 68"/>
          <p:cNvSpPr txBox="1">
            <a:spLocks noChangeArrowheads="1"/>
          </p:cNvSpPr>
          <p:nvPr/>
        </p:nvSpPr>
        <p:spPr bwMode="auto">
          <a:xfrm>
            <a:off x="6629400" y="914401"/>
            <a:ext cx="1600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t>lõi sắt non</a:t>
            </a:r>
          </a:p>
        </p:txBody>
      </p:sp>
      <p:sp>
        <p:nvSpPr>
          <p:cNvPr id="96267" name="Line 69"/>
          <p:cNvSpPr>
            <a:spLocks noChangeShapeType="1"/>
          </p:cNvSpPr>
          <p:nvPr/>
        </p:nvSpPr>
        <p:spPr bwMode="auto">
          <a:xfrm flipH="1">
            <a:off x="6172200" y="1143000"/>
            <a:ext cx="5334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Text Box 70"/>
          <p:cNvSpPr txBox="1">
            <a:spLocks noChangeArrowheads="1"/>
          </p:cNvSpPr>
          <p:nvPr/>
        </p:nvSpPr>
        <p:spPr bwMode="auto">
          <a:xfrm>
            <a:off x="6705600" y="1828800"/>
            <a:ext cx="1066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đinh sắt</a:t>
            </a:r>
          </a:p>
        </p:txBody>
      </p:sp>
      <p:sp>
        <p:nvSpPr>
          <p:cNvPr id="96269" name="Line 71"/>
          <p:cNvSpPr>
            <a:spLocks noChangeShapeType="1"/>
          </p:cNvSpPr>
          <p:nvPr/>
        </p:nvSpPr>
        <p:spPr bwMode="auto">
          <a:xfrm flipH="1">
            <a:off x="6553200" y="22098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6270" name="Group 106"/>
          <p:cNvGrpSpPr>
            <a:grpSpLocks/>
          </p:cNvGrpSpPr>
          <p:nvPr/>
        </p:nvGrpSpPr>
        <p:grpSpPr bwMode="auto">
          <a:xfrm>
            <a:off x="3124200" y="3581401"/>
            <a:ext cx="1752600" cy="1584325"/>
            <a:chOff x="1008" y="2256"/>
            <a:chExt cx="1104" cy="998"/>
          </a:xfrm>
        </p:grpSpPr>
        <p:pic>
          <p:nvPicPr>
            <p:cNvPr id="96292" name="Picture 99" descr="HopPin2"/>
            <p:cNvPicPr>
              <a:picLocks noChangeAspect="1" noChangeArrowheads="1"/>
            </p:cNvPicPr>
            <p:nvPr/>
          </p:nvPicPr>
          <p:blipFill>
            <a:blip r:embed="rId5">
              <a:clrChange>
                <a:clrFrom>
                  <a:srgbClr val="FFFFFF"/>
                </a:clrFrom>
                <a:clrTo>
                  <a:srgbClr val="FFFFFF">
                    <a:alpha val="0"/>
                  </a:srgbClr>
                </a:clrTo>
              </a:clrChange>
              <a:lum bright="-48000" contrast="54000"/>
              <a:extLst>
                <a:ext uri="{28A0092B-C50C-407E-A947-70E740481C1C}">
                  <a14:useLocalDpi xmlns:a14="http://schemas.microsoft.com/office/drawing/2010/main" val="0"/>
                </a:ext>
              </a:extLst>
            </a:blip>
            <a:srcRect l="22945" t="30125" r="28107" b="21339"/>
            <a:stretch>
              <a:fillRect/>
            </a:stretch>
          </p:blipFill>
          <p:spPr bwMode="auto">
            <a:xfrm rot="5400000">
              <a:off x="1061" y="2203"/>
              <a:ext cx="99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3" name="Picture 100" descr="pin"/>
            <p:cNvPicPr>
              <a:picLocks noChangeAspect="1" noChangeArrowheads="1"/>
            </p:cNvPicPr>
            <p:nvPr/>
          </p:nvPicPr>
          <p:blipFill>
            <a:blip r:embed="rId6">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16127601" flipH="1">
              <a:off x="1464" y="2664"/>
              <a:ext cx="57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4" name="Picture 101" descr="pin"/>
            <p:cNvPicPr>
              <a:picLocks noChangeAspect="1" noChangeArrowheads="1"/>
            </p:cNvPicPr>
            <p:nvPr/>
          </p:nvPicPr>
          <p:blipFill>
            <a:blip r:embed="rId6">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16079848" flipV="1">
              <a:off x="1052" y="2663"/>
              <a:ext cx="57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271" name="Picture 10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2057400"/>
            <a:ext cx="1289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99" name="Freeform 107"/>
          <p:cNvSpPr>
            <a:spLocks/>
          </p:cNvSpPr>
          <p:nvPr/>
        </p:nvSpPr>
        <p:spPr bwMode="auto">
          <a:xfrm>
            <a:off x="3638550" y="736600"/>
            <a:ext cx="2317750" cy="3048000"/>
          </a:xfrm>
          <a:custGeom>
            <a:avLst/>
            <a:gdLst>
              <a:gd name="T0" fmla="*/ 1460 w 1460"/>
              <a:gd name="T1" fmla="*/ 508 h 1920"/>
              <a:gd name="T2" fmla="*/ 1308 w 1460"/>
              <a:gd name="T3" fmla="*/ 208 h 1920"/>
              <a:gd name="T4" fmla="*/ 972 w 1460"/>
              <a:gd name="T5" fmla="*/ 16 h 1920"/>
              <a:gd name="T6" fmla="*/ 588 w 1460"/>
              <a:gd name="T7" fmla="*/ 304 h 1920"/>
              <a:gd name="T8" fmla="*/ 540 w 1460"/>
              <a:gd name="T9" fmla="*/ 976 h 1920"/>
              <a:gd name="T10" fmla="*/ 108 w 1460"/>
              <a:gd name="T11" fmla="*/ 1408 h 1920"/>
              <a:gd name="T12" fmla="*/ 0 w 1460"/>
              <a:gd name="T13" fmla="*/ 1920 h 1920"/>
            </a:gdLst>
            <a:ahLst/>
            <a:cxnLst>
              <a:cxn ang="0">
                <a:pos x="T0" y="T1"/>
              </a:cxn>
              <a:cxn ang="0">
                <a:pos x="T2" y="T3"/>
              </a:cxn>
              <a:cxn ang="0">
                <a:pos x="T4" y="T5"/>
              </a:cxn>
              <a:cxn ang="0">
                <a:pos x="T6" y="T7"/>
              </a:cxn>
              <a:cxn ang="0">
                <a:pos x="T8" y="T9"/>
              </a:cxn>
              <a:cxn ang="0">
                <a:pos x="T10" y="T11"/>
              </a:cxn>
              <a:cxn ang="0">
                <a:pos x="T12" y="T13"/>
              </a:cxn>
            </a:cxnLst>
            <a:rect l="0" t="0" r="r" b="b"/>
            <a:pathLst>
              <a:path w="1460" h="1920">
                <a:moveTo>
                  <a:pt x="1460" y="508"/>
                </a:moveTo>
                <a:cubicBezTo>
                  <a:pt x="1435" y="459"/>
                  <a:pt x="1389" y="290"/>
                  <a:pt x="1308" y="208"/>
                </a:cubicBezTo>
                <a:cubicBezTo>
                  <a:pt x="1227" y="126"/>
                  <a:pt x="1092" y="0"/>
                  <a:pt x="972" y="16"/>
                </a:cubicBezTo>
                <a:cubicBezTo>
                  <a:pt x="852" y="32"/>
                  <a:pt x="660" y="144"/>
                  <a:pt x="588" y="304"/>
                </a:cubicBezTo>
                <a:cubicBezTo>
                  <a:pt x="516" y="464"/>
                  <a:pt x="620" y="792"/>
                  <a:pt x="540" y="976"/>
                </a:cubicBezTo>
                <a:cubicBezTo>
                  <a:pt x="460" y="1160"/>
                  <a:pt x="198" y="1251"/>
                  <a:pt x="108" y="1408"/>
                </a:cubicBezTo>
                <a:cubicBezTo>
                  <a:pt x="18" y="1565"/>
                  <a:pt x="22" y="1813"/>
                  <a:pt x="0" y="192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59500" name="Freeform 108"/>
          <p:cNvSpPr>
            <a:spLocks/>
          </p:cNvSpPr>
          <p:nvPr/>
        </p:nvSpPr>
        <p:spPr bwMode="auto">
          <a:xfrm>
            <a:off x="4343400" y="3492501"/>
            <a:ext cx="2146300" cy="2005013"/>
          </a:xfrm>
          <a:custGeom>
            <a:avLst/>
            <a:gdLst>
              <a:gd name="T0" fmla="*/ 0 w 1352"/>
              <a:gd name="T1" fmla="*/ 200 h 1263"/>
              <a:gd name="T2" fmla="*/ 288 w 1352"/>
              <a:gd name="T3" fmla="*/ 8 h 1263"/>
              <a:gd name="T4" fmla="*/ 624 w 1352"/>
              <a:gd name="T5" fmla="*/ 248 h 1263"/>
              <a:gd name="T6" fmla="*/ 672 w 1352"/>
              <a:gd name="T7" fmla="*/ 968 h 1263"/>
              <a:gd name="T8" fmla="*/ 912 w 1352"/>
              <a:gd name="T9" fmla="*/ 1256 h 1263"/>
              <a:gd name="T10" fmla="*/ 1352 w 1352"/>
              <a:gd name="T11" fmla="*/ 928 h 1263"/>
            </a:gdLst>
            <a:ahLst/>
            <a:cxnLst>
              <a:cxn ang="0">
                <a:pos x="T0" y="T1"/>
              </a:cxn>
              <a:cxn ang="0">
                <a:pos x="T2" y="T3"/>
              </a:cxn>
              <a:cxn ang="0">
                <a:pos x="T4" y="T5"/>
              </a:cxn>
              <a:cxn ang="0">
                <a:pos x="T6" y="T7"/>
              </a:cxn>
              <a:cxn ang="0">
                <a:pos x="T8" y="T9"/>
              </a:cxn>
              <a:cxn ang="0">
                <a:pos x="T10" y="T11"/>
              </a:cxn>
            </a:cxnLst>
            <a:rect l="0" t="0" r="r" b="b"/>
            <a:pathLst>
              <a:path w="1352" h="1263">
                <a:moveTo>
                  <a:pt x="0" y="200"/>
                </a:moveTo>
                <a:cubicBezTo>
                  <a:pt x="92" y="100"/>
                  <a:pt x="184" y="0"/>
                  <a:pt x="288" y="8"/>
                </a:cubicBezTo>
                <a:cubicBezTo>
                  <a:pt x="392" y="16"/>
                  <a:pt x="560" y="88"/>
                  <a:pt x="624" y="248"/>
                </a:cubicBezTo>
                <a:cubicBezTo>
                  <a:pt x="688" y="408"/>
                  <a:pt x="624" y="800"/>
                  <a:pt x="672" y="968"/>
                </a:cubicBezTo>
                <a:cubicBezTo>
                  <a:pt x="720" y="1136"/>
                  <a:pt x="799" y="1263"/>
                  <a:pt x="912" y="1256"/>
                </a:cubicBezTo>
                <a:cubicBezTo>
                  <a:pt x="1025" y="1249"/>
                  <a:pt x="1260" y="996"/>
                  <a:pt x="1352" y="92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59501" name="Freeform 109"/>
          <p:cNvSpPr>
            <a:spLocks/>
          </p:cNvSpPr>
          <p:nvPr/>
        </p:nvSpPr>
        <p:spPr bwMode="auto">
          <a:xfrm>
            <a:off x="6781800" y="4210050"/>
            <a:ext cx="1016000" cy="1276350"/>
          </a:xfrm>
          <a:custGeom>
            <a:avLst/>
            <a:gdLst>
              <a:gd name="T0" fmla="*/ 0 w 640"/>
              <a:gd name="T1" fmla="*/ 468 h 804"/>
              <a:gd name="T2" fmla="*/ 240 w 640"/>
              <a:gd name="T3" fmla="*/ 756 h 804"/>
              <a:gd name="T4" fmla="*/ 480 w 640"/>
              <a:gd name="T5" fmla="*/ 180 h 804"/>
              <a:gd name="T6" fmla="*/ 568 w 640"/>
              <a:gd name="T7" fmla="*/ 28 h 804"/>
              <a:gd name="T8" fmla="*/ 640 w 640"/>
              <a:gd name="T9" fmla="*/ 12 h 804"/>
            </a:gdLst>
            <a:ahLst/>
            <a:cxnLst>
              <a:cxn ang="0">
                <a:pos x="T0" y="T1"/>
              </a:cxn>
              <a:cxn ang="0">
                <a:pos x="T2" y="T3"/>
              </a:cxn>
              <a:cxn ang="0">
                <a:pos x="T4" y="T5"/>
              </a:cxn>
              <a:cxn ang="0">
                <a:pos x="T6" y="T7"/>
              </a:cxn>
              <a:cxn ang="0">
                <a:pos x="T8" y="T9"/>
              </a:cxn>
            </a:cxnLst>
            <a:rect l="0" t="0" r="r" b="b"/>
            <a:pathLst>
              <a:path w="640" h="804">
                <a:moveTo>
                  <a:pt x="0" y="468"/>
                </a:moveTo>
                <a:cubicBezTo>
                  <a:pt x="80" y="636"/>
                  <a:pt x="160" y="804"/>
                  <a:pt x="240" y="756"/>
                </a:cubicBezTo>
                <a:cubicBezTo>
                  <a:pt x="320" y="708"/>
                  <a:pt x="425" y="301"/>
                  <a:pt x="480" y="180"/>
                </a:cubicBezTo>
                <a:cubicBezTo>
                  <a:pt x="535" y="59"/>
                  <a:pt x="541" y="56"/>
                  <a:pt x="568" y="28"/>
                </a:cubicBezTo>
                <a:cubicBezTo>
                  <a:pt x="595" y="0"/>
                  <a:pt x="625" y="15"/>
                  <a:pt x="640" y="1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59502" name="Freeform 110"/>
          <p:cNvSpPr>
            <a:spLocks/>
          </p:cNvSpPr>
          <p:nvPr/>
        </p:nvSpPr>
        <p:spPr bwMode="auto">
          <a:xfrm>
            <a:off x="8385175" y="3187700"/>
            <a:ext cx="795338" cy="1054100"/>
          </a:xfrm>
          <a:custGeom>
            <a:avLst/>
            <a:gdLst>
              <a:gd name="T0" fmla="*/ 194 w 501"/>
              <a:gd name="T1" fmla="*/ 664 h 664"/>
              <a:gd name="T2" fmla="*/ 478 w 501"/>
              <a:gd name="T3" fmla="*/ 584 h 664"/>
              <a:gd name="T4" fmla="*/ 334 w 501"/>
              <a:gd name="T5" fmla="*/ 392 h 664"/>
              <a:gd name="T6" fmla="*/ 46 w 501"/>
              <a:gd name="T7" fmla="*/ 296 h 664"/>
              <a:gd name="T8" fmla="*/ 58 w 501"/>
              <a:gd name="T9" fmla="*/ 0 h 664"/>
            </a:gdLst>
            <a:ahLst/>
            <a:cxnLst>
              <a:cxn ang="0">
                <a:pos x="T0" y="T1"/>
              </a:cxn>
              <a:cxn ang="0">
                <a:pos x="T2" y="T3"/>
              </a:cxn>
              <a:cxn ang="0">
                <a:pos x="T4" y="T5"/>
              </a:cxn>
              <a:cxn ang="0">
                <a:pos x="T6" y="T7"/>
              </a:cxn>
              <a:cxn ang="0">
                <a:pos x="T8" y="T9"/>
              </a:cxn>
            </a:cxnLst>
            <a:rect l="0" t="0" r="r" b="b"/>
            <a:pathLst>
              <a:path w="501" h="664">
                <a:moveTo>
                  <a:pt x="194" y="664"/>
                </a:moveTo>
                <a:cubicBezTo>
                  <a:pt x="241" y="650"/>
                  <a:pt x="455" y="629"/>
                  <a:pt x="478" y="584"/>
                </a:cubicBezTo>
                <a:cubicBezTo>
                  <a:pt x="501" y="539"/>
                  <a:pt x="406" y="440"/>
                  <a:pt x="334" y="392"/>
                </a:cubicBezTo>
                <a:cubicBezTo>
                  <a:pt x="262" y="344"/>
                  <a:pt x="92" y="361"/>
                  <a:pt x="46" y="296"/>
                </a:cubicBezTo>
                <a:cubicBezTo>
                  <a:pt x="0" y="231"/>
                  <a:pt x="56" y="62"/>
                  <a:pt x="58"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59503" name="Freeform 111"/>
          <p:cNvSpPr>
            <a:spLocks/>
          </p:cNvSpPr>
          <p:nvPr/>
        </p:nvSpPr>
        <p:spPr bwMode="auto">
          <a:xfrm>
            <a:off x="5937251" y="1855789"/>
            <a:ext cx="2252663" cy="1830387"/>
          </a:xfrm>
          <a:custGeom>
            <a:avLst/>
            <a:gdLst>
              <a:gd name="T0" fmla="*/ 1388 w 1419"/>
              <a:gd name="T1" fmla="*/ 835 h 1153"/>
              <a:gd name="T2" fmla="*/ 1348 w 1419"/>
              <a:gd name="T3" fmla="*/ 1135 h 1153"/>
              <a:gd name="T4" fmla="*/ 964 w 1419"/>
              <a:gd name="T5" fmla="*/ 943 h 1153"/>
              <a:gd name="T6" fmla="*/ 436 w 1419"/>
              <a:gd name="T7" fmla="*/ 127 h 1153"/>
              <a:gd name="T8" fmla="*/ 0 w 1419"/>
              <a:gd name="T9" fmla="*/ 183 h 1153"/>
            </a:gdLst>
            <a:ahLst/>
            <a:cxnLst>
              <a:cxn ang="0">
                <a:pos x="T0" y="T1"/>
              </a:cxn>
              <a:cxn ang="0">
                <a:pos x="T2" y="T3"/>
              </a:cxn>
              <a:cxn ang="0">
                <a:pos x="T4" y="T5"/>
              </a:cxn>
              <a:cxn ang="0">
                <a:pos x="T6" y="T7"/>
              </a:cxn>
              <a:cxn ang="0">
                <a:pos x="T8" y="T9"/>
              </a:cxn>
            </a:cxnLst>
            <a:rect l="0" t="0" r="r" b="b"/>
            <a:pathLst>
              <a:path w="1419" h="1153">
                <a:moveTo>
                  <a:pt x="1388" y="835"/>
                </a:moveTo>
                <a:cubicBezTo>
                  <a:pt x="1381" y="884"/>
                  <a:pt x="1419" y="1117"/>
                  <a:pt x="1348" y="1135"/>
                </a:cubicBezTo>
                <a:cubicBezTo>
                  <a:pt x="1277" y="1153"/>
                  <a:pt x="1116" y="1111"/>
                  <a:pt x="964" y="943"/>
                </a:cubicBezTo>
                <a:cubicBezTo>
                  <a:pt x="812" y="775"/>
                  <a:pt x="597" y="254"/>
                  <a:pt x="436" y="127"/>
                </a:cubicBezTo>
                <a:cubicBezTo>
                  <a:pt x="275" y="0"/>
                  <a:pt x="91" y="171"/>
                  <a:pt x="0" y="18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pic>
        <p:nvPicPr>
          <p:cNvPr id="59495" name="Picture 103"/>
          <p:cNvPicPr>
            <a:picLocks noChangeAspect="1" noChangeArrowheads="1"/>
          </p:cNvPicPr>
          <p:nvPr/>
        </p:nvPicPr>
        <p:blipFill>
          <a:blip r:embed="rId8">
            <a:clrChange>
              <a:clrFrom>
                <a:srgbClr val="FEFEFE"/>
              </a:clrFrom>
              <a:clrTo>
                <a:srgbClr val="FEFEFE">
                  <a:alpha val="0"/>
                </a:srgbClr>
              </a:clrTo>
            </a:clrChange>
            <a:lum contrast="30000"/>
            <a:extLst>
              <a:ext uri="{28A0092B-C50C-407E-A947-70E740481C1C}">
                <a14:useLocalDpi xmlns:a14="http://schemas.microsoft.com/office/drawing/2010/main" val="0"/>
              </a:ext>
            </a:extLst>
          </a:blip>
          <a:srcRect/>
          <a:stretch>
            <a:fillRect/>
          </a:stretch>
        </p:blipFill>
        <p:spPr bwMode="auto">
          <a:xfrm>
            <a:off x="7772400" y="3886201"/>
            <a:ext cx="1066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506" name="Group 114"/>
          <p:cNvGrpSpPr>
            <a:grpSpLocks/>
          </p:cNvGrpSpPr>
          <p:nvPr/>
        </p:nvGrpSpPr>
        <p:grpSpPr bwMode="auto">
          <a:xfrm rot="181136">
            <a:off x="8396288" y="2590800"/>
            <a:ext cx="157162" cy="909638"/>
            <a:chOff x="4992" y="1449"/>
            <a:chExt cx="99" cy="573"/>
          </a:xfrm>
        </p:grpSpPr>
        <p:sp>
          <p:nvSpPr>
            <p:cNvPr id="96290" name="Line 112"/>
            <p:cNvSpPr>
              <a:spLocks noChangeShapeType="1"/>
            </p:cNvSpPr>
            <p:nvPr/>
          </p:nvSpPr>
          <p:spPr bwMode="auto">
            <a:xfrm flipH="1" flipV="1">
              <a:off x="4992" y="1449"/>
              <a:ext cx="48"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1" name="Line 113"/>
            <p:cNvSpPr>
              <a:spLocks noChangeShapeType="1"/>
            </p:cNvSpPr>
            <p:nvPr/>
          </p:nvSpPr>
          <p:spPr bwMode="auto">
            <a:xfrm flipH="1" flipV="1">
              <a:off x="5043" y="1734"/>
              <a:ext cx="48"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59494" name="Picture 102"/>
          <p:cNvPicPr>
            <a:picLocks noChangeAspect="1" noChangeArrowheads="1"/>
          </p:cNvPicPr>
          <p:nvPr/>
        </p:nvPicPr>
        <p:blipFill>
          <a:blip r:embed="rId9">
            <a:clrChange>
              <a:clrFrom>
                <a:srgbClr val="FEFEFE"/>
              </a:clrFrom>
              <a:clrTo>
                <a:srgbClr val="FEFEFE">
                  <a:alpha val="0"/>
                </a:srgbClr>
              </a:clrTo>
            </a:clrChange>
            <a:lum bright="-6000" contrast="48000"/>
            <a:extLst>
              <a:ext uri="{28A0092B-C50C-407E-A947-70E740481C1C}">
                <a14:useLocalDpi xmlns:a14="http://schemas.microsoft.com/office/drawing/2010/main" val="0"/>
              </a:ext>
            </a:extLst>
          </a:blip>
          <a:srcRect/>
          <a:stretch>
            <a:fillRect/>
          </a:stretch>
        </p:blipFill>
        <p:spPr bwMode="auto">
          <a:xfrm>
            <a:off x="7724776" y="4071938"/>
            <a:ext cx="112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7"/>
          <p:cNvSpPr/>
          <p:nvPr/>
        </p:nvSpPr>
        <p:spPr>
          <a:xfrm>
            <a:off x="381150" y="124936"/>
            <a:ext cx="2239717" cy="523220"/>
          </a:xfrm>
          <a:prstGeom prst="rect">
            <a:avLst/>
          </a:prstGeom>
          <a:noFill/>
        </p:spPr>
        <p:txBody>
          <a:bodyPr wrap="none" lIns="91440" tIns="45720" rIns="91440" bIns="45720">
            <a:spAutoFit/>
          </a:bodyPr>
          <a:lstStyle/>
          <a:p>
            <a:pPr algn="ctr"/>
            <a:r>
              <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NHIỆM VỤ 2</a:t>
            </a:r>
          </a:p>
        </p:txBody>
      </p:sp>
      <p:sp>
        <p:nvSpPr>
          <p:cNvPr id="69" name="TextBox 68"/>
          <p:cNvSpPr txBox="1"/>
          <p:nvPr/>
        </p:nvSpPr>
        <p:spPr>
          <a:xfrm>
            <a:off x="2374900" y="125538"/>
            <a:ext cx="8229600" cy="523220"/>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Nghiên</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cứu</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sự</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nhiễm</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từ</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của</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sắt</a:t>
            </a:r>
            <a:r>
              <a:rPr lang="en-US" sz="2800" b="1">
                <a:latin typeface="Times New Roman" panose="02020603050405020304" pitchFamily="18" charset="0"/>
                <a:cs typeface="Times New Roman" panose="02020603050405020304" pitchFamily="18" charset="0"/>
              </a:rPr>
              <a:t> non </a:t>
            </a:r>
            <a:r>
              <a:rPr lang="en-US" sz="2800" b="1" err="1">
                <a:latin typeface="Times New Roman" panose="02020603050405020304" pitchFamily="18" charset="0"/>
                <a:cs typeface="Times New Roman" panose="02020603050405020304" pitchFamily="18" charset="0"/>
              </a:rPr>
              <a:t>và</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thép</a:t>
            </a:r>
            <a:r>
              <a:rPr lang="en-US" sz="28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334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495"/>
                                        </p:tgtEl>
                                        <p:attrNameLst>
                                          <p:attrName>style.visibility</p:attrName>
                                        </p:attrNameLst>
                                      </p:cBhvr>
                                      <p:to>
                                        <p:strVal val="visible"/>
                                      </p:to>
                                    </p:set>
                                    <p:animEffect transition="in" filter="fade">
                                      <p:cBhvr>
                                        <p:cTn id="7" dur="100"/>
                                        <p:tgtEl>
                                          <p:spTgt spid="59495"/>
                                        </p:tgtEl>
                                      </p:cBhvr>
                                    </p:animEffect>
                                  </p:childTnLst>
                                </p:cTn>
                              </p:par>
                              <p:par>
                                <p:cTn id="8" presetID="10" presetClass="exit" presetSubtype="0" fill="hold" nodeType="withEffect">
                                  <p:stCondLst>
                                    <p:cond delay="0"/>
                                  </p:stCondLst>
                                  <p:childTnLst>
                                    <p:animEffect transition="out" filter="fade">
                                      <p:cBhvr>
                                        <p:cTn id="9" dur="100"/>
                                        <p:tgtEl>
                                          <p:spTgt spid="59494"/>
                                        </p:tgtEl>
                                      </p:cBhvr>
                                    </p:animEffect>
                                    <p:set>
                                      <p:cBhvr>
                                        <p:cTn id="10" dur="1" fill="hold">
                                          <p:stCondLst>
                                            <p:cond delay="99"/>
                                          </p:stCondLst>
                                        </p:cTn>
                                        <p:tgtEl>
                                          <p:spTgt spid="59494"/>
                                        </p:tgtEl>
                                        <p:attrNameLst>
                                          <p:attrName>style.visibility</p:attrName>
                                        </p:attrNameLst>
                                      </p:cBhvr>
                                      <p:to>
                                        <p:strVal val="hidden"/>
                                      </p:to>
                                    </p:set>
                                  </p:childTnLst>
                                </p:cTn>
                              </p:par>
                              <p:par>
                                <p:cTn id="11" presetID="64" presetClass="path" presetSubtype="0" accel="50000" decel="50000" fill="hold" nodeType="withEffect">
                                  <p:stCondLst>
                                    <p:cond delay="0"/>
                                  </p:stCondLst>
                                  <p:childTnLst>
                                    <p:animMotion origin="layout" path="M 0.00121 -0.00093 L 0.00121 0.07676 " pathEditMode="relative" rAng="0" ptsTypes="AA">
                                      <p:cBhvr>
                                        <p:cTn id="12" dur="1000" fill="hold"/>
                                        <p:tgtEl>
                                          <p:spTgt spid="59419"/>
                                        </p:tgtEl>
                                        <p:attrNameLst>
                                          <p:attrName>ppt_x</p:attrName>
                                          <p:attrName>ppt_y</p:attrName>
                                        </p:attrNameLst>
                                      </p:cBhvr>
                                      <p:rCtr x="0" y="3884"/>
                                    </p:animMotion>
                                  </p:childTnLst>
                                </p:cTn>
                              </p:par>
                              <p:par>
                                <p:cTn id="13" presetID="8" presetClass="emph" presetSubtype="0" fill="hold" nodeType="withEffect">
                                  <p:stCondLst>
                                    <p:cond delay="0"/>
                                  </p:stCondLst>
                                  <p:childTnLst>
                                    <p:animRot by="-3600000">
                                      <p:cBhvr>
                                        <p:cTn id="14" dur="500" fill="hold"/>
                                        <p:tgtEl>
                                          <p:spTgt spid="595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descr="Canvas"/>
          <p:cNvSpPr txBox="1">
            <a:spLocks noChangeArrowheads="1"/>
          </p:cNvSpPr>
          <p:nvPr/>
        </p:nvSpPr>
        <p:spPr bwMode="auto">
          <a:xfrm>
            <a:off x="1995488" y="5867401"/>
            <a:ext cx="8382000" cy="38417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US" altLang="en-US" sz="2400">
                <a:solidFill>
                  <a:srgbClr val="0000FF"/>
                </a:solidFill>
              </a:rPr>
              <a:t>Ngắt khoá K, quan sát hiện tượng xảy ra với các đinh sắt.</a:t>
            </a:r>
          </a:p>
        </p:txBody>
      </p:sp>
      <p:pic>
        <p:nvPicPr>
          <p:cNvPr id="97283" name="Picture 3" descr="bientrotayquay"/>
          <p:cNvPicPr>
            <a:picLocks noChangeAspect="1" noChangeArrowheads="1"/>
          </p:cNvPicPr>
          <p:nvPr/>
        </p:nvPicPr>
        <p:blipFill>
          <a:blip r:embed="rId3" cstate="print">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l="16348" t="14853" r="16348" b="13181"/>
          <a:stretch>
            <a:fillRect/>
          </a:stretch>
        </p:blipFill>
        <p:spPr bwMode="auto">
          <a:xfrm>
            <a:off x="6019801" y="3962400"/>
            <a:ext cx="11668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descr="namchamdien"/>
          <p:cNvPicPr>
            <a:picLocks noChangeAspect="1" noChangeArrowheads="1"/>
          </p:cNvPicPr>
          <p:nvPr/>
        </p:nvPicPr>
        <p:blipFill>
          <a:blip r:embed="rId4">
            <a:clrChange>
              <a:clrFrom>
                <a:srgbClr val="FFFFFF"/>
              </a:clrFrom>
              <a:clrTo>
                <a:srgbClr val="FFFFFF">
                  <a:alpha val="0"/>
                </a:srgbClr>
              </a:clrTo>
            </a:clrChange>
            <a:lum contrast="24000"/>
            <a:extLst>
              <a:ext uri="{28A0092B-C50C-407E-A947-70E740481C1C}">
                <a14:useLocalDpi xmlns:a14="http://schemas.microsoft.com/office/drawing/2010/main" val="0"/>
              </a:ext>
            </a:extLst>
          </a:blip>
          <a:srcRect l="28586" t="21548" r="28584" b="21548"/>
          <a:stretch>
            <a:fillRect/>
          </a:stretch>
        </p:blipFill>
        <p:spPr bwMode="auto">
          <a:xfrm>
            <a:off x="5562601" y="1243014"/>
            <a:ext cx="1000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5"/>
          <p:cNvSpPr>
            <a:spLocks noChangeArrowheads="1"/>
          </p:cNvSpPr>
          <p:nvPr/>
        </p:nvSpPr>
        <p:spPr bwMode="auto">
          <a:xfrm>
            <a:off x="4572000" y="3200400"/>
            <a:ext cx="2008188" cy="146050"/>
          </a:xfrm>
          <a:prstGeom prst="rect">
            <a:avLst/>
          </a:prstGeom>
          <a:solidFill>
            <a:schemeClr val="tx2"/>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7286" name="Rectangle 6"/>
          <p:cNvSpPr>
            <a:spLocks noChangeArrowheads="1"/>
          </p:cNvSpPr>
          <p:nvPr/>
        </p:nvSpPr>
        <p:spPr bwMode="auto">
          <a:xfrm flipH="1">
            <a:off x="5086350" y="1066800"/>
            <a:ext cx="76200" cy="2103438"/>
          </a:xfrm>
          <a:prstGeom prst="rect">
            <a:avLst/>
          </a:prstGeom>
          <a:solidFill>
            <a:schemeClr val="tx2"/>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7287" name="Rectangle 7"/>
          <p:cNvSpPr>
            <a:spLocks noChangeArrowheads="1"/>
          </p:cNvSpPr>
          <p:nvPr/>
        </p:nvSpPr>
        <p:spPr bwMode="auto">
          <a:xfrm>
            <a:off x="5164138" y="1263651"/>
            <a:ext cx="1401762" cy="49213"/>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97288" name="Rectangle 8"/>
          <p:cNvSpPr>
            <a:spLocks noChangeArrowheads="1"/>
          </p:cNvSpPr>
          <p:nvPr/>
        </p:nvSpPr>
        <p:spPr bwMode="auto">
          <a:xfrm>
            <a:off x="5029200" y="1219201"/>
            <a:ext cx="185738" cy="98425"/>
          </a:xfrm>
          <a:prstGeom prst="rect">
            <a:avLst/>
          </a:prstGeom>
          <a:solidFill>
            <a:schemeClr val="tx2"/>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nvGrpSpPr>
          <p:cNvPr id="97289" name="Group 9"/>
          <p:cNvGrpSpPr>
            <a:grpSpLocks/>
          </p:cNvGrpSpPr>
          <p:nvPr/>
        </p:nvGrpSpPr>
        <p:grpSpPr bwMode="auto">
          <a:xfrm>
            <a:off x="5638801" y="2462213"/>
            <a:ext cx="796925" cy="271462"/>
            <a:chOff x="4176" y="2160"/>
            <a:chExt cx="502" cy="171"/>
          </a:xfrm>
        </p:grpSpPr>
        <p:grpSp>
          <p:nvGrpSpPr>
            <p:cNvPr id="97321" name="Group 10"/>
            <p:cNvGrpSpPr>
              <a:grpSpLocks/>
            </p:cNvGrpSpPr>
            <p:nvPr/>
          </p:nvGrpSpPr>
          <p:grpSpPr bwMode="auto">
            <a:xfrm rot="10602233">
              <a:off x="4368" y="2160"/>
              <a:ext cx="118" cy="123"/>
              <a:chOff x="3744" y="1392"/>
              <a:chExt cx="192" cy="192"/>
            </a:xfrm>
          </p:grpSpPr>
          <p:sp>
            <p:nvSpPr>
              <p:cNvPr id="97358" name="Line 11"/>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59" name="Oval 12"/>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2" name="Group 13"/>
            <p:cNvGrpSpPr>
              <a:grpSpLocks/>
            </p:cNvGrpSpPr>
            <p:nvPr/>
          </p:nvGrpSpPr>
          <p:grpSpPr bwMode="auto">
            <a:xfrm>
              <a:off x="4560" y="2160"/>
              <a:ext cx="118" cy="122"/>
              <a:chOff x="3744" y="1392"/>
              <a:chExt cx="192" cy="192"/>
            </a:xfrm>
          </p:grpSpPr>
          <p:sp>
            <p:nvSpPr>
              <p:cNvPr id="97356" name="Line 14"/>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57" name="Oval 15"/>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3" name="Group 16"/>
            <p:cNvGrpSpPr>
              <a:grpSpLocks/>
            </p:cNvGrpSpPr>
            <p:nvPr/>
          </p:nvGrpSpPr>
          <p:grpSpPr bwMode="auto">
            <a:xfrm rot="5400000">
              <a:off x="4222" y="2162"/>
              <a:ext cx="122" cy="118"/>
              <a:chOff x="3744" y="1392"/>
              <a:chExt cx="192" cy="192"/>
            </a:xfrm>
          </p:grpSpPr>
          <p:sp>
            <p:nvSpPr>
              <p:cNvPr id="97354" name="Line 17"/>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55" name="Oval 18"/>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4" name="Group 19"/>
            <p:cNvGrpSpPr>
              <a:grpSpLocks/>
            </p:cNvGrpSpPr>
            <p:nvPr/>
          </p:nvGrpSpPr>
          <p:grpSpPr bwMode="auto">
            <a:xfrm>
              <a:off x="4320" y="2208"/>
              <a:ext cx="118" cy="123"/>
              <a:chOff x="3744" y="1392"/>
              <a:chExt cx="192" cy="192"/>
            </a:xfrm>
          </p:grpSpPr>
          <p:sp>
            <p:nvSpPr>
              <p:cNvPr id="97352" name="Line 20"/>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53" name="Oval 21"/>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5" name="Group 22"/>
            <p:cNvGrpSpPr>
              <a:grpSpLocks/>
            </p:cNvGrpSpPr>
            <p:nvPr/>
          </p:nvGrpSpPr>
          <p:grpSpPr bwMode="auto">
            <a:xfrm>
              <a:off x="4176" y="2160"/>
              <a:ext cx="118" cy="122"/>
              <a:chOff x="3744" y="1392"/>
              <a:chExt cx="192" cy="192"/>
            </a:xfrm>
          </p:grpSpPr>
          <p:sp>
            <p:nvSpPr>
              <p:cNvPr id="97350" name="Line 23"/>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51" name="Oval 24"/>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6" name="Group 25"/>
            <p:cNvGrpSpPr>
              <a:grpSpLocks/>
            </p:cNvGrpSpPr>
            <p:nvPr/>
          </p:nvGrpSpPr>
          <p:grpSpPr bwMode="auto">
            <a:xfrm rot="-4932475">
              <a:off x="4317" y="2211"/>
              <a:ext cx="123" cy="118"/>
              <a:chOff x="3744" y="1392"/>
              <a:chExt cx="192" cy="192"/>
            </a:xfrm>
          </p:grpSpPr>
          <p:sp>
            <p:nvSpPr>
              <p:cNvPr id="97348" name="Line 26"/>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49" name="Oval 27"/>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7" name="Group 28"/>
            <p:cNvGrpSpPr>
              <a:grpSpLocks/>
            </p:cNvGrpSpPr>
            <p:nvPr/>
          </p:nvGrpSpPr>
          <p:grpSpPr bwMode="auto">
            <a:xfrm rot="10602233">
              <a:off x="4176" y="2208"/>
              <a:ext cx="118" cy="123"/>
              <a:chOff x="3744" y="1392"/>
              <a:chExt cx="192" cy="192"/>
            </a:xfrm>
          </p:grpSpPr>
          <p:sp>
            <p:nvSpPr>
              <p:cNvPr id="97346" name="Line 29"/>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47" name="Oval 30"/>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8" name="Group 31"/>
            <p:cNvGrpSpPr>
              <a:grpSpLocks/>
            </p:cNvGrpSpPr>
            <p:nvPr/>
          </p:nvGrpSpPr>
          <p:grpSpPr bwMode="auto">
            <a:xfrm rot="10550329">
              <a:off x="4224" y="2160"/>
              <a:ext cx="118" cy="122"/>
              <a:chOff x="3744" y="1392"/>
              <a:chExt cx="192" cy="192"/>
            </a:xfrm>
          </p:grpSpPr>
          <p:sp>
            <p:nvSpPr>
              <p:cNvPr id="97344" name="Line 32"/>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45" name="Oval 33"/>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29" name="Group 34"/>
            <p:cNvGrpSpPr>
              <a:grpSpLocks/>
            </p:cNvGrpSpPr>
            <p:nvPr/>
          </p:nvGrpSpPr>
          <p:grpSpPr bwMode="auto">
            <a:xfrm rot="5400000">
              <a:off x="4366" y="2162"/>
              <a:ext cx="122" cy="118"/>
              <a:chOff x="3744" y="1392"/>
              <a:chExt cx="192" cy="192"/>
            </a:xfrm>
          </p:grpSpPr>
          <p:sp>
            <p:nvSpPr>
              <p:cNvPr id="97342" name="Line 35"/>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43" name="Oval 36"/>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30" name="Group 37"/>
            <p:cNvGrpSpPr>
              <a:grpSpLocks/>
            </p:cNvGrpSpPr>
            <p:nvPr/>
          </p:nvGrpSpPr>
          <p:grpSpPr bwMode="auto">
            <a:xfrm rot="2700000">
              <a:off x="4461" y="2163"/>
              <a:ext cx="123" cy="117"/>
              <a:chOff x="3744" y="1392"/>
              <a:chExt cx="192" cy="192"/>
            </a:xfrm>
          </p:grpSpPr>
          <p:sp>
            <p:nvSpPr>
              <p:cNvPr id="97340" name="Line 38"/>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41" name="Oval 39"/>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31" name="Group 40"/>
            <p:cNvGrpSpPr>
              <a:grpSpLocks/>
            </p:cNvGrpSpPr>
            <p:nvPr/>
          </p:nvGrpSpPr>
          <p:grpSpPr bwMode="auto">
            <a:xfrm rot="-4932475">
              <a:off x="4557" y="2163"/>
              <a:ext cx="123" cy="117"/>
              <a:chOff x="3744" y="1392"/>
              <a:chExt cx="192" cy="192"/>
            </a:xfrm>
          </p:grpSpPr>
          <p:sp>
            <p:nvSpPr>
              <p:cNvPr id="97338" name="Line 41"/>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39" name="Oval 42"/>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32" name="Group 43"/>
            <p:cNvGrpSpPr>
              <a:grpSpLocks/>
            </p:cNvGrpSpPr>
            <p:nvPr/>
          </p:nvGrpSpPr>
          <p:grpSpPr bwMode="auto">
            <a:xfrm>
              <a:off x="4272" y="2208"/>
              <a:ext cx="118" cy="123"/>
              <a:chOff x="3744" y="1392"/>
              <a:chExt cx="192" cy="192"/>
            </a:xfrm>
          </p:grpSpPr>
          <p:sp>
            <p:nvSpPr>
              <p:cNvPr id="97336" name="Line 44"/>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37" name="Oval 45"/>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nvGrpSpPr>
            <p:cNvPr id="97333" name="Group 46"/>
            <p:cNvGrpSpPr>
              <a:grpSpLocks/>
            </p:cNvGrpSpPr>
            <p:nvPr/>
          </p:nvGrpSpPr>
          <p:grpSpPr bwMode="auto">
            <a:xfrm rot="-4932475">
              <a:off x="4317" y="2211"/>
              <a:ext cx="123" cy="117"/>
              <a:chOff x="3744" y="1392"/>
              <a:chExt cx="192" cy="192"/>
            </a:xfrm>
          </p:grpSpPr>
          <p:sp>
            <p:nvSpPr>
              <p:cNvPr id="97334" name="Line 47"/>
              <p:cNvSpPr>
                <a:spLocks noChangeShapeType="1"/>
              </p:cNvSpPr>
              <p:nvPr/>
            </p:nvSpPr>
            <p:spPr bwMode="auto">
              <a:xfrm>
                <a:off x="3812" y="1436"/>
                <a:ext cx="124"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35" name="Oval 48"/>
              <p:cNvSpPr>
                <a:spLocks noChangeArrowheads="1"/>
              </p:cNvSpPr>
              <p:nvPr/>
            </p:nvSpPr>
            <p:spPr bwMode="auto">
              <a:xfrm rot="-2526930">
                <a:off x="3744" y="1392"/>
                <a:ext cx="96" cy="48"/>
              </a:xfrm>
              <a:prstGeom prst="ellipse">
                <a:avLst/>
              </a:prstGeom>
              <a:solidFill>
                <a:schemeClr val="bg2"/>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grpSp>
      <p:sp>
        <p:nvSpPr>
          <p:cNvPr id="97290" name="Text Box 49"/>
          <p:cNvSpPr txBox="1">
            <a:spLocks noChangeArrowheads="1"/>
          </p:cNvSpPr>
          <p:nvPr/>
        </p:nvSpPr>
        <p:spPr bwMode="auto">
          <a:xfrm>
            <a:off x="6629400" y="914401"/>
            <a:ext cx="1600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t>lõi thép</a:t>
            </a:r>
          </a:p>
        </p:txBody>
      </p:sp>
      <p:sp>
        <p:nvSpPr>
          <p:cNvPr id="97291" name="Text Box 51"/>
          <p:cNvSpPr txBox="1">
            <a:spLocks noChangeArrowheads="1"/>
          </p:cNvSpPr>
          <p:nvPr/>
        </p:nvSpPr>
        <p:spPr bwMode="auto">
          <a:xfrm>
            <a:off x="6705600" y="1828800"/>
            <a:ext cx="1066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đinh sắt</a:t>
            </a:r>
          </a:p>
        </p:txBody>
      </p:sp>
      <p:sp>
        <p:nvSpPr>
          <p:cNvPr id="97292" name="Line 52"/>
          <p:cNvSpPr>
            <a:spLocks noChangeShapeType="1"/>
          </p:cNvSpPr>
          <p:nvPr/>
        </p:nvSpPr>
        <p:spPr bwMode="auto">
          <a:xfrm flipH="1">
            <a:off x="6553200" y="22098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7293" name="Group 53"/>
          <p:cNvGrpSpPr>
            <a:grpSpLocks/>
          </p:cNvGrpSpPr>
          <p:nvPr/>
        </p:nvGrpSpPr>
        <p:grpSpPr bwMode="auto">
          <a:xfrm>
            <a:off x="3124200" y="3581401"/>
            <a:ext cx="1752600" cy="1584325"/>
            <a:chOff x="1008" y="2256"/>
            <a:chExt cx="1104" cy="998"/>
          </a:xfrm>
        </p:grpSpPr>
        <p:pic>
          <p:nvPicPr>
            <p:cNvPr id="97318" name="Picture 54" descr="HopPin2"/>
            <p:cNvPicPr>
              <a:picLocks noChangeAspect="1" noChangeArrowheads="1"/>
            </p:cNvPicPr>
            <p:nvPr/>
          </p:nvPicPr>
          <p:blipFill>
            <a:blip r:embed="rId5">
              <a:clrChange>
                <a:clrFrom>
                  <a:srgbClr val="FFFFFF"/>
                </a:clrFrom>
                <a:clrTo>
                  <a:srgbClr val="FFFFFF">
                    <a:alpha val="0"/>
                  </a:srgbClr>
                </a:clrTo>
              </a:clrChange>
              <a:lum bright="-48000" contrast="54000"/>
              <a:extLst>
                <a:ext uri="{28A0092B-C50C-407E-A947-70E740481C1C}">
                  <a14:useLocalDpi xmlns:a14="http://schemas.microsoft.com/office/drawing/2010/main" val="0"/>
                </a:ext>
              </a:extLst>
            </a:blip>
            <a:srcRect l="22945" t="30125" r="28107" b="21339"/>
            <a:stretch>
              <a:fillRect/>
            </a:stretch>
          </p:blipFill>
          <p:spPr bwMode="auto">
            <a:xfrm rot="5400000">
              <a:off x="1061" y="2203"/>
              <a:ext cx="99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9" name="Picture 55" descr="pin"/>
            <p:cNvPicPr>
              <a:picLocks noChangeAspect="1" noChangeArrowheads="1"/>
            </p:cNvPicPr>
            <p:nvPr/>
          </p:nvPicPr>
          <p:blipFill>
            <a:blip r:embed="rId6">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16127601" flipH="1">
              <a:off x="1464" y="2664"/>
              <a:ext cx="57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20" name="Picture 56" descr="pin"/>
            <p:cNvPicPr>
              <a:picLocks noChangeAspect="1" noChangeArrowheads="1"/>
            </p:cNvPicPr>
            <p:nvPr/>
          </p:nvPicPr>
          <p:blipFill>
            <a:blip r:embed="rId6">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16079848" flipV="1">
              <a:off x="1052" y="2663"/>
              <a:ext cx="57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294" name="Picture 5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2400" y="2057400"/>
            <a:ext cx="1289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71" name="Freeform 59"/>
          <p:cNvSpPr>
            <a:spLocks/>
          </p:cNvSpPr>
          <p:nvPr/>
        </p:nvSpPr>
        <p:spPr bwMode="auto">
          <a:xfrm>
            <a:off x="4343400" y="3492501"/>
            <a:ext cx="2146300" cy="2005013"/>
          </a:xfrm>
          <a:custGeom>
            <a:avLst/>
            <a:gdLst>
              <a:gd name="T0" fmla="*/ 0 w 1352"/>
              <a:gd name="T1" fmla="*/ 200 h 1263"/>
              <a:gd name="T2" fmla="*/ 288 w 1352"/>
              <a:gd name="T3" fmla="*/ 8 h 1263"/>
              <a:gd name="T4" fmla="*/ 624 w 1352"/>
              <a:gd name="T5" fmla="*/ 248 h 1263"/>
              <a:gd name="T6" fmla="*/ 672 w 1352"/>
              <a:gd name="T7" fmla="*/ 968 h 1263"/>
              <a:gd name="T8" fmla="*/ 912 w 1352"/>
              <a:gd name="T9" fmla="*/ 1256 h 1263"/>
              <a:gd name="T10" fmla="*/ 1352 w 1352"/>
              <a:gd name="T11" fmla="*/ 928 h 1263"/>
            </a:gdLst>
            <a:ahLst/>
            <a:cxnLst>
              <a:cxn ang="0">
                <a:pos x="T0" y="T1"/>
              </a:cxn>
              <a:cxn ang="0">
                <a:pos x="T2" y="T3"/>
              </a:cxn>
              <a:cxn ang="0">
                <a:pos x="T4" y="T5"/>
              </a:cxn>
              <a:cxn ang="0">
                <a:pos x="T6" y="T7"/>
              </a:cxn>
              <a:cxn ang="0">
                <a:pos x="T8" y="T9"/>
              </a:cxn>
              <a:cxn ang="0">
                <a:pos x="T10" y="T11"/>
              </a:cxn>
            </a:cxnLst>
            <a:rect l="0" t="0" r="r" b="b"/>
            <a:pathLst>
              <a:path w="1352" h="1263">
                <a:moveTo>
                  <a:pt x="0" y="200"/>
                </a:moveTo>
                <a:cubicBezTo>
                  <a:pt x="92" y="100"/>
                  <a:pt x="184" y="0"/>
                  <a:pt x="288" y="8"/>
                </a:cubicBezTo>
                <a:cubicBezTo>
                  <a:pt x="392" y="16"/>
                  <a:pt x="560" y="88"/>
                  <a:pt x="624" y="248"/>
                </a:cubicBezTo>
                <a:cubicBezTo>
                  <a:pt x="688" y="408"/>
                  <a:pt x="624" y="800"/>
                  <a:pt x="672" y="968"/>
                </a:cubicBezTo>
                <a:cubicBezTo>
                  <a:pt x="720" y="1136"/>
                  <a:pt x="799" y="1263"/>
                  <a:pt x="912" y="1256"/>
                </a:cubicBezTo>
                <a:cubicBezTo>
                  <a:pt x="1025" y="1249"/>
                  <a:pt x="1260" y="996"/>
                  <a:pt x="1352" y="92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66972" name="Freeform 60"/>
          <p:cNvSpPr>
            <a:spLocks/>
          </p:cNvSpPr>
          <p:nvPr/>
        </p:nvSpPr>
        <p:spPr bwMode="auto">
          <a:xfrm>
            <a:off x="6781800" y="4210050"/>
            <a:ext cx="1016000" cy="1276350"/>
          </a:xfrm>
          <a:custGeom>
            <a:avLst/>
            <a:gdLst>
              <a:gd name="T0" fmla="*/ 0 w 640"/>
              <a:gd name="T1" fmla="*/ 468 h 804"/>
              <a:gd name="T2" fmla="*/ 240 w 640"/>
              <a:gd name="T3" fmla="*/ 756 h 804"/>
              <a:gd name="T4" fmla="*/ 480 w 640"/>
              <a:gd name="T5" fmla="*/ 180 h 804"/>
              <a:gd name="T6" fmla="*/ 568 w 640"/>
              <a:gd name="T7" fmla="*/ 28 h 804"/>
              <a:gd name="T8" fmla="*/ 640 w 640"/>
              <a:gd name="T9" fmla="*/ 12 h 804"/>
            </a:gdLst>
            <a:ahLst/>
            <a:cxnLst>
              <a:cxn ang="0">
                <a:pos x="T0" y="T1"/>
              </a:cxn>
              <a:cxn ang="0">
                <a:pos x="T2" y="T3"/>
              </a:cxn>
              <a:cxn ang="0">
                <a:pos x="T4" y="T5"/>
              </a:cxn>
              <a:cxn ang="0">
                <a:pos x="T6" y="T7"/>
              </a:cxn>
              <a:cxn ang="0">
                <a:pos x="T8" y="T9"/>
              </a:cxn>
            </a:cxnLst>
            <a:rect l="0" t="0" r="r" b="b"/>
            <a:pathLst>
              <a:path w="640" h="804">
                <a:moveTo>
                  <a:pt x="0" y="468"/>
                </a:moveTo>
                <a:cubicBezTo>
                  <a:pt x="80" y="636"/>
                  <a:pt x="160" y="804"/>
                  <a:pt x="240" y="756"/>
                </a:cubicBezTo>
                <a:cubicBezTo>
                  <a:pt x="320" y="708"/>
                  <a:pt x="425" y="301"/>
                  <a:pt x="480" y="180"/>
                </a:cubicBezTo>
                <a:cubicBezTo>
                  <a:pt x="535" y="59"/>
                  <a:pt x="541" y="56"/>
                  <a:pt x="568" y="28"/>
                </a:cubicBezTo>
                <a:cubicBezTo>
                  <a:pt x="595" y="0"/>
                  <a:pt x="625" y="15"/>
                  <a:pt x="640" y="1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66973" name="Freeform 61"/>
          <p:cNvSpPr>
            <a:spLocks/>
          </p:cNvSpPr>
          <p:nvPr/>
        </p:nvSpPr>
        <p:spPr bwMode="auto">
          <a:xfrm>
            <a:off x="8385175" y="3187700"/>
            <a:ext cx="795338" cy="1054100"/>
          </a:xfrm>
          <a:custGeom>
            <a:avLst/>
            <a:gdLst>
              <a:gd name="T0" fmla="*/ 194 w 501"/>
              <a:gd name="T1" fmla="*/ 664 h 664"/>
              <a:gd name="T2" fmla="*/ 478 w 501"/>
              <a:gd name="T3" fmla="*/ 584 h 664"/>
              <a:gd name="T4" fmla="*/ 334 w 501"/>
              <a:gd name="T5" fmla="*/ 392 h 664"/>
              <a:gd name="T6" fmla="*/ 46 w 501"/>
              <a:gd name="T7" fmla="*/ 296 h 664"/>
              <a:gd name="T8" fmla="*/ 58 w 501"/>
              <a:gd name="T9" fmla="*/ 0 h 664"/>
            </a:gdLst>
            <a:ahLst/>
            <a:cxnLst>
              <a:cxn ang="0">
                <a:pos x="T0" y="T1"/>
              </a:cxn>
              <a:cxn ang="0">
                <a:pos x="T2" y="T3"/>
              </a:cxn>
              <a:cxn ang="0">
                <a:pos x="T4" y="T5"/>
              </a:cxn>
              <a:cxn ang="0">
                <a:pos x="T6" y="T7"/>
              </a:cxn>
              <a:cxn ang="0">
                <a:pos x="T8" y="T9"/>
              </a:cxn>
            </a:cxnLst>
            <a:rect l="0" t="0" r="r" b="b"/>
            <a:pathLst>
              <a:path w="501" h="664">
                <a:moveTo>
                  <a:pt x="194" y="664"/>
                </a:moveTo>
                <a:cubicBezTo>
                  <a:pt x="241" y="650"/>
                  <a:pt x="455" y="629"/>
                  <a:pt x="478" y="584"/>
                </a:cubicBezTo>
                <a:cubicBezTo>
                  <a:pt x="501" y="539"/>
                  <a:pt x="406" y="440"/>
                  <a:pt x="334" y="392"/>
                </a:cubicBezTo>
                <a:cubicBezTo>
                  <a:pt x="262" y="344"/>
                  <a:pt x="92" y="361"/>
                  <a:pt x="46" y="296"/>
                </a:cubicBezTo>
                <a:cubicBezTo>
                  <a:pt x="0" y="231"/>
                  <a:pt x="56" y="62"/>
                  <a:pt x="58"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66974" name="Freeform 62"/>
          <p:cNvSpPr>
            <a:spLocks/>
          </p:cNvSpPr>
          <p:nvPr/>
        </p:nvSpPr>
        <p:spPr bwMode="auto">
          <a:xfrm>
            <a:off x="5937251" y="1855789"/>
            <a:ext cx="2252663" cy="1830387"/>
          </a:xfrm>
          <a:custGeom>
            <a:avLst/>
            <a:gdLst>
              <a:gd name="T0" fmla="*/ 1388 w 1419"/>
              <a:gd name="T1" fmla="*/ 835 h 1153"/>
              <a:gd name="T2" fmla="*/ 1348 w 1419"/>
              <a:gd name="T3" fmla="*/ 1135 h 1153"/>
              <a:gd name="T4" fmla="*/ 964 w 1419"/>
              <a:gd name="T5" fmla="*/ 943 h 1153"/>
              <a:gd name="T6" fmla="*/ 436 w 1419"/>
              <a:gd name="T7" fmla="*/ 127 h 1153"/>
              <a:gd name="T8" fmla="*/ 0 w 1419"/>
              <a:gd name="T9" fmla="*/ 183 h 1153"/>
            </a:gdLst>
            <a:ahLst/>
            <a:cxnLst>
              <a:cxn ang="0">
                <a:pos x="T0" y="T1"/>
              </a:cxn>
              <a:cxn ang="0">
                <a:pos x="T2" y="T3"/>
              </a:cxn>
              <a:cxn ang="0">
                <a:pos x="T4" y="T5"/>
              </a:cxn>
              <a:cxn ang="0">
                <a:pos x="T6" y="T7"/>
              </a:cxn>
              <a:cxn ang="0">
                <a:pos x="T8" y="T9"/>
              </a:cxn>
            </a:cxnLst>
            <a:rect l="0" t="0" r="r" b="b"/>
            <a:pathLst>
              <a:path w="1419" h="1153">
                <a:moveTo>
                  <a:pt x="1388" y="835"/>
                </a:moveTo>
                <a:cubicBezTo>
                  <a:pt x="1381" y="884"/>
                  <a:pt x="1419" y="1117"/>
                  <a:pt x="1348" y="1135"/>
                </a:cubicBezTo>
                <a:cubicBezTo>
                  <a:pt x="1277" y="1153"/>
                  <a:pt x="1116" y="1111"/>
                  <a:pt x="964" y="943"/>
                </a:cubicBezTo>
                <a:cubicBezTo>
                  <a:pt x="812" y="775"/>
                  <a:pt x="597" y="254"/>
                  <a:pt x="436" y="127"/>
                </a:cubicBezTo>
                <a:cubicBezTo>
                  <a:pt x="275" y="0"/>
                  <a:pt x="91" y="171"/>
                  <a:pt x="0" y="18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pic>
        <p:nvPicPr>
          <p:cNvPr id="166975" name="Picture 63"/>
          <p:cNvPicPr>
            <a:picLocks noChangeAspect="1" noChangeArrowheads="1"/>
          </p:cNvPicPr>
          <p:nvPr/>
        </p:nvPicPr>
        <p:blipFill>
          <a:blip r:embed="rId8">
            <a:clrChange>
              <a:clrFrom>
                <a:srgbClr val="FEFEFE"/>
              </a:clrFrom>
              <a:clrTo>
                <a:srgbClr val="FEFEFE">
                  <a:alpha val="0"/>
                </a:srgbClr>
              </a:clrTo>
            </a:clrChange>
            <a:lum contrast="30000"/>
            <a:extLst>
              <a:ext uri="{28A0092B-C50C-407E-A947-70E740481C1C}">
                <a14:useLocalDpi xmlns:a14="http://schemas.microsoft.com/office/drawing/2010/main" val="0"/>
              </a:ext>
            </a:extLst>
          </a:blip>
          <a:srcRect/>
          <a:stretch>
            <a:fillRect/>
          </a:stretch>
        </p:blipFill>
        <p:spPr bwMode="auto">
          <a:xfrm>
            <a:off x="7772400" y="3886201"/>
            <a:ext cx="1066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6976" name="Group 64"/>
          <p:cNvGrpSpPr>
            <a:grpSpLocks/>
          </p:cNvGrpSpPr>
          <p:nvPr/>
        </p:nvGrpSpPr>
        <p:grpSpPr bwMode="auto">
          <a:xfrm rot="181136">
            <a:off x="8396288" y="2590800"/>
            <a:ext cx="157162" cy="909638"/>
            <a:chOff x="4992" y="1449"/>
            <a:chExt cx="99" cy="573"/>
          </a:xfrm>
        </p:grpSpPr>
        <p:sp>
          <p:nvSpPr>
            <p:cNvPr id="97316" name="Line 65"/>
            <p:cNvSpPr>
              <a:spLocks noChangeShapeType="1"/>
            </p:cNvSpPr>
            <p:nvPr/>
          </p:nvSpPr>
          <p:spPr bwMode="auto">
            <a:xfrm flipH="1" flipV="1">
              <a:off x="4992" y="1449"/>
              <a:ext cx="48"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17" name="Line 66"/>
            <p:cNvSpPr>
              <a:spLocks noChangeShapeType="1"/>
            </p:cNvSpPr>
            <p:nvPr/>
          </p:nvSpPr>
          <p:spPr bwMode="auto">
            <a:xfrm flipH="1" flipV="1">
              <a:off x="5043" y="1734"/>
              <a:ext cx="48"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66979" name="Picture 67"/>
          <p:cNvPicPr>
            <a:picLocks noChangeAspect="1" noChangeArrowheads="1"/>
          </p:cNvPicPr>
          <p:nvPr/>
        </p:nvPicPr>
        <p:blipFill>
          <a:blip r:embed="rId9">
            <a:clrChange>
              <a:clrFrom>
                <a:srgbClr val="FEFEFE"/>
              </a:clrFrom>
              <a:clrTo>
                <a:srgbClr val="FEFEFE">
                  <a:alpha val="0"/>
                </a:srgbClr>
              </a:clrTo>
            </a:clrChange>
            <a:lum bright="-6000" contrast="48000"/>
            <a:extLst>
              <a:ext uri="{28A0092B-C50C-407E-A947-70E740481C1C}">
                <a14:useLocalDpi xmlns:a14="http://schemas.microsoft.com/office/drawing/2010/main" val="0"/>
              </a:ext>
            </a:extLst>
          </a:blip>
          <a:srcRect/>
          <a:stretch>
            <a:fillRect/>
          </a:stretch>
        </p:blipFill>
        <p:spPr bwMode="auto">
          <a:xfrm>
            <a:off x="7724776" y="4071938"/>
            <a:ext cx="112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80" name="Rectangle 68"/>
          <p:cNvSpPr>
            <a:spLocks noChangeArrowheads="1"/>
          </p:cNvSpPr>
          <p:nvPr/>
        </p:nvSpPr>
        <p:spPr bwMode="auto">
          <a:xfrm>
            <a:off x="5743575" y="1309688"/>
            <a:ext cx="609600" cy="76200"/>
          </a:xfrm>
          <a:prstGeom prst="rect">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66970" name="Freeform 58"/>
          <p:cNvSpPr>
            <a:spLocks/>
          </p:cNvSpPr>
          <p:nvPr/>
        </p:nvSpPr>
        <p:spPr bwMode="auto">
          <a:xfrm>
            <a:off x="3638550" y="736600"/>
            <a:ext cx="2317750" cy="3048000"/>
          </a:xfrm>
          <a:custGeom>
            <a:avLst/>
            <a:gdLst>
              <a:gd name="T0" fmla="*/ 1460 w 1460"/>
              <a:gd name="T1" fmla="*/ 508 h 1920"/>
              <a:gd name="T2" fmla="*/ 1308 w 1460"/>
              <a:gd name="T3" fmla="*/ 208 h 1920"/>
              <a:gd name="T4" fmla="*/ 972 w 1460"/>
              <a:gd name="T5" fmla="*/ 16 h 1920"/>
              <a:gd name="T6" fmla="*/ 588 w 1460"/>
              <a:gd name="T7" fmla="*/ 304 h 1920"/>
              <a:gd name="T8" fmla="*/ 540 w 1460"/>
              <a:gd name="T9" fmla="*/ 976 h 1920"/>
              <a:gd name="T10" fmla="*/ 108 w 1460"/>
              <a:gd name="T11" fmla="*/ 1408 h 1920"/>
              <a:gd name="T12" fmla="*/ 0 w 1460"/>
              <a:gd name="T13" fmla="*/ 1920 h 1920"/>
            </a:gdLst>
            <a:ahLst/>
            <a:cxnLst>
              <a:cxn ang="0">
                <a:pos x="T0" y="T1"/>
              </a:cxn>
              <a:cxn ang="0">
                <a:pos x="T2" y="T3"/>
              </a:cxn>
              <a:cxn ang="0">
                <a:pos x="T4" y="T5"/>
              </a:cxn>
              <a:cxn ang="0">
                <a:pos x="T6" y="T7"/>
              </a:cxn>
              <a:cxn ang="0">
                <a:pos x="T8" y="T9"/>
              </a:cxn>
              <a:cxn ang="0">
                <a:pos x="T10" y="T11"/>
              </a:cxn>
              <a:cxn ang="0">
                <a:pos x="T12" y="T13"/>
              </a:cxn>
            </a:cxnLst>
            <a:rect l="0" t="0" r="r" b="b"/>
            <a:pathLst>
              <a:path w="1460" h="1920">
                <a:moveTo>
                  <a:pt x="1460" y="508"/>
                </a:moveTo>
                <a:cubicBezTo>
                  <a:pt x="1435" y="459"/>
                  <a:pt x="1389" y="290"/>
                  <a:pt x="1308" y="208"/>
                </a:cubicBezTo>
                <a:cubicBezTo>
                  <a:pt x="1227" y="126"/>
                  <a:pt x="1092" y="0"/>
                  <a:pt x="972" y="16"/>
                </a:cubicBezTo>
                <a:cubicBezTo>
                  <a:pt x="852" y="32"/>
                  <a:pt x="660" y="144"/>
                  <a:pt x="588" y="304"/>
                </a:cubicBezTo>
                <a:cubicBezTo>
                  <a:pt x="516" y="464"/>
                  <a:pt x="620" y="792"/>
                  <a:pt x="540" y="976"/>
                </a:cubicBezTo>
                <a:cubicBezTo>
                  <a:pt x="460" y="1160"/>
                  <a:pt x="198" y="1251"/>
                  <a:pt x="108" y="1408"/>
                </a:cubicBezTo>
                <a:cubicBezTo>
                  <a:pt x="18" y="1565"/>
                  <a:pt x="22" y="1813"/>
                  <a:pt x="0" y="192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97314" name="Line 50"/>
          <p:cNvSpPr>
            <a:spLocks noChangeShapeType="1"/>
          </p:cNvSpPr>
          <p:nvPr/>
        </p:nvSpPr>
        <p:spPr bwMode="auto">
          <a:xfrm flipH="1">
            <a:off x="6172200" y="1143000"/>
            <a:ext cx="6858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81" name="Rectangle 69"/>
          <p:cNvSpPr>
            <a:spLocks noChangeArrowheads="1"/>
          </p:cNvSpPr>
          <p:nvPr/>
        </p:nvSpPr>
        <p:spPr bwMode="auto">
          <a:xfrm>
            <a:off x="5762625" y="2362200"/>
            <a:ext cx="609600" cy="76200"/>
          </a:xfrm>
          <a:prstGeom prst="rect">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70" name="Rectangle 69"/>
          <p:cNvSpPr/>
          <p:nvPr/>
        </p:nvSpPr>
        <p:spPr>
          <a:xfrm>
            <a:off x="1245420" y="261557"/>
            <a:ext cx="2239717" cy="523220"/>
          </a:xfrm>
          <a:prstGeom prst="rect">
            <a:avLst/>
          </a:prstGeom>
          <a:noFill/>
        </p:spPr>
        <p:txBody>
          <a:bodyPr wrap="none" lIns="91440" tIns="45720" rIns="91440" bIns="45720">
            <a:spAutoFit/>
          </a:bodyPr>
          <a:lstStyle/>
          <a:p>
            <a:pPr algn="ctr"/>
            <a:r>
              <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NHIỆM VỤ 2</a:t>
            </a:r>
          </a:p>
        </p:txBody>
      </p:sp>
      <p:sp>
        <p:nvSpPr>
          <p:cNvPr id="71" name="TextBox 70"/>
          <p:cNvSpPr txBox="1"/>
          <p:nvPr/>
        </p:nvSpPr>
        <p:spPr>
          <a:xfrm>
            <a:off x="3314700" y="236704"/>
            <a:ext cx="8229600" cy="523220"/>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Nghiên</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cứu</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sự</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nhiễm</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từ</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của</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sắt</a:t>
            </a:r>
            <a:r>
              <a:rPr lang="en-US" sz="2800" b="1">
                <a:latin typeface="Times New Roman" panose="02020603050405020304" pitchFamily="18" charset="0"/>
                <a:cs typeface="Times New Roman" panose="02020603050405020304" pitchFamily="18" charset="0"/>
              </a:rPr>
              <a:t> non </a:t>
            </a:r>
            <a:r>
              <a:rPr lang="en-US" sz="2800" b="1" err="1">
                <a:latin typeface="Times New Roman" panose="02020603050405020304" pitchFamily="18" charset="0"/>
                <a:cs typeface="Times New Roman" panose="02020603050405020304" pitchFamily="18" charset="0"/>
              </a:rPr>
              <a:t>và</a:t>
            </a:r>
            <a:r>
              <a:rPr lang="en-US" sz="2800" b="1">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thép</a:t>
            </a:r>
            <a:r>
              <a:rPr lang="en-US" sz="28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276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6975"/>
                                        </p:tgtEl>
                                        <p:attrNameLst>
                                          <p:attrName>style.visibility</p:attrName>
                                        </p:attrNameLst>
                                      </p:cBhvr>
                                      <p:to>
                                        <p:strVal val="visible"/>
                                      </p:to>
                                    </p:set>
                                    <p:animEffect transition="in" filter="fade">
                                      <p:cBhvr>
                                        <p:cTn id="7" dur="100"/>
                                        <p:tgtEl>
                                          <p:spTgt spid="166975"/>
                                        </p:tgtEl>
                                      </p:cBhvr>
                                    </p:animEffect>
                                  </p:childTnLst>
                                </p:cTn>
                              </p:par>
                              <p:par>
                                <p:cTn id="8" presetID="10" presetClass="exit" presetSubtype="0" fill="hold" nodeType="withEffect">
                                  <p:stCondLst>
                                    <p:cond delay="0"/>
                                  </p:stCondLst>
                                  <p:childTnLst>
                                    <p:animEffect transition="out" filter="fade">
                                      <p:cBhvr>
                                        <p:cTn id="9" dur="100"/>
                                        <p:tgtEl>
                                          <p:spTgt spid="166979"/>
                                        </p:tgtEl>
                                      </p:cBhvr>
                                    </p:animEffect>
                                    <p:set>
                                      <p:cBhvr>
                                        <p:cTn id="10" dur="1" fill="hold">
                                          <p:stCondLst>
                                            <p:cond delay="99"/>
                                          </p:stCondLst>
                                        </p:cTn>
                                        <p:tgtEl>
                                          <p:spTgt spid="166979"/>
                                        </p:tgtEl>
                                        <p:attrNameLst>
                                          <p:attrName>style.visibility</p:attrName>
                                        </p:attrNameLst>
                                      </p:cBhvr>
                                      <p:to>
                                        <p:strVal val="hidden"/>
                                      </p:to>
                                    </p:set>
                                  </p:childTnLst>
                                </p:cTn>
                              </p:par>
                              <p:par>
                                <p:cTn id="11" presetID="8" presetClass="emph" presetSubtype="0" fill="hold" nodeType="withEffect">
                                  <p:stCondLst>
                                    <p:cond delay="0"/>
                                  </p:stCondLst>
                                  <p:childTnLst>
                                    <p:animRot by="-3600000">
                                      <p:cBhvr>
                                        <p:cTn id="12" dur="500" fill="hold"/>
                                        <p:tgtEl>
                                          <p:spTgt spid="1669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3"/>
          <p:cNvSpPr txBox="1"/>
          <p:nvPr/>
        </p:nvSpPr>
        <p:spPr>
          <a:xfrm>
            <a:off x="533546" y="187325"/>
            <a:ext cx="4846809" cy="523220"/>
          </a:xfrm>
          <a:prstGeom prst="rect">
            <a:avLst/>
          </a:prstGeom>
          <a:noFill/>
          <a:ln w="9525">
            <a:noFill/>
          </a:ln>
        </p:spPr>
        <p:txBody>
          <a:bodyPr wrap="square">
            <a:spAutoFit/>
          </a:bodyPr>
          <a:lstStyle/>
          <a:p>
            <a:pPr algn="just">
              <a:spcBef>
                <a:spcPct val="50000"/>
              </a:spcBef>
            </a:pPr>
            <a:r>
              <a:rPr lang="en-US" altLang="en-US" sz="2800" b="1">
                <a:solidFill>
                  <a:srgbClr val="0000CC"/>
                </a:solidFill>
                <a:latin typeface="Times New Roman" panose="02020603050405020304" pitchFamily="18" charset="0"/>
              </a:rPr>
              <a:t>II. NAM CHÂM ĐIỆN.</a:t>
            </a:r>
          </a:p>
        </p:txBody>
      </p:sp>
      <p:grpSp>
        <p:nvGrpSpPr>
          <p:cNvPr id="25607" name="Group 3"/>
          <p:cNvGrpSpPr/>
          <p:nvPr/>
        </p:nvGrpSpPr>
        <p:grpSpPr>
          <a:xfrm>
            <a:off x="2663190" y="1150620"/>
            <a:ext cx="7042150" cy="5412194"/>
            <a:chOff x="3361" y="1286"/>
            <a:chExt cx="1775" cy="1753"/>
          </a:xfrm>
        </p:grpSpPr>
        <p:grpSp>
          <p:nvGrpSpPr>
            <p:cNvPr id="25608" name="Group 4"/>
            <p:cNvGrpSpPr/>
            <p:nvPr/>
          </p:nvGrpSpPr>
          <p:grpSpPr>
            <a:xfrm>
              <a:off x="3600" y="1286"/>
              <a:ext cx="1085" cy="1422"/>
              <a:chOff x="3516" y="1008"/>
              <a:chExt cx="1559" cy="2208"/>
            </a:xfrm>
          </p:grpSpPr>
          <p:sp>
            <p:nvSpPr>
              <p:cNvPr id="25609" name="Rectangle 5"/>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a:latin typeface="Arial" panose="020B0604020202020204" pitchFamily="34" charset="0"/>
                </a:endParaRPr>
              </a:p>
            </p:txBody>
          </p:sp>
          <p:pic>
            <p:nvPicPr>
              <p:cNvPr id="25610" name="Picture 6" descr="namchamdien"/>
              <p:cNvPicPr>
                <a:picLocks noChangeAspect="1"/>
              </p:cNvPicPr>
              <p:nvPr/>
            </p:nvPicPr>
            <p:blipFill>
              <a:blip r:embed="rId2"/>
              <a:srcRect l="28586" t="24228" r="28584" b="23531"/>
              <a:stretch>
                <a:fillRect/>
              </a:stretch>
            </p:blipFill>
            <p:spPr>
              <a:xfrm>
                <a:off x="3516" y="1170"/>
                <a:ext cx="1559" cy="1872"/>
              </a:xfrm>
              <a:prstGeom prst="rect">
                <a:avLst/>
              </a:prstGeom>
              <a:noFill/>
              <a:ln w="9525">
                <a:noFill/>
              </a:ln>
            </p:spPr>
          </p:pic>
        </p:grpSp>
        <p:sp>
          <p:nvSpPr>
            <p:cNvPr id="25623" name="Line 19"/>
            <p:cNvSpPr/>
            <p:nvPr/>
          </p:nvSpPr>
          <p:spPr>
            <a:xfrm>
              <a:off x="4101" y="1533"/>
              <a:ext cx="1002" cy="0"/>
            </a:xfrm>
            <a:prstGeom prst="line">
              <a:avLst/>
            </a:prstGeom>
            <a:ln w="38100" cap="flat" cmpd="sng">
              <a:solidFill>
                <a:srgbClr val="FFCC00"/>
              </a:solidFill>
              <a:prstDash val="solid"/>
              <a:headEnd type="none" w="med" len="med"/>
              <a:tailEnd type="none" w="med" len="med"/>
            </a:ln>
          </p:spPr>
        </p:sp>
        <p:sp>
          <p:nvSpPr>
            <p:cNvPr id="25624" name="Line 20"/>
            <p:cNvSpPr/>
            <p:nvPr/>
          </p:nvSpPr>
          <p:spPr>
            <a:xfrm>
              <a:off x="4134" y="2061"/>
              <a:ext cx="1002" cy="0"/>
            </a:xfrm>
            <a:prstGeom prst="line">
              <a:avLst/>
            </a:prstGeom>
            <a:ln w="38100" cap="flat" cmpd="sng">
              <a:solidFill>
                <a:srgbClr val="FFCC00"/>
              </a:solidFill>
              <a:prstDash val="solid"/>
              <a:headEnd type="none" w="med" len="med"/>
              <a:tailEnd type="none" w="med" len="med"/>
            </a:ln>
          </p:spPr>
        </p:sp>
        <p:sp>
          <p:nvSpPr>
            <p:cNvPr id="25625" name="Line 21"/>
            <p:cNvSpPr/>
            <p:nvPr/>
          </p:nvSpPr>
          <p:spPr>
            <a:xfrm flipH="1">
              <a:off x="4034" y="1533"/>
              <a:ext cx="67" cy="93"/>
            </a:xfrm>
            <a:prstGeom prst="line">
              <a:avLst/>
            </a:prstGeom>
            <a:ln w="38100" cap="flat" cmpd="sng">
              <a:solidFill>
                <a:srgbClr val="FFCC00"/>
              </a:solidFill>
              <a:prstDash val="solid"/>
              <a:headEnd type="none" w="med" len="med"/>
              <a:tailEnd type="none" w="med" len="med"/>
            </a:ln>
          </p:spPr>
        </p:sp>
        <p:sp>
          <p:nvSpPr>
            <p:cNvPr id="25626" name="Line 22"/>
            <p:cNvSpPr/>
            <p:nvPr/>
          </p:nvSpPr>
          <p:spPr>
            <a:xfrm flipH="1" flipV="1">
              <a:off x="4034" y="1968"/>
              <a:ext cx="100" cy="93"/>
            </a:xfrm>
            <a:prstGeom prst="line">
              <a:avLst/>
            </a:prstGeom>
            <a:ln w="38100" cap="flat" cmpd="sng">
              <a:solidFill>
                <a:srgbClr val="FFCC00"/>
              </a:solidFill>
              <a:prstDash val="solid"/>
              <a:headEnd type="none" w="med" len="med"/>
              <a:tailEnd type="none" w="med" len="med"/>
            </a:ln>
          </p:spPr>
        </p:sp>
        <p:sp>
          <p:nvSpPr>
            <p:cNvPr id="25627" name="AutoShape 23"/>
            <p:cNvSpPr/>
            <p:nvPr/>
          </p:nvSpPr>
          <p:spPr>
            <a:xfrm>
              <a:off x="5002" y="2116"/>
              <a:ext cx="134" cy="124"/>
            </a:xfrm>
            <a:prstGeom prst="flowChartOr">
              <a:avLst/>
            </a:prstGeom>
            <a:solidFill>
              <a:schemeClr val="accent1"/>
            </a:solidFill>
            <a:ln w="38100" cap="flat" cmpd="sng">
              <a:solidFill>
                <a:srgbClr val="FF0066"/>
              </a:solidFill>
              <a:prstDash val="solid"/>
              <a:headEnd type="none" w="med" len="med"/>
              <a:tailEnd type="none" w="med" len="med"/>
            </a:ln>
          </p:spPr>
          <p:txBody>
            <a:bodyPr wrap="none" anchor="ctr"/>
            <a:lstStyle/>
            <a:p>
              <a:pPr algn="ctr"/>
              <a:endParaRPr lang="en-US" altLang="en-US">
                <a:latin typeface="Arial" panose="020B0604020202020204" pitchFamily="34" charset="0"/>
              </a:endParaRPr>
            </a:p>
          </p:txBody>
        </p:sp>
        <p:sp>
          <p:nvSpPr>
            <p:cNvPr id="25628" name="Oval 24"/>
            <p:cNvSpPr/>
            <p:nvPr/>
          </p:nvSpPr>
          <p:spPr>
            <a:xfrm>
              <a:off x="5002" y="1344"/>
              <a:ext cx="134" cy="124"/>
            </a:xfrm>
            <a:prstGeom prst="ellipse">
              <a:avLst/>
            </a:prstGeom>
            <a:solidFill>
              <a:schemeClr val="accent1"/>
            </a:solidFill>
            <a:ln w="38100" cap="flat" cmpd="sng">
              <a:solidFill>
                <a:schemeClr val="accent2"/>
              </a:solidFill>
              <a:prstDash val="solid"/>
              <a:headEnd type="none" w="med" len="med"/>
              <a:tailEnd type="none" w="med" len="med"/>
            </a:ln>
          </p:spPr>
          <p:txBody>
            <a:bodyPr wrap="none" anchor="ctr"/>
            <a:lstStyle/>
            <a:p>
              <a:pPr algn="ctr"/>
              <a:r>
                <a:rPr lang="en-US" altLang="en-US" sz="2400">
                  <a:solidFill>
                    <a:schemeClr val="accent2"/>
                  </a:solidFill>
                </a:rPr>
                <a:t>-</a:t>
              </a:r>
            </a:p>
          </p:txBody>
        </p:sp>
        <p:sp>
          <p:nvSpPr>
            <p:cNvPr id="25636" name="Text Box 32"/>
            <p:cNvSpPr txBox="1"/>
            <p:nvPr/>
          </p:nvSpPr>
          <p:spPr>
            <a:xfrm>
              <a:off x="3361" y="2890"/>
              <a:ext cx="1680" cy="149"/>
            </a:xfrm>
            <a:prstGeom prst="rect">
              <a:avLst/>
            </a:prstGeom>
            <a:noFill/>
            <a:ln w="28575">
              <a:noFill/>
            </a:ln>
          </p:spPr>
          <p:txBody>
            <a:bodyPr>
              <a:spAutoFit/>
            </a:bodyPr>
            <a:lstStyle/>
            <a:p>
              <a:pPr algn="ctr">
                <a:spcBef>
                  <a:spcPct val="50000"/>
                </a:spcBef>
              </a:pPr>
              <a:r>
                <a:rPr lang="en-US" altLang="en-US" sz="2400" b="1">
                  <a:latin typeface="Times New Roman" panose="02020603050405020304" pitchFamily="18" charset="0"/>
                </a:rPr>
                <a:t>Nam </a:t>
              </a:r>
              <a:r>
                <a:rPr lang="en-US" altLang="en-US" sz="2400" b="1" err="1">
                  <a:latin typeface="Times New Roman" panose="02020603050405020304" pitchFamily="18" charset="0"/>
                </a:rPr>
                <a:t>châm</a:t>
              </a:r>
              <a:r>
                <a:rPr lang="en-US" altLang="en-US" sz="2400" b="1">
                  <a:latin typeface="Times New Roman" panose="02020603050405020304" pitchFamily="18" charset="0"/>
                </a:rPr>
                <a:t> </a:t>
              </a:r>
              <a:r>
                <a:rPr lang="en-US" altLang="en-US" sz="2400" b="1" err="1">
                  <a:latin typeface="Times New Roman" panose="02020603050405020304" pitchFamily="18" charset="0"/>
                </a:rPr>
                <a:t>điện</a:t>
              </a:r>
              <a:endParaRPr lang="en-US" altLang="en-US" sz="2400" b="1">
                <a:latin typeface="Times New Roman" panose="02020603050405020304" pitchFamily="18" charset="0"/>
                <a:ea typeface="Times New Roman" panose="02020603050405020304" pitchFamily="18" charset="0"/>
              </a:endParaRPr>
            </a:p>
          </p:txBody>
        </p:sp>
        <p:sp>
          <p:nvSpPr>
            <p:cNvPr id="25639" name="Rectangle 35"/>
            <p:cNvSpPr/>
            <p:nvPr/>
          </p:nvSpPr>
          <p:spPr>
            <a:xfrm>
              <a:off x="3888" y="2470"/>
              <a:ext cx="480" cy="79"/>
            </a:xfrm>
            <a:prstGeom prst="rect">
              <a:avLst/>
            </a:prstGeom>
            <a:noFill/>
            <a:ln w="28575">
              <a:noFill/>
            </a:ln>
          </p:spPr>
          <p:txBody>
            <a:bodyPr>
              <a:spAutoFit/>
            </a:bodyPr>
            <a:lstStyle/>
            <a:p>
              <a:pPr algn="ctr"/>
              <a:r>
                <a:rPr lang="en-US" altLang="en-US" sz="1000">
                  <a:solidFill>
                    <a:schemeClr val="bg1"/>
                  </a:solidFill>
                </a:rPr>
                <a:t>1A - 22</a:t>
              </a:r>
              <a:r>
                <a:rPr lang="en-US" altLang="en-US" sz="1000">
                  <a:solidFill>
                    <a:schemeClr val="bg1"/>
                  </a:solidFill>
                  <a:sym typeface="Symbol" panose="05050102010706020507" pitchFamily="18" charset="2"/>
                </a:rPr>
                <a: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p:cNvSpPr txBox="1"/>
          <p:nvPr/>
        </p:nvSpPr>
        <p:spPr>
          <a:xfrm>
            <a:off x="7620000" y="1760855"/>
            <a:ext cx="2439988" cy="457200"/>
          </a:xfrm>
          <a:prstGeom prst="rect">
            <a:avLst/>
          </a:prstGeom>
          <a:noFill/>
          <a:ln w="9525">
            <a:noFill/>
          </a:ln>
        </p:spPr>
        <p:txBody>
          <a:bodyPr>
            <a:spAutoFit/>
          </a:bodyPr>
          <a:lstStyle/>
          <a:p>
            <a:pPr algn="ctr"/>
            <a:r>
              <a:rPr lang="vi-VN" altLang="en-US" sz="2400" b="1">
                <a:latin typeface="Times New Roman" panose="02020603050405020304" pitchFamily="18" charset="0"/>
              </a:rPr>
              <a:t>Nam châm điện</a:t>
            </a:r>
            <a:endParaRPr lang="en-US" altLang="en-US" sz="2400" b="1">
              <a:latin typeface="Times New Roman" panose="02020603050405020304" pitchFamily="18" charset="0"/>
              <a:ea typeface="Times New Roman" panose="02020603050405020304" pitchFamily="18" charset="0"/>
            </a:endParaRPr>
          </a:p>
        </p:txBody>
      </p:sp>
      <p:sp>
        <p:nvSpPr>
          <p:cNvPr id="22555" name="Hộp Văn bản 8"/>
          <p:cNvSpPr txBox="1"/>
          <p:nvPr/>
        </p:nvSpPr>
        <p:spPr>
          <a:xfrm>
            <a:off x="7033896" y="1019176"/>
            <a:ext cx="2892425" cy="396875"/>
          </a:xfrm>
          <a:prstGeom prst="rect">
            <a:avLst/>
          </a:prstGeom>
          <a:noFill/>
          <a:ln w="9525">
            <a:noFill/>
          </a:ln>
        </p:spPr>
        <p:txBody>
          <a:bodyPr>
            <a:spAutoFit/>
          </a:bodyPr>
          <a:lstStyle/>
          <a:p>
            <a:pPr algn="ctr"/>
            <a:r>
              <a:rPr lang="vi-VN" altLang="en-US" sz="2000">
                <a:latin typeface="Times New Roman" panose="02020603050405020304" pitchFamily="18" charset="0"/>
              </a:rPr>
              <a:t>Lõi sắt non</a:t>
            </a:r>
            <a:endParaRPr lang="vi-VN" altLang="en-US" sz="2000">
              <a:latin typeface="Times New Roman" panose="02020603050405020304" pitchFamily="18" charset="0"/>
              <a:ea typeface="Times New Roman" panose="02020603050405020304" pitchFamily="18" charset="0"/>
            </a:endParaRPr>
          </a:p>
        </p:txBody>
      </p:sp>
      <p:sp>
        <p:nvSpPr>
          <p:cNvPr id="22560" name="Text Box 3"/>
          <p:cNvSpPr txBox="1"/>
          <p:nvPr/>
        </p:nvSpPr>
        <p:spPr>
          <a:xfrm>
            <a:off x="1560196" y="37466"/>
            <a:ext cx="8969375" cy="460375"/>
          </a:xfrm>
          <a:prstGeom prst="rect">
            <a:avLst/>
          </a:prstGeom>
          <a:noFill/>
          <a:ln w="9525">
            <a:noFill/>
          </a:ln>
        </p:spPr>
        <p:txBody>
          <a:bodyPr wrap="square">
            <a:spAutoFit/>
          </a:bodyPr>
          <a:lstStyle/>
          <a:p>
            <a:pPr algn="just">
              <a:spcBef>
                <a:spcPct val="50000"/>
              </a:spcBef>
            </a:pPr>
            <a:r>
              <a:rPr lang="en-US" altLang="en-US" sz="2400" u="sng">
                <a:latin typeface="Times New Roman" panose="02020603050405020304" pitchFamily="18" charset="0"/>
              </a:rPr>
              <a:t>C2:</a:t>
            </a:r>
            <a:r>
              <a:rPr lang="en-US" altLang="en-US" sz="2400">
                <a:latin typeface="Times New Roman" panose="02020603050405020304" pitchFamily="18" charset="0"/>
              </a:rPr>
              <a:t> </a:t>
            </a:r>
            <a:r>
              <a:rPr lang="en-US" altLang="en-US" sz="2400" err="1">
                <a:latin typeface="Times New Roman" panose="02020603050405020304" pitchFamily="18" charset="0"/>
              </a:rPr>
              <a:t>Quan</a:t>
            </a:r>
            <a:r>
              <a:rPr lang="en-US" altLang="en-US" sz="2400">
                <a:latin typeface="Times New Roman" panose="02020603050405020304" pitchFamily="18" charset="0"/>
              </a:rPr>
              <a:t> </a:t>
            </a:r>
            <a:r>
              <a:rPr lang="en-US" altLang="en-US" sz="2400" err="1">
                <a:latin typeface="Times New Roman" panose="02020603050405020304" pitchFamily="18" charset="0"/>
              </a:rPr>
              <a:t>sát</a:t>
            </a:r>
            <a:r>
              <a:rPr lang="en-US" altLang="en-US" sz="2400">
                <a:latin typeface="Times New Roman" panose="02020603050405020304" pitchFamily="18" charset="0"/>
              </a:rPr>
              <a:t> </a:t>
            </a:r>
            <a:r>
              <a:rPr lang="en-US" altLang="en-US" sz="2400" err="1">
                <a:latin typeface="Times New Roman" panose="02020603050405020304" pitchFamily="18" charset="0"/>
              </a:rPr>
              <a:t>và</a:t>
            </a:r>
            <a:r>
              <a:rPr lang="en-US" altLang="en-US" sz="2400">
                <a:latin typeface="Times New Roman" panose="02020603050405020304" pitchFamily="18" charset="0"/>
              </a:rPr>
              <a:t> </a:t>
            </a:r>
            <a:r>
              <a:rPr lang="en-US" altLang="en-US" sz="2400" err="1">
                <a:latin typeface="Times New Roman" panose="02020603050405020304" pitchFamily="18" charset="0"/>
              </a:rPr>
              <a:t>chỉ</a:t>
            </a:r>
            <a:r>
              <a:rPr lang="en-US" altLang="en-US" sz="2400">
                <a:latin typeface="Times New Roman" panose="02020603050405020304" pitchFamily="18" charset="0"/>
              </a:rPr>
              <a:t> </a:t>
            </a:r>
            <a:r>
              <a:rPr lang="en-US" altLang="en-US" sz="2400" err="1">
                <a:latin typeface="Times New Roman" panose="02020603050405020304" pitchFamily="18" charset="0"/>
              </a:rPr>
              <a:t>ra</a:t>
            </a:r>
            <a:r>
              <a:rPr lang="en-US" altLang="en-US" sz="2400">
                <a:latin typeface="Times New Roman" panose="02020603050405020304" pitchFamily="18" charset="0"/>
              </a:rPr>
              <a:t> </a:t>
            </a:r>
            <a:r>
              <a:rPr lang="en-US" altLang="en-US" sz="2400" err="1">
                <a:latin typeface="Times New Roman" panose="02020603050405020304" pitchFamily="18" charset="0"/>
              </a:rPr>
              <a:t>các</a:t>
            </a:r>
            <a:r>
              <a:rPr lang="en-US" altLang="en-US" sz="2400">
                <a:latin typeface="Times New Roman" panose="02020603050405020304" pitchFamily="18" charset="0"/>
              </a:rPr>
              <a:t> </a:t>
            </a:r>
            <a:r>
              <a:rPr lang="en-US" altLang="en-US" sz="2400" err="1">
                <a:latin typeface="Times New Roman" panose="02020603050405020304" pitchFamily="18" charset="0"/>
              </a:rPr>
              <a:t>bộ</a:t>
            </a:r>
            <a:r>
              <a:rPr lang="en-US" altLang="en-US" sz="2400">
                <a:latin typeface="Times New Roman" panose="02020603050405020304" pitchFamily="18" charset="0"/>
              </a:rPr>
              <a:t> </a:t>
            </a:r>
            <a:r>
              <a:rPr lang="en-US" altLang="en-US" sz="2400" err="1">
                <a:latin typeface="Times New Roman" panose="02020603050405020304" pitchFamily="18" charset="0"/>
              </a:rPr>
              <a:t>phận</a:t>
            </a:r>
            <a:r>
              <a:rPr lang="en-US" altLang="en-US" sz="2400">
                <a:latin typeface="Times New Roman" panose="02020603050405020304" pitchFamily="18" charset="0"/>
              </a:rPr>
              <a:t> </a:t>
            </a:r>
            <a:r>
              <a:rPr lang="en-US" altLang="en-US" sz="2400" err="1">
                <a:latin typeface="Times New Roman" panose="02020603050405020304" pitchFamily="18" charset="0"/>
              </a:rPr>
              <a:t>của</a:t>
            </a:r>
            <a:r>
              <a:rPr lang="en-US" altLang="en-US" sz="2400">
                <a:latin typeface="Times New Roman" panose="02020603050405020304" pitchFamily="18" charset="0"/>
              </a:rPr>
              <a:t> </a:t>
            </a:r>
            <a:r>
              <a:rPr lang="en-US" altLang="en-US" sz="2400" err="1">
                <a:latin typeface="Times New Roman" panose="02020603050405020304" pitchFamily="18" charset="0"/>
              </a:rPr>
              <a:t>nam</a:t>
            </a:r>
            <a:r>
              <a:rPr lang="en-US" altLang="en-US" sz="2400">
                <a:latin typeface="Times New Roman" panose="02020603050405020304" pitchFamily="18" charset="0"/>
              </a:rPr>
              <a:t> </a:t>
            </a:r>
            <a:r>
              <a:rPr lang="en-US" altLang="en-US" sz="2400" err="1">
                <a:latin typeface="Times New Roman" panose="02020603050405020304" pitchFamily="18" charset="0"/>
              </a:rPr>
              <a:t>châm</a:t>
            </a:r>
            <a:r>
              <a:rPr lang="en-US" altLang="en-US" sz="2400">
                <a:latin typeface="Times New Roman" panose="02020603050405020304" pitchFamily="18" charset="0"/>
              </a:rPr>
              <a:t> </a:t>
            </a:r>
            <a:r>
              <a:rPr lang="en-US" altLang="en-US" sz="2400" err="1">
                <a:latin typeface="Times New Roman" panose="02020603050405020304" pitchFamily="18" charset="0"/>
              </a:rPr>
              <a:t>điện</a:t>
            </a:r>
            <a:r>
              <a:rPr lang="en-US" altLang="en-US" sz="2400">
                <a:latin typeface="Times New Roman" panose="02020603050405020304" pitchFamily="18" charset="0"/>
              </a:rPr>
              <a:t>.</a:t>
            </a:r>
          </a:p>
        </p:txBody>
      </p:sp>
      <p:grpSp>
        <p:nvGrpSpPr>
          <p:cNvPr id="22566" name="Group 22565"/>
          <p:cNvGrpSpPr/>
          <p:nvPr/>
        </p:nvGrpSpPr>
        <p:grpSpPr>
          <a:xfrm>
            <a:off x="3619500" y="1143001"/>
            <a:ext cx="3497580" cy="3743325"/>
            <a:chOff x="1392" y="720"/>
            <a:chExt cx="2448" cy="2939"/>
          </a:xfrm>
        </p:grpSpPr>
        <p:grpSp>
          <p:nvGrpSpPr>
            <p:cNvPr id="46" name="Group 16"/>
            <p:cNvGrpSpPr/>
            <p:nvPr/>
          </p:nvGrpSpPr>
          <p:grpSpPr>
            <a:xfrm>
              <a:off x="1584" y="720"/>
              <a:ext cx="2256" cy="2939"/>
              <a:chOff x="3168" y="1008"/>
              <a:chExt cx="2496" cy="2736"/>
            </a:xfrm>
          </p:grpSpPr>
          <p:grpSp>
            <p:nvGrpSpPr>
              <p:cNvPr id="22530" name="Group 17"/>
              <p:cNvGrpSpPr/>
              <p:nvPr/>
            </p:nvGrpSpPr>
            <p:grpSpPr>
              <a:xfrm>
                <a:off x="3168" y="1008"/>
                <a:ext cx="2496" cy="2736"/>
                <a:chOff x="3552" y="1056"/>
                <a:chExt cx="2064" cy="2736"/>
              </a:xfrm>
            </p:grpSpPr>
            <p:sp>
              <p:nvSpPr>
                <p:cNvPr id="22531" name="Rectangle 18"/>
                <p:cNvSpPr/>
                <p:nvPr/>
              </p:nvSpPr>
              <p:spPr>
                <a:xfrm>
                  <a:off x="3552" y="1056"/>
                  <a:ext cx="2064" cy="2736"/>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pPr algn="ctr"/>
                  <a:endParaRPr lang="en-US" altLang="en-US">
                    <a:latin typeface="Arial" panose="020B0604020202020204" pitchFamily="34" charset="0"/>
                  </a:endParaRPr>
                </a:p>
              </p:txBody>
            </p:sp>
            <p:grpSp>
              <p:nvGrpSpPr>
                <p:cNvPr id="22532" name="Group 6"/>
                <p:cNvGrpSpPr/>
                <p:nvPr/>
              </p:nvGrpSpPr>
              <p:grpSpPr>
                <a:xfrm>
                  <a:off x="3744" y="1200"/>
                  <a:ext cx="1536" cy="1834"/>
                  <a:chOff x="3516" y="1008"/>
                  <a:chExt cx="1559" cy="2208"/>
                </a:xfrm>
              </p:grpSpPr>
              <p:sp>
                <p:nvSpPr>
                  <p:cNvPr id="22533" name="Rectangle 5"/>
                  <p:cNvSpPr/>
                  <p:nvPr/>
                </p:nvSpPr>
                <p:spPr>
                  <a:xfrm>
                    <a:off x="3936" y="1008"/>
                    <a:ext cx="720" cy="2208"/>
                  </a:xfrm>
                  <a:prstGeom prst="rect">
                    <a:avLst/>
                  </a:prstGeom>
                  <a:solidFill>
                    <a:srgbClr val="996633"/>
                  </a:solidFill>
                  <a:ln w="9525" cap="flat" cmpd="sng">
                    <a:solidFill>
                      <a:schemeClr val="tx1"/>
                    </a:solidFill>
                    <a:prstDash val="solid"/>
                    <a:miter/>
                    <a:headEnd type="none" w="med" len="med"/>
                    <a:tailEnd type="none" w="med" len="med"/>
                  </a:ln>
                </p:spPr>
                <p:txBody>
                  <a:bodyPr wrap="none" anchor="ctr"/>
                  <a:lstStyle/>
                  <a:p>
                    <a:pPr algn="ctr"/>
                    <a:endParaRPr lang="en-US" altLang="en-US" sz="2400"/>
                  </a:p>
                </p:txBody>
              </p:sp>
              <p:pic>
                <p:nvPicPr>
                  <p:cNvPr id="22534" name="Picture 4" descr="namchamdien"/>
                  <p:cNvPicPr>
                    <a:picLocks noChangeAspect="1"/>
                  </p:cNvPicPr>
                  <p:nvPr/>
                </p:nvPicPr>
                <p:blipFill>
                  <a:blip r:embed="rId2"/>
                  <a:srcRect l="28586" t="24228" r="28584" b="23531"/>
                  <a:stretch>
                    <a:fillRect/>
                  </a:stretch>
                </p:blipFill>
                <p:spPr>
                  <a:xfrm>
                    <a:off x="3516" y="1170"/>
                    <a:ext cx="1559" cy="1872"/>
                  </a:xfrm>
                  <a:prstGeom prst="rect">
                    <a:avLst/>
                  </a:prstGeom>
                  <a:noFill/>
                  <a:ln w="9525">
                    <a:noFill/>
                  </a:ln>
                </p:spPr>
              </p:pic>
            </p:grpSp>
            <p:pic>
              <p:nvPicPr>
                <p:cNvPr id="22535" name="Picture 8" descr="kimgam2007"/>
                <p:cNvPicPr>
                  <a:picLocks noChangeAspect="1"/>
                </p:cNvPicPr>
                <p:nvPr/>
              </p:nvPicPr>
              <p:blipFill>
                <a:blip r:embed="rId3"/>
                <a:srcRect l="37708" t="6219" r="39757" b="15506"/>
                <a:stretch>
                  <a:fillRect/>
                </a:stretch>
              </p:blipFill>
              <p:spPr>
                <a:xfrm rot="823813">
                  <a:off x="4600" y="2786"/>
                  <a:ext cx="187" cy="670"/>
                </a:xfrm>
                <a:prstGeom prst="rect">
                  <a:avLst/>
                </a:prstGeom>
                <a:solidFill>
                  <a:srgbClr val="996633"/>
                </a:solidFill>
                <a:ln w="9525">
                  <a:noFill/>
                </a:ln>
              </p:spPr>
            </p:pic>
            <p:pic>
              <p:nvPicPr>
                <p:cNvPr id="22536" name="Picture 9" descr="kimgam2007"/>
                <p:cNvPicPr>
                  <a:picLocks noChangeAspect="1"/>
                </p:cNvPicPr>
                <p:nvPr/>
              </p:nvPicPr>
              <p:blipFill>
                <a:blip r:embed="rId3"/>
                <a:srcRect l="37708" t="6219" r="39757" b="15506"/>
                <a:stretch>
                  <a:fillRect/>
                </a:stretch>
              </p:blipFill>
              <p:spPr>
                <a:xfrm rot="991459">
                  <a:off x="4245" y="2838"/>
                  <a:ext cx="186" cy="666"/>
                </a:xfrm>
                <a:prstGeom prst="rect">
                  <a:avLst/>
                </a:prstGeom>
                <a:solidFill>
                  <a:srgbClr val="996633"/>
                </a:solidFill>
                <a:ln w="9525">
                  <a:noFill/>
                </a:ln>
              </p:spPr>
            </p:pic>
            <p:pic>
              <p:nvPicPr>
                <p:cNvPr id="22537" name="Picture 10" descr="kimgam2007"/>
                <p:cNvPicPr>
                  <a:picLocks noChangeAspect="1"/>
                </p:cNvPicPr>
                <p:nvPr/>
              </p:nvPicPr>
              <p:blipFill>
                <a:blip r:embed="rId3"/>
                <a:srcRect l="37708" t="6219" r="39757" b="15506"/>
                <a:stretch>
                  <a:fillRect/>
                </a:stretch>
              </p:blipFill>
              <p:spPr>
                <a:xfrm>
                  <a:off x="4262" y="2840"/>
                  <a:ext cx="189" cy="679"/>
                </a:xfrm>
                <a:prstGeom prst="rect">
                  <a:avLst/>
                </a:prstGeom>
                <a:solidFill>
                  <a:schemeClr val="tx1"/>
                </a:solidFill>
                <a:ln w="9525">
                  <a:noFill/>
                </a:ln>
              </p:spPr>
            </p:pic>
            <p:pic>
              <p:nvPicPr>
                <p:cNvPr id="22538" name="Picture 11" descr="kimgam2007"/>
                <p:cNvPicPr>
                  <a:picLocks noChangeAspect="1"/>
                </p:cNvPicPr>
                <p:nvPr/>
              </p:nvPicPr>
              <p:blipFill>
                <a:blip r:embed="rId3"/>
                <a:srcRect l="37708" t="6219" r="39757" b="15506"/>
                <a:stretch>
                  <a:fillRect/>
                </a:stretch>
              </p:blipFill>
              <p:spPr>
                <a:xfrm>
                  <a:off x="4716" y="2827"/>
                  <a:ext cx="188" cy="677"/>
                </a:xfrm>
                <a:prstGeom prst="rect">
                  <a:avLst/>
                </a:prstGeom>
                <a:solidFill>
                  <a:srgbClr val="996633"/>
                </a:solidFill>
                <a:ln w="9525">
                  <a:noFill/>
                </a:ln>
              </p:spPr>
            </p:pic>
            <p:pic>
              <p:nvPicPr>
                <p:cNvPr id="22539" name="Picture 12" descr="kimgam2007"/>
                <p:cNvPicPr>
                  <a:picLocks noChangeAspect="1"/>
                </p:cNvPicPr>
                <p:nvPr/>
              </p:nvPicPr>
              <p:blipFill>
                <a:blip r:embed="rId3"/>
                <a:srcRect l="37708" t="6219" r="39757" b="15506"/>
                <a:stretch>
                  <a:fillRect/>
                </a:stretch>
              </p:blipFill>
              <p:spPr>
                <a:xfrm>
                  <a:off x="4413" y="2779"/>
                  <a:ext cx="189" cy="677"/>
                </a:xfrm>
                <a:prstGeom prst="rect">
                  <a:avLst/>
                </a:prstGeom>
                <a:solidFill>
                  <a:srgbClr val="996633"/>
                </a:solidFill>
                <a:ln w="9525">
                  <a:noFill/>
                </a:ln>
              </p:spPr>
            </p:pic>
            <p:pic>
              <p:nvPicPr>
                <p:cNvPr id="22540" name="Picture 13" descr="kimgam2007"/>
                <p:cNvPicPr>
                  <a:picLocks noChangeAspect="1"/>
                </p:cNvPicPr>
                <p:nvPr/>
              </p:nvPicPr>
              <p:blipFill>
                <a:blip r:embed="rId3"/>
                <a:srcRect l="37708" t="6219" r="39757" b="15506"/>
                <a:stretch>
                  <a:fillRect/>
                </a:stretch>
              </p:blipFill>
              <p:spPr>
                <a:xfrm rot="9851389">
                  <a:off x="4312" y="2936"/>
                  <a:ext cx="186" cy="664"/>
                </a:xfrm>
                <a:prstGeom prst="rect">
                  <a:avLst/>
                </a:prstGeom>
                <a:solidFill>
                  <a:schemeClr val="tx1"/>
                </a:solidFill>
                <a:ln w="9525">
                  <a:noFill/>
                </a:ln>
              </p:spPr>
            </p:pic>
            <p:pic>
              <p:nvPicPr>
                <p:cNvPr id="22541" name="Picture 14" descr="kimgam2007"/>
                <p:cNvPicPr>
                  <a:picLocks noChangeAspect="1"/>
                </p:cNvPicPr>
                <p:nvPr/>
              </p:nvPicPr>
              <p:blipFill>
                <a:blip r:embed="rId3"/>
                <a:srcRect l="37708" t="6219" r="39757" b="15506"/>
                <a:stretch>
                  <a:fillRect/>
                </a:stretch>
              </p:blipFill>
              <p:spPr>
                <a:xfrm rot="9851389">
                  <a:off x="4795" y="2936"/>
                  <a:ext cx="186" cy="664"/>
                </a:xfrm>
                <a:prstGeom prst="rect">
                  <a:avLst/>
                </a:prstGeom>
                <a:solidFill>
                  <a:schemeClr val="tx1"/>
                </a:solidFill>
                <a:ln w="9525">
                  <a:noFill/>
                </a:ln>
              </p:spPr>
            </p:pic>
            <p:pic>
              <p:nvPicPr>
                <p:cNvPr id="22542" name="Picture 15" descr="kimgam2007"/>
                <p:cNvPicPr>
                  <a:picLocks noChangeAspect="1"/>
                </p:cNvPicPr>
                <p:nvPr/>
              </p:nvPicPr>
              <p:blipFill>
                <a:blip r:embed="rId3"/>
                <a:srcRect l="37708" t="6219" r="39757" b="15506"/>
                <a:stretch>
                  <a:fillRect/>
                </a:stretch>
              </p:blipFill>
              <p:spPr>
                <a:xfrm rot="9851389">
                  <a:off x="4493" y="2888"/>
                  <a:ext cx="186" cy="664"/>
                </a:xfrm>
                <a:prstGeom prst="rect">
                  <a:avLst/>
                </a:prstGeom>
                <a:solidFill>
                  <a:schemeClr val="tx1"/>
                </a:solidFill>
                <a:ln w="9525">
                  <a:noFill/>
                </a:ln>
              </p:spPr>
            </p:pic>
            <p:pic>
              <p:nvPicPr>
                <p:cNvPr id="22543" name="Picture 7" descr="kimgam2007"/>
                <p:cNvPicPr>
                  <a:picLocks noChangeAspect="1"/>
                </p:cNvPicPr>
                <p:nvPr/>
              </p:nvPicPr>
              <p:blipFill>
                <a:blip r:embed="rId3"/>
                <a:srcRect l="37708" t="6219" r="39757" b="15506"/>
                <a:stretch>
                  <a:fillRect/>
                </a:stretch>
              </p:blipFill>
              <p:spPr>
                <a:xfrm>
                  <a:off x="4534" y="2905"/>
                  <a:ext cx="189" cy="677"/>
                </a:xfrm>
                <a:prstGeom prst="rect">
                  <a:avLst/>
                </a:prstGeom>
                <a:solidFill>
                  <a:schemeClr val="tx1"/>
                </a:solidFill>
                <a:ln w="9525">
                  <a:noFill/>
                </a:ln>
              </p:spPr>
            </p:pic>
            <p:pic>
              <p:nvPicPr>
                <p:cNvPr id="22544" name="Picture 16" descr="kimgam2007"/>
                <p:cNvPicPr>
                  <a:picLocks noChangeAspect="1"/>
                </p:cNvPicPr>
                <p:nvPr/>
              </p:nvPicPr>
              <p:blipFill>
                <a:blip r:embed="rId3"/>
                <a:srcRect l="37708" t="6219" r="39757" b="15506"/>
                <a:stretch>
                  <a:fillRect/>
                </a:stretch>
              </p:blipFill>
              <p:spPr>
                <a:xfrm rot="991459">
                  <a:off x="4426" y="3078"/>
                  <a:ext cx="186" cy="666"/>
                </a:xfrm>
                <a:prstGeom prst="rect">
                  <a:avLst/>
                </a:prstGeom>
                <a:solidFill>
                  <a:schemeClr val="tx1"/>
                </a:solidFill>
                <a:ln w="9525">
                  <a:noFill/>
                </a:ln>
              </p:spPr>
            </p:pic>
            <p:pic>
              <p:nvPicPr>
                <p:cNvPr id="22545" name="Picture 17" descr="kimgam2007"/>
                <p:cNvPicPr>
                  <a:picLocks noChangeAspect="1"/>
                </p:cNvPicPr>
                <p:nvPr/>
              </p:nvPicPr>
              <p:blipFill>
                <a:blip r:embed="rId3"/>
                <a:srcRect l="37708" t="6219" r="39757" b="15506"/>
                <a:stretch>
                  <a:fillRect/>
                </a:stretch>
              </p:blipFill>
              <p:spPr>
                <a:xfrm rot="9851389">
                  <a:off x="4128" y="2984"/>
                  <a:ext cx="186" cy="664"/>
                </a:xfrm>
                <a:prstGeom prst="rect">
                  <a:avLst/>
                </a:prstGeom>
                <a:solidFill>
                  <a:schemeClr val="tx1"/>
                </a:solidFill>
                <a:ln w="9525">
                  <a:noFill/>
                </a:ln>
              </p:spPr>
            </p:pic>
            <p:pic>
              <p:nvPicPr>
                <p:cNvPr id="22546" name="Picture 18" descr="kimgam2007"/>
                <p:cNvPicPr>
                  <a:picLocks noChangeAspect="1"/>
                </p:cNvPicPr>
                <p:nvPr/>
              </p:nvPicPr>
              <p:blipFill>
                <a:blip r:embed="rId3"/>
                <a:srcRect l="37708" t="6219" r="39757" b="15506"/>
                <a:stretch>
                  <a:fillRect/>
                </a:stretch>
              </p:blipFill>
              <p:spPr>
                <a:xfrm rot="-10407638">
                  <a:off x="3984" y="2922"/>
                  <a:ext cx="188" cy="678"/>
                </a:xfrm>
                <a:prstGeom prst="rect">
                  <a:avLst/>
                </a:prstGeom>
                <a:solidFill>
                  <a:schemeClr val="tx1"/>
                </a:solidFill>
                <a:ln w="9525">
                  <a:noFill/>
                </a:ln>
              </p:spPr>
            </p:pic>
            <p:sp>
              <p:nvSpPr>
                <p:cNvPr id="22547" name="Text Box 31"/>
                <p:cNvSpPr txBox="1"/>
                <p:nvPr/>
              </p:nvSpPr>
              <p:spPr>
                <a:xfrm>
                  <a:off x="4176" y="2544"/>
                  <a:ext cx="624" cy="224"/>
                </a:xfrm>
                <a:prstGeom prst="rect">
                  <a:avLst/>
                </a:prstGeom>
                <a:noFill/>
                <a:ln w="12700">
                  <a:noFill/>
                </a:ln>
              </p:spPr>
              <p:txBody>
                <a:bodyPr>
                  <a:spAutoFit/>
                </a:bodyPr>
                <a:lstStyle/>
                <a:p>
                  <a:pPr algn="ctr">
                    <a:spcBef>
                      <a:spcPct val="50000"/>
                    </a:spcBef>
                  </a:pPr>
                  <a:r>
                    <a:rPr lang="en-US" altLang="en-US" sz="1400" b="1">
                      <a:solidFill>
                        <a:srgbClr val="FFFF00"/>
                      </a:solidFill>
                    </a:rPr>
                    <a:t>1A - 22</a:t>
                  </a:r>
                  <a:r>
                    <a:rPr lang="en-US" altLang="en-US" sz="1400" b="1">
                      <a:solidFill>
                        <a:srgbClr val="FFFF00"/>
                      </a:solidFill>
                      <a:sym typeface="Symbol" panose="05050102010706020507" pitchFamily="18" charset="2"/>
                    </a:rPr>
                    <a:t></a:t>
                  </a:r>
                </a:p>
              </p:txBody>
            </p:sp>
          </p:grpSp>
          <p:sp>
            <p:nvSpPr>
              <p:cNvPr id="22548" name="Freeform 35"/>
              <p:cNvSpPr/>
              <p:nvPr/>
            </p:nvSpPr>
            <p:spPr>
              <a:xfrm>
                <a:off x="4128" y="2200"/>
                <a:ext cx="1536" cy="248"/>
              </a:xfrm>
              <a:custGeom>
                <a:avLst/>
                <a:gdLst/>
                <a:ahLst/>
                <a:cxnLst>
                  <a:cxn ang="0">
                    <a:pos x="0" y="200"/>
                  </a:cxn>
                  <a:cxn ang="0">
                    <a:pos x="432" y="8"/>
                  </a:cxn>
                  <a:cxn ang="0">
                    <a:pos x="1536" y="248"/>
                  </a:cxn>
                </a:cxnLst>
                <a:rect l="0" t="0" r="0" b="0"/>
                <a:pathLst>
                  <a:path w="1536" h="248">
                    <a:moveTo>
                      <a:pt x="0" y="200"/>
                    </a:moveTo>
                    <a:cubicBezTo>
                      <a:pt x="88" y="100"/>
                      <a:pt x="176" y="0"/>
                      <a:pt x="432" y="8"/>
                    </a:cubicBezTo>
                    <a:cubicBezTo>
                      <a:pt x="688" y="16"/>
                      <a:pt x="1112" y="132"/>
                      <a:pt x="1536" y="248"/>
                    </a:cubicBezTo>
                  </a:path>
                </a:pathLst>
              </a:custGeom>
              <a:noFill/>
              <a:ln w="38100" cap="flat" cmpd="sng">
                <a:solidFill>
                  <a:schemeClr val="tx1"/>
                </a:solidFill>
                <a:prstDash val="solid"/>
                <a:round/>
                <a:headEnd type="none" w="med" len="med"/>
                <a:tailEnd type="none" w="med" len="med"/>
              </a:ln>
            </p:spPr>
            <p:txBody>
              <a:bodyPr/>
              <a:lstStyle/>
              <a:p>
                <a:endParaRPr lang="en-US"/>
              </a:p>
            </p:txBody>
          </p:sp>
          <p:sp>
            <p:nvSpPr>
              <p:cNvPr id="22549" name="Freeform 36"/>
              <p:cNvSpPr/>
              <p:nvPr/>
            </p:nvSpPr>
            <p:spPr>
              <a:xfrm>
                <a:off x="4128" y="1440"/>
                <a:ext cx="1536" cy="384"/>
              </a:xfrm>
              <a:custGeom>
                <a:avLst/>
                <a:gdLst/>
                <a:ahLst/>
                <a:cxnLst>
                  <a:cxn ang="0">
                    <a:pos x="0" y="192"/>
                  </a:cxn>
                  <a:cxn ang="0">
                    <a:pos x="144" y="96"/>
                  </a:cxn>
                  <a:cxn ang="0">
                    <a:pos x="480" y="48"/>
                  </a:cxn>
                  <a:cxn ang="0">
                    <a:pos x="1536" y="384"/>
                  </a:cxn>
                </a:cxnLst>
                <a:rect l="0" t="0" r="0" b="0"/>
                <a:pathLst>
                  <a:path w="1536" h="384">
                    <a:moveTo>
                      <a:pt x="0" y="192"/>
                    </a:moveTo>
                    <a:cubicBezTo>
                      <a:pt x="32" y="156"/>
                      <a:pt x="64" y="120"/>
                      <a:pt x="144" y="96"/>
                    </a:cubicBezTo>
                    <a:cubicBezTo>
                      <a:pt x="224" y="72"/>
                      <a:pt x="248" y="0"/>
                      <a:pt x="480" y="48"/>
                    </a:cubicBezTo>
                    <a:cubicBezTo>
                      <a:pt x="712" y="96"/>
                      <a:pt x="1360" y="328"/>
                      <a:pt x="1536" y="384"/>
                    </a:cubicBezTo>
                  </a:path>
                </a:pathLst>
              </a:custGeom>
              <a:noFill/>
              <a:ln w="38100" cap="flat" cmpd="sng">
                <a:solidFill>
                  <a:schemeClr val="tx1"/>
                </a:solidFill>
                <a:prstDash val="solid"/>
                <a:round/>
                <a:headEnd type="none" w="med" len="med"/>
                <a:tailEnd type="none" w="med" len="med"/>
              </a:ln>
            </p:spPr>
            <p:txBody>
              <a:bodyPr/>
              <a:lstStyle/>
              <a:p>
                <a:endParaRPr lang="en-US"/>
              </a:p>
            </p:txBody>
          </p:sp>
        </p:grpSp>
        <p:sp>
          <p:nvSpPr>
            <p:cNvPr id="22565" name="Straight Connector 22564"/>
            <p:cNvSpPr/>
            <p:nvPr/>
          </p:nvSpPr>
          <p:spPr>
            <a:xfrm>
              <a:off x="1392" y="1872"/>
              <a:ext cx="624" cy="240"/>
            </a:xfrm>
            <a:prstGeom prst="line">
              <a:avLst/>
            </a:prstGeom>
            <a:ln w="9525" cap="flat" cmpd="sng">
              <a:solidFill>
                <a:schemeClr val="tx1"/>
              </a:solidFill>
              <a:prstDash val="solid"/>
              <a:headEnd type="none" w="med" len="med"/>
              <a:tailEnd type="none" w="med" len="med"/>
            </a:ln>
          </p:spPr>
        </p:sp>
      </p:grpSp>
      <p:sp>
        <p:nvSpPr>
          <p:cNvPr id="22567" name="Straight Connector 22566"/>
          <p:cNvSpPr/>
          <p:nvPr/>
        </p:nvSpPr>
        <p:spPr>
          <a:xfrm flipV="1">
            <a:off x="5869305" y="1339850"/>
            <a:ext cx="1905000" cy="76200"/>
          </a:xfrm>
          <a:prstGeom prst="line">
            <a:avLst/>
          </a:prstGeom>
          <a:ln w="9525" cap="flat" cmpd="sng">
            <a:solidFill>
              <a:schemeClr val="tx1"/>
            </a:solidFill>
            <a:prstDash val="solid"/>
            <a:headEnd type="none" w="med" len="med"/>
            <a:tailEnd type="none" w="med" len="med"/>
          </a:ln>
        </p:spPr>
      </p:sp>
      <p:sp>
        <p:nvSpPr>
          <p:cNvPr id="4" name="TextBox 3"/>
          <p:cNvSpPr txBox="1"/>
          <p:nvPr/>
        </p:nvSpPr>
        <p:spPr>
          <a:xfrm>
            <a:off x="1572261" y="4886326"/>
            <a:ext cx="9106535" cy="1519555"/>
          </a:xfrm>
          <a:prstGeom prst="rect">
            <a:avLst/>
          </a:prstGeom>
          <a:noFill/>
          <a:ln w="9525">
            <a:noFill/>
          </a:ln>
        </p:spPr>
        <p:txBody>
          <a:bodyPr wrap="square" lIns="135779" tIns="67890" rIns="135779" bIns="67890">
            <a:spAutoFit/>
          </a:bodyPr>
          <a:lstStyle/>
          <a:p>
            <a:pPr algn="l">
              <a:buChar char="-"/>
            </a:pPr>
            <a:r>
              <a:rPr lang="en-US" sz="3000" b="1">
                <a:solidFill>
                  <a:srgbClr val="FF0000"/>
                </a:solidFill>
                <a:latin typeface="Times New Roman" panose="02020603050405020304" pitchFamily="18" charset="0"/>
                <a:cs typeface="Times New Roman" panose="02020603050405020304" pitchFamily="18" charset="0"/>
              </a:rPr>
              <a:t> </a:t>
            </a:r>
            <a:r>
              <a:rPr sz="3000" b="1">
                <a:solidFill>
                  <a:srgbClr val="FF0000"/>
                </a:solidFill>
                <a:latin typeface="Times New Roman" panose="02020603050405020304" pitchFamily="18" charset="0"/>
                <a:cs typeface="Times New Roman" panose="02020603050405020304" pitchFamily="18" charset="0"/>
              </a:rPr>
              <a:t>Cấu tạo chính của nam châm điện gồm: </a:t>
            </a:r>
            <a:r>
              <a:rPr sz="3000" b="1">
                <a:latin typeface="Times New Roman" panose="02020603050405020304" pitchFamily="18" charset="0"/>
                <a:cs typeface="Times New Roman" panose="02020603050405020304" pitchFamily="18" charset="0"/>
              </a:rPr>
              <a:t>ống dây dẫn trong có lõi sắt non.</a:t>
            </a:r>
            <a:endParaRPr sz="3000" b="1" i="1">
              <a:solidFill>
                <a:srgbClr val="FF0000"/>
              </a:solidFill>
              <a:latin typeface="Times New Roman" panose="02020603050405020304" pitchFamily="18" charset="0"/>
              <a:cs typeface="Times New Roman" panose="02020603050405020304" pitchFamily="18" charset="0"/>
            </a:endParaRPr>
          </a:p>
          <a:p>
            <a:pPr algn="l"/>
            <a:r>
              <a:rPr sz="3000" b="1">
                <a:latin typeface="Times New Roman" panose="02020603050405020304" pitchFamily="18" charset="0"/>
                <a:cs typeface="Times New Roman" panose="02020603050405020304" pitchFamily="18" charset="0"/>
              </a:rPr>
              <a:t>             </a:t>
            </a:r>
            <a:endParaRPr sz="3000" b="1">
              <a:latin typeface="Times New Roman" panose="02020603050405020304" pitchFamily="18" charset="0"/>
              <a:ea typeface="Times New Roman" panose="02020603050405020304" pitchFamily="18" charset="0"/>
            </a:endParaRPr>
          </a:p>
        </p:txBody>
      </p:sp>
      <p:sp>
        <p:nvSpPr>
          <p:cNvPr id="7" name="Text Box 6"/>
          <p:cNvSpPr txBox="1"/>
          <p:nvPr/>
        </p:nvSpPr>
        <p:spPr>
          <a:xfrm>
            <a:off x="2143125" y="2259505"/>
            <a:ext cx="1577340" cy="459796"/>
          </a:xfrm>
          <a:prstGeom prst="rect">
            <a:avLst/>
          </a:prstGeom>
          <a:noFill/>
          <a:ln w="9525">
            <a:noFill/>
          </a:ln>
        </p:spPr>
        <p:txBody>
          <a:bodyPr>
            <a:spAutoFit/>
          </a:bodyPr>
          <a:lstStyle/>
          <a:p>
            <a:pPr>
              <a:spcBef>
                <a:spcPct val="50000"/>
              </a:spcBef>
            </a:pPr>
            <a:r>
              <a:rPr sz="2400" err="1">
                <a:latin typeface="Times New Roman" panose="02020603050405020304" pitchFamily="18" charset="0"/>
              </a:rPr>
              <a:t>Ống dây</a:t>
            </a:r>
            <a:endParaRPr sz="2400">
              <a:latin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60"/>
                                        </p:tgtEl>
                                        <p:attrNameLst>
                                          <p:attrName>style.visibility</p:attrName>
                                        </p:attrNameLst>
                                      </p:cBhvr>
                                      <p:to>
                                        <p:strVal val="visible"/>
                                      </p:to>
                                    </p:set>
                                    <p:animEffect transition="in" filter="wipe(down)">
                                      <p:cBhvr>
                                        <p:cTn id="12" dur="500"/>
                                        <p:tgtEl>
                                          <p:spTgt spid="225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67"/>
                                        </p:tgtEl>
                                        <p:attrNameLst>
                                          <p:attrName>style.visibility</p:attrName>
                                        </p:attrNameLst>
                                      </p:cBhvr>
                                      <p:to>
                                        <p:strVal val="visible"/>
                                      </p:to>
                                    </p:set>
                                    <p:animEffect transition="in" filter="blinds(horizontal)">
                                      <p:cBhvr>
                                        <p:cTn id="17" dur="500"/>
                                        <p:tgtEl>
                                          <p:spTgt spid="2256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555"/>
                                        </p:tgtEl>
                                        <p:attrNameLst>
                                          <p:attrName>style.visibility</p:attrName>
                                        </p:attrNameLst>
                                      </p:cBhvr>
                                      <p:to>
                                        <p:strVal val="visible"/>
                                      </p:to>
                                    </p:set>
                                    <p:anim calcmode="lin" valueType="num">
                                      <p:cBhvr additive="base">
                                        <p:cTn id="22" dur="500" fill="hold"/>
                                        <p:tgtEl>
                                          <p:spTgt spid="22555"/>
                                        </p:tgtEl>
                                        <p:attrNameLst>
                                          <p:attrName>ppt_x</p:attrName>
                                        </p:attrNameLst>
                                      </p:cBhvr>
                                      <p:tavLst>
                                        <p:tav tm="0">
                                          <p:val>
                                            <p:strVal val="#ppt_x"/>
                                          </p:val>
                                        </p:tav>
                                        <p:tav tm="100000">
                                          <p:val>
                                            <p:strVal val="#ppt_x"/>
                                          </p:val>
                                        </p:tav>
                                      </p:tavLst>
                                    </p:anim>
                                    <p:anim calcmode="lin" valueType="num">
                                      <p:cBhvr additive="base">
                                        <p:cTn id="23" dur="500" fill="hold"/>
                                        <p:tgtEl>
                                          <p:spTgt spid="2255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55" grpId="0"/>
      <p:bldP spid="22560" grpId="0" bldLvl="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sz="half" idx="1"/>
          </p:nvPr>
        </p:nvSpPr>
        <p:spPr>
          <a:xfrm>
            <a:off x="457349" y="391795"/>
            <a:ext cx="10972512" cy="4526280"/>
          </a:xfrm>
        </p:spPr>
        <p:txBody>
          <a:bodyPr vert="horz" wrap="square" lIns="80197" tIns="40099" rIns="80197" bIns="40099" anchor="t">
            <a:normAutofit/>
          </a:bodyPr>
          <a:lstStyle/>
          <a:p>
            <a:pPr marL="0" indent="0" algn="just" eaLnBrk="1" hangingPunct="1">
              <a:spcBef>
                <a:spcPct val="0"/>
              </a:spcBef>
              <a:buNone/>
            </a:pPr>
            <a:r>
              <a:rPr sz="3200" b="1" i="1">
                <a:solidFill>
                  <a:srgbClr val="FF0000"/>
                </a:solidFill>
                <a:latin typeface="Times New Roman" panose="02020603050405020304" pitchFamily="18" charset="0"/>
                <a:cs typeface="Times New Roman" panose="02020603050405020304" pitchFamily="18" charset="0"/>
              </a:rPr>
              <a:t>C3.</a:t>
            </a:r>
            <a:r>
              <a:rPr sz="3200" b="1" i="1">
                <a:latin typeface="Times New Roman" panose="02020603050405020304" pitchFamily="18" charset="0"/>
                <a:cs typeface="Times New Roman" panose="02020603050405020304" pitchFamily="18" charset="0"/>
              </a:rPr>
              <a:t> </a:t>
            </a:r>
            <a:r>
              <a:rPr sz="3200" b="1" i="1">
                <a:solidFill>
                  <a:srgbClr val="0000FF"/>
                </a:solidFill>
                <a:latin typeface="Times New Roman" panose="02020603050405020304" pitchFamily="18" charset="0"/>
                <a:cs typeface="Times New Roman" panose="02020603050405020304" pitchFamily="18" charset="0"/>
              </a:rPr>
              <a:t>So sánh các nam châm điện: a v</a:t>
            </a:r>
            <a:r>
              <a:rPr sz="3200" b="1" i="1">
                <a:solidFill>
                  <a:srgbClr val="0000FF"/>
                </a:solidFill>
                <a:latin typeface="Times New Roman" panose="02020603050405020304" pitchFamily="18" charset="0"/>
                <a:ea typeface="Times New Roman" panose="02020603050405020304" pitchFamily="18" charset="0"/>
              </a:rPr>
              <a:t>à</a:t>
            </a:r>
            <a:r>
              <a:rPr sz="3200" b="1" i="1">
                <a:solidFill>
                  <a:srgbClr val="0000FF"/>
                </a:solidFill>
                <a:latin typeface="Times New Roman" panose="02020603050405020304" pitchFamily="18" charset="0"/>
                <a:cs typeface="Times New Roman" panose="02020603050405020304" pitchFamily="18" charset="0"/>
              </a:rPr>
              <a:t> b; c v</a:t>
            </a:r>
            <a:r>
              <a:rPr sz="3200" b="1" i="1">
                <a:solidFill>
                  <a:srgbClr val="0000FF"/>
                </a:solidFill>
                <a:latin typeface="Times New Roman" panose="02020603050405020304" pitchFamily="18" charset="0"/>
                <a:ea typeface="Times New Roman" panose="02020603050405020304" pitchFamily="18" charset="0"/>
              </a:rPr>
              <a:t>à</a:t>
            </a:r>
            <a:r>
              <a:rPr sz="3200" b="1" i="1">
                <a:solidFill>
                  <a:srgbClr val="0000FF"/>
                </a:solidFill>
                <a:latin typeface="Times New Roman" panose="02020603050405020304" pitchFamily="18" charset="0"/>
                <a:cs typeface="Times New Roman" panose="02020603050405020304" pitchFamily="18" charset="0"/>
              </a:rPr>
              <a:t> d; b,d v</a:t>
            </a:r>
            <a:r>
              <a:rPr sz="3200" b="1" i="1">
                <a:solidFill>
                  <a:srgbClr val="0000FF"/>
                </a:solidFill>
                <a:latin typeface="Times New Roman" panose="02020603050405020304" pitchFamily="18" charset="0"/>
                <a:ea typeface="Times New Roman" panose="02020603050405020304" pitchFamily="18" charset="0"/>
              </a:rPr>
              <a:t>à</a:t>
            </a:r>
            <a:r>
              <a:rPr sz="3200" b="1" i="1">
                <a:solidFill>
                  <a:srgbClr val="0000FF"/>
                </a:solidFill>
                <a:latin typeface="Times New Roman" panose="02020603050405020304" pitchFamily="18" charset="0"/>
                <a:cs typeface="Times New Roman" panose="02020603050405020304" pitchFamily="18" charset="0"/>
              </a:rPr>
              <a:t> e nam châm n</a:t>
            </a:r>
            <a:r>
              <a:rPr sz="3200" b="1" i="1">
                <a:solidFill>
                  <a:srgbClr val="0000FF"/>
                </a:solidFill>
                <a:latin typeface="Times New Roman" panose="02020603050405020304" pitchFamily="18" charset="0"/>
                <a:ea typeface="Times New Roman" panose="02020603050405020304" pitchFamily="18" charset="0"/>
              </a:rPr>
              <a:t>à</a:t>
            </a:r>
            <a:r>
              <a:rPr sz="3200" b="1" i="1">
                <a:solidFill>
                  <a:srgbClr val="0000FF"/>
                </a:solidFill>
                <a:latin typeface="Times New Roman" panose="02020603050405020304" pitchFamily="18" charset="0"/>
                <a:cs typeface="Times New Roman" panose="02020603050405020304" pitchFamily="18" charset="0"/>
              </a:rPr>
              <a:t>o mạnh hơn?</a:t>
            </a:r>
            <a:endParaRPr sz="3200" b="1" i="1">
              <a:solidFill>
                <a:srgbClr val="0000FF"/>
              </a:solidFill>
              <a:latin typeface="Times New Roman" panose="02020603050405020304" pitchFamily="18" charset="0"/>
              <a:ea typeface="Times New Roman" panose="02020603050405020304" pitchFamily="18" charset="0"/>
            </a:endParaRPr>
          </a:p>
        </p:txBody>
      </p:sp>
      <p:pic>
        <p:nvPicPr>
          <p:cNvPr id="12291" name="Picture 3" descr="cuondayloisatda750_2007"/>
          <p:cNvPicPr preferRelativeResize="0"/>
          <p:nvPr/>
        </p:nvPicPr>
        <p:blipFill>
          <a:blip r:embed="rId2"/>
          <a:srcRect l="37709" t="19485" r="37708" b="19485"/>
          <a:stretch>
            <a:fillRect/>
          </a:stretch>
        </p:blipFill>
        <p:spPr>
          <a:xfrm>
            <a:off x="6858313" y="4135055"/>
            <a:ext cx="1461802" cy="782941"/>
          </a:xfrm>
          <a:prstGeom prst="rect">
            <a:avLst/>
          </a:prstGeom>
          <a:noFill/>
          <a:ln w="9525">
            <a:noFill/>
          </a:ln>
        </p:spPr>
      </p:pic>
      <p:pic>
        <p:nvPicPr>
          <p:cNvPr id="12292" name="Picture 4" descr="cuondayloisatdai300_2007"/>
          <p:cNvPicPr preferRelativeResize="0"/>
          <p:nvPr/>
        </p:nvPicPr>
        <p:blipFill>
          <a:blip r:embed="rId3"/>
          <a:srcRect l="39757" t="24792" r="39757" b="26120"/>
          <a:stretch>
            <a:fillRect/>
          </a:stretch>
        </p:blipFill>
        <p:spPr>
          <a:xfrm>
            <a:off x="8367935" y="2488535"/>
            <a:ext cx="1461802" cy="782003"/>
          </a:xfrm>
          <a:prstGeom prst="rect">
            <a:avLst/>
          </a:prstGeom>
          <a:noFill/>
          <a:ln w="9525">
            <a:noFill/>
          </a:ln>
        </p:spPr>
      </p:pic>
      <p:pic>
        <p:nvPicPr>
          <p:cNvPr id="12293" name="Picture 5" descr="cuondayloisatdai300_2007"/>
          <p:cNvPicPr preferRelativeResize="0"/>
          <p:nvPr/>
        </p:nvPicPr>
        <p:blipFill>
          <a:blip r:embed="rId3"/>
          <a:srcRect l="39757" t="24792" r="39757" b="26120"/>
          <a:stretch>
            <a:fillRect/>
          </a:stretch>
        </p:blipFill>
        <p:spPr>
          <a:xfrm>
            <a:off x="6691410" y="2491347"/>
            <a:ext cx="1461802" cy="782941"/>
          </a:xfrm>
          <a:prstGeom prst="rect">
            <a:avLst/>
          </a:prstGeom>
          <a:noFill/>
          <a:ln w="9525">
            <a:noFill/>
          </a:ln>
        </p:spPr>
      </p:pic>
      <p:pic>
        <p:nvPicPr>
          <p:cNvPr id="12294" name="Picture 6" descr="cuondayloisatdai500_2007"/>
          <p:cNvPicPr preferRelativeResize="0"/>
          <p:nvPr/>
        </p:nvPicPr>
        <p:blipFill>
          <a:blip r:embed="rId4"/>
          <a:srcRect l="39757" t="24792" r="39757" b="26120"/>
          <a:stretch>
            <a:fillRect/>
          </a:stretch>
        </p:blipFill>
        <p:spPr>
          <a:xfrm>
            <a:off x="4114738" y="2471657"/>
            <a:ext cx="1461802" cy="782003"/>
          </a:xfrm>
          <a:prstGeom prst="rect">
            <a:avLst/>
          </a:prstGeom>
          <a:noFill/>
          <a:ln w="9525">
            <a:noFill/>
          </a:ln>
        </p:spPr>
      </p:pic>
      <p:pic>
        <p:nvPicPr>
          <p:cNvPr id="12295" name="Picture 7" descr="cuondayloisatdai250_2007"/>
          <p:cNvPicPr preferRelativeResize="0"/>
          <p:nvPr/>
        </p:nvPicPr>
        <p:blipFill>
          <a:blip r:embed="rId5"/>
          <a:srcRect l="39757" t="24792" r="39757" b="26120"/>
          <a:stretch>
            <a:fillRect/>
          </a:stretch>
        </p:blipFill>
        <p:spPr>
          <a:xfrm>
            <a:off x="2362264" y="2451028"/>
            <a:ext cx="1461803" cy="782003"/>
          </a:xfrm>
          <a:prstGeom prst="rect">
            <a:avLst/>
          </a:prstGeom>
          <a:noFill/>
          <a:ln w="9525">
            <a:noFill/>
          </a:ln>
        </p:spPr>
      </p:pic>
      <p:pic>
        <p:nvPicPr>
          <p:cNvPr id="12296" name="Picture 8" descr="cuondayloisatdai500_2007"/>
          <p:cNvPicPr preferRelativeResize="0"/>
          <p:nvPr/>
        </p:nvPicPr>
        <p:blipFill>
          <a:blip r:embed="rId4"/>
          <a:srcRect l="39757" t="24792" r="39757" b="26120"/>
          <a:stretch>
            <a:fillRect/>
          </a:stretch>
        </p:blipFill>
        <p:spPr>
          <a:xfrm>
            <a:off x="3047688" y="4135055"/>
            <a:ext cx="1462740" cy="782941"/>
          </a:xfrm>
          <a:prstGeom prst="rect">
            <a:avLst/>
          </a:prstGeom>
          <a:noFill/>
          <a:ln w="9525">
            <a:noFill/>
          </a:ln>
        </p:spPr>
      </p:pic>
      <p:pic>
        <p:nvPicPr>
          <p:cNvPr id="12297" name="Picture 9" descr="cuondayloisatdai300_2007"/>
          <p:cNvPicPr preferRelativeResize="0"/>
          <p:nvPr/>
        </p:nvPicPr>
        <p:blipFill>
          <a:blip r:embed="rId3"/>
          <a:srcRect l="39757" t="24792" r="39757" b="26120"/>
          <a:stretch>
            <a:fillRect/>
          </a:stretch>
        </p:blipFill>
        <p:spPr>
          <a:xfrm>
            <a:off x="4953000" y="4135055"/>
            <a:ext cx="1461802" cy="782941"/>
          </a:xfrm>
          <a:prstGeom prst="rect">
            <a:avLst/>
          </a:prstGeom>
          <a:noFill/>
          <a:ln w="9525">
            <a:noFill/>
          </a:ln>
        </p:spPr>
      </p:pic>
      <p:sp>
        <p:nvSpPr>
          <p:cNvPr id="12298" name="Text Box 10"/>
          <p:cNvSpPr txBox="1"/>
          <p:nvPr/>
        </p:nvSpPr>
        <p:spPr>
          <a:xfrm>
            <a:off x="2362263" y="3320233"/>
            <a:ext cx="1294900" cy="541655"/>
          </a:xfrm>
          <a:prstGeom prst="rect">
            <a:avLst/>
          </a:prstGeom>
          <a:noFill/>
          <a:ln w="9525">
            <a:noFill/>
          </a:ln>
        </p:spPr>
        <p:txBody>
          <a:bodyPr lIns="80197" tIns="40099" rIns="80197" bIns="40099">
            <a:spAutoFit/>
          </a:bodyPr>
          <a:lstStyle/>
          <a:p>
            <a:pPr algn="l">
              <a:lnSpc>
                <a:spcPct val="60000"/>
              </a:lnSpc>
              <a:spcBef>
                <a:spcPct val="50000"/>
              </a:spcBef>
            </a:pPr>
            <a:r>
              <a:rPr sz="1770" b="1">
                <a:latin typeface="Times New Roman" panose="02020603050405020304" pitchFamily="18" charset="0"/>
                <a:cs typeface="Times New Roman" panose="02020603050405020304" pitchFamily="18" charset="0"/>
              </a:rPr>
              <a:t>I = 1A</a:t>
            </a:r>
          </a:p>
          <a:p>
            <a:pPr algn="l">
              <a:lnSpc>
                <a:spcPct val="60000"/>
              </a:lnSpc>
              <a:spcBef>
                <a:spcPct val="50000"/>
              </a:spcBef>
            </a:pPr>
            <a:r>
              <a:rPr sz="1770" b="1">
                <a:latin typeface="Times New Roman" panose="02020603050405020304" pitchFamily="18" charset="0"/>
                <a:cs typeface="Times New Roman" panose="02020603050405020304" pitchFamily="18" charset="0"/>
              </a:rPr>
              <a:t>n = 250</a:t>
            </a:r>
            <a:endParaRPr sz="1770" b="1">
              <a:latin typeface="Times New Roman" panose="02020603050405020304" pitchFamily="18" charset="0"/>
              <a:ea typeface="Times New Roman" panose="02020603050405020304" pitchFamily="18" charset="0"/>
            </a:endParaRPr>
          </a:p>
        </p:txBody>
      </p:sp>
      <p:sp>
        <p:nvSpPr>
          <p:cNvPr id="12299" name="Text Box 11"/>
          <p:cNvSpPr txBox="1"/>
          <p:nvPr/>
        </p:nvSpPr>
        <p:spPr>
          <a:xfrm>
            <a:off x="4419475" y="3320233"/>
            <a:ext cx="1295838" cy="541655"/>
          </a:xfrm>
          <a:prstGeom prst="rect">
            <a:avLst/>
          </a:prstGeom>
          <a:noFill/>
          <a:ln w="9525">
            <a:noFill/>
          </a:ln>
        </p:spPr>
        <p:txBody>
          <a:bodyPr lIns="80197" tIns="40099" rIns="80197" bIns="40099">
            <a:spAutoFit/>
          </a:bodyPr>
          <a:lstStyle/>
          <a:p>
            <a:pPr algn="l">
              <a:lnSpc>
                <a:spcPct val="60000"/>
              </a:lnSpc>
              <a:spcBef>
                <a:spcPct val="50000"/>
              </a:spcBef>
            </a:pPr>
            <a:r>
              <a:rPr sz="1770" b="1">
                <a:latin typeface="Times New Roman" panose="02020603050405020304" pitchFamily="18" charset="0"/>
                <a:cs typeface="Times New Roman" panose="02020603050405020304" pitchFamily="18" charset="0"/>
              </a:rPr>
              <a:t>I = 1A</a:t>
            </a:r>
          </a:p>
          <a:p>
            <a:pPr algn="l">
              <a:lnSpc>
                <a:spcPct val="60000"/>
              </a:lnSpc>
              <a:spcBef>
                <a:spcPct val="50000"/>
              </a:spcBef>
            </a:pPr>
            <a:r>
              <a:rPr sz="1770" b="1">
                <a:latin typeface="Times New Roman" panose="02020603050405020304" pitchFamily="18" charset="0"/>
                <a:cs typeface="Times New Roman" panose="02020603050405020304" pitchFamily="18" charset="0"/>
              </a:rPr>
              <a:t>n = 500</a:t>
            </a:r>
            <a:endParaRPr sz="1770" b="1">
              <a:latin typeface="Times New Roman" panose="02020603050405020304" pitchFamily="18" charset="0"/>
              <a:ea typeface="Times New Roman" panose="02020603050405020304" pitchFamily="18" charset="0"/>
            </a:endParaRPr>
          </a:p>
        </p:txBody>
      </p:sp>
      <p:sp>
        <p:nvSpPr>
          <p:cNvPr id="12300" name="Text Box 12"/>
          <p:cNvSpPr txBox="1"/>
          <p:nvPr/>
        </p:nvSpPr>
        <p:spPr>
          <a:xfrm>
            <a:off x="6858313" y="3374617"/>
            <a:ext cx="1294900" cy="541655"/>
          </a:xfrm>
          <a:prstGeom prst="rect">
            <a:avLst/>
          </a:prstGeom>
          <a:noFill/>
          <a:ln w="9525">
            <a:noFill/>
          </a:ln>
        </p:spPr>
        <p:txBody>
          <a:bodyPr lIns="80197" tIns="40099" rIns="80197" bIns="40099">
            <a:spAutoFit/>
          </a:bodyPr>
          <a:lstStyle/>
          <a:p>
            <a:pPr algn="l">
              <a:lnSpc>
                <a:spcPct val="60000"/>
              </a:lnSpc>
              <a:spcBef>
                <a:spcPct val="50000"/>
              </a:spcBef>
            </a:pPr>
            <a:r>
              <a:rPr sz="1770" b="1">
                <a:latin typeface="Times New Roman" panose="02020603050405020304" pitchFamily="18" charset="0"/>
                <a:cs typeface="Times New Roman" panose="02020603050405020304" pitchFamily="18" charset="0"/>
              </a:rPr>
              <a:t>I = 1A</a:t>
            </a:r>
          </a:p>
          <a:p>
            <a:pPr algn="l">
              <a:lnSpc>
                <a:spcPct val="60000"/>
              </a:lnSpc>
              <a:spcBef>
                <a:spcPct val="50000"/>
              </a:spcBef>
            </a:pPr>
            <a:r>
              <a:rPr sz="1770" b="1">
                <a:latin typeface="Times New Roman" panose="02020603050405020304" pitchFamily="18" charset="0"/>
                <a:cs typeface="Times New Roman" panose="02020603050405020304" pitchFamily="18" charset="0"/>
              </a:rPr>
              <a:t>n = 300</a:t>
            </a:r>
            <a:endParaRPr sz="1770" b="1">
              <a:latin typeface="Times New Roman" panose="02020603050405020304" pitchFamily="18" charset="0"/>
              <a:ea typeface="Times New Roman" panose="02020603050405020304" pitchFamily="18" charset="0"/>
            </a:endParaRPr>
          </a:p>
        </p:txBody>
      </p:sp>
      <p:sp>
        <p:nvSpPr>
          <p:cNvPr id="12301" name="Text Box 13"/>
          <p:cNvSpPr txBox="1"/>
          <p:nvPr/>
        </p:nvSpPr>
        <p:spPr>
          <a:xfrm>
            <a:off x="3200525" y="5059581"/>
            <a:ext cx="1294900" cy="541655"/>
          </a:xfrm>
          <a:prstGeom prst="rect">
            <a:avLst/>
          </a:prstGeom>
          <a:noFill/>
          <a:ln w="9525">
            <a:noFill/>
          </a:ln>
        </p:spPr>
        <p:txBody>
          <a:bodyPr lIns="80197" tIns="40099" rIns="80197" bIns="40099">
            <a:spAutoFit/>
          </a:bodyPr>
          <a:lstStyle/>
          <a:p>
            <a:pPr algn="l">
              <a:lnSpc>
                <a:spcPct val="60000"/>
              </a:lnSpc>
              <a:spcBef>
                <a:spcPct val="50000"/>
              </a:spcBef>
            </a:pPr>
            <a:r>
              <a:rPr sz="1770" b="1">
                <a:latin typeface="Times New Roman" panose="02020603050405020304" pitchFamily="18" charset="0"/>
                <a:cs typeface="Times New Roman" panose="02020603050405020304" pitchFamily="18" charset="0"/>
              </a:rPr>
              <a:t>I = 1A</a:t>
            </a:r>
          </a:p>
          <a:p>
            <a:pPr algn="l">
              <a:lnSpc>
                <a:spcPct val="60000"/>
              </a:lnSpc>
              <a:spcBef>
                <a:spcPct val="50000"/>
              </a:spcBef>
            </a:pPr>
            <a:r>
              <a:rPr sz="1770" b="1">
                <a:latin typeface="Times New Roman" panose="02020603050405020304" pitchFamily="18" charset="0"/>
                <a:cs typeface="Times New Roman" panose="02020603050405020304" pitchFamily="18" charset="0"/>
              </a:rPr>
              <a:t>n = 500</a:t>
            </a:r>
            <a:endParaRPr sz="1770" b="1">
              <a:latin typeface="Times New Roman" panose="02020603050405020304" pitchFamily="18" charset="0"/>
              <a:ea typeface="Times New Roman" panose="02020603050405020304" pitchFamily="18" charset="0"/>
            </a:endParaRPr>
          </a:p>
        </p:txBody>
      </p:sp>
      <p:sp>
        <p:nvSpPr>
          <p:cNvPr id="12302" name="Text Box 14"/>
          <p:cNvSpPr txBox="1"/>
          <p:nvPr/>
        </p:nvSpPr>
        <p:spPr>
          <a:xfrm>
            <a:off x="8534838" y="3347425"/>
            <a:ext cx="1294900" cy="541655"/>
          </a:xfrm>
          <a:prstGeom prst="rect">
            <a:avLst/>
          </a:prstGeom>
          <a:noFill/>
          <a:ln w="9525">
            <a:noFill/>
          </a:ln>
        </p:spPr>
        <p:txBody>
          <a:bodyPr lIns="80197" tIns="40099" rIns="80197" bIns="40099">
            <a:spAutoFit/>
          </a:bodyPr>
          <a:lstStyle/>
          <a:p>
            <a:pPr algn="l">
              <a:lnSpc>
                <a:spcPct val="60000"/>
              </a:lnSpc>
              <a:spcBef>
                <a:spcPct val="50000"/>
              </a:spcBef>
            </a:pPr>
            <a:r>
              <a:rPr sz="1770" b="1">
                <a:latin typeface="Times New Roman" panose="02020603050405020304" pitchFamily="18" charset="0"/>
                <a:cs typeface="Times New Roman" panose="02020603050405020304" pitchFamily="18" charset="0"/>
              </a:rPr>
              <a:t>I = 2A</a:t>
            </a:r>
          </a:p>
          <a:p>
            <a:pPr algn="l">
              <a:lnSpc>
                <a:spcPct val="60000"/>
              </a:lnSpc>
              <a:spcBef>
                <a:spcPct val="50000"/>
              </a:spcBef>
            </a:pPr>
            <a:r>
              <a:rPr sz="1770" b="1">
                <a:latin typeface="Times New Roman" panose="02020603050405020304" pitchFamily="18" charset="0"/>
                <a:cs typeface="Times New Roman" panose="02020603050405020304" pitchFamily="18" charset="0"/>
              </a:rPr>
              <a:t>n = 300</a:t>
            </a:r>
            <a:endParaRPr sz="1770" b="1">
              <a:latin typeface="Times New Roman" panose="02020603050405020304" pitchFamily="18" charset="0"/>
              <a:ea typeface="Times New Roman" panose="02020603050405020304" pitchFamily="18" charset="0"/>
            </a:endParaRPr>
          </a:p>
        </p:txBody>
      </p:sp>
      <p:sp>
        <p:nvSpPr>
          <p:cNvPr id="12303" name="Text Box 15"/>
          <p:cNvSpPr txBox="1"/>
          <p:nvPr/>
        </p:nvSpPr>
        <p:spPr>
          <a:xfrm>
            <a:off x="5257737" y="5059581"/>
            <a:ext cx="1295838" cy="541655"/>
          </a:xfrm>
          <a:prstGeom prst="rect">
            <a:avLst/>
          </a:prstGeom>
          <a:noFill/>
          <a:ln w="9525">
            <a:noFill/>
          </a:ln>
        </p:spPr>
        <p:txBody>
          <a:bodyPr lIns="80197" tIns="40099" rIns="80197" bIns="40099">
            <a:spAutoFit/>
          </a:bodyPr>
          <a:lstStyle/>
          <a:p>
            <a:pPr algn="l">
              <a:lnSpc>
                <a:spcPct val="60000"/>
              </a:lnSpc>
              <a:spcBef>
                <a:spcPct val="50000"/>
              </a:spcBef>
            </a:pPr>
            <a:r>
              <a:rPr sz="1770" b="1">
                <a:latin typeface="Times New Roman" panose="02020603050405020304" pitchFamily="18" charset="0"/>
                <a:cs typeface="Times New Roman" panose="02020603050405020304" pitchFamily="18" charset="0"/>
              </a:rPr>
              <a:t>I = 2A</a:t>
            </a:r>
          </a:p>
          <a:p>
            <a:pPr algn="l">
              <a:lnSpc>
                <a:spcPct val="60000"/>
              </a:lnSpc>
              <a:spcBef>
                <a:spcPct val="50000"/>
              </a:spcBef>
            </a:pPr>
            <a:r>
              <a:rPr sz="1770" b="1">
                <a:latin typeface="Times New Roman" panose="02020603050405020304" pitchFamily="18" charset="0"/>
                <a:cs typeface="Times New Roman" panose="02020603050405020304" pitchFamily="18" charset="0"/>
              </a:rPr>
              <a:t>n = 300</a:t>
            </a:r>
            <a:endParaRPr sz="1770" b="1">
              <a:latin typeface="Times New Roman" panose="02020603050405020304" pitchFamily="18" charset="0"/>
              <a:ea typeface="Times New Roman" panose="02020603050405020304" pitchFamily="18" charset="0"/>
            </a:endParaRPr>
          </a:p>
        </p:txBody>
      </p:sp>
      <p:sp>
        <p:nvSpPr>
          <p:cNvPr id="12304" name="Text Box 16"/>
          <p:cNvSpPr txBox="1"/>
          <p:nvPr/>
        </p:nvSpPr>
        <p:spPr>
          <a:xfrm>
            <a:off x="7163050" y="5059581"/>
            <a:ext cx="1294900" cy="541655"/>
          </a:xfrm>
          <a:prstGeom prst="rect">
            <a:avLst/>
          </a:prstGeom>
          <a:noFill/>
          <a:ln w="9525">
            <a:noFill/>
          </a:ln>
        </p:spPr>
        <p:txBody>
          <a:bodyPr lIns="80197" tIns="40099" rIns="80197" bIns="40099">
            <a:spAutoFit/>
          </a:bodyPr>
          <a:lstStyle/>
          <a:p>
            <a:pPr algn="l">
              <a:lnSpc>
                <a:spcPct val="60000"/>
              </a:lnSpc>
              <a:spcBef>
                <a:spcPct val="50000"/>
              </a:spcBef>
            </a:pPr>
            <a:r>
              <a:rPr sz="1770" b="1">
                <a:latin typeface="Times New Roman" panose="02020603050405020304" pitchFamily="18" charset="0"/>
                <a:cs typeface="Times New Roman" panose="02020603050405020304" pitchFamily="18" charset="0"/>
              </a:rPr>
              <a:t>I = 2A</a:t>
            </a:r>
          </a:p>
          <a:p>
            <a:pPr algn="l">
              <a:lnSpc>
                <a:spcPct val="60000"/>
              </a:lnSpc>
              <a:spcBef>
                <a:spcPct val="50000"/>
              </a:spcBef>
            </a:pPr>
            <a:r>
              <a:rPr sz="1770" b="1">
                <a:latin typeface="Times New Roman" panose="02020603050405020304" pitchFamily="18" charset="0"/>
                <a:cs typeface="Times New Roman" panose="02020603050405020304" pitchFamily="18" charset="0"/>
              </a:rPr>
              <a:t>n = 750</a:t>
            </a:r>
            <a:endParaRPr sz="1770" b="1">
              <a:latin typeface="Times New Roman" panose="02020603050405020304" pitchFamily="18" charset="0"/>
              <a:ea typeface="Times New Roman" panose="02020603050405020304" pitchFamily="18" charset="0"/>
            </a:endParaRPr>
          </a:p>
        </p:txBody>
      </p:sp>
      <p:sp>
        <p:nvSpPr>
          <p:cNvPr id="12305" name="Text Box 17"/>
          <p:cNvSpPr txBox="1"/>
          <p:nvPr/>
        </p:nvSpPr>
        <p:spPr>
          <a:xfrm>
            <a:off x="2133476" y="2668563"/>
            <a:ext cx="533525" cy="407670"/>
          </a:xfrm>
          <a:prstGeom prst="rect">
            <a:avLst/>
          </a:prstGeom>
          <a:noFill/>
          <a:ln w="9525">
            <a:noFill/>
          </a:ln>
        </p:spPr>
        <p:txBody>
          <a:bodyPr lIns="80197" tIns="40099" rIns="80197" bIns="40099">
            <a:spAutoFit/>
          </a:bodyPr>
          <a:lstStyle/>
          <a:p>
            <a:pPr algn="l">
              <a:spcBef>
                <a:spcPct val="50000"/>
              </a:spcBef>
            </a:pPr>
            <a:r>
              <a:rPr sz="2125" b="1">
                <a:latin typeface="Times New Roman" panose="02020603050405020304" pitchFamily="18" charset="0"/>
                <a:cs typeface="Times New Roman" panose="02020603050405020304" pitchFamily="18" charset="0"/>
              </a:rPr>
              <a:t>a.</a:t>
            </a:r>
            <a:endParaRPr sz="2125"/>
          </a:p>
        </p:txBody>
      </p:sp>
      <p:sp>
        <p:nvSpPr>
          <p:cNvPr id="12306" name="Text Box 18"/>
          <p:cNvSpPr txBox="1"/>
          <p:nvPr/>
        </p:nvSpPr>
        <p:spPr>
          <a:xfrm>
            <a:off x="4038789" y="2702319"/>
            <a:ext cx="533525" cy="407670"/>
          </a:xfrm>
          <a:prstGeom prst="rect">
            <a:avLst/>
          </a:prstGeom>
          <a:noFill/>
          <a:ln w="9525">
            <a:noFill/>
          </a:ln>
        </p:spPr>
        <p:txBody>
          <a:bodyPr lIns="80197" tIns="40099" rIns="80197" bIns="40099">
            <a:spAutoFit/>
          </a:bodyPr>
          <a:lstStyle/>
          <a:p>
            <a:pPr algn="l">
              <a:spcBef>
                <a:spcPct val="50000"/>
              </a:spcBef>
            </a:pPr>
            <a:r>
              <a:rPr sz="2125" b="1">
                <a:latin typeface="Times New Roman" panose="02020603050405020304" pitchFamily="18" charset="0"/>
                <a:cs typeface="Times New Roman" panose="02020603050405020304" pitchFamily="18" charset="0"/>
              </a:rPr>
              <a:t>b.</a:t>
            </a:r>
            <a:endParaRPr sz="2125" b="1">
              <a:latin typeface="Times New Roman" panose="02020603050405020304" pitchFamily="18" charset="0"/>
              <a:ea typeface="Times New Roman" panose="02020603050405020304" pitchFamily="18" charset="0"/>
            </a:endParaRPr>
          </a:p>
        </p:txBody>
      </p:sp>
      <p:sp>
        <p:nvSpPr>
          <p:cNvPr id="12307" name="Text Box 19"/>
          <p:cNvSpPr txBox="1"/>
          <p:nvPr/>
        </p:nvSpPr>
        <p:spPr>
          <a:xfrm>
            <a:off x="6629526" y="2722947"/>
            <a:ext cx="533525" cy="407670"/>
          </a:xfrm>
          <a:prstGeom prst="rect">
            <a:avLst/>
          </a:prstGeom>
          <a:noFill/>
          <a:ln w="9525">
            <a:noFill/>
          </a:ln>
        </p:spPr>
        <p:txBody>
          <a:bodyPr lIns="80197" tIns="40099" rIns="80197" bIns="40099">
            <a:spAutoFit/>
          </a:bodyPr>
          <a:lstStyle/>
          <a:p>
            <a:pPr algn="l">
              <a:spcBef>
                <a:spcPct val="50000"/>
              </a:spcBef>
            </a:pPr>
            <a:r>
              <a:rPr sz="2125" b="1">
                <a:latin typeface="Times New Roman" panose="02020603050405020304" pitchFamily="18" charset="0"/>
                <a:cs typeface="Times New Roman" panose="02020603050405020304" pitchFamily="18" charset="0"/>
              </a:rPr>
              <a:t>c.</a:t>
            </a:r>
            <a:endParaRPr sz="2125" b="1">
              <a:latin typeface="Times New Roman" panose="02020603050405020304" pitchFamily="18" charset="0"/>
              <a:ea typeface="Times New Roman" panose="02020603050405020304" pitchFamily="18" charset="0"/>
            </a:endParaRPr>
          </a:p>
        </p:txBody>
      </p:sp>
      <p:sp>
        <p:nvSpPr>
          <p:cNvPr id="12308" name="Text Box 20"/>
          <p:cNvSpPr txBox="1"/>
          <p:nvPr/>
        </p:nvSpPr>
        <p:spPr>
          <a:xfrm>
            <a:off x="8306051" y="2722947"/>
            <a:ext cx="533525" cy="407670"/>
          </a:xfrm>
          <a:prstGeom prst="rect">
            <a:avLst/>
          </a:prstGeom>
          <a:noFill/>
          <a:ln w="9525">
            <a:noFill/>
          </a:ln>
        </p:spPr>
        <p:txBody>
          <a:bodyPr lIns="80197" tIns="40099" rIns="80197" bIns="40099">
            <a:spAutoFit/>
          </a:bodyPr>
          <a:lstStyle/>
          <a:p>
            <a:pPr algn="l">
              <a:spcBef>
                <a:spcPct val="50000"/>
              </a:spcBef>
            </a:pPr>
            <a:r>
              <a:rPr sz="2125" b="1">
                <a:latin typeface="Times New Roman" panose="02020603050405020304" pitchFamily="18" charset="0"/>
                <a:cs typeface="Times New Roman" panose="02020603050405020304" pitchFamily="18" charset="0"/>
              </a:rPr>
              <a:t>d.</a:t>
            </a:r>
            <a:endParaRPr sz="2125"/>
          </a:p>
        </p:txBody>
      </p:sp>
      <p:sp>
        <p:nvSpPr>
          <p:cNvPr id="12309" name="Text Box 21"/>
          <p:cNvSpPr txBox="1"/>
          <p:nvPr/>
        </p:nvSpPr>
        <p:spPr>
          <a:xfrm>
            <a:off x="2895789" y="4406973"/>
            <a:ext cx="533525" cy="407670"/>
          </a:xfrm>
          <a:prstGeom prst="rect">
            <a:avLst/>
          </a:prstGeom>
          <a:noFill/>
          <a:ln w="9525">
            <a:noFill/>
          </a:ln>
        </p:spPr>
        <p:txBody>
          <a:bodyPr lIns="80197" tIns="40099" rIns="80197" bIns="40099">
            <a:spAutoFit/>
          </a:bodyPr>
          <a:lstStyle/>
          <a:p>
            <a:pPr algn="l">
              <a:spcBef>
                <a:spcPct val="50000"/>
              </a:spcBef>
            </a:pPr>
            <a:r>
              <a:rPr sz="2125" b="1">
                <a:latin typeface="Times New Roman" panose="02020603050405020304" pitchFamily="18" charset="0"/>
                <a:cs typeface="Times New Roman" panose="02020603050405020304" pitchFamily="18" charset="0"/>
              </a:rPr>
              <a:t>b.</a:t>
            </a:r>
            <a:endParaRPr sz="1770" b="1">
              <a:latin typeface="Times New Roman" panose="02020603050405020304" pitchFamily="18" charset="0"/>
              <a:ea typeface="Times New Roman" panose="02020603050405020304" pitchFamily="18" charset="0"/>
            </a:endParaRPr>
          </a:p>
        </p:txBody>
      </p:sp>
      <p:sp>
        <p:nvSpPr>
          <p:cNvPr id="12310" name="Text Box 22"/>
          <p:cNvSpPr txBox="1"/>
          <p:nvPr/>
        </p:nvSpPr>
        <p:spPr>
          <a:xfrm>
            <a:off x="4877051" y="4352589"/>
            <a:ext cx="533525" cy="407670"/>
          </a:xfrm>
          <a:prstGeom prst="rect">
            <a:avLst/>
          </a:prstGeom>
          <a:noFill/>
          <a:ln w="9525">
            <a:noFill/>
          </a:ln>
        </p:spPr>
        <p:txBody>
          <a:bodyPr lIns="80197" tIns="40099" rIns="80197" bIns="40099">
            <a:spAutoFit/>
          </a:bodyPr>
          <a:lstStyle/>
          <a:p>
            <a:pPr algn="l">
              <a:spcBef>
                <a:spcPct val="50000"/>
              </a:spcBef>
            </a:pPr>
            <a:r>
              <a:rPr sz="2125" b="1">
                <a:latin typeface="Times New Roman" panose="02020603050405020304" pitchFamily="18" charset="0"/>
                <a:cs typeface="Times New Roman" panose="02020603050405020304" pitchFamily="18" charset="0"/>
              </a:rPr>
              <a:t>d.</a:t>
            </a:r>
            <a:endParaRPr sz="2125"/>
          </a:p>
        </p:txBody>
      </p:sp>
      <p:sp>
        <p:nvSpPr>
          <p:cNvPr id="12311" name="Text Box 23"/>
          <p:cNvSpPr txBox="1"/>
          <p:nvPr/>
        </p:nvSpPr>
        <p:spPr>
          <a:xfrm>
            <a:off x="6858314" y="4352589"/>
            <a:ext cx="533525" cy="407670"/>
          </a:xfrm>
          <a:prstGeom prst="rect">
            <a:avLst/>
          </a:prstGeom>
          <a:noFill/>
          <a:ln w="9525">
            <a:noFill/>
          </a:ln>
        </p:spPr>
        <p:txBody>
          <a:bodyPr lIns="80197" tIns="40099" rIns="80197" bIns="40099">
            <a:spAutoFit/>
          </a:bodyPr>
          <a:lstStyle/>
          <a:p>
            <a:pPr algn="l">
              <a:spcBef>
                <a:spcPct val="50000"/>
              </a:spcBef>
            </a:pPr>
            <a:r>
              <a:rPr sz="2125" b="1">
                <a:latin typeface="Times New Roman" panose="02020603050405020304" pitchFamily="18" charset="0"/>
                <a:cs typeface="Times New Roman" panose="02020603050405020304" pitchFamily="18" charset="0"/>
              </a:rPr>
              <a:t>e.</a:t>
            </a:r>
            <a:endParaRPr sz="2125"/>
          </a:p>
        </p:txBody>
      </p:sp>
      <p:sp>
        <p:nvSpPr>
          <p:cNvPr id="12312" name="Rectangle 24"/>
          <p:cNvSpPr/>
          <p:nvPr/>
        </p:nvSpPr>
        <p:spPr>
          <a:xfrm>
            <a:off x="1730285" y="2342260"/>
            <a:ext cx="4275701" cy="1521812"/>
          </a:xfrm>
          <a:prstGeom prst="rect">
            <a:avLst/>
          </a:prstGeom>
          <a:noFill/>
          <a:ln w="12700" cap="flat" cmpd="sng">
            <a:solidFill>
              <a:schemeClr val="tx1"/>
            </a:solidFill>
            <a:prstDash val="dash"/>
            <a:miter/>
            <a:headEnd type="none" w="med" len="med"/>
            <a:tailEnd type="none" w="med" len="med"/>
          </a:ln>
        </p:spPr>
        <p:txBody>
          <a:bodyPr wrap="none" lIns="80197" tIns="40099" rIns="80197" bIns="40099" anchor="ctr"/>
          <a:lstStyle/>
          <a:p>
            <a:endParaRPr sz="100"/>
          </a:p>
        </p:txBody>
      </p:sp>
      <p:sp>
        <p:nvSpPr>
          <p:cNvPr id="12313" name="Rectangle 25"/>
          <p:cNvSpPr/>
          <p:nvPr/>
        </p:nvSpPr>
        <p:spPr>
          <a:xfrm>
            <a:off x="6400738" y="2342260"/>
            <a:ext cx="4060978" cy="1521812"/>
          </a:xfrm>
          <a:prstGeom prst="rect">
            <a:avLst/>
          </a:prstGeom>
          <a:noFill/>
          <a:ln w="12700" cap="flat" cmpd="sng">
            <a:solidFill>
              <a:schemeClr val="tx1"/>
            </a:solidFill>
            <a:prstDash val="dash"/>
            <a:miter/>
            <a:headEnd type="none" w="med" len="med"/>
            <a:tailEnd type="none" w="med" len="med"/>
          </a:ln>
        </p:spPr>
        <p:txBody>
          <a:bodyPr wrap="none" lIns="80197" tIns="40099" rIns="80197" bIns="40099" anchor="ctr"/>
          <a:lstStyle/>
          <a:p>
            <a:endParaRPr sz="100"/>
          </a:p>
        </p:txBody>
      </p:sp>
      <p:sp>
        <p:nvSpPr>
          <p:cNvPr id="12314" name="Rectangle 26"/>
          <p:cNvSpPr/>
          <p:nvPr/>
        </p:nvSpPr>
        <p:spPr>
          <a:xfrm>
            <a:off x="2742950" y="4027223"/>
            <a:ext cx="5943788" cy="1575258"/>
          </a:xfrm>
          <a:prstGeom prst="rect">
            <a:avLst/>
          </a:prstGeom>
          <a:noFill/>
          <a:ln w="12700" cap="flat" cmpd="sng">
            <a:solidFill>
              <a:schemeClr val="tx1"/>
            </a:solidFill>
            <a:prstDash val="dash"/>
            <a:miter/>
            <a:headEnd type="none" w="med" len="med"/>
            <a:tailEnd type="none" w="med" len="med"/>
          </a:ln>
        </p:spPr>
        <p:txBody>
          <a:bodyPr wrap="none" lIns="80197" tIns="40099" rIns="80197" bIns="40099" anchor="ctr"/>
          <a:lstStyle/>
          <a:p>
            <a:endParaRPr sz="100"/>
          </a:p>
        </p:txBody>
      </p:sp>
      <p:sp>
        <p:nvSpPr>
          <p:cNvPr id="12315" name="Text Box 27"/>
          <p:cNvSpPr txBox="1"/>
          <p:nvPr/>
        </p:nvSpPr>
        <p:spPr>
          <a:xfrm>
            <a:off x="2133475" y="1961572"/>
            <a:ext cx="3657788" cy="407670"/>
          </a:xfrm>
          <a:prstGeom prst="rect">
            <a:avLst/>
          </a:prstGeom>
          <a:noFill/>
          <a:ln w="28575">
            <a:noFill/>
          </a:ln>
        </p:spPr>
        <p:txBody>
          <a:bodyPr lIns="80197" tIns="40099" rIns="80197" bIns="40099">
            <a:spAutoFit/>
          </a:bodyPr>
          <a:lstStyle/>
          <a:p>
            <a:pPr>
              <a:spcBef>
                <a:spcPct val="50000"/>
              </a:spcBef>
            </a:pPr>
            <a:endParaRPr sz="2125"/>
          </a:p>
        </p:txBody>
      </p:sp>
      <p:sp>
        <p:nvSpPr>
          <p:cNvPr id="12316" name="Text Box 28"/>
          <p:cNvSpPr txBox="1"/>
          <p:nvPr/>
        </p:nvSpPr>
        <p:spPr>
          <a:xfrm>
            <a:off x="3276476" y="1961572"/>
            <a:ext cx="1752475" cy="407670"/>
          </a:xfrm>
          <a:prstGeom prst="rect">
            <a:avLst/>
          </a:prstGeom>
          <a:noFill/>
          <a:ln w="28575">
            <a:noFill/>
          </a:ln>
        </p:spPr>
        <p:txBody>
          <a:bodyPr lIns="80197" tIns="40099" rIns="80197" bIns="40099">
            <a:spAutoFit/>
          </a:bodyPr>
          <a:lstStyle/>
          <a:p>
            <a:pPr>
              <a:spcBef>
                <a:spcPct val="50000"/>
              </a:spcBef>
            </a:pPr>
            <a:endParaRPr sz="2125"/>
          </a:p>
        </p:txBody>
      </p:sp>
      <p:sp>
        <p:nvSpPr>
          <p:cNvPr id="12318" name="Text Box 30"/>
          <p:cNvSpPr txBox="1"/>
          <p:nvPr/>
        </p:nvSpPr>
        <p:spPr>
          <a:xfrm>
            <a:off x="6400739" y="1852804"/>
            <a:ext cx="3657787" cy="407670"/>
          </a:xfrm>
          <a:prstGeom prst="rect">
            <a:avLst/>
          </a:prstGeom>
          <a:noFill/>
          <a:ln w="28575">
            <a:noFill/>
          </a:ln>
        </p:spPr>
        <p:txBody>
          <a:bodyPr lIns="80197" tIns="40099" rIns="80197" bIns="40099">
            <a:spAutoFit/>
          </a:bodyPr>
          <a:lstStyle/>
          <a:p>
            <a:pPr>
              <a:spcBef>
                <a:spcPct val="50000"/>
              </a:spcBef>
            </a:pPr>
            <a:endParaRPr sz="212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5125" y="244456"/>
            <a:ext cx="3088998" cy="461665"/>
          </a:xfrm>
          <a:prstGeom prst="rect">
            <a:avLst/>
          </a:prstGeom>
          <a:noFill/>
        </p:spPr>
        <p:txBody>
          <a:bodyPr wrap="square" lIns="91440" tIns="45720" rIns="91440" bIns="45720">
            <a:spAutoFit/>
          </a:bodyPr>
          <a:lstStyle/>
          <a:p>
            <a:pPr algn="ct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II-NAM CHÂM ĐIỆN.</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l="39760" t="24796" r="39760" b="26118"/>
          <a:stretch>
            <a:fillRect/>
          </a:stretch>
        </p:blipFill>
        <p:spPr bwMode="auto">
          <a:xfrm>
            <a:off x="4952986" y="2467006"/>
            <a:ext cx="1462088" cy="1096963"/>
          </a:xfrm>
          <a:prstGeom prst="rect">
            <a:avLst/>
          </a:prstGeom>
          <a:noFill/>
          <a:ln>
            <a:noFill/>
          </a:ln>
          <a:effectLst/>
          <a:extLst>
            <a:ext uri="{909E8E84-426E-40DD-AFC4-6F175D3DCCD1}">
              <a14:hiddenFill xmlns:a14="http://schemas.microsoft.com/office/drawing/2010/main">
                <a:blipFill dpi="0" rotWithShape="0">
                  <a:blip/>
                  <a:srcRect l="39760" t="24796" r="39760" b="26118"/>
                  <a:stretch>
                    <a:fillRect/>
                  </a:stretch>
                </a:blip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l="39760" t="24796" r="39760" b="26118"/>
          <a:stretch>
            <a:fillRect/>
          </a:stretch>
        </p:blipFill>
        <p:spPr bwMode="auto">
          <a:xfrm>
            <a:off x="3200386" y="2438431"/>
            <a:ext cx="1462088" cy="1096963"/>
          </a:xfrm>
          <a:prstGeom prst="rect">
            <a:avLst/>
          </a:prstGeom>
          <a:noFill/>
          <a:ln>
            <a:noFill/>
          </a:ln>
          <a:effectLst/>
          <a:extLst>
            <a:ext uri="{909E8E84-426E-40DD-AFC4-6F175D3DCCD1}">
              <a14:hiddenFill xmlns:a14="http://schemas.microsoft.com/office/drawing/2010/main">
                <a:blipFill dpi="0" rotWithShape="0">
                  <a:blip/>
                  <a:srcRect l="39760" t="24796" r="39760" b="26118"/>
                  <a:stretch>
                    <a:fillRect/>
                  </a:stretch>
                </a:blip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9"/>
          <p:cNvSpPr txBox="1">
            <a:spLocks noChangeArrowheads="1"/>
          </p:cNvSpPr>
          <p:nvPr/>
        </p:nvSpPr>
        <p:spPr bwMode="auto">
          <a:xfrm>
            <a:off x="3200386" y="3657630"/>
            <a:ext cx="1295400" cy="63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lnSpc>
                <a:spcPct val="60000"/>
              </a:lnSpc>
              <a:spcBef>
                <a:spcPts val="1250"/>
              </a:spcBef>
            </a:pPr>
            <a:r>
              <a:rPr lang="en-US" sz="2000"/>
              <a:t>I = 1A</a:t>
            </a:r>
          </a:p>
          <a:p>
            <a:pPr>
              <a:lnSpc>
                <a:spcPct val="60000"/>
              </a:lnSpc>
              <a:spcBef>
                <a:spcPts val="1250"/>
              </a:spcBef>
            </a:pPr>
            <a:r>
              <a:rPr lang="en-US" sz="2000"/>
              <a:t>n = 250</a:t>
            </a:r>
          </a:p>
        </p:txBody>
      </p:sp>
      <p:sp>
        <p:nvSpPr>
          <p:cNvPr id="11" name="Text Box 10"/>
          <p:cNvSpPr txBox="1">
            <a:spLocks noChangeArrowheads="1"/>
          </p:cNvSpPr>
          <p:nvPr/>
        </p:nvSpPr>
        <p:spPr bwMode="auto">
          <a:xfrm>
            <a:off x="5257786" y="3657630"/>
            <a:ext cx="1295400" cy="630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lnSpc>
                <a:spcPct val="60000"/>
              </a:lnSpc>
              <a:spcBef>
                <a:spcPts val="1250"/>
              </a:spcBef>
            </a:pPr>
            <a:r>
              <a:rPr lang="en-US" sz="2000"/>
              <a:t>I = 1A</a:t>
            </a:r>
          </a:p>
          <a:p>
            <a:pPr>
              <a:lnSpc>
                <a:spcPct val="60000"/>
              </a:lnSpc>
              <a:spcBef>
                <a:spcPts val="1250"/>
              </a:spcBef>
            </a:pPr>
            <a:r>
              <a:rPr lang="en-US" sz="2000"/>
              <a:t>n = 500</a:t>
            </a:r>
          </a:p>
        </p:txBody>
      </p:sp>
      <p:sp>
        <p:nvSpPr>
          <p:cNvPr id="12" name="Text Box 16"/>
          <p:cNvSpPr txBox="1">
            <a:spLocks noChangeArrowheads="1"/>
          </p:cNvSpPr>
          <p:nvPr/>
        </p:nvSpPr>
        <p:spPr bwMode="auto">
          <a:xfrm>
            <a:off x="2971786" y="2743231"/>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spcBef>
                <a:spcPts val="1500"/>
              </a:spcBef>
            </a:pPr>
            <a:r>
              <a:rPr lang="en-US" sz="2400"/>
              <a:t>a)</a:t>
            </a:r>
          </a:p>
        </p:txBody>
      </p:sp>
      <p:sp>
        <p:nvSpPr>
          <p:cNvPr id="13" name="Text Box 17"/>
          <p:cNvSpPr txBox="1">
            <a:spLocks noChangeArrowheads="1"/>
          </p:cNvSpPr>
          <p:nvPr/>
        </p:nvSpPr>
        <p:spPr bwMode="auto">
          <a:xfrm>
            <a:off x="4876786" y="2790856"/>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charset="-122"/>
              </a:defRPr>
            </a:lvl9pPr>
          </a:lstStyle>
          <a:p>
            <a:pPr>
              <a:spcBef>
                <a:spcPts val="1500"/>
              </a:spcBef>
            </a:pPr>
            <a:r>
              <a:rPr lang="en-US" sz="2400"/>
              <a:t>b)</a:t>
            </a:r>
          </a:p>
        </p:txBody>
      </p:sp>
      <p:sp>
        <p:nvSpPr>
          <p:cNvPr id="14" name="Rectangle 23"/>
          <p:cNvSpPr>
            <a:spLocks noChangeArrowheads="1"/>
          </p:cNvSpPr>
          <p:nvPr/>
        </p:nvSpPr>
        <p:spPr bwMode="auto">
          <a:xfrm>
            <a:off x="2971786" y="2286030"/>
            <a:ext cx="3657600" cy="2133600"/>
          </a:xfrm>
          <a:prstGeom prst="rect">
            <a:avLst/>
          </a:prstGeom>
          <a:noFill/>
          <a:ln w="12600" cap="sq">
            <a:solidFill>
              <a:srgbClr val="000000"/>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Rectangle 19"/>
          <p:cNvSpPr/>
          <p:nvPr/>
        </p:nvSpPr>
        <p:spPr>
          <a:xfrm>
            <a:off x="1484630" y="5288280"/>
            <a:ext cx="9117330" cy="1077218"/>
          </a:xfrm>
          <a:prstGeom prst="rect">
            <a:avLst/>
          </a:prstGeom>
          <a:noFill/>
          <a:effectLst>
            <a:reflection stA="45000" endPos="65000" dist="50800" dir="5400000" sy="-100000" algn="bl" rotWithShape="0"/>
          </a:effectLst>
        </p:spPr>
        <p:txBody>
          <a:bodyPr wrap="square" lIns="91440" tIns="45720" rIns="91440" bIns="45720">
            <a:spAutoFit/>
          </a:bodyPr>
          <a:lstStyle/>
          <a:p>
            <a:pPr algn="l"/>
            <a:r>
              <a:rPr lang="en-US" sz="3200" b="1">
                <a:ln w="1905"/>
                <a:effectLst>
                  <a:innerShdw blurRad="69850" dist="43180" dir="5400000">
                    <a:srgbClr val="000000">
                      <a:alpha val="65000"/>
                    </a:srgbClr>
                  </a:innerShdw>
                </a:effectLst>
              </a:rPr>
              <a:t>Nam châm b) mạnh hơn. </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Vì có cùng I nhưng có số vòng dây nhiều hơn a</a:t>
            </a:r>
          </a:p>
        </p:txBody>
      </p:sp>
      <p:sp>
        <p:nvSpPr>
          <p:cNvPr id="21" name="Rectangle 1"/>
          <p:cNvSpPr txBox="1">
            <a:spLocks noChangeArrowheads="1"/>
          </p:cNvSpPr>
          <p:nvPr/>
        </p:nvSpPr>
        <p:spPr>
          <a:xfrm>
            <a:off x="1484630" y="572771"/>
            <a:ext cx="9945230" cy="914400"/>
          </a:xfrm>
          <a:prstGeom prst="rect">
            <a:avLst/>
          </a:prstGeom>
          <a:solidFill>
            <a:schemeClr val="bg1"/>
          </a:solidFill>
        </p:spPr>
        <p:txBody>
          <a:bodyPr vert="horz" lIns="91440" tIns="45720" rIns="91440" bIns="45720" rtlCol="0" anchor="t">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marL="342900" indent="-341630" algn="just">
              <a:spcBef>
                <a:spcPts val="600"/>
              </a:spcBef>
              <a:tabLst>
                <a:tab pos="912495" algn="l"/>
                <a:tab pos="1826895" algn="l"/>
                <a:tab pos="2741295" algn="l"/>
                <a:tab pos="3655695" algn="l"/>
                <a:tab pos="4570095" algn="l"/>
                <a:tab pos="5484495" algn="l"/>
                <a:tab pos="6398895" algn="l"/>
                <a:tab pos="7313295" algn="l"/>
                <a:tab pos="8227695" algn="l"/>
                <a:tab pos="9142095" algn="l"/>
                <a:tab pos="10056495" algn="l"/>
              </a:tabLst>
            </a:pPr>
            <a:r>
              <a:rPr lang="en-US" sz="3200">
                <a:solidFill>
                  <a:srgbClr val="0000FF"/>
                </a:solidFill>
              </a:rPr>
              <a:t>C3: So </a:t>
            </a:r>
            <a:r>
              <a:rPr lang="en-US" sz="3200" err="1">
                <a:solidFill>
                  <a:srgbClr val="0000FF"/>
                </a:solidFill>
              </a:rPr>
              <a:t>sánh</a:t>
            </a:r>
            <a:r>
              <a:rPr lang="en-US" sz="3200">
                <a:solidFill>
                  <a:srgbClr val="0000FF"/>
                </a:solidFill>
              </a:rPr>
              <a:t> </a:t>
            </a:r>
            <a:r>
              <a:rPr lang="en-US" sz="3200" err="1">
                <a:solidFill>
                  <a:srgbClr val="0000FF"/>
                </a:solidFill>
              </a:rPr>
              <a:t>các</a:t>
            </a:r>
            <a:r>
              <a:rPr lang="en-US" sz="3200">
                <a:solidFill>
                  <a:srgbClr val="0000FF"/>
                </a:solidFill>
              </a:rPr>
              <a:t> </a:t>
            </a:r>
            <a:r>
              <a:rPr lang="en-US" sz="3200" err="1">
                <a:solidFill>
                  <a:srgbClr val="0000FF"/>
                </a:solidFill>
              </a:rPr>
              <a:t>nam</a:t>
            </a:r>
            <a:r>
              <a:rPr lang="en-US" sz="3200">
                <a:solidFill>
                  <a:srgbClr val="0000FF"/>
                </a:solidFill>
              </a:rPr>
              <a:t> </a:t>
            </a:r>
            <a:r>
              <a:rPr lang="en-US" sz="3200" err="1">
                <a:solidFill>
                  <a:srgbClr val="0000FF"/>
                </a:solidFill>
              </a:rPr>
              <a:t>châm</a:t>
            </a:r>
            <a:r>
              <a:rPr lang="en-US" sz="3200">
                <a:solidFill>
                  <a:srgbClr val="0000FF"/>
                </a:solidFill>
              </a:rPr>
              <a:t> </a:t>
            </a:r>
            <a:r>
              <a:rPr lang="en-US" sz="3200" err="1">
                <a:solidFill>
                  <a:srgbClr val="0000FF"/>
                </a:solidFill>
              </a:rPr>
              <a:t>điện</a:t>
            </a:r>
            <a:r>
              <a:rPr lang="en-US" sz="3200">
                <a:solidFill>
                  <a:srgbClr val="0000FF"/>
                </a:solidFill>
              </a:rPr>
              <a:t>: a </a:t>
            </a:r>
            <a:r>
              <a:rPr lang="en-US" sz="3200" err="1">
                <a:solidFill>
                  <a:srgbClr val="0000FF"/>
                </a:solidFill>
              </a:rPr>
              <a:t>và</a:t>
            </a:r>
            <a:r>
              <a:rPr lang="en-US" sz="3200">
                <a:solidFill>
                  <a:srgbClr val="0000FF"/>
                </a:solidFill>
              </a:rPr>
              <a:t> b </a:t>
            </a:r>
            <a:r>
              <a:rPr lang="en-US" sz="3200" err="1">
                <a:solidFill>
                  <a:srgbClr val="0000FF"/>
                </a:solidFill>
              </a:rPr>
              <a:t>nam</a:t>
            </a:r>
            <a:r>
              <a:rPr lang="en-US" sz="3200">
                <a:solidFill>
                  <a:srgbClr val="0000FF"/>
                </a:solidFill>
              </a:rPr>
              <a:t> </a:t>
            </a:r>
            <a:r>
              <a:rPr lang="en-US" sz="3200" err="1">
                <a:solidFill>
                  <a:srgbClr val="0000FF"/>
                </a:solidFill>
              </a:rPr>
              <a:t>châm</a:t>
            </a:r>
            <a:r>
              <a:rPr lang="en-US" sz="3200">
                <a:solidFill>
                  <a:srgbClr val="0000FF"/>
                </a:solidFill>
              </a:rPr>
              <a:t> </a:t>
            </a:r>
            <a:r>
              <a:rPr lang="en-US" sz="3200" err="1">
                <a:solidFill>
                  <a:srgbClr val="0000FF"/>
                </a:solidFill>
              </a:rPr>
              <a:t>nào</a:t>
            </a:r>
            <a:r>
              <a:rPr lang="en-US" sz="3200">
                <a:solidFill>
                  <a:srgbClr val="0000FF"/>
                </a:solidFill>
              </a:rPr>
              <a:t> </a:t>
            </a:r>
            <a:r>
              <a:rPr lang="en-US" sz="3200" err="1">
                <a:solidFill>
                  <a:srgbClr val="0000FF"/>
                </a:solidFill>
              </a:rPr>
              <a:t>mạnh</a:t>
            </a:r>
            <a:r>
              <a:rPr lang="en-US" sz="3200">
                <a:solidFill>
                  <a:srgbClr val="0000FF"/>
                </a:solidFill>
              </a:rPr>
              <a:t> </a:t>
            </a:r>
            <a:r>
              <a:rPr lang="en-US" sz="3200" err="1">
                <a:solidFill>
                  <a:srgbClr val="0000FF"/>
                </a:solidFill>
              </a:rPr>
              <a:t>hơn</a:t>
            </a:r>
            <a:r>
              <a:rPr lang="en-US" sz="3200">
                <a:solidFill>
                  <a:srgbClr val="0000FF"/>
                </a:solidFill>
              </a:rPr>
              <a:t>?</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1750</Words>
  <Application>Microsoft Office PowerPoint</Application>
  <PresentationFormat>Widescreen</PresentationFormat>
  <Paragraphs>238</Paragraphs>
  <Slides>33</Slides>
  <Notes>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.VnArial</vt:lpstr>
      <vt:lpstr>Arial</vt:lpstr>
      <vt:lpstr>Calibri</vt:lpstr>
      <vt:lpstr>Calibri Light</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1</vt:lpstr>
      <vt:lpstr>PHIẾU HỌC TẬP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Đỗ Tuấn Hiệp</cp:lastModifiedBy>
  <cp:revision>58</cp:revision>
  <dcterms:created xsi:type="dcterms:W3CDTF">2010-10-31T15:37:00Z</dcterms:created>
  <dcterms:modified xsi:type="dcterms:W3CDTF">2021-11-29T02:59:00Z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