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4" r:id="rId14"/>
    <p:sldId id="272" r:id="rId15"/>
    <p:sldId id="273" r:id="rId16"/>
    <p:sldId id="277" r:id="rId17"/>
    <p:sldId id="276" r:id="rId18"/>
    <p:sldId id="278" r:id="rId19"/>
    <p:sldId id="280" r:id="rId20"/>
    <p:sldId id="281" r:id="rId21"/>
    <p:sldId id="282" r:id="rId22"/>
    <p:sldId id="289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0BC1-02F7-42C0-9786-9596D1A878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29E0-C39B-48F3-858A-DC0B4459A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0BC1-02F7-42C0-9786-9596D1A878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29E0-C39B-48F3-858A-DC0B4459A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0BC1-02F7-42C0-9786-9596D1A878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29E0-C39B-48F3-858A-DC0B4459A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0BC1-02F7-42C0-9786-9596D1A878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29E0-C39B-48F3-858A-DC0B4459A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0BC1-02F7-42C0-9786-9596D1A878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29E0-C39B-48F3-858A-DC0B4459A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0BC1-02F7-42C0-9786-9596D1A878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29E0-C39B-48F3-858A-DC0B4459A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0BC1-02F7-42C0-9786-9596D1A878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29E0-C39B-48F3-858A-DC0B4459A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0BC1-02F7-42C0-9786-9596D1A878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29E0-C39B-48F3-858A-DC0B4459A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0BC1-02F7-42C0-9786-9596D1A878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29E0-C39B-48F3-858A-DC0B4459A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0BC1-02F7-42C0-9786-9596D1A878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29E0-C39B-48F3-858A-DC0B4459A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0BC1-02F7-42C0-9786-9596D1A878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29E0-C39B-48F3-858A-DC0B4459A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D0BC1-02F7-42C0-9786-9596D1A878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29E0-C39B-48F3-858A-DC0B4459A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TIẾT 14 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 BÓN HÓA HỌC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PHÂN LÂN: VAI TRÒ, PHÂN LOẠI VÀ CÁCH SỬ DỤNG HIỆU QUẢ |GFC - Phân Bón Toàn  Cầu - Dẫn đầu năng s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65735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anh Sách Công Ty Sản Xuất Bao Bì Phân Bón Lớ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5083427" cy="38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ân lân tự nhiê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124200"/>
            <a:ext cx="3886200" cy="3733800"/>
          </a:xfrm>
          <a:prstGeom prst="rect">
            <a:avLst/>
          </a:prstGeom>
        </p:spPr>
      </p:pic>
      <p:pic>
        <p:nvPicPr>
          <p:cNvPr id="3" name="Picture 2" descr="lan-sup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52400"/>
            <a:ext cx="3886200" cy="3057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800" dirty="0" err="1" smtClean="0">
                <a:solidFill>
                  <a:srgbClr val="FF0000"/>
                </a:solidFill>
              </a:rPr>
              <a:t>Phân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lân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tự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nhiên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err="1" smtClean="0"/>
              <a:t>Chưa</a:t>
            </a:r>
            <a:r>
              <a:rPr lang="en-US" sz="3600" dirty="0" smtClean="0"/>
              <a:t> qua </a:t>
            </a:r>
            <a:r>
              <a:rPr lang="en-US" sz="3600" dirty="0" err="1" smtClean="0"/>
              <a:t>chế</a:t>
            </a:r>
            <a:r>
              <a:rPr lang="en-US" sz="3600" dirty="0" smtClean="0"/>
              <a:t> </a:t>
            </a:r>
            <a:r>
              <a:rPr lang="en-US" sz="3600" dirty="0" err="1" smtClean="0"/>
              <a:t>biến</a:t>
            </a:r>
            <a:r>
              <a:rPr lang="en-US" sz="3600" dirty="0" smtClean="0"/>
              <a:t> </a:t>
            </a:r>
            <a:r>
              <a:rPr lang="en-US" sz="3600" dirty="0" err="1" smtClean="0"/>
              <a:t>hóa</a:t>
            </a:r>
            <a:r>
              <a:rPr lang="en-US" sz="3600" dirty="0" smtClean="0"/>
              <a:t> </a:t>
            </a:r>
            <a:r>
              <a:rPr lang="en-US" sz="3600" dirty="0" err="1" smtClean="0"/>
              <a:t>học</a:t>
            </a:r>
            <a:r>
              <a:rPr lang="en-US" sz="3600" dirty="0" smtClean="0"/>
              <a:t> ,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phần</a:t>
            </a:r>
            <a:r>
              <a:rPr lang="en-US" sz="3600" dirty="0" smtClean="0"/>
              <a:t> </a:t>
            </a:r>
            <a:r>
              <a:rPr lang="en-US" sz="3600" dirty="0" err="1" smtClean="0"/>
              <a:t>chính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công</a:t>
            </a:r>
            <a:r>
              <a:rPr lang="en-US" sz="3600" dirty="0" smtClean="0"/>
              <a:t> </a:t>
            </a:r>
            <a:r>
              <a:rPr lang="en-US" sz="3600" dirty="0" err="1" smtClean="0"/>
              <a:t>thức</a:t>
            </a:r>
            <a:r>
              <a:rPr lang="en-US" sz="3600" dirty="0" smtClean="0"/>
              <a:t> </a:t>
            </a:r>
            <a:r>
              <a:rPr lang="en-US" sz="3600" dirty="0" err="1" smtClean="0"/>
              <a:t>hóa</a:t>
            </a:r>
            <a:r>
              <a:rPr lang="en-US" sz="3600" dirty="0" smtClean="0"/>
              <a:t> </a:t>
            </a:r>
            <a:r>
              <a:rPr lang="en-US" sz="3600" dirty="0" err="1" smtClean="0"/>
              <a:t>học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Ca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(PO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 )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5720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err="1" smtClean="0"/>
              <a:t>Không</a:t>
            </a:r>
            <a:r>
              <a:rPr lang="en-US" sz="3600" dirty="0" smtClean="0"/>
              <a:t> tan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nước</a:t>
            </a:r>
            <a:r>
              <a:rPr lang="en-US" sz="3600" dirty="0" smtClean="0"/>
              <a:t> , tan </a:t>
            </a:r>
            <a:r>
              <a:rPr lang="en-US" sz="3600" dirty="0" err="1" smtClean="0"/>
              <a:t>chậm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đất</a:t>
            </a:r>
            <a:r>
              <a:rPr lang="en-US" sz="3600" dirty="0" smtClean="0"/>
              <a:t> </a:t>
            </a:r>
            <a:r>
              <a:rPr lang="en-US" sz="3600" dirty="0" err="1" smtClean="0"/>
              <a:t>chua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" y="3231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lân</a:t>
            </a:r>
            <a:r>
              <a:rPr lang="en-US" sz="3600" dirty="0" smtClean="0"/>
              <a:t> super </a:t>
            </a:r>
            <a:r>
              <a:rPr lang="en-US" sz="3600" dirty="0" err="1" smtClean="0"/>
              <a:t>phôtphat</a:t>
            </a:r>
            <a:r>
              <a:rPr lang="en-US" sz="3600" dirty="0" smtClean="0"/>
              <a:t> </a:t>
            </a:r>
            <a:r>
              <a:rPr lang="en-US" sz="3600" dirty="0" err="1" smtClean="0"/>
              <a:t>kép</a:t>
            </a:r>
            <a:r>
              <a:rPr lang="en-US" sz="3600" dirty="0" smtClean="0"/>
              <a:t> Ca(H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PO</a:t>
            </a:r>
            <a:r>
              <a:rPr lang="en-US" sz="3600" baseline="-25000" dirty="0" smtClean="0"/>
              <a:t>4 </a:t>
            </a:r>
            <a:r>
              <a:rPr lang="en-US" sz="3600" dirty="0" smtClean="0"/>
              <a:t> )</a:t>
            </a:r>
            <a:endParaRPr lang="en-US" sz="3600" dirty="0"/>
          </a:p>
        </p:txBody>
      </p:sp>
      <p:pic>
        <p:nvPicPr>
          <p:cNvPr id="3" name="Picture 2" descr="038 Supe Lan Long Th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304276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rtilizer-triple-super-phosphate-Ca-H2PO4-2.jpg_350x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Phân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lân</a:t>
            </a:r>
            <a:r>
              <a:rPr lang="en-US" sz="4000" dirty="0" smtClean="0">
                <a:solidFill>
                  <a:srgbClr val="FF0000"/>
                </a:solidFill>
              </a:rPr>
              <a:t> super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phôtphat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Ca(H</a:t>
            </a:r>
            <a:r>
              <a:rPr lang="en-US" sz="4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</a:t>
            </a:r>
            <a:r>
              <a:rPr lang="en-US" sz="4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0"/>
            <a:ext cx="868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b. Phân lân</a:t>
            </a:r>
          </a:p>
          <a:p>
            <a:pPr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066800" y="2209800"/>
            <a:ext cx="7239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00"/>
              </a:solidFill>
              <a:latin typeface="Arial" charset="0"/>
            </a:endParaRPr>
          </a:p>
          <a:p>
            <a:endParaRPr lang="en-US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914400" y="25146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152400" y="3886200"/>
            <a:ext cx="6934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304800" y="609600"/>
            <a:ext cx="8229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>
                <a:latin typeface="Arial" charset="0"/>
              </a:rPr>
              <a:t>Tác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dụng</a:t>
            </a:r>
            <a:r>
              <a:rPr lang="en-US" sz="3600" dirty="0">
                <a:latin typeface="Arial" charset="0"/>
              </a:rPr>
              <a:t>: </a:t>
            </a:r>
          </a:p>
          <a:p>
            <a:pPr algn="just"/>
            <a:r>
              <a:rPr lang="en-US" sz="3600" dirty="0">
                <a:latin typeface="Arial" charset="0"/>
              </a:rPr>
              <a:t> 	+ </a:t>
            </a:r>
            <a:r>
              <a:rPr lang="en-US" sz="3600" dirty="0" err="1">
                <a:latin typeface="Arial" charset="0"/>
              </a:rPr>
              <a:t>Thúc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đẩy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quá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trình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sinh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hoá</a:t>
            </a:r>
            <a:r>
              <a:rPr lang="en-US" sz="3600" dirty="0">
                <a:latin typeface="Arial" charset="0"/>
              </a:rPr>
              <a:t> ở </a:t>
            </a:r>
            <a:r>
              <a:rPr lang="en-US" sz="3600" dirty="0" err="1">
                <a:latin typeface="Arial" charset="0"/>
              </a:rPr>
              <a:t>thời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kỳ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sinh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trưởng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của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cây</a:t>
            </a:r>
            <a:r>
              <a:rPr lang="en-US" sz="3600" dirty="0">
                <a:latin typeface="Arial" charset="0"/>
              </a:rPr>
              <a:t>.</a:t>
            </a:r>
          </a:p>
          <a:p>
            <a:pPr algn="just"/>
            <a:r>
              <a:rPr lang="en-US" sz="3600" dirty="0">
                <a:latin typeface="Arial" charset="0"/>
              </a:rPr>
              <a:t> 	+ </a:t>
            </a:r>
            <a:r>
              <a:rPr lang="en-US" sz="3600" dirty="0" err="1">
                <a:latin typeface="Arial" charset="0"/>
              </a:rPr>
              <a:t>Làm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cho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cành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lá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khoẻ</a:t>
            </a:r>
            <a:r>
              <a:rPr lang="en-US" sz="3600" dirty="0">
                <a:latin typeface="Arial" charset="0"/>
              </a:rPr>
              <a:t>, </a:t>
            </a:r>
            <a:r>
              <a:rPr lang="en-US" sz="3600" dirty="0" err="1">
                <a:latin typeface="Arial" charset="0"/>
              </a:rPr>
              <a:t>hạt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chắc</a:t>
            </a:r>
            <a:r>
              <a:rPr lang="en-US" sz="3600" dirty="0">
                <a:latin typeface="Arial" charset="0"/>
              </a:rPr>
              <a:t>, </a:t>
            </a:r>
            <a:r>
              <a:rPr lang="en-US" sz="3600" dirty="0" err="1">
                <a:latin typeface="Arial" charset="0"/>
              </a:rPr>
              <a:t>củ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quả</a:t>
            </a:r>
            <a:r>
              <a:rPr lang="en-US" sz="3600" dirty="0">
                <a:latin typeface="Arial" charset="0"/>
              </a:rPr>
              <a:t> to…</a:t>
            </a:r>
            <a:endParaRPr lang="en-US" sz="3600" b="0" dirty="0">
              <a:latin typeface="Arial" charset="0"/>
            </a:endParaRPr>
          </a:p>
        </p:txBody>
      </p:sp>
      <p:pic>
        <p:nvPicPr>
          <p:cNvPr id="21512" name="Picture 13" descr="PHAN 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81401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6" descr="supephotphatk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81401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2954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057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895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kali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124200"/>
            <a:ext cx="4191000" cy="3733800"/>
          </a:xfrm>
          <a:prstGeom prst="rect">
            <a:avLst/>
          </a:prstGeom>
        </p:spPr>
      </p:pic>
      <p:pic>
        <p:nvPicPr>
          <p:cNvPr id="3" name="Picture 2" descr="tải xuống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0"/>
            <a:ext cx="403860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FF0000"/>
                </a:solidFill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</a:rPr>
              <a:t> kali 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err="1" smtClean="0"/>
              <a:t>Thường</a:t>
            </a:r>
            <a:r>
              <a:rPr lang="en-US" sz="3600" dirty="0" smtClean="0"/>
              <a:t> </a:t>
            </a:r>
            <a:r>
              <a:rPr lang="en-US" sz="3600" dirty="0" err="1" smtClean="0"/>
              <a:t>dùng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KCl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K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SO</a:t>
            </a:r>
            <a:r>
              <a:rPr lang="en-US" sz="3600" baseline="-25000" dirty="0" smtClean="0"/>
              <a:t>4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743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err="1" smtClean="0"/>
              <a:t>Dễ</a:t>
            </a:r>
            <a:r>
              <a:rPr lang="en-US" sz="3600" dirty="0" smtClean="0"/>
              <a:t> tan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nước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Arial" charset="0"/>
              </a:rPr>
              <a:t>- </a:t>
            </a:r>
            <a:r>
              <a:rPr lang="en-US" sz="3600" dirty="0" err="1">
                <a:solidFill>
                  <a:srgbClr val="7030A0"/>
                </a:solidFill>
                <a:latin typeface="Arial" charset="0"/>
              </a:rPr>
              <a:t>Tác</a:t>
            </a:r>
            <a:r>
              <a:rPr lang="en-US" sz="3600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charset="0"/>
              </a:rPr>
              <a:t>dụng</a:t>
            </a:r>
            <a:r>
              <a:rPr lang="en-US" sz="3600" dirty="0">
                <a:solidFill>
                  <a:srgbClr val="7030A0"/>
                </a:solidFill>
                <a:latin typeface="Arial" charset="0"/>
              </a:rPr>
              <a:t>:</a:t>
            </a:r>
          </a:p>
          <a:p>
            <a:r>
              <a:rPr lang="en-US" sz="2800" dirty="0">
                <a:latin typeface="Arial" charset="0"/>
              </a:rPr>
              <a:t> </a:t>
            </a:r>
            <a:r>
              <a:rPr lang="en-US" sz="3600" dirty="0">
                <a:latin typeface="Arial" charset="0"/>
              </a:rPr>
              <a:t>+ </a:t>
            </a:r>
            <a:r>
              <a:rPr lang="en-US" sz="3600" dirty="0" err="1">
                <a:latin typeface="Arial" charset="0"/>
              </a:rPr>
              <a:t>Tăng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cường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sức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chống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bệnh</a:t>
            </a:r>
            <a:r>
              <a:rPr lang="en-US" sz="3600" dirty="0">
                <a:latin typeface="Arial" charset="0"/>
              </a:rPr>
              <a:t>, </a:t>
            </a:r>
            <a:r>
              <a:rPr lang="en-US" sz="3600" dirty="0" err="1">
                <a:latin typeface="Arial" charset="0"/>
              </a:rPr>
              <a:t>chống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rét</a:t>
            </a:r>
            <a:r>
              <a:rPr lang="en-US" sz="3600" dirty="0">
                <a:latin typeface="Arial" charset="0"/>
              </a:rPr>
              <a:t>, </a:t>
            </a:r>
            <a:r>
              <a:rPr lang="en-US" sz="3600" dirty="0" err="1">
                <a:latin typeface="Arial" charset="0"/>
              </a:rPr>
              <a:t>chịu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hạn</a:t>
            </a:r>
            <a:r>
              <a:rPr lang="en-US" sz="3600" dirty="0">
                <a:latin typeface="Arial" charset="0"/>
              </a:rPr>
              <a:t>.</a:t>
            </a:r>
          </a:p>
          <a:p>
            <a:r>
              <a:rPr lang="en-US" sz="3600" dirty="0">
                <a:latin typeface="Arial" charset="0"/>
              </a:rPr>
              <a:t> + </a:t>
            </a:r>
            <a:r>
              <a:rPr lang="en-US" sz="3600" dirty="0" err="1">
                <a:latin typeface="Arial" charset="0"/>
              </a:rPr>
              <a:t>Giúp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cho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cây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hấp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thụ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nhiều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đạm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hơn</a:t>
            </a:r>
            <a:r>
              <a:rPr lang="en-US" sz="3600" dirty="0">
                <a:latin typeface="Arial" charset="0"/>
              </a:rPr>
              <a:t>.</a:t>
            </a:r>
          </a:p>
          <a:p>
            <a:r>
              <a:rPr lang="en-US" sz="3600" dirty="0">
                <a:latin typeface="Arial" charset="0"/>
              </a:rPr>
              <a:t> + </a:t>
            </a:r>
            <a:r>
              <a:rPr lang="en-US" sz="3600" dirty="0" err="1">
                <a:latin typeface="Arial" charset="0"/>
              </a:rPr>
              <a:t>Thực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vật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cần</a:t>
            </a:r>
            <a:r>
              <a:rPr lang="en-US" sz="3600" dirty="0">
                <a:latin typeface="Arial" charset="0"/>
              </a:rPr>
              <a:t> kali </a:t>
            </a:r>
            <a:r>
              <a:rPr lang="en-US" sz="3600" dirty="0" err="1">
                <a:latin typeface="Arial" charset="0"/>
              </a:rPr>
              <a:t>để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tổng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hợp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chất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diệp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lục</a:t>
            </a:r>
            <a:r>
              <a:rPr lang="en-US" sz="3600" dirty="0">
                <a:latin typeface="Arial" charset="0"/>
              </a:rPr>
              <a:t>, </a:t>
            </a:r>
            <a:r>
              <a:rPr lang="en-US" sz="3600" dirty="0" err="1">
                <a:latin typeface="Arial" charset="0"/>
              </a:rPr>
              <a:t>cần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khi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ra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hoa</a:t>
            </a:r>
            <a:r>
              <a:rPr lang="en-US" sz="3600" dirty="0">
                <a:latin typeface="Arial" charset="0"/>
              </a:rPr>
              <a:t>, </a:t>
            </a:r>
            <a:r>
              <a:rPr lang="en-US" sz="3600" dirty="0" err="1">
                <a:latin typeface="Arial" charset="0"/>
              </a:rPr>
              <a:t>tạo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quả</a:t>
            </a:r>
            <a:r>
              <a:rPr lang="en-US" sz="3600" dirty="0">
                <a:latin typeface="Arial" charset="0"/>
              </a:rPr>
              <a:t>….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endParaRPr lang="en-US" sz="2800" dirty="0">
              <a:latin typeface="Arial" charset="0"/>
            </a:endParaRPr>
          </a:p>
        </p:txBody>
      </p:sp>
      <p:pic>
        <p:nvPicPr>
          <p:cNvPr id="41990" name="Picture 6" descr="ócsµcs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5814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2" descr="bao phan kali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648200"/>
            <a:ext cx="175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3" descr="bao phan kali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495800"/>
            <a:ext cx="1497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4" descr="kali d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5814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5" descr="kali do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505200"/>
            <a:ext cx="1455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II )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Những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bón</a:t>
            </a:r>
            <a:r>
              <a:rPr lang="en-US" sz="3600" dirty="0" smtClean="0"/>
              <a:t> </a:t>
            </a:r>
            <a:r>
              <a:rPr lang="en-US" sz="3600" dirty="0" err="1" smtClean="0"/>
              <a:t>đơn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54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a) </a:t>
            </a:r>
            <a:r>
              <a:rPr lang="en-US" sz="4000" dirty="0" err="1" smtClean="0">
                <a:solidFill>
                  <a:srgbClr val="FF0000"/>
                </a:solidFill>
              </a:rPr>
              <a:t>Phân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đạm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057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b) </a:t>
            </a:r>
            <a:r>
              <a:rPr lang="en-US" sz="4000" dirty="0" err="1" smtClean="0">
                <a:solidFill>
                  <a:srgbClr val="FF0000"/>
                </a:solidFill>
              </a:rPr>
              <a:t>Phân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lân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895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c) </a:t>
            </a:r>
            <a:r>
              <a:rPr lang="en-US" sz="3600" dirty="0" err="1" smtClean="0">
                <a:solidFill>
                  <a:srgbClr val="FF0000"/>
                </a:solidFill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</a:rPr>
              <a:t> kali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733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2. </a:t>
            </a:r>
            <a:r>
              <a:rPr lang="en-US" sz="4000" dirty="0" err="1" smtClean="0"/>
              <a:t>Phân</a:t>
            </a:r>
            <a:r>
              <a:rPr lang="en-US" sz="4000" dirty="0" smtClean="0"/>
              <a:t> </a:t>
            </a:r>
            <a:r>
              <a:rPr lang="en-US" sz="4000" dirty="0" err="1" smtClean="0"/>
              <a:t>bón</a:t>
            </a:r>
            <a:r>
              <a:rPr lang="en-US" sz="4000" dirty="0" smtClean="0"/>
              <a:t> </a:t>
            </a:r>
            <a:r>
              <a:rPr lang="en-US" sz="4000" dirty="0" err="1" smtClean="0"/>
              <a:t>kép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828800"/>
            <a:ext cx="3276600" cy="5029200"/>
          </a:xfrm>
          <a:prstGeom prst="rect">
            <a:avLst/>
          </a:prstGeom>
        </p:spPr>
      </p:pic>
      <p:pic>
        <p:nvPicPr>
          <p:cNvPr id="3" name="Picture 2" descr="images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752600"/>
            <a:ext cx="2819400" cy="5105400"/>
          </a:xfrm>
          <a:prstGeom prst="rect">
            <a:avLst/>
          </a:prstGeom>
        </p:spPr>
      </p:pic>
      <p:pic>
        <p:nvPicPr>
          <p:cNvPr id="4" name="Picture 3" descr="images (3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8800"/>
            <a:ext cx="31242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FF0000"/>
                </a:solidFill>
              </a:rPr>
              <a:t>Phân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bón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kép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800" dirty="0" err="1" smtClean="0"/>
              <a:t>Chứa</a:t>
            </a:r>
            <a:r>
              <a:rPr lang="en-US" sz="3800" dirty="0" smtClean="0"/>
              <a:t> 2,3 </a:t>
            </a:r>
            <a:r>
              <a:rPr lang="en-US" sz="3800" dirty="0" err="1" smtClean="0"/>
              <a:t>nguyên</a:t>
            </a:r>
            <a:r>
              <a:rPr lang="en-US" sz="3800" dirty="0" smtClean="0"/>
              <a:t> </a:t>
            </a:r>
            <a:r>
              <a:rPr lang="en-US" sz="3800" dirty="0" err="1" smtClean="0"/>
              <a:t>tố</a:t>
            </a:r>
            <a:r>
              <a:rPr lang="en-US" sz="3800" dirty="0" smtClean="0"/>
              <a:t> </a:t>
            </a:r>
            <a:r>
              <a:rPr lang="en-US" sz="3800" dirty="0" err="1" smtClean="0"/>
              <a:t>dinh</a:t>
            </a:r>
            <a:r>
              <a:rPr lang="en-US" sz="3800" dirty="0" smtClean="0"/>
              <a:t> </a:t>
            </a:r>
            <a:r>
              <a:rPr lang="en-US" sz="3800" dirty="0" err="1" smtClean="0"/>
              <a:t>dữơng</a:t>
            </a:r>
            <a:r>
              <a:rPr lang="en-US" sz="3800" dirty="0" smtClean="0"/>
              <a:t>  N, P, K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II )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Những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bón</a:t>
            </a:r>
            <a:r>
              <a:rPr lang="en-US" sz="3600" dirty="0" smtClean="0"/>
              <a:t> </a:t>
            </a:r>
            <a:r>
              <a:rPr lang="en-US" sz="3600" dirty="0" err="1" smtClean="0"/>
              <a:t>đơn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54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a) </a:t>
            </a:r>
            <a:r>
              <a:rPr lang="en-US" sz="4000" dirty="0" err="1" smtClean="0">
                <a:solidFill>
                  <a:srgbClr val="FF0000"/>
                </a:solidFill>
              </a:rPr>
              <a:t>Phân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đạm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057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b) </a:t>
            </a:r>
            <a:r>
              <a:rPr lang="en-US" sz="4000" dirty="0" err="1" smtClean="0">
                <a:solidFill>
                  <a:srgbClr val="FF0000"/>
                </a:solidFill>
              </a:rPr>
              <a:t>Phân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lân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895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c) </a:t>
            </a:r>
            <a:r>
              <a:rPr lang="en-US" sz="3600" dirty="0" err="1" smtClean="0">
                <a:solidFill>
                  <a:srgbClr val="FF0000"/>
                </a:solidFill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</a:rPr>
              <a:t> kali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733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2. </a:t>
            </a:r>
            <a:r>
              <a:rPr lang="en-US" sz="4000" dirty="0" err="1" smtClean="0"/>
              <a:t>Phân</a:t>
            </a:r>
            <a:r>
              <a:rPr lang="en-US" sz="4000" dirty="0" smtClean="0"/>
              <a:t> </a:t>
            </a:r>
            <a:r>
              <a:rPr lang="en-US" sz="4000" dirty="0" err="1" smtClean="0"/>
              <a:t>bón</a:t>
            </a:r>
            <a:r>
              <a:rPr lang="en-US" sz="4000" dirty="0" smtClean="0"/>
              <a:t> </a:t>
            </a:r>
            <a:r>
              <a:rPr lang="en-US" sz="4000" dirty="0" err="1" smtClean="0"/>
              <a:t>kép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419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3. </a:t>
            </a:r>
            <a:r>
              <a:rPr lang="en-US" sz="4000" dirty="0" err="1" smtClean="0"/>
              <a:t>Phân</a:t>
            </a:r>
            <a:r>
              <a:rPr lang="en-US" sz="4000" dirty="0" smtClean="0"/>
              <a:t> vi </a:t>
            </a:r>
            <a:r>
              <a:rPr lang="en-US" sz="4000" dirty="0" err="1" smtClean="0"/>
              <a:t>lượng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0320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II)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vi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</a:rPr>
              <a:t>lượng</a:t>
            </a:r>
            <a:endParaRPr lang="en-US" sz="32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0" dirty="0" smtClean="0">
                <a:latin typeface="Arial" charset="0"/>
              </a:rPr>
              <a:t>- </a:t>
            </a:r>
            <a:r>
              <a:rPr lang="en-US" sz="3200" dirty="0" err="1">
                <a:latin typeface="Arial" charset="0"/>
              </a:rPr>
              <a:t>Chứa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các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nguyên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tố</a:t>
            </a:r>
            <a:r>
              <a:rPr lang="en-US" sz="3200" dirty="0">
                <a:latin typeface="Arial" charset="0"/>
              </a:rPr>
              <a:t> vi </a:t>
            </a:r>
            <a:r>
              <a:rPr lang="en-US" sz="3200" dirty="0" err="1">
                <a:latin typeface="Arial" charset="0"/>
              </a:rPr>
              <a:t>lượng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như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bo</a:t>
            </a:r>
            <a:r>
              <a:rPr lang="en-US" sz="3200" dirty="0">
                <a:latin typeface="Arial" charset="0"/>
              </a:rPr>
              <a:t> (B), </a:t>
            </a:r>
            <a:r>
              <a:rPr lang="en-US" sz="3200" dirty="0" err="1">
                <a:latin typeface="Arial" charset="0"/>
              </a:rPr>
              <a:t>kẽm</a:t>
            </a:r>
            <a:r>
              <a:rPr lang="en-US" sz="3200" dirty="0">
                <a:latin typeface="Arial" charset="0"/>
              </a:rPr>
              <a:t> (Zn), </a:t>
            </a:r>
            <a:r>
              <a:rPr lang="en-US" sz="3200" dirty="0" err="1">
                <a:latin typeface="Arial" charset="0"/>
              </a:rPr>
              <a:t>mangan</a:t>
            </a:r>
            <a:r>
              <a:rPr lang="en-US" sz="3200" dirty="0">
                <a:latin typeface="Arial" charset="0"/>
              </a:rPr>
              <a:t> (</a:t>
            </a:r>
            <a:r>
              <a:rPr lang="en-US" sz="3200" dirty="0" err="1">
                <a:latin typeface="Arial" charset="0"/>
              </a:rPr>
              <a:t>Mn</a:t>
            </a:r>
            <a:r>
              <a:rPr lang="en-US" sz="3200" dirty="0">
                <a:latin typeface="Arial" charset="0"/>
              </a:rPr>
              <a:t>), </a:t>
            </a:r>
            <a:r>
              <a:rPr lang="en-US" sz="3200" dirty="0" err="1">
                <a:latin typeface="Arial" charset="0"/>
              </a:rPr>
              <a:t>đồng</a:t>
            </a:r>
            <a:r>
              <a:rPr lang="en-US" sz="3200" dirty="0">
                <a:latin typeface="Arial" charset="0"/>
              </a:rPr>
              <a:t> ( Cu )…</a:t>
            </a:r>
            <a:r>
              <a:rPr lang="en-US" sz="3200" dirty="0" err="1">
                <a:latin typeface="Arial" charset="0"/>
              </a:rPr>
              <a:t>dưới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dạng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hợp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chất</a:t>
            </a:r>
            <a:r>
              <a:rPr lang="en-US" sz="3200" dirty="0">
                <a:latin typeface="Arial" charset="0"/>
              </a:rPr>
              <a:t>. </a:t>
            </a:r>
            <a:r>
              <a:rPr lang="en-US" sz="3200" dirty="0" err="1">
                <a:latin typeface="Arial" charset="0"/>
              </a:rPr>
              <a:t>Rất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cần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thiết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cho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sự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phát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triển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của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cây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trồng</a:t>
            </a:r>
            <a:endParaRPr lang="en-US" sz="3200" dirty="0">
              <a:latin typeface="Arial" charset="0"/>
            </a:endParaRPr>
          </a:p>
        </p:txBody>
      </p:sp>
      <p:pic>
        <p:nvPicPr>
          <p:cNvPr id="46086" name="Picture 6" descr="mang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quang dong x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438400"/>
            <a:ext cx="274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z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438400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81000" y="6019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  Mangan			Đồng 		   Kẽm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209800" y="3810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bón</a:t>
            </a:r>
            <a:r>
              <a:rPr lang="en-US" sz="3200" dirty="0"/>
              <a:t> vi </a:t>
            </a:r>
            <a:r>
              <a:rPr lang="en-US" sz="3200" dirty="0" err="1"/>
              <a:t>lượng</a:t>
            </a:r>
            <a:endParaRPr lang="en-US" sz="3200" dirty="0"/>
          </a:p>
        </p:txBody>
      </p:sp>
      <p:pic>
        <p:nvPicPr>
          <p:cNvPr id="40963" name="Picture 6" descr="vi luon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2457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7" descr="vi luon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06680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 descr="vi luon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990600"/>
            <a:ext cx="213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9" descr="vi luong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191000"/>
            <a:ext cx="28670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0" descr="vi lu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191000"/>
            <a:ext cx="205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57200"/>
            <a:ext cx="746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loại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bón</a:t>
            </a:r>
            <a:r>
              <a:rPr lang="en-US" sz="3600" dirty="0" smtClean="0"/>
              <a:t> </a:t>
            </a:r>
            <a:r>
              <a:rPr lang="en-US" sz="3600" dirty="0" err="1" smtClean="0"/>
              <a:t>hóa</a:t>
            </a:r>
            <a:r>
              <a:rPr lang="en-US" sz="3600" dirty="0" smtClean="0"/>
              <a:t> </a:t>
            </a:r>
            <a:r>
              <a:rPr lang="en-US" sz="3600" dirty="0" err="1" smtClean="0"/>
              <a:t>học</a:t>
            </a:r>
            <a:r>
              <a:rPr lang="en-US" sz="3600" dirty="0" smtClean="0"/>
              <a:t>: </a:t>
            </a:r>
            <a:r>
              <a:rPr lang="en-US" sz="3600" dirty="0" err="1" smtClean="0"/>
              <a:t>KCl</a:t>
            </a:r>
            <a:r>
              <a:rPr lang="en-US" sz="3600" dirty="0" smtClean="0"/>
              <a:t>, NH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NO</a:t>
            </a:r>
            <a:r>
              <a:rPr lang="en-US" sz="3600" baseline="-25000" dirty="0" smtClean="0"/>
              <a:t>3,</a:t>
            </a:r>
            <a:r>
              <a:rPr lang="en-US" sz="3600" dirty="0" smtClean="0"/>
              <a:t> NH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Cl, (NH</a:t>
            </a:r>
            <a:r>
              <a:rPr lang="en-US" sz="3600" baseline="-25000" dirty="0" smtClean="0"/>
              <a:t>4 </a:t>
            </a:r>
            <a:r>
              <a:rPr lang="en-US" sz="3600" dirty="0" smtClean="0"/>
              <a:t>)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SO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 , Ca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(PO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 )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, Ca(H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PO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 )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, HPO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 , KNO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.</a:t>
            </a:r>
          </a:p>
          <a:p>
            <a:pPr marL="342900" indent="-342900">
              <a:buAutoNum type="alphaLcParenR"/>
            </a:pPr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biết</a:t>
            </a:r>
            <a:r>
              <a:rPr lang="en-US" sz="3600" dirty="0" smtClean="0"/>
              <a:t> </a:t>
            </a:r>
            <a:r>
              <a:rPr lang="en-US" sz="3600" dirty="0" err="1" smtClean="0"/>
              <a:t>tên</a:t>
            </a:r>
            <a:r>
              <a:rPr lang="en-US" sz="3600" dirty="0" smtClean="0"/>
              <a:t> </a:t>
            </a:r>
            <a:r>
              <a:rPr lang="en-US" sz="3600" dirty="0" err="1" smtClean="0"/>
              <a:t>hóa</a:t>
            </a:r>
            <a:r>
              <a:rPr lang="en-US" sz="3600" dirty="0" smtClean="0"/>
              <a:t> </a:t>
            </a:r>
            <a:r>
              <a:rPr lang="en-US" sz="3600" dirty="0" err="1" smtClean="0"/>
              <a:t>học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bón</a:t>
            </a:r>
            <a:r>
              <a:rPr lang="en-US" sz="3600" dirty="0" smtClean="0"/>
              <a:t> </a:t>
            </a:r>
            <a:r>
              <a:rPr lang="en-US" sz="3600" dirty="0" err="1" smtClean="0"/>
              <a:t>nói</a:t>
            </a:r>
            <a:r>
              <a:rPr lang="en-US" sz="3600" dirty="0" smtClean="0"/>
              <a:t> </a:t>
            </a:r>
            <a:r>
              <a:rPr lang="en-US" sz="3600" dirty="0" err="1" smtClean="0"/>
              <a:t>trên</a:t>
            </a:r>
            <a:endParaRPr lang="en-US" sz="3600" dirty="0" smtClean="0"/>
          </a:p>
          <a:p>
            <a:pPr marL="342900" indent="-342900">
              <a:buAutoNum type="alphaLcParenR"/>
            </a:pPr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sắp</a:t>
            </a:r>
            <a:r>
              <a:rPr lang="en-US" sz="3600" dirty="0" smtClean="0"/>
              <a:t> </a:t>
            </a:r>
            <a:r>
              <a:rPr lang="en-US" sz="3600" dirty="0" err="1" smtClean="0"/>
              <a:t>xếp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bón</a:t>
            </a:r>
            <a:r>
              <a:rPr lang="en-US" sz="3600" dirty="0" smtClean="0"/>
              <a:t> </a:t>
            </a:r>
            <a:r>
              <a:rPr lang="en-US" sz="3600" dirty="0" err="1" smtClean="0"/>
              <a:t>này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2 </a:t>
            </a:r>
            <a:r>
              <a:rPr lang="en-US" sz="3600" dirty="0" err="1" smtClean="0"/>
              <a:t>nhóm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bón</a:t>
            </a:r>
            <a:r>
              <a:rPr lang="en-US" sz="3600" dirty="0" smtClean="0"/>
              <a:t> </a:t>
            </a:r>
            <a:r>
              <a:rPr lang="en-US" sz="3600" dirty="0" err="1" smtClean="0"/>
              <a:t>đơn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bón</a:t>
            </a:r>
            <a:r>
              <a:rPr lang="en-US" sz="3600" dirty="0" smtClean="0"/>
              <a:t> </a:t>
            </a:r>
            <a:r>
              <a:rPr lang="en-US" sz="3600" dirty="0" err="1" smtClean="0"/>
              <a:t>kép</a:t>
            </a:r>
            <a:r>
              <a:rPr lang="en-US" sz="3600" dirty="0" smtClean="0"/>
              <a:t> </a:t>
            </a:r>
          </a:p>
          <a:p>
            <a:pPr marL="342900" indent="-342900">
              <a:buAutoNum type="alphaLcParenR"/>
            </a:pPr>
            <a:r>
              <a:rPr lang="en-US" sz="3600" dirty="0" err="1" smtClean="0"/>
              <a:t>Trộn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bón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nhau</a:t>
            </a:r>
            <a:r>
              <a:rPr lang="en-US" sz="3600" dirty="0" smtClean="0"/>
              <a:t> </a:t>
            </a:r>
            <a:r>
              <a:rPr lang="en-US" sz="3600" dirty="0" err="1" smtClean="0"/>
              <a:t>tađược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bón</a:t>
            </a:r>
            <a:r>
              <a:rPr lang="en-US" sz="3600" dirty="0" smtClean="0"/>
              <a:t> </a:t>
            </a:r>
            <a:r>
              <a:rPr lang="en-US" sz="3600" dirty="0" err="1" smtClean="0"/>
              <a:t>kép</a:t>
            </a:r>
            <a:r>
              <a:rPr lang="en-US" sz="3600" dirty="0" smtClean="0"/>
              <a:t> NPK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18499"/>
              </p:ext>
            </p:extLst>
          </p:nvPr>
        </p:nvGraphicFramePr>
        <p:xfrm>
          <a:off x="457200" y="381000"/>
          <a:ext cx="8382000" cy="3230880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KCl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 : Kali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clorua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NH4NO</a:t>
                      </a:r>
                      <a:r>
                        <a:rPr lang="en-US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 :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Amoni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nitrat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Cl :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Amoni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clorua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(NH</a:t>
                      </a:r>
                      <a:r>
                        <a:rPr lang="en-US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 :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Amoni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sunfat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Ca3(PO</a:t>
                      </a:r>
                      <a:r>
                        <a:rPr lang="en-US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 :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Canxi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photphat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Times New Roman" pitchFamily="18" charset="0"/>
                          <a:cs typeface="Times New Roman" pitchFamily="18" charset="0"/>
                        </a:rPr>
                        <a:t>Ca(H</a:t>
                      </a:r>
                      <a:r>
                        <a:rPr lang="vi-VN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vi-VN" sz="2400" dirty="0"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r>
                        <a:rPr lang="vi-VN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vi-VN" sz="2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vi-VN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vi-VN" sz="2400" dirty="0">
                          <a:latin typeface="Times New Roman" pitchFamily="18" charset="0"/>
                          <a:cs typeface="Times New Roman" pitchFamily="18" charset="0"/>
                        </a:rPr>
                        <a:t> : Canxi đihiđrophotphat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Times New Roman" pitchFamily="18" charset="0"/>
                          <a:cs typeface="Times New Roman" pitchFamily="18" charset="0"/>
                        </a:rPr>
                        <a:t>(NH</a:t>
                      </a:r>
                      <a:r>
                        <a:rPr lang="vi-VN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vi-VN" sz="2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vi-VN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vi-VN" sz="2400" dirty="0">
                          <a:latin typeface="Times New Roman" pitchFamily="18" charset="0"/>
                          <a:cs typeface="Times New Roman" pitchFamily="18" charset="0"/>
                        </a:rPr>
                        <a:t>HPO</a:t>
                      </a:r>
                      <a:r>
                        <a:rPr lang="vi-VN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vi-VN" sz="2400" dirty="0">
                          <a:latin typeface="Times New Roman" pitchFamily="18" charset="0"/>
                          <a:cs typeface="Times New Roman" pitchFamily="18" charset="0"/>
                        </a:rPr>
                        <a:t> : Amoni hiđrophotphat</a:t>
                      </a: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KNO</a:t>
                      </a:r>
                      <a:r>
                        <a:rPr lang="en-US" sz="24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: Kali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nitrat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9050" marB="19050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6400" y="3657600"/>
            <a:ext cx="899160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b)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Nhóm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phân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bón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dạng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đơn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KCl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, NH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NO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, NH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Cl, (NH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)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, Ca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(PO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)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Ca(H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PO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)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Nhóm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phân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bón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dạng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kép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: NH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PO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, KNO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222222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222222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181600"/>
            <a:ext cx="7335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c) 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phân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bón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kép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 NPK 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ta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trộn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phan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bón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 MH</a:t>
            </a:r>
            <a:r>
              <a:rPr lang="en-US" sz="2400" baseline="-300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4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NO</a:t>
            </a:r>
            <a:r>
              <a:rPr lang="en-US" sz="2400" baseline="-300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,(NH</a:t>
            </a:r>
            <a:r>
              <a:rPr lang="en-US" sz="2400" baseline="-300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4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)</a:t>
            </a:r>
            <a:r>
              <a:rPr lang="en-US" sz="2400" baseline="-300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HPO4 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KCl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tỉ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lệ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thích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hợp</a:t>
            </a:r>
            <a:r>
              <a:rPr lang="en-US" sz="2400" dirty="0" smtClean="0">
                <a:solidFill>
                  <a:srgbClr val="222222"/>
                </a:solidFill>
                <a:latin typeface="Verdana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0"/>
            <a:ext cx="6289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hóa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bón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295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ân đạm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400"/>
            <a:ext cx="35814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724400"/>
            <a:ext cx="2133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ĐẠM</a:t>
            </a:r>
          </a:p>
          <a:p>
            <a:endParaRPr lang="en-US" dirty="0"/>
          </a:p>
        </p:txBody>
      </p:sp>
      <p:pic>
        <p:nvPicPr>
          <p:cNvPr id="4" name="Picture 3" descr="kali-hoa-chat-trong-phan-b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1" y="228600"/>
            <a:ext cx="26670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47244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KALI</a:t>
            </a:r>
            <a:endParaRPr lang="en-US" sz="4400" dirty="0"/>
          </a:p>
        </p:txBody>
      </p:sp>
      <p:pic>
        <p:nvPicPr>
          <p:cNvPr id="6" name="Picture 5" descr="phân lâ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04800"/>
            <a:ext cx="274320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5600" y="4648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LÂN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28834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5226784"/>
            <a:ext cx="16002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0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endParaRPr lang="en-US" sz="10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5410200"/>
            <a:ext cx="16002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1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</a:t>
            </a:r>
            <a:endParaRPr lang="en-US" sz="10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ân đạm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2438400"/>
            <a:ext cx="3810000" cy="4419600"/>
          </a:xfrm>
          <a:prstGeom prst="rect">
            <a:avLst/>
          </a:prstGeom>
        </p:spPr>
      </p:pic>
      <p:pic>
        <p:nvPicPr>
          <p:cNvPr id="3" name="Picture 2" descr="images 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0"/>
            <a:ext cx="29718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Phân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đạm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Urê</a:t>
            </a:r>
            <a:r>
              <a:rPr lang="en-US" sz="4400" dirty="0" smtClean="0">
                <a:solidFill>
                  <a:srgbClr val="FF0000"/>
                </a:solidFill>
              </a:rPr>
              <a:t> CO(NH</a:t>
            </a:r>
            <a:r>
              <a:rPr lang="en-US" sz="4400" baseline="-25000" dirty="0" smtClean="0">
                <a:solidFill>
                  <a:srgbClr val="FF0000"/>
                </a:solidFill>
              </a:rPr>
              <a:t>2</a:t>
            </a:r>
            <a:r>
              <a:rPr lang="en-US" sz="4400" dirty="0" smtClean="0">
                <a:solidFill>
                  <a:srgbClr val="FF0000"/>
                </a:solidFill>
              </a:rPr>
              <a:t>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3716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5400" dirty="0" smtClean="0"/>
              <a:t>Tan </a:t>
            </a:r>
            <a:r>
              <a:rPr lang="en-US" sz="5400" dirty="0" err="1" smtClean="0"/>
              <a:t>trong</a:t>
            </a:r>
            <a:r>
              <a:rPr lang="en-US" sz="5400" dirty="0" smtClean="0"/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3622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5400" dirty="0" err="1" smtClean="0"/>
              <a:t>Chứa</a:t>
            </a:r>
            <a:r>
              <a:rPr lang="en-US" sz="5400" dirty="0" smtClean="0"/>
              <a:t> 46% </a:t>
            </a:r>
            <a:r>
              <a:rPr lang="en-US" sz="5400" dirty="0" err="1" smtClean="0"/>
              <a:t>Nitơ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err="1" smtClean="0"/>
              <a:t>Tác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dụng</a:t>
            </a:r>
            <a:endParaRPr lang="en-US" sz="3600" b="1" dirty="0" smtClean="0"/>
          </a:p>
          <a:p>
            <a:r>
              <a:rPr lang="en-US" sz="3600" b="1" dirty="0" err="1" smtClean="0"/>
              <a:t>Kích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thích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trình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sinh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trưởng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của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cây</a:t>
            </a:r>
            <a:endParaRPr lang="en-US" sz="3600" b="1" dirty="0" smtClean="0"/>
          </a:p>
          <a:p>
            <a:r>
              <a:rPr lang="en-US" sz="3600" b="1" dirty="0" err="1" smtClean="0"/>
              <a:t>Làm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tăng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tỉ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protin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thực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vật</a:t>
            </a:r>
            <a:endParaRPr lang="en-US" sz="3600" b="1" dirty="0" smtClean="0"/>
          </a:p>
          <a:p>
            <a:r>
              <a:rPr lang="en-US" sz="3600" b="1" dirty="0" err="1" smtClean="0"/>
              <a:t>Cây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triển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nhanh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nhiều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củ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quả</a:t>
            </a:r>
            <a:endParaRPr lang="en-US" sz="3600" b="1" dirty="0"/>
          </a:p>
        </p:txBody>
      </p:sp>
      <p:pic>
        <p:nvPicPr>
          <p:cNvPr id="6" name="Picture 5" descr="d5cfbbfe9507b8a0976ec1bd68ab62dd_ho-tieu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3048000" cy="4343400"/>
          </a:xfrm>
          <a:prstGeom prst="rect">
            <a:avLst/>
          </a:prstGeom>
        </p:spPr>
      </p:pic>
      <p:pic>
        <p:nvPicPr>
          <p:cNvPr id="7" name="Picture 6" descr="papayatreefeatur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514600"/>
            <a:ext cx="3048000" cy="4343400"/>
          </a:xfrm>
          <a:prstGeom prst="rect">
            <a:avLst/>
          </a:prstGeom>
        </p:spPr>
      </p:pic>
      <p:pic>
        <p:nvPicPr>
          <p:cNvPr id="8" name="Picture 7" descr="buoi-869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38400"/>
            <a:ext cx="3048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0" y="0"/>
            <a:ext cx="495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effectLst/>
              </a:rPr>
              <a:t>* Phân Đạm Amoni nitrat 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effectLst/>
                <a:latin typeface="Arial" charset="0"/>
              </a:rPr>
              <a:t>Amoni</a:t>
            </a:r>
            <a:r>
              <a:rPr lang="en-US" sz="2800" dirty="0">
                <a:effectLst/>
                <a:latin typeface="Arial" charset="0"/>
              </a:rPr>
              <a:t> </a:t>
            </a:r>
            <a:r>
              <a:rPr lang="en-US" sz="2800" dirty="0" err="1">
                <a:effectLst/>
                <a:latin typeface="Arial" charset="0"/>
              </a:rPr>
              <a:t>nitrat</a:t>
            </a:r>
            <a:r>
              <a:rPr lang="en-US" sz="2800" dirty="0">
                <a:effectLst/>
                <a:latin typeface="Arial" charset="0"/>
              </a:rPr>
              <a:t>  NH</a:t>
            </a:r>
            <a:r>
              <a:rPr lang="en-US" sz="2800" baseline="-25000" dirty="0">
                <a:effectLst/>
                <a:latin typeface="Arial" charset="0"/>
              </a:rPr>
              <a:t>4</a:t>
            </a:r>
            <a:r>
              <a:rPr lang="en-US" sz="2800" dirty="0">
                <a:effectLst/>
                <a:latin typeface="Arial" charset="0"/>
              </a:rPr>
              <a:t>NO</a:t>
            </a:r>
            <a:r>
              <a:rPr lang="en-US" sz="2800" baseline="-25000" dirty="0">
                <a:effectLst/>
                <a:latin typeface="Arial" charset="0"/>
              </a:rPr>
              <a:t>3</a:t>
            </a:r>
            <a:r>
              <a:rPr lang="en-US" sz="2800" dirty="0">
                <a:effectLst/>
                <a:latin typeface="Arial" charset="0"/>
              </a:rPr>
              <a:t>: Tan </a:t>
            </a:r>
            <a:r>
              <a:rPr lang="en-US" sz="2800" dirty="0" err="1">
                <a:effectLst/>
                <a:latin typeface="Arial" charset="0"/>
              </a:rPr>
              <a:t>trong</a:t>
            </a:r>
            <a:r>
              <a:rPr lang="en-US" sz="2800" dirty="0">
                <a:effectLst/>
                <a:latin typeface="Arial" charset="0"/>
              </a:rPr>
              <a:t> </a:t>
            </a:r>
            <a:r>
              <a:rPr lang="en-US" sz="2800" dirty="0" err="1">
                <a:effectLst/>
                <a:latin typeface="Arial" charset="0"/>
              </a:rPr>
              <a:t>nước</a:t>
            </a:r>
            <a:r>
              <a:rPr lang="en-US" sz="2800" dirty="0">
                <a:effectLst/>
                <a:latin typeface="Arial" charset="0"/>
              </a:rPr>
              <a:t>, </a:t>
            </a:r>
            <a:r>
              <a:rPr lang="en-US" sz="2800" dirty="0" err="1">
                <a:effectLst/>
                <a:latin typeface="Arial" charset="0"/>
              </a:rPr>
              <a:t>chứa</a:t>
            </a:r>
            <a:r>
              <a:rPr lang="en-US" sz="2800" dirty="0">
                <a:effectLst/>
                <a:latin typeface="Arial" charset="0"/>
              </a:rPr>
              <a:t> 35% N</a:t>
            </a:r>
          </a:p>
        </p:txBody>
      </p:sp>
      <p:pic>
        <p:nvPicPr>
          <p:cNvPr id="105480" name="Picture 8" descr="đạm nitr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382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latin typeface="Arial" charset="0"/>
              </a:rPr>
              <a:t>Amoni sunfat (NH</a:t>
            </a:r>
            <a:r>
              <a:rPr lang="en-US" sz="3200" baseline="-25000">
                <a:latin typeface="Arial" charset="0"/>
              </a:rPr>
              <a:t>4</a:t>
            </a:r>
            <a:r>
              <a:rPr lang="en-US" sz="3200">
                <a:latin typeface="Arial" charset="0"/>
              </a:rPr>
              <a:t>)</a:t>
            </a:r>
            <a:r>
              <a:rPr lang="en-US" sz="3200" baseline="-25000">
                <a:latin typeface="Arial" charset="0"/>
              </a:rPr>
              <a:t>2</a:t>
            </a:r>
            <a:r>
              <a:rPr lang="en-US" sz="3200">
                <a:latin typeface="Arial" charset="0"/>
              </a:rPr>
              <a:t>SO</a:t>
            </a:r>
            <a:r>
              <a:rPr lang="en-US" sz="3200" baseline="-25000">
                <a:latin typeface="Arial" charset="0"/>
              </a:rPr>
              <a:t>4</a:t>
            </a:r>
            <a:r>
              <a:rPr lang="en-US" sz="3200">
                <a:latin typeface="Arial" charset="0"/>
              </a:rPr>
              <a:t> : tan trong nước, chứa 21% N </a:t>
            </a:r>
          </a:p>
        </p:txBody>
      </p:sp>
      <p:pic>
        <p:nvPicPr>
          <p:cNvPr id="6" name="Picture 5" descr="20120328111340486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343399" cy="5486400"/>
          </a:xfrm>
          <a:prstGeom prst="rect">
            <a:avLst/>
          </a:prstGeom>
        </p:spPr>
      </p:pic>
      <p:pic>
        <p:nvPicPr>
          <p:cNvPr id="7" name="Picture 6" descr="cach-su-dung-cac-loai-phan-b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4205288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2954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057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555</Words>
  <Application>Microsoft Office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User!</dc:creator>
  <cp:lastModifiedBy>Admins</cp:lastModifiedBy>
  <cp:revision>38</cp:revision>
  <dcterms:created xsi:type="dcterms:W3CDTF">2017-10-10T12:05:22Z</dcterms:created>
  <dcterms:modified xsi:type="dcterms:W3CDTF">2021-10-10T11:13:54Z</dcterms:modified>
</cp:coreProperties>
</file>