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30"/>
  </p:notesMasterIdLst>
  <p:sldIdLst>
    <p:sldId id="256" r:id="rId3"/>
    <p:sldId id="259" r:id="rId4"/>
    <p:sldId id="286" r:id="rId5"/>
    <p:sldId id="258" r:id="rId6"/>
    <p:sldId id="293" r:id="rId7"/>
    <p:sldId id="288" r:id="rId8"/>
    <p:sldId id="289" r:id="rId9"/>
    <p:sldId id="290" r:id="rId10"/>
    <p:sldId id="294" r:id="rId11"/>
    <p:sldId id="287" r:id="rId12"/>
    <p:sldId id="261" r:id="rId13"/>
    <p:sldId id="275" r:id="rId14"/>
    <p:sldId id="263" r:id="rId15"/>
    <p:sldId id="274" r:id="rId16"/>
    <p:sldId id="295" r:id="rId17"/>
    <p:sldId id="272" r:id="rId18"/>
    <p:sldId id="264" r:id="rId19"/>
    <p:sldId id="268" r:id="rId20"/>
    <p:sldId id="273" r:id="rId21"/>
    <p:sldId id="262" r:id="rId22"/>
    <p:sldId id="296" r:id="rId23"/>
    <p:sldId id="269" r:id="rId24"/>
    <p:sldId id="291" r:id="rId25"/>
    <p:sldId id="281" r:id="rId26"/>
    <p:sldId id="292" r:id="rId27"/>
    <p:sldId id="279" r:id="rId28"/>
    <p:sldId id="280" r:id="rId2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Karla" pitchFamily="2" charset="0"/>
      <p:regular r:id="rId35"/>
      <p:bold r:id="rId36"/>
      <p:italic r:id="rId37"/>
      <p:boldItalic r:id="rId38"/>
    </p:embeddedFont>
    <p:embeddedFont>
      <p:font typeface="Montserrat" panose="00000500000000000000" pitchFamily="2" charset="0"/>
      <p:regular r:id="rId39"/>
      <p:bold r:id="rId40"/>
      <p:italic r:id="rId41"/>
      <p:boldItalic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865D8D3-B530-45FD-9884-5154ED4EB1AE}">
  <a:tblStyle styleId="{D865D8D3-B530-45FD-9884-5154ED4EB1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8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8FE91B-F0FF-4E6F-965C-6F9CCFBFC84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F6B09D-3CFE-4213-BFE5-DF8BB75F344A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</a:rPr>
            <a:t>I. Chất quanh ta</a:t>
          </a:r>
        </a:p>
      </dgm:t>
    </dgm:pt>
    <dgm:pt modelId="{DCA10393-B305-42F8-A0C6-73D7DD5B5F1C}" type="parTrans" cxnId="{5C36F5FC-51D7-4A62-B271-73F752E51E02}">
      <dgm:prSet/>
      <dgm:spPr/>
      <dgm:t>
        <a:bodyPr/>
        <a:lstStyle/>
        <a:p>
          <a:endParaRPr lang="en-US"/>
        </a:p>
      </dgm:t>
    </dgm:pt>
    <dgm:pt modelId="{A47CE892-1A95-4223-B60E-0F6EE456298E}" type="sibTrans" cxnId="{5C36F5FC-51D7-4A62-B271-73F752E51E02}">
      <dgm:prSet/>
      <dgm:spPr/>
      <dgm:t>
        <a:bodyPr/>
        <a:lstStyle/>
        <a:p>
          <a:endParaRPr lang="en-US"/>
        </a:p>
      </dgm:t>
    </dgm:pt>
    <dgm:pt modelId="{ED0D311B-B1CB-4A18-AE5A-87117DB2479B}">
      <dgm:prSet phldrT="[Text]" custT="1"/>
      <dgm:spPr/>
      <dgm:t>
        <a:bodyPr/>
        <a:lstStyle/>
        <a:p>
          <a:r>
            <a: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>
            <a:solidFill>
              <a:srgbClr val="002060"/>
            </a:solidFill>
          </a:endParaRPr>
        </a:p>
      </dgm:t>
    </dgm:pt>
    <dgm:pt modelId="{6FE12B81-A94B-40E1-8CF9-9E74DD704D1F}" type="parTrans" cxnId="{62F0B042-DBB8-4852-9C1C-B33C295D0D27}">
      <dgm:prSet/>
      <dgm:spPr/>
      <dgm:t>
        <a:bodyPr/>
        <a:lstStyle/>
        <a:p>
          <a:endParaRPr lang="en-US"/>
        </a:p>
      </dgm:t>
    </dgm:pt>
    <dgm:pt modelId="{031AA642-931A-4448-8C75-4336AE08E109}" type="sibTrans" cxnId="{62F0B042-DBB8-4852-9C1C-B33C295D0D27}">
      <dgm:prSet/>
      <dgm:spPr/>
      <dgm:t>
        <a:bodyPr/>
        <a:lstStyle/>
        <a:p>
          <a:endParaRPr lang="en-US"/>
        </a:p>
      </dgm:t>
    </dgm:pt>
    <dgm:pt modelId="{66E25DFF-05D1-40C0-9C61-75C9B844E251}" type="pres">
      <dgm:prSet presAssocID="{EB8FE91B-F0FF-4E6F-965C-6F9CCFBFC847}" presName="linear" presStyleCnt="0">
        <dgm:presLayoutVars>
          <dgm:dir/>
          <dgm:animLvl val="lvl"/>
          <dgm:resizeHandles val="exact"/>
        </dgm:presLayoutVars>
      </dgm:prSet>
      <dgm:spPr/>
    </dgm:pt>
    <dgm:pt modelId="{587627F6-8204-44C6-A552-17861E0B6E26}" type="pres">
      <dgm:prSet presAssocID="{EEF6B09D-3CFE-4213-BFE5-DF8BB75F344A}" presName="parentLin" presStyleCnt="0"/>
      <dgm:spPr/>
    </dgm:pt>
    <dgm:pt modelId="{7C5898F0-BFC9-438D-83C8-68CCB5E1A906}" type="pres">
      <dgm:prSet presAssocID="{EEF6B09D-3CFE-4213-BFE5-DF8BB75F344A}" presName="parentLeftMargin" presStyleLbl="node1" presStyleIdx="0" presStyleCnt="2"/>
      <dgm:spPr/>
    </dgm:pt>
    <dgm:pt modelId="{267275B1-5915-4848-8255-65D2F2577282}" type="pres">
      <dgm:prSet presAssocID="{EEF6B09D-3CFE-4213-BFE5-DF8BB75F344A}" presName="parentText" presStyleLbl="node1" presStyleIdx="0" presStyleCnt="2" custScaleX="135278" custScaleY="43046" custLinFactNeighborX="-64286" custLinFactNeighborY="-23827">
        <dgm:presLayoutVars>
          <dgm:chMax val="0"/>
          <dgm:bulletEnabled val="1"/>
        </dgm:presLayoutVars>
      </dgm:prSet>
      <dgm:spPr/>
    </dgm:pt>
    <dgm:pt modelId="{E0A61B1D-94CC-48A3-89D7-B68E3F0E26B4}" type="pres">
      <dgm:prSet presAssocID="{EEF6B09D-3CFE-4213-BFE5-DF8BB75F344A}" presName="negativeSpace" presStyleCnt="0"/>
      <dgm:spPr/>
    </dgm:pt>
    <dgm:pt modelId="{04B8E396-D07E-4F14-B619-E8BD6F611E1A}" type="pres">
      <dgm:prSet presAssocID="{EEF6B09D-3CFE-4213-BFE5-DF8BB75F344A}" presName="childText" presStyleLbl="conFgAcc1" presStyleIdx="0" presStyleCnt="2" custScaleY="49410">
        <dgm:presLayoutVars>
          <dgm:bulletEnabled val="1"/>
        </dgm:presLayoutVars>
      </dgm:prSet>
      <dgm:spPr/>
    </dgm:pt>
    <dgm:pt modelId="{54465B9E-4BCC-462C-A766-2DC3866C3CED}" type="pres">
      <dgm:prSet presAssocID="{A47CE892-1A95-4223-B60E-0F6EE456298E}" presName="spaceBetweenRectangles" presStyleCnt="0"/>
      <dgm:spPr/>
    </dgm:pt>
    <dgm:pt modelId="{2A29D9A6-AC14-4BE2-BE01-A268F11F6AA7}" type="pres">
      <dgm:prSet presAssocID="{ED0D311B-B1CB-4A18-AE5A-87117DB2479B}" presName="parentLin" presStyleCnt="0"/>
      <dgm:spPr/>
    </dgm:pt>
    <dgm:pt modelId="{AA9BAC3A-38AF-417B-8DE8-3E16677A4BEC}" type="pres">
      <dgm:prSet presAssocID="{ED0D311B-B1CB-4A18-AE5A-87117DB2479B}" presName="parentLeftMargin" presStyleLbl="node1" presStyleIdx="0" presStyleCnt="2"/>
      <dgm:spPr/>
    </dgm:pt>
    <dgm:pt modelId="{8941B1C7-3144-40BD-A00B-8C8D34D4F0D9}" type="pres">
      <dgm:prSet presAssocID="{ED0D311B-B1CB-4A18-AE5A-87117DB2479B}" presName="parentText" presStyleLbl="node1" presStyleIdx="1" presStyleCnt="2" custScaleX="136297" custScaleY="41110" custLinFactNeighborX="-58448" custLinFactNeighborY="-16047">
        <dgm:presLayoutVars>
          <dgm:chMax val="0"/>
          <dgm:bulletEnabled val="1"/>
        </dgm:presLayoutVars>
      </dgm:prSet>
      <dgm:spPr/>
    </dgm:pt>
    <dgm:pt modelId="{20EEE80A-1C61-4027-97C4-427AAF13092B}" type="pres">
      <dgm:prSet presAssocID="{ED0D311B-B1CB-4A18-AE5A-87117DB2479B}" presName="negativeSpace" presStyleCnt="0"/>
      <dgm:spPr/>
    </dgm:pt>
    <dgm:pt modelId="{34F908EF-5D38-4364-8AA3-F251E066C311}" type="pres">
      <dgm:prSet presAssocID="{ED0D311B-B1CB-4A18-AE5A-87117DB2479B}" presName="childText" presStyleLbl="conFgAcc1" presStyleIdx="1" presStyleCnt="2" custScaleY="50433">
        <dgm:presLayoutVars>
          <dgm:bulletEnabled val="1"/>
        </dgm:presLayoutVars>
      </dgm:prSet>
      <dgm:spPr/>
    </dgm:pt>
  </dgm:ptLst>
  <dgm:cxnLst>
    <dgm:cxn modelId="{62F0B042-DBB8-4852-9C1C-B33C295D0D27}" srcId="{EB8FE91B-F0FF-4E6F-965C-6F9CCFBFC847}" destId="{ED0D311B-B1CB-4A18-AE5A-87117DB2479B}" srcOrd="1" destOrd="0" parTransId="{6FE12B81-A94B-40E1-8CF9-9E74DD704D1F}" sibTransId="{031AA642-931A-4448-8C75-4336AE08E109}"/>
    <dgm:cxn modelId="{8CD73C6E-9309-4A9E-BD6A-299C8E5F41B5}" type="presOf" srcId="{ED0D311B-B1CB-4A18-AE5A-87117DB2479B}" destId="{AA9BAC3A-38AF-417B-8DE8-3E16677A4BEC}" srcOrd="0" destOrd="0" presId="urn:microsoft.com/office/officeart/2005/8/layout/list1"/>
    <dgm:cxn modelId="{DA10058A-2505-4404-B3B5-069F68FD3AAB}" type="presOf" srcId="{EEF6B09D-3CFE-4213-BFE5-DF8BB75F344A}" destId="{7C5898F0-BFC9-438D-83C8-68CCB5E1A906}" srcOrd="0" destOrd="0" presId="urn:microsoft.com/office/officeart/2005/8/layout/list1"/>
    <dgm:cxn modelId="{9A45EDA7-3270-4259-BC25-01403286E9E3}" type="presOf" srcId="{EB8FE91B-F0FF-4E6F-965C-6F9CCFBFC847}" destId="{66E25DFF-05D1-40C0-9C61-75C9B844E251}" srcOrd="0" destOrd="0" presId="urn:microsoft.com/office/officeart/2005/8/layout/list1"/>
    <dgm:cxn modelId="{4E5D49AB-0A48-4B73-9803-D8E7DCAB74CE}" type="presOf" srcId="{ED0D311B-B1CB-4A18-AE5A-87117DB2479B}" destId="{8941B1C7-3144-40BD-A00B-8C8D34D4F0D9}" srcOrd="1" destOrd="0" presId="urn:microsoft.com/office/officeart/2005/8/layout/list1"/>
    <dgm:cxn modelId="{EBF8E0D2-90B0-4C55-B647-62EC74DAF445}" type="presOf" srcId="{EEF6B09D-3CFE-4213-BFE5-DF8BB75F344A}" destId="{267275B1-5915-4848-8255-65D2F2577282}" srcOrd="1" destOrd="0" presId="urn:microsoft.com/office/officeart/2005/8/layout/list1"/>
    <dgm:cxn modelId="{5C36F5FC-51D7-4A62-B271-73F752E51E02}" srcId="{EB8FE91B-F0FF-4E6F-965C-6F9CCFBFC847}" destId="{EEF6B09D-3CFE-4213-BFE5-DF8BB75F344A}" srcOrd="0" destOrd="0" parTransId="{DCA10393-B305-42F8-A0C6-73D7DD5B5F1C}" sibTransId="{A47CE892-1A95-4223-B60E-0F6EE456298E}"/>
    <dgm:cxn modelId="{E4C6C84D-86F1-40A5-8E35-3870195F68DB}" type="presParOf" srcId="{66E25DFF-05D1-40C0-9C61-75C9B844E251}" destId="{587627F6-8204-44C6-A552-17861E0B6E26}" srcOrd="0" destOrd="0" presId="urn:microsoft.com/office/officeart/2005/8/layout/list1"/>
    <dgm:cxn modelId="{F56FFD24-0F6A-4FDD-A66C-A3EFD6D0B60B}" type="presParOf" srcId="{587627F6-8204-44C6-A552-17861E0B6E26}" destId="{7C5898F0-BFC9-438D-83C8-68CCB5E1A906}" srcOrd="0" destOrd="0" presId="urn:microsoft.com/office/officeart/2005/8/layout/list1"/>
    <dgm:cxn modelId="{F7D84AE3-22D1-4264-9747-A3C0F7DB530D}" type="presParOf" srcId="{587627F6-8204-44C6-A552-17861E0B6E26}" destId="{267275B1-5915-4848-8255-65D2F2577282}" srcOrd="1" destOrd="0" presId="urn:microsoft.com/office/officeart/2005/8/layout/list1"/>
    <dgm:cxn modelId="{A7383ADD-38CA-41FD-8E07-150D0A2B080A}" type="presParOf" srcId="{66E25DFF-05D1-40C0-9C61-75C9B844E251}" destId="{E0A61B1D-94CC-48A3-89D7-B68E3F0E26B4}" srcOrd="1" destOrd="0" presId="urn:microsoft.com/office/officeart/2005/8/layout/list1"/>
    <dgm:cxn modelId="{C4952D86-CF9A-4DED-BDB1-14F2777734D6}" type="presParOf" srcId="{66E25DFF-05D1-40C0-9C61-75C9B844E251}" destId="{04B8E396-D07E-4F14-B619-E8BD6F611E1A}" srcOrd="2" destOrd="0" presId="urn:microsoft.com/office/officeart/2005/8/layout/list1"/>
    <dgm:cxn modelId="{7A706920-5783-40AB-BD7F-F74376BAE0AA}" type="presParOf" srcId="{66E25DFF-05D1-40C0-9C61-75C9B844E251}" destId="{54465B9E-4BCC-462C-A766-2DC3866C3CED}" srcOrd="3" destOrd="0" presId="urn:microsoft.com/office/officeart/2005/8/layout/list1"/>
    <dgm:cxn modelId="{55E0DAF2-1D0A-41A4-AF6B-F57A036C9234}" type="presParOf" srcId="{66E25DFF-05D1-40C0-9C61-75C9B844E251}" destId="{2A29D9A6-AC14-4BE2-BE01-A268F11F6AA7}" srcOrd="4" destOrd="0" presId="urn:microsoft.com/office/officeart/2005/8/layout/list1"/>
    <dgm:cxn modelId="{C011D220-3A33-481D-93E5-209E7494802C}" type="presParOf" srcId="{2A29D9A6-AC14-4BE2-BE01-A268F11F6AA7}" destId="{AA9BAC3A-38AF-417B-8DE8-3E16677A4BEC}" srcOrd="0" destOrd="0" presId="urn:microsoft.com/office/officeart/2005/8/layout/list1"/>
    <dgm:cxn modelId="{64B2FF09-4EA7-4AB3-ACBB-5ABF0A5DFAF0}" type="presParOf" srcId="{2A29D9A6-AC14-4BE2-BE01-A268F11F6AA7}" destId="{8941B1C7-3144-40BD-A00B-8C8D34D4F0D9}" srcOrd="1" destOrd="0" presId="urn:microsoft.com/office/officeart/2005/8/layout/list1"/>
    <dgm:cxn modelId="{8B20BC09-DD36-4D65-8B48-C9F72624F577}" type="presParOf" srcId="{66E25DFF-05D1-40C0-9C61-75C9B844E251}" destId="{20EEE80A-1C61-4027-97C4-427AAF13092B}" srcOrd="5" destOrd="0" presId="urn:microsoft.com/office/officeart/2005/8/layout/list1"/>
    <dgm:cxn modelId="{4947D6B0-CD53-4E20-A878-C4367358A4AA}" type="presParOf" srcId="{66E25DFF-05D1-40C0-9C61-75C9B844E251}" destId="{34F908EF-5D38-4364-8AA3-F251E066C31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B8E396-D07E-4F14-B619-E8BD6F611E1A}">
      <dsp:nvSpPr>
        <dsp:cNvPr id="0" name=""/>
        <dsp:cNvSpPr/>
      </dsp:nvSpPr>
      <dsp:spPr>
        <a:xfrm>
          <a:off x="0" y="697481"/>
          <a:ext cx="6096000" cy="80933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275B1-5915-4848-8255-65D2F2577282}">
      <dsp:nvSpPr>
        <dsp:cNvPr id="0" name=""/>
        <dsp:cNvSpPr/>
      </dsp:nvSpPr>
      <dsp:spPr>
        <a:xfrm>
          <a:off x="108856" y="373722"/>
          <a:ext cx="5772582" cy="825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</a:rPr>
            <a:t>I. Chất quanh ta</a:t>
          </a:r>
        </a:p>
      </dsp:txBody>
      <dsp:txXfrm>
        <a:off x="149176" y="414042"/>
        <a:ext cx="5691942" cy="745326"/>
      </dsp:txXfrm>
    </dsp:sp>
    <dsp:sp modelId="{34F908EF-5D38-4364-8AA3-F251E066C311}">
      <dsp:nvSpPr>
        <dsp:cNvPr id="0" name=""/>
        <dsp:cNvSpPr/>
      </dsp:nvSpPr>
      <dsp:spPr>
        <a:xfrm>
          <a:off x="0" y="1687235"/>
          <a:ext cx="6096000" cy="82609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41B1C7-3144-40BD-A00B-8C8D34D4F0D9}">
      <dsp:nvSpPr>
        <dsp:cNvPr id="0" name=""/>
        <dsp:cNvSpPr/>
      </dsp:nvSpPr>
      <dsp:spPr>
        <a:xfrm>
          <a:off x="126032" y="1549907"/>
          <a:ext cx="5787666" cy="7888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II. Một số tính chất của chất</a:t>
          </a:r>
          <a:endParaRPr lang="en-US" sz="2800" kern="1200">
            <a:solidFill>
              <a:srgbClr val="002060"/>
            </a:solidFill>
          </a:endParaRPr>
        </a:p>
      </dsp:txBody>
      <dsp:txXfrm>
        <a:off x="164539" y="1588414"/>
        <a:ext cx="5710652" cy="711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2617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72907688f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72907688f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5ed75ccf_0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5ed75ccf_0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35f391192_0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35f391192_0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4422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5416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1" name="Google Shape;11;p2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648300" y="3175950"/>
            <a:ext cx="3530700" cy="118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8" name="Google Shape;68;p12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9" name="Google Shape;69;p1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230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5655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12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1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7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7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627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740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67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36525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6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7551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115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0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69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965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15" name="Google Shape;15;p3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48300" y="1354750"/>
            <a:ext cx="3522300" cy="298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6724950" y="3265700"/>
            <a:ext cx="1906200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257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19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19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74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1892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0" name="Google Shape;20;p4"/>
          <p:cNvSpPr/>
          <p:nvPr/>
        </p:nvSpPr>
        <p:spPr>
          <a:xfrm>
            <a:off x="-9675" y="-9675"/>
            <a:ext cx="5276875" cy="5167075"/>
          </a:xfrm>
          <a:custGeom>
            <a:avLst/>
            <a:gdLst/>
            <a:ahLst/>
            <a:cxnLst/>
            <a:rect l="l" t="t" r="r" b="b"/>
            <a:pathLst>
              <a:path w="211075" h="206683" extrusionOk="0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838309" y="1807900"/>
            <a:ext cx="31482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838250" y="2419350"/>
            <a:ext cx="31482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ig image">
  <p:cSld name="TITLE_1_2_1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2092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26" name="Google Shape;26;p5"/>
          <p:cNvSpPr/>
          <p:nvPr/>
        </p:nvSpPr>
        <p:spPr>
          <a:xfrm>
            <a:off x="-19350" y="-9675"/>
            <a:ext cx="3076750" cy="5167075"/>
          </a:xfrm>
          <a:custGeom>
            <a:avLst/>
            <a:gdLst/>
            <a:ahLst/>
            <a:cxnLst/>
            <a:rect l="l" t="t" r="r" b="b"/>
            <a:pathLst>
              <a:path w="123070" h="206683" extrusionOk="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609704" y="4116875"/>
            <a:ext cx="16098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37" name="Google Shape;37;p7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8350" y="893500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8250" y="1504950"/>
            <a:ext cx="5324100" cy="22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41001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3673842" y="1578025"/>
            <a:ext cx="2671800" cy="243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▸"/>
              <a:defRPr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3043281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245562" y="1600975"/>
            <a:ext cx="2094900" cy="241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▸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8" name="Google Shape;58;p10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841000" y="969700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/>
          <p:nvPr/>
        </p:nvSpPr>
        <p:spPr>
          <a:xfrm>
            <a:off x="22860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63" name="Google Shape;63;p11"/>
          <p:cNvSpPr/>
          <p:nvPr/>
        </p:nvSpPr>
        <p:spPr>
          <a:xfrm>
            <a:off x="0" y="-10437"/>
            <a:ext cx="8229315" cy="5164387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41000" y="4025300"/>
            <a:ext cx="78459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>
              <a:spcBef>
                <a:spcPts val="36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741100"/>
            <a:ext cx="5185200" cy="47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352550"/>
            <a:ext cx="5185200" cy="22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3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6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6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60;p12"/>
          <p:cNvSpPr txBox="1">
            <a:spLocks noGrp="1"/>
          </p:cNvSpPr>
          <p:nvPr>
            <p:ph type="ctrTitle"/>
          </p:nvPr>
        </p:nvSpPr>
        <p:spPr>
          <a:xfrm>
            <a:off x="1652954" y="1812104"/>
            <a:ext cx="5990493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algn="ctr">
              <a:lnSpc>
                <a:spcPct val="135000"/>
              </a:lnSpc>
            </a:pP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II</a:t>
            </a:r>
            <a:b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>
                <a:ln w="9525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CHẤT QUANH 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6" name="Cloud 15"/>
          <p:cNvSpPr/>
          <p:nvPr/>
        </p:nvSpPr>
        <p:spPr>
          <a:xfrm>
            <a:off x="1792868" y="233801"/>
            <a:ext cx="4900246" cy="1595000"/>
          </a:xfrm>
          <a:prstGeom prst="cloud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56338" y="457492"/>
            <a:ext cx="345830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/>
              <a:t>Hãy kể ra một số chất có trong vật thể mà em biết?</a:t>
            </a:r>
            <a:endParaRPr lang="en-US" sz="2200"/>
          </a:p>
        </p:txBody>
      </p:sp>
      <p:pic>
        <p:nvPicPr>
          <p:cNvPr id="32" name="Picture 31" descr="Những icon đẹp cute, đáng yêu, dí dỏm nhấ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82" y="1393583"/>
            <a:ext cx="1554962" cy="1345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lowchart: Alternate Process 18"/>
          <p:cNvSpPr/>
          <p:nvPr/>
        </p:nvSpPr>
        <p:spPr>
          <a:xfrm>
            <a:off x="2273514" y="2431166"/>
            <a:ext cx="5006064" cy="2515485"/>
          </a:xfrm>
          <a:prstGeom prst="flowChartAlternateProces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2497015" y="2533860"/>
            <a:ext cx="50060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tử: protein, lipid, nước,...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su: mủ cao su, nước.... 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mì: tinh bột, bột nở,...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Biên: sắt,...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1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3" grpId="0"/>
      <p:bldP spid="19" grpId="0" animBg="1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5" name="Google Shape;118;p18"/>
          <p:cNvSpPr txBox="1">
            <a:spLocks/>
          </p:cNvSpPr>
          <p:nvPr/>
        </p:nvSpPr>
        <p:spPr>
          <a:xfrm>
            <a:off x="1207477" y="133350"/>
            <a:ext cx="5205047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Một số tính chất của chất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507" y="821308"/>
            <a:ext cx="2438400" cy="412534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1354" y="1243331"/>
            <a:ext cx="4173415" cy="104522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Nước ở thể lỏng không màu, không mùi, không vị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07" y="2603719"/>
            <a:ext cx="4173415" cy="110799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Dùng nhiệt kế đo được nhiệt độ nóng chảy của nước đá.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81354" y="3873748"/>
            <a:ext cx="2754924" cy="986743"/>
          </a:xfrm>
          <a:prstGeom prst="rightArrow">
            <a:avLst/>
          </a:prstGeom>
          <a:ln>
            <a:solidFill>
              <a:schemeClr val="tx1">
                <a:lumMod val="75000"/>
              </a:schemeClr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1354" y="4151677"/>
            <a:ext cx="31066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>
                <a:solidFill>
                  <a:srgbClr val="FF0000"/>
                </a:solidFill>
              </a:rPr>
              <a:t>=&gt; Tính chất vật lí </a:t>
            </a:r>
            <a:endParaRPr lang="en-US" sz="22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5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BC34A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3"/>
          <p:cNvSpPr txBox="1">
            <a:spLocks noGrp="1"/>
          </p:cNvSpPr>
          <p:nvPr>
            <p:ph type="body" idx="1"/>
          </p:nvPr>
        </p:nvSpPr>
        <p:spPr>
          <a:xfrm>
            <a:off x="415972" y="586154"/>
            <a:ext cx="6395136" cy="41636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vật lý: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Trạng thái hay thể (rắn, lỏng, khí); màu, mùi, vị.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tan trong nước hay trong một số chất lỏng khác.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Nhiệt độ nóng chảy; nhiệt độ sôi.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Khối lượng riêng; nhiệt dung riêng.</a:t>
            </a:r>
            <a:b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   + Tính dẫn điện; dẫn nhiệt…</a:t>
            </a:r>
            <a:endParaRPr sz="24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3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1E63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1"/>
          <p:cNvSpPr txBox="1">
            <a:spLocks noGrp="1"/>
          </p:cNvSpPr>
          <p:nvPr>
            <p:ph type="body" idx="1"/>
          </p:nvPr>
        </p:nvSpPr>
        <p:spPr>
          <a:xfrm>
            <a:off x="606490" y="1916977"/>
            <a:ext cx="2883159" cy="276699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 vôi 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Cứng khi nung biến thành chất mới là vôi sống mềm hơn, xốp.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Google Shape;155;p21"/>
          <p:cNvSpPr txBox="1">
            <a:spLocks noGrp="1"/>
          </p:cNvSpPr>
          <p:nvPr>
            <p:ph type="title"/>
          </p:nvPr>
        </p:nvSpPr>
        <p:spPr>
          <a:xfrm>
            <a:off x="852723" y="565456"/>
            <a:ext cx="3266596" cy="51640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Google Shape;156;p21"/>
          <p:cNvSpPr txBox="1">
            <a:spLocks noGrp="1"/>
          </p:cNvSpPr>
          <p:nvPr>
            <p:ph type="body" idx="2"/>
          </p:nvPr>
        </p:nvSpPr>
        <p:spPr>
          <a:xfrm>
            <a:off x="3825551" y="1916978"/>
            <a:ext cx="3359020" cy="2748328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đá</a:t>
            </a:r>
            <a:endParaRPr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màu đen, rắn chăc khi cháy biến thành chất mới là khí carbon dioxide (cacbon đioxit)</a:t>
            </a:r>
            <a:endParaRPr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282100" y="640055"/>
            <a:ext cx="485675" cy="441808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uiExpand="1" build="p" animBg="1"/>
      <p:bldP spid="155" grpId="0" animBg="1"/>
      <p:bldP spid="156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CAF50"/>
        </a:solidFill>
        <a:effectLst/>
      </p:bgPr>
    </p:bg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785445" y="1248420"/>
            <a:ext cx="5849816" cy="30469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 b="1">
                <a:solidFill>
                  <a:srgbClr val="FF0000"/>
                </a:solidFill>
              </a:rPr>
              <a:t>Tính chất hóa học: </a:t>
            </a: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(khả năng biến đổi chất này thành chất khác)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Tính cháy.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bị phân hủy.</a:t>
            </a:r>
          </a:p>
          <a:p>
            <a:pPr algn="just" eaLnBrk="1" hangingPunct="1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Khả năng oxi hóa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6384B17-66D0-3A70-7E49-91B6663BB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3" y="-4034"/>
            <a:ext cx="9137635" cy="514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77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CD4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0"/>
          <p:cNvSpPr txBox="1">
            <a:spLocks noGrp="1"/>
          </p:cNvSpPr>
          <p:nvPr>
            <p:ph type="ctrTitle" idx="4294967295"/>
          </p:nvPr>
        </p:nvSpPr>
        <p:spPr>
          <a:xfrm>
            <a:off x="304799" y="397096"/>
            <a:ext cx="6553201" cy="89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Sự biến đổi tạo ra chất mới là tính chất vật lí hay tính chất hóa học?</a:t>
            </a:r>
            <a:endParaRPr sz="2200" b="0">
              <a:solidFill>
                <a:srgbClr val="00BC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Google Shape;281;p30"/>
          <p:cNvSpPr txBox="1">
            <a:spLocks noGrp="1"/>
          </p:cNvSpPr>
          <p:nvPr>
            <p:ph type="subTitle" idx="4294967295"/>
          </p:nvPr>
        </p:nvSpPr>
        <p:spPr>
          <a:xfrm>
            <a:off x="199291" y="1381364"/>
            <a:ext cx="2625970" cy="66286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 hóa học</a:t>
            </a:r>
            <a:endParaRPr sz="2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Google Shape;286;p3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9" name="Google Shape;280;p30"/>
          <p:cNvSpPr txBox="1">
            <a:spLocks/>
          </p:cNvSpPr>
          <p:nvPr/>
        </p:nvSpPr>
        <p:spPr>
          <a:xfrm>
            <a:off x="199291" y="2133600"/>
            <a:ext cx="6869724" cy="12233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 nào sau đây nói về tính chất hóa học của sắt:</a:t>
            </a:r>
          </a:p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Đinh sắt cứng, màu trắng xám, bị nam châm hút.</a:t>
            </a:r>
          </a:p>
        </p:txBody>
      </p:sp>
      <p:sp>
        <p:nvSpPr>
          <p:cNvPr id="10" name="Google Shape;280;p30"/>
          <p:cNvSpPr txBox="1">
            <a:spLocks/>
          </p:cNvSpPr>
          <p:nvPr/>
        </p:nvSpPr>
        <p:spPr>
          <a:xfrm>
            <a:off x="199291" y="3446345"/>
            <a:ext cx="6951786" cy="8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n-GB" sz="2200" b="0">
                <a:solidFill>
                  <a:srgbClr val="00BC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Để lâu ngoài không khí, lớp ngoài của đinh sắt biến thành gỉ sắt màu nâu, giòn và xốp.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" grpId="0"/>
      <p:bldP spid="281" grpId="0" build="p"/>
      <p:bldP spid="9" grpId="0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C27B0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41000" y="116768"/>
            <a:ext cx="5946663" cy="95716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 hiểu một số tính chất của đường và muối ăn</a:t>
            </a:r>
            <a:endParaRPr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22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grpSp>
        <p:nvGrpSpPr>
          <p:cNvPr id="14" name="Google Shape;140;p20"/>
          <p:cNvGrpSpPr/>
          <p:nvPr/>
        </p:nvGrpSpPr>
        <p:grpSpPr>
          <a:xfrm>
            <a:off x="362236" y="231422"/>
            <a:ext cx="478765" cy="644256"/>
            <a:chOff x="6718575" y="2318625"/>
            <a:chExt cx="256950" cy="407375"/>
          </a:xfrm>
        </p:grpSpPr>
        <p:sp>
          <p:nvSpPr>
            <p:cNvPr id="15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81;p30"/>
          <p:cNvSpPr txBox="1">
            <a:spLocks/>
          </p:cNvSpPr>
          <p:nvPr/>
        </p:nvSpPr>
        <p:spPr>
          <a:xfrm>
            <a:off x="386416" y="1073937"/>
            <a:ext cx="2625970" cy="662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US" sz="2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vật lí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16" y="2662343"/>
            <a:ext cx="2720646" cy="18160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210" y="2710369"/>
            <a:ext cx="2907326" cy="1791434"/>
          </a:xfrm>
          <a:prstGeom prst="rect">
            <a:avLst/>
          </a:prstGeom>
        </p:spPr>
      </p:pic>
      <p:sp>
        <p:nvSpPr>
          <p:cNvPr id="31" name="Google Shape;281;p30"/>
          <p:cNvSpPr txBox="1">
            <a:spLocks/>
          </p:cNvSpPr>
          <p:nvPr/>
        </p:nvSpPr>
        <p:spPr>
          <a:xfrm>
            <a:off x="1074170" y="4478357"/>
            <a:ext cx="1202102" cy="53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281;p30"/>
          <p:cNvSpPr txBox="1">
            <a:spLocks/>
          </p:cNvSpPr>
          <p:nvPr/>
        </p:nvSpPr>
        <p:spPr>
          <a:xfrm>
            <a:off x="5240215" y="4501803"/>
            <a:ext cx="1430950" cy="512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Muối ăn</a:t>
            </a:r>
            <a:endParaRPr lang="en-US" sz="2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Google Shape;281;p30"/>
          <p:cNvSpPr txBox="1">
            <a:spLocks/>
          </p:cNvSpPr>
          <p:nvPr/>
        </p:nvSpPr>
        <p:spPr>
          <a:xfrm>
            <a:off x="215123" y="1715548"/>
            <a:ext cx="7198416" cy="10067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mô tả màu sắc, mùi vị, thể và tính tan của muối ăn?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1" grpId="0"/>
      <p:bldP spid="32" grpId="0" build="p"/>
      <p:bldP spid="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3AB7"/>
        </a:solidFill>
        <a:effectLst/>
      </p:bgPr>
    </p:bg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6"/>
          <p:cNvSpPr txBox="1">
            <a:spLocks noGrp="1"/>
          </p:cNvSpPr>
          <p:nvPr>
            <p:ph type="title"/>
          </p:nvPr>
        </p:nvSpPr>
        <p:spPr>
          <a:xfrm>
            <a:off x="284756" y="279664"/>
            <a:ext cx="4801500" cy="40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Tính chất hóa học</a:t>
            </a:r>
            <a:endParaRPr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Google Shape;212;p2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2" name="Horizontal Scroll 1"/>
          <p:cNvSpPr/>
          <p:nvPr/>
        </p:nvSpPr>
        <p:spPr>
          <a:xfrm>
            <a:off x="1227687" y="1091682"/>
            <a:ext cx="3270739" cy="1367055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Thí nghiệm đun nóng đường và muối ăn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057" y="1195754"/>
            <a:ext cx="1703236" cy="3750897"/>
          </a:xfrm>
          <a:prstGeom prst="rect">
            <a:avLst/>
          </a:prstGeom>
        </p:spPr>
      </p:pic>
      <p:sp>
        <p:nvSpPr>
          <p:cNvPr id="23" name="Google Shape;281;p30"/>
          <p:cNvSpPr txBox="1">
            <a:spLocks/>
          </p:cNvSpPr>
          <p:nvPr/>
        </p:nvSpPr>
        <p:spPr>
          <a:xfrm>
            <a:off x="179249" y="2594777"/>
            <a:ext cx="4801500" cy="1672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sz="2000" b="0" i="0" u="none" strike="noStrike" cap="non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pPr marL="0" indent="0" algn="ctr">
              <a:lnSpc>
                <a:spcPct val="150000"/>
              </a:lnSpc>
              <a:buFont typeface="Karla"/>
              <a:buNone/>
            </a:pP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đun nóng, chất trong bát nào đã biến đổi thành chất khác? Đây là tính chất vật lí hay hóa học của chất?</a:t>
            </a:r>
            <a:endParaRPr lang="en-US" sz="220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6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688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1"/>
          <p:cNvSpPr txBox="1">
            <a:spLocks noGrp="1"/>
          </p:cNvSpPr>
          <p:nvPr>
            <p:ph type="title"/>
          </p:nvPr>
        </p:nvSpPr>
        <p:spPr>
          <a:xfrm>
            <a:off x="71157" y="2492698"/>
            <a:ext cx="2332892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2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KẾT</a:t>
            </a:r>
          </a:p>
        </p:txBody>
      </p:sp>
      <p:sp>
        <p:nvSpPr>
          <p:cNvPr id="292" name="Google Shape;292;p31"/>
          <p:cNvSpPr txBox="1"/>
          <p:nvPr/>
        </p:nvSpPr>
        <p:spPr>
          <a:xfrm>
            <a:off x="2404049" y="139562"/>
            <a:ext cx="5813828" cy="83233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Chất tạo nên vật thể. Ở đâu có vật thể ở đó có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299" name="Google Shape;299;p31"/>
          <p:cNvSpPr txBox="1"/>
          <p:nvPr/>
        </p:nvSpPr>
        <p:spPr>
          <a:xfrm>
            <a:off x="2642924" y="1096673"/>
            <a:ext cx="5750800" cy="1032647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Mỗi chất đều có các tính chất vật lí và tính chất hóa học nhất định, đặc trưng cho chất.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2952442" y="2299871"/>
            <a:ext cx="5769527" cy="1235528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  <a:tabLst>
                <a:tab pos="1371600" algn="l"/>
              </a:tabLst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Những tính chất đo được, hoặc cảm nhận được bằng giác quan và những biến đổi không xuất hiện chất mới là tính chất vật lí.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grpSp>
        <p:nvGrpSpPr>
          <p:cNvPr id="301" name="Google Shape;301;p31"/>
          <p:cNvGrpSpPr/>
          <p:nvPr/>
        </p:nvGrpSpPr>
        <p:grpSpPr>
          <a:xfrm>
            <a:off x="140080" y="1672123"/>
            <a:ext cx="408208" cy="465260"/>
            <a:chOff x="4630125" y="278900"/>
            <a:chExt cx="400675" cy="456675"/>
          </a:xfrm>
        </p:grpSpPr>
        <p:sp>
          <p:nvSpPr>
            <p:cNvPr id="302" name="Google Shape;302;p31"/>
            <p:cNvSpPr/>
            <p:nvPr/>
          </p:nvSpPr>
          <p:spPr>
            <a:xfrm>
              <a:off x="4659350" y="3288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12763" y="1"/>
                  </a:moveTo>
                  <a:lnTo>
                    <a:pt x="926" y="1"/>
                  </a:lnTo>
                  <a:lnTo>
                    <a:pt x="926" y="1"/>
                  </a:lnTo>
                  <a:lnTo>
                    <a:pt x="731" y="25"/>
                  </a:lnTo>
                  <a:lnTo>
                    <a:pt x="561" y="74"/>
                  </a:lnTo>
                  <a:lnTo>
                    <a:pt x="390" y="171"/>
                  </a:lnTo>
                  <a:lnTo>
                    <a:pt x="269" y="269"/>
                  </a:lnTo>
                  <a:lnTo>
                    <a:pt x="147" y="415"/>
                  </a:lnTo>
                  <a:lnTo>
                    <a:pt x="74" y="561"/>
                  </a:lnTo>
                  <a:lnTo>
                    <a:pt x="1" y="732"/>
                  </a:lnTo>
                  <a:lnTo>
                    <a:pt x="1" y="926"/>
                  </a:lnTo>
                  <a:lnTo>
                    <a:pt x="1" y="2948"/>
                  </a:lnTo>
                  <a:lnTo>
                    <a:pt x="1" y="2948"/>
                  </a:lnTo>
                  <a:lnTo>
                    <a:pt x="1" y="3143"/>
                  </a:lnTo>
                  <a:lnTo>
                    <a:pt x="74" y="3313"/>
                  </a:lnTo>
                  <a:lnTo>
                    <a:pt x="147" y="3459"/>
                  </a:lnTo>
                  <a:lnTo>
                    <a:pt x="269" y="3605"/>
                  </a:lnTo>
                  <a:lnTo>
                    <a:pt x="390" y="3727"/>
                  </a:lnTo>
                  <a:lnTo>
                    <a:pt x="561" y="3800"/>
                  </a:lnTo>
                  <a:lnTo>
                    <a:pt x="731" y="3849"/>
                  </a:lnTo>
                  <a:lnTo>
                    <a:pt x="926" y="3873"/>
                  </a:lnTo>
                  <a:lnTo>
                    <a:pt x="12763" y="3873"/>
                  </a:lnTo>
                  <a:lnTo>
                    <a:pt x="14857" y="1949"/>
                  </a:lnTo>
                  <a:lnTo>
                    <a:pt x="12763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31"/>
            <p:cNvSpPr/>
            <p:nvPr/>
          </p:nvSpPr>
          <p:spPr>
            <a:xfrm>
              <a:off x="4630125" y="452425"/>
              <a:ext cx="371450" cy="96850"/>
            </a:xfrm>
            <a:custGeom>
              <a:avLst/>
              <a:gdLst/>
              <a:ahLst/>
              <a:cxnLst/>
              <a:rect l="l" t="t" r="r" b="b"/>
              <a:pathLst>
                <a:path w="14858" h="3874" fill="none" extrusionOk="0">
                  <a:moveTo>
                    <a:pt x="2095" y="1"/>
                  </a:moveTo>
                  <a:lnTo>
                    <a:pt x="13932" y="1"/>
                  </a:lnTo>
                  <a:lnTo>
                    <a:pt x="13932" y="1"/>
                  </a:lnTo>
                  <a:lnTo>
                    <a:pt x="14126" y="25"/>
                  </a:lnTo>
                  <a:lnTo>
                    <a:pt x="14297" y="74"/>
                  </a:lnTo>
                  <a:lnTo>
                    <a:pt x="14467" y="147"/>
                  </a:lnTo>
                  <a:lnTo>
                    <a:pt x="14589" y="269"/>
                  </a:lnTo>
                  <a:lnTo>
                    <a:pt x="14711" y="415"/>
                  </a:lnTo>
                  <a:lnTo>
                    <a:pt x="14784" y="561"/>
                  </a:lnTo>
                  <a:lnTo>
                    <a:pt x="14857" y="732"/>
                  </a:lnTo>
                  <a:lnTo>
                    <a:pt x="14857" y="926"/>
                  </a:lnTo>
                  <a:lnTo>
                    <a:pt x="14857" y="2948"/>
                  </a:lnTo>
                  <a:lnTo>
                    <a:pt x="14857" y="2948"/>
                  </a:lnTo>
                  <a:lnTo>
                    <a:pt x="14857" y="3143"/>
                  </a:lnTo>
                  <a:lnTo>
                    <a:pt x="14784" y="3313"/>
                  </a:lnTo>
                  <a:lnTo>
                    <a:pt x="14711" y="3459"/>
                  </a:lnTo>
                  <a:lnTo>
                    <a:pt x="14589" y="3605"/>
                  </a:lnTo>
                  <a:lnTo>
                    <a:pt x="14467" y="3703"/>
                  </a:lnTo>
                  <a:lnTo>
                    <a:pt x="14297" y="3800"/>
                  </a:lnTo>
                  <a:lnTo>
                    <a:pt x="14126" y="3849"/>
                  </a:lnTo>
                  <a:lnTo>
                    <a:pt x="13932" y="3873"/>
                  </a:lnTo>
                  <a:lnTo>
                    <a:pt x="2095" y="3873"/>
                  </a:lnTo>
                  <a:lnTo>
                    <a:pt x="1" y="1925"/>
                  </a:lnTo>
                  <a:lnTo>
                    <a:pt x="2095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31"/>
            <p:cNvSpPr/>
            <p:nvPr/>
          </p:nvSpPr>
          <p:spPr>
            <a:xfrm>
              <a:off x="4808525" y="278900"/>
              <a:ext cx="43875" cy="49950"/>
            </a:xfrm>
            <a:custGeom>
              <a:avLst/>
              <a:gdLst/>
              <a:ahLst/>
              <a:cxnLst/>
              <a:rect l="l" t="t" r="r" b="b"/>
              <a:pathLst>
                <a:path w="1755" h="1998" fill="none" extrusionOk="0">
                  <a:moveTo>
                    <a:pt x="1754" y="1998"/>
                  </a:moveTo>
                  <a:lnTo>
                    <a:pt x="1754" y="585"/>
                  </a:lnTo>
                  <a:lnTo>
                    <a:pt x="1754" y="585"/>
                  </a:lnTo>
                  <a:lnTo>
                    <a:pt x="1754" y="464"/>
                  </a:lnTo>
                  <a:lnTo>
                    <a:pt x="1730" y="366"/>
                  </a:lnTo>
                  <a:lnTo>
                    <a:pt x="1657" y="269"/>
                  </a:lnTo>
                  <a:lnTo>
                    <a:pt x="1584" y="171"/>
                  </a:lnTo>
                  <a:lnTo>
                    <a:pt x="1511" y="98"/>
                  </a:lnTo>
                  <a:lnTo>
                    <a:pt x="1413" y="49"/>
                  </a:lnTo>
                  <a:lnTo>
                    <a:pt x="1291" y="25"/>
                  </a:lnTo>
                  <a:lnTo>
                    <a:pt x="1194" y="1"/>
                  </a:lnTo>
                  <a:lnTo>
                    <a:pt x="561" y="1"/>
                  </a:lnTo>
                  <a:lnTo>
                    <a:pt x="561" y="1"/>
                  </a:lnTo>
                  <a:lnTo>
                    <a:pt x="463" y="25"/>
                  </a:lnTo>
                  <a:lnTo>
                    <a:pt x="342" y="49"/>
                  </a:lnTo>
                  <a:lnTo>
                    <a:pt x="244" y="98"/>
                  </a:lnTo>
                  <a:lnTo>
                    <a:pt x="171" y="171"/>
                  </a:lnTo>
                  <a:lnTo>
                    <a:pt x="98" y="269"/>
                  </a:lnTo>
                  <a:lnTo>
                    <a:pt x="25" y="366"/>
                  </a:lnTo>
                  <a:lnTo>
                    <a:pt x="1" y="464"/>
                  </a:lnTo>
                  <a:lnTo>
                    <a:pt x="1" y="585"/>
                  </a:lnTo>
                  <a:lnTo>
                    <a:pt x="1" y="1998"/>
                  </a:lnTo>
                  <a:lnTo>
                    <a:pt x="1754" y="1998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31"/>
            <p:cNvSpPr/>
            <p:nvPr/>
          </p:nvSpPr>
          <p:spPr>
            <a:xfrm>
              <a:off x="4808525" y="549250"/>
              <a:ext cx="43875" cy="186325"/>
            </a:xfrm>
            <a:custGeom>
              <a:avLst/>
              <a:gdLst/>
              <a:ahLst/>
              <a:cxnLst/>
              <a:rect l="l" t="t" r="r" b="b"/>
              <a:pathLst>
                <a:path w="1755" h="7453" fill="none" extrusionOk="0">
                  <a:moveTo>
                    <a:pt x="1" y="0"/>
                  </a:moveTo>
                  <a:lnTo>
                    <a:pt x="1" y="7453"/>
                  </a:lnTo>
                  <a:lnTo>
                    <a:pt x="1754" y="7453"/>
                  </a:lnTo>
                  <a:lnTo>
                    <a:pt x="1754" y="0"/>
                  </a:lnTo>
                  <a:lnTo>
                    <a:pt x="1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6" name="Google Shape;306;p3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18" name="Google Shape;300;p31"/>
          <p:cNvSpPr txBox="1"/>
          <p:nvPr/>
        </p:nvSpPr>
        <p:spPr>
          <a:xfrm>
            <a:off x="3205581" y="3784946"/>
            <a:ext cx="5762573" cy="96490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Sự biến đổi của chất tạo ra chất mới thể hiện tính chất hóa học của chất đó.</a:t>
            </a:r>
            <a:endParaRPr sz="2200">
              <a:solidFill>
                <a:srgbClr val="FFFFFF"/>
              </a:solidFill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" grpId="0" animBg="1"/>
      <p:bldP spid="299" grpId="0" animBg="1"/>
      <p:bldP spid="300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07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ctrTitle"/>
          </p:nvPr>
        </p:nvSpPr>
        <p:spPr>
          <a:xfrm>
            <a:off x="402115" y="1872990"/>
            <a:ext cx="3595454" cy="14489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quan sát và kể tên các dụng cụ học tập quanh em</a:t>
            </a:r>
            <a:endParaRPr sz="28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Google Shape;112;p17"/>
          <p:cNvSpPr txBox="1">
            <a:spLocks noGrp="1"/>
          </p:cNvSpPr>
          <p:nvPr>
            <p:ph type="subTitle" idx="1"/>
          </p:nvPr>
        </p:nvSpPr>
        <p:spPr>
          <a:xfrm>
            <a:off x="5404338" y="1565765"/>
            <a:ext cx="3035339" cy="103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b="1"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ldNum" idx="4294967295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ctrTitle" idx="4294967295"/>
          </p:nvPr>
        </p:nvSpPr>
        <p:spPr>
          <a:xfrm>
            <a:off x="1159457" y="408202"/>
            <a:ext cx="4596574" cy="5411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3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0" name="Google Shape;140;p20"/>
          <p:cNvGrpSpPr/>
          <p:nvPr/>
        </p:nvGrpSpPr>
        <p:grpSpPr>
          <a:xfrm>
            <a:off x="353474" y="268689"/>
            <a:ext cx="619542" cy="808165"/>
            <a:chOff x="6718575" y="2318625"/>
            <a:chExt cx="256950" cy="407375"/>
          </a:xfrm>
        </p:grpSpPr>
        <p:sp>
          <p:nvSpPr>
            <p:cNvPr id="141" name="Google Shape;141;p20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0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0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0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0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0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0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28575" cap="rnd" cmpd="sng">
              <a:solidFill>
                <a:srgbClr val="F4433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201074" y="1234725"/>
            <a:ext cx="7565451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/>
              <a:t>Cho các chất sau: hoa đào, hoa mai, con người, cây cỏ, quần áo…Hãy cho biết vật nào là nhân tạo?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297089" y="236225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2039449" y="2286482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Hoa đào.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320535" y="437847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2039449" y="3092238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Cây cỏ.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314766" y="30588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2039449" y="4378478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Tất cả đáp án trên.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314766" y="37399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2039449" y="3749201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Quần áo.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1" grpId="1" animBg="1"/>
      <p:bldP spid="22" grpId="0"/>
      <p:bldP spid="2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FDD242-B5B5-AB3C-DC34-F45227A89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5152"/>
            <a:ext cx="9206129" cy="51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881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51B5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192278" y="373821"/>
            <a:ext cx="6711790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2: </a:t>
            </a:r>
            <a:r>
              <a:rPr lang="vi-VN" sz="2200"/>
              <a:t>Tính chất nào sau đây có thể quan sát được mà không cần đo hay làm thí nghiệm để biết?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Google Shape;521;p54"/>
          <p:cNvSpPr/>
          <p:nvPr/>
        </p:nvSpPr>
        <p:spPr>
          <a:xfrm>
            <a:off x="1229422" y="1670304"/>
            <a:ext cx="548700" cy="566419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33;p54"/>
          <p:cNvSpPr txBox="1"/>
          <p:nvPr/>
        </p:nvSpPr>
        <p:spPr>
          <a:xfrm>
            <a:off x="1954105" y="1619148"/>
            <a:ext cx="4331063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vi-VN" sz="2200"/>
              <a:t>Tính tan trong nước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21;p54"/>
          <p:cNvSpPr/>
          <p:nvPr/>
        </p:nvSpPr>
        <p:spPr>
          <a:xfrm>
            <a:off x="1211745" y="382857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33;p54"/>
          <p:cNvSpPr txBox="1"/>
          <p:nvPr/>
        </p:nvSpPr>
        <p:spPr>
          <a:xfrm>
            <a:off x="1954105" y="2424904"/>
            <a:ext cx="570019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Khối lượng riêng.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0" name="Google Shape;533;p54"/>
          <p:cNvSpPr txBox="1"/>
          <p:nvPr/>
        </p:nvSpPr>
        <p:spPr>
          <a:xfrm>
            <a:off x="1905967" y="3871183"/>
            <a:ext cx="691161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200"/>
              <a:t>Nhiệt độ nóng chảy.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229422" y="3115899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954105" y="3115217"/>
            <a:ext cx="31881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Màu sắc.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oogle Shape;521;p54"/>
          <p:cNvSpPr/>
          <p:nvPr/>
        </p:nvSpPr>
        <p:spPr>
          <a:xfrm>
            <a:off x="1211745" y="2384807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8" grpId="0" animBg="1"/>
      <p:bldP spid="19" grpId="0"/>
      <p:bldP spid="20" grpId="0"/>
      <p:bldP spid="21" grpId="0" animBg="1"/>
      <p:bldP spid="21" grpId="1" animBg="1"/>
      <p:bldP spid="22" grpId="0"/>
      <p:bldP spid="22" grpId="1"/>
      <p:bldP spid="2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174195" y="249043"/>
            <a:ext cx="6665517" cy="100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altLang="en-US" sz="2200" b="1">
                <a:latin typeface="Arial" panose="020B0604020202020204" pitchFamily="34" charset="0"/>
                <a:cs typeface="Arial" panose="020B0604020202020204" pitchFamily="34" charset="0"/>
              </a:rPr>
              <a:t>Câu 3: </a:t>
            </a:r>
            <a:r>
              <a:rPr lang="vi-VN" sz="2200"/>
              <a:t> Sắt được dùng để chế tạo ra vật thể nào dưới đây: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Google Shape;521;p54"/>
          <p:cNvSpPr/>
          <p:nvPr/>
        </p:nvSpPr>
        <p:spPr>
          <a:xfrm>
            <a:off x="1046542" y="1729444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A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6" name="Google Shape;533;p54"/>
          <p:cNvSpPr txBox="1"/>
          <p:nvPr/>
        </p:nvSpPr>
        <p:spPr>
          <a:xfrm>
            <a:off x="1771225" y="1643532"/>
            <a:ext cx="4136935" cy="61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Cầu, máy móc, bóng đèn.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7" name="Google Shape;521;p54"/>
          <p:cNvSpPr/>
          <p:nvPr/>
        </p:nvSpPr>
        <p:spPr>
          <a:xfrm>
            <a:off x="1046542" y="3849516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D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8" name="Google Shape;533;p54"/>
          <p:cNvSpPr txBox="1"/>
          <p:nvPr/>
        </p:nvSpPr>
        <p:spPr>
          <a:xfrm>
            <a:off x="1771225" y="2449288"/>
            <a:ext cx="5444700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Cốc, chai,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19" name="Google Shape;521;p54"/>
          <p:cNvSpPr/>
          <p:nvPr/>
        </p:nvSpPr>
        <p:spPr>
          <a:xfrm>
            <a:off x="1046542" y="2449288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B</a:t>
            </a:r>
          </a:p>
        </p:txBody>
      </p:sp>
      <p:sp>
        <p:nvSpPr>
          <p:cNvPr id="20" name="Google Shape;533;p54"/>
          <p:cNvSpPr txBox="1"/>
          <p:nvPr/>
        </p:nvSpPr>
        <p:spPr>
          <a:xfrm>
            <a:off x="1765456" y="3849516"/>
            <a:ext cx="660181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vi-VN" sz="2200"/>
              <a:t>Cầu, máy móc, lưỡi dao</a:t>
            </a:r>
            <a:r>
              <a:rPr lang="en-US" sz="2200"/>
              <a:t>.</a:t>
            </a:r>
            <a:endParaRPr sz="2200" b="1" dirty="0">
              <a:solidFill>
                <a:srgbClr val="336699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1" name="Google Shape;521;p54"/>
          <p:cNvSpPr/>
          <p:nvPr/>
        </p:nvSpPr>
        <p:spPr>
          <a:xfrm>
            <a:off x="1046542" y="3130301"/>
            <a:ext cx="548700" cy="5487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ea typeface="Muli"/>
                <a:cs typeface="Arial" panose="020B0604020202020204" pitchFamily="34" charset="0"/>
                <a:sym typeface="Muli"/>
              </a:rPr>
              <a:t>C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Muli"/>
              <a:cs typeface="Arial" panose="020B0604020202020204" pitchFamily="34" charset="0"/>
              <a:sym typeface="Muli"/>
            </a:endParaRPr>
          </a:p>
        </p:txBody>
      </p:sp>
      <p:sp>
        <p:nvSpPr>
          <p:cNvPr id="22" name="Google Shape;533;p54"/>
          <p:cNvSpPr txBox="1"/>
          <p:nvPr/>
        </p:nvSpPr>
        <p:spPr>
          <a:xfrm>
            <a:off x="1771225" y="3139601"/>
            <a:ext cx="3045236" cy="48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>
              <a:lnSpc>
                <a:spcPct val="135000"/>
              </a:lnSpc>
            </a:pPr>
            <a:r>
              <a:rPr lang="en-US" sz="2200"/>
              <a:t>Cốc, cầu, chai.</a:t>
            </a:r>
            <a:endParaRPr lang="en-US" alt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11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  <p:bldP spid="17" grpId="1" animBg="1"/>
      <p:bldP spid="18" grpId="0"/>
      <p:bldP spid="19" grpId="0" animBg="1"/>
      <p:bldP spid="20" grpId="0"/>
      <p:bldP spid="20" grpId="1"/>
      <p:bldP spid="21" grpId="0" animBg="1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4336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"/>
          <p:cNvSpPr txBox="1">
            <a:spLocks noGrp="1"/>
          </p:cNvSpPr>
          <p:nvPr>
            <p:ph type="title"/>
          </p:nvPr>
        </p:nvSpPr>
        <p:spPr>
          <a:xfrm>
            <a:off x="838250" y="177405"/>
            <a:ext cx="532410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F443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sz="2800">
              <a:solidFill>
                <a:srgbClr val="F4433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4" name="Google Shape;394;p39"/>
          <p:cNvGrpSpPr/>
          <p:nvPr/>
        </p:nvGrpSpPr>
        <p:grpSpPr>
          <a:xfrm>
            <a:off x="349579" y="152973"/>
            <a:ext cx="449033" cy="449033"/>
            <a:chOff x="2594050" y="1631825"/>
            <a:chExt cx="439625" cy="439625"/>
          </a:xfrm>
        </p:grpSpPr>
        <p:sp>
          <p:nvSpPr>
            <p:cNvPr id="395" name="Google Shape;395;p3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9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9" name="Google Shape;399;p3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73308" y="705418"/>
            <a:ext cx="6844435" cy="26017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01600" indent="0">
              <a:buNone/>
            </a:pPr>
            <a:r>
              <a:rPr lang="en-GB" sz="22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1: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chỉ ra các chất được nói đến trong các câu ca dao, tục ngữ sau: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 khoe chì nặng hơn đồng.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 chì chẳng đúc nén cồng nên chiêng.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 cháy đá mòn.</a:t>
            </a:r>
          </a:p>
          <a:p>
            <a:pPr marL="101600" indent="0">
              <a:buNone/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Lửa thử vàng, gian nan thử sức.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5506" y="3496145"/>
            <a:ext cx="6628446" cy="146347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5000"/>
              </a:lnSpc>
            </a:pPr>
            <a:r>
              <a:rPr lang="en-GB" sz="2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 lời: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chất được nói đến:</a:t>
            </a:r>
          </a:p>
          <a:p>
            <a:pPr>
              <a:lnSpc>
                <a:spcPct val="135000"/>
              </a:lnSpc>
            </a:pP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Chì, đồng.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Nước, đá.</a:t>
            </a:r>
            <a:r>
              <a:rPr lang="en-GB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vi-VN" sz="2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Vàng.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25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68940" y="103811"/>
            <a:ext cx="8385819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2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2. </a:t>
            </a:r>
            <a:r>
              <a:rPr kumimoji="0" lang="nl-NL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Chỉ ra đâu là tính chất vật lí, đâu là tính chất hoá học của chất. </a:t>
            </a:r>
            <a:r>
              <a:rPr kumimoji="0" lang="en-GB" altLang="en-US" sz="2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Đánh dấu x vào ô đúng trong bảng sau.</a:t>
            </a:r>
            <a:endParaRPr kumimoji="0" lang="en-GB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8385180"/>
              </p:ext>
            </p:extLst>
          </p:nvPr>
        </p:nvGraphicFramePr>
        <p:xfrm>
          <a:off x="268940" y="1379756"/>
          <a:ext cx="8385819" cy="3459902"/>
        </p:xfrm>
        <a:graphic>
          <a:graphicData uri="http://schemas.openxmlformats.org/drawingml/2006/table">
            <a:tbl>
              <a:tblPr firstRow="1" firstCol="1" bandRow="1">
                <a:tableStyleId>{775DCB02-9BB8-47FD-8907-85C794F793BA}</a:tableStyleId>
              </a:tblPr>
              <a:tblGrid>
                <a:gridCol w="5706696">
                  <a:extLst>
                    <a:ext uri="{9D8B030D-6E8A-4147-A177-3AD203B41FA5}">
                      <a16:colId xmlns:a16="http://schemas.microsoft.com/office/drawing/2014/main" val="635216251"/>
                    </a:ext>
                  </a:extLst>
                </a:gridCol>
                <a:gridCol w="1302015">
                  <a:extLst>
                    <a:ext uri="{9D8B030D-6E8A-4147-A177-3AD203B41FA5}">
                      <a16:colId xmlns:a16="http://schemas.microsoft.com/office/drawing/2014/main" val="3545863420"/>
                    </a:ext>
                  </a:extLst>
                </a:gridCol>
                <a:gridCol w="1377108">
                  <a:extLst>
                    <a:ext uri="{9D8B030D-6E8A-4147-A177-3AD203B41FA5}">
                      <a16:colId xmlns:a16="http://schemas.microsoft.com/office/drawing/2014/main" val="51441203"/>
                    </a:ext>
                  </a:extLst>
                </a:gridCol>
              </a:tblGrid>
              <a:tr h="57421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vật lí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Tính chất hóa học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350602673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a, Đường tan vào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 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657044044"/>
                  </a:ext>
                </a:extLst>
              </a:tr>
              <a:tr h="45284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b, Muối ăn khô hơn khi đun nóng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734361705"/>
                  </a:ext>
                </a:extLst>
              </a:tr>
              <a:tr h="48038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c, Nến cháy thành khí cacbon đioxit và hơi nước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247337127"/>
                  </a:ext>
                </a:extLst>
              </a:tr>
              <a:tr h="52881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 b="0">
                          <a:solidFill>
                            <a:srgbClr val="000000"/>
                          </a:solidFill>
                          <a:effectLst/>
                        </a:rPr>
                        <a:t>d, Bơ chảy lỏng khi để ở nhiệt độ phòng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037454343"/>
                  </a:ext>
                </a:extLst>
              </a:tr>
              <a:tr h="4695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e, Cơm nếp lên men thành rượu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276225152"/>
                  </a:ext>
                </a:extLst>
              </a:tr>
              <a:tr h="40654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b="0">
                          <a:solidFill>
                            <a:srgbClr val="000000"/>
                          </a:solidFill>
                          <a:effectLst/>
                        </a:rPr>
                        <a:t>g, Nước hóa hơi</a:t>
                      </a:r>
                      <a:endParaRPr lang="en-US" sz="2000" b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892" marR="54892" marT="0" marB="0"/>
                </a:tc>
                <a:extLst>
                  <a:ext uri="{0D108BD9-81ED-4DB2-BD59-A6C34878D82A}">
                    <a16:rowId xmlns:a16="http://schemas.microsoft.com/office/drawing/2014/main" val="155454024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00801" y="2027104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4" name="TextBox 13"/>
          <p:cNvSpPr txBox="1"/>
          <p:nvPr/>
        </p:nvSpPr>
        <p:spPr>
          <a:xfrm>
            <a:off x="6400801" y="244213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5" name="TextBox 14"/>
          <p:cNvSpPr txBox="1"/>
          <p:nvPr/>
        </p:nvSpPr>
        <p:spPr>
          <a:xfrm>
            <a:off x="7864208" y="29029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7" name="TextBox 16"/>
          <p:cNvSpPr txBox="1"/>
          <p:nvPr/>
        </p:nvSpPr>
        <p:spPr>
          <a:xfrm>
            <a:off x="6400801" y="3460591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8" name="TextBox 17"/>
          <p:cNvSpPr txBox="1"/>
          <p:nvPr/>
        </p:nvSpPr>
        <p:spPr>
          <a:xfrm>
            <a:off x="7853192" y="3942203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  <p:sp>
        <p:nvSpPr>
          <p:cNvPr id="19" name="TextBox 18"/>
          <p:cNvSpPr txBox="1"/>
          <p:nvPr/>
        </p:nvSpPr>
        <p:spPr>
          <a:xfrm>
            <a:off x="6400801" y="4378789"/>
            <a:ext cx="5618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X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184618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9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7" grpId="0"/>
      <p:bldP spid="18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800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2110546" y="1208313"/>
            <a:ext cx="4871019" cy="3792143"/>
          </a:xfrm>
          <a:custGeom>
            <a:avLst/>
            <a:gdLst/>
            <a:ahLst/>
            <a:cxnLst/>
            <a:rect l="l" t="t" r="r" b="b"/>
            <a:pathLst>
              <a:path w="143434" h="111665" extrusionOk="0">
                <a:moveTo>
                  <a:pt x="71751" y="2308"/>
                </a:moveTo>
                <a:lnTo>
                  <a:pt x="71887" y="2376"/>
                </a:lnTo>
                <a:lnTo>
                  <a:pt x="72091" y="2444"/>
                </a:lnTo>
                <a:lnTo>
                  <a:pt x="72159" y="2647"/>
                </a:lnTo>
                <a:lnTo>
                  <a:pt x="72226" y="2783"/>
                </a:lnTo>
                <a:lnTo>
                  <a:pt x="72159" y="2987"/>
                </a:lnTo>
                <a:lnTo>
                  <a:pt x="72091" y="3190"/>
                </a:lnTo>
                <a:lnTo>
                  <a:pt x="71887" y="3258"/>
                </a:lnTo>
                <a:lnTo>
                  <a:pt x="71751" y="3326"/>
                </a:lnTo>
                <a:lnTo>
                  <a:pt x="71548" y="3258"/>
                </a:lnTo>
                <a:lnTo>
                  <a:pt x="71344" y="3190"/>
                </a:lnTo>
                <a:lnTo>
                  <a:pt x="71276" y="2987"/>
                </a:lnTo>
                <a:lnTo>
                  <a:pt x="71208" y="2783"/>
                </a:lnTo>
                <a:lnTo>
                  <a:pt x="71276" y="2647"/>
                </a:lnTo>
                <a:lnTo>
                  <a:pt x="71344" y="2444"/>
                </a:lnTo>
                <a:lnTo>
                  <a:pt x="71548" y="2376"/>
                </a:lnTo>
                <a:lnTo>
                  <a:pt x="71751" y="2308"/>
                </a:lnTo>
                <a:close/>
                <a:moveTo>
                  <a:pt x="137528" y="5906"/>
                </a:moveTo>
                <a:lnTo>
                  <a:pt x="137596" y="5974"/>
                </a:lnTo>
                <a:lnTo>
                  <a:pt x="137596" y="89604"/>
                </a:lnTo>
                <a:lnTo>
                  <a:pt x="5906" y="89604"/>
                </a:lnTo>
                <a:lnTo>
                  <a:pt x="5906" y="5974"/>
                </a:lnTo>
                <a:lnTo>
                  <a:pt x="5906" y="5906"/>
                </a:lnTo>
                <a:close/>
                <a:moveTo>
                  <a:pt x="3530" y="0"/>
                </a:moveTo>
                <a:lnTo>
                  <a:pt x="3191" y="68"/>
                </a:lnTo>
                <a:lnTo>
                  <a:pt x="2444" y="339"/>
                </a:lnTo>
                <a:lnTo>
                  <a:pt x="1766" y="679"/>
                </a:lnTo>
                <a:lnTo>
                  <a:pt x="1155" y="1154"/>
                </a:lnTo>
                <a:lnTo>
                  <a:pt x="679" y="1765"/>
                </a:lnTo>
                <a:lnTo>
                  <a:pt x="272" y="2444"/>
                </a:lnTo>
                <a:lnTo>
                  <a:pt x="69" y="3190"/>
                </a:lnTo>
                <a:lnTo>
                  <a:pt x="1" y="3598"/>
                </a:lnTo>
                <a:lnTo>
                  <a:pt x="1" y="4005"/>
                </a:lnTo>
                <a:lnTo>
                  <a:pt x="1" y="91572"/>
                </a:lnTo>
                <a:lnTo>
                  <a:pt x="1" y="91979"/>
                </a:lnTo>
                <a:lnTo>
                  <a:pt x="69" y="92319"/>
                </a:lnTo>
                <a:lnTo>
                  <a:pt x="272" y="93065"/>
                </a:lnTo>
                <a:lnTo>
                  <a:pt x="679" y="93744"/>
                </a:lnTo>
                <a:lnTo>
                  <a:pt x="1155" y="94355"/>
                </a:lnTo>
                <a:lnTo>
                  <a:pt x="1766" y="94830"/>
                </a:lnTo>
                <a:lnTo>
                  <a:pt x="2444" y="95238"/>
                </a:lnTo>
                <a:lnTo>
                  <a:pt x="3191" y="95441"/>
                </a:lnTo>
                <a:lnTo>
                  <a:pt x="3530" y="95509"/>
                </a:lnTo>
                <a:lnTo>
                  <a:pt x="139904" y="95509"/>
                </a:lnTo>
                <a:lnTo>
                  <a:pt x="140311" y="95441"/>
                </a:lnTo>
                <a:lnTo>
                  <a:pt x="141058" y="95238"/>
                </a:lnTo>
                <a:lnTo>
                  <a:pt x="141737" y="94830"/>
                </a:lnTo>
                <a:lnTo>
                  <a:pt x="142280" y="94355"/>
                </a:lnTo>
                <a:lnTo>
                  <a:pt x="142755" y="93744"/>
                </a:lnTo>
                <a:lnTo>
                  <a:pt x="143162" y="93065"/>
                </a:lnTo>
                <a:lnTo>
                  <a:pt x="143366" y="92319"/>
                </a:lnTo>
                <a:lnTo>
                  <a:pt x="143434" y="91979"/>
                </a:lnTo>
                <a:lnTo>
                  <a:pt x="143434" y="91572"/>
                </a:lnTo>
                <a:lnTo>
                  <a:pt x="143434" y="4005"/>
                </a:lnTo>
                <a:lnTo>
                  <a:pt x="143434" y="3598"/>
                </a:lnTo>
                <a:lnTo>
                  <a:pt x="143366" y="3190"/>
                </a:lnTo>
                <a:lnTo>
                  <a:pt x="143162" y="2444"/>
                </a:lnTo>
                <a:lnTo>
                  <a:pt x="142755" y="1765"/>
                </a:lnTo>
                <a:lnTo>
                  <a:pt x="142280" y="1154"/>
                </a:lnTo>
                <a:lnTo>
                  <a:pt x="141737" y="679"/>
                </a:lnTo>
                <a:lnTo>
                  <a:pt x="141058" y="339"/>
                </a:lnTo>
                <a:lnTo>
                  <a:pt x="140311" y="68"/>
                </a:lnTo>
                <a:lnTo>
                  <a:pt x="139904" y="0"/>
                </a:lnTo>
                <a:close/>
                <a:moveTo>
                  <a:pt x="55324" y="95713"/>
                </a:moveTo>
                <a:lnTo>
                  <a:pt x="55052" y="98971"/>
                </a:lnTo>
                <a:lnTo>
                  <a:pt x="54713" y="102297"/>
                </a:lnTo>
                <a:lnTo>
                  <a:pt x="54374" y="105284"/>
                </a:lnTo>
                <a:lnTo>
                  <a:pt x="53966" y="107388"/>
                </a:lnTo>
                <a:lnTo>
                  <a:pt x="53763" y="108203"/>
                </a:lnTo>
                <a:lnTo>
                  <a:pt x="53627" y="108746"/>
                </a:lnTo>
                <a:lnTo>
                  <a:pt x="53423" y="109153"/>
                </a:lnTo>
                <a:lnTo>
                  <a:pt x="53220" y="109357"/>
                </a:lnTo>
                <a:lnTo>
                  <a:pt x="52677" y="109493"/>
                </a:lnTo>
                <a:lnTo>
                  <a:pt x="51794" y="109696"/>
                </a:lnTo>
                <a:lnTo>
                  <a:pt x="49690" y="110036"/>
                </a:lnTo>
                <a:lnTo>
                  <a:pt x="48061" y="110307"/>
                </a:lnTo>
                <a:lnTo>
                  <a:pt x="47450" y="110443"/>
                </a:lnTo>
                <a:lnTo>
                  <a:pt x="47110" y="110511"/>
                </a:lnTo>
                <a:lnTo>
                  <a:pt x="47042" y="110579"/>
                </a:lnTo>
                <a:lnTo>
                  <a:pt x="47042" y="110783"/>
                </a:lnTo>
                <a:lnTo>
                  <a:pt x="47110" y="110850"/>
                </a:lnTo>
                <a:lnTo>
                  <a:pt x="47585" y="110918"/>
                </a:lnTo>
                <a:lnTo>
                  <a:pt x="48400" y="110986"/>
                </a:lnTo>
                <a:lnTo>
                  <a:pt x="51387" y="111054"/>
                </a:lnTo>
                <a:lnTo>
                  <a:pt x="56071" y="111122"/>
                </a:lnTo>
                <a:lnTo>
                  <a:pt x="87092" y="111122"/>
                </a:lnTo>
                <a:lnTo>
                  <a:pt x="91708" y="111054"/>
                </a:lnTo>
                <a:lnTo>
                  <a:pt x="94695" y="110986"/>
                </a:lnTo>
                <a:lnTo>
                  <a:pt x="95578" y="110918"/>
                </a:lnTo>
                <a:lnTo>
                  <a:pt x="96053" y="110850"/>
                </a:lnTo>
                <a:lnTo>
                  <a:pt x="96121" y="110783"/>
                </a:lnTo>
                <a:lnTo>
                  <a:pt x="96121" y="110579"/>
                </a:lnTo>
                <a:lnTo>
                  <a:pt x="96053" y="110511"/>
                </a:lnTo>
                <a:lnTo>
                  <a:pt x="95713" y="110443"/>
                </a:lnTo>
                <a:lnTo>
                  <a:pt x="95102" y="110307"/>
                </a:lnTo>
                <a:lnTo>
                  <a:pt x="93473" y="110036"/>
                </a:lnTo>
                <a:lnTo>
                  <a:pt x="91369" y="109696"/>
                </a:lnTo>
                <a:lnTo>
                  <a:pt x="90487" y="109493"/>
                </a:lnTo>
                <a:lnTo>
                  <a:pt x="89943" y="109357"/>
                </a:lnTo>
                <a:lnTo>
                  <a:pt x="89740" y="109153"/>
                </a:lnTo>
                <a:lnTo>
                  <a:pt x="89536" y="108746"/>
                </a:lnTo>
                <a:lnTo>
                  <a:pt x="89333" y="108203"/>
                </a:lnTo>
                <a:lnTo>
                  <a:pt x="89197" y="107388"/>
                </a:lnTo>
                <a:lnTo>
                  <a:pt x="88789" y="105284"/>
                </a:lnTo>
                <a:lnTo>
                  <a:pt x="88382" y="102297"/>
                </a:lnTo>
                <a:lnTo>
                  <a:pt x="88043" y="98971"/>
                </a:lnTo>
                <a:lnTo>
                  <a:pt x="87839" y="95713"/>
                </a:lnTo>
                <a:close/>
                <a:moveTo>
                  <a:pt x="47450" y="111054"/>
                </a:moveTo>
                <a:lnTo>
                  <a:pt x="47450" y="111122"/>
                </a:lnTo>
                <a:lnTo>
                  <a:pt x="47450" y="111393"/>
                </a:lnTo>
                <a:lnTo>
                  <a:pt x="47518" y="111461"/>
                </a:lnTo>
                <a:lnTo>
                  <a:pt x="48807" y="111529"/>
                </a:lnTo>
                <a:lnTo>
                  <a:pt x="52473" y="111597"/>
                </a:lnTo>
                <a:lnTo>
                  <a:pt x="62384" y="111665"/>
                </a:lnTo>
                <a:lnTo>
                  <a:pt x="80779" y="111665"/>
                </a:lnTo>
                <a:lnTo>
                  <a:pt x="90622" y="111597"/>
                </a:lnTo>
                <a:lnTo>
                  <a:pt x="94356" y="111529"/>
                </a:lnTo>
                <a:lnTo>
                  <a:pt x="95646" y="111461"/>
                </a:lnTo>
                <a:lnTo>
                  <a:pt x="95713" y="111393"/>
                </a:lnTo>
                <a:lnTo>
                  <a:pt x="95713" y="111122"/>
                </a:lnTo>
                <a:lnTo>
                  <a:pt x="95646" y="111054"/>
                </a:lnTo>
                <a:lnTo>
                  <a:pt x="94084" y="111122"/>
                </a:lnTo>
                <a:lnTo>
                  <a:pt x="91233" y="111190"/>
                </a:lnTo>
                <a:lnTo>
                  <a:pt x="80847" y="111258"/>
                </a:lnTo>
                <a:lnTo>
                  <a:pt x="62316" y="111258"/>
                </a:lnTo>
                <a:lnTo>
                  <a:pt x="51930" y="111190"/>
                </a:lnTo>
                <a:lnTo>
                  <a:pt x="49079" y="111122"/>
                </a:lnTo>
                <a:lnTo>
                  <a:pt x="47518" y="111054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37"/>
          <p:cNvSpPr/>
          <p:nvPr/>
        </p:nvSpPr>
        <p:spPr>
          <a:xfrm>
            <a:off x="2314205" y="1405677"/>
            <a:ext cx="4463700" cy="2850300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Học bài và làm bài tập trong sách bài tập</a:t>
            </a:r>
          </a:p>
          <a:p>
            <a:pPr marL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" sz="2400">
                <a:latin typeface="Arial" panose="020B0604020202020204" pitchFamily="34" charset="0"/>
                <a:ea typeface="Karla"/>
                <a:cs typeface="Arial" panose="020B0604020202020204" pitchFamily="34" charset="0"/>
                <a:sym typeface="Karla"/>
              </a:rPr>
              <a:t>- Chuẩn bị bài mới Bài 10: Các thể của chất và sự chuyển thể </a:t>
            </a:r>
            <a:endParaRPr sz="2400">
              <a:latin typeface="Arial" panose="020B0604020202020204" pitchFamily="34" charset="0"/>
              <a:ea typeface="Karla"/>
              <a:cs typeface="Arial" panose="020B0604020202020204" pitchFamily="34" charset="0"/>
              <a:sym typeface="Karla"/>
            </a:endParaRPr>
          </a:p>
        </p:txBody>
      </p:sp>
      <p:sp>
        <p:nvSpPr>
          <p:cNvPr id="369" name="Google Shape;369;p37"/>
          <p:cNvSpPr txBox="1">
            <a:spLocks noGrp="1"/>
          </p:cNvSpPr>
          <p:nvPr>
            <p:ph type="title"/>
          </p:nvPr>
        </p:nvSpPr>
        <p:spPr>
          <a:xfrm>
            <a:off x="88462" y="489855"/>
            <a:ext cx="3913540" cy="4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Google Shape;374;p3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722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2" name="Google Shape;382;p38"/>
          <p:cNvGrpSpPr/>
          <p:nvPr/>
        </p:nvGrpSpPr>
        <p:grpSpPr>
          <a:xfrm>
            <a:off x="797337" y="713256"/>
            <a:ext cx="462632" cy="462632"/>
            <a:chOff x="1278900" y="2333250"/>
            <a:chExt cx="381175" cy="381175"/>
          </a:xfrm>
        </p:grpSpPr>
        <p:sp>
          <p:nvSpPr>
            <p:cNvPr id="383" name="Google Shape;383;p38"/>
            <p:cNvSpPr/>
            <p:nvPr/>
          </p:nvSpPr>
          <p:spPr>
            <a:xfrm>
              <a:off x="1278900" y="2333250"/>
              <a:ext cx="381175" cy="381175"/>
            </a:xfrm>
            <a:custGeom>
              <a:avLst/>
              <a:gdLst/>
              <a:ahLst/>
              <a:cxnLst/>
              <a:rect l="l" t="t" r="r" b="b"/>
              <a:pathLst>
                <a:path w="15247" h="15247" fill="none" extrusionOk="0">
                  <a:moveTo>
                    <a:pt x="7623" y="0"/>
                  </a:moveTo>
                  <a:lnTo>
                    <a:pt x="7623" y="0"/>
                  </a:lnTo>
                  <a:lnTo>
                    <a:pt x="7233" y="0"/>
                  </a:lnTo>
                  <a:lnTo>
                    <a:pt x="6844" y="49"/>
                  </a:lnTo>
                  <a:lnTo>
                    <a:pt x="6454" y="98"/>
                  </a:lnTo>
                  <a:lnTo>
                    <a:pt x="6089" y="147"/>
                  </a:lnTo>
                  <a:lnTo>
                    <a:pt x="5723" y="244"/>
                  </a:lnTo>
                  <a:lnTo>
                    <a:pt x="5358" y="341"/>
                  </a:lnTo>
                  <a:lnTo>
                    <a:pt x="4993" y="463"/>
                  </a:lnTo>
                  <a:lnTo>
                    <a:pt x="4652" y="609"/>
                  </a:lnTo>
                  <a:lnTo>
                    <a:pt x="4311" y="755"/>
                  </a:lnTo>
                  <a:lnTo>
                    <a:pt x="3994" y="926"/>
                  </a:lnTo>
                  <a:lnTo>
                    <a:pt x="3678" y="1096"/>
                  </a:lnTo>
                  <a:lnTo>
                    <a:pt x="3361" y="1291"/>
                  </a:lnTo>
                  <a:lnTo>
                    <a:pt x="3069" y="1510"/>
                  </a:lnTo>
                  <a:lnTo>
                    <a:pt x="2777" y="1730"/>
                  </a:lnTo>
                  <a:lnTo>
                    <a:pt x="2509" y="1973"/>
                  </a:lnTo>
                  <a:lnTo>
                    <a:pt x="2241" y="2241"/>
                  </a:lnTo>
                  <a:lnTo>
                    <a:pt x="1973" y="2509"/>
                  </a:lnTo>
                  <a:lnTo>
                    <a:pt x="1729" y="2777"/>
                  </a:lnTo>
                  <a:lnTo>
                    <a:pt x="1510" y="3069"/>
                  </a:lnTo>
                  <a:lnTo>
                    <a:pt x="1291" y="3361"/>
                  </a:lnTo>
                  <a:lnTo>
                    <a:pt x="1096" y="3678"/>
                  </a:lnTo>
                  <a:lnTo>
                    <a:pt x="926" y="3995"/>
                  </a:lnTo>
                  <a:lnTo>
                    <a:pt x="755" y="4311"/>
                  </a:lnTo>
                  <a:lnTo>
                    <a:pt x="609" y="4652"/>
                  </a:lnTo>
                  <a:lnTo>
                    <a:pt x="463" y="4993"/>
                  </a:lnTo>
                  <a:lnTo>
                    <a:pt x="341" y="5358"/>
                  </a:lnTo>
                  <a:lnTo>
                    <a:pt x="244" y="5724"/>
                  </a:lnTo>
                  <a:lnTo>
                    <a:pt x="146" y="6089"/>
                  </a:lnTo>
                  <a:lnTo>
                    <a:pt x="97" y="6454"/>
                  </a:lnTo>
                  <a:lnTo>
                    <a:pt x="49" y="6844"/>
                  </a:lnTo>
                  <a:lnTo>
                    <a:pt x="0" y="7234"/>
                  </a:lnTo>
                  <a:lnTo>
                    <a:pt x="0" y="7623"/>
                  </a:lnTo>
                  <a:lnTo>
                    <a:pt x="0" y="7623"/>
                  </a:lnTo>
                  <a:lnTo>
                    <a:pt x="0" y="8013"/>
                  </a:lnTo>
                  <a:lnTo>
                    <a:pt x="49" y="8403"/>
                  </a:lnTo>
                  <a:lnTo>
                    <a:pt x="97" y="8793"/>
                  </a:lnTo>
                  <a:lnTo>
                    <a:pt x="146" y="9158"/>
                  </a:lnTo>
                  <a:lnTo>
                    <a:pt x="244" y="9523"/>
                  </a:lnTo>
                  <a:lnTo>
                    <a:pt x="341" y="9889"/>
                  </a:lnTo>
                  <a:lnTo>
                    <a:pt x="463" y="10254"/>
                  </a:lnTo>
                  <a:lnTo>
                    <a:pt x="609" y="10595"/>
                  </a:lnTo>
                  <a:lnTo>
                    <a:pt x="755" y="10936"/>
                  </a:lnTo>
                  <a:lnTo>
                    <a:pt x="926" y="11252"/>
                  </a:lnTo>
                  <a:lnTo>
                    <a:pt x="1096" y="11569"/>
                  </a:lnTo>
                  <a:lnTo>
                    <a:pt x="1291" y="11886"/>
                  </a:lnTo>
                  <a:lnTo>
                    <a:pt x="1510" y="12178"/>
                  </a:lnTo>
                  <a:lnTo>
                    <a:pt x="1729" y="12470"/>
                  </a:lnTo>
                  <a:lnTo>
                    <a:pt x="1973" y="12738"/>
                  </a:lnTo>
                  <a:lnTo>
                    <a:pt x="2241" y="13006"/>
                  </a:lnTo>
                  <a:lnTo>
                    <a:pt x="2509" y="13274"/>
                  </a:lnTo>
                  <a:lnTo>
                    <a:pt x="2777" y="13517"/>
                  </a:lnTo>
                  <a:lnTo>
                    <a:pt x="3069" y="13737"/>
                  </a:lnTo>
                  <a:lnTo>
                    <a:pt x="3361" y="13956"/>
                  </a:lnTo>
                  <a:lnTo>
                    <a:pt x="3678" y="14151"/>
                  </a:lnTo>
                  <a:lnTo>
                    <a:pt x="3994" y="14321"/>
                  </a:lnTo>
                  <a:lnTo>
                    <a:pt x="4311" y="14492"/>
                  </a:lnTo>
                  <a:lnTo>
                    <a:pt x="4652" y="14638"/>
                  </a:lnTo>
                  <a:lnTo>
                    <a:pt x="4993" y="14784"/>
                  </a:lnTo>
                  <a:lnTo>
                    <a:pt x="5358" y="14906"/>
                  </a:lnTo>
                  <a:lnTo>
                    <a:pt x="5723" y="15003"/>
                  </a:lnTo>
                  <a:lnTo>
                    <a:pt x="6089" y="15100"/>
                  </a:lnTo>
                  <a:lnTo>
                    <a:pt x="6454" y="15149"/>
                  </a:lnTo>
                  <a:lnTo>
                    <a:pt x="6844" y="15198"/>
                  </a:lnTo>
                  <a:lnTo>
                    <a:pt x="7233" y="15247"/>
                  </a:lnTo>
                  <a:lnTo>
                    <a:pt x="7623" y="15247"/>
                  </a:lnTo>
                  <a:lnTo>
                    <a:pt x="7623" y="15247"/>
                  </a:lnTo>
                  <a:lnTo>
                    <a:pt x="8013" y="15247"/>
                  </a:lnTo>
                  <a:lnTo>
                    <a:pt x="8403" y="15198"/>
                  </a:lnTo>
                  <a:lnTo>
                    <a:pt x="8792" y="15149"/>
                  </a:lnTo>
                  <a:lnTo>
                    <a:pt x="9158" y="15100"/>
                  </a:lnTo>
                  <a:lnTo>
                    <a:pt x="9523" y="15003"/>
                  </a:lnTo>
                  <a:lnTo>
                    <a:pt x="9888" y="14906"/>
                  </a:lnTo>
                  <a:lnTo>
                    <a:pt x="10253" y="14784"/>
                  </a:lnTo>
                  <a:lnTo>
                    <a:pt x="10594" y="14638"/>
                  </a:lnTo>
                  <a:lnTo>
                    <a:pt x="10935" y="14492"/>
                  </a:lnTo>
                  <a:lnTo>
                    <a:pt x="11252" y="14321"/>
                  </a:lnTo>
                  <a:lnTo>
                    <a:pt x="11569" y="14151"/>
                  </a:lnTo>
                  <a:lnTo>
                    <a:pt x="11885" y="13956"/>
                  </a:lnTo>
                  <a:lnTo>
                    <a:pt x="12178" y="13737"/>
                  </a:lnTo>
                  <a:lnTo>
                    <a:pt x="12470" y="13517"/>
                  </a:lnTo>
                  <a:lnTo>
                    <a:pt x="12738" y="13274"/>
                  </a:lnTo>
                  <a:lnTo>
                    <a:pt x="13006" y="13006"/>
                  </a:lnTo>
                  <a:lnTo>
                    <a:pt x="13273" y="12738"/>
                  </a:lnTo>
                  <a:lnTo>
                    <a:pt x="13517" y="12470"/>
                  </a:lnTo>
                  <a:lnTo>
                    <a:pt x="13736" y="12178"/>
                  </a:lnTo>
                  <a:lnTo>
                    <a:pt x="13955" y="11886"/>
                  </a:lnTo>
                  <a:lnTo>
                    <a:pt x="14150" y="11569"/>
                  </a:lnTo>
                  <a:lnTo>
                    <a:pt x="14321" y="11252"/>
                  </a:lnTo>
                  <a:lnTo>
                    <a:pt x="14491" y="10936"/>
                  </a:lnTo>
                  <a:lnTo>
                    <a:pt x="14637" y="10595"/>
                  </a:lnTo>
                  <a:lnTo>
                    <a:pt x="14783" y="10254"/>
                  </a:lnTo>
                  <a:lnTo>
                    <a:pt x="14905" y="9889"/>
                  </a:lnTo>
                  <a:lnTo>
                    <a:pt x="15003" y="9523"/>
                  </a:lnTo>
                  <a:lnTo>
                    <a:pt x="15100" y="9158"/>
                  </a:lnTo>
                  <a:lnTo>
                    <a:pt x="15149" y="8793"/>
                  </a:lnTo>
                  <a:lnTo>
                    <a:pt x="15198" y="8403"/>
                  </a:lnTo>
                  <a:lnTo>
                    <a:pt x="15246" y="8013"/>
                  </a:lnTo>
                  <a:lnTo>
                    <a:pt x="15246" y="7623"/>
                  </a:lnTo>
                  <a:lnTo>
                    <a:pt x="15246" y="7623"/>
                  </a:lnTo>
                  <a:lnTo>
                    <a:pt x="15246" y="7234"/>
                  </a:lnTo>
                  <a:lnTo>
                    <a:pt x="15198" y="6844"/>
                  </a:lnTo>
                  <a:lnTo>
                    <a:pt x="15149" y="6454"/>
                  </a:lnTo>
                  <a:lnTo>
                    <a:pt x="15100" y="6089"/>
                  </a:lnTo>
                  <a:lnTo>
                    <a:pt x="15003" y="5724"/>
                  </a:lnTo>
                  <a:lnTo>
                    <a:pt x="14905" y="5358"/>
                  </a:lnTo>
                  <a:lnTo>
                    <a:pt x="14783" y="4993"/>
                  </a:lnTo>
                  <a:lnTo>
                    <a:pt x="14637" y="4652"/>
                  </a:lnTo>
                  <a:lnTo>
                    <a:pt x="14491" y="4311"/>
                  </a:lnTo>
                  <a:lnTo>
                    <a:pt x="14321" y="3995"/>
                  </a:lnTo>
                  <a:lnTo>
                    <a:pt x="14150" y="3678"/>
                  </a:lnTo>
                  <a:lnTo>
                    <a:pt x="13955" y="3361"/>
                  </a:lnTo>
                  <a:lnTo>
                    <a:pt x="13736" y="3069"/>
                  </a:lnTo>
                  <a:lnTo>
                    <a:pt x="13517" y="2777"/>
                  </a:lnTo>
                  <a:lnTo>
                    <a:pt x="13273" y="2509"/>
                  </a:lnTo>
                  <a:lnTo>
                    <a:pt x="13006" y="2241"/>
                  </a:lnTo>
                  <a:lnTo>
                    <a:pt x="12738" y="1973"/>
                  </a:lnTo>
                  <a:lnTo>
                    <a:pt x="12470" y="1730"/>
                  </a:lnTo>
                  <a:lnTo>
                    <a:pt x="12178" y="1510"/>
                  </a:lnTo>
                  <a:lnTo>
                    <a:pt x="11885" y="1291"/>
                  </a:lnTo>
                  <a:lnTo>
                    <a:pt x="11569" y="1096"/>
                  </a:lnTo>
                  <a:lnTo>
                    <a:pt x="11252" y="926"/>
                  </a:lnTo>
                  <a:lnTo>
                    <a:pt x="10935" y="755"/>
                  </a:lnTo>
                  <a:lnTo>
                    <a:pt x="10594" y="609"/>
                  </a:lnTo>
                  <a:lnTo>
                    <a:pt x="10253" y="463"/>
                  </a:lnTo>
                  <a:lnTo>
                    <a:pt x="9888" y="341"/>
                  </a:lnTo>
                  <a:lnTo>
                    <a:pt x="9523" y="244"/>
                  </a:lnTo>
                  <a:lnTo>
                    <a:pt x="9158" y="147"/>
                  </a:lnTo>
                  <a:lnTo>
                    <a:pt x="8792" y="98"/>
                  </a:lnTo>
                  <a:lnTo>
                    <a:pt x="8403" y="49"/>
                  </a:lnTo>
                  <a:lnTo>
                    <a:pt x="8013" y="0"/>
                  </a:lnTo>
                  <a:lnTo>
                    <a:pt x="7623" y="0"/>
                  </a:lnTo>
                  <a:lnTo>
                    <a:pt x="7623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8"/>
            <p:cNvSpPr/>
            <p:nvPr/>
          </p:nvSpPr>
          <p:spPr>
            <a:xfrm>
              <a:off x="1525475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0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0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8"/>
            <p:cNvSpPr/>
            <p:nvPr/>
          </p:nvSpPr>
          <p:spPr>
            <a:xfrm>
              <a:off x="1369600" y="2503125"/>
              <a:ext cx="43875" cy="47525"/>
            </a:xfrm>
            <a:custGeom>
              <a:avLst/>
              <a:gdLst/>
              <a:ahLst/>
              <a:cxnLst/>
              <a:rect l="l" t="t" r="r" b="b"/>
              <a:pathLst>
                <a:path w="1755" h="1901" fill="none" extrusionOk="0">
                  <a:moveTo>
                    <a:pt x="878" y="0"/>
                  </a:moveTo>
                  <a:lnTo>
                    <a:pt x="878" y="0"/>
                  </a:lnTo>
                  <a:lnTo>
                    <a:pt x="1048" y="25"/>
                  </a:lnTo>
                  <a:lnTo>
                    <a:pt x="1219" y="73"/>
                  </a:lnTo>
                  <a:lnTo>
                    <a:pt x="1365" y="171"/>
                  </a:lnTo>
                  <a:lnTo>
                    <a:pt x="1511" y="268"/>
                  </a:lnTo>
                  <a:lnTo>
                    <a:pt x="1608" y="414"/>
                  </a:lnTo>
                  <a:lnTo>
                    <a:pt x="1681" y="585"/>
                  </a:lnTo>
                  <a:lnTo>
                    <a:pt x="1730" y="755"/>
                  </a:lnTo>
                  <a:lnTo>
                    <a:pt x="1754" y="950"/>
                  </a:lnTo>
                  <a:lnTo>
                    <a:pt x="1754" y="950"/>
                  </a:lnTo>
                  <a:lnTo>
                    <a:pt x="1730" y="1145"/>
                  </a:lnTo>
                  <a:lnTo>
                    <a:pt x="1681" y="1316"/>
                  </a:lnTo>
                  <a:lnTo>
                    <a:pt x="1608" y="1486"/>
                  </a:lnTo>
                  <a:lnTo>
                    <a:pt x="1511" y="1632"/>
                  </a:lnTo>
                  <a:lnTo>
                    <a:pt x="1365" y="1730"/>
                  </a:lnTo>
                  <a:lnTo>
                    <a:pt x="1219" y="1827"/>
                  </a:lnTo>
                  <a:lnTo>
                    <a:pt x="1048" y="1876"/>
                  </a:lnTo>
                  <a:lnTo>
                    <a:pt x="878" y="1900"/>
                  </a:lnTo>
                  <a:lnTo>
                    <a:pt x="878" y="1900"/>
                  </a:lnTo>
                  <a:lnTo>
                    <a:pt x="707" y="1876"/>
                  </a:lnTo>
                  <a:lnTo>
                    <a:pt x="537" y="1827"/>
                  </a:lnTo>
                  <a:lnTo>
                    <a:pt x="391" y="1730"/>
                  </a:lnTo>
                  <a:lnTo>
                    <a:pt x="244" y="1632"/>
                  </a:lnTo>
                  <a:lnTo>
                    <a:pt x="147" y="1486"/>
                  </a:lnTo>
                  <a:lnTo>
                    <a:pt x="74" y="1316"/>
                  </a:lnTo>
                  <a:lnTo>
                    <a:pt x="25" y="1145"/>
                  </a:lnTo>
                  <a:lnTo>
                    <a:pt x="1" y="950"/>
                  </a:lnTo>
                  <a:lnTo>
                    <a:pt x="1" y="950"/>
                  </a:lnTo>
                  <a:lnTo>
                    <a:pt x="25" y="755"/>
                  </a:lnTo>
                  <a:lnTo>
                    <a:pt x="74" y="585"/>
                  </a:lnTo>
                  <a:lnTo>
                    <a:pt x="147" y="414"/>
                  </a:lnTo>
                  <a:lnTo>
                    <a:pt x="244" y="268"/>
                  </a:lnTo>
                  <a:lnTo>
                    <a:pt x="391" y="171"/>
                  </a:lnTo>
                  <a:lnTo>
                    <a:pt x="537" y="73"/>
                  </a:lnTo>
                  <a:lnTo>
                    <a:pt x="707" y="25"/>
                  </a:lnTo>
                  <a:lnTo>
                    <a:pt x="878" y="0"/>
                  </a:lnTo>
                  <a:lnTo>
                    <a:pt x="878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8"/>
            <p:cNvSpPr/>
            <p:nvPr/>
          </p:nvSpPr>
          <p:spPr>
            <a:xfrm>
              <a:off x="1369600" y="2604200"/>
              <a:ext cx="199750" cy="40825"/>
            </a:xfrm>
            <a:custGeom>
              <a:avLst/>
              <a:gdLst/>
              <a:ahLst/>
              <a:cxnLst/>
              <a:rect l="l" t="t" r="r" b="b"/>
              <a:pathLst>
                <a:path w="7990" h="1633" fill="none" extrusionOk="0">
                  <a:moveTo>
                    <a:pt x="7989" y="0"/>
                  </a:moveTo>
                  <a:lnTo>
                    <a:pt x="7989" y="0"/>
                  </a:lnTo>
                  <a:lnTo>
                    <a:pt x="7575" y="366"/>
                  </a:lnTo>
                  <a:lnTo>
                    <a:pt x="7137" y="707"/>
                  </a:lnTo>
                  <a:lnTo>
                    <a:pt x="6650" y="975"/>
                  </a:lnTo>
                  <a:lnTo>
                    <a:pt x="6163" y="1218"/>
                  </a:lnTo>
                  <a:lnTo>
                    <a:pt x="5627" y="1389"/>
                  </a:lnTo>
                  <a:lnTo>
                    <a:pt x="5115" y="1535"/>
                  </a:lnTo>
                  <a:lnTo>
                    <a:pt x="4555" y="1608"/>
                  </a:lnTo>
                  <a:lnTo>
                    <a:pt x="3995" y="1632"/>
                  </a:lnTo>
                  <a:lnTo>
                    <a:pt x="3995" y="1632"/>
                  </a:lnTo>
                  <a:lnTo>
                    <a:pt x="3435" y="1608"/>
                  </a:lnTo>
                  <a:lnTo>
                    <a:pt x="2875" y="1535"/>
                  </a:lnTo>
                  <a:lnTo>
                    <a:pt x="2363" y="1389"/>
                  </a:lnTo>
                  <a:lnTo>
                    <a:pt x="1828" y="1218"/>
                  </a:lnTo>
                  <a:lnTo>
                    <a:pt x="1340" y="975"/>
                  </a:lnTo>
                  <a:lnTo>
                    <a:pt x="853" y="707"/>
                  </a:lnTo>
                  <a:lnTo>
                    <a:pt x="415" y="366"/>
                  </a:lnTo>
                  <a:lnTo>
                    <a:pt x="1" y="0"/>
                  </a:lnTo>
                </a:path>
              </a:pathLst>
            </a:custGeom>
            <a:noFill/>
            <a:ln w="12175" cap="rnd" cmpd="sng">
              <a:solidFill>
                <a:srgbClr val="B7B7B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3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9" name="WordArt 11"/>
          <p:cNvSpPr>
            <a:spLocks noChangeArrowheads="1" noChangeShapeType="1" noTextEdit="1"/>
          </p:cNvSpPr>
          <p:nvPr/>
        </p:nvSpPr>
        <p:spPr bwMode="auto">
          <a:xfrm>
            <a:off x="-65315" y="1693664"/>
            <a:ext cx="7497980" cy="856542"/>
          </a:xfrm>
          <a:prstGeom prst="rect">
            <a:avLst/>
          </a:prstGeom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n-US" sz="5300" b="1" kern="1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CẢM ƠN CÁC EM ĐÃ LẮNG NGHE!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3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28" y="-7328"/>
            <a:ext cx="2686050" cy="1895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92" y="512334"/>
            <a:ext cx="4825877" cy="8033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33" y="2579986"/>
            <a:ext cx="1905000" cy="1905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82" y="2146217"/>
            <a:ext cx="2369526" cy="2369526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00453" y="4515743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Bút chì</a:t>
            </a:r>
            <a:endParaRPr lang="en-US" sz="2400"/>
          </a:p>
        </p:txBody>
      </p:sp>
      <p:sp>
        <p:nvSpPr>
          <p:cNvPr id="20" name="TextBox 19"/>
          <p:cNvSpPr txBox="1"/>
          <p:nvPr/>
        </p:nvSpPr>
        <p:spPr>
          <a:xfrm>
            <a:off x="5940052" y="1420771"/>
            <a:ext cx="1672603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Thước kẻ</a:t>
            </a:r>
            <a:endParaRPr lang="en-US" sz="2400"/>
          </a:p>
        </p:txBody>
      </p:sp>
      <p:sp>
        <p:nvSpPr>
          <p:cNvPr id="21" name="TextBox 20"/>
          <p:cNvSpPr txBox="1"/>
          <p:nvPr/>
        </p:nvSpPr>
        <p:spPr>
          <a:xfrm>
            <a:off x="1027783" y="2118321"/>
            <a:ext cx="94554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Bảng</a:t>
            </a:r>
            <a:endParaRPr lang="en-US" sz="2400"/>
          </a:p>
        </p:txBody>
      </p:sp>
      <p:sp>
        <p:nvSpPr>
          <p:cNvPr id="22" name="TextBox 21"/>
          <p:cNvSpPr txBox="1"/>
          <p:nvPr/>
        </p:nvSpPr>
        <p:spPr>
          <a:xfrm>
            <a:off x="6096365" y="4595778"/>
            <a:ext cx="1265360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/>
              <a:t>Compa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60172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3B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1" name="Google Shape;60;p12"/>
          <p:cNvSpPr txBox="1">
            <a:spLocks/>
          </p:cNvSpPr>
          <p:nvPr/>
        </p:nvSpPr>
        <p:spPr>
          <a:xfrm>
            <a:off x="285178" y="2691172"/>
            <a:ext cx="7248675" cy="154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35000"/>
              </a:lnSpc>
            </a:pPr>
            <a:r>
              <a:rPr lang="en-US" sz="3600">
                <a:ln w="9525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SỰ ĐA DẠNG CỦA CHẤT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588" y="300085"/>
            <a:ext cx="4869854" cy="294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24820775"/>
              </p:ext>
            </p:extLst>
          </p:nvPr>
        </p:nvGraphicFramePr>
        <p:xfrm>
          <a:off x="712236" y="1464905"/>
          <a:ext cx="6096000" cy="3344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1912775" y="615820"/>
            <a:ext cx="3508310" cy="79310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</a:rPr>
              <a:t>NỘI DUNG BÀI HỌC</a:t>
            </a:r>
          </a:p>
        </p:txBody>
      </p:sp>
    </p:spTree>
    <p:extLst>
      <p:ext uri="{BB962C8B-B14F-4D97-AF65-F5344CB8AC3E}">
        <p14:creationId xmlns:p14="http://schemas.microsoft.com/office/powerpoint/2010/main" val="11879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6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sp>
        <p:nvSpPr>
          <p:cNvPr id="11" name="Google Shape;118;p18"/>
          <p:cNvSpPr txBox="1">
            <a:spLocks/>
          </p:cNvSpPr>
          <p:nvPr/>
        </p:nvSpPr>
        <p:spPr>
          <a:xfrm>
            <a:off x="2608435" y="168519"/>
            <a:ext cx="3698581" cy="7927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8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CHẤT QUANH TA</a:t>
            </a:r>
          </a:p>
        </p:txBody>
      </p:sp>
      <p:sp>
        <p:nvSpPr>
          <p:cNvPr id="12" name="Horizontal Scroll 11"/>
          <p:cNvSpPr/>
          <p:nvPr/>
        </p:nvSpPr>
        <p:spPr>
          <a:xfrm>
            <a:off x="2790091" y="168519"/>
            <a:ext cx="2919046" cy="949570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Arial" panose="020B0604020202020204" pitchFamily="34" charset="0"/>
                <a:cs typeface="Arial" panose="020B0604020202020204" pitchFamily="34" charset="0"/>
              </a:rPr>
              <a:t>Thảo luận nhóm</a:t>
            </a:r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1071929" y="1210345"/>
            <a:ext cx="7057292" cy="3668836"/>
          </a:xfrm>
          <a:prstGeom prst="flowChartAlternate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216228"/>
              </p:ext>
            </p:extLst>
          </p:nvPr>
        </p:nvGraphicFramePr>
        <p:xfrm>
          <a:off x="1570892" y="2660373"/>
          <a:ext cx="6096000" cy="205658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2460843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305698539"/>
                    </a:ext>
                  </a:extLst>
                </a:gridCol>
              </a:tblGrid>
              <a:tr h="393095"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Vật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>
                          <a:solidFill>
                            <a:srgbClr val="000000"/>
                          </a:solidFill>
                        </a:rPr>
                        <a:t>Chất</a:t>
                      </a:r>
                      <a:r>
                        <a:rPr lang="en-GB" sz="2200" baseline="0">
                          <a:solidFill>
                            <a:srgbClr val="000000"/>
                          </a:solidFill>
                        </a:rPr>
                        <a:t> tạo nên vật thể</a:t>
                      </a:r>
                      <a:endParaRPr lang="en-US" sz="2200" b="1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199330"/>
                  </a:ext>
                </a:extLst>
              </a:tr>
              <a:tr h="535338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8210850"/>
                  </a:ext>
                </a:extLst>
              </a:tr>
              <a:tr h="492369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196219"/>
                  </a:ext>
                </a:extLst>
              </a:tr>
              <a:tr h="602153"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39231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77815" y="1743237"/>
            <a:ext cx="6682154" cy="871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GB" sz="22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Kể tên 3 đồ vật quanh em và cho biết một số chất có trong vật thể đó:</a:t>
            </a:r>
            <a:endParaRPr lang="en-US" sz="22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32892" y="1215439"/>
            <a:ext cx="4572000" cy="481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GB" sz="24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học tập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368" y="3147137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Bàn ghế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51937" y="3165700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Gỗ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974603" y="3656367"/>
            <a:ext cx="25790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Âm đun nước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251937" y="3716079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Nhôm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57449" y="4255915"/>
            <a:ext cx="20464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Ly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251937" y="4302271"/>
            <a:ext cx="15474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latin typeface="Arial" panose="020B0604020202020204" pitchFamily="34" charset="0"/>
                <a:cs typeface="Arial" panose="020B0604020202020204" pitchFamily="34" charset="0"/>
              </a:rPr>
              <a:t>Thủy tinh</a:t>
            </a:r>
            <a:endParaRPr lang="en-US" sz="2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170402" y="1215439"/>
            <a:ext cx="6789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</a:pP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Những vật tồn tại xung quanh ta hoặc trong không gian được gọi là vật thể</a:t>
            </a:r>
            <a:r>
              <a:rPr lang="en-US" altLang="en-US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25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1" grpId="1" build="p"/>
      <p:bldP spid="12" grpId="0" animBg="1"/>
      <p:bldP spid="13" grpId="0" animBg="1"/>
      <p:bldP spid="2" grpId="0"/>
      <p:bldP spid="4" grpId="0"/>
      <p:bldP spid="5" grpId="0"/>
      <p:bldP spid="27" grpId="0"/>
      <p:bldP spid="28" grpId="0"/>
      <p:bldP spid="29" grpId="0"/>
      <p:bldP spid="30" grpId="0"/>
      <p:bldP spid="32" grpId="0"/>
      <p:bldP spid="3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842" y="746884"/>
            <a:ext cx="5548815" cy="32645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1049" y="243460"/>
            <a:ext cx="772512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200">
                <a:solidFill>
                  <a:schemeClr val="accent4">
                    <a:lumMod val="75000"/>
                  </a:schemeClr>
                </a:solidFill>
              </a:rPr>
              <a:t>? Vật thể được chia làm mấy loại. Phân biệt mỗi loại?</a:t>
            </a:r>
          </a:p>
        </p:txBody>
      </p:sp>
      <p:sp>
        <p:nvSpPr>
          <p:cNvPr id="8" name="Rectangle 7"/>
          <p:cNvSpPr/>
          <p:nvPr/>
        </p:nvSpPr>
        <p:spPr>
          <a:xfrm>
            <a:off x="781049" y="4011437"/>
            <a:ext cx="8034704" cy="1045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Quan sát hình và cho biết đâu là vật thể tự nhiên, đâu là vật thể nhân tạo, vật không sống và vật sống</a:t>
            </a:r>
            <a:endParaRPr lang="en-US" sz="220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70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tx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 txBox="1">
            <a:spLocks noGrp="1" noChangeArrowheads="1"/>
          </p:cNvSpPr>
          <p:nvPr/>
        </p:nvSpPr>
        <p:spPr bwMode="auto">
          <a:xfrm>
            <a:off x="4286250" y="4879181"/>
            <a:ext cx="628650" cy="196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fld id="{77C3FFD2-126E-45F7-8FDB-7B9B84DB8D0C}" type="slidenum">
              <a:rPr lang="en-US" altLang="en-US" sz="750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750">
              <a:latin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67"/>
              </p:ext>
            </p:extLst>
          </p:nvPr>
        </p:nvGraphicFramePr>
        <p:xfrm>
          <a:off x="375104" y="357176"/>
          <a:ext cx="8324117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1029">
                  <a:extLst>
                    <a:ext uri="{9D8B030D-6E8A-4147-A177-3AD203B41FA5}">
                      <a16:colId xmlns:a16="http://schemas.microsoft.com/office/drawing/2014/main" val="700404516"/>
                    </a:ext>
                  </a:extLst>
                </a:gridCol>
                <a:gridCol w="2033436">
                  <a:extLst>
                    <a:ext uri="{9D8B030D-6E8A-4147-A177-3AD203B41FA5}">
                      <a16:colId xmlns:a16="http://schemas.microsoft.com/office/drawing/2014/main" val="608134307"/>
                    </a:ext>
                  </a:extLst>
                </a:gridCol>
                <a:gridCol w="2128623">
                  <a:extLst>
                    <a:ext uri="{9D8B030D-6E8A-4147-A177-3AD203B41FA5}">
                      <a16:colId xmlns:a16="http://schemas.microsoft.com/office/drawing/2014/main" val="721148909"/>
                    </a:ext>
                  </a:extLst>
                </a:gridCol>
                <a:gridCol w="2081029">
                  <a:extLst>
                    <a:ext uri="{9D8B030D-6E8A-4147-A177-3AD203B41FA5}">
                      <a16:colId xmlns:a16="http://schemas.microsoft.com/office/drawing/2014/main" val="85561761"/>
                    </a:ext>
                  </a:extLst>
                </a:gridCol>
              </a:tblGrid>
              <a:tr h="10477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tự nhiên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thể nhân tạo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200"/>
                        <a:t>Vật</a:t>
                      </a:r>
                      <a:r>
                        <a:rPr lang="en-GB" sz="2200" baseline="0"/>
                        <a:t> không sống</a:t>
                      </a:r>
                      <a:endParaRPr lang="en-US" sz="2200"/>
                    </a:p>
                    <a:p>
                      <a:pPr algn="ctr"/>
                      <a:endParaRPr lang="en-US" sz="22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151577"/>
                  </a:ext>
                </a:extLst>
              </a:tr>
              <a:tr h="2968562">
                <a:tc>
                  <a:txBody>
                    <a:bodyPr/>
                    <a:lstStyle/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  <a:p>
                      <a:endParaRPr lang="en-GB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322986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9578" y="1592359"/>
            <a:ext cx="1840523" cy="1661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Núi đá vôi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Con sư tử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Cây cao su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9544" y="1530544"/>
            <a:ext cx="1708173" cy="2969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Bánh mì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- Cầu Long Biên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666203" y="1550718"/>
            <a:ext cx="169309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Cây cao su 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Con sư tử.</a:t>
            </a:r>
            <a:endParaRPr lang="en-US" sz="2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17781" y="1448186"/>
            <a:ext cx="2051607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Núi đá vôi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Bánh mì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Cầu Long Biên,</a:t>
            </a:r>
          </a:p>
          <a:p>
            <a:pPr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2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Chai (cốc) nước ngọt có gas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2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319440-01D5-4CFC-4DCF-2DC5B5758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5221"/>
            <a:ext cx="8303472" cy="49930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3CA48C-19CE-3245-7B6F-3D4FDFB742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" y="0"/>
            <a:ext cx="913047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rviragus template">
  <a:themeElements>
    <a:clrScheme name="Custom 347">
      <a:dk1>
        <a:srgbClr val="666666"/>
      </a:dk1>
      <a:lt1>
        <a:srgbClr val="FFFFFF"/>
      </a:lt1>
      <a:dk2>
        <a:srgbClr val="999999"/>
      </a:dk2>
      <a:lt2>
        <a:srgbClr val="FFFFFF"/>
      </a:lt2>
      <a:accent1>
        <a:srgbClr val="8BC34A"/>
      </a:accent1>
      <a:accent2>
        <a:srgbClr val="00BCD4"/>
      </a:accent2>
      <a:accent3>
        <a:srgbClr val="9C27B0"/>
      </a:accent3>
      <a:accent4>
        <a:srgbClr val="E91E63"/>
      </a:accent4>
      <a:accent5>
        <a:srgbClr val="FF9800"/>
      </a:accent5>
      <a:accent6>
        <a:srgbClr val="FFEB3B"/>
      </a:accent6>
      <a:hlink>
        <a:srgbClr val="2196F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1114</Words>
  <Application>Microsoft Office PowerPoint</Application>
  <PresentationFormat>On-screen Show (16:9)</PresentationFormat>
  <Paragraphs>179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Karla</vt:lpstr>
      <vt:lpstr>Times New Roman</vt:lpstr>
      <vt:lpstr>Montserrat</vt:lpstr>
      <vt:lpstr>Calibri</vt:lpstr>
      <vt:lpstr>Arial</vt:lpstr>
      <vt:lpstr>Arviragus template</vt:lpstr>
      <vt:lpstr>1_Office Theme</vt:lpstr>
      <vt:lpstr>CHƯƠNG II CHẤT QUANH TA</vt:lpstr>
      <vt:lpstr>Em hãy quan sát và kể tên các dụng cụ học tập quanh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Tính chất hóa học</vt:lpstr>
      <vt:lpstr>PowerPoint Presentation</vt:lpstr>
      <vt:lpstr>PowerPoint Presentation</vt:lpstr>
      <vt:lpstr>1. Sự biến đổi tạo ra chất mới là tính chất vật lí hay tính chất hóa học?</vt:lpstr>
      <vt:lpstr>Tìm hiểu một số tính chất của đường và muối ăn</vt:lpstr>
      <vt:lpstr>* Tính chất hóa học</vt:lpstr>
      <vt:lpstr>TỔNG KẾT</vt:lpstr>
      <vt:lpstr>LUYỆN TẬP</vt:lpstr>
      <vt:lpstr>PowerPoint Presentation</vt:lpstr>
      <vt:lpstr>PowerPoint Presentation</vt:lpstr>
      <vt:lpstr>PowerPoint Presentation</vt:lpstr>
      <vt:lpstr>VẬN DỤNG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II CHẤT QUANH TA</dc:title>
  <dc:creator>tailieugiaovien.edu.vn</dc:creator>
  <cp:lastModifiedBy>Administrator</cp:lastModifiedBy>
  <cp:revision>1</cp:revision>
  <dcterms:modified xsi:type="dcterms:W3CDTF">2023-08-03T03:14:29Z</dcterms:modified>
</cp:coreProperties>
</file>