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24" r:id="rId3"/>
    <p:sldId id="287" r:id="rId4"/>
    <p:sldId id="289" r:id="rId5"/>
    <p:sldId id="291" r:id="rId6"/>
    <p:sldId id="292" r:id="rId7"/>
    <p:sldId id="293" r:id="rId8"/>
    <p:sldId id="29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2E72B-9433-42C3-B2C4-9912DA3ACDED}" type="datetimeFigureOut">
              <a:rPr lang="en-US" smtClean="0"/>
              <a:t>3/8/2023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00994-D9B3-40A9-8B49-52F17CC36F3D}" type="slidenum">
              <a:rPr lang="en-US" smtClean="0"/>
              <a:t>‹#›</a:t>
            </a:fld>
            <a:endParaRPr lang="en-US"/>
          </a:p>
        </p:txBody>
      </p:sp>
    </p:spTree>
    <p:extLst>
      <p:ext uri="{BB962C8B-B14F-4D97-AF65-F5344CB8AC3E}">
        <p14:creationId xmlns:p14="http://schemas.microsoft.com/office/powerpoint/2010/main" val="294234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738242-968B-4AFD-9522-51C08F80644E}"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8242-968B-4AFD-9522-51C08F80644E}"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8242-968B-4AFD-9522-51C08F80644E}"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8242-968B-4AFD-9522-51C08F80644E}"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38242-968B-4AFD-9522-51C08F80644E}"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738242-968B-4AFD-9522-51C08F80644E}"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738242-968B-4AFD-9522-51C08F80644E}"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738242-968B-4AFD-9522-51C08F80644E}"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8242-968B-4AFD-9522-51C08F80644E}"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8242-968B-4AFD-9522-51C08F80644E}" type="datetimeFigureOut">
              <a:rPr lang="en-US" smtClean="0"/>
              <a:pPr/>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1CDF1-950E-49BE-9A48-77E0D047CA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t="2016"/>
          <a:stretch>
            <a:fillRect/>
          </a:stretch>
        </p:blipFill>
        <p:spPr bwMode="auto">
          <a:xfrm>
            <a:off x="533400" y="1177925"/>
            <a:ext cx="8504238" cy="5653088"/>
          </a:xfrm>
          <a:prstGeom prst="rect">
            <a:avLst/>
          </a:prstGeom>
          <a:noFill/>
          <a:ln w="9525">
            <a:noFill/>
            <a:miter lim="800000"/>
            <a:headEnd/>
            <a:tailEnd/>
          </a:ln>
        </p:spPr>
      </p:pic>
      <p:sp>
        <p:nvSpPr>
          <p:cNvPr id="3082" name="Text Box 10"/>
          <p:cNvSpPr txBox="1">
            <a:spLocks noChangeArrowheads="1"/>
          </p:cNvSpPr>
          <p:nvPr/>
        </p:nvSpPr>
        <p:spPr bwMode="auto">
          <a:xfrm>
            <a:off x="201613" y="152400"/>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a:solidFill>
                  <a:srgbClr val="C00000"/>
                </a:solidFill>
                <a:latin typeface="Times New Roman" pitchFamily="18" charset="0"/>
                <a:cs typeface="Times New Roman" pitchFamily="18" charset="0"/>
              </a:rPr>
              <a:t>Tiết 10</a:t>
            </a:r>
            <a:r>
              <a:rPr lang="en-US" altLang="en-US" sz="4000" b="1" dirty="0">
                <a:solidFill>
                  <a:srgbClr val="C00000"/>
                </a:solidFill>
                <a:latin typeface="Times New Roman" pitchFamily="18" charset="0"/>
                <a:cs typeface="Times New Roman" pitchFamily="18" charset="0"/>
              </a:rPr>
              <a:t>: ĐO NHIỆT ĐỘ (TIẾP)</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ox(in)">
                                      <p:cBhvr>
                                        <p:cTn id="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0" y="-152399"/>
            <a:ext cx="8688388" cy="2548390"/>
          </a:xfrm>
          <a:prstGeom prst="rect">
            <a:avLst/>
          </a:prstGeom>
          <a:noFill/>
          <a:ln w="9525">
            <a:noFill/>
            <a:miter lim="800000"/>
            <a:headEnd/>
            <a:tailEnd/>
          </a:ln>
        </p:spPr>
        <p:txBody>
          <a:bodyPr wrap="square">
            <a:spAutoFit/>
          </a:bodyPr>
          <a:lstStyle/>
          <a:p>
            <a:pPr algn="ctr">
              <a:lnSpc>
                <a:spcPct val="150000"/>
              </a:lnSpc>
            </a:pPr>
            <a:r>
              <a:rPr lang="en-US" altLang="en-US" sz="2800" b="1" dirty="0">
                <a:solidFill>
                  <a:srgbClr val="FF0000"/>
                </a:solidFill>
                <a:latin typeface="Times New Roman" pitchFamily="18" charset="0"/>
                <a:cs typeface="Times New Roman" pitchFamily="18" charset="0"/>
              </a:rPr>
              <a:t>KIỂM TRA BÀI CŨ</a:t>
            </a:r>
          </a:p>
          <a:p>
            <a:pPr algn="ctr">
              <a:lnSpc>
                <a:spcPct val="150000"/>
              </a:lnSpc>
            </a:pPr>
            <a:r>
              <a:rPr lang="en-US" sz="2800" b="1" u="sng" dirty="0">
                <a:solidFill>
                  <a:srgbClr val="FF0000"/>
                </a:solidFill>
                <a:latin typeface="Times New Roman" pitchFamily="18" charset="0"/>
                <a:cs typeface="Times New Roman" pitchFamily="18" charset="0"/>
              </a:rPr>
              <a:t>Câu 1:</a:t>
            </a:r>
            <a:r>
              <a:rPr lang="en-US" sz="2800" b="1" dirty="0">
                <a:solidFill>
                  <a:srgbClr val="FF0000"/>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Nhiệt kế dùng để làm gì, kể tên các công việc có sử dụng nhiệt kế?</a:t>
            </a:r>
          </a:p>
          <a:p>
            <a:pPr>
              <a:spcBef>
                <a:spcPct val="20000"/>
              </a:spcBef>
            </a:pPr>
            <a:endParaRPr lang="en-US" sz="2800" dirty="0">
              <a:solidFill>
                <a:prstClr val="black"/>
              </a:solidFill>
            </a:endParaRPr>
          </a:p>
        </p:txBody>
      </p:sp>
      <p:sp>
        <p:nvSpPr>
          <p:cNvPr id="2" name="Rectangle 1"/>
          <p:cNvSpPr>
            <a:spLocks noChangeArrowheads="1"/>
          </p:cNvSpPr>
          <p:nvPr/>
        </p:nvSpPr>
        <p:spPr bwMode="auto">
          <a:xfrm>
            <a:off x="685800" y="2006025"/>
            <a:ext cx="7535093" cy="584775"/>
          </a:xfrm>
          <a:prstGeom prst="rect">
            <a:avLst/>
          </a:prstGeom>
          <a:noFill/>
          <a:ln w="9525">
            <a:noFill/>
            <a:miter lim="800000"/>
            <a:headEnd/>
            <a:tailEnd/>
          </a:ln>
        </p:spPr>
        <p:txBody>
          <a:bodyPr wrap="square">
            <a:spAutoFit/>
          </a:bodyPr>
          <a:lstStyle/>
          <a:p>
            <a:pPr algn="just"/>
            <a:r>
              <a:rPr lang="en-US" sz="3200" dirty="0">
                <a:solidFill>
                  <a:srgbClr val="C00000"/>
                </a:solidFill>
                <a:latin typeface="Times New Roman" pitchFamily="18" charset="0"/>
                <a:cs typeface="Times New Roman" pitchFamily="18" charset="0"/>
              </a:rPr>
              <a:t>Nhiệt kế là dụng cụ dùng để đo nhiệt độ.</a:t>
            </a:r>
          </a:p>
        </p:txBody>
      </p:sp>
      <p:sp>
        <p:nvSpPr>
          <p:cNvPr id="5" name="Rectangle 4"/>
          <p:cNvSpPr>
            <a:spLocks noChangeArrowheads="1"/>
          </p:cNvSpPr>
          <p:nvPr/>
        </p:nvSpPr>
        <p:spPr bwMode="auto">
          <a:xfrm>
            <a:off x="0" y="3770293"/>
            <a:ext cx="8688388" cy="954107"/>
          </a:xfrm>
          <a:prstGeom prst="rect">
            <a:avLst/>
          </a:prstGeom>
          <a:noFill/>
          <a:ln w="9525">
            <a:noFill/>
            <a:miter lim="800000"/>
            <a:headEnd/>
            <a:tailEnd/>
          </a:ln>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en-US" sz="2800" b="1" u="sng" dirty="0">
                <a:solidFill>
                  <a:srgbClr val="FF0000"/>
                </a:solidFill>
                <a:latin typeface="Times New Roman" pitchFamily="18" charset="0"/>
                <a:cs typeface="Times New Roman" pitchFamily="18" charset="0"/>
              </a:rPr>
              <a:t>Câu 2:</a:t>
            </a:r>
            <a:r>
              <a:rPr lang="en-US" sz="2800" b="1" dirty="0">
                <a:solidFill>
                  <a:srgbClr val="FF0000"/>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Nêu cách xác định nhiệt độ của thang nhiệt độ Xen – xi – út?</a:t>
            </a:r>
            <a:endParaRPr lang="en-US" sz="2800" dirty="0">
              <a:solidFill>
                <a:prstClr val="black"/>
              </a:solidFill>
              <a:latin typeface="Times New Roman" pitchFamily="18" charset="0"/>
              <a:cs typeface="Times New Roman" pitchFamily="18" charset="0"/>
            </a:endParaRPr>
          </a:p>
        </p:txBody>
      </p:sp>
      <p:sp>
        <p:nvSpPr>
          <p:cNvPr id="9" name="Rectangle 8"/>
          <p:cNvSpPr>
            <a:spLocks noChangeArrowheads="1"/>
          </p:cNvSpPr>
          <p:nvPr/>
        </p:nvSpPr>
        <p:spPr bwMode="auto">
          <a:xfrm>
            <a:off x="152400" y="4825425"/>
            <a:ext cx="7696200" cy="584775"/>
          </a:xfrm>
          <a:prstGeom prst="rect">
            <a:avLst/>
          </a:prstGeom>
          <a:noFill/>
          <a:ln w="9525">
            <a:noFill/>
            <a:miter lim="800000"/>
            <a:headEnd/>
            <a:tailEnd/>
          </a:ln>
        </p:spPr>
        <p:txBody>
          <a:bodyPr wrap="square">
            <a:spAutoFit/>
          </a:bodyPr>
          <a:lstStyle/>
          <a:p>
            <a:r>
              <a:rPr lang="en-US" sz="3200" b="1" i="1" dirty="0">
                <a:solidFill>
                  <a:srgbClr val="002060"/>
                </a:solidFill>
                <a:latin typeface="Times New Roman" pitchFamily="18" charset="0"/>
                <a:cs typeface="Times New Roman" pitchFamily="18" charset="0"/>
              </a:rPr>
              <a:t>- Nhiệt độ của hơi nước đang sôi là 100</a:t>
            </a:r>
            <a:r>
              <a:rPr lang="en-US" sz="3200" b="1" i="1" baseline="30000" dirty="0">
                <a:solidFill>
                  <a:srgbClr val="002060"/>
                </a:solidFill>
                <a:latin typeface="Times New Roman" pitchFamily="18" charset="0"/>
                <a:cs typeface="Times New Roman" pitchFamily="18" charset="0"/>
              </a:rPr>
              <a:t>0</a:t>
            </a:r>
            <a:r>
              <a:rPr lang="en-US" sz="3200" b="1" i="1" dirty="0">
                <a:solidFill>
                  <a:srgbClr val="002060"/>
                </a:solidFill>
                <a:latin typeface="Times New Roman" pitchFamily="18" charset="0"/>
                <a:cs typeface="Times New Roman" pitchFamily="18" charset="0"/>
              </a:rPr>
              <a:t>C</a:t>
            </a:r>
            <a:endParaRPr lang="en-US" sz="3200" b="1" dirty="0">
              <a:solidFill>
                <a:srgbClr val="002060"/>
              </a:solidFill>
              <a:latin typeface="Times New Roman" pitchFamily="18" charset="0"/>
              <a:cs typeface="Times New Roman" pitchFamily="18" charset="0"/>
            </a:endParaRPr>
          </a:p>
        </p:txBody>
      </p:sp>
      <p:sp>
        <p:nvSpPr>
          <p:cNvPr id="4" name="TextBox 3"/>
          <p:cNvSpPr txBox="1"/>
          <p:nvPr/>
        </p:nvSpPr>
        <p:spPr>
          <a:xfrm>
            <a:off x="152400" y="5663625"/>
            <a:ext cx="7620000"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 Nhiệt độ của nước đá đang tan là 0</a:t>
            </a:r>
            <a:r>
              <a:rPr lang="en-US" sz="3200" b="1" baseline="30000" dirty="0">
                <a:solidFill>
                  <a:srgbClr val="7030A0"/>
                </a:solidFill>
                <a:latin typeface="Times New Roman" panose="02020603050405020304" pitchFamily="18" charset="0"/>
                <a:cs typeface="Times New Roman" panose="02020603050405020304" pitchFamily="18" charset="0"/>
              </a:rPr>
              <a:t>0</a:t>
            </a:r>
            <a:r>
              <a:rPr lang="en-US" sz="3200" b="1" dirty="0">
                <a:solidFill>
                  <a:srgbClr val="7030A0"/>
                </a:solidFill>
                <a:latin typeface="Times New Roman" panose="02020603050405020304" pitchFamily="18" charset="0"/>
                <a:cs typeface="Times New Roman" panose="02020603050405020304" pitchFamily="18" charset="0"/>
              </a:rPr>
              <a:t>C</a:t>
            </a:r>
          </a:p>
        </p:txBody>
      </p:sp>
      <p:sp>
        <p:nvSpPr>
          <p:cNvPr id="3" name="TextBox 2"/>
          <p:cNvSpPr txBox="1"/>
          <p:nvPr/>
        </p:nvSpPr>
        <p:spPr>
          <a:xfrm>
            <a:off x="685800" y="2667000"/>
            <a:ext cx="800258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Khám bệnh ở trạm y tế xã, huyện, kiểm tra </a:t>
            </a:r>
            <a:r>
              <a:rPr lang="en-US" sz="3200" b="1" dirty="0" err="1">
                <a:latin typeface="Times New Roman" panose="02020603050405020304" pitchFamily="18" charset="0"/>
                <a:cs typeface="Times New Roman" panose="02020603050405020304" pitchFamily="18" charset="0"/>
              </a:rPr>
              <a:t>nhiệtn</a:t>
            </a:r>
            <a:r>
              <a:rPr lang="en-US" sz="3200" b="1" dirty="0">
                <a:latin typeface="Times New Roman" panose="02020603050405020304" pitchFamily="18" charset="0"/>
                <a:cs typeface="Times New Roman" panose="02020603050405020304" pitchFamily="18" charset="0"/>
              </a:rPr>
              <a:t> độ thời tiết phục vụ dự báo…..</a:t>
            </a:r>
          </a:p>
        </p:txBody>
      </p:sp>
    </p:spTree>
    <p:extLst>
      <p:ext uri="{BB962C8B-B14F-4D97-AF65-F5344CB8AC3E}">
        <p14:creationId xmlns:p14="http://schemas.microsoft.com/office/powerpoint/2010/main" val="3153947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hape 378"/>
          <p:cNvPicPr>
            <a:picLocks noChangeAspect="1" noChangeArrowheads="1"/>
          </p:cNvPicPr>
          <p:nvPr/>
        </p:nvPicPr>
        <p:blipFill>
          <a:blip r:embed="rId2"/>
          <a:srcRect/>
          <a:stretch>
            <a:fillRect/>
          </a:stretch>
        </p:blipFill>
        <p:spPr bwMode="auto">
          <a:xfrm>
            <a:off x="2971800" y="117475"/>
            <a:ext cx="2314575" cy="2368550"/>
          </a:xfrm>
          <a:prstGeom prst="rect">
            <a:avLst/>
          </a:prstGeom>
          <a:noFill/>
          <a:ln w="9525">
            <a:noFill/>
            <a:miter lim="800000"/>
            <a:headEnd/>
            <a:tailEnd/>
          </a:ln>
        </p:spPr>
      </p:pic>
      <p:pic>
        <p:nvPicPr>
          <p:cNvPr id="49155" name="Shape 380"/>
          <p:cNvPicPr>
            <a:picLocks noChangeAspect="1" noChangeArrowheads="1"/>
          </p:cNvPicPr>
          <p:nvPr/>
        </p:nvPicPr>
        <p:blipFill>
          <a:blip r:embed="rId3"/>
          <a:srcRect/>
          <a:stretch>
            <a:fillRect/>
          </a:stretch>
        </p:blipFill>
        <p:spPr bwMode="auto">
          <a:xfrm>
            <a:off x="5562600" y="117475"/>
            <a:ext cx="3436938" cy="2324100"/>
          </a:xfrm>
          <a:prstGeom prst="rect">
            <a:avLst/>
          </a:prstGeom>
          <a:noFill/>
          <a:ln w="9525">
            <a:noFill/>
            <a:miter lim="800000"/>
            <a:headEnd/>
            <a:tailEnd/>
          </a:ln>
        </p:spPr>
      </p:pic>
      <p:pic>
        <p:nvPicPr>
          <p:cNvPr id="49156" name="Picture 6"/>
          <p:cNvPicPr>
            <a:picLocks noChangeAspect="1" noChangeArrowheads="1"/>
          </p:cNvPicPr>
          <p:nvPr/>
        </p:nvPicPr>
        <p:blipFill>
          <a:blip r:embed="rId4"/>
          <a:srcRect/>
          <a:stretch>
            <a:fillRect/>
          </a:stretch>
        </p:blipFill>
        <p:spPr bwMode="auto">
          <a:xfrm>
            <a:off x="3055938" y="3048000"/>
            <a:ext cx="2230437" cy="3138488"/>
          </a:xfrm>
          <a:prstGeom prst="rect">
            <a:avLst/>
          </a:prstGeom>
          <a:noFill/>
          <a:ln w="9525">
            <a:noFill/>
            <a:miter lim="800000"/>
            <a:headEnd/>
            <a:tailEnd/>
          </a:ln>
        </p:spPr>
      </p:pic>
      <p:pic>
        <p:nvPicPr>
          <p:cNvPr id="49157" name="Shape 384"/>
          <p:cNvPicPr>
            <a:picLocks noChangeAspect="1" noChangeArrowheads="1"/>
          </p:cNvPicPr>
          <p:nvPr/>
        </p:nvPicPr>
        <p:blipFill>
          <a:blip r:embed="rId5"/>
          <a:srcRect/>
          <a:stretch>
            <a:fillRect/>
          </a:stretch>
        </p:blipFill>
        <p:spPr bwMode="auto">
          <a:xfrm>
            <a:off x="5605463" y="3352800"/>
            <a:ext cx="3352800" cy="2528888"/>
          </a:xfrm>
          <a:prstGeom prst="rect">
            <a:avLst/>
          </a:prstGeom>
          <a:noFill/>
          <a:ln w="9525">
            <a:noFill/>
            <a:miter lim="800000"/>
            <a:headEnd/>
            <a:tailEnd/>
          </a:ln>
        </p:spPr>
      </p:pic>
      <p:sp>
        <p:nvSpPr>
          <p:cNvPr id="49158" name="Rectangle 8"/>
          <p:cNvSpPr>
            <a:spLocks noChangeArrowheads="1"/>
          </p:cNvSpPr>
          <p:nvPr/>
        </p:nvSpPr>
        <p:spPr bwMode="auto">
          <a:xfrm>
            <a:off x="3103563" y="2528888"/>
            <a:ext cx="5791200" cy="542906"/>
          </a:xfrm>
          <a:prstGeom prst="rect">
            <a:avLst/>
          </a:prstGeom>
          <a:noFill/>
          <a:ln w="9525">
            <a:noFill/>
            <a:miter lim="800000"/>
            <a:headEnd/>
            <a:tailEnd/>
          </a:ln>
        </p:spPr>
        <p:txBody>
          <a:bodyPr>
            <a:spAutoFit/>
          </a:bodyPr>
          <a:lstStyle/>
          <a:p>
            <a:pPr>
              <a:lnSpc>
                <a:spcPct val="122000"/>
              </a:lnSpc>
            </a:pPr>
            <a:r>
              <a:rPr lang="vi-VN" sz="2400" dirty="0">
                <a:latin typeface="+mj-lt"/>
              </a:rPr>
              <a:t>a) </a:t>
            </a:r>
            <a:r>
              <a:rPr lang="en-US" sz="2400" dirty="0" err="1">
                <a:latin typeface="+mj-lt"/>
              </a:rPr>
              <a:t>Nước</a:t>
            </a:r>
            <a:r>
              <a:rPr lang="en-US" sz="2400" dirty="0">
                <a:latin typeface="+mj-lt"/>
              </a:rPr>
              <a:t> </a:t>
            </a:r>
            <a:r>
              <a:rPr lang="en-US" sz="2400" dirty="0" err="1">
                <a:latin typeface="+mj-lt"/>
              </a:rPr>
              <a:t>chanh</a:t>
            </a:r>
            <a:r>
              <a:rPr lang="en-US" sz="2400" dirty="0">
                <a:latin typeface="+mj-lt"/>
              </a:rPr>
              <a:t> </a:t>
            </a:r>
            <a:r>
              <a:rPr lang="en-US" sz="2400" dirty="0" err="1">
                <a:latin typeface="+mj-lt"/>
              </a:rPr>
              <a:t>đá</a:t>
            </a:r>
            <a:r>
              <a:rPr lang="vi-VN" sz="2400" dirty="0">
                <a:latin typeface="+mj-lt"/>
              </a:rPr>
              <a:t>          b)</a:t>
            </a:r>
            <a:r>
              <a:rPr lang="en-US" sz="2400" dirty="0">
                <a:latin typeface="+mj-lt"/>
              </a:rPr>
              <a:t> </a:t>
            </a:r>
            <a:r>
              <a:rPr lang="en-US" sz="2400" dirty="0" err="1">
                <a:latin typeface="+mj-lt"/>
              </a:rPr>
              <a:t>Chì</a:t>
            </a:r>
            <a:r>
              <a:rPr lang="en-US" sz="2400" dirty="0">
                <a:latin typeface="+mj-lt"/>
              </a:rPr>
              <a:t> </a:t>
            </a:r>
            <a:r>
              <a:rPr lang="en-US" sz="2400" dirty="0" err="1">
                <a:latin typeface="+mj-lt"/>
              </a:rPr>
              <a:t>nóng</a:t>
            </a:r>
            <a:r>
              <a:rPr lang="en-US" sz="2400" dirty="0">
                <a:latin typeface="+mj-lt"/>
              </a:rPr>
              <a:t> </a:t>
            </a:r>
            <a:r>
              <a:rPr lang="en-US" sz="2400" dirty="0" err="1">
                <a:latin typeface="+mj-lt"/>
              </a:rPr>
              <a:t>chảy</a:t>
            </a:r>
            <a:endParaRPr lang="en-US" sz="2400" dirty="0">
              <a:latin typeface="+mj-lt"/>
            </a:endParaRPr>
          </a:p>
        </p:txBody>
      </p:sp>
      <p:sp>
        <p:nvSpPr>
          <p:cNvPr id="49159" name="Rectangle 9"/>
          <p:cNvSpPr>
            <a:spLocks noChangeArrowheads="1"/>
          </p:cNvSpPr>
          <p:nvPr/>
        </p:nvSpPr>
        <p:spPr bwMode="auto">
          <a:xfrm>
            <a:off x="2971800" y="6248400"/>
            <a:ext cx="6345238" cy="542906"/>
          </a:xfrm>
          <a:prstGeom prst="rect">
            <a:avLst/>
          </a:prstGeom>
          <a:noFill/>
          <a:ln w="9525">
            <a:noFill/>
            <a:miter lim="800000"/>
            <a:headEnd/>
            <a:tailEnd/>
          </a:ln>
        </p:spPr>
        <p:txBody>
          <a:bodyPr wrap="square">
            <a:spAutoFit/>
          </a:bodyPr>
          <a:lstStyle/>
          <a:p>
            <a:pPr>
              <a:lnSpc>
                <a:spcPct val="122000"/>
              </a:lnSpc>
            </a:pPr>
            <a:r>
              <a:rPr lang="vi-VN" sz="2400" dirty="0">
                <a:latin typeface="+mj-lt"/>
              </a:rPr>
              <a:t>c)  </a:t>
            </a:r>
            <a:r>
              <a:rPr lang="en-US" sz="2400" dirty="0" err="1">
                <a:latin typeface="+mj-lt"/>
              </a:rPr>
              <a:t>Đo</a:t>
            </a:r>
            <a:r>
              <a:rPr lang="en-US" sz="2400" dirty="0">
                <a:latin typeface="+mj-lt"/>
              </a:rPr>
              <a:t> </a:t>
            </a:r>
            <a:r>
              <a:rPr lang="en-US" sz="2400" dirty="0" err="1">
                <a:latin typeface="+mj-lt"/>
              </a:rPr>
              <a:t>thân</a:t>
            </a:r>
            <a:r>
              <a:rPr lang="en-US" sz="2400" dirty="0">
                <a:latin typeface="+mj-lt"/>
              </a:rPr>
              <a:t> </a:t>
            </a:r>
            <a:r>
              <a:rPr lang="en-US" sz="2400" dirty="0" err="1">
                <a:latin typeface="+mj-lt"/>
              </a:rPr>
              <a:t>nhiệt</a:t>
            </a:r>
            <a:r>
              <a:rPr lang="vi-VN" sz="2400" dirty="0">
                <a:latin typeface="+mj-lt"/>
              </a:rPr>
              <a:t>                 d)</a:t>
            </a:r>
            <a:r>
              <a:rPr lang="en-US" sz="2400" dirty="0">
                <a:latin typeface="+mj-lt"/>
              </a:rPr>
              <a:t> </a:t>
            </a:r>
            <a:r>
              <a:rPr lang="en-US" sz="2400" dirty="0" err="1">
                <a:latin typeface="+mj-lt"/>
              </a:rPr>
              <a:t>Nước</a:t>
            </a:r>
            <a:r>
              <a:rPr lang="en-US" sz="2400" dirty="0">
                <a:latin typeface="+mj-lt"/>
              </a:rPr>
              <a:t> </a:t>
            </a:r>
            <a:r>
              <a:rPr lang="en-US" sz="2400" dirty="0" err="1">
                <a:latin typeface="+mj-lt"/>
              </a:rPr>
              <a:t>đá</a:t>
            </a:r>
            <a:endParaRPr lang="en-US" sz="2400" dirty="0">
              <a:latin typeface="+mj-lt"/>
            </a:endParaRPr>
          </a:p>
        </p:txBody>
      </p:sp>
      <p:sp>
        <p:nvSpPr>
          <p:cNvPr id="49160" name="Rectangle 10"/>
          <p:cNvSpPr>
            <a:spLocks noChangeArrowheads="1"/>
          </p:cNvSpPr>
          <p:nvPr/>
        </p:nvSpPr>
        <p:spPr bwMode="auto">
          <a:xfrm>
            <a:off x="0" y="0"/>
            <a:ext cx="2895600" cy="5632311"/>
          </a:xfrm>
          <a:prstGeom prst="rect">
            <a:avLst/>
          </a:prstGeom>
          <a:noFill/>
          <a:ln w="9525">
            <a:noFill/>
            <a:miter lim="800000"/>
            <a:headEnd/>
            <a:tailEnd/>
          </a:ln>
        </p:spPr>
        <p:txBody>
          <a:bodyPr wrap="square">
            <a:spAutoFit/>
          </a:bodyPr>
          <a:lstStyle/>
          <a:p>
            <a:r>
              <a:rPr lang="vi-VN" sz="3600" dirty="0">
                <a:latin typeface="+mj-lt"/>
              </a:rPr>
              <a:t>Trong các nhiệt độ sau:</a:t>
            </a:r>
            <a:endParaRPr lang="en-US" sz="3600" dirty="0">
              <a:latin typeface="+mj-lt"/>
            </a:endParaRPr>
          </a:p>
          <a:p>
            <a:r>
              <a:rPr lang="vi-VN" sz="3600" dirty="0">
                <a:latin typeface="+mj-lt"/>
              </a:rPr>
              <a:t>0°C, 5°C, 36,5 °C, 323°C, hãy chọn nhiệt độ thích hợp cho mỗi hiện tượng, quá trình trong Hình 8.2.</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5"/>
                                        </p:tgtEl>
                                        <p:attrNameLst>
                                          <p:attrName>style.visibility</p:attrName>
                                        </p:attrNameLst>
                                      </p:cBhvr>
                                      <p:to>
                                        <p:strVal val="visible"/>
                                      </p:to>
                                    </p:set>
                                    <p:anim calcmode="lin" valueType="num">
                                      <p:cBhvr additive="base">
                                        <p:cTn id="11" dur="500" fill="hold"/>
                                        <p:tgtEl>
                                          <p:spTgt spid="49155"/>
                                        </p:tgtEl>
                                        <p:attrNameLst>
                                          <p:attrName>ppt_x</p:attrName>
                                        </p:attrNameLst>
                                      </p:cBhvr>
                                      <p:tavLst>
                                        <p:tav tm="0">
                                          <p:val>
                                            <p:strVal val="#ppt_x"/>
                                          </p:val>
                                        </p:tav>
                                        <p:tav tm="100000">
                                          <p:val>
                                            <p:strVal val="#ppt_x"/>
                                          </p:val>
                                        </p:tav>
                                      </p:tavLst>
                                    </p:anim>
                                    <p:anim calcmode="lin" valueType="num">
                                      <p:cBhvr additive="base">
                                        <p:cTn id="12" dur="500" fill="hold"/>
                                        <p:tgtEl>
                                          <p:spTgt spid="491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157"/>
                                        </p:tgtEl>
                                        <p:attrNameLst>
                                          <p:attrName>style.visibility</p:attrName>
                                        </p:attrNameLst>
                                      </p:cBhvr>
                                      <p:to>
                                        <p:strVal val="visible"/>
                                      </p:to>
                                    </p:set>
                                    <p:anim calcmode="lin" valueType="num">
                                      <p:cBhvr additive="base">
                                        <p:cTn id="15" dur="500" fill="hold"/>
                                        <p:tgtEl>
                                          <p:spTgt spid="49157"/>
                                        </p:tgtEl>
                                        <p:attrNameLst>
                                          <p:attrName>ppt_x</p:attrName>
                                        </p:attrNameLst>
                                      </p:cBhvr>
                                      <p:tavLst>
                                        <p:tav tm="0">
                                          <p:val>
                                            <p:strVal val="#ppt_x"/>
                                          </p:val>
                                        </p:tav>
                                        <p:tav tm="100000">
                                          <p:val>
                                            <p:strVal val="#ppt_x"/>
                                          </p:val>
                                        </p:tav>
                                      </p:tavLst>
                                    </p:anim>
                                    <p:anim calcmode="lin" valueType="num">
                                      <p:cBhvr additive="base">
                                        <p:cTn id="16" dur="500" fill="hold"/>
                                        <p:tgtEl>
                                          <p:spTgt spid="4915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56"/>
                                        </p:tgtEl>
                                        <p:attrNameLst>
                                          <p:attrName>style.visibility</p:attrName>
                                        </p:attrNameLst>
                                      </p:cBhvr>
                                      <p:to>
                                        <p:strVal val="visible"/>
                                      </p:to>
                                    </p:set>
                                    <p:anim calcmode="lin" valueType="num">
                                      <p:cBhvr additive="base">
                                        <p:cTn id="19" dur="500" fill="hold"/>
                                        <p:tgtEl>
                                          <p:spTgt spid="49156"/>
                                        </p:tgtEl>
                                        <p:attrNameLst>
                                          <p:attrName>ppt_x</p:attrName>
                                        </p:attrNameLst>
                                      </p:cBhvr>
                                      <p:tavLst>
                                        <p:tav tm="0">
                                          <p:val>
                                            <p:strVal val="#ppt_x"/>
                                          </p:val>
                                        </p:tav>
                                        <p:tav tm="100000">
                                          <p:val>
                                            <p:strVal val="#ppt_x"/>
                                          </p:val>
                                        </p:tav>
                                      </p:tavLst>
                                    </p:anim>
                                    <p:anim calcmode="lin" valueType="num">
                                      <p:cBhvr additive="base">
                                        <p:cTn id="20" dur="500" fill="hold"/>
                                        <p:tgtEl>
                                          <p:spTgt spid="4915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158"/>
                                        </p:tgtEl>
                                        <p:attrNameLst>
                                          <p:attrName>style.visibility</p:attrName>
                                        </p:attrNameLst>
                                      </p:cBhvr>
                                      <p:to>
                                        <p:strVal val="visible"/>
                                      </p:to>
                                    </p:set>
                                    <p:anim calcmode="lin" valueType="num">
                                      <p:cBhvr additive="base">
                                        <p:cTn id="23" dur="500" fill="hold"/>
                                        <p:tgtEl>
                                          <p:spTgt spid="49158"/>
                                        </p:tgtEl>
                                        <p:attrNameLst>
                                          <p:attrName>ppt_x</p:attrName>
                                        </p:attrNameLst>
                                      </p:cBhvr>
                                      <p:tavLst>
                                        <p:tav tm="0">
                                          <p:val>
                                            <p:strVal val="#ppt_x"/>
                                          </p:val>
                                        </p:tav>
                                        <p:tav tm="100000">
                                          <p:val>
                                            <p:strVal val="#ppt_x"/>
                                          </p:val>
                                        </p:tav>
                                      </p:tavLst>
                                    </p:anim>
                                    <p:anim calcmode="lin" valueType="num">
                                      <p:cBhvr additive="base">
                                        <p:cTn id="24" dur="500" fill="hold"/>
                                        <p:tgtEl>
                                          <p:spTgt spid="4915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159"/>
                                        </p:tgtEl>
                                        <p:attrNameLst>
                                          <p:attrName>style.visibility</p:attrName>
                                        </p:attrNameLst>
                                      </p:cBhvr>
                                      <p:to>
                                        <p:strVal val="visible"/>
                                      </p:to>
                                    </p:set>
                                    <p:anim calcmode="lin" valueType="num">
                                      <p:cBhvr additive="base">
                                        <p:cTn id="27" dur="500" fill="hold"/>
                                        <p:tgtEl>
                                          <p:spTgt spid="49159"/>
                                        </p:tgtEl>
                                        <p:attrNameLst>
                                          <p:attrName>ppt_x</p:attrName>
                                        </p:attrNameLst>
                                      </p:cBhvr>
                                      <p:tavLst>
                                        <p:tav tm="0">
                                          <p:val>
                                            <p:strVal val="#ppt_x"/>
                                          </p:val>
                                        </p:tav>
                                        <p:tav tm="100000">
                                          <p:val>
                                            <p:strVal val="#ppt_x"/>
                                          </p:val>
                                        </p:tav>
                                      </p:tavLst>
                                    </p:anim>
                                    <p:anim calcmode="lin" valueType="num">
                                      <p:cBhvr additive="base">
                                        <p:cTn id="28"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51203"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5120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5120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13" name="Rectangle 12"/>
          <p:cNvSpPr/>
          <p:nvPr/>
        </p:nvSpPr>
        <p:spPr>
          <a:xfrm>
            <a:off x="228600" y="1143000"/>
            <a:ext cx="5670142" cy="798873"/>
          </a:xfrm>
          <a:prstGeom prst="rect">
            <a:avLst/>
          </a:prstGeom>
        </p:spPr>
        <p:txBody>
          <a:bodyPr wrap="none">
            <a:spAutoFit/>
          </a:bodyPr>
          <a:lstStyle/>
          <a:p>
            <a:pPr>
              <a:lnSpc>
                <a:spcPct val="127000"/>
              </a:lnSpc>
            </a:pPr>
            <a:r>
              <a:rPr lang="en-US" sz="4000" b="1" dirty="0">
                <a:solidFill>
                  <a:srgbClr val="C00000"/>
                </a:solidFill>
                <a:latin typeface="Times New Roman" pitchFamily="18" charset="0"/>
                <a:cs typeface="Times New Roman" pitchFamily="18" charset="0"/>
              </a:rPr>
              <a:t>III. </a:t>
            </a:r>
            <a:r>
              <a:rPr lang="en-US" sz="4000" b="1" dirty="0" err="1">
                <a:solidFill>
                  <a:srgbClr val="C00000"/>
                </a:solidFill>
                <a:latin typeface="Times New Roman" pitchFamily="18" charset="0"/>
                <a:cs typeface="Times New Roman" pitchFamily="18" charset="0"/>
              </a:rPr>
              <a:t>Sử</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dụng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nhiệt</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kế</a:t>
            </a:r>
            <a:r>
              <a:rPr lang="en-US" sz="4000" b="1" dirty="0">
                <a:solidFill>
                  <a:srgbClr val="C00000"/>
                </a:solidFill>
                <a:latin typeface="Times New Roman" pitchFamily="18" charset="0"/>
                <a:cs typeface="Times New Roman" pitchFamily="18" charset="0"/>
              </a:rPr>
              <a:t> y </a:t>
            </a:r>
            <a:r>
              <a:rPr lang="en-US" sz="4000" b="1" dirty="0" err="1">
                <a:solidFill>
                  <a:srgbClr val="C00000"/>
                </a:solidFill>
                <a:latin typeface="Times New Roman" pitchFamily="18" charset="0"/>
                <a:cs typeface="Times New Roman" pitchFamily="18" charset="0"/>
              </a:rPr>
              <a:t>tế</a:t>
            </a:r>
            <a:endParaRPr lang="en-US" sz="4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noChangeArrowheads="1"/>
          </p:cNvPicPr>
          <p:nvPr/>
        </p:nvPicPr>
        <p:blipFill>
          <a:blip r:embed="rId2"/>
          <a:srcRect/>
          <a:stretch>
            <a:fillRect/>
          </a:stretch>
        </p:blipFill>
        <p:spPr bwMode="auto">
          <a:xfrm>
            <a:off x="4343400" y="990600"/>
            <a:ext cx="914400" cy="5638800"/>
          </a:xfrm>
          <a:prstGeom prst="rect">
            <a:avLst/>
          </a:prstGeom>
          <a:noFill/>
          <a:ln w="9525">
            <a:noFill/>
            <a:miter lim="800000"/>
            <a:headEnd/>
            <a:tailEnd/>
          </a:ln>
        </p:spPr>
      </p:pic>
      <p:sp>
        <p:nvSpPr>
          <p:cNvPr id="49159" name="AutoShape 7"/>
          <p:cNvSpPr>
            <a:spLocks noChangeArrowheads="1"/>
          </p:cNvSpPr>
          <p:nvPr/>
        </p:nvSpPr>
        <p:spPr bwMode="auto">
          <a:xfrm>
            <a:off x="4648200" y="0"/>
            <a:ext cx="1981200" cy="838200"/>
          </a:xfrm>
          <a:prstGeom prst="wedgeEllipseCallout">
            <a:avLst>
              <a:gd name="adj1" fmla="val -22514"/>
              <a:gd name="adj2" fmla="val 73106"/>
            </a:avLst>
          </a:prstGeom>
          <a:solidFill>
            <a:srgbClr val="FFFF00"/>
          </a:solidFill>
          <a:ln w="9525">
            <a:solidFill>
              <a:schemeClr val="tx1"/>
            </a:solidFill>
            <a:miter lim="800000"/>
            <a:headEnd/>
            <a:tailEnd/>
          </a:ln>
        </p:spPr>
        <p:txBody>
          <a:bodyPr/>
          <a:lstStyle/>
          <a:p>
            <a:pPr algn="ctr" eaLnBrk="1" hangingPunct="1"/>
            <a:r>
              <a:rPr lang="en-US" altLang="en-US" sz="2400" dirty="0">
                <a:latin typeface="Arial" pitchFamily="34" charset="0"/>
              </a:rPr>
              <a:t>Nhiệt kế</a:t>
            </a:r>
          </a:p>
          <a:p>
            <a:pPr algn="ctr" eaLnBrk="1" hangingPunct="1"/>
            <a:r>
              <a:rPr lang="en-US" altLang="en-US" sz="2400" dirty="0">
                <a:latin typeface="Arial" pitchFamily="34" charset="0"/>
              </a:rPr>
              <a:t>Y tế</a:t>
            </a:r>
          </a:p>
        </p:txBody>
      </p:sp>
      <p:sp>
        <p:nvSpPr>
          <p:cNvPr id="49160" name="AutoShape 8"/>
          <p:cNvSpPr>
            <a:spLocks noChangeArrowheads="1"/>
          </p:cNvSpPr>
          <p:nvPr/>
        </p:nvSpPr>
        <p:spPr bwMode="auto">
          <a:xfrm>
            <a:off x="346075" y="5715000"/>
            <a:ext cx="1939925" cy="914400"/>
          </a:xfrm>
          <a:prstGeom prst="wedgeRoundRectCallout">
            <a:avLst>
              <a:gd name="adj1" fmla="val 79134"/>
              <a:gd name="adj2" fmla="val -122051"/>
              <a:gd name="adj3" fmla="val 16667"/>
            </a:avLst>
          </a:prstGeom>
          <a:solidFill>
            <a:srgbClr val="FFFF00"/>
          </a:solidFill>
          <a:ln w="9525">
            <a:solidFill>
              <a:schemeClr val="tx1"/>
            </a:solidFill>
            <a:miter lim="800000"/>
            <a:headEnd/>
            <a:tailEnd/>
          </a:ln>
        </p:spPr>
        <p:txBody>
          <a:bodyPr/>
          <a:lstStyle/>
          <a:p>
            <a:pPr algn="ctr" eaLnBrk="1" hangingPunct="1"/>
            <a:r>
              <a:rPr lang="en-US" altLang="en-US" sz="2400">
                <a:solidFill>
                  <a:schemeClr val="accent2"/>
                </a:solidFill>
                <a:latin typeface="Arial" pitchFamily="34" charset="0"/>
              </a:rPr>
              <a:t> </a:t>
            </a:r>
            <a:r>
              <a:rPr lang="en-US" altLang="en-US" sz="2400">
                <a:latin typeface="Arial" pitchFamily="34" charset="0"/>
              </a:rPr>
              <a:t>Nhiệt kế </a:t>
            </a:r>
          </a:p>
          <a:p>
            <a:pPr algn="ctr" eaLnBrk="1" hangingPunct="1"/>
            <a:r>
              <a:rPr lang="en-US" altLang="en-US" sz="2400" dirty="0">
                <a:latin typeface="Arial" pitchFamily="34" charset="0"/>
              </a:rPr>
              <a:t>thuỷ ngân</a:t>
            </a:r>
          </a:p>
        </p:txBody>
      </p:sp>
      <p:pic>
        <p:nvPicPr>
          <p:cNvPr id="9" name="Picture 6"/>
          <p:cNvPicPr>
            <a:picLocks noChangeAspect="1" noChangeArrowheads="1"/>
          </p:cNvPicPr>
          <p:nvPr/>
        </p:nvPicPr>
        <p:blipFill>
          <a:blip r:embed="rId3"/>
          <a:srcRect/>
          <a:stretch>
            <a:fillRect/>
          </a:stretch>
        </p:blipFill>
        <p:spPr bwMode="auto">
          <a:xfrm>
            <a:off x="2743200" y="323850"/>
            <a:ext cx="533400" cy="6248400"/>
          </a:xfrm>
          <a:prstGeom prst="rect">
            <a:avLst/>
          </a:prstGeom>
          <a:noFill/>
          <a:ln w="9525">
            <a:noFill/>
            <a:miter lim="800000"/>
            <a:headEnd/>
            <a:tailEnd/>
          </a:ln>
        </p:spPr>
      </p:pic>
      <p:sp>
        <p:nvSpPr>
          <p:cNvPr id="10" name="TextBox 9"/>
          <p:cNvSpPr txBox="1">
            <a:spLocks noChangeArrowheads="1"/>
          </p:cNvSpPr>
          <p:nvPr/>
        </p:nvSpPr>
        <p:spPr bwMode="auto">
          <a:xfrm>
            <a:off x="0" y="2463800"/>
            <a:ext cx="2393950" cy="508000"/>
          </a:xfrm>
          <a:prstGeom prst="rect">
            <a:avLst/>
          </a:prstGeom>
          <a:solidFill>
            <a:srgbClr val="FFC000"/>
          </a:solidFill>
          <a:ln w="9525">
            <a:noFill/>
            <a:miter lim="800000"/>
            <a:headEnd/>
            <a:tailEnd/>
          </a:ln>
        </p:spPr>
        <p:txBody>
          <a:bodyPr>
            <a:spAutoFit/>
          </a:bodyPr>
          <a:lstStyle/>
          <a:p>
            <a:pPr algn="ctr"/>
            <a:r>
              <a:rPr lang="en-US" altLang="en-US" sz="2700" b="1" dirty="0">
                <a:solidFill>
                  <a:schemeClr val="bg1"/>
                </a:solidFill>
              </a:rPr>
              <a:t>Thang chia độ</a:t>
            </a:r>
          </a:p>
        </p:txBody>
      </p:sp>
      <p:sp>
        <p:nvSpPr>
          <p:cNvPr id="11" name="TextBox 10"/>
          <p:cNvSpPr txBox="1">
            <a:spLocks noChangeArrowheads="1"/>
          </p:cNvSpPr>
          <p:nvPr/>
        </p:nvSpPr>
        <p:spPr bwMode="auto">
          <a:xfrm>
            <a:off x="255588" y="3652838"/>
            <a:ext cx="2106612" cy="923925"/>
          </a:xfrm>
          <a:prstGeom prst="rect">
            <a:avLst/>
          </a:prstGeom>
          <a:solidFill>
            <a:srgbClr val="FFC000"/>
          </a:solidFill>
          <a:ln w="9525">
            <a:noFill/>
            <a:miter lim="800000"/>
            <a:headEnd/>
            <a:tailEnd/>
          </a:ln>
        </p:spPr>
        <p:txBody>
          <a:bodyPr>
            <a:spAutoFit/>
          </a:bodyPr>
          <a:lstStyle/>
          <a:p>
            <a:pPr algn="ctr"/>
            <a:r>
              <a:rPr lang="en-US" altLang="en-US" sz="2700" b="1">
                <a:solidFill>
                  <a:schemeClr val="bg1"/>
                </a:solidFill>
              </a:rPr>
              <a:t>Bầu đựng chất lỏng</a:t>
            </a:r>
          </a:p>
        </p:txBody>
      </p:sp>
      <p:grpSp>
        <p:nvGrpSpPr>
          <p:cNvPr id="2" name="Group 11"/>
          <p:cNvGrpSpPr>
            <a:grpSpLocks/>
          </p:cNvGrpSpPr>
          <p:nvPr/>
        </p:nvGrpSpPr>
        <p:grpSpPr bwMode="auto">
          <a:xfrm>
            <a:off x="381000" y="989013"/>
            <a:ext cx="4164013" cy="508000"/>
            <a:chOff x="331787" y="1320969"/>
            <a:chExt cx="4164012" cy="508000"/>
          </a:xfrm>
        </p:grpSpPr>
        <p:sp>
          <p:nvSpPr>
            <p:cNvPr id="53265" name="TextBox 1"/>
            <p:cNvSpPr txBox="1">
              <a:spLocks noChangeArrowheads="1"/>
            </p:cNvSpPr>
            <p:nvPr/>
          </p:nvSpPr>
          <p:spPr bwMode="auto">
            <a:xfrm>
              <a:off x="331787" y="1320969"/>
              <a:ext cx="2106613" cy="507831"/>
            </a:xfrm>
            <a:prstGeom prst="rect">
              <a:avLst/>
            </a:prstGeom>
            <a:solidFill>
              <a:srgbClr val="FFC000"/>
            </a:solidFill>
            <a:ln w="9525">
              <a:noFill/>
              <a:miter lim="800000"/>
              <a:headEnd/>
              <a:tailEnd/>
            </a:ln>
          </p:spPr>
          <p:txBody>
            <a:bodyPr>
              <a:spAutoFit/>
            </a:bodyPr>
            <a:lstStyle/>
            <a:p>
              <a:pPr algn="ctr"/>
              <a:r>
                <a:rPr lang="en-US" altLang="en-US" sz="2700" b="1" dirty="0">
                  <a:solidFill>
                    <a:schemeClr val="bg1"/>
                  </a:solidFill>
                </a:rPr>
                <a:t>Vỏ nhiệt kế</a:t>
              </a:r>
            </a:p>
          </p:txBody>
        </p:sp>
        <p:cxnSp>
          <p:nvCxnSpPr>
            <p:cNvPr id="4" name="Straight Arrow Connector 3"/>
            <p:cNvCxnSpPr>
              <a:stCxn id="53265" idx="3"/>
            </p:cNvCxnSpPr>
            <p:nvPr/>
          </p:nvCxnSpPr>
          <p:spPr>
            <a:xfrm>
              <a:off x="2438399" y="1574969"/>
              <a:ext cx="304800" cy="2540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53265" idx="3"/>
            </p:cNvCxnSpPr>
            <p:nvPr/>
          </p:nvCxnSpPr>
          <p:spPr>
            <a:xfrm flipV="1">
              <a:off x="2438399" y="1574969"/>
              <a:ext cx="20574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3265" idx="3"/>
            </p:cNvCxnSpPr>
            <p:nvPr/>
          </p:nvCxnSpPr>
          <p:spPr>
            <a:xfrm>
              <a:off x="2438399" y="1574969"/>
              <a:ext cx="304800" cy="11906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a:cxnSpLocks/>
            <a:stCxn id="10" idx="3"/>
          </p:cNvCxnSpPr>
          <p:nvPr/>
        </p:nvCxnSpPr>
        <p:spPr>
          <a:xfrm>
            <a:off x="2393950" y="2717800"/>
            <a:ext cx="604838" cy="425450"/>
          </a:xfrm>
          <a:prstGeom prst="straightConnector1">
            <a:avLst/>
          </a:prstGeom>
          <a:ln w="38100">
            <a:solidFill>
              <a:srgbClr val="00FA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0" idx="3"/>
          </p:cNvCxnSpPr>
          <p:nvPr/>
        </p:nvCxnSpPr>
        <p:spPr>
          <a:xfrm>
            <a:off x="2393950" y="2717800"/>
            <a:ext cx="2254250" cy="25400"/>
          </a:xfrm>
          <a:prstGeom prst="straightConnector1">
            <a:avLst/>
          </a:prstGeom>
          <a:ln w="38100">
            <a:solidFill>
              <a:srgbClr val="00FA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24113" y="2732088"/>
            <a:ext cx="287337" cy="30162"/>
          </a:xfrm>
          <a:prstGeom prst="straightConnector1">
            <a:avLst/>
          </a:prstGeom>
          <a:ln w="38100">
            <a:solidFill>
              <a:srgbClr val="00FA0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424113" y="4075113"/>
            <a:ext cx="574675" cy="8636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2438400" y="4051300"/>
            <a:ext cx="2362200" cy="116522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2393950" y="4032250"/>
            <a:ext cx="349250" cy="14605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3263" name="Title 1"/>
          <p:cNvSpPr txBox="1">
            <a:spLocks noChangeArrowheads="1"/>
          </p:cNvSpPr>
          <p:nvPr/>
        </p:nvSpPr>
        <p:spPr bwMode="auto">
          <a:xfrm>
            <a:off x="6186488" y="2066925"/>
            <a:ext cx="2257425" cy="908050"/>
          </a:xfrm>
          <a:prstGeom prst="rect">
            <a:avLst/>
          </a:prstGeom>
          <a:solidFill>
            <a:srgbClr val="CC00CC"/>
          </a:solidFill>
          <a:ln w="76200">
            <a:solidFill>
              <a:srgbClr val="FF0000"/>
            </a:solidFill>
            <a:miter lim="800000"/>
            <a:headEnd/>
            <a:tailEnd/>
          </a:ln>
        </p:spPr>
        <p:txBody>
          <a:bodyPr/>
          <a:lstStyle/>
          <a:p>
            <a:pPr defTabSz="685800" eaLnBrk="1" hangingPunct="1">
              <a:lnSpc>
                <a:spcPct val="90000"/>
              </a:lnSpc>
            </a:pPr>
            <a:r>
              <a:rPr lang="en-US" altLang="en-US" sz="3600">
                <a:solidFill>
                  <a:srgbClr val="FFFF00"/>
                </a:solidFill>
                <a:cs typeface="Times New Roman" pitchFamily="18" charset="0"/>
              </a:rPr>
              <a:t>CẤU TẠO</a:t>
            </a:r>
          </a:p>
        </p:txBody>
      </p:sp>
      <p:sp>
        <p:nvSpPr>
          <p:cNvPr id="53264" name="Rectangle 1"/>
          <p:cNvSpPr>
            <a:spLocks noChangeArrowheads="1"/>
          </p:cNvSpPr>
          <p:nvPr/>
        </p:nvSpPr>
        <p:spPr bwMode="auto">
          <a:xfrm>
            <a:off x="5680075" y="1362075"/>
            <a:ext cx="2922588" cy="482600"/>
          </a:xfrm>
          <a:prstGeom prst="rect">
            <a:avLst/>
          </a:prstGeom>
          <a:noFill/>
          <a:ln w="9525">
            <a:noFill/>
            <a:miter lim="800000"/>
            <a:headEnd/>
            <a:tailEnd/>
          </a:ln>
        </p:spPr>
        <p:txBody>
          <a:bodyPr wrap="none">
            <a:spAutoFit/>
          </a:bodyPr>
          <a:lstStyle/>
          <a:p>
            <a:pPr>
              <a:lnSpc>
                <a:spcPct val="127000"/>
              </a:lnSpc>
            </a:pPr>
            <a:r>
              <a:rPr lang="en-US" b="1">
                <a:solidFill>
                  <a:srgbClr val="C00000"/>
                </a:solidFill>
              </a:rPr>
              <a:t>III. Sử dụng nhiệt kế y tế</a:t>
            </a:r>
            <a:endParaRPr lang="en-US" sz="1600">
              <a:latin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additive="base">
                                        <p:cTn id="7" dur="500" fill="hold"/>
                                        <p:tgtEl>
                                          <p:spTgt spid="49160"/>
                                        </p:tgtEl>
                                        <p:attrNameLst>
                                          <p:attrName>ppt_x</p:attrName>
                                        </p:attrNameLst>
                                      </p:cBhvr>
                                      <p:tavLst>
                                        <p:tav tm="0">
                                          <p:val>
                                            <p:strVal val="#ppt_x"/>
                                          </p:val>
                                        </p:tav>
                                        <p:tav tm="100000">
                                          <p:val>
                                            <p:strVal val="#ppt_x"/>
                                          </p:val>
                                        </p:tav>
                                      </p:tavLst>
                                    </p:anim>
                                    <p:anim calcmode="lin" valueType="num">
                                      <p:cBhvr additive="base">
                                        <p:cTn id="8" dur="500" fill="hold"/>
                                        <p:tgtEl>
                                          <p:spTgt spid="491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fade">
                                      <p:cBhvr>
                                        <p:cTn id="13" dur="1000"/>
                                        <p:tgtEl>
                                          <p:spTgt spid="49159"/>
                                        </p:tgtEl>
                                      </p:cBhvr>
                                    </p:animEffect>
                                    <p:anim calcmode="lin" valueType="num">
                                      <p:cBhvr>
                                        <p:cTn id="14" dur="1000" fill="hold"/>
                                        <p:tgtEl>
                                          <p:spTgt spid="49159"/>
                                        </p:tgtEl>
                                        <p:attrNameLst>
                                          <p:attrName>ppt_x</p:attrName>
                                        </p:attrNameLst>
                                      </p:cBhvr>
                                      <p:tavLst>
                                        <p:tav tm="0">
                                          <p:val>
                                            <p:strVal val="#ppt_x"/>
                                          </p:val>
                                        </p:tav>
                                        <p:tav tm="100000">
                                          <p:val>
                                            <p:strVal val="#ppt_x"/>
                                          </p:val>
                                        </p:tav>
                                      </p:tavLst>
                                    </p:anim>
                                    <p:anim calcmode="lin" valueType="num">
                                      <p:cBhvr>
                                        <p:cTn id="15" dur="1000" fill="hold"/>
                                        <p:tgtEl>
                                          <p:spTgt spid="4915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1000"/>
                                        <p:tgtEl>
                                          <p:spTgt spid="199"/>
                                        </p:tgtEl>
                                      </p:cBhvr>
                                    </p:animEffect>
                                    <p:anim calcmode="lin" valueType="num">
                                      <p:cBhvr>
                                        <p:cTn id="31" dur="1000" fill="hold"/>
                                        <p:tgtEl>
                                          <p:spTgt spid="199"/>
                                        </p:tgtEl>
                                        <p:attrNameLst>
                                          <p:attrName>ppt_x</p:attrName>
                                        </p:attrNameLst>
                                      </p:cBhvr>
                                      <p:tavLst>
                                        <p:tav tm="0">
                                          <p:val>
                                            <p:strVal val="#ppt_x"/>
                                          </p:val>
                                        </p:tav>
                                        <p:tav tm="100000">
                                          <p:val>
                                            <p:strVal val="#ppt_x"/>
                                          </p:val>
                                        </p:tav>
                                      </p:tavLst>
                                    </p:anim>
                                    <p:anim calcmode="lin" valueType="num">
                                      <p:cBhvr>
                                        <p:cTn id="32" dur="1000" fill="hold"/>
                                        <p:tgtEl>
                                          <p:spTgt spid="19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97"/>
                                        </p:tgtEl>
                                        <p:attrNameLst>
                                          <p:attrName>style.visibility</p:attrName>
                                        </p:attrNameLst>
                                      </p:cBhvr>
                                      <p:to>
                                        <p:strVal val="visible"/>
                                      </p:to>
                                    </p:set>
                                    <p:animEffect transition="in" filter="fade">
                                      <p:cBhvr>
                                        <p:cTn id="35" dur="1000"/>
                                        <p:tgtEl>
                                          <p:spTgt spid="197"/>
                                        </p:tgtEl>
                                      </p:cBhvr>
                                    </p:animEffect>
                                    <p:anim calcmode="lin" valueType="num">
                                      <p:cBhvr>
                                        <p:cTn id="36" dur="1000" fill="hold"/>
                                        <p:tgtEl>
                                          <p:spTgt spid="197"/>
                                        </p:tgtEl>
                                        <p:attrNameLst>
                                          <p:attrName>ppt_x</p:attrName>
                                        </p:attrNameLst>
                                      </p:cBhvr>
                                      <p:tavLst>
                                        <p:tav tm="0">
                                          <p:val>
                                            <p:strVal val="#ppt_x"/>
                                          </p:val>
                                        </p:tav>
                                        <p:tav tm="100000">
                                          <p:val>
                                            <p:strVal val="#ppt_x"/>
                                          </p:val>
                                        </p:tav>
                                      </p:tavLst>
                                    </p:anim>
                                    <p:anim calcmode="lin" valueType="num">
                                      <p:cBhvr>
                                        <p:cTn id="37" dur="1000" fill="hold"/>
                                        <p:tgtEl>
                                          <p:spTgt spid="19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98"/>
                                        </p:tgtEl>
                                        <p:attrNameLst>
                                          <p:attrName>style.visibility</p:attrName>
                                        </p:attrNameLst>
                                      </p:cBhvr>
                                      <p:to>
                                        <p:strVal val="visible"/>
                                      </p:to>
                                    </p:set>
                                    <p:animEffect transition="in" filter="fade">
                                      <p:cBhvr>
                                        <p:cTn id="40" dur="1000"/>
                                        <p:tgtEl>
                                          <p:spTgt spid="198"/>
                                        </p:tgtEl>
                                      </p:cBhvr>
                                    </p:animEffect>
                                    <p:anim calcmode="lin" valueType="num">
                                      <p:cBhvr>
                                        <p:cTn id="41" dur="1000" fill="hold"/>
                                        <p:tgtEl>
                                          <p:spTgt spid="198"/>
                                        </p:tgtEl>
                                        <p:attrNameLst>
                                          <p:attrName>ppt_x</p:attrName>
                                        </p:attrNameLst>
                                      </p:cBhvr>
                                      <p:tavLst>
                                        <p:tav tm="0">
                                          <p:val>
                                            <p:strVal val="#ppt_x"/>
                                          </p:val>
                                        </p:tav>
                                        <p:tav tm="100000">
                                          <p:val>
                                            <p:strVal val="#ppt_x"/>
                                          </p:val>
                                        </p:tav>
                                      </p:tavLst>
                                    </p:anim>
                                    <p:anim calcmode="lin" valueType="num">
                                      <p:cBhvr>
                                        <p:cTn id="42"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P spid="49160"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09600" y="533400"/>
            <a:ext cx="8229600" cy="1143000"/>
          </a:xfrm>
          <a:solidFill>
            <a:srgbClr val="FFFF00"/>
          </a:solidFill>
          <a:ln w="76200">
            <a:solidFill>
              <a:schemeClr val="tx1"/>
            </a:solidFill>
          </a:ln>
        </p:spPr>
        <p:txBody>
          <a:bodyPr rtlCol="0">
            <a:normAutofit fontScale="90000"/>
          </a:bodyPr>
          <a:lstStyle/>
          <a:p>
            <a:pPr eaLnBrk="1" fontAlgn="auto" hangingPunct="1">
              <a:spcAft>
                <a:spcPts val="0"/>
              </a:spcAft>
              <a:defRPr/>
            </a:pP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bước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sử</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dụng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nhiệt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kế</a:t>
            </a:r>
            <a:r>
              <a:rPr lang="en-US" altLang="en-US" sz="4000" dirty="0">
                <a:latin typeface="Times New Roman" panose="02020603050405020304" pitchFamily="18" charset="0"/>
                <a:cs typeface="Times New Roman" panose="02020603050405020304" pitchFamily="18" charset="0"/>
              </a:rPr>
              <a:t> y </a:t>
            </a:r>
            <a:r>
              <a:rPr lang="en-US" altLang="en-US" sz="4000" dirty="0" err="1">
                <a:latin typeface="Times New Roman" panose="02020603050405020304" pitchFamily="18" charset="0"/>
                <a:cs typeface="Times New Roman" panose="02020603050405020304" pitchFamily="18" charset="0"/>
              </a:rPr>
              <a:t>tế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thuỷ</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ngân</a:t>
            </a: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7750" y="228600"/>
            <a:ext cx="6292850" cy="662361"/>
          </a:xfrm>
          <a:prstGeom prst="rect">
            <a:avLst/>
          </a:prstGeom>
        </p:spPr>
        <p:txBody>
          <a:bodyPr wrap="square">
            <a:spAutoFit/>
          </a:bodyPr>
          <a:lstStyle/>
          <a:p>
            <a:pPr indent="93980" algn="just">
              <a:lnSpc>
                <a:spcPct val="125000"/>
              </a:lnSpc>
              <a:spcAft>
                <a:spcPts val="400"/>
              </a:spcAft>
              <a:defRPr/>
            </a:pPr>
            <a:r>
              <a:rPr lang="en-US" sz="2800" b="1" dirty="0">
                <a:ea typeface="Arial" panose="020B0604020202020204" pitchFamily="34" charset="0"/>
                <a:cs typeface="Times New Roman" panose="02020603050405020304" pitchFamily="18" charset="0"/>
              </a:rPr>
              <a:t> </a:t>
            </a:r>
            <a:r>
              <a:rPr lang="en-US" sz="3200" b="1" u="sng" dirty="0">
                <a:solidFill>
                  <a:srgbClr val="7030A0"/>
                </a:solidFill>
                <a:ea typeface="Arial" panose="020B0604020202020204" pitchFamily="34" charset="0"/>
                <a:cs typeface="Times New Roman" panose="02020603050405020304" pitchFamily="18" charset="0"/>
              </a:rPr>
              <a:t>Nhiệt kế y tế thủy ngân.</a:t>
            </a:r>
            <a:endParaRPr lang="en-US" sz="3200" u="sng" dirty="0">
              <a:solidFill>
                <a:srgbClr val="7030A0"/>
              </a:solidFill>
              <a:ea typeface="Arial" panose="020B0604020202020204" pitchFamily="34" charset="0"/>
              <a:cs typeface="Times New Roman" panose="02020603050405020304" pitchFamily="18" charset="0"/>
            </a:endParaRPr>
          </a:p>
        </p:txBody>
      </p:sp>
      <p:pic>
        <p:nvPicPr>
          <p:cNvPr id="55299" name="Picture 2" descr="Ảnh Động Powerpoint Đẹp ❤️ Tải 777+ Hình Động PPT Cute"/>
          <p:cNvPicPr>
            <a:picLocks noChangeAspect="1" noChangeArrowheads="1" noCrop="1"/>
          </p:cNvPicPr>
          <p:nvPr/>
        </p:nvPicPr>
        <p:blipFill>
          <a:blip r:embed="rId2"/>
          <a:srcRect/>
          <a:stretch>
            <a:fillRect/>
          </a:stretch>
        </p:blipFill>
        <p:spPr bwMode="auto">
          <a:xfrm>
            <a:off x="7315200" y="4953000"/>
            <a:ext cx="1679575" cy="1679575"/>
          </a:xfrm>
          <a:prstGeom prst="rect">
            <a:avLst/>
          </a:prstGeom>
          <a:noFill/>
          <a:ln w="9525">
            <a:noFill/>
            <a:miter lim="800000"/>
            <a:headEnd/>
            <a:tailEnd/>
          </a:ln>
        </p:spPr>
      </p:pic>
      <p:pic>
        <p:nvPicPr>
          <p:cNvPr id="55300" name="Picture 4" descr="Ảnh Động Powerpoint Đẹp ❤️ Tải 777+ Hình Động PPT Cute"/>
          <p:cNvPicPr>
            <a:picLocks noChangeAspect="1" noChangeArrowheads="1" noCrop="1"/>
          </p:cNvPicPr>
          <p:nvPr/>
        </p:nvPicPr>
        <p:blipFill>
          <a:blip r:embed="rId3"/>
          <a:srcRect/>
          <a:stretch>
            <a:fillRect/>
          </a:stretch>
        </p:blipFill>
        <p:spPr bwMode="auto">
          <a:xfrm>
            <a:off x="73025" y="-34925"/>
            <a:ext cx="2244725" cy="1631950"/>
          </a:xfrm>
          <a:prstGeom prst="rect">
            <a:avLst/>
          </a:prstGeom>
          <a:noFill/>
          <a:ln w="9525">
            <a:noFill/>
            <a:miter lim="800000"/>
            <a:headEnd/>
            <a:tailEnd/>
          </a:ln>
        </p:spPr>
      </p:pic>
      <p:sp>
        <p:nvSpPr>
          <p:cNvPr id="2" name="TextBox 1"/>
          <p:cNvSpPr txBox="1"/>
          <p:nvPr/>
        </p:nvSpPr>
        <p:spPr>
          <a:xfrm>
            <a:off x="381000" y="1676400"/>
            <a:ext cx="8229600" cy="1169551"/>
          </a:xfrm>
          <a:prstGeom prst="rect">
            <a:avLst/>
          </a:prstGeom>
          <a:noFill/>
        </p:spPr>
        <p:txBody>
          <a:bodyPr wrap="square" rtlCol="0">
            <a:spAutoFit/>
          </a:bodyPr>
          <a:lstStyle/>
          <a:p>
            <a:pPr marL="93980" indent="12700" algn="just">
              <a:lnSpc>
                <a:spcPct val="125000"/>
              </a:lnSpc>
              <a:spcAft>
                <a:spcPts val="400"/>
              </a:spcAft>
              <a:defRPr/>
            </a:pPr>
            <a:r>
              <a:rPr lang="en-US" sz="2800" u="sng" dirty="0">
                <a:ea typeface="Arial" panose="020B0604020202020204" pitchFamily="34" charset="0"/>
                <a:cs typeface="Times New Roman" panose="02020603050405020304" pitchFamily="18" charset="0"/>
              </a:rPr>
              <a:t>Bước 1:</a:t>
            </a:r>
            <a:r>
              <a:rPr lang="en-US" sz="2800" dirty="0">
                <a:ea typeface="Arial" panose="020B0604020202020204" pitchFamily="34" charset="0"/>
                <a:cs typeface="Times New Roman" panose="02020603050405020304" pitchFamily="18" charset="0"/>
              </a:rPr>
              <a:t> </a:t>
            </a:r>
            <a:r>
              <a:rPr lang="en-US" sz="2800" b="1" dirty="0">
                <a:solidFill>
                  <a:srgbClr val="C00000"/>
                </a:solidFill>
                <a:ea typeface="Arial" panose="020B0604020202020204" pitchFamily="34" charset="0"/>
                <a:cs typeface="Times New Roman" panose="02020603050405020304" pitchFamily="18" charset="0"/>
              </a:rPr>
              <a:t>Vẩy mạnh cho thuỷ ngân bên trong nhiệt kế tụt hết xuống bầu.</a:t>
            </a:r>
          </a:p>
        </p:txBody>
      </p:sp>
      <p:sp>
        <p:nvSpPr>
          <p:cNvPr id="4" name="TextBox 3"/>
          <p:cNvSpPr txBox="1"/>
          <p:nvPr/>
        </p:nvSpPr>
        <p:spPr>
          <a:xfrm>
            <a:off x="381000" y="2743200"/>
            <a:ext cx="8229600" cy="591059"/>
          </a:xfrm>
          <a:prstGeom prst="rect">
            <a:avLst/>
          </a:prstGeom>
          <a:noFill/>
        </p:spPr>
        <p:txBody>
          <a:bodyPr wrap="square" rtlCol="0">
            <a:spAutoFit/>
          </a:bodyPr>
          <a:lstStyle/>
          <a:p>
            <a:pPr marL="93980" indent="12700" algn="just">
              <a:lnSpc>
                <a:spcPct val="125000"/>
              </a:lnSpc>
              <a:spcAft>
                <a:spcPts val="400"/>
              </a:spcAft>
              <a:defRPr/>
            </a:pPr>
            <a:r>
              <a:rPr lang="en-US" sz="2800" u="sng" dirty="0">
                <a:ea typeface="Arial" panose="020B0604020202020204" pitchFamily="34" charset="0"/>
                <a:cs typeface="Times New Roman" panose="02020603050405020304" pitchFamily="18" charset="0"/>
              </a:rPr>
              <a:t>Bước 2:</a:t>
            </a:r>
            <a:r>
              <a:rPr lang="en-US" sz="2800" dirty="0">
                <a:ea typeface="Arial" panose="020B0604020202020204" pitchFamily="34" charset="0"/>
                <a:cs typeface="Times New Roman" panose="02020603050405020304" pitchFamily="18" charset="0"/>
              </a:rPr>
              <a:t> </a:t>
            </a:r>
            <a:r>
              <a:rPr lang="en-US" sz="2800" b="1" dirty="0">
                <a:solidFill>
                  <a:srgbClr val="002060"/>
                </a:solidFill>
                <a:ea typeface="Arial" panose="020B0604020202020204" pitchFamily="34" charset="0"/>
                <a:cs typeface="Times New Roman" panose="02020603050405020304" pitchFamily="18" charset="0"/>
              </a:rPr>
              <a:t>Dùng bông y tế lau sạch thân và bầu nhiệt kế.</a:t>
            </a:r>
          </a:p>
        </p:txBody>
      </p:sp>
      <p:sp>
        <p:nvSpPr>
          <p:cNvPr id="5" name="TextBox 4"/>
          <p:cNvSpPr txBox="1"/>
          <p:nvPr/>
        </p:nvSpPr>
        <p:spPr>
          <a:xfrm>
            <a:off x="457200" y="3429000"/>
            <a:ext cx="8153400" cy="954107"/>
          </a:xfrm>
          <a:prstGeom prst="rect">
            <a:avLst/>
          </a:prstGeom>
          <a:noFill/>
        </p:spPr>
        <p:txBody>
          <a:bodyPr wrap="square" rtlCol="0">
            <a:spAutoFit/>
          </a:bodyPr>
          <a:lstStyle/>
          <a:p>
            <a:r>
              <a:rPr lang="en-US" sz="2800" u="sng" dirty="0">
                <a:ea typeface="Arial" panose="020B0604020202020204" pitchFamily="34" charset="0"/>
                <a:cs typeface="Times New Roman" panose="02020603050405020304" pitchFamily="18" charset="0"/>
              </a:rPr>
              <a:t>Bước 3:</a:t>
            </a:r>
            <a:r>
              <a:rPr lang="en-US" sz="2800" dirty="0">
                <a:ea typeface="Arial" panose="020B0604020202020204" pitchFamily="34" charset="0"/>
                <a:cs typeface="Times New Roman" panose="02020603050405020304" pitchFamily="18" charset="0"/>
              </a:rPr>
              <a:t> </a:t>
            </a:r>
            <a:r>
              <a:rPr lang="en-US" sz="2800" b="1" dirty="0">
                <a:solidFill>
                  <a:srgbClr val="0070C0"/>
                </a:solidFill>
                <a:ea typeface="Arial" panose="020B0604020202020204" pitchFamily="34" charset="0"/>
                <a:cs typeface="Times New Roman" panose="02020603050405020304" pitchFamily="18" charset="0"/>
              </a:rPr>
              <a:t>Dùng tay phải cầm thân nhiệt kế, đặt bầu nhiệt kế tiếp xúc với vật cần đo nhiệt độ</a:t>
            </a:r>
            <a:endParaRPr lang="en-US" sz="2800" b="1" dirty="0">
              <a:solidFill>
                <a:srgbClr val="0070C0"/>
              </a:solidFill>
            </a:endParaRPr>
          </a:p>
        </p:txBody>
      </p:sp>
      <p:sp>
        <p:nvSpPr>
          <p:cNvPr id="6" name="TextBox 5"/>
          <p:cNvSpPr txBox="1"/>
          <p:nvPr/>
        </p:nvSpPr>
        <p:spPr>
          <a:xfrm>
            <a:off x="381000" y="4483894"/>
            <a:ext cx="8001000" cy="1231106"/>
          </a:xfrm>
          <a:prstGeom prst="rect">
            <a:avLst/>
          </a:prstGeom>
          <a:noFill/>
        </p:spPr>
        <p:txBody>
          <a:bodyPr wrap="square" rtlCol="0">
            <a:spAutoFit/>
          </a:bodyPr>
          <a:lstStyle/>
          <a:p>
            <a:r>
              <a:rPr lang="en-US" sz="2800" u="sng" dirty="0">
                <a:ea typeface="Calibri" panose="020F0502020204030204" pitchFamily="34" charset="0"/>
                <a:cs typeface="Times New Roman" panose="02020603050405020304" pitchFamily="18" charset="0"/>
              </a:rPr>
              <a:t>Bước 4:</a:t>
            </a:r>
            <a:r>
              <a:rPr lang="en-US" sz="2800" dirty="0">
                <a:ea typeface="Calibri" panose="020F0502020204030204" pitchFamily="34" charset="0"/>
                <a:cs typeface="Times New Roman" panose="02020603050405020304" pitchFamily="18" charset="0"/>
              </a:rPr>
              <a:t> </a:t>
            </a:r>
            <a:r>
              <a:rPr lang="en-US" sz="2800" b="1" dirty="0">
                <a:solidFill>
                  <a:srgbClr val="FF0000"/>
                </a:solidFill>
                <a:ea typeface="Calibri" panose="020F0502020204030204" pitchFamily="34" charset="0"/>
                <a:cs typeface="Times New Roman" panose="02020603050405020304" pitchFamily="18" charset="0"/>
              </a:rPr>
              <a:t>Chờ khoảng 2-3 phút, lấy nhiệt kế ra đọc nhiệt độ.</a:t>
            </a:r>
            <a:endParaRPr lang="en-US" sz="2800" b="1" dirty="0">
              <a:solidFill>
                <a:srgbClr val="FF0000"/>
              </a:solidFill>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56323"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5632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5632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56326" name="Rectangle 3"/>
          <p:cNvSpPr>
            <a:spLocks noChangeArrowheads="1"/>
          </p:cNvSpPr>
          <p:nvPr/>
        </p:nvSpPr>
        <p:spPr bwMode="auto">
          <a:xfrm>
            <a:off x="407988" y="1298575"/>
            <a:ext cx="8534400" cy="4662488"/>
          </a:xfrm>
          <a:prstGeom prst="rect">
            <a:avLst/>
          </a:prstGeom>
          <a:noFill/>
          <a:ln w="9525">
            <a:noFill/>
            <a:miter lim="800000"/>
            <a:headEnd/>
            <a:tailEnd/>
          </a:ln>
        </p:spPr>
        <p:txBody>
          <a:bodyPr>
            <a:spAutoFit/>
          </a:bodyPr>
          <a:lstStyle/>
          <a:p>
            <a:pPr indent="190500" algn="ctr">
              <a:lnSpc>
                <a:spcPct val="125000"/>
              </a:lnSpc>
            </a:pPr>
            <a:r>
              <a:rPr lang="en-US" sz="3600" b="1">
                <a:solidFill>
                  <a:srgbClr val="6A07F3"/>
                </a:solidFill>
              </a:rPr>
              <a:t>Lưu ý</a:t>
            </a:r>
            <a:endParaRPr lang="en-US" sz="3600">
              <a:latin typeface="Arial" pitchFamily="34" charset="0"/>
            </a:endParaRPr>
          </a:p>
          <a:p>
            <a:pPr indent="190500" algn="just"/>
            <a:r>
              <a:rPr lang="en-US" sz="3600"/>
              <a:t>Cẩn thận khi vẩy nhiệt kế tránh va chạm với các vật khác. Khi đọc kết quả tránh cầm vào bầu nhiệt kế. Thuỷ ngân là chất độc dễ bay hơi. Nếu em làm vỡ nhiệt kế, đừng sờ vào thuỷ ngân hoặc các mảnh thuỷ tinh, cần báo ngay cho giáo viên hoặc người phụ trách phòng thí nghiệm</a:t>
            </a:r>
          </a:p>
        </p:txBody>
      </p:sp>
      <p:pic>
        <p:nvPicPr>
          <p:cNvPr id="56327" name="Picture 13"/>
          <p:cNvPicPr>
            <a:picLocks noChangeAspect="1" noChangeArrowheads="1"/>
          </p:cNvPicPr>
          <p:nvPr/>
        </p:nvPicPr>
        <p:blipFill>
          <a:blip r:embed="rId3"/>
          <a:srcRect/>
          <a:stretch>
            <a:fillRect/>
          </a:stretch>
        </p:blipFill>
        <p:spPr bwMode="auto">
          <a:xfrm>
            <a:off x="1016000" y="360363"/>
            <a:ext cx="1600200" cy="1289050"/>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357</Words>
  <Application>Microsoft Office PowerPoint</Application>
  <PresentationFormat>On-screen Show (4:3)</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Các bước sử dụng nhiệt kế y tế thuỷ ngân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50</cp:revision>
  <dcterms:created xsi:type="dcterms:W3CDTF">2021-09-22T02:43:48Z</dcterms:created>
  <dcterms:modified xsi:type="dcterms:W3CDTF">2023-08-03T03:12:40Z</dcterms:modified>
</cp:coreProperties>
</file>