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90" r:id="rId2"/>
    <p:sldId id="281" r:id="rId3"/>
    <p:sldId id="282" r:id="rId4"/>
    <p:sldId id="283" r:id="rId5"/>
    <p:sldId id="257" r:id="rId6"/>
    <p:sldId id="284" r:id="rId7"/>
    <p:sldId id="265" r:id="rId8"/>
    <p:sldId id="285" r:id="rId9"/>
    <p:sldId id="267" r:id="rId10"/>
    <p:sldId id="287" r:id="rId11"/>
    <p:sldId id="286" r:id="rId12"/>
    <p:sldId id="268" r:id="rId13"/>
    <p:sldId id="269" r:id="rId14"/>
    <p:sldId id="288" r:id="rId15"/>
    <p:sldId id="271" r:id="rId16"/>
    <p:sldId id="272" r:id="rId17"/>
    <p:sldId id="289" r:id="rId18"/>
    <p:sldId id="273" r:id="rId19"/>
    <p:sldId id="275" r:id="rId20"/>
    <p:sldId id="276" r:id="rId21"/>
    <p:sldId id="258" r:id="rId22"/>
    <p:sldId id="259" r:id="rId23"/>
    <p:sldId id="260" r:id="rId24"/>
    <p:sldId id="261" r:id="rId25"/>
    <p:sldId id="262" r:id="rId26"/>
    <p:sldId id="263" r:id="rId27"/>
    <p:sldId id="256" r:id="rId28"/>
    <p:sldId id="280" r:id="rId29"/>
    <p:sldId id="270"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04743F-5938-4C4C-BFBD-2003F6AC1CD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36565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4743F-5938-4C4C-BFBD-2003F6AC1CD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340347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4743F-5938-4C4C-BFBD-2003F6AC1CD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23512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4743F-5938-4C4C-BFBD-2003F6AC1CD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354195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04743F-5938-4C4C-BFBD-2003F6AC1CD3}"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125926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4743F-5938-4C4C-BFBD-2003F6AC1CD3}"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57894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4743F-5938-4C4C-BFBD-2003F6AC1CD3}" type="datetimeFigureOut">
              <a:rPr lang="en-US" smtClean="0"/>
              <a:pPr/>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109602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4743F-5938-4C4C-BFBD-2003F6AC1CD3}" type="datetimeFigureOut">
              <a:rPr lang="en-US" smtClean="0"/>
              <a:pPr/>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320915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743F-5938-4C4C-BFBD-2003F6AC1CD3}" type="datetimeFigureOut">
              <a:rPr lang="en-US" smtClean="0"/>
              <a:pPr/>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112746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120246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extLst>
      <p:ext uri="{BB962C8B-B14F-4D97-AF65-F5344CB8AC3E}">
        <p14:creationId xmlns:p14="http://schemas.microsoft.com/office/powerpoint/2010/main" val="122953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04743F-5938-4C4C-BFBD-2003F6AC1CD3}" type="datetimeFigureOut">
              <a:rPr lang="en-US" smtClean="0"/>
              <a:pPr/>
              <a:t>17/8/2023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20114C-B3BF-4C66-9463-8CB17ED1B023}" type="slidenum">
              <a:rPr lang="en-US" smtClean="0"/>
              <a:pPr/>
              <a:t>‹#›</a:t>
            </a:fld>
            <a:endParaRPr lang="en-US"/>
          </a:p>
        </p:txBody>
      </p:sp>
    </p:spTree>
    <p:extLst>
      <p:ext uri="{BB962C8B-B14F-4D97-AF65-F5344CB8AC3E}">
        <p14:creationId xmlns:p14="http://schemas.microsoft.com/office/powerpoint/2010/main" val="28355916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Slide đẹp (5)"/>
          <p:cNvPicPr>
            <a:picLocks noChangeAspect="1" noChangeArrowheads="1"/>
          </p:cNvPicPr>
          <p:nvPr/>
        </p:nvPicPr>
        <p:blipFill>
          <a:blip r:embed="rId2"/>
          <a:srcRect/>
          <a:stretch>
            <a:fillRect/>
          </a:stretch>
        </p:blipFill>
        <p:spPr bwMode="auto">
          <a:xfrm>
            <a:off x="0" y="0"/>
            <a:ext cx="926592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pPr lvl="0" eaLnBrk="0" fontAlgn="base" hangingPunct="0">
              <a:spcBef>
                <a:spcPct val="0"/>
              </a:spcBef>
              <a:spcAft>
                <a:spcPct val="0"/>
              </a:spcAft>
              <a:defRPr/>
            </a:pPr>
            <a:r>
              <a:rPr lang="vi-VN" altLang="en-US" sz="3200" b="1" kern="0" dirty="0">
                <a:solidFill>
                  <a:schemeClr val="bg1"/>
                </a:solidFill>
                <a:latin typeface="Times New Roman" panose="02020603050405020304" pitchFamily="18" charset="0"/>
              </a:rPr>
              <a:t>Các em đã từng nghe sự tích Ngưu Lang – Chức Nữ chưa? </a:t>
            </a:r>
            <a:endParaRPr lang="en-US" altLang="en-US" sz="3200" b="1" kern="0" dirty="0">
              <a:solidFill>
                <a:schemeClr val="bg1"/>
              </a:solidFill>
              <a:latin typeface="Times New Roman" panose="02020603050405020304" pitchFamily="18" charset="0"/>
            </a:endParaRPr>
          </a:p>
        </p:txBody>
      </p:sp>
      <p:sp>
        <p:nvSpPr>
          <p:cNvPr id="4" name="Rectangle 3"/>
          <p:cNvSpPr/>
          <p:nvPr/>
        </p:nvSpPr>
        <p:spPr>
          <a:xfrm>
            <a:off x="9236" y="1143000"/>
            <a:ext cx="5181600" cy="5632311"/>
          </a:xfrm>
          <a:prstGeom prst="rect">
            <a:avLst/>
          </a:prstGeom>
        </p:spPr>
        <p:txBody>
          <a:bodyPr wrap="square">
            <a:spAutoFit/>
          </a:bodyPr>
          <a:lstStyle/>
          <a:p>
            <a:pPr lvl="0" eaLnBrk="0" fontAlgn="base" hangingPunct="0">
              <a:spcBef>
                <a:spcPct val="0"/>
              </a:spcBef>
              <a:spcAft>
                <a:spcPct val="0"/>
              </a:spcAft>
              <a:defRPr/>
            </a:pPr>
            <a:r>
              <a:rPr lang="vi-VN" altLang="en-US" sz="3600" kern="0" dirty="0">
                <a:solidFill>
                  <a:srgbClr val="002060"/>
                </a:solidFill>
                <a:latin typeface="Times New Roman" panose="02020603050405020304" pitchFamily="18" charset="0"/>
              </a:rPr>
              <a:t>Trong sự tích có nhắc đến việc Ngọc Hoàng đã xây cây cầu trên sông Ngân Hà để Ngưu Lang, Chức Nữ gặp nhau vào ngày 7/7 hàng năm. Vậy Ngân Hà theo các em hiểu là gì? Và nhìn thấy nó khi nào? Các em có thể miêu tả về Ngân hà không?  </a:t>
            </a:r>
            <a:endParaRPr lang="en-US" altLang="en-US" sz="3600" kern="0" dirty="0">
              <a:solidFill>
                <a:srgbClr val="002060"/>
              </a:solidFill>
              <a:latin typeface="Times New Roman" panose="02020603050405020304" pitchFamily="18" charset="0"/>
            </a:endParaRPr>
          </a:p>
        </p:txBody>
      </p:sp>
      <p:pic>
        <p:nvPicPr>
          <p:cNvPr id="1026" name="Picture 2" descr="Sự tích ngày Ngưu Lang, Chức Nữ mùng 7/7 âm lịch – Công ty TNHH MTV Sông Chu"/>
          <p:cNvPicPr>
            <a:picLocks noChangeAspect="1" noChangeArrowheads="1"/>
          </p:cNvPicPr>
          <p:nvPr/>
        </p:nvPicPr>
        <p:blipFill>
          <a:blip r:embed="rId3"/>
          <a:srcRect/>
          <a:stretch>
            <a:fillRect/>
          </a:stretch>
        </p:blipFill>
        <p:spPr bwMode="auto">
          <a:xfrm>
            <a:off x="4953000" y="533400"/>
            <a:ext cx="4191000" cy="632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ức nguyên đêm để 'săn' hình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0"/>
            <a:ext cx="9144000" cy="2862322"/>
          </a:xfrm>
          <a:prstGeom prst="rect">
            <a:avLst/>
          </a:prstGeom>
        </p:spPr>
        <p:txBody>
          <a:bodyPr wrap="square">
            <a:spAutoFit/>
          </a:bodyPr>
          <a:lstStyle/>
          <a:p>
            <a:r>
              <a:rPr lang="vi-VN" sz="3600" dirty="0">
                <a:latin typeface="Times New Roman" pitchFamily="18" charset="0"/>
                <a:cs typeface="Times New Roman" pitchFamily="18" charset="0"/>
              </a:rPr>
              <a:t>Ngân Hà chuyển động khoảng 600 000m/s, những vòng xoắn ốc của Ngân Hà trong đó có các thiên thể chuyển động  cùng với Ngân Hà,Ngân Hà cũng tự quay quanh lõi của mình nên quỹ đạo và chuyển động của nó rất phức tạp</a:t>
            </a:r>
            <a:endParaRPr lang="fr-FR" sz="3600" dirty="0">
              <a:latin typeface="Times New Roman" pitchFamily="18" charset="0"/>
              <a:cs typeface="Times New Roman" pitchFamily="18" charset="0"/>
            </a:endParaRPr>
          </a:p>
        </p:txBody>
      </p:sp>
      <p:sp>
        <p:nvSpPr>
          <p:cNvPr id="5" name="Rectangle 4"/>
          <p:cNvSpPr/>
          <p:nvPr/>
        </p:nvSpPr>
        <p:spPr>
          <a:xfrm>
            <a:off x="0" y="1447800"/>
            <a:ext cx="9144000" cy="1200329"/>
          </a:xfrm>
          <a:prstGeom prst="rect">
            <a:avLst/>
          </a:prstGeom>
        </p:spPr>
        <p:txBody>
          <a:bodyPr wrap="square">
            <a:spAutoFit/>
          </a:bodyPr>
          <a:lstStyle/>
          <a:p>
            <a:r>
              <a:rPr lang="vi-VN" sz="3600" dirty="0">
                <a:latin typeface="Times New Roman" pitchFamily="18" charset="0"/>
                <a:cs typeface="Times New Roman" pitchFamily="18" charset="0"/>
              </a:rPr>
              <a:t>Từ đầu bài.Mô tả lại chuyển động của Ngân Hà trong vũ trụ</a:t>
            </a:r>
            <a:endParaRPr lang="fr-FR" sz="3600" dirty="0">
              <a:latin typeface="Times New Roman" pitchFamily="18" charset="0"/>
              <a:cs typeface="Times New Roman" pitchFamily="18" charset="0"/>
            </a:endParaRPr>
          </a:p>
        </p:txBody>
      </p:sp>
      <p:sp>
        <p:nvSpPr>
          <p:cNvPr id="6" name="Rectangle 5"/>
          <p:cNvSpPr/>
          <p:nvPr/>
        </p:nvSpPr>
        <p:spPr>
          <a:xfrm>
            <a:off x="0" y="0"/>
            <a:ext cx="9144000" cy="1200329"/>
          </a:xfrm>
          <a:prstGeom prst="rect">
            <a:avLst/>
          </a:prstGeom>
        </p:spPr>
        <p:txBody>
          <a:bodyPr wrap="square">
            <a:spAutoFit/>
          </a:bodyPr>
          <a:lstStyle/>
          <a:p>
            <a:r>
              <a:rPr lang="vi-VN" sz="3600" dirty="0">
                <a:latin typeface="Times New Roman" pitchFamily="18" charset="0"/>
                <a:cs typeface="Times New Roman" pitchFamily="18" charset="0"/>
              </a:rPr>
              <a:t>Năm ánh sáng là đơn vị đo khoảng cách trong thiên văn</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?.Theo em, dùng tên Ngân Hà để gọi tập hợp các thiên thể trong đó có Hệ Mặt Trời của chúng ta có hoàn toàn chính xác không? Tại sao?</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828800"/>
            <a:ext cx="9144000" cy="3970318"/>
          </a:xfrm>
          <a:prstGeom prst="rect">
            <a:avLst/>
          </a:prstGeom>
        </p:spPr>
        <p:txBody>
          <a:bodyPr wrap="square">
            <a:spAutoFit/>
          </a:bodyPr>
          <a:lstStyle/>
          <a:p>
            <a:r>
              <a:rPr lang="vi-VN" sz="3600" dirty="0">
                <a:latin typeface="Times New Roman" pitchFamily="18" charset="0"/>
                <a:cs typeface="Times New Roman" pitchFamily="18" charset="0"/>
              </a:rPr>
              <a:t>Dùng tên Ngân Hà để gọi tập hợp các thiên thể trong đó có Hệ Mặt Trời của chúng ta </a:t>
            </a:r>
            <a:r>
              <a:rPr lang="vi-VN" sz="3600" dirty="0">
                <a:solidFill>
                  <a:schemeClr val="accent6">
                    <a:lumMod val="75000"/>
                  </a:schemeClr>
                </a:solidFill>
                <a:latin typeface="Times New Roman" pitchFamily="18" charset="0"/>
                <a:cs typeface="Times New Roman" pitchFamily="18" charset="0"/>
              </a:rPr>
              <a:t>không hoàn toàn chính xác</a:t>
            </a:r>
            <a:r>
              <a:rPr lang="vi-VN" sz="3600" dirty="0">
                <a:latin typeface="Times New Roman" pitchFamily="18" charset="0"/>
                <a:cs typeface="Times New Roman" pitchFamily="18" charset="0"/>
              </a:rPr>
              <a:t>.Vì hệ Mặt Trời của chúng ta nằm ở gần rìa của một trong 4 vòng xoắn của Ngân Hà nên từ Trái Đất ta chỉ nhìn thấy một mẩu của vòng xoắn này và thấy nó giống một dòng sông.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8481809" cy="646331"/>
          </a:xfrm>
          <a:prstGeom prst="rect">
            <a:avLst/>
          </a:prstGeom>
        </p:spPr>
        <p:txBody>
          <a:bodyPr wrap="none">
            <a:spAutoFit/>
          </a:bodyPr>
          <a:lstStyle/>
          <a:p>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một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bằng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giấy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về</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Hà</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1" y="533400"/>
            <a:ext cx="9144000" cy="1754326"/>
          </a:xfrm>
          <a:prstGeom prst="rect">
            <a:avLst/>
          </a:prstGeom>
        </p:spPr>
        <p:txBody>
          <a:bodyPr wrap="square">
            <a:spAutoFit/>
          </a:bodyPr>
          <a:lstStyle/>
          <a:p>
            <a:r>
              <a:rPr lang="vi-VN" sz="3600" dirty="0">
                <a:latin typeface="Times New Roman" pitchFamily="18" charset="0"/>
                <a:cs typeface="Times New Roman" pitchFamily="18" charset="0"/>
              </a:rPr>
              <a:t>Cắt một tấm bìa màu xanh thẫm, theo mẫu.Dùng </a:t>
            </a:r>
            <a:r>
              <a:rPr lang="vi-VN" sz="3600">
                <a:latin typeface="Times New Roman" pitchFamily="18" charset="0"/>
                <a:cs typeface="Times New Roman" pitchFamily="18" charset="0"/>
              </a:rPr>
              <a:t>màu v</a:t>
            </a:r>
            <a:r>
              <a:rPr lang="en-US" sz="3600">
                <a:latin typeface="Times New Roman" pitchFamily="18" charset="0"/>
                <a:cs typeface="Times New Roman" pitchFamily="18" charset="0"/>
              </a:rPr>
              <a:t>ẽ</a:t>
            </a:r>
            <a:r>
              <a:rPr lang="vi-VN" sz="3600">
                <a:latin typeface="Times New Roman" pitchFamily="18" charset="0"/>
                <a:cs typeface="Times New Roman" pitchFamily="18" charset="0"/>
              </a:rPr>
              <a:t> </a:t>
            </a:r>
            <a:r>
              <a:rPr lang="vi-VN" sz="3600" dirty="0">
                <a:latin typeface="Times New Roman" pitchFamily="18" charset="0"/>
                <a:cs typeface="Times New Roman" pitchFamily="18" charset="0"/>
              </a:rPr>
              <a:t>Ngân Hà xoắn màu trắng mờ với nhiều chấm sáng.</a:t>
            </a:r>
            <a:endParaRPr lang="en-US" sz="3600" dirty="0">
              <a:latin typeface="Times New Roman" pitchFamily="18" charset="0"/>
              <a:cs typeface="Times New Roman" pitchFamily="18" charset="0"/>
            </a:endParaRPr>
          </a:p>
        </p:txBody>
      </p:sp>
      <p:sp>
        <p:nvSpPr>
          <p:cNvPr id="5" name="Rectangle 4"/>
          <p:cNvSpPr/>
          <p:nvPr/>
        </p:nvSpPr>
        <p:spPr>
          <a:xfrm>
            <a:off x="0" y="2209800"/>
            <a:ext cx="8991600" cy="646331"/>
          </a:xfrm>
          <a:prstGeom prst="rect">
            <a:avLst/>
          </a:prstGeom>
        </p:spPr>
        <p:txBody>
          <a:bodyPr wrap="square">
            <a:spAutoFit/>
          </a:bodyPr>
          <a:lstStyle/>
          <a:p>
            <a:r>
              <a:rPr lang="vi-VN" sz="3600" dirty="0">
                <a:latin typeface="Times New Roman" pitchFamily="18" charset="0"/>
                <a:cs typeface="Times New Roman" pitchFamily="18" charset="0"/>
              </a:rPr>
              <a:t>- Dùng tờ bìa này để làm một chong chóng</a:t>
            </a:r>
            <a:endParaRPr lang="en-US" sz="3600" dirty="0">
              <a:latin typeface="Times New Roman" pitchFamily="18" charset="0"/>
              <a:cs typeface="Times New Roman" pitchFamily="18" charset="0"/>
            </a:endParaRPr>
          </a:p>
        </p:txBody>
      </p:sp>
      <p:sp>
        <p:nvSpPr>
          <p:cNvPr id="6" name="Rectangle 5"/>
          <p:cNvSpPr/>
          <p:nvPr/>
        </p:nvSpPr>
        <p:spPr>
          <a:xfrm>
            <a:off x="0" y="2743200"/>
            <a:ext cx="9144000" cy="1200329"/>
          </a:xfrm>
          <a:prstGeom prst="rect">
            <a:avLst/>
          </a:prstGeom>
        </p:spPr>
        <p:txBody>
          <a:bodyPr wrap="square">
            <a:spAutoFit/>
          </a:bodyPr>
          <a:lstStyle/>
          <a:p>
            <a:r>
              <a:rPr lang="vi-VN" sz="3600" dirty="0">
                <a:latin typeface="Times New Roman" pitchFamily="18" charset="0"/>
                <a:cs typeface="Times New Roman" pitchFamily="18" charset="0"/>
              </a:rPr>
              <a:t>-Cho gió thổi mạnh vào chong chóng sẽ thấy hình ảnh của Ngân Hà đang quay trong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át hiện &quot;dải ngân hà ma quỷ&quot; trong suốt như ảo ảnh - Báo Người lao động"/>
          <p:cNvPicPr>
            <a:picLocks noChangeAspect="1" noChangeArrowheads="1"/>
          </p:cNvPicPr>
          <p:nvPr/>
        </p:nvPicPr>
        <p:blipFill>
          <a:blip r:embed="rId2"/>
          <a:srcRect/>
          <a:stretch>
            <a:fillRect/>
          </a:stretch>
        </p:blipFill>
        <p:spPr bwMode="auto">
          <a:xfrm>
            <a:off x="-1" y="0"/>
            <a:ext cx="9211733"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304800"/>
            <a:ext cx="5462457" cy="646331"/>
          </a:xfrm>
          <a:prstGeom prst="rect">
            <a:avLst/>
          </a:prstGeom>
        </p:spPr>
        <p:txBody>
          <a:bodyPr wrap="none">
            <a:spAutoFit/>
          </a:bodyPr>
          <a:lstStyle/>
          <a:p>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Ngân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8194" name="Picture 2" descr="https://luattreem.vn/wp-content/uploads/2022/01/Ngan-Ha-va-he-MT.png"/>
          <p:cNvPicPr>
            <a:picLocks noChangeAspect="1" noChangeArrowheads="1"/>
          </p:cNvPicPr>
          <p:nvPr/>
        </p:nvPicPr>
        <p:blipFill>
          <a:blip r:embed="rId2"/>
          <a:srcRect/>
          <a:stretch>
            <a:fillRect/>
          </a:stretch>
        </p:blipFill>
        <p:spPr bwMode="auto">
          <a:xfrm>
            <a:off x="4491228" y="838200"/>
            <a:ext cx="4652772" cy="3276600"/>
          </a:xfrm>
          <a:prstGeom prst="rect">
            <a:avLst/>
          </a:prstGeom>
          <a:noFill/>
        </p:spPr>
      </p:pic>
      <p:sp>
        <p:nvSpPr>
          <p:cNvPr id="5" name="Rectangle 4"/>
          <p:cNvSpPr/>
          <p:nvPr/>
        </p:nvSpPr>
        <p:spPr>
          <a:xfrm>
            <a:off x="762000" y="914400"/>
            <a:ext cx="3657600" cy="1754326"/>
          </a:xfrm>
          <a:prstGeom prst="rect">
            <a:avLst/>
          </a:prstGeom>
        </p:spPr>
        <p:txBody>
          <a:bodyPr wrap="square">
            <a:spAutoFit/>
          </a:bodyPr>
          <a:lstStyle/>
          <a:p>
            <a:r>
              <a:rPr lang="vi-VN" sz="3600" dirty="0">
                <a:solidFill>
                  <a:srgbClr val="C00000"/>
                </a:solidFill>
                <a:latin typeface="Times New Roman" pitchFamily="18" charset="0"/>
                <a:cs typeface="Times New Roman" pitchFamily="18" charset="0"/>
              </a:rPr>
              <a:t>Nêu vị trí của hệ </a:t>
            </a:r>
            <a:r>
              <a:rPr lang="en-US" sz="3600" dirty="0" err="1">
                <a:solidFill>
                  <a:srgbClr val="C00000"/>
                </a:solidFill>
                <a:latin typeface="Times New Roman" pitchFamily="18" charset="0"/>
                <a:cs typeface="Times New Roman" pitchFamily="18" charset="0"/>
              </a:rPr>
              <a:t>Mặt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Trời</a:t>
            </a:r>
            <a:r>
              <a:rPr lang="en-US" sz="3600" dirty="0">
                <a:solidFill>
                  <a:srgbClr val="C00000"/>
                </a:solidFill>
                <a:latin typeface="Times New Roman" pitchFamily="18" charset="0"/>
                <a:cs typeface="Times New Roman" pitchFamily="18" charset="0"/>
              </a:rPr>
              <a:t> </a:t>
            </a:r>
            <a:r>
              <a:rPr lang="vi-VN" sz="3600" dirty="0">
                <a:solidFill>
                  <a:srgbClr val="C00000"/>
                </a:solidFill>
                <a:latin typeface="Times New Roman" pitchFamily="18" charset="0"/>
                <a:cs typeface="Times New Roman" pitchFamily="18" charset="0"/>
              </a:rPr>
              <a:t>trong giải </a:t>
            </a:r>
            <a:r>
              <a:rPr lang="en-US" sz="3600" dirty="0" err="1">
                <a:solidFill>
                  <a:srgbClr val="C00000"/>
                </a:solidFill>
                <a:latin typeface="Times New Roman" pitchFamily="18" charset="0"/>
                <a:cs typeface="Times New Roman" pitchFamily="18" charset="0"/>
              </a:rPr>
              <a:t>Ngân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Hà</a:t>
            </a:r>
            <a:r>
              <a:rPr lang="en-US" sz="3600" dirty="0">
                <a:solidFill>
                  <a:srgbClr val="C00000"/>
                </a:solidFill>
                <a:latin typeface="Times New Roman" pitchFamily="18" charset="0"/>
                <a:cs typeface="Times New Roman" pitchFamily="18" charset="0"/>
              </a:rPr>
              <a:t> </a:t>
            </a:r>
          </a:p>
        </p:txBody>
      </p:sp>
      <p:sp>
        <p:nvSpPr>
          <p:cNvPr id="6" name="Rectangle 5"/>
          <p:cNvSpPr/>
          <p:nvPr/>
        </p:nvSpPr>
        <p:spPr>
          <a:xfrm>
            <a:off x="762000" y="914400"/>
            <a:ext cx="3886200" cy="2554545"/>
          </a:xfrm>
          <a:prstGeom prst="rect">
            <a:avLst/>
          </a:prstGeom>
        </p:spPr>
        <p:txBody>
          <a:bodyPr wrap="square">
            <a:spAutoFit/>
          </a:bodyPr>
          <a:lstStyle/>
          <a:p>
            <a:r>
              <a:rPr lang="vi-VN" dirty="0"/>
              <a:t>- </a:t>
            </a:r>
            <a:r>
              <a:rPr lang="vi-VN" sz="3200" dirty="0">
                <a:latin typeface="Times New Roman" pitchFamily="18" charset="0"/>
                <a:cs typeface="Times New Roman" pitchFamily="18" charset="0"/>
              </a:rPr>
              <a:t>Hệ Mặt Trời nằm ở rìa của một vòng xoắn của Ngân Hà, cách tâm Ngàn Hà khoảng 26 000 năm ánh sáng</a:t>
            </a:r>
            <a:r>
              <a:rPr lang="vi-VN" dirty="0"/>
              <a:t>.</a:t>
            </a:r>
            <a:endParaRPr lang="en-US" dirty="0"/>
          </a:p>
        </p:txBody>
      </p:sp>
      <p:sp>
        <p:nvSpPr>
          <p:cNvPr id="7" name="Rectangle 6"/>
          <p:cNvSpPr/>
          <p:nvPr/>
        </p:nvSpPr>
        <p:spPr>
          <a:xfrm>
            <a:off x="662191" y="4114800"/>
            <a:ext cx="8481809" cy="1200329"/>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Kích thước của hệ Mặt Trời so với Ngân Hà như thế nào?</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609600" y="4114800"/>
            <a:ext cx="8534400" cy="1200329"/>
          </a:xfrm>
          <a:prstGeom prst="rect">
            <a:avLst/>
          </a:prstGeom>
        </p:spPr>
        <p:txBody>
          <a:bodyPr wrap="square">
            <a:spAutoFit/>
          </a:bodyPr>
          <a:lstStyle/>
          <a:p>
            <a:r>
              <a:rPr lang="vi-VN" sz="3200" dirty="0">
                <a:latin typeface="Times New Roman" pitchFamily="18" charset="0"/>
                <a:cs typeface="Times New Roman" pitchFamily="18" charset="0"/>
              </a:rPr>
              <a:t> </a:t>
            </a:r>
            <a:r>
              <a:rPr lang="vi-VN" sz="3600" dirty="0">
                <a:latin typeface="Times New Roman" pitchFamily="18" charset="0"/>
                <a:cs typeface="Times New Roman" pitchFamily="18" charset="0"/>
              </a:rPr>
              <a:t>Kích thước của hệ Mặt Trời vô cùng nhỏ so với kích thước của Ngân Hà.</a:t>
            </a:r>
            <a:endParaRPr lang="en-US" sz="3600" dirty="0">
              <a:latin typeface="Times New Roman" pitchFamily="18" charset="0"/>
              <a:cs typeface="Times New Roman" pitchFamily="18" charset="0"/>
            </a:endParaRPr>
          </a:p>
        </p:txBody>
      </p:sp>
      <p:sp>
        <p:nvSpPr>
          <p:cNvPr id="11" name="Rectangle 10"/>
          <p:cNvSpPr/>
          <p:nvPr/>
        </p:nvSpPr>
        <p:spPr>
          <a:xfrm>
            <a:off x="609600" y="5181600"/>
            <a:ext cx="8534400" cy="1754326"/>
          </a:xfrm>
          <a:prstGeom prst="rect">
            <a:avLst/>
          </a:prstGeom>
        </p:spPr>
        <p:txBody>
          <a:bodyPr wrap="square">
            <a:spAutoFit/>
          </a:bodyPr>
          <a:lstStyle/>
          <a:p>
            <a:r>
              <a:rPr lang="vi-VN" sz="3200" dirty="0">
                <a:latin typeface="Times New Roman" pitchFamily="18" charset="0"/>
                <a:cs typeface="Times New Roman" pitchFamily="18" charset="0"/>
              </a:rPr>
              <a:t> </a:t>
            </a:r>
            <a:r>
              <a:rPr lang="vi-VN" sz="3600" dirty="0">
                <a:latin typeface="Times New Roman" pitchFamily="18" charset="0"/>
                <a:cs typeface="Times New Roman" pitchFamily="18" charset="0"/>
              </a:rPr>
              <a:t>Nếu chúng ta xem Mặt Trời bé bằng một đồng su thì kích thước của Ngân Hà phải lớn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0" fill="hold"/>
                                        <p:tgtEl>
                                          <p:spTgt spid="8194"/>
                                        </p:tgtEl>
                                        <p:attrNameLst>
                                          <p:attrName>ppt_x</p:attrName>
                                        </p:attrNameLst>
                                      </p:cBhvr>
                                      <p:tavLst>
                                        <p:tav tm="0">
                                          <p:val>
                                            <p:strVal val="#ppt_x"/>
                                          </p:val>
                                        </p:tav>
                                        <p:tav tm="100000">
                                          <p:val>
                                            <p:strVal val="#ppt_x"/>
                                          </p:val>
                                        </p:tav>
                                      </p:tavLst>
                                    </p:anim>
                                    <p:anim calcmode="lin" valueType="num">
                                      <p:cBhvr additive="base">
                                        <p:cTn id="13"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7">
                                            <p:txEl>
                                              <p:pRg st="0" end="0"/>
                                            </p:txEl>
                                          </p:spTgt>
                                        </p:tgtEl>
                                      </p:cBhvr>
                                    </p:animEffect>
                                    <p:set>
                                      <p:cBhvr>
                                        <p:cTn id="3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4)">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4)">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build="allAtOnce"/>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57400"/>
            <a:ext cx="9144000" cy="2554545"/>
          </a:xfrm>
          <a:prstGeom prst="rect">
            <a:avLst/>
          </a:prstGeom>
        </p:spPr>
        <p:txBody>
          <a:bodyPr wrap="square">
            <a:spAutoFit/>
          </a:bodyPr>
          <a:lstStyle/>
          <a:p>
            <a:r>
              <a:rPr lang="vi-VN" sz="4000" b="1" dirty="0">
                <a:latin typeface="Times New Roman" pitchFamily="18" charset="0"/>
                <a:cs typeface="Times New Roman" pitchFamily="18" charset="0"/>
              </a:rPr>
              <a:t>Mặt Trời chuyển động quanh tâm của Ngân Hà với tốc độ 220000 m/s nhưng phải mất 230 triệu năm mới quay được 1 vòng.</a:t>
            </a:r>
            <a:endParaRPr lang="en-US" sz="4000" b="1" dirty="0">
              <a:latin typeface="Times New Roman" pitchFamily="18" charset="0"/>
              <a:cs typeface="Times New Roman" pitchFamily="18" charset="0"/>
            </a:endParaRPr>
          </a:p>
        </p:txBody>
      </p:sp>
      <p:sp>
        <p:nvSpPr>
          <p:cNvPr id="7" name="Rectangle 6"/>
          <p:cNvSpPr/>
          <p:nvPr/>
        </p:nvSpPr>
        <p:spPr>
          <a:xfrm>
            <a:off x="76200" y="152400"/>
            <a:ext cx="9144000" cy="1938992"/>
          </a:xfrm>
          <a:prstGeom prst="rect">
            <a:avLst/>
          </a:prstGeom>
        </p:spPr>
        <p:txBody>
          <a:bodyPr wrap="square">
            <a:spAutoFit/>
          </a:bodyPr>
          <a:lstStyle/>
          <a:p>
            <a:r>
              <a:rPr lang="vi-VN" sz="3200" dirty="0">
                <a:latin typeface="Times New Roman" pitchFamily="18" charset="0"/>
                <a:cs typeface="Times New Roman" pitchFamily="18" charset="0"/>
              </a:rPr>
              <a:t> </a:t>
            </a:r>
            <a:r>
              <a:rPr lang="vi-VN" sz="4000" dirty="0">
                <a:latin typeface="Times New Roman" pitchFamily="18" charset="0"/>
                <a:cs typeface="Times New Roman" pitchFamily="18" charset="0"/>
              </a:rPr>
              <a:t>bằng một lục địa so với kích thước thì Trái Đất của chúng ta cũng chỉ là một hạt bụi trong dải Ngân Hà.</a:t>
            </a:r>
            <a:endParaRPr lang="en-US" sz="4000" dirty="0">
              <a:latin typeface="Times New Roman" pitchFamily="18" charset="0"/>
              <a:cs typeface="Times New Roman" pitchFamily="18" charset="0"/>
            </a:endParaRPr>
          </a:p>
        </p:txBody>
      </p:sp>
      <p:sp>
        <p:nvSpPr>
          <p:cNvPr id="8" name="Rectangle 7"/>
          <p:cNvSpPr/>
          <p:nvPr/>
        </p:nvSpPr>
        <p:spPr>
          <a:xfrm>
            <a:off x="0" y="4648200"/>
            <a:ext cx="9144000" cy="1754326"/>
          </a:xfrm>
          <a:prstGeom prst="rect">
            <a:avLst/>
          </a:prstGeom>
        </p:spPr>
        <p:txBody>
          <a:bodyPr wrap="square">
            <a:spAutoFit/>
          </a:bodyPr>
          <a:lstStyle/>
          <a:p>
            <a:r>
              <a:rPr lang="vi-VN" sz="3600" b="1" dirty="0">
                <a:solidFill>
                  <a:schemeClr val="bg1"/>
                </a:solidFill>
                <a:latin typeface="Times New Roman" pitchFamily="18" charset="0"/>
                <a:cs typeface="Times New Roman" pitchFamily="18" charset="0"/>
              </a:rPr>
              <a:t>Nếu các em chưa thấy được vũ trụ rộng lớn như thế nào  thì Ngân Hà lại chỉ là một trong hàng tỉ thiên hà của vũ trụ</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deo] Cảm biến siêu khủng Canon ISO 300.000 với &quot;dải ngân hà&quot; tuyệt đẹp  trong hang tố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3318570"/>
            <a:ext cx="9144000" cy="3539430"/>
          </a:xfrm>
          <a:prstGeom prst="rect">
            <a:avLst/>
          </a:prstGeom>
        </p:spPr>
        <p:txBody>
          <a:bodyPr wrap="square">
            <a:spAutoFit/>
          </a:bodyPr>
          <a:lstStyle/>
          <a:p>
            <a:r>
              <a:rPr lang="vi-VN" sz="2800" dirty="0">
                <a:solidFill>
                  <a:schemeClr val="bg1"/>
                </a:solidFill>
                <a:latin typeface="Times New Roman" pitchFamily="18" charset="0"/>
                <a:cs typeface="Times New Roman" pitchFamily="18" charset="0"/>
              </a:rPr>
              <a:t>Đây là một tấm ảnh thực tế về Vũ trụ, những đốm sáng trong hình thực ra là những Thiên Hà và mỗi Thiên hà chứa hàng tỉ tỉ Ngôi Sao, hành tinh, tinh văn và hàng triệu thứ khác. Dải Ngân Hà của chúng ta cũng chỉ là một Thiên Hà rất nhỏ so với hàng tỉ tỉ Thiên Hà khác trong Vũ Trụ.vậy phải chăng Trái Đất không phải là nơi tồn tại sự sống duy nhất . Các nhà khoa học trên toàn thế giới vẫn đang trên quá trình trả lời câu hỏi đó dấy các em.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19400" y="0"/>
            <a:ext cx="2249334" cy="646331"/>
          </a:xfrm>
          <a:prstGeom prst="rect">
            <a:avLst/>
          </a:prstGeom>
        </p:spPr>
        <p:txBody>
          <a:bodyPr wrap="none">
            <a:spAutoFit/>
          </a:bodyPr>
          <a:lstStyle/>
          <a:p>
            <a:pPr algn="ctr"/>
            <a:r>
              <a:rPr lang="vi-VN" sz="3600" b="1" dirty="0">
                <a:solidFill>
                  <a:srgbClr val="C00000"/>
                </a:solidFill>
                <a:latin typeface="Times New Roman" pitchFamily="18" charset="0"/>
                <a:cs typeface="Times New Roman" pitchFamily="18" charset="0"/>
              </a:rPr>
              <a:t>GHI NHỚ</a:t>
            </a:r>
            <a:endParaRPr lang="en-US" sz="3600" b="1" dirty="0">
              <a:solidFill>
                <a:srgbClr val="C00000"/>
              </a:solidFill>
              <a:latin typeface="Times New Roman" pitchFamily="18" charset="0"/>
              <a:cs typeface="Times New Roman" pitchFamily="18" charset="0"/>
            </a:endParaRPr>
          </a:p>
        </p:txBody>
      </p:sp>
      <p:sp>
        <p:nvSpPr>
          <p:cNvPr id="9" name="Flowchart: Display 8"/>
          <p:cNvSpPr/>
          <p:nvPr/>
        </p:nvSpPr>
        <p:spPr>
          <a:xfrm>
            <a:off x="3124200" y="2133600"/>
            <a:ext cx="2362200" cy="1524000"/>
          </a:xfrm>
          <a:prstGeom prst="flowChartDisp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600" b="1" dirty="0">
                <a:solidFill>
                  <a:srgbClr val="C00000"/>
                </a:solidFill>
                <a:latin typeface="Times New Roman" pitchFamily="18" charset="0"/>
                <a:cs typeface="Times New Roman" pitchFamily="18" charset="0"/>
              </a:rPr>
              <a:t>NGÂN HÀ</a:t>
            </a:r>
            <a:endParaRPr lang="en-US" sz="3600" b="1" dirty="0">
              <a:solidFill>
                <a:srgbClr val="C00000"/>
              </a:solidFill>
              <a:latin typeface="Times New Roman" pitchFamily="18" charset="0"/>
              <a:cs typeface="Times New Roman" pitchFamily="18" charset="0"/>
            </a:endParaRPr>
          </a:p>
        </p:txBody>
      </p:sp>
      <p:sp>
        <p:nvSpPr>
          <p:cNvPr id="11" name="Rectangle 10"/>
          <p:cNvSpPr/>
          <p:nvPr/>
        </p:nvSpPr>
        <p:spPr>
          <a:xfrm>
            <a:off x="228600" y="1295400"/>
            <a:ext cx="2438400" cy="3505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dirty="0" err="1">
                <a:latin typeface="Times New Roman" pitchFamily="18" charset="0"/>
                <a:cs typeface="Times New Roman" pitchFamily="18" charset="0"/>
              </a:rPr>
              <a:t>Ngân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a:t>
            </a:r>
            <a:r>
              <a:rPr lang="vi-VN" sz="3200" b="1" dirty="0">
                <a:latin typeface="Times New Roman" pitchFamily="18" charset="0"/>
                <a:cs typeface="Times New Roman" pitchFamily="18" charset="0"/>
              </a:rPr>
              <a:t> là một tập hợp hàng trăm tỉ thiên thể liên kết với nhau bằng lực hấp dẫn</a:t>
            </a:r>
            <a:r>
              <a:rPr lang="en-US" sz="3200" b="1" dirty="0">
                <a:latin typeface="Times New Roman" pitchFamily="18" charset="0"/>
                <a:cs typeface="Times New Roman" pitchFamily="18" charset="0"/>
              </a:rPr>
              <a:t> </a:t>
            </a:r>
          </a:p>
        </p:txBody>
      </p:sp>
      <p:sp>
        <p:nvSpPr>
          <p:cNvPr id="12" name="Oval 11"/>
          <p:cNvSpPr/>
          <p:nvPr/>
        </p:nvSpPr>
        <p:spPr>
          <a:xfrm>
            <a:off x="5410200" y="304800"/>
            <a:ext cx="3733800" cy="3276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dirty="0">
                <a:solidFill>
                  <a:schemeClr val="bg1"/>
                </a:solidFill>
                <a:latin typeface="Times New Roman" pitchFamily="18" charset="0"/>
                <a:cs typeface="Times New Roman" pitchFamily="18" charset="0"/>
              </a:rPr>
              <a:t>Ngân Hà có hình xoắn ốc với 4 vòng xoắn chính. Nhìn từ Trái Đất chỉ thấy một phần của một vòng xoắn ốc của Ngân Hà</a:t>
            </a:r>
            <a:endParaRPr lang="en-US" sz="2400" b="1" dirty="0">
              <a:solidFill>
                <a:schemeClr val="bg1"/>
              </a:solidFill>
              <a:latin typeface="Times New Roman" pitchFamily="18" charset="0"/>
              <a:cs typeface="Times New Roman" pitchFamily="18" charset="0"/>
            </a:endParaRPr>
          </a:p>
        </p:txBody>
      </p:sp>
      <p:sp>
        <p:nvSpPr>
          <p:cNvPr id="14" name="Right Arrow 13"/>
          <p:cNvSpPr/>
          <p:nvPr/>
        </p:nvSpPr>
        <p:spPr>
          <a:xfrm>
            <a:off x="5486400" y="2667000"/>
            <a:ext cx="228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1600200" y="4267200"/>
            <a:ext cx="6400800" cy="2819400"/>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dirty="0">
                <a:solidFill>
                  <a:schemeClr val="tx1"/>
                </a:solidFill>
                <a:latin typeface="Times New Roman" pitchFamily="18" charset="0"/>
                <a:cs typeface="Times New Roman" pitchFamily="18" charset="0"/>
              </a:rPr>
              <a:t>Ngân Hà chỉ là một trong hàng tỉ  Thiên Hà của Vũ Trụ </a:t>
            </a:r>
            <a:endParaRPr lang="en-US" sz="3600" dirty="0">
              <a:solidFill>
                <a:schemeClr val="tx1"/>
              </a:solidFill>
              <a:latin typeface="Times New Roman" pitchFamily="18" charset="0"/>
              <a:cs typeface="Times New Roman" pitchFamily="18" charset="0"/>
            </a:endParaRPr>
          </a:p>
        </p:txBody>
      </p:sp>
      <p:sp>
        <p:nvSpPr>
          <p:cNvPr id="16" name="Down Arrow 15"/>
          <p:cNvSpPr/>
          <p:nvPr/>
        </p:nvSpPr>
        <p:spPr>
          <a:xfrm>
            <a:off x="4267200" y="4114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rot="11552654">
            <a:off x="2697789" y="2348017"/>
            <a:ext cx="609600" cy="350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ppt_x"/>
                                          </p:val>
                                        </p:tav>
                                        <p:tav tm="100000">
                                          <p:val>
                                            <p:strVal val="#ppt_x"/>
                                          </p:val>
                                        </p:tav>
                                      </p:tavLst>
                                    </p:anim>
                                    <p:anim calcmode="lin" valueType="num">
                                      <p:cBhvr additive="base">
                                        <p:cTn id="1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0" fill="hold"/>
                                        <p:tgtEl>
                                          <p:spTgt spid="11"/>
                                        </p:tgtEl>
                                        <p:attrNameLst>
                                          <p:attrName>ppt_x</p:attrName>
                                        </p:attrNameLst>
                                      </p:cBhvr>
                                      <p:tavLst>
                                        <p:tav tm="0">
                                          <p:val>
                                            <p:strVal val="#ppt_x"/>
                                          </p:val>
                                        </p:tav>
                                        <p:tav tm="100000">
                                          <p:val>
                                            <p:strVal val="#ppt_x"/>
                                          </p:val>
                                        </p:tav>
                                      </p:tavLst>
                                    </p:anim>
                                    <p:anim calcmode="lin" valueType="num">
                                      <p:cBhvr additive="base">
                                        <p:cTn id="19"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0" fill="hold"/>
                                        <p:tgtEl>
                                          <p:spTgt spid="12"/>
                                        </p:tgtEl>
                                        <p:attrNameLst>
                                          <p:attrName>ppt_x</p:attrName>
                                        </p:attrNameLst>
                                      </p:cBhvr>
                                      <p:tavLst>
                                        <p:tav tm="0">
                                          <p:val>
                                            <p:strVal val="#ppt_x"/>
                                          </p:val>
                                        </p:tav>
                                        <p:tav tm="100000">
                                          <p:val>
                                            <p:strVal val="#ppt_x"/>
                                          </p:val>
                                        </p:tav>
                                      </p:tavLst>
                                    </p:anim>
                                    <p:anim calcmode="lin" valueType="num">
                                      <p:cBhvr additive="base">
                                        <p:cTn id="3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ảnh background mảng màu tam giác xanh trắng"/>
          <p:cNvPicPr>
            <a:picLocks noChangeAspect="1" noChangeArrowheads="1"/>
          </p:cNvPicPr>
          <p:nvPr/>
        </p:nvPicPr>
        <p:blipFill>
          <a:blip r:embed="rId2"/>
          <a:srcRect/>
          <a:stretch>
            <a:fillRect/>
          </a:stretch>
        </p:blipFill>
        <p:spPr bwMode="auto">
          <a:xfrm>
            <a:off x="-1" y="0"/>
            <a:ext cx="9076265" cy="6858000"/>
          </a:xfrm>
          <a:prstGeom prst="rect">
            <a:avLst/>
          </a:prstGeom>
          <a:noFill/>
        </p:spPr>
      </p:pic>
      <p:sp>
        <p:nvSpPr>
          <p:cNvPr id="3" name="Rectangle 2"/>
          <p:cNvSpPr/>
          <p:nvPr/>
        </p:nvSpPr>
        <p:spPr>
          <a:xfrm>
            <a:off x="1219200" y="0"/>
            <a:ext cx="6796604" cy="646331"/>
          </a:xfrm>
          <a:prstGeom prst="rect">
            <a:avLst/>
          </a:prstGeom>
        </p:spPr>
        <p:txBody>
          <a:bodyPr wrap="none">
            <a:spAutoFit/>
          </a:bodyPr>
          <a:lstStyle/>
          <a:p>
            <a:pPr algn="ctr"/>
            <a:r>
              <a:rPr lang="vi-VN" sz="3600" b="1" dirty="0">
                <a:latin typeface="Times New Roman" pitchFamily="18" charset="0"/>
                <a:cs typeface="Times New Roman" pitchFamily="18" charset="0"/>
              </a:rPr>
              <a:t>Một số đài Thiên Văn ở Việt Nam</a:t>
            </a:r>
            <a:endParaRPr lang="en-US" sz="3600" b="1" dirty="0">
              <a:latin typeface="Times New Roman" pitchFamily="18" charset="0"/>
              <a:cs typeface="Times New Roman" pitchFamily="18" charset="0"/>
            </a:endParaRPr>
          </a:p>
        </p:txBody>
      </p:sp>
      <p:pic>
        <p:nvPicPr>
          <p:cNvPr id="4098" name="Picture 2" descr="Khám phá những bí mật ẩn sau Đài Thiên văn lớn nhất miền Bắc sắp đi vào  hoạt động - MVietQ"/>
          <p:cNvPicPr>
            <a:picLocks noChangeAspect="1" noChangeArrowheads="1"/>
          </p:cNvPicPr>
          <p:nvPr/>
        </p:nvPicPr>
        <p:blipFill>
          <a:blip r:embed="rId3"/>
          <a:srcRect/>
          <a:stretch>
            <a:fillRect/>
          </a:stretch>
        </p:blipFill>
        <p:spPr bwMode="auto">
          <a:xfrm>
            <a:off x="0" y="609600"/>
            <a:ext cx="4690377" cy="3124200"/>
          </a:xfrm>
          <a:prstGeom prst="rect">
            <a:avLst/>
          </a:prstGeom>
          <a:noFill/>
        </p:spPr>
      </p:pic>
      <p:pic>
        <p:nvPicPr>
          <p:cNvPr id="4100" name="Picture 4" descr="Đài thiên văn đầu tiên của Việt Nam mở cửa đón khách - Báo Khánh Hòa điện tử"/>
          <p:cNvPicPr>
            <a:picLocks noChangeAspect="1" noChangeArrowheads="1"/>
          </p:cNvPicPr>
          <p:nvPr/>
        </p:nvPicPr>
        <p:blipFill>
          <a:blip r:embed="rId4"/>
          <a:srcRect/>
          <a:stretch>
            <a:fillRect/>
          </a:stretch>
        </p:blipFill>
        <p:spPr bwMode="auto">
          <a:xfrm>
            <a:off x="4648200" y="609600"/>
            <a:ext cx="4495800" cy="2997200"/>
          </a:xfrm>
          <a:prstGeom prst="rect">
            <a:avLst/>
          </a:prstGeom>
          <a:noFill/>
        </p:spPr>
      </p:pic>
      <p:sp>
        <p:nvSpPr>
          <p:cNvPr id="6" name="Rectangle 5"/>
          <p:cNvSpPr/>
          <p:nvPr/>
        </p:nvSpPr>
        <p:spPr>
          <a:xfrm>
            <a:off x="0" y="3810000"/>
            <a:ext cx="4724400" cy="2246769"/>
          </a:xfrm>
          <a:prstGeom prst="rect">
            <a:avLst/>
          </a:prstGeom>
        </p:spPr>
        <p:txBody>
          <a:bodyPr wrap="square">
            <a:spAutoFit/>
          </a:bodyPr>
          <a:lstStyle/>
          <a:p>
            <a:r>
              <a:rPr lang="vi-VN" sz="2800" b="1" dirty="0">
                <a:latin typeface="Times New Roman" pitchFamily="18" charset="0"/>
                <a:cs typeface="Times New Roman" pitchFamily="18" charset="0"/>
              </a:rPr>
              <a:t>Đài Thiên Văn Hòa Lạc cách trung tâm Hà Nội 30km, nằm trong quần thể các công trình củatrung tâm vũ trụ Việt Nam đang được xây dựng</a:t>
            </a:r>
            <a:endParaRPr lang="en-US" sz="2800" b="1" dirty="0">
              <a:latin typeface="Times New Roman" pitchFamily="18" charset="0"/>
              <a:cs typeface="Times New Roman" pitchFamily="18" charset="0"/>
            </a:endParaRPr>
          </a:p>
        </p:txBody>
      </p:sp>
      <p:sp>
        <p:nvSpPr>
          <p:cNvPr id="7" name="Rectangle 6"/>
          <p:cNvSpPr/>
          <p:nvPr/>
        </p:nvSpPr>
        <p:spPr>
          <a:xfrm>
            <a:off x="4724400" y="3657600"/>
            <a:ext cx="4267200" cy="3108543"/>
          </a:xfrm>
          <a:prstGeom prst="rect">
            <a:avLst/>
          </a:prstGeom>
        </p:spPr>
        <p:txBody>
          <a:bodyPr wrap="square">
            <a:spAutoFit/>
          </a:bodyPr>
          <a:lstStyle/>
          <a:p>
            <a:r>
              <a:rPr lang="vi-VN" sz="2800" b="1" dirty="0">
                <a:latin typeface="Times New Roman" pitchFamily="18" charset="0"/>
                <a:cs typeface="Times New Roman" pitchFamily="18" charset="0"/>
              </a:rPr>
              <a:t>Đài Thiên Văn Nha Trang là 1 trong 2 đài thiên văn thuộc trung tâm vũ trụ Việt Nam (VNSC) được khởi công xây dựng từ năm 2015, hoàn thành vào tháng 8 năm 2017</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plus(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ảnh dải ngân hà đẹp nhất thế giới - VnExpress Du lịch"/>
          <p:cNvPicPr>
            <a:picLocks noChangeAspect="1" noChangeArrowheads="1"/>
          </p:cNvPicPr>
          <p:nvPr/>
        </p:nvPicPr>
        <p:blipFill>
          <a:blip r:embed="rId2"/>
          <a:srcRect/>
          <a:stretch>
            <a:fillRect/>
          </a:stretch>
        </p:blipFill>
        <p:spPr bwMode="auto">
          <a:xfrm>
            <a:off x="0" y="-1"/>
            <a:ext cx="9144000" cy="6927451"/>
          </a:xfrm>
          <a:prstGeom prst="rect">
            <a:avLst/>
          </a:prstGeom>
          <a:noFill/>
        </p:spPr>
      </p:pic>
      <p:sp>
        <p:nvSpPr>
          <p:cNvPr id="3" name="Rectangle 2"/>
          <p:cNvSpPr/>
          <p:nvPr/>
        </p:nvSpPr>
        <p:spPr>
          <a:xfrm>
            <a:off x="0" y="0"/>
            <a:ext cx="8991600" cy="1569660"/>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a:solidFill>
                  <a:schemeClr val="bg1"/>
                </a:solidFill>
                <a:latin typeface="+mj-lt"/>
              </a:rPr>
              <a:t>Vào những đêm trời trong không trăng nhìn bầu trời ta sẽ thấy xen lẫn những vì sao lấp lánh và một dải sáng mờ vắt ngang bầu trời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ackground màu sắc xanh hồng"/>
          <p:cNvPicPr>
            <a:picLocks noChangeAspect="1" noChangeArrowheads="1"/>
          </p:cNvPicPr>
          <p:nvPr/>
        </p:nvPicPr>
        <p:blipFill>
          <a:blip r:embed="rId2"/>
          <a:srcRect/>
          <a:stretch>
            <a:fillRect/>
          </a:stretch>
        </p:blipFill>
        <p:spPr bwMode="auto">
          <a:xfrm>
            <a:off x="-1" y="0"/>
            <a:ext cx="9080699" cy="6858000"/>
          </a:xfrm>
          <a:prstGeom prst="rect">
            <a:avLst/>
          </a:prstGeom>
          <a:noFill/>
        </p:spPr>
      </p:pic>
      <p:sp>
        <p:nvSpPr>
          <p:cNvPr id="3" name="Rectangle 2"/>
          <p:cNvSpPr/>
          <p:nvPr/>
        </p:nvSpPr>
        <p:spPr>
          <a:xfrm>
            <a:off x="0" y="0"/>
            <a:ext cx="8942513" cy="646331"/>
          </a:xfrm>
          <a:prstGeom prst="rect">
            <a:avLst/>
          </a:prstGeom>
        </p:spPr>
        <p:txBody>
          <a:bodyPr wrap="none">
            <a:spAutoFit/>
          </a:bodyPr>
          <a:lstStyle/>
          <a:p>
            <a:r>
              <a:rPr lang="vi-VN" sz="3600" b="1" dirty="0">
                <a:latin typeface="Times New Roman" pitchFamily="18" charset="0"/>
                <a:cs typeface="Times New Roman" pitchFamily="18" charset="0"/>
              </a:rPr>
              <a:t>Một số đài Thiên Văn nổi tiếng trên Thế giới</a:t>
            </a:r>
            <a:endParaRPr lang="en-US" sz="3600" b="1" dirty="0">
              <a:latin typeface="Times New Roman" pitchFamily="18" charset="0"/>
              <a:cs typeface="Times New Roman" pitchFamily="18" charset="0"/>
            </a:endParaRPr>
          </a:p>
        </p:txBody>
      </p:sp>
      <p:pic>
        <p:nvPicPr>
          <p:cNvPr id="3074" name="Picture 2" descr="Đài thiên văn lớn nhất thế giới ngừng hoạt động, có thể lỡ nhiều sự kiện  quan trọng - Tuổi Trẻ Online"/>
          <p:cNvPicPr>
            <a:picLocks noChangeAspect="1" noChangeArrowheads="1"/>
          </p:cNvPicPr>
          <p:nvPr/>
        </p:nvPicPr>
        <p:blipFill>
          <a:blip r:embed="rId3"/>
          <a:srcRect/>
          <a:stretch>
            <a:fillRect/>
          </a:stretch>
        </p:blipFill>
        <p:spPr bwMode="auto">
          <a:xfrm>
            <a:off x="0" y="609600"/>
            <a:ext cx="4419600" cy="4114800"/>
          </a:xfrm>
          <a:prstGeom prst="rect">
            <a:avLst/>
          </a:prstGeom>
          <a:noFill/>
        </p:spPr>
      </p:pic>
      <p:pic>
        <p:nvPicPr>
          <p:cNvPr id="3076" name="Picture 4" descr="Tìm hiểu về kính viễn vọng không gian Hubble - KhoaHoc.tv"/>
          <p:cNvPicPr>
            <a:picLocks noChangeAspect="1" noChangeArrowheads="1"/>
          </p:cNvPicPr>
          <p:nvPr/>
        </p:nvPicPr>
        <p:blipFill>
          <a:blip r:embed="rId4"/>
          <a:srcRect/>
          <a:stretch>
            <a:fillRect/>
          </a:stretch>
        </p:blipFill>
        <p:spPr bwMode="auto">
          <a:xfrm>
            <a:off x="4495800" y="609600"/>
            <a:ext cx="4648200" cy="4191000"/>
          </a:xfrm>
          <a:prstGeom prst="rect">
            <a:avLst/>
          </a:prstGeom>
          <a:noFill/>
        </p:spPr>
      </p:pic>
      <p:sp>
        <p:nvSpPr>
          <p:cNvPr id="6" name="Rectangle 5"/>
          <p:cNvSpPr/>
          <p:nvPr/>
        </p:nvSpPr>
        <p:spPr>
          <a:xfrm>
            <a:off x="0" y="4876800"/>
            <a:ext cx="4495800" cy="1077218"/>
          </a:xfrm>
          <a:prstGeom prst="rect">
            <a:avLst/>
          </a:prstGeom>
        </p:spPr>
        <p:txBody>
          <a:bodyPr wrap="square">
            <a:spAutoFit/>
          </a:bodyPr>
          <a:lstStyle/>
          <a:p>
            <a:r>
              <a:rPr lang="vi-VN" sz="3200" dirty="0">
                <a:latin typeface="Times New Roman" pitchFamily="18" charset="0"/>
                <a:cs typeface="Times New Roman" pitchFamily="18" charset="0"/>
              </a:rPr>
              <a:t>Hệ thống anten của Đài thiên văn alma tại chile</a:t>
            </a:r>
            <a:endParaRPr lang="en-US" sz="3200" dirty="0">
              <a:latin typeface="Times New Roman" pitchFamily="18" charset="0"/>
              <a:cs typeface="Times New Roman" pitchFamily="18" charset="0"/>
            </a:endParaRPr>
          </a:p>
        </p:txBody>
      </p:sp>
      <p:sp>
        <p:nvSpPr>
          <p:cNvPr id="7" name="Rectangle 6"/>
          <p:cNvSpPr/>
          <p:nvPr/>
        </p:nvSpPr>
        <p:spPr>
          <a:xfrm>
            <a:off x="4648200" y="4953000"/>
            <a:ext cx="4495800" cy="1569660"/>
          </a:xfrm>
          <a:prstGeom prst="rect">
            <a:avLst/>
          </a:prstGeom>
        </p:spPr>
        <p:txBody>
          <a:bodyPr wrap="square">
            <a:spAutoFit/>
          </a:bodyPr>
          <a:lstStyle/>
          <a:p>
            <a:r>
              <a:rPr lang="vi-VN" sz="3200" dirty="0">
                <a:latin typeface="Times New Roman" pitchFamily="18" charset="0"/>
                <a:cs typeface="Times New Roman" pitchFamily="18" charset="0"/>
              </a:rPr>
              <a:t>Kính thiên văn không gian Hubble của Đài thiên văn Mĩ</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0" fill="hold"/>
                                        <p:tgtEl>
                                          <p:spTgt spid="3074"/>
                                        </p:tgtEl>
                                        <p:attrNameLst>
                                          <p:attrName>ppt_x</p:attrName>
                                        </p:attrNameLst>
                                      </p:cBhvr>
                                      <p:tavLst>
                                        <p:tav tm="0">
                                          <p:val>
                                            <p:strVal val="#ppt_x"/>
                                          </p:val>
                                        </p:tav>
                                        <p:tav tm="100000">
                                          <p:val>
                                            <p:strVal val="#ppt_x"/>
                                          </p:val>
                                        </p:tav>
                                      </p:tavLst>
                                    </p:anim>
                                    <p:anim calcmode="lin" valueType="num">
                                      <p:cBhvr additive="base">
                                        <p:cTn id="13"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4)">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28600"/>
            <a:ext cx="4495800" cy="646331"/>
          </a:xfrm>
          <a:prstGeom prst="rect">
            <a:avLst/>
          </a:prstGeom>
        </p:spPr>
        <p:txBody>
          <a:bodyPr wrap="square">
            <a:spAutoFit/>
          </a:bodyPr>
          <a:lstStyle/>
          <a:p>
            <a:pPr algn="ctr"/>
            <a:r>
              <a:rPr lang="vi-VN" sz="3600" b="1" dirty="0">
                <a:latin typeface="Times New Roman" pitchFamily="18" charset="0"/>
                <a:cs typeface="Times New Roman" pitchFamily="18" charset="0"/>
              </a:rPr>
              <a:t>LUYỆN TẬP</a:t>
            </a:r>
            <a:endParaRPr lang="en-US" sz="3600" b="1" dirty="0">
              <a:latin typeface="Times New Roman" pitchFamily="18" charset="0"/>
              <a:cs typeface="Times New Roman" pitchFamily="18" charset="0"/>
            </a:endParaRPr>
          </a:p>
        </p:txBody>
      </p:sp>
      <p:sp>
        <p:nvSpPr>
          <p:cNvPr id="10" name="Rectangle 9"/>
          <p:cNvSpPr/>
          <p:nvPr/>
        </p:nvSpPr>
        <p:spPr>
          <a:xfrm>
            <a:off x="0" y="990600"/>
            <a:ext cx="8991600" cy="5078313"/>
          </a:xfrm>
          <a:prstGeom prst="rect">
            <a:avLst/>
          </a:prstGeom>
        </p:spPr>
        <p:txBody>
          <a:bodyPr wrap="square">
            <a:spAutoFit/>
          </a:bodyPr>
          <a:lstStyle/>
          <a:p>
            <a:r>
              <a:rPr lang="vi-VN" sz="3600" dirty="0">
                <a:latin typeface="Times New Roman" pitchFamily="18" charset="0"/>
                <a:cs typeface="Times New Roman" pitchFamily="18" charset="0"/>
              </a:rPr>
              <a:t>Câu 1. Câu nào dưới đây là đúng ?</a:t>
            </a:r>
          </a:p>
          <a:p>
            <a:r>
              <a:rPr lang="vi-VN" sz="3600" dirty="0">
                <a:latin typeface="Times New Roman" pitchFamily="18" charset="0"/>
                <a:cs typeface="Times New Roman" pitchFamily="18" charset="0"/>
              </a:rPr>
              <a:t>A. Ngân Hà là một chùm sao sắp xếp kéo dài trẻn bầu trời.</a:t>
            </a:r>
          </a:p>
          <a:p>
            <a:r>
              <a:rPr lang="vi-VN" sz="3600" dirty="0">
                <a:latin typeface="Times New Roman" pitchFamily="18" charset="0"/>
                <a:cs typeface="Times New Roman" pitchFamily="18" charset="0"/>
              </a:rPr>
              <a:t>B. Ngân Hà là một « dòng sông » sao trên bầu trời.</a:t>
            </a:r>
          </a:p>
          <a:p>
            <a:r>
              <a:rPr lang="vi-VN" sz="3600" dirty="0">
                <a:latin typeface="Times New Roman" pitchFamily="18" charset="0"/>
                <a:cs typeface="Times New Roman" pitchFamily="18" charset="0"/>
              </a:rPr>
              <a:t>C. Ngân hà là một tập hợp hàng trăm tỉ thiên thể liên kết với nhau bằng lực hấp dẫn.</a:t>
            </a:r>
          </a:p>
          <a:p>
            <a:r>
              <a:rPr lang="vi-VN" sz="3600" dirty="0">
                <a:latin typeface="Times New Roman" pitchFamily="18" charset="0"/>
                <a:cs typeface="Times New Roman" pitchFamily="18" charset="0"/>
              </a:rPr>
              <a:t>D. Ngân Hà là một tập hợp hàng trăm tỉ ngôi sao và nằm ở ngoài hệ Mặt Trời.</a:t>
            </a:r>
          </a:p>
        </p:txBody>
      </p:sp>
      <p:sp>
        <p:nvSpPr>
          <p:cNvPr id="11" name="Oval 10"/>
          <p:cNvSpPr/>
          <p:nvPr/>
        </p:nvSpPr>
        <p:spPr>
          <a:xfrm>
            <a:off x="0" y="3733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effectLst/>
                <a:latin typeface="Times New Roman" pitchFamily="18" charset="0"/>
                <a:ea typeface="MS Gothic" pitchFamily="49" charset="-128"/>
                <a:cs typeface="Times New Roman" pitchFamily="18" charset="0"/>
              </a:rPr>
              <a:t>Câu</a:t>
            </a:r>
            <a:r>
              <a:rPr kumimoji="0" lang="vi-VN" sz="3200" b="0" i="0" u="none" strike="noStrike" cap="none" normalizeH="0" dirty="0">
                <a:ln>
                  <a:noFill/>
                </a:ln>
                <a:effectLst/>
                <a:latin typeface="Times New Roman" pitchFamily="18" charset="0"/>
                <a:ea typeface="MS Gothic" pitchFamily="49" charset="-128"/>
                <a:cs typeface="Times New Roman" pitchFamily="18" charset="0"/>
              </a:rPr>
              <a:t> 2.</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Hãy</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khoanh</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vào</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từ</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Đúng</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hoặc</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Sai</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để</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đánh</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các</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phát</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biểu</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dưới</a:t>
            </a:r>
            <a:r>
              <a:rPr kumimoji="0" lang="en-US" sz="3200" b="0" i="0" u="none" strike="noStrike" cap="none" normalizeH="0" baseline="0" dirty="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a:ln>
                  <a:noFill/>
                </a:ln>
                <a:effectLst/>
                <a:latin typeface="Times New Roman" pitchFamily="18" charset="0"/>
                <a:ea typeface="MS Gothic" pitchFamily="49" charset="-128"/>
                <a:cs typeface="Times New Roman" pitchFamily="18" charset="0"/>
              </a:rPr>
              <a:t>đây</a:t>
            </a:r>
            <a:r>
              <a:rPr kumimoji="0" lang="en-US" sz="3200" b="0" i="0" u="none" strike="noStrike" cap="none" normalizeH="0" baseline="0" dirty="0">
                <a:ln>
                  <a:noFill/>
                </a:ln>
                <a:solidFill>
                  <a:srgbClr val="333333"/>
                </a:solidFill>
                <a:effectLst/>
                <a:latin typeface="Times New Roman" pitchFamily="18" charset="0"/>
                <a:ea typeface="MS Gothic" pitchFamily="49" charset="-128"/>
                <a:cs typeface="Times New Roman" pitchFamily="18" charset="0"/>
              </a:rPr>
              <a:t>.</a:t>
            </a:r>
            <a:endParaRPr kumimoji="0" lang="en-US" sz="3200" b="0" i="0" u="none" strike="noStrike" cap="none" normalizeH="0" baseline="0" dirty="0">
              <a:ln>
                <a:noFill/>
              </a:ln>
              <a:solidFill>
                <a:schemeClr val="tx1"/>
              </a:solidFill>
              <a:effectLst/>
              <a:latin typeface="Times New Roman" pitchFamily="18" charset="0"/>
              <a:ea typeface="MS Gothic" pitchFamily="49" charset="-128"/>
              <a:cs typeface="Times New Roman" pitchFamily="18" charset="0"/>
            </a:endParaRPr>
          </a:p>
        </p:txBody>
      </p:sp>
      <p:graphicFrame>
        <p:nvGraphicFramePr>
          <p:cNvPr id="10" name="Table 9"/>
          <p:cNvGraphicFramePr>
            <a:graphicFrameLocks noGrp="1"/>
          </p:cNvGraphicFramePr>
          <p:nvPr/>
        </p:nvGraphicFramePr>
        <p:xfrm>
          <a:off x="152400" y="1005840"/>
          <a:ext cx="8991600" cy="5852160"/>
        </p:xfrm>
        <a:graphic>
          <a:graphicData uri="http://schemas.openxmlformats.org/drawingml/2006/table">
            <a:tbl>
              <a:tblPr firstRow="1" bandRow="1">
                <a:tableStyleId>{5C22544A-7EE6-4342-B048-85BDC9FD1C3A}</a:tableStyleId>
              </a:tblPr>
              <a:tblGrid>
                <a:gridCol w="899160">
                  <a:extLst>
                    <a:ext uri="{9D8B030D-6E8A-4147-A177-3AD203B41FA5}">
                      <a16:colId xmlns:a16="http://schemas.microsoft.com/office/drawing/2014/main" val="20000"/>
                    </a:ext>
                  </a:extLst>
                </a:gridCol>
                <a:gridCol w="62941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tblGrid>
              <a:tr h="370840">
                <a:tc>
                  <a:txBody>
                    <a:bodyPr/>
                    <a:lstStyle/>
                    <a:p>
                      <a:pPr algn="ctr" fontAlgn="t" latinLnBrk="0"/>
                      <a:r>
                        <a:rPr lang="en-US" sz="3200" b="0" dirty="0">
                          <a:solidFill>
                            <a:schemeClr val="tx1"/>
                          </a:solidFill>
                          <a:latin typeface="Times New Roman" pitchFamily="18" charset="0"/>
                          <a:cs typeface="Times New Roman" pitchFamily="18" charset="0"/>
                        </a:rPr>
                        <a:t>STT</a:t>
                      </a: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Phát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biểu</a:t>
                      </a:r>
                      <a:endParaRPr lang="en-US" sz="3200" b="0" dirty="0">
                        <a:solidFill>
                          <a:schemeClr val="tx1"/>
                        </a:solidFill>
                        <a:latin typeface="Times New Roman" pitchFamily="18" charset="0"/>
                        <a:cs typeface="Times New Roman" pitchFamily="18" charset="0"/>
                      </a:endParaRP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Đánh</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giá</a:t>
                      </a:r>
                      <a:endParaRPr lang="en-US" sz="3200" b="0" dirty="0">
                        <a:solidFill>
                          <a:schemeClr val="tx1"/>
                        </a:solidFill>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0"/>
                  </a:ext>
                </a:extLst>
              </a:tr>
              <a:tr h="370840">
                <a:tc>
                  <a:txBody>
                    <a:bodyPr/>
                    <a:lstStyle/>
                    <a:p>
                      <a:pPr algn="ctr" fontAlgn="t" latinLnBrk="0"/>
                      <a:r>
                        <a:rPr lang="en-US" sz="3200" b="0" dirty="0">
                          <a:solidFill>
                            <a:schemeClr val="tx1"/>
                          </a:solidFill>
                          <a:latin typeface="Times New Roman" pitchFamily="18" charset="0"/>
                          <a:cs typeface="Times New Roman" pitchFamily="18" charset="0"/>
                        </a:rPr>
                        <a:t>1</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Hệ</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Mặt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Trời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là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trung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tâm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a:p>
                  </a:txBody>
                  <a:tcPr/>
                </a:tc>
                <a:extLst>
                  <a:ext uri="{0D108BD9-81ED-4DB2-BD59-A6C34878D82A}">
                    <a16:rowId xmlns:a16="http://schemas.microsoft.com/office/drawing/2014/main" val="10001"/>
                  </a:ext>
                </a:extLst>
              </a:tr>
              <a:tr h="370840">
                <a:tc>
                  <a:txBody>
                    <a:bodyPr/>
                    <a:lstStyle/>
                    <a:p>
                      <a:pPr algn="ctr" fontAlgn="t" latinLnBrk="0"/>
                      <a:r>
                        <a:rPr lang="en-US" sz="3200" b="0">
                          <a:solidFill>
                            <a:schemeClr val="tx1"/>
                          </a:solidFill>
                          <a:latin typeface="Times New Roman" pitchFamily="18" charset="0"/>
                          <a:cs typeface="Times New Roman" pitchFamily="18" charset="0"/>
                        </a:rPr>
                        <a:t>2</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đông thời quay quanh lõi của nó.</a:t>
                      </a:r>
                    </a:p>
                  </a:txBody>
                  <a:tcPr marL="0" marR="0" marT="0" marB="0"/>
                </a:tc>
                <a:tc>
                  <a:txBody>
                    <a:bodyPr/>
                    <a:lstStyle/>
                    <a:p>
                      <a:endParaRPr lang="en-US"/>
                    </a:p>
                  </a:txBody>
                  <a:tcPr/>
                </a:tc>
                <a:extLst>
                  <a:ext uri="{0D108BD9-81ED-4DB2-BD59-A6C34878D82A}">
                    <a16:rowId xmlns:a16="http://schemas.microsoft.com/office/drawing/2014/main" val="10002"/>
                  </a:ext>
                </a:extLst>
              </a:tr>
              <a:tr h="370840">
                <a:tc>
                  <a:txBody>
                    <a:bodyPr/>
                    <a:lstStyle/>
                    <a:p>
                      <a:pPr algn="ctr" fontAlgn="t" latinLnBrk="0"/>
                      <a:r>
                        <a:rPr lang="en-US" sz="3200" b="0">
                          <a:solidFill>
                            <a:schemeClr val="tx1"/>
                          </a:solidFill>
                          <a:latin typeface="Times New Roman" pitchFamily="18" charset="0"/>
                          <a:cs typeface="Times New Roman" pitchFamily="18" charset="0"/>
                        </a:rPr>
                        <a:t>3</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Từ</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Trái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Đất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có</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nhìn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thấy</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fontAlgn="t" latinLnBrk="0"/>
                      <a:r>
                        <a:rPr lang="en-US" sz="3200" b="0">
                          <a:solidFill>
                            <a:schemeClr val="tx1"/>
                          </a:solidFill>
                          <a:latin typeface="Times New Roman" pitchFamily="18" charset="0"/>
                          <a:cs typeface="Times New Roman" pitchFamily="18" charset="0"/>
                        </a:rPr>
                        <a:t>4</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bao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gồm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thiên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vũ</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trụ</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fontAlgn="t" latinLnBrk="0"/>
                      <a:r>
                        <a:rPr lang="en-US" sz="3200" b="0">
                          <a:solidFill>
                            <a:schemeClr val="tx1"/>
                          </a:solidFill>
                          <a:latin typeface="Times New Roman" pitchFamily="18" charset="0"/>
                          <a:cs typeface="Times New Roman" pitchFamily="18" charset="0"/>
                        </a:rPr>
                        <a:t>5</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nhanh hơn Mặt Trời chuyển động quanh tâm Ngân Hà.</a:t>
                      </a:r>
                    </a:p>
                  </a:txBody>
                  <a:tcPr marL="0" marR="0" marT="0" marB="0"/>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1" name="Rectangle 10"/>
          <p:cNvSpPr/>
          <p:nvPr/>
        </p:nvSpPr>
        <p:spPr>
          <a:xfrm>
            <a:off x="7467600" y="2819400"/>
            <a:ext cx="1149674"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dirty="0"/>
              <a:t> </a:t>
            </a:r>
          </a:p>
        </p:txBody>
      </p:sp>
      <p:sp>
        <p:nvSpPr>
          <p:cNvPr id="12" name="Rectangle 11"/>
          <p:cNvSpPr/>
          <p:nvPr/>
        </p:nvSpPr>
        <p:spPr>
          <a:xfrm>
            <a:off x="7543800" y="5943600"/>
            <a:ext cx="1149674" cy="584775"/>
          </a:xfrm>
          <a:prstGeom prst="rect">
            <a:avLst/>
          </a:prstGeom>
        </p:spPr>
        <p:txBody>
          <a:bodyPr wrap="none">
            <a:spAutoFit/>
          </a:bodyPr>
          <a:lstStyle/>
          <a:p>
            <a:r>
              <a:rPr lang="en-US" sz="3200" dirty="0" err="1">
                <a:latin typeface="Times New Roman" pitchFamily="18" charset="0"/>
                <a:cs typeface="Times New Roman" pitchFamily="18" charset="0"/>
              </a:rPr>
              <a:t>Đúng</a:t>
            </a:r>
            <a:r>
              <a:rPr lang="en-US" dirty="0"/>
              <a:t> </a:t>
            </a:r>
          </a:p>
        </p:txBody>
      </p:sp>
      <p:sp>
        <p:nvSpPr>
          <p:cNvPr id="13" name="Rectangle 12"/>
          <p:cNvSpPr/>
          <p:nvPr/>
        </p:nvSpPr>
        <p:spPr>
          <a:xfrm>
            <a:off x="7620000" y="1828800"/>
            <a:ext cx="864339" cy="584775"/>
          </a:xfrm>
          <a:prstGeom prst="rect">
            <a:avLst/>
          </a:prstGeom>
        </p:spPr>
        <p:txBody>
          <a:bodyPr wrap="none">
            <a:spAutoFit/>
          </a:bodyPr>
          <a:lstStyle/>
          <a:p>
            <a:r>
              <a:rPr lang="vi-VN" sz="3200" dirty="0">
                <a:latin typeface="Times New Roman" pitchFamily="18" charset="0"/>
                <a:cs typeface="Times New Roman" pitchFamily="18" charset="0"/>
              </a:rPr>
              <a:t>Sai </a:t>
            </a:r>
            <a:r>
              <a:rPr lang="en-US" dirty="0"/>
              <a:t> </a:t>
            </a:r>
          </a:p>
        </p:txBody>
      </p:sp>
      <p:sp>
        <p:nvSpPr>
          <p:cNvPr id="15" name="Rectangle 14"/>
          <p:cNvSpPr/>
          <p:nvPr/>
        </p:nvSpPr>
        <p:spPr>
          <a:xfrm>
            <a:off x="7696200" y="3810000"/>
            <a:ext cx="864339" cy="584775"/>
          </a:xfrm>
          <a:prstGeom prst="rect">
            <a:avLst/>
          </a:prstGeom>
        </p:spPr>
        <p:txBody>
          <a:bodyPr wrap="none">
            <a:spAutoFit/>
          </a:bodyPr>
          <a:lstStyle/>
          <a:p>
            <a:r>
              <a:rPr lang="vi-VN" sz="3200" dirty="0">
                <a:latin typeface="Times New Roman" pitchFamily="18" charset="0"/>
                <a:cs typeface="Times New Roman" pitchFamily="18" charset="0"/>
              </a:rPr>
              <a:t>Sai </a:t>
            </a:r>
            <a:r>
              <a:rPr lang="en-US" dirty="0"/>
              <a:t> </a:t>
            </a:r>
          </a:p>
        </p:txBody>
      </p:sp>
      <p:sp>
        <p:nvSpPr>
          <p:cNvPr id="16" name="Rectangle 15"/>
          <p:cNvSpPr/>
          <p:nvPr/>
        </p:nvSpPr>
        <p:spPr>
          <a:xfrm>
            <a:off x="7467600" y="4800600"/>
            <a:ext cx="864339" cy="584775"/>
          </a:xfrm>
          <a:prstGeom prst="rect">
            <a:avLst/>
          </a:prstGeom>
        </p:spPr>
        <p:txBody>
          <a:bodyPr wrap="none">
            <a:spAutoFit/>
          </a:bodyPr>
          <a:lstStyle/>
          <a:p>
            <a:r>
              <a:rPr lang="vi-VN" sz="3200" dirty="0">
                <a:latin typeface="Times New Roman" pitchFamily="18" charset="0"/>
                <a:cs typeface="Times New Roman" pitchFamily="18" charset="0"/>
              </a:rPr>
              <a:t>Sai </a:t>
            </a:r>
            <a:r>
              <a:rPr lang="en-US" dirty="0"/>
              <a:t> </a:t>
            </a:r>
          </a:p>
        </p:txBody>
      </p:sp>
    </p:spTree>
    <p:extLst>
      <p:ext uri="{BB962C8B-B14F-4D97-AF65-F5344CB8AC3E}">
        <p14:creationId xmlns:p14="http://schemas.microsoft.com/office/powerpoint/2010/main" val="1740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1" grpId="0"/>
      <p:bldP spid="12" grpId="0"/>
      <p:bldP spid="1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031873"/>
          </a:xfrm>
          <a:prstGeom prst="rect">
            <a:avLst/>
          </a:prstGeom>
        </p:spPr>
        <p:txBody>
          <a:bodyPr wrap="square">
            <a:spAutoFit/>
          </a:bodyPr>
          <a:lstStyle/>
          <a:p>
            <a:r>
              <a:rPr lang="vi-VN" sz="3200" dirty="0">
                <a:latin typeface="Times New Roman" pitchFamily="18" charset="0"/>
                <a:cs typeface="Times New Roman" pitchFamily="18" charset="0"/>
              </a:rPr>
              <a:t>Câu 3. Mặt Trời chuyển động quanh tâm Ngân Hà được 1 vòng (với tốc độ 220 000 m/s mất 230 triệu năm), thì trong khoảng thời gian đó Ngân Hà di chuyển (với tốc độ 600 000 m/s) được đoạn đường bằng bao nhiêu năm ánh sáng ? (năm ánh sáng là đơn vị đo khoảng cách trong Thiên văn, bằng quãng đường mà ánh sáng truyền đi trong 1 năm ; 1 năm ánh sáng xấp xỉ bằng 95 000 tỉ km).</a:t>
            </a:r>
            <a:endParaRPr lang="en-US" sz="3200" dirty="0">
              <a:latin typeface="Times New Roman" pitchFamily="18" charset="0"/>
              <a:cs typeface="Times New Roman" pitchFamily="18" charset="0"/>
            </a:endParaRPr>
          </a:p>
        </p:txBody>
      </p:sp>
      <p:sp>
        <p:nvSpPr>
          <p:cNvPr id="13" name="Rectangle 12"/>
          <p:cNvSpPr/>
          <p:nvPr/>
        </p:nvSpPr>
        <p:spPr>
          <a:xfrm>
            <a:off x="3733800" y="3962400"/>
            <a:ext cx="994183" cy="584775"/>
          </a:xfrm>
          <a:prstGeom prst="rect">
            <a:avLst/>
          </a:prstGeom>
        </p:spPr>
        <p:txBody>
          <a:bodyPr wrap="none">
            <a:spAutoFit/>
          </a:bodyPr>
          <a:lstStyle/>
          <a:p>
            <a:r>
              <a:rPr lang="vi-VN" sz="3200" dirty="0">
                <a:latin typeface="Times New Roman" pitchFamily="18" charset="0"/>
                <a:cs typeface="Times New Roman" pitchFamily="18" charset="0"/>
              </a:rPr>
              <a:t>Giải </a:t>
            </a:r>
            <a:endParaRPr lang="en-US" sz="3200" dirty="0"/>
          </a:p>
        </p:txBody>
      </p:sp>
      <p:sp>
        <p:nvSpPr>
          <p:cNvPr id="14" name="Rectangle 13"/>
          <p:cNvSpPr/>
          <p:nvPr/>
        </p:nvSpPr>
        <p:spPr>
          <a:xfrm>
            <a:off x="0" y="4572000"/>
            <a:ext cx="9144000" cy="1077218"/>
          </a:xfrm>
          <a:prstGeom prst="rect">
            <a:avLst/>
          </a:prstGeom>
        </p:spPr>
        <p:txBody>
          <a:bodyPr wrap="square">
            <a:spAutoFit/>
          </a:bodyPr>
          <a:lstStyle/>
          <a:p>
            <a:r>
              <a:rPr lang="vi-VN" sz="3200" dirty="0">
                <a:latin typeface="Times New Roman" pitchFamily="18" charset="0"/>
                <a:cs typeface="Times New Roman" pitchFamily="18" charset="0"/>
              </a:rPr>
              <a:t>Đổi 230 triệu năm = 230 000 000 = 230 000 000 x 365 x 24 x 60 x 60 (giây)</a:t>
            </a:r>
          </a:p>
        </p:txBody>
      </p:sp>
      <p:sp>
        <p:nvSpPr>
          <p:cNvPr id="15" name="Rectangle 14"/>
          <p:cNvSpPr/>
          <p:nvPr/>
        </p:nvSpPr>
        <p:spPr>
          <a:xfrm>
            <a:off x="0" y="5638800"/>
            <a:ext cx="9144000" cy="1077218"/>
          </a:xfrm>
          <a:prstGeom prst="rect">
            <a:avLst/>
          </a:prstGeom>
        </p:spPr>
        <p:txBody>
          <a:bodyPr wrap="square">
            <a:spAutoFit/>
          </a:bodyPr>
          <a:lstStyle/>
          <a:p>
            <a:r>
              <a:rPr lang="vi-VN" sz="3200" dirty="0">
                <a:latin typeface="Times New Roman" pitchFamily="18" charset="0"/>
                <a:cs typeface="Times New Roman" pitchFamily="18" charset="0"/>
              </a:rPr>
              <a:t>Áp dụng công thức : Quãng đường = Vận tốc x Thời gian</a:t>
            </a: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plus(in)">
                                      <p:cBhvr>
                                        <p:cTn id="24"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76400"/>
            <a:ext cx="9144000" cy="2062103"/>
          </a:xfrm>
          <a:prstGeom prst="rect">
            <a:avLst/>
          </a:prstGeom>
        </p:spPr>
        <p:txBody>
          <a:bodyPr wrap="square">
            <a:spAutoFit/>
          </a:bodyPr>
          <a:lstStyle/>
          <a:p>
            <a:r>
              <a:rPr lang="vi-VN" sz="3200" dirty="0">
                <a:latin typeface="Times New Roman" pitchFamily="18" charset="0"/>
                <a:cs typeface="Times New Roman" pitchFamily="18" charset="0"/>
              </a:rPr>
              <a:t>1 năm ánh sáng = 95 000 000 000 000 km nên quãng đường Ngân hà đi được tính theo năm ánh sáng là:</a:t>
            </a:r>
          </a:p>
          <a:p>
            <a:r>
              <a:rPr lang="vi-VN" sz="3200" dirty="0">
                <a:latin typeface="Times New Roman" pitchFamily="18" charset="0"/>
                <a:cs typeface="Times New Roman" pitchFamily="18" charset="0"/>
              </a:rPr>
              <a:t>600 x 23 000 000 x 365 x 24 x 60 x 60 : 95 000 000 000 000 = 45 810 năm ánh sáng.</a:t>
            </a:r>
          </a:p>
        </p:txBody>
      </p:sp>
      <p:sp>
        <p:nvSpPr>
          <p:cNvPr id="9" name="Rectangle 8"/>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Quãng đường Ngân hà đi được là : 6000 000 x Thời gian (m)</a:t>
            </a:r>
          </a:p>
        </p:txBody>
      </p:sp>
      <p:sp>
        <p:nvSpPr>
          <p:cNvPr id="10" name="Rectangle 9"/>
          <p:cNvSpPr/>
          <p:nvPr/>
        </p:nvSpPr>
        <p:spPr>
          <a:xfrm>
            <a:off x="0" y="1066800"/>
            <a:ext cx="9144000" cy="584775"/>
          </a:xfrm>
          <a:prstGeom prst="rect">
            <a:avLst/>
          </a:prstGeom>
        </p:spPr>
        <p:txBody>
          <a:bodyPr wrap="square">
            <a:spAutoFit/>
          </a:bodyPr>
          <a:lstStyle/>
          <a:p>
            <a:r>
              <a:rPr lang="vi-VN" sz="3200" dirty="0">
                <a:latin typeface="Times New Roman" pitchFamily="18" charset="0"/>
                <a:cs typeface="Times New Roman" pitchFamily="18" charset="0"/>
              </a:rPr>
              <a:t>Đổi 600 000 x thời gian (m) = 600 x thời gian (km)</a:t>
            </a: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Horizontal)">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85800"/>
            <a:ext cx="9144000" cy="3046988"/>
          </a:xfrm>
          <a:prstGeom prst="rect">
            <a:avLst/>
          </a:prstGeom>
        </p:spPr>
        <p:txBody>
          <a:bodyPr wrap="square">
            <a:spAutoFit/>
          </a:bodyPr>
          <a:lstStyle/>
          <a:p>
            <a:r>
              <a:rPr lang="vi-VN" sz="3200" dirty="0">
                <a:latin typeface="Times New Roman" pitchFamily="18" charset="0"/>
                <a:cs typeface="Times New Roman" pitchFamily="18" charset="0"/>
              </a:rPr>
              <a:t>Câu 1: Ngân Hà của chúng ta thuộc kiểu Thiên Hà nào?</a:t>
            </a:r>
          </a:p>
          <a:p>
            <a:r>
              <a:rPr lang="vi-VN" sz="3200" dirty="0">
                <a:latin typeface="Times New Roman" pitchFamily="18" charset="0"/>
                <a:cs typeface="Times New Roman" pitchFamily="18" charset="0"/>
              </a:rPr>
              <a:t>    A. Thiên Hà xoắn ốc</a:t>
            </a:r>
          </a:p>
          <a:p>
            <a:r>
              <a:rPr lang="vi-VN" sz="3200" dirty="0">
                <a:latin typeface="Times New Roman" pitchFamily="18" charset="0"/>
                <a:cs typeface="Times New Roman" pitchFamily="18" charset="0"/>
              </a:rPr>
              <a:t>    B. Thiên Hà hỗn hợp</a:t>
            </a:r>
          </a:p>
          <a:p>
            <a:r>
              <a:rPr lang="vi-VN" sz="3200" dirty="0">
                <a:latin typeface="Times New Roman" pitchFamily="18" charset="0"/>
                <a:cs typeface="Times New Roman" pitchFamily="18" charset="0"/>
              </a:rPr>
              <a:t>    C. Thiên Hà không định hình.</a:t>
            </a:r>
          </a:p>
          <a:p>
            <a:r>
              <a:rPr lang="vi-VN" sz="3200" dirty="0">
                <a:latin typeface="Times New Roman" pitchFamily="18" charset="0"/>
                <a:cs typeface="Times New Roman" pitchFamily="18" charset="0"/>
              </a:rPr>
              <a:t>    D. Thiên Hà elip</a:t>
            </a:r>
          </a:p>
        </p:txBody>
      </p:sp>
      <p:sp>
        <p:nvSpPr>
          <p:cNvPr id="10" name="Rectangle 9"/>
          <p:cNvSpPr/>
          <p:nvPr/>
        </p:nvSpPr>
        <p:spPr>
          <a:xfrm>
            <a:off x="2057400" y="0"/>
            <a:ext cx="4495800" cy="646331"/>
          </a:xfrm>
          <a:prstGeom prst="rect">
            <a:avLst/>
          </a:prstGeom>
        </p:spPr>
        <p:txBody>
          <a:bodyPr wrap="square">
            <a:spAutoFit/>
          </a:bodyPr>
          <a:lstStyle/>
          <a:p>
            <a:pPr algn="ctr"/>
            <a:r>
              <a:rPr lang="vi-VN" sz="3600" b="1" dirty="0">
                <a:latin typeface="Times New Roman" pitchFamily="18" charset="0"/>
                <a:cs typeface="Times New Roman" pitchFamily="18" charset="0"/>
              </a:rPr>
              <a:t>VẬN DỤNG</a:t>
            </a:r>
            <a:endParaRPr lang="en-US" sz="3600" b="1" dirty="0">
              <a:latin typeface="Times New Roman" pitchFamily="18" charset="0"/>
              <a:cs typeface="Times New Roman" pitchFamily="18" charset="0"/>
            </a:endParaRPr>
          </a:p>
        </p:txBody>
      </p:sp>
      <p:sp>
        <p:nvSpPr>
          <p:cNvPr id="11" name="Oval 10"/>
          <p:cNvSpPr/>
          <p:nvPr/>
        </p:nvSpPr>
        <p:spPr>
          <a:xfrm>
            <a:off x="228600" y="18288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3811012"/>
            <a:ext cx="8839200" cy="3046988"/>
          </a:xfrm>
          <a:prstGeom prst="rect">
            <a:avLst/>
          </a:prstGeom>
        </p:spPr>
        <p:txBody>
          <a:bodyPr wrap="square">
            <a:spAutoFit/>
          </a:bodyPr>
          <a:lstStyle/>
          <a:p>
            <a:r>
              <a:rPr lang="vi-VN" sz="3200" dirty="0">
                <a:latin typeface="Times New Roman" pitchFamily="18" charset="0"/>
                <a:cs typeface="Times New Roman" pitchFamily="18" charset="0"/>
              </a:rPr>
              <a:t>Câu 2: Dải Ngân Hà là:</a:t>
            </a:r>
          </a:p>
          <a:p>
            <a:r>
              <a:rPr lang="vi-VN" sz="3200" dirty="0">
                <a:latin typeface="Times New Roman" pitchFamily="18" charset="0"/>
                <a:cs typeface="Times New Roman" pitchFamily="18" charset="0"/>
              </a:rPr>
              <a:t>  A. Dải sáng trong vũ trụ</a:t>
            </a:r>
          </a:p>
          <a:p>
            <a:r>
              <a:rPr lang="vi-VN" sz="3200" dirty="0">
                <a:latin typeface="Times New Roman" pitchFamily="18" charset="0"/>
                <a:cs typeface="Times New Roman" pitchFamily="18" charset="0"/>
              </a:rPr>
              <a:t>  B. Một tập hợp nhiều Thiên Hà trong vũ trụ</a:t>
            </a:r>
          </a:p>
          <a:p>
            <a:r>
              <a:rPr lang="vi-VN" sz="3200" dirty="0">
                <a:latin typeface="Times New Roman" pitchFamily="18" charset="0"/>
                <a:cs typeface="Times New Roman" pitchFamily="18" charset="0"/>
              </a:rPr>
              <a:t>  C. Tên gọi khác của hệ Mặt Trời</a:t>
            </a:r>
          </a:p>
          <a:p>
            <a:r>
              <a:rPr lang="vi-VN" sz="3200" dirty="0">
                <a:latin typeface="Times New Roman" pitchFamily="18" charset="0"/>
                <a:cs typeface="Times New Roman" pitchFamily="18" charset="0"/>
              </a:rPr>
              <a:t>  D. Thiên hà chứa Mặt Trời và các hành tinh của nó (trong đó có Trái Đất). </a:t>
            </a:r>
          </a:p>
        </p:txBody>
      </p:sp>
      <p:sp>
        <p:nvSpPr>
          <p:cNvPr id="13" name="Oval 12"/>
          <p:cNvSpPr/>
          <p:nvPr/>
        </p:nvSpPr>
        <p:spPr>
          <a:xfrm>
            <a:off x="152400" y="57912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84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448800" cy="2554545"/>
          </a:xfrm>
          <a:prstGeom prst="rect">
            <a:avLst/>
          </a:prstGeom>
        </p:spPr>
        <p:txBody>
          <a:bodyPr wrap="square">
            <a:spAutoFit/>
          </a:bodyPr>
          <a:lstStyle/>
          <a:p>
            <a:r>
              <a:rPr lang="vi-VN" sz="3200" dirty="0">
                <a:latin typeface="Times New Roman" pitchFamily="18" charset="0"/>
                <a:cs typeface="Times New Roman" pitchFamily="18" charset="0"/>
              </a:rPr>
              <a:t>Câu 3: Thành phần cấu tạo của mỗi Thiên Hà bao gồm:</a:t>
            </a:r>
          </a:p>
          <a:p>
            <a:r>
              <a:rPr lang="vi-VN" sz="3200" dirty="0">
                <a:latin typeface="Times New Roman" pitchFamily="18" charset="0"/>
                <a:cs typeface="Times New Roman" pitchFamily="18" charset="0"/>
              </a:rPr>
              <a:t>  A. Các thiên thể, khí, bụi.</a:t>
            </a:r>
          </a:p>
          <a:p>
            <a:r>
              <a:rPr lang="vi-VN" sz="3200" dirty="0">
                <a:latin typeface="Times New Roman" pitchFamily="18" charset="0"/>
                <a:cs typeface="Times New Roman" pitchFamily="18" charset="0"/>
              </a:rPr>
              <a:t>  B. Các thiên thể, khí, bụi và bức xạ điện từ</a:t>
            </a:r>
          </a:p>
          <a:p>
            <a:r>
              <a:rPr lang="vi-VN" sz="3200" dirty="0">
                <a:latin typeface="Times New Roman" pitchFamily="18" charset="0"/>
                <a:cs typeface="Times New Roman" pitchFamily="18" charset="0"/>
              </a:rPr>
              <a:t>  C. Các hành tinh và các vệ tinh của nó</a:t>
            </a:r>
          </a:p>
          <a:p>
            <a:r>
              <a:rPr lang="vi-VN" sz="3200" dirty="0">
                <a:latin typeface="Times New Roman" pitchFamily="18" charset="0"/>
                <a:cs typeface="Times New Roman" pitchFamily="18" charset="0"/>
              </a:rPr>
              <a:t>  D. Các ngôi sao, hành tinh, vệ tinh, sao chổi.</a:t>
            </a:r>
          </a:p>
        </p:txBody>
      </p:sp>
      <p:sp>
        <p:nvSpPr>
          <p:cNvPr id="8" name="Oval 7"/>
          <p:cNvSpPr/>
          <p:nvPr/>
        </p:nvSpPr>
        <p:spPr>
          <a:xfrm>
            <a:off x="0" y="9906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0" y="2333685"/>
            <a:ext cx="9448800" cy="4524315"/>
          </a:xfrm>
          <a:prstGeom prst="rect">
            <a:avLst/>
          </a:prstGeom>
        </p:spPr>
        <p:txBody>
          <a:bodyPr wrap="square">
            <a:spAutoFit/>
          </a:bodyPr>
          <a:lstStyle/>
          <a:p>
            <a:r>
              <a:rPr lang="vi-VN" sz="3200" dirty="0">
                <a:latin typeface="Times New Roman" pitchFamily="18" charset="0"/>
                <a:cs typeface="Times New Roman" pitchFamily="18" charset="0"/>
              </a:rPr>
              <a:t>Câu 4: Hệ Mặt Trời bao gồm:</a:t>
            </a:r>
          </a:p>
          <a:p>
            <a:r>
              <a:rPr lang="vi-VN" sz="3200" dirty="0">
                <a:latin typeface="Times New Roman" pitchFamily="18" charset="0"/>
                <a:cs typeface="Times New Roman" pitchFamily="18" charset="0"/>
              </a:rPr>
              <a:t>   A. Các dải Ngân Hà, các hành tinh, vệ tinh, các đám bụi, khí.</a:t>
            </a:r>
          </a:p>
          <a:p>
            <a:r>
              <a:rPr lang="vi-VN" sz="3200" dirty="0">
                <a:latin typeface="Times New Roman" pitchFamily="18" charset="0"/>
                <a:cs typeface="Times New Roman" pitchFamily="18" charset="0"/>
              </a:rPr>
              <a:t>   B. Mặt Trời, các thiên thể chuyển động xung quanh Mặt Trời, các đám bụi, khí.</a:t>
            </a:r>
          </a:p>
          <a:p>
            <a:r>
              <a:rPr lang="vi-VN" sz="3200" dirty="0">
                <a:latin typeface="Times New Roman" pitchFamily="18" charset="0"/>
                <a:cs typeface="Times New Roman" pitchFamily="18" charset="0"/>
              </a:rPr>
              <a:t>   C. Các Thiên Hà, dải Ngân Hà, hành tinh, vệ tinh khác, đám bụi, khí.</a:t>
            </a:r>
          </a:p>
          <a:p>
            <a:r>
              <a:rPr lang="vi-VN" sz="3200" dirty="0">
                <a:latin typeface="Times New Roman" pitchFamily="18" charset="0"/>
                <a:cs typeface="Times New Roman" pitchFamily="18" charset="0"/>
              </a:rPr>
              <a:t>   D. Rất nhiều thiên thể (các ngôi sao, hành tinh, vệ tinh…) cùng với bụi khí và bức xạ điện từ.</a:t>
            </a:r>
          </a:p>
        </p:txBody>
      </p:sp>
      <p:sp>
        <p:nvSpPr>
          <p:cNvPr id="10" name="Oval 9"/>
          <p:cNvSpPr/>
          <p:nvPr/>
        </p:nvSpPr>
        <p:spPr>
          <a:xfrm>
            <a:off x="152400" y="38100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00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plus(in)">
                                      <p:cBhvr>
                                        <p:cTn id="18" dur="2000"/>
                                        <p:tgtEl>
                                          <p:spTgt spid="9">
                                            <p:txEl>
                                              <p:pRg st="0" end="0"/>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plus(in)">
                                      <p:cBhvr>
                                        <p:cTn id="21" dur="2000"/>
                                        <p:tgtEl>
                                          <p:spTgt spid="9">
                                            <p:txEl>
                                              <p:pRg st="1" end="1"/>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plus(in)">
                                      <p:cBhvr>
                                        <p:cTn id="24" dur="2000"/>
                                        <p:tgtEl>
                                          <p:spTgt spid="9">
                                            <p:txEl>
                                              <p:pRg st="2" end="2"/>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plus(in)">
                                      <p:cBhvr>
                                        <p:cTn id="27" dur="2000"/>
                                        <p:tgtEl>
                                          <p:spTgt spid="9">
                                            <p:txEl>
                                              <p:pRg st="3" end="3"/>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plus(in)">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plus(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dirty="0">
                <a:latin typeface="Times New Roman" pitchFamily="18" charset="0"/>
                <a:cs typeface="Times New Roman" pitchFamily="18" charset="0"/>
              </a:rPr>
              <a:t>Câu 5: Hãy chọn từ thích hợp điền vào chỗ trống trong câu sau: “Hệ Mặt trời có kích thước vô cùng …. so với kích thước của …. ta sẽ không quan sát được Ngân Hà chuyển động”.</a:t>
            </a:r>
          </a:p>
          <a:p>
            <a:r>
              <a:rPr lang="vi-VN" sz="3200" dirty="0">
                <a:latin typeface="Times New Roman" pitchFamily="18" charset="0"/>
                <a:cs typeface="Times New Roman" pitchFamily="18" charset="0"/>
              </a:rPr>
              <a:t>  A. to lớn, Ngân Hà             B. nhỏ bé, Ngân Hà</a:t>
            </a:r>
          </a:p>
          <a:p>
            <a:r>
              <a:rPr lang="vi-VN" sz="3200" dirty="0">
                <a:latin typeface="Times New Roman" pitchFamily="18" charset="0"/>
                <a:cs typeface="Times New Roman" pitchFamily="18" charset="0"/>
              </a:rPr>
              <a:t>  C. nhỏ bé, Trái Đất             D. to lớn, Mặt Trăng</a:t>
            </a:r>
          </a:p>
        </p:txBody>
      </p:sp>
      <p:sp>
        <p:nvSpPr>
          <p:cNvPr id="5" name="Oval 4"/>
          <p:cNvSpPr/>
          <p:nvPr/>
        </p:nvSpPr>
        <p:spPr>
          <a:xfrm>
            <a:off x="4648200" y="1981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971800"/>
            <a:ext cx="8991600" cy="3539430"/>
          </a:xfrm>
          <a:prstGeom prst="rect">
            <a:avLst/>
          </a:prstGeom>
        </p:spPr>
        <p:txBody>
          <a:bodyPr wrap="square">
            <a:spAutoFit/>
          </a:bodyPr>
          <a:lstStyle/>
          <a:p>
            <a:r>
              <a:rPr lang="vi-VN" sz="2800" dirty="0">
                <a:latin typeface="Times New Roman" pitchFamily="18" charset="0"/>
                <a:cs typeface="Times New Roman" pitchFamily="18" charset="0"/>
              </a:rPr>
              <a:t>Câu 6: Chọn câu phát biểu đúng?</a:t>
            </a:r>
          </a:p>
          <a:p>
            <a:r>
              <a:rPr lang="vi-VN" sz="2800" dirty="0">
                <a:latin typeface="Times New Roman" pitchFamily="18" charset="0"/>
                <a:cs typeface="Times New Roman" pitchFamily="18" charset="0"/>
              </a:rPr>
              <a:t>  A. Ngân Hà không chuyển động mà chỉ có hệ Mặt Trời của chúng ta chuyển động.</a:t>
            </a:r>
          </a:p>
          <a:p>
            <a:r>
              <a:rPr lang="vi-VN" sz="2800" dirty="0">
                <a:latin typeface="Times New Roman" pitchFamily="18" charset="0"/>
                <a:cs typeface="Times New Roman" pitchFamily="18" charset="0"/>
              </a:rPr>
              <a:t>  B. Ngân Hà chuyển động trong vũ trụ với tốc độ khoảng 600 000 m/s.</a:t>
            </a:r>
          </a:p>
          <a:p>
            <a:r>
              <a:rPr lang="vi-VN" sz="2800" dirty="0">
                <a:latin typeface="Times New Roman" pitchFamily="18" charset="0"/>
                <a:cs typeface="Times New Roman" pitchFamily="18" charset="0"/>
              </a:rPr>
              <a:t>  C. Muốn quan sát các thiên thể ta cần sử dụng kính lúp</a:t>
            </a:r>
          </a:p>
          <a:p>
            <a:r>
              <a:rPr lang="vi-VN" sz="2800" dirty="0">
                <a:latin typeface="Times New Roman" pitchFamily="18" charset="0"/>
                <a:cs typeface="Times New Roman" pitchFamily="18" charset="0"/>
              </a:rPr>
              <a:t>  D. Kích thước của hệ Mặt Trời lớn hơn nhiều so với kích thước của Ngân Hà.</a:t>
            </a:r>
          </a:p>
        </p:txBody>
      </p:sp>
      <p:sp>
        <p:nvSpPr>
          <p:cNvPr id="7" name="Oval 6"/>
          <p:cNvSpPr/>
          <p:nvPr/>
        </p:nvSpPr>
        <p:spPr>
          <a:xfrm>
            <a:off x="228600" y="42672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a:latin typeface="Times New Roman" pitchFamily="18" charset="0"/>
                <a:cs typeface="Times New Roman" pitchFamily="18" charset="0"/>
              </a:rPr>
              <a:t>Câu 7: Muốn quan sát, nghiên cứu các thiên thể trên bầu trời, ta dùng công cụ nào sau đây?</a:t>
            </a:r>
          </a:p>
          <a:p>
            <a:r>
              <a:rPr lang="vi-VN" sz="3200" dirty="0">
                <a:latin typeface="Times New Roman" pitchFamily="18" charset="0"/>
                <a:cs typeface="Times New Roman" pitchFamily="18" charset="0"/>
              </a:rPr>
              <a:t>   A. Kính thiên văn               B. Kính hiển vi</a:t>
            </a:r>
          </a:p>
          <a:p>
            <a:r>
              <a:rPr lang="vi-VN" sz="3200" dirty="0">
                <a:latin typeface="Times New Roman" pitchFamily="18" charset="0"/>
                <a:cs typeface="Times New Roman" pitchFamily="18" charset="0"/>
              </a:rPr>
              <a:t>   C. Ống nhòm                      D. Kính viễn vọng</a:t>
            </a:r>
          </a:p>
        </p:txBody>
      </p:sp>
      <p:sp>
        <p:nvSpPr>
          <p:cNvPr id="5" name="Oval 4"/>
          <p:cNvSpPr/>
          <p:nvPr/>
        </p:nvSpPr>
        <p:spPr>
          <a:xfrm>
            <a:off x="228600" y="1066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838200"/>
            <a:ext cx="8610600" cy="1015663"/>
          </a:xfrm>
          <a:prstGeom prst="rect">
            <a:avLst/>
          </a:prstGeom>
          <a:noFill/>
        </p:spPr>
        <p:txBody>
          <a:bodyPr wrap="square" lIns="91440" tIns="45720" rIns="91440" bIns="45720">
            <a:spAutoFit/>
          </a:bodyPr>
          <a:lstStyle/>
          <a:p>
            <a:pPr algn="ctr"/>
            <a:r>
              <a:rPr lang="vi-V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4" name="Rectangle 3"/>
          <p:cNvSpPr/>
          <p:nvPr/>
        </p:nvSpPr>
        <p:spPr>
          <a:xfrm>
            <a:off x="1066800" y="1828800"/>
            <a:ext cx="7620000" cy="3785652"/>
          </a:xfrm>
          <a:prstGeom prst="rect">
            <a:avLst/>
          </a:prstGeom>
        </p:spPr>
        <p:txBody>
          <a:bodyPr wrap="square">
            <a:spAutoFit/>
          </a:bodyPr>
          <a:lstStyle/>
          <a:p>
            <a:pPr marL="285750" indent="-285750">
              <a:defRPr/>
            </a:pPr>
            <a:r>
              <a:rPr lang="en-US" sz="4000" b="1" dirty="0" err="1">
                <a:solidFill>
                  <a:srgbClr val="002060"/>
                </a:solidFill>
                <a:latin typeface="Times New Roman" pitchFamily="18" charset="0"/>
                <a:cs typeface="Times New Roman" pitchFamily="18" charset="0"/>
              </a:rPr>
              <a:t>Ôn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lại</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kiến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thức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về</a:t>
            </a:r>
            <a:r>
              <a:rPr lang="en-US" sz="4000" b="1" dirty="0">
                <a:solidFill>
                  <a:srgbClr val="002060"/>
                </a:solidFill>
                <a:latin typeface="Times New Roman" pitchFamily="18" charset="0"/>
                <a:cs typeface="Times New Roman" pitchFamily="18" charset="0"/>
              </a:rPr>
              <a:t> </a:t>
            </a:r>
            <a:r>
              <a:rPr lang="vi-VN" sz="4000" b="1" dirty="0">
                <a:solidFill>
                  <a:srgbClr val="002060"/>
                </a:solidFill>
                <a:latin typeface="Times New Roman" pitchFamily="18" charset="0"/>
                <a:cs typeface="Times New Roman" pitchFamily="18" charset="0"/>
              </a:rPr>
              <a:t>Ngân Hà </a:t>
            </a:r>
            <a:r>
              <a:rPr lang="en-US" sz="4000" b="1" dirty="0">
                <a:solidFill>
                  <a:srgbClr val="002060"/>
                </a:solidFill>
                <a:latin typeface="Times New Roman" pitchFamily="18" charset="0"/>
                <a:cs typeface="Times New Roman" pitchFamily="18" charset="0"/>
              </a:rPr>
              <a:t>.</a:t>
            </a:r>
          </a:p>
          <a:p>
            <a:pPr marL="285750" indent="-285750">
              <a:buFontTx/>
              <a:buChar char="-"/>
              <a:defRPr/>
            </a:pPr>
            <a:r>
              <a:rPr lang="vi-VN" sz="4000" b="1" dirty="0">
                <a:solidFill>
                  <a:srgbClr val="002060"/>
                </a:solidFill>
                <a:latin typeface="Times New Roman" pitchFamily="18" charset="0"/>
                <a:cs typeface="Times New Roman" pitchFamily="18" charset="0"/>
              </a:rPr>
              <a:t>Xem lại toàn bộ kiến thức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trong</a:t>
            </a:r>
            <a:r>
              <a:rPr lang="en-US" sz="4000" b="1" dirty="0">
                <a:solidFill>
                  <a:srgbClr val="002060"/>
                </a:solidFill>
                <a:latin typeface="Times New Roman" pitchFamily="18" charset="0"/>
                <a:cs typeface="Times New Roman" pitchFamily="18" charset="0"/>
              </a:rPr>
              <a:t> SGK</a:t>
            </a:r>
            <a:r>
              <a:rPr lang="vi-VN" sz="4000" b="1" dirty="0">
                <a:solidFill>
                  <a:srgbClr val="002060"/>
                </a:solidFill>
                <a:latin typeface="Times New Roman" pitchFamily="18" charset="0"/>
                <a:cs typeface="Times New Roman" pitchFamily="18" charset="0"/>
              </a:rPr>
              <a:t> chương X</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và</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tham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khảo</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thêm</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các</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nguồn</a:t>
            </a:r>
            <a:r>
              <a:rPr lang="en-US" sz="4000" b="1" dirty="0">
                <a:solidFill>
                  <a:srgbClr val="002060"/>
                </a:solidFill>
                <a:latin typeface="Times New Roman" pitchFamily="18" charset="0"/>
                <a:cs typeface="Times New Roman" pitchFamily="18" charset="0"/>
              </a:rPr>
              <a:t> </a:t>
            </a:r>
            <a:r>
              <a:rPr lang="en-US" sz="4000" b="1" dirty="0" err="1">
                <a:solidFill>
                  <a:srgbClr val="002060"/>
                </a:solidFill>
                <a:latin typeface="Times New Roman" pitchFamily="18" charset="0"/>
                <a:cs typeface="Times New Roman" pitchFamily="18" charset="0"/>
              </a:rPr>
              <a:t>trên</a:t>
            </a:r>
            <a:r>
              <a:rPr lang="en-US" sz="4000" b="1" dirty="0">
                <a:solidFill>
                  <a:srgbClr val="002060"/>
                </a:solidFill>
                <a:latin typeface="Times New Roman" pitchFamily="18" charset="0"/>
                <a:cs typeface="Times New Roman" pitchFamily="18" charset="0"/>
              </a:rPr>
              <a:t> internet</a:t>
            </a:r>
            <a:r>
              <a:rPr lang="vi-VN" sz="4000" b="1" dirty="0">
                <a:solidFill>
                  <a:srgbClr val="002060"/>
                </a:solidFill>
                <a:latin typeface="Times New Roman" pitchFamily="18" charset="0"/>
                <a:cs typeface="Times New Roman" pitchFamily="18" charset="0"/>
              </a:rPr>
              <a:t> chuẩn bị giờ sau: “ Luyện tập chương X”</a:t>
            </a:r>
            <a:endParaRPr lang="en-US"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 bí ẩn chưa được khám phá về dải Ngân hà (Phần I)"/>
          <p:cNvPicPr>
            <a:picLocks noChangeAspect="1" noChangeArrowheads="1"/>
          </p:cNvPicPr>
          <p:nvPr/>
        </p:nvPicPr>
        <p:blipFill>
          <a:blip r:embed="rId2"/>
          <a:srcRect/>
          <a:stretch>
            <a:fillRect/>
          </a:stretch>
        </p:blipFill>
        <p:spPr bwMode="auto">
          <a:xfrm>
            <a:off x="0" y="0"/>
            <a:ext cx="91675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ạc giữa Ngân Hà qua những bức ảnh trời đêm đẹp “nghẹt thở”"/>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0" y="4303455"/>
            <a:ext cx="9144000" cy="2554545"/>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a:solidFill>
                  <a:schemeClr val="bg1"/>
                </a:solidFill>
                <a:latin typeface="+mj-lt"/>
              </a:rPr>
              <a:t>Người Châu Á thấy nó giống như một dòng sông bạc  nên gọi là Ngân Hà. Trong chữ Hán Ngân là bạc còn Hà là Sông , vậy Ngân hà là gì và nó có liên quan gì đối với hệ Mặt Trời của chúng ta. Chúng ta cùng tìm hiểu  để trả lời trong bài học hôm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36 nền văn minh có thể hoạt động trong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04800" y="1295400"/>
            <a:ext cx="8534400" cy="2031325"/>
          </a:xfrm>
          <a:prstGeom prst="rect">
            <a:avLst/>
          </a:prstGeom>
        </p:spPr>
        <p:txBody>
          <a:bodyPr wrap="square">
            <a:spAutoFit/>
          </a:bodyPr>
          <a:lstStyle/>
          <a:p>
            <a:pPr lvl="0" algn="ctr" eaLnBrk="0" fontAlgn="base" hangingPunct="0">
              <a:spcBef>
                <a:spcPct val="0"/>
              </a:spcBef>
              <a:spcAft>
                <a:spcPct val="0"/>
              </a:spcAft>
              <a:defRPr/>
            </a:pPr>
            <a:r>
              <a:rPr lang="vi-VN" altLang="en-US" sz="7200" b="1" kern="0" dirty="0">
                <a:solidFill>
                  <a:schemeClr val="bg1"/>
                </a:solidFill>
                <a:latin typeface="Times New Roman" pitchFamily="18" charset="0"/>
                <a:cs typeface="Times New Roman" pitchFamily="18" charset="0"/>
              </a:rPr>
              <a:t>BÀI 55.NGÂN HÀ </a:t>
            </a:r>
          </a:p>
          <a:p>
            <a:pPr lvl="0" algn="ctr" eaLnBrk="0" fontAlgn="base" hangingPunct="0">
              <a:spcBef>
                <a:spcPct val="0"/>
              </a:spcBef>
              <a:spcAft>
                <a:spcPct val="0"/>
              </a:spcAft>
              <a:defRPr/>
            </a:pPr>
            <a:r>
              <a:rPr lang="vi-VN" altLang="en-US" sz="5400" kern="0" dirty="0">
                <a:solidFill>
                  <a:schemeClr val="bg1"/>
                </a:solidFill>
                <a:latin typeface="Times New Roman" pitchFamily="18" charset="0"/>
                <a:cs typeface="Times New Roman" pitchFamily="18" charset="0"/>
              </a:rPr>
              <a:t>Thời lượng:2tiết(T135+136)</a:t>
            </a:r>
            <a:endParaRPr lang="en-US" altLang="en-US" sz="5400" b="1" kern="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n on linlin.luv"/>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2309"/>
            <a:ext cx="9144000" cy="6858000"/>
          </a:xfrm>
          <a:prstGeom prst="rect">
            <a:avLst/>
          </a:prstGeom>
          <a:noFill/>
        </p:spPr>
      </p:pic>
      <p:sp>
        <p:nvSpPr>
          <p:cNvPr id="3" name="Rectangle 2"/>
          <p:cNvSpPr/>
          <p:nvPr/>
        </p:nvSpPr>
        <p:spPr>
          <a:xfrm>
            <a:off x="0" y="0"/>
            <a:ext cx="4214615" cy="769441"/>
          </a:xfrm>
          <a:prstGeom prst="rect">
            <a:avLst/>
          </a:prstGeom>
        </p:spPr>
        <p:txBody>
          <a:bodyPr wrap="none">
            <a:spAutoFit/>
          </a:bodyPr>
          <a:lstStyle/>
          <a:p>
            <a:r>
              <a:rPr lang="fr-FR" sz="4400" b="1" dirty="0">
                <a:solidFill>
                  <a:schemeClr val="bg1"/>
                </a:solidFill>
                <a:latin typeface="Times New Roman" pitchFamily="18" charset="0"/>
                <a:cs typeface="Times New Roman" pitchFamily="18" charset="0"/>
              </a:rPr>
              <a:t>1. </a:t>
            </a:r>
            <a:r>
              <a:rPr lang="fr-FR" sz="4400" b="1" dirty="0" err="1">
                <a:solidFill>
                  <a:schemeClr val="bg1"/>
                </a:solidFill>
                <a:latin typeface="Times New Roman" pitchFamily="18" charset="0"/>
                <a:cs typeface="Times New Roman" pitchFamily="18" charset="0"/>
              </a:rPr>
              <a:t>Ngân</a:t>
            </a:r>
            <a:r>
              <a:rPr lang="fr-FR" sz="4400" b="1" dirty="0">
                <a:solidFill>
                  <a:schemeClr val="bg1"/>
                </a:solidFill>
                <a:latin typeface="Times New Roman" pitchFamily="18" charset="0"/>
                <a:cs typeface="Times New Roman" pitchFamily="18" charset="0"/>
              </a:rPr>
              <a:t> </a:t>
            </a:r>
            <a:r>
              <a:rPr lang="fr-FR" sz="4400" b="1" dirty="0" err="1">
                <a:solidFill>
                  <a:schemeClr val="bg1"/>
                </a:solidFill>
                <a:latin typeface="Times New Roman" pitchFamily="18" charset="0"/>
                <a:cs typeface="Times New Roman" pitchFamily="18" charset="0"/>
              </a:rPr>
              <a:t>hà</a:t>
            </a:r>
            <a:r>
              <a:rPr lang="fr-FR" sz="4400" b="1" dirty="0">
                <a:solidFill>
                  <a:schemeClr val="bg1"/>
                </a:solidFill>
                <a:latin typeface="Times New Roman" pitchFamily="18" charset="0"/>
                <a:cs typeface="Times New Roman" pitchFamily="18" charset="0"/>
              </a:rPr>
              <a:t> là </a:t>
            </a:r>
            <a:r>
              <a:rPr lang="fr-FR" sz="4400" b="1" dirty="0" err="1">
                <a:solidFill>
                  <a:schemeClr val="bg1"/>
                </a:solidFill>
                <a:latin typeface="Times New Roman" pitchFamily="18" charset="0"/>
                <a:cs typeface="Times New Roman" pitchFamily="18" charset="0"/>
              </a:rPr>
              <a:t>gì</a:t>
            </a:r>
            <a:r>
              <a:rPr lang="fr-FR" sz="4400" b="1" dirty="0">
                <a:solidFill>
                  <a:schemeClr val="bg1"/>
                </a:solidFill>
                <a:latin typeface="Times New Roman" pitchFamily="18" charset="0"/>
                <a:cs typeface="Times New Roman" pitchFamily="18" charset="0"/>
              </a:rPr>
              <a:t>?</a:t>
            </a:r>
          </a:p>
        </p:txBody>
      </p:sp>
      <p:sp>
        <p:nvSpPr>
          <p:cNvPr id="7" name="Rectangle 6"/>
          <p:cNvSpPr/>
          <p:nvPr/>
        </p:nvSpPr>
        <p:spPr>
          <a:xfrm>
            <a:off x="0" y="2057400"/>
            <a:ext cx="9144000" cy="1754326"/>
          </a:xfrm>
          <a:prstGeom prst="rect">
            <a:avLst/>
          </a:prstGeom>
        </p:spPr>
        <p:txBody>
          <a:bodyPr wrap="square">
            <a:spAutoFit/>
          </a:bodyPr>
          <a:lstStyle/>
          <a:p>
            <a:r>
              <a:rPr lang="vi-VN" sz="3600" dirty="0">
                <a:latin typeface="Times New Roman" pitchFamily="18" charset="0"/>
                <a:cs typeface="Times New Roman" pitchFamily="18" charset="0"/>
              </a:rPr>
              <a:t>Ngân hà là một tập hợp hàng trăm tỉ thiên thể liên kết với nhau bằng lực hấp dẫn, trong đó có hệ Mặt Trời của chúng ta</a:t>
            </a:r>
            <a:r>
              <a:rPr lang="vi-VN" sz="3600" dirty="0"/>
              <a:t>.</a:t>
            </a:r>
            <a:endParaRPr lang="en-US" sz="3600" dirty="0"/>
          </a:p>
        </p:txBody>
      </p:sp>
      <p:sp>
        <p:nvSpPr>
          <p:cNvPr id="8" name="Rectangle 7"/>
          <p:cNvSpPr/>
          <p:nvPr/>
        </p:nvSpPr>
        <p:spPr>
          <a:xfrm>
            <a:off x="0" y="4038600"/>
            <a:ext cx="9144000" cy="1200329"/>
          </a:xfrm>
          <a:prstGeom prst="rect">
            <a:avLst/>
          </a:prstGeom>
        </p:spPr>
        <p:txBody>
          <a:bodyPr wrap="square">
            <a:spAutoFit/>
          </a:bodyPr>
          <a:lstStyle/>
          <a:p>
            <a:r>
              <a:rPr lang="vi-VN" sz="3600" dirty="0">
                <a:latin typeface="Times New Roman" pitchFamily="18" charset="0"/>
                <a:cs typeface="Times New Roman" pitchFamily="18" charset="0"/>
              </a:rPr>
              <a:t>Về hình dạng thì Ngân Hà giống như một cái đĩa và cái đĩa này chứa tới hàng trăm tỉ thiên thể </a:t>
            </a:r>
            <a:endParaRPr lang="en-US" sz="3600" dirty="0">
              <a:latin typeface="Times New Roman" pitchFamily="18" charset="0"/>
              <a:cs typeface="Times New Roman" pitchFamily="18" charset="0"/>
            </a:endParaRPr>
          </a:p>
        </p:txBody>
      </p:sp>
      <p:sp>
        <p:nvSpPr>
          <p:cNvPr id="9" name="Cloud 8"/>
          <p:cNvSpPr/>
          <p:nvPr/>
        </p:nvSpPr>
        <p:spPr>
          <a:xfrm>
            <a:off x="1219200" y="838200"/>
            <a:ext cx="6629400" cy="1219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0" fontAlgn="base" hangingPunct="0">
              <a:spcBef>
                <a:spcPct val="0"/>
              </a:spcBef>
              <a:spcAft>
                <a:spcPct val="0"/>
              </a:spcAft>
              <a:defRPr/>
            </a:pPr>
            <a:r>
              <a:rPr lang="vi-VN" altLang="en-US" sz="4400" kern="0" dirty="0">
                <a:solidFill>
                  <a:srgbClr val="FF0000"/>
                </a:solidFill>
                <a:latin typeface="Times New Roman" panose="02020603050405020304" pitchFamily="18" charset="0"/>
              </a:rPr>
              <a:t>Tại sao có tên là </a:t>
            </a:r>
          </a:p>
          <a:p>
            <a:pPr lvl="0" algn="ctr" eaLnBrk="0" fontAlgn="base" hangingPunct="0">
              <a:spcBef>
                <a:spcPct val="0"/>
              </a:spcBef>
              <a:spcAft>
                <a:spcPct val="0"/>
              </a:spcAft>
              <a:defRPr/>
            </a:pPr>
            <a:r>
              <a:rPr lang="vi-VN" altLang="en-US" sz="4400" kern="0" dirty="0">
                <a:solidFill>
                  <a:srgbClr val="FF0000"/>
                </a:solidFill>
                <a:latin typeface="Times New Roman" panose="02020603050405020304" pitchFamily="18" charset="0"/>
              </a:rPr>
              <a:t>Ngân Hà?</a:t>
            </a:r>
            <a:endParaRPr lang="en-US" altLang="en-US" sz="4400" kern="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heel(4)">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ải Ngân hà 'ăn thịt' hàng xóm cách đây 10 tỷ năm | Kênh Thời Tiết"/>
          <p:cNvPicPr>
            <a:picLocks noChangeAspect="1" noChangeArrowheads="1"/>
          </p:cNvPicPr>
          <p:nvPr/>
        </p:nvPicPr>
        <p:blipFill>
          <a:blip r:embed="rId2"/>
          <a:srcRect/>
          <a:stretch>
            <a:fillRect/>
          </a:stretch>
        </p:blipFill>
        <p:spPr bwMode="auto">
          <a:xfrm>
            <a:off x="0" y="0"/>
            <a:ext cx="9144000" cy="3962400"/>
          </a:xfrm>
          <a:prstGeom prst="rect">
            <a:avLst/>
          </a:prstGeom>
          <a:noFill/>
        </p:spPr>
      </p:pic>
      <p:sp>
        <p:nvSpPr>
          <p:cNvPr id="5" name="Cloud 4"/>
          <p:cNvSpPr/>
          <p:nvPr/>
        </p:nvSpPr>
        <p:spPr>
          <a:xfrm>
            <a:off x="0" y="4191000"/>
            <a:ext cx="9144000" cy="21336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a:solidFill>
                  <a:srgbClr val="FF0000"/>
                </a:solidFill>
                <a:latin typeface="Times New Roman" pitchFamily="18" charset="0"/>
                <a:cs typeface="Times New Roman" pitchFamily="18" charset="0"/>
              </a:rPr>
              <a:t>Ngân Hà có hình dạng gì? Và hệ Mặt Trời nằm ở vị trí nào?</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4038600"/>
            <a:ext cx="9144000" cy="2862322"/>
          </a:xfrm>
          <a:prstGeom prst="rect">
            <a:avLst/>
          </a:prstGeom>
        </p:spPr>
        <p:txBody>
          <a:bodyPr wrap="square">
            <a:spAutoFit/>
          </a:bodyPr>
          <a:lstStyle/>
          <a:p>
            <a:r>
              <a:rPr lang="vi-VN" sz="3600" dirty="0">
                <a:latin typeface="Times New Roman" pitchFamily="18" charset="0"/>
                <a:cs typeface="Times New Roman" pitchFamily="18" charset="0"/>
              </a:rPr>
              <a:t>Nếu nhìn Ngân Hà từ bên trên theo hướng vuông góc với mặt Ngân Hà ta sẽ thấy nó có hình xoắn ốc với 4 vòng xoắn chính( gọi là 4 cánh tay) và hệ mặt trời nằm gần rìa 1 trong 4 vòng xoắn chính đó.</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8008924" cy="646331"/>
          </a:xfrm>
          <a:prstGeom prst="rect">
            <a:avLst/>
          </a:prstGeom>
        </p:spPr>
        <p:txBody>
          <a:bodyPr wrap="none">
            <a:spAutoFit/>
          </a:bodyPr>
          <a:lstStyle/>
          <a:p>
            <a:r>
              <a:rPr lang="vi-VN" sz="3600" b="1" dirty="0">
                <a:solidFill>
                  <a:srgbClr val="FF0000"/>
                </a:solidFill>
                <a:latin typeface="Times New Roman" pitchFamily="18" charset="0"/>
                <a:cs typeface="Times New Roman" pitchFamily="18" charset="0"/>
              </a:rPr>
              <a:t>Kích thước của </a:t>
            </a:r>
            <a:r>
              <a:rPr lang="fr-FR" sz="3600" b="1" dirty="0" err="1">
                <a:solidFill>
                  <a:srgbClr val="FF0000"/>
                </a:solidFill>
                <a:latin typeface="Times New Roman" pitchFamily="18" charset="0"/>
                <a:cs typeface="Times New Roman" pitchFamily="18" charset="0"/>
              </a:rPr>
              <a:t>Ngân</a:t>
            </a:r>
            <a:r>
              <a:rPr lang="fr-FR"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H</a:t>
            </a:r>
            <a:r>
              <a:rPr lang="fr-FR" sz="3600" b="1" dirty="0">
                <a:solidFill>
                  <a:srgbClr val="FF0000"/>
                </a:solidFill>
                <a:latin typeface="Times New Roman" pitchFamily="18" charset="0"/>
                <a:cs typeface="Times New Roman" pitchFamily="18" charset="0"/>
              </a:rPr>
              <a:t>à</a:t>
            </a:r>
            <a:r>
              <a:rPr lang="vi-VN" sz="3600" b="1" dirty="0">
                <a:solidFill>
                  <a:srgbClr val="FF0000"/>
                </a:solidFill>
                <a:latin typeface="Times New Roman" pitchFamily="18" charset="0"/>
                <a:cs typeface="Times New Roman" pitchFamily="18" charset="0"/>
              </a:rPr>
              <a:t> như thế nào</a:t>
            </a:r>
            <a:r>
              <a:rPr lang="fr-FR"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 </a:t>
            </a:r>
            <a:endParaRPr lang="fr-FR" sz="3600" b="1" dirty="0">
              <a:solidFill>
                <a:srgbClr val="FF0000"/>
              </a:solidFill>
              <a:latin typeface="Times New Roman" pitchFamily="18" charset="0"/>
              <a:cs typeface="Times New Roman" pitchFamily="18" charset="0"/>
            </a:endParaRPr>
          </a:p>
        </p:txBody>
      </p:sp>
      <p:sp>
        <p:nvSpPr>
          <p:cNvPr id="6" name="Rectangle 5"/>
          <p:cNvSpPr/>
          <p:nvPr/>
        </p:nvSpPr>
        <p:spPr>
          <a:xfrm>
            <a:off x="0" y="0"/>
            <a:ext cx="9144000" cy="1754326"/>
          </a:xfrm>
          <a:prstGeom prst="rect">
            <a:avLst/>
          </a:prstGeom>
        </p:spPr>
        <p:txBody>
          <a:bodyPr wrap="square">
            <a:spAutoFit/>
          </a:bodyPr>
          <a:lstStyle/>
          <a:p>
            <a:r>
              <a:rPr lang="vi-VN" sz="3600" dirty="0">
                <a:latin typeface="Times New Roman" pitchFamily="18" charset="0"/>
                <a:cs typeface="Times New Roman" pitchFamily="18" charset="0"/>
              </a:rPr>
              <a:t>Đường kính Ngân Hà vào khoảng 100000 năm ánh sáng, bề dày của Ngân Hà khoảng 300 năm ánh sáng.</a:t>
            </a:r>
            <a:endParaRPr lang="en-US" sz="3600" dirty="0">
              <a:latin typeface="Times New Roman" pitchFamily="18" charset="0"/>
              <a:cs typeface="Times New Roman" pitchFamily="18" charset="0"/>
            </a:endParaRPr>
          </a:p>
        </p:txBody>
      </p:sp>
      <p:sp>
        <p:nvSpPr>
          <p:cNvPr id="10" name="Rectangle 9"/>
          <p:cNvSpPr/>
          <p:nvPr/>
        </p:nvSpPr>
        <p:spPr>
          <a:xfrm>
            <a:off x="0" y="1600200"/>
            <a:ext cx="9144000" cy="5078313"/>
          </a:xfrm>
          <a:prstGeom prst="rect">
            <a:avLst/>
          </a:prstGeom>
        </p:spPr>
        <p:txBody>
          <a:bodyPr wrap="square">
            <a:spAutoFit/>
          </a:bodyPr>
          <a:lstStyle/>
          <a:p>
            <a:r>
              <a:rPr lang="vi-VN" sz="3600" dirty="0">
                <a:latin typeface="Times New Roman" pitchFamily="18" charset="0"/>
                <a:cs typeface="Times New Roman" pitchFamily="18" charset="0"/>
              </a:rPr>
              <a:t>Do hệ mặt trời của chúng ta nằm ở gần rìa một trong 4 vòng xoắn của Ngân Hà nên chúng ta không  thể nhìn xuyên qua được tâm Ngân Hà để quan sát phía bên kia của nó. Ta cũng không thể quan sát được vùng tâm của Ngân Hà, do mật độ bụi, khí ga và sao ở nơi đây, vì thế từ Trái Đất ta chỉ có thể nhìn thấy một mẩu của vòng xoắn này và thấy nó giống như một dòng sôn</a:t>
            </a:r>
            <a:r>
              <a:rPr lang="vi-VN" sz="3200" dirty="0">
                <a:latin typeface="Times New Roman" pitchFamily="18" charset="0"/>
                <a:cs typeface="Times New Roman" pitchFamily="18" charset="0"/>
              </a:rPr>
              <a:t>g</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TotalTime>
  <Words>2071</Words>
  <Application>Microsoft Office PowerPoint</Application>
  <PresentationFormat>On-screen Show (4:3)</PresentationFormat>
  <Paragraphs>122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98</cp:revision>
  <dcterms:created xsi:type="dcterms:W3CDTF">2022-02-20T11:54:53Z</dcterms:created>
  <dcterms:modified xsi:type="dcterms:W3CDTF">2023-08-17T14:55:21Z</dcterms:modified>
</cp:coreProperties>
</file>