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6" r:id="rId4"/>
    <p:sldId id="267" r:id="rId5"/>
    <p:sldId id="280" r:id="rId6"/>
    <p:sldId id="281" r:id="rId7"/>
    <p:sldId id="270" r:id="rId8"/>
    <p:sldId id="271" r:id="rId9"/>
    <p:sldId id="259" r:id="rId10"/>
    <p:sldId id="268" r:id="rId11"/>
    <p:sldId id="290" r:id="rId12"/>
    <p:sldId id="284" r:id="rId13"/>
    <p:sldId id="283" r:id="rId14"/>
    <p:sldId id="261" r:id="rId15"/>
    <p:sldId id="285" r:id="rId16"/>
    <p:sldId id="286" r:id="rId17"/>
    <p:sldId id="272" r:id="rId18"/>
    <p:sldId id="273" r:id="rId19"/>
    <p:sldId id="274" r:id="rId20"/>
    <p:sldId id="275" r:id="rId21"/>
    <p:sldId id="276" r:id="rId22"/>
    <p:sldId id="277" r:id="rId23"/>
    <p:sldId id="262" r:id="rId24"/>
    <p:sldId id="288"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BBB72B-D54F-4F4E-8795-AB22B4F3B3A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BB72B-D54F-4F4E-8795-AB22B4F3B3A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BB72B-D54F-4F4E-8795-AB22B4F3B3A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BB72B-D54F-4F4E-8795-AB22B4F3B3A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BB72B-D54F-4F4E-8795-AB22B4F3B3A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BB72B-D54F-4F4E-8795-AB22B4F3B3A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BB72B-D54F-4F4E-8795-AB22B4F3B3A3}"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BB72B-D54F-4F4E-8795-AB22B4F3B3A3}"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BB72B-D54F-4F4E-8795-AB22B4F3B3A3}"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BBB72B-D54F-4F4E-8795-AB22B4F3B3A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469BA-42F2-4DF8-B4FF-56ADD3855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BB72B-D54F-4F4E-8795-AB22B4F3B3A3}" type="datetimeFigureOut">
              <a:rPr lang="en-US" smtClean="0"/>
              <a:pPr/>
              <a:t>17/8/2023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469BA-42F2-4DF8-B4FF-56ADD3855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user\Downloads\%5bKHTN6%5d-Gi&#7843;i%20th&#237;ch%20c&#225;c%20h&#236;nh%20d&#7841;ng%20nh&#236;n%20th&#7845;y%20c&#7911;a%20m&#7863;t%20tr&#259;ng.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nhà khoa học phát hiện: Mặt Trăng đang co l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 y="0"/>
            <a:ext cx="9144323"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4E5201-D191-4109-A38B-0DA9F439800B}"/>
              </a:ext>
            </a:extLst>
          </p:cNvPr>
          <p:cNvSpPr txBox="1"/>
          <p:nvPr/>
        </p:nvSpPr>
        <p:spPr>
          <a:xfrm>
            <a:off x="838200" y="5105400"/>
            <a:ext cx="7650178" cy="1015663"/>
          </a:xfrm>
          <a:prstGeom prst="rect">
            <a:avLst/>
          </a:prstGeom>
          <a:solidFill>
            <a:schemeClr val="bg1">
              <a:lumMod val="65000"/>
              <a:alpha val="68000"/>
            </a:schemeClr>
          </a:solidFill>
        </p:spPr>
        <p:txBody>
          <a:bodyPr wrap="square" rtlCol="0">
            <a:spAutoFit/>
          </a:bodyPr>
          <a:lstStyle/>
          <a:p>
            <a:r>
              <a:rPr lang="en-US" sz="6000" b="1" dirty="0">
                <a:solidFill>
                  <a:srgbClr val="FFFF00"/>
                </a:solidFill>
                <a:latin typeface="Times New Roman" panose="02020603050405020304" pitchFamily="18" charset="0"/>
                <a:cs typeface="Times New Roman" panose="02020603050405020304" pitchFamily="18" charset="0"/>
              </a:rPr>
              <a:t>BÀI 53. MẶT TRĂNG</a:t>
            </a:r>
          </a:p>
        </p:txBody>
      </p:sp>
      <p:sp>
        <p:nvSpPr>
          <p:cNvPr id="4" name="Rectangle 3"/>
          <p:cNvSpPr/>
          <p:nvPr/>
        </p:nvSpPr>
        <p:spPr>
          <a:xfrm>
            <a:off x="1143000" y="6027003"/>
            <a:ext cx="7059946" cy="830997"/>
          </a:xfrm>
          <a:prstGeom prst="rect">
            <a:avLst/>
          </a:prstGeom>
        </p:spPr>
        <p:txBody>
          <a:bodyPr wrap="none">
            <a:spAutoFit/>
          </a:bodyPr>
          <a:lstStyle/>
          <a:p>
            <a:pPr lvl="0" algn="ctr" eaLnBrk="0" fontAlgn="base" hangingPunct="0">
              <a:spcBef>
                <a:spcPct val="0"/>
              </a:spcBef>
              <a:spcAft>
                <a:spcPct val="0"/>
              </a:spcAft>
              <a:defRPr/>
            </a:pPr>
            <a:r>
              <a:rPr lang="vi-VN" altLang="en-US" sz="4800" kern="0" dirty="0">
                <a:solidFill>
                  <a:srgbClr val="FF0066"/>
                </a:solidFill>
                <a:latin typeface="Times New Roman" panose="02020603050405020304" pitchFamily="18" charset="0"/>
              </a:rPr>
              <a:t>Thờilượng:2tiết(T123+124)</a:t>
            </a:r>
            <a:endParaRPr lang="en-US" altLang="en-US" sz="4800" b="1" kern="0"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33379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?2.Giữa hai lần Trăng tròn liên tiếp cách nhau bao nhiêu tuần?</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0" y="1219200"/>
            <a:ext cx="9144000" cy="1200329"/>
          </a:xfrm>
          <a:prstGeom prst="rect">
            <a:avLst/>
          </a:prstGeom>
        </p:spPr>
        <p:txBody>
          <a:bodyPr wrap="square">
            <a:spAutoFit/>
          </a:bodyPr>
          <a:lstStyle/>
          <a:p>
            <a:r>
              <a:rPr lang="vi-VN" sz="3600" dirty="0">
                <a:latin typeface="Times New Roman" pitchFamily="18" charset="0"/>
                <a:cs typeface="Times New Roman" pitchFamily="18" charset="0"/>
              </a:rPr>
              <a:t>Giữa hai lần Trăng tròn liên tiếp cách nhau 4 tuần, vì:</a:t>
            </a:r>
            <a:endParaRPr lang="en-US" sz="3600" dirty="0">
              <a:latin typeface="Times New Roman" pitchFamily="18" charset="0"/>
              <a:cs typeface="Times New Roman" pitchFamily="18" charset="0"/>
            </a:endParaRPr>
          </a:p>
        </p:txBody>
      </p:sp>
      <p:sp>
        <p:nvSpPr>
          <p:cNvPr id="5" name="Rectangle 4"/>
          <p:cNvSpPr/>
          <p:nvPr/>
        </p:nvSpPr>
        <p:spPr>
          <a:xfrm>
            <a:off x="0" y="2438400"/>
            <a:ext cx="9144000" cy="1200329"/>
          </a:xfrm>
          <a:prstGeom prst="rect">
            <a:avLst/>
          </a:prstGeom>
        </p:spPr>
        <p:txBody>
          <a:bodyPr wrap="square">
            <a:spAutoFit/>
          </a:bodyPr>
          <a:lstStyle/>
          <a:p>
            <a:r>
              <a:rPr lang="vi-VN" dirty="0"/>
              <a:t> </a:t>
            </a:r>
            <a:r>
              <a:rPr lang="vi-VN" sz="3600" b="1" dirty="0">
                <a:solidFill>
                  <a:srgbClr val="7030A0"/>
                </a:solidFill>
                <a:latin typeface="Times New Roman" pitchFamily="18" charset="0"/>
                <a:cs typeface="Times New Roman" pitchFamily="18" charset="0"/>
              </a:rPr>
              <a:t>Chuyển từ Trăng tròn đến không Trăng là hai tuần</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3581400"/>
            <a:ext cx="9144000" cy="1200329"/>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Chuyển từ không Trăng đến Trăng tròn là hai tuần.</a:t>
            </a:r>
            <a:endParaRPr lang="en-US" sz="3600" b="1" dirty="0">
              <a:solidFill>
                <a:srgbClr val="C00000"/>
              </a:solidFill>
              <a:latin typeface="Times New Roman" pitchFamily="18" charset="0"/>
              <a:cs typeface="Times New Roman" pitchFamily="18" charset="0"/>
            </a:endParaRPr>
          </a:p>
        </p:txBody>
      </p:sp>
      <p:sp>
        <p:nvSpPr>
          <p:cNvPr id="7" name="Rectangle 6"/>
          <p:cNvSpPr/>
          <p:nvPr/>
        </p:nvSpPr>
        <p:spPr>
          <a:xfrm>
            <a:off x="0" y="4876800"/>
            <a:ext cx="9144000" cy="1569660"/>
          </a:xfrm>
          <a:prstGeom prst="rect">
            <a:avLst/>
          </a:prstGeom>
        </p:spPr>
        <p:txBody>
          <a:bodyPr wrap="square">
            <a:spAutoFit/>
          </a:bodyPr>
          <a:lstStyle/>
          <a:p>
            <a:r>
              <a:rPr lang="vi-VN" sz="3200" b="1" dirty="0">
                <a:latin typeface="Times New Roman" pitchFamily="18" charset="0"/>
                <a:cs typeface="Times New Roman" pitchFamily="18" charset="0"/>
              </a:rPr>
              <a:t>II.</a:t>
            </a:r>
            <a:r>
              <a:rPr lang="en-US" sz="3200" b="1" dirty="0">
                <a:latin typeface="Times New Roman" pitchFamily="18" charset="0"/>
                <a:cs typeface="Times New Roman" pitchFamily="18" charset="0"/>
              </a:rPr>
              <a:t>GIẢI THÍCH SỰ KHÁC NHAU VỀ HÌNH DẠNG NHÌN THẤY CỦA MẶT TRĂNG (CÁC PHA CỦA MẶT TRĂNG)</a:t>
            </a:r>
            <a:endParaRPr lang="en-US" sz="3200" dirty="0">
              <a:latin typeface="Times New Roman" pitchFamily="18" charset="0"/>
              <a:cs typeface="Times New Roman" pitchFamily="18" charset="0"/>
            </a:endParaRPr>
          </a:p>
        </p:txBody>
      </p:sp>
      <p:sp>
        <p:nvSpPr>
          <p:cNvPr id="25602" name="AutoShape 2"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Horizontal)">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HTN6]-Giải thích các hình dạng nhìn thấy của mặt trăng.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0"/>
            <a:ext cx="9372600" cy="1077218"/>
          </a:xfrm>
          <a:prstGeom prst="rect">
            <a:avLst/>
          </a:prstGeom>
        </p:spPr>
        <p:txBody>
          <a:bodyPr wrap="square">
            <a:spAutoFit/>
          </a:bodyPr>
          <a:lstStyle/>
          <a:p>
            <a:r>
              <a:rPr lang="vi-VN" sz="3200" dirty="0">
                <a:latin typeface="+mj-lt"/>
              </a:rPr>
              <a:t>- Mặt Trăng quay quanh Trái Đất mất khoảng một tháng để đi hết một vòng.</a:t>
            </a:r>
            <a:endParaRPr lang="en-US" sz="3200" dirty="0">
              <a:latin typeface="+mj-lt"/>
            </a:endParaRPr>
          </a:p>
        </p:txBody>
      </p:sp>
      <p:sp>
        <p:nvSpPr>
          <p:cNvPr id="36866"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0" y="990600"/>
            <a:ext cx="9144000" cy="1569660"/>
          </a:xfrm>
          <a:prstGeom prst="rect">
            <a:avLst/>
          </a:prstGeom>
        </p:spPr>
        <p:txBody>
          <a:bodyPr wrap="square">
            <a:spAutoFit/>
          </a:bodyPr>
          <a:lstStyle/>
          <a:p>
            <a:r>
              <a:rPr lang="vi-VN" sz="3200" dirty="0">
                <a:latin typeface="+mj-lt"/>
              </a:rPr>
              <a:t>Khi Mặt Trăng ở cùng phía với Mặt Trời, mặt tối của nó quay về phía Trái Đất cho nên chúng ta không thấy Mặt Trăng. Đó là ngày không trăng.</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ree Moon Phase Vectors, 1,000+ Images in AI, EPS format"/>
          <p:cNvPicPr>
            <a:picLocks noChangeAspect="1" noChangeArrowheads="1"/>
          </p:cNvPicPr>
          <p:nvPr/>
        </p:nvPicPr>
        <p:blipFill>
          <a:blip r:embed="rId2"/>
          <a:srcRect/>
          <a:stretch>
            <a:fillRect/>
          </a:stretch>
        </p:blipFill>
        <p:spPr bwMode="auto">
          <a:xfrm>
            <a:off x="0" y="0"/>
            <a:ext cx="9144000" cy="4876800"/>
          </a:xfrm>
          <a:prstGeom prst="rect">
            <a:avLst/>
          </a:prstGeom>
          <a:noFill/>
        </p:spPr>
      </p:pic>
      <p:sp>
        <p:nvSpPr>
          <p:cNvPr id="6" name="Rectangle 5"/>
          <p:cNvSpPr/>
          <p:nvPr/>
        </p:nvSpPr>
        <p:spPr>
          <a:xfrm>
            <a:off x="0" y="5103674"/>
            <a:ext cx="9144000" cy="1754326"/>
          </a:xfrm>
          <a:prstGeom prst="rect">
            <a:avLst/>
          </a:prstGeom>
        </p:spPr>
        <p:txBody>
          <a:bodyPr wrap="square">
            <a:spAutoFit/>
          </a:bodyPr>
          <a:lstStyle/>
          <a:p>
            <a:r>
              <a:rPr lang="vi-VN" sz="3200" dirty="0">
                <a:latin typeface="Times New Roman" pitchFamily="18" charset="0"/>
                <a:cs typeface="Times New Roman" pitchFamily="18" charset="0"/>
              </a:rPr>
              <a:t> </a:t>
            </a:r>
            <a:r>
              <a:rPr lang="vi-VN" sz="3600" dirty="0">
                <a:latin typeface="Times New Roman" pitchFamily="18" charset="0"/>
                <a:cs typeface="Times New Roman" pitchFamily="18" charset="0"/>
              </a:rPr>
              <a:t>Ta thấy các hình dạng khác nhau của Mặt trăng trong tuần trăng là do ta nhìn mặt trăng ở các góc nhìn khác nhau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png;base64,iVBORw0KGgoAAAANSUhEUgAAAmIAAAHVCAYAAABScZe2AAAgAElEQVR4Aeyd93sW1db+3//g+8P7Hg82eho1gfReSULvSG/Sm1SV3lFsCKJYjyh2FEGQJqL0EjrSpbdQ0pOnTLm/172f7BAgcAIGEmDNdW2nPDN7Zu69w3xca+21/weyiAKigCggCogCooAoIAqUiwL/Uy53lZuKAqKAKCAKiAKigCggCuCuIGYDYPEs3LKKFdvzY+GKv5iwVbFgwVbneq4ufqWuTdaigCggCogCooAoIApUSAUUvpiKbAg73C1ebjwzIYhF8xGv0duqEnWqPnLjuhtbdwQxXq6rUzexDMByAbYTgNtzI9ZsAKYNOGGhAAYK4IYLLlg8xzbVA7IeXsXC573pbWRf9JA+IH1A+oD0AekD0gcqVB/gwzhUoYmJhiaSDwuZhr8WsZFJPiLzaNLhmrxEBgIsW+2pa9V1NxhMbd0RxPgrOcsDTqQ9A7AJWC4YcMOtHszzOx/QsG1Ylg3LbcM2bNjc1nYxy/OMZDkFjsJiwqLSB6QPSB+QPiB9QPpABe0DhC2PSYk+PtKMG7adDxu5sFGg/H+GOseGZduwyUCwYMBUxdK4Vmgw47mss6TlriDmoSZPLbyFAQtOmCgoLNw2Cm9LYoRlwTYswLRg2zxfPTpM24Zh2DBNmvf4QtqJKWvRQvqA9AHpA9IHpA9IH6hIfcADXy4ameiWpNuRHkErD7AJYg5FPnkAsjy2L2X18sDbDesXjVmatAlqHsvW7Sh2FxCjPY0mLD6GcjQqI10+ADJhgYIyF9xweAx2tkdEnmmDj++ETQuabSiqzIOtrqM1zYRLimggfUD6gPQB6QPSB6QPVNA+QNuWBcu2YFkWLBqYTBO2ZcK2TbhhId+2kGNbcNEaZnvCtGj5ovvS5YncUhymAMyim7LIqXkTjd0dxGxWRWgyFYSR/ugx9USIkRj5uwPgDTzhYMrepUDMLIDlLoDpdsJhGciwTKRbFtLVmttSRAPpA9IHpA9IH5A+IH2gYvWBK5aJq5aFTMNGlmEj27SRY9nIt204bROmZcA2XYDbBThdgEEGojeQNOaJ2ydy6XgyD4gxjqwQlG7CMNxt1CRDyjwxYXRB0hKmIMywYBQYsAtMwOmGbbhgu3NgO7NgOvLhMm1k2jZ2Zebiy2OX8PHRS/j4xFX0/347Yt5ciwZzdsB/TpoU0UD6gPQB6QPSB6QPSB+omH3g3W0ImLcG9d9ahrgPfsOk7afw+bGr+OHIJaw7nY7j2XnItgw4bQdMuwC26VRgZuXlw3I4Ybnp/fOEZ6kAfT1ssoRo/btbxFQEGJ2PBDHPiAHTacLONWHnmLAdNlwuE/lGLq46r+NIRia+/+sshq44iJRvD8Lvk/2o8cEu+Hy4A9Vm/wbfmasQN38z4qWIBtIHpA9IH5A+IH1A+kBF7QPv/4mET1ch7ONfUfvDdXhu7gZ4LdgNn/d3IeSjNPT8+QA+2XcOaVn5uGi4kWcZcLvdMHJyYWVlwzaYS4LBWIVh+/cHYgwy8wToE8QYoK8GcLosIM+GmQ/kOYCTOW7svJ6Hrw9dRL/FWxE8dw2qv/knKr+9HbXn7UKLZWfQ9seD6PTDTrz8626sP38df0oRDaQPSB+QPiB9QPqA9IEK2weuYfXZq1hx6Tre2Hsa7X/cjeY/HkXc9ydRb/5e1H1rOwJf24Bei4/hk4OXsDUjD+fzXXA5DWURsw3GzzsKc0wwk0TxvBc3+ybvbBGj+YwDBVT+C46W9Lgp4XbDKrBQ4LRxvMDC0nNX0eW7Paj31g5UmbkBNV5fh7gFG/HW9jNYduyKigvLMExkmcwx5hnWqYd3ylr0kD4gfUD6gPQB6QPSBypaH6Aly2HYcJo2nIaNfIeBHMPCsesFWHroKmatP4P6UzbCa8Yu1HpzPTp8vQm/nrmKdJfpgTE3U1wws6pDpbVQuStKjtW/S4wYQYzh/4w/U6MmORLSAZguGG4LF10mFp+9gvqzv0Clmcvw/Ky1aLdoK7bkOHHW5UK2OxdOMwMuFtsJh22hwLRUvjHTtiBFNJA+IH1A+oD0AekD0gcqZh+wYTIm3uWEbeTDNrNhWxkocGXgmjsfx11u7MxzYdyqXQh4/3c8NW0FIt5chV9PpuOa0/AE9CsQK4Btu4sC+T3DKEtpEVMGMTUk0w3T8sAXh28aBXlIzy/ArxcyUO/DzfjXjJVo8tE6LD58GXuv5iDTsuEw3bBUhlk+AP2kRDkmwShMEnsjtYZOsSFr0UT6gPQB6QPSB6QPSB+oOH1A5f6yihLac8gimcZtu1UKr2zbxpk8B379+zKafbAc1Wb+jHrzdmPl2WxcyXfCbeYj13TCcOXCNgyVS/VmBPPs3dk1SXemZcO0HLCsApiWCcMA0nMK8PPhM0j97Df8v2mrEftJGhYfSse1fCccdFuq5K2GJwFakZwl3VqOiQKigCggCogCooAo8CgoQPPUjaKMVYVhX5fyHPjp6BkkfLYO/2/6DrT5KA1pl7KQY+Qj33LDNF2wVP4xXnX7clcQU1NLGm64jCw4kQe3bWPH5Ww0/3Qtnn97OcLe+x0rzuXgfB7zanhS/JumqZKfqSyyt99PjogCooAoIAqIAqKAKPBYKEC0yrds/O1wY/H5DNSYsR4Br23G238ex9n8PDhtl0rrRWOWxfkoFczd/Op3BjHWznytbgOGlYVcpCPTMjFhzWFUmbMez723Bj+dvYosprFQdd8MYsxEK4soIAqIAqKAKCAKiAKPqwIKlSwg0wT+ynWi33dpeG7KekS8uxIrTp5FnuGAy7LhMp0wrYJ7BzHbbcEwDTitXGS6r2LHtRzEfbIbT7+9DU0W78bfLhNuldzVBVP5Pz3WMFrFZBEFRAFRQBQQBUQBUeCxVkDNBmnCMD2Z+A/kuhD8wQ5Uen0FXvh6Fa65nHA4bLhNJgC7V4sYJ7u0HMizXMgznMgtcOCjA2fhPW8Hgt/fhWVnM5BrO2Eys77piQmjFUxcko91l5OXEwVEAVFAFBAFRAGtgG3DduTDdLng4FRIpo2p20+j8nt/IHzhnziUmQtHvgmnYarpkUqKEruja5JjHPPNLGTZ+cg3TGRmuNH/1wOo+t4WDFtxFFeyaG7LUP5PgyMLZBEFRAFRQBQQBUQBUeBJUoCZWp05cLsKVKyY23RjzZVcxPywDzXmb8SX+04jO8eNPJcLBTbzR9y+3B3ErDxkWjlwuE2kX3Gh2pRlqLlgA74+ehVWrguGfQ0ZphMFJMLb65YjooAoIAqIAqKAKCAKPL4KEMRcuXC6C3Bdpfxy4optYeDaI6gyZxOmbTqJSzlOFBhu5LqdJbLSHUGMofZMwuqy8uFw5OHEVRdqvvMnAhdtwuoLGTAL8uC0MpBvGSrv6+OrsryZKCAKiAKigCggCogCJShAj6DhgNNyIaMw+X2uswDTV+3HsxNXwGf6KhzOzEeuMw+G6bi3YH1auBwGYBr5yCvIxI4LmXhm9hpEfbMRa9Ovw7AKYHA6cLcFyy32sBKaRw6JAqKAKCAKiAKiwOOugGmpMK2roBeRCVyd2HzqKuLf24BnZ27A9mwn8q0C2FZ+YVr7mwW5o0WMp3Hwo2U4cTk7E1OW78BTr61H6y/XYdf1TDhNTgVuwnKasE0BsZtllT1RQBQQBUQBUUAUeBIUUEYx24TDdiPPNhU37b2UhRafbsGzr29GWjaneXQBKn3F7am97gpidH1aloETWTkYsHgbnpq1GR8euISL+QXId3IiS8Bwu2BLzrAnoa/JO4oCooAoIAqIAqJAMQVohiILkZdsk+lXbTXF467LmWj8yUZUeWMj9mc74eKPnqSrxa72bJYCxEycyMpFvx+34V+zNuOH01nItW2YLIWgZvMJZBEFRAFRQBQQBUQBUeAJUoAgxsypCsSMGyCWpkFs9gMAsZ9OZyFPzUPJZK+WspjZliRwfYL6nbyqKCAKiAKigCggChSG3j90EFt8OhM5tgWTxbI9cyeJRUw6pCggCogCooAoIAo8YQqUk0UsU7kmXYYBy+b0lfR7imvyCet78rqigCggCogCosATr0C5gNiS01nQAzD5ACpMTTLrP/GdUQQQBUQBUaC0CnAqvIpUij83n4vT9ckiCpRGAQGx0qgk54gCooAoIAqIAndRQOZIvos48tNdFRAQu6s88qMoIAqIAqJARVSgIlnDtAWMVjAWvV8RdZNnqngKPFQQ6/+jJ4+Ydk3y5izimqx4HUOeSBQQBUSBiqqA+nBZFkzz5sJR+OVWDLMwC8ANl2lF1U+eq2Ip8MBBjG5yy/LkEeu/eAf+PXMLfj6dhQJwkm89izgj9j1IVrHkkacRBUQBUUAUqAgKKCuTDeQVOHDs5Gls2rYLG7bsxIYtaZ6yOQ1/bNlZqvLnlp0oKpt34k9deHyzp86N23Zh07bdnvP075t34E+WwvOK1/FH4XU7dh/AmXMXFZRVBN3kGSq+Ag8exFTiVmbWz8OAxWl4esZ2LDuVBaea5tvwWMT4FMJhFb+3yBOKAqKAKFAeCtgW3C43XIaFQ3+fRrvuA1DZNwiVajTA014N8bRXICrVaIj/q9kQ/1szEP+r1g3wvzUb4P9qNsC/vFgC1Pqpmg1QyashnvEKVNdWqtkQLE+zeAXi3zUa4BnvIFStE4Hq9aLwDO9RowEq1QjA0zUC1LoS6yhWnqrZEP+qEYh/1wyEb4MYjBo3HRnZ+SorQHG55DNXXA3Z1go8UBBj5VYxEBtIEJu+Hb8UgZhbQEy3hKxFAVFAFBAFSlbAtmBbNlymhU07dqFa7SA85xuMp72DUckrGJVqBuFpr2A85R2Cf3mH4l9qHYx/eQfjX15BeIrF+0b5t3cw/u0Tgqe8eY2n8DyWf/sEo5JvCCr5hODfXsF4umYgnvUJwbM+wR5Qq+kBLkKXLp76Q1HJOxTPegchKCoZ5y9nwLxlDmUBsZKb90k/KiD2pPcAeX9RQBQQBSq6AmqOPcCwgQ3b0/C8TwAq1wrFs76heNo7RJVnvUPxb68QPMVCuPIKViD1VE2uCVUhqOTNEopKPmH4Nwuv8WEJQyXfMDztF4GnfcPV/lP8zTsEz/iEoJJXUCH0Balt7hcvBLv/rRGMSt5hyrLmHxKPsxevCYhV9H5VQZ5PQKyCNIQ8higgCogCosAdFLBNWKYNwwL+2LpLgdhzPsF4xie0qBDEFJR5heBpXRSk8XgYnvGOwDO+EXjWLwrP1IrCM7U95dnaUXi2TjSeqxujCvefrhWpynN1ouEbmoJKtKDRWkYA8/ZY4miNUxY5WuW8Q/Bv77AiEKsXHItzAmJ3aEw5fKsCAmK3KiL7ooAoIAqIAhVKAds0YHJUogX8uS0NlX0b4hlvugxD8ZxfuKf4hIEwdqOE4VnfcDzrF4nn/KLwXK1YPF8nDpXrxqNy/QRUDkhAlYaJqMoSmISqDVm4n4QqDfh7PKo2SIRfeBM85ROCZ2pH4Gm/MPyLbtBCK9yNNa1nYXjaJ1zFjtUJjMHFK1liEatQvajiPoyAWMVtG3kyUUAUEAVEASpgmWpgPV2TGwtdk8/6BCm3obaKEcCeqRGMZ2qG4BllEQvDc36ReL5OLKr6J6GKfyNUrt8I1QObwCu0GbzCmqF2bBt4RzSHb1RL+ES2UIXbNUKboGpQCqoGJaNygwQ8Vz8Wz9aLwdO1I/GUcmmGoZJXqCq0tj3rE45/e7OEqkEAyiJ26bqAmPTeUikgIFYqmeQkUUAUEAVEgXJTwOJ8xJ4YsbuBGIPqn/cNw/N+EcoK9nzdOFSun4hqDVPhE94atWM7oE5cJ9RP6owGKZ0R2qIngpp0U+uYdv0R3rIX/JM7qlI7vi18Y1qiRlgqqgQm4flCIKPbspJPuHJ3Pu1F8KLbk/FmN0CsPl2TAmLl1l0etRsLiD1qLSbPKwqIAqLAk6ZACSDGGDEG6z/rSxdkGJ6ja9I3FM/XjkDlulGoUi8O1RsmK+uXT2Rr1E3sgoZNXkRoqwGI6TAUiV1eQkqPkWjRbyyavvgymvd9Va0TOg9FVLv+CG3ZGwGpnVE3qT18olugRmhjVG3YCM/Xi8eztWNUrNmzPpF41jtClUo+EWogAFNf+IfE4fxlsYg9ad30ft9XQOx+lZPrRAFRQBQQBR6OAoUgxmwQ2iL2nG8InvOj+zEcz/kWFr8wPF83ElUD4lAjKBm+kS1QO64dGjbpgbDWAxDfdQzaDJ2F7mPfwZh3FmL47M8wacFiTPzgB7z0+qfoMvp1NOn9Mhr3GoPUnqMR3WEgItv3Q8OmXVEnoZ1yY1YPTEEV/0RUqROPyn4xeN4nShUFYipOLQj+ofG4IOkrHk7feAzuIiD2GDSivIIoIAqIAo+1Arap5mIhiG0qjBF7vjiIFQbs0xpGCKsZmgrf6Nao36gjgpt1R2LnIcri1X/qAry/bBvWHr6ATScz8N2GQ1hz4DI+XLYNY+d+i44vzUBs+4GIbP0iotv2QfM+Y9DkxVGI6zQIIc17on5iR/hFtUKNwMao7t8IVevEo0qtWFTxjcbTvh6XJfON+YcmePKIWfzE3lhu3rtxXLaebAUExJ7s9pe3FwVEAVGggivAuRsNmJYJw7axafsuVPFpiOd9gz0WsdoReK5OJCrXjUbVejHwCm2CmtHtUadpHwS16ovULgMxdOw0fP3zSpy5lostx65j+Z5LWLTxb7z29QbMWLgOw2d/g64j3kKLnq8iNLkTAmOaITA6BUFxTRHdogda9h6DxI7DEN6yPwKSu8Mvqh1qBDZFdQb/141DFT+mu4hFpVoEsjD4hyfj9KXrcFucyk8WUeDuCgiI3V0f+VUUEAVEAVGgXBWwYNlumJYB07axmZn1fQNRpVYoKteOwPN1o1HFPw5VGyTAJzgFtWPaolZSN4R0GI74riMweua72L73AC5fy8C5K9nYdyYXq/Zewhd/Hsecn7Zj5sLfMXjaQrTpNxVxrQegflQL1A6KR92gGAREJKF+dDMEN3oBqZ1fQuPuYxDRagDqJ3aFX0Qb1GzYBNXqJaBK7Rg85ReNp2vH4tnakfCPEBAr1y7ziN1cQOwRazB5XFFAFBAFniwFCGIuGJZbgdiWnbtQzS8IVWuHo3KdKFSuF6vyfdUIToFfeDMENOqCiHZD0Kj3OAyaPg+bDxxFemYuMrPzceZSJtKOXsSqXWfwxW8HseCXnXhz0XoMmvwxmnR7GUGNuiqYq+EfBe+ASNQNjUf9iBTUi2yK0JROCsaSu4xEWPN+8E/oAp+wVqgWkIrKdRNRqU4CKtWOwzO1IhAQmYIzlzPEIvZkddT7flsBsfuWTi4UBUQBUUAUePAKeEBMW8S27NyN6rVDULU2c4RF4/n68agamAKv8OZomNIVKd1Go1mf8ej+6pvYdvwMzmflKxDLdbhx6VouTqbnIu1UBpZu/xufr0zDe9//ieHTP0bTrqPgH9seNRokoEq9KFTzj4JvcBzqhsTDPyIFdcNTEZLcEa1fHIvkziMR0rQPasd2RM3QNqjcoAmeC0jBs/US8VydKDSIaiwg9uA7xmNzBwGxx6Yp5UVEAVFAFHgcFeCE3y5YlhsWbGzduRs1aoehWr1oVK4fh8oNGqFaaDP4xrRDcLO+aNF3IvqOewdfr96Cc1n5uJhZgPSsAlzLyce59Cxcyzdx/KoDvx84j29/241FK7Zj3Bufo0W3EQiIaaPSXjzPuv1jUKNhLPzD4lEvJBZ1QhLgH90MUS16ol3/yYhpNwQBjV9ErYTuqBLaBk/7J6MmE8UGNVLgduriNbgsPrEsosDdFRAQu7s+8qsoIAqIAqJAuSpgAXDDhqlAbMvOPfCqG4Fq9WNRJaARqgQ2Qc3I1qiT1BWhrQejeZ8JGPP6RzhyKRunr+fhXEYezmcW4K/T6fht6wH8vu0Q1u06jlW7TuCXLX/hs5/WY9zrH6FFlyEIiG6Bqv6xqOIfg+f9Y1G5fiR8G4ShTlAU6obEoW54MgJiW6FZj1HoPPx1JHZ5Gd6xXVEtsiMqBzdDvfgOqB3eFPXDk3HhWra4Jsu13zw6NxcQe3TaSp5UFBAFRIEnUAEPiKE4iNWPQnX/BFRtkIqqIS3gFdMB9Rr3RkT7keg2+i388FsazlzLwbnruTh87gq2HDqDJX/uw1e/bsPyTYewcvsxLN9+BD/9uRfvfbkML41/A43b9UaDqKaoERCLqgGxqNwgFs/Xj0SNeiHwaxipQKxeWBLqRTZGVIseaN77VcR1Ggn/Jv1QPboL/OI6wS+yNao3SFSuybPpWQJiT2BvvZ9XFhC7H9XkGlFAFBAFRIGHpMAtIJa2F950GwYkoVpgU1QLbw3vhC7wbz4ACT0mYMRrC7H9yAWcu5KJ89eysPvEBazYcRwfL9+J95dsw48bjmHZthP4ZccxLFq1BTPe+wKDxkxFcquuaBiVCp9AuiRjULUhLWORqFo3GN4B4agTEod64YmoG94IDeJbo3mvMUjoPBINmw9AnZQ+qBXPeLFmqFI/DiFxzSVG7CH1jsfhNgJij0MryjuIAqKAKPDYKmABtguA4YkRI4gFxKJmw2RUD2mBGlEd4NeoJwJbD0NK32mY++16HD6fjXRaxNKvI+3EZaw+cBlfbjqNBasOY9EfJ/DdpuNYtG43vvh1M2a9vwgvDhuLxm26IDg6BXVCYuEVGIVqDaNQJSASVeuHoYZ/OGqFxKJeRCLqhiWiVmgy2vV9BY17vozAFv0R2mYovKPbwyu0Oar5x6NhdBOcu5IjFrHHtk+W7YsJiJWtnlKbKCAKiAKiQJkqQBBzAHYhiO0qBLHAVNQIawWvmE6ok9oHwR1GIrnvdLy/eCOOnM9C+vVsnLqQjh3HL2H1X1exeM91LNp6GZ//cRI/7jiDZWknsHTLQcz57Af0HTYWKc1fQHhsKvzD4uAdyGmSwlElIAI1gmJRPSACfsGxqB+RiHoRSagbkYomXYeiSa+XEdp6IOqnvgivqHaoFtQENRomITC2Kc5dzYWbj16mWkhlj6MCAmKPY6vKO4kCosAjpYBtM3u8DYuj7Owbn+7ix249xzRNsNx6jmEYN9VRUYS49fn1u/I4n5n7LLcvHouYbZuePGK79sGnYTxqBjZBjfA28IrtgjpN+iG8yytoOmgW5i3eiGNXnbiY6cDF63k4fPYK/tj7N5ZvO45f0s7hh03HsWLbUfy+4yDWb9uLhV8vwfDRE5HarD1CoxuhfmgcfAKjUL1hpLKKVWsQBZ+GEagfEomG4bFoEJGIWuEpCGnaE426v4KwtsPg37gvvKI6wTuiA2Jb90fzzgNw+nIGXEWZ9dmmN9r19neUI0+yAgJiT3Lry7uLAqJAhVBAQ4peE0gIWXpdHFR4jj6uYYz7+loNZxXixQofQj+zXut343vpbb2+/bkJZy7YtgXONbl1137UCUlWIFY9rDV8ErqjQauhiO4+Ac0GzcT7P2/BiWwTF/NMBWMnzl1F2sGTWL/zMP7Yfw6rd53CH7uOYdvuQ9iWth9ff/czRr88GU2av4DgyCTUDY69AWINIlE9MBq1gyPRIDQSQeHRaBCRAL/wJghI7YHEnuMQ8cIoBDTpB5+YHvCJ6oyAxM5IbN0T56/lKBDzoCX/WxJk3v62cuTJU0BA7Mlrc3ljUUAUqGAKaIjiYxWHFcKJ2+1WhdvFf+O2y+VS1iRtBSOQaSirSK+owZHvooFLH9MwxuMlLx4Qg23Csm1s23UADSKbwjuoGWqGtYVvQg8EtByK8M6votmgWVjwyzYcvOLGyUwnzlwvwKnLOTh2PgMHT13F9qPpWL//LLYdOo8DJy5i918n8dX3yzHq1Wlo2rIzgiOTUacQxGoqi1gEvIJjUTc0Gg3DohAYHg3/8AT4hDVGcMv+aDZwJuK6jUX91L7wje2FaiHtUbVBY4Q0aoezAmIlN6ccvU0BAbHbJJEDooAoIAqUnwIELEIJIas4tBBiNGQVBzKHw1Hk2uP5/I2lIi0auvgO2rqn35O/OZ1Odbzk56Zr0qlixPj7zt0HEBjZDD7BzeAb1RF+CT1Ru/EAhLzwClL7T8fcnzZh899Z2Hz0IrYdvoC/zmXhRHoBjl0uwMaD57Dh4AXsPZWJoxfzsP/vK/jyh1UY8epMNGndDSHRjVWaitp0TwZHo0ZgJHyC41A7KBr1gyIQEBKFeuFJ8IlogbjOY9B84GuI7z4eDZoOUCBWM7wjqgc1Q2ijdjidngWnZRfawcQiVpH6Y0V7FgGxitYi8jyigCjwxClAwNCFAHb8+HFMnDgRY8eOxaRJkzBv3jxs27YNubm5RSBDeNm5cyfWrVuH69evq+MaxCqagKdOncKiRYuwcOFCXLt2TVn4CgoKcO7cOZw9exY5OTkKOvn8ty8WYBUHsf3wD02FX2hL+ES8AN/4HqjXbDDCO41Dcp+pmPTpSizddR4/bj6Gr9bswuqdJ7DvbA7+vu7GgfM52Hc2G7tOZmD3qUxs2H8G8/6zBENfmYlmbXshOLoJagfFoHZILHwJYg0i4BUYDW//MPj5h6BOYBTqhqegRngrJPeehEa9pyK8/Sg0bDIQfnG94RXRCTWCmyMkqS3OXBEQu70t5UhJCgiIlaSKHBMFRAFR4CEqoCGMa1q4CFhNmzbFW2+9hQ8++EBBWc+ePbF9+3ZkZ2cr6MrPz8fixYuxe/duBWi8TlueuC5edP3aqqZdhPo418XP53ZxlyEBiYXH9frW83m8eD16m8+5dOlSzJkzB3PnzsWqVasUeF28eBFvvPEGVqxYoZ5f3+N22TnFEWPJDLgMC1vT9qNuSBP4hraCX3Rn+Mb3hH/zIQjv+Coa9ZmKwW98gy//PIFPVu/HxyvS8PEv2/DLtuPYezYbe89kYsuh81ix5S+s2nEMS9bvwZxPf8TgMTPQ4oW+CItrpkDMNzAKvkFR8A6Mgl9IvAKxWg0iUCcoDrXCGqNWQhck9Z6ChB6TEdpmOPxT+imLWO24HvBP6IzwlPv9B+kAACAASURBVA44nZ4pFrHbG1OOlKCAgFgJosghUUAUEAUepgLFgYhAtWPHDrRr1w4HDhxQ1i7CVvfu3fH555/j0qVLqhDKaGH6/fffcfLkSQVwBKyNGzcqOOPvtKKdPn1a/UbQIVzRkkYI2rNnjypbtmxR97t69ao6j7/zHoTBtLQ0HDp0SNVDoNq7d2/RvVjfrl27lEWLcPjXX3+pbVrtuM/raO26fPkyli9frixiy5YtA8v58+dV3XxHWvwOHz6s7k0dbl1s2DAsGw63hawCN9Zs3IW6Ea3hF94eftFdUD+lHwJbvoSQdqMR2308Or46H/NX7sXcX3bjveV7MOfHLfj4lx1Ytes0lm08gPW7j2Nd2jEs27Afny3+DfP+8xNGjJ+N1p36ITKxJeqFxsMvKBp+ITHwC4mFX3C8OlY3KAZ1wxqhdlRLBLUcjOR+ryGy8wQ0bD5EgZhPTE/Uiu2ugvUjUl8Qi9itDSn7d1RAQOyO0sgPooAoIAo8HAVuBTFCVJs2bRT4pKenY/369ejcuTNWrlypQGjBggVo27YtUlJSkJycjNdeew0XLlwA3X1JSUlo2bIlmjVrpn5/9dVXFfgQwghqBKq1a9eq+lq1aqXO4TXffPMNMjIykJmZqQCvRYsW6NixIwYNGqTq5PG+ffviww8/VPFrrKtXr1746quvlItx1qxZyoJHyCOE8bqffvpJWfFGjx6tnpNWvuHDh+Po0aPqHn5+fqhXr54CTLosaWW7daGzMs8CMpwG9p9Mx2sffI9a4e3hn9ALvtHdUD+lP4JbjUBw6xGI6TYOyQNmovfML/Hpn0cx/buteOfn3fhk9QGs3H0Ony5Zj61/ncGJ9FzsPnYJqzbsweLlf2DyzHlo27kfIuKbqxgxgpg3LWLB0YUgloC6wfGoG54Kv6g2SOwxCTE9piOyy2QENB+K+o36oE5CHzBGzDusFcJSOuDs1RyxiN3amLJfogICYiXKIgdFAVFAFHh4CtwKYps3b4a/vz9iYmIUBCUkJCgLGa1OR44cUVYlWqcYG0bYGTx4sII2QlZiYiJmz56NEydO4M8//0RkZKSyfGlXIy1ev/76q4IoujbPnDmjQG7UqFEqNo0WNEIcXYa0VM2YMQOBgYEK0vr06YOPP/5YWdYIfQSx7777TlnAaFkjuNGKt3r1agV6f//9NwYMGKDq4PPSyjZkyBD85z//UYBGWPvss8+KYtz4jMUXfqB4JMsG1qQdw5wvfsXYt76EX3Q3+ER1g1dUd9ASVadRP9RvMgAh7UcjpudktB//MV5fmoZXFm7AlG+24vM/TmDpzjNYue0oDpy+hvPXC8C0Ftt2HcKGLXsxf8GX6NnnJUQlekCMecRqNIyAV6EVrF5IAuqGcHqjpghp2gcthr6DmJ4z0bDNKwho9hIi24xAULOhyiLmAbH2OHs1F06Gt6kXkmD94u0q2zcrICB2sx6yJwqIAqLAQ1fgVhCjRYxWLQINXYiEHFqcxo8fj/379yuIefvttxXU8DxatrZu3aosYqmpqSomiwHwDIYnmNG1qeO7CDuM03r55ZdVXXQjLlmyBC+99BIOHjyo6o6NjVUuTYIdoS0sLExZyjSI0S2pQez7779XljZatHr37o0ffvgBH334Ibp07oIrV64iLi4OfKZevXqjW7fuCvImTJig3mnEiBFFIEcLm2XdHKzPD1S2w4kVW/fhzS9+xdIt+/HDH7vgE91dxWT5xPRGrYQ+qJfcDw2aDkK95oMR2X0Smo2aj47TvkH/eSvx4ptLMHzeUnz4yw7sO5eFM9cKcDXHiauZeThzPh3bd+zDRx9/iYFDxiChcWuV0NWbqSsCwuEdFIu64cloEJGCgIjGCG3UCc16T0JKv9cR0nEigtqPQ0zniagV1wO14l9UIOYb0Qahye1xPiMfLltA7KH/MT2CNxQQewQbTR5ZFBAFHi8FNIgRlhgjRhBr3749aFHiMboMad3q0qWLgiZCGd19DOan65HHGVdGOCKYEbQINnRr0n25b98+VQ/r0iA2efJkHDt2TAXKr1mzBsOGDVNxXjxGSxzjzghpBLHw8HD1DLSA0TXJ+9BVSVcjXZO8V25ODr74YiHGjByBkcOG4e0330RBfgFSkptgzMuvYtGir/H994vx2af/wR+/r0da2i68NHwkfvhhMbKzsmGZBmzTDeYLswsHG5i2jewCJ35cvRHrdvyFc9l5+GPPIfhGvICakd3hmzgAwa1fRoPmw+HfeAACWgxDaKfxiO0zG0lD56PF2IXoMPkr9Jj2JcbM+wE/bTqIc9kOZBQYyM13Iv3KdezbdwjffLsEL78yBS3bdEVYTGPUD45HnaB41A1NRt3Ipqgb2QxBjTqhUZdRaNx3GqK6TUG9VmNQt/lI1Gs6DF4xPVA9qhe8Y3rCN/IFhCd3wvlrecWmOCq0iJUQA/d49WR5m/tRQEDsflSTa0QBUUAUKEMFioMYIYfWLUIOA+8JRHRJcvQkLVJffvmlckXSEsXjdB0ykJ9Ws7y8PDRu3FjBE61WjNdq0qSJclsSwngfghgtbbRKMU0GrV7cJ4jR7UkrGutg/QzWp+WMrsmsrCwMHToU48aNU/clvNHtyQEDBDE+94ED+9GhdUu0Sk3B5vV/wHCZmDB+Ksa8PB779h/EwQOHsfSnZVj5ywocOXwEI0e/ivfmf4CLFy7C7XIqECOM2aYJh8MJp8uA0zCRkZ0NJ3OQWTa27/kLATEdUDupL2omDkJYp6lo0HIM/JL6oG7jwWo7susMRPScjZThH6HxiA/RYfxnGDh7Ed769jfsOpeJS7kOZOTk4sr1DBw+dhLLlq/FrNfnolOXAYhPaIWY2JYICklBUGRz1I5qhQYp3ZDQ/RWk9JuOmJ5TEdhhHOo0HwnflCHwSRyAmnF9US22P2rE9oVPVBdEpHbHuct5MGjg41fWZi60wiJTHZXhX87jUZWA2OPRjvIWooAo8AgrQEgiOHFNixhHOwYEBCAqKgrR0dFqTUvXL7/8ogLdZ86cidDQUOX269Chg4rHeu+99xQMtW7dGr/99puqjxax5s2bKxckAYz3YJ4yButPnTpVxZER3ghVtLAxJozA9eOPPyoYoyWMbkrGjNEqx5gy3i8+Pl7FfmlgY90qy7/bjXEvj8aA3r1w4shRmIaFgwePYPTosYiOSUB0ZBy6de6KnRzNefIUJkyYjOCQCHz9zXfIyMiEy8XnK5z2iIltLRuGacGgtYxTHBHEdh9EQEw7hLUZBe9GQ1C76Sgk9JyFWkl9US91MOo1HQH/Vq8gsNM0xA2Yh8Sh89Hq1U8xYv5yvL9iF9YePIu/r+Xher4Tl65n4cjJc1j52ya8895n6DNwDFKbd0VEdCsEhjaBf3gLhLToh8Z9J6PxgFmIe3E6Al8Yi/qtX0GtpsPhkzwY3on9UTOuD6rGDUD1uH7wju6K8MY9cC49/3YQUxFj/OzKIgrcUEBA7IYWsiUKiAKiQLkooK1VtFgRlugS5ChIFlq19JrHCU5MNUHLFdNA6HQWdBXyWsZq0crFOhmYz2t5DWFJgx5hi3XRisVzeD5Bi+fxegbqM7CehcH0dH3yfMad8X58JqalYN08pl2VDPzv3asnZs+ahbycXLhcbuTlF+DsufMKLv9Y/zsunj+L3IxrKMjNRmZGBs6fv4iM7DzkuU1kOdw4diYdp85fQYHTDcNtwOS0SJZbgZhl2dix+yD8o9rCv/EgBWIBrcchpN041IzpAb/EfqiVPAS1m4xEvTYTENh5JiL7zkHK8AXoOPkL9J/9Hd5fvhtr953Fqev5OJ/txF/nruO37Yew4KtfMHTcm0ht2w9Rqd0Q36IPWvUeh6YDZiF14GzE9JyOsK6TUa/1y6jVbCR8UofCu9EgBWI14l5ElfgBqBbfD94x3RDetCfOXM2Hi0Yw1aN0sD7XAmLl8kdWgW8qIFaBG0ceTRQQBR5/BQhfBCQNY8XX2orFY4Qsvc9tFn2d/r0017IODWX6+uLPQBCjdYxZ/UeOHKnSTXz99dcKtvT5hDd9f64JaXRl8rrhw1/Cjp074HK74HYbcJsmcvPy8Pvv67Dut9VwOfJgGU5YrgJYbk89HF14OdeJ3ScuYuGS37D36GnkO9weCHMxUS1BjO9rI23vYUQ27gHf+N7wThqC+i1fRb2mI+Ed1ws+8X3gmzQIfqnD4dfsZdRrNwX+HacjtOcbiHzxDbQYtQA9pi3CkDe+wqyFy7Hg5w346JctmPv9eox773v0GjsPXUe9g16vzkfbQa+hcd8ZiO/zOsK7TUdo12mo13YsfJuNgnfqMHglD4ZX0kAFYtXjXkTlhIGolkDrWDeENeuJ09fyi0ZNcqKjG0VA7PH/q763NxQQuze95GxRQBQQBcpcAQ1CXLNw4VoDl97WIMR9DV3c1kX/riFJn6OP6/OKr/U5+hitYnSNMnnsJ598oqxjtMAR3ngO6y4OcjzGJK7Mdca0FAcOHkQ2pyyyLbg4ElKtncjJzsS1q+kwCGGmE3YhjBmGhas5DmzadxyfLvkNf+w9hvTcAjjcJize03TBMJ2wLAKkiZ17DyMsuSv8El5UIBbUfiICWoyGV1xP1EoaAL+kwfBNGQavlBHwaz4Wfq0moG77KQjoOB2Rvd5AVO/ZSBjwBpIHz0aLUe+i/biP0PbVBWg1ej6aj3wPLUa+jybD5iGuz+sI6zYdQV1mon77yajVaix8W7yMGinDUDN5CGo2GgSvpAHwSuyP6vF9UCVpMKpxP747wpr3wqmreXBYgCdMzANilgIyAbEy/wN6xCsUEHvEG1AeXxQQBUSBiqQAPyraAedBDg4SoDXLA3IEM1UMN1wFucpqduriVSxauhbbDp9ADoACeACGAe627XFNulwOde72XYcQntwVtRJfVMH6NZOGwDtxIHwTX0Sd5EEKxHyShsAnZQS8U0fBq/EY+DUfh7qtJ6JBh6kI6jQDDbrMQED3mQjs+TqCX3wTwS++hbB+cxA9eD7C+s5BQPfXUafTdPi1m4xabSbDu8VY1GwyGjVTh8MrZRh8UobCq9Eg1EwcgBqJ/VA9cQCeTxgAr5Qh8EvqjahWfXH8UhYKLFtArCJ1zgr6LAJiFbRh5LFEAVFAFHgUFeBHxQNgfHpPbJS2tlk24LJs5bJjagqboMJ900KW00S224IDgKvwStA6aJswaQ1zu2CaFtL2HUJwQifUSuwDr6TBUCCWNAi+SX3g12gQfBJZBsO30UvwSX4JvqmM5xoJ39RRqN9qHBq2m4y6bSfBr90U1OowHXU6zkCdTjNRp6On8JhP2ynwbjMZXi3Ho2aTV1EzdTS8kofDq5EnLswvhW7JAaie4IGwmo0Go3qjoaiROAA+8T0Q3bIPTlzKhtPkBE3FdChC1EexZeWZH5QCAmIPSlmpVxQQBUSBJ1UBTWMqZcMN4Cpw23DYQJ4NtXYbhCyowHyHy1R5t3RYe1EVTLmhRk3yXBtb0/5CREp31E4iiNFFOBQ+hSDGtXfiYPgkDkGtRkPhS2tZwiD4NRqGOqkjUKvRS6ibOgp1mo6Bb1Nayl5BrRavFpXaLcfCr8Ur8Gk2Bj5NR8MrdSRqJo+Ed6Ph8GV9jQbDN6k/vBP6wCepvwfGkgaiauJAeKUMR434/qjXqA9iWvbBxYx8GNo0SACjFgJiT+pfxF3fW0DsrvLIj6KAKCAKiAL3pAC/Kpo5OHdkIYOYNlBg2riS78KuExdx7MJ1uExaxKBGVxoul4oJ8+Tb8liSPFXZcJsGLFrGTAvHTp5H75emo0GTgfBpNBg+yUOUJaxWo74qUJ/wVavRENRNGYo6SYNQj9tJg1E7YSDqJAxCVJtxCGv9CuomD0a91CGo33ioWqvUF6mDUTd1EOqkDETd1IGolTxQwVytpCGqrjpJ/VA7sTf8EnrBj/dLHgiv5EGoljQIdZqNRu3kwWiY2h9dBk3GlSyHejdlEtM5xBSM8a1kEQVuKCAgdkML2RIFRAFR4LFVQLsHudZL8WN6+9bfuK9/u/Vafa5eq9+LIIxARmsYQB5zmDau5buw9dA5zP16FdZsO6DSOxiEMbcnqz4D+GEb6jrWyaoY7E6LmGFwCiQL2XkO7Dh4Gj1GvIa2A6ejzcAZat1+4GS13W7gDLwwcAY6D5qOjgOmoW2/aWjaYyKa9JiI9v2no8ew19F96Ex0GjAZnQZOQeeBU9S644BJ6Nh/IjoOmIiO/Seg04BJ6NB/krq+ff9p6NB/Kjr0m4T2fcejXb8JaNt/IloPmIKWA6ahxcDpaDVwBlr3nYx+Y97Eit/TkONgupBCP61ysWqr2A39tW6yfrIVEBB7sttf3l4UEAUecQUIPwQUjmbU2xqY9FqPdORoR2bB51pvMxEr84gxkSzTUnCfhfv6XK5Zh16z3ltHTqqRmaYFm3FRhq3WlkG3IlRM2PUCNzbuP4mZHy/Fyt3HkO5wKdBS8is24X90udEo6qcbu+oMDWiENF04Obhb7XsC/GG5VMqIi5m5+GXjbmw7cgo5bs8UT5zT8iZeLG7EK7at6/5va95bn6Prvem5b3+tYm8km0+6Auwe7D/KcGowRtKGZTuRdjkTjT/ZiCqzN2J/thMu2wRs9vKbepeS73/uJCJPtTjc2TZwIisPAxen4enp2/HLqSw44fmzUdXxP7fXe6dq5bgoIAqIAqJAoQIKgAqnLyIgEZj0McIS4YrJXpmIlfNIctoizmXJuStXrlypsuhz2iSmqnj//fcxb948vPvuu/joo49UBv4DBw6oCcAJZsXr5TaX4vdU28q6RTMYA+2hpjli/q+MHAf+3H4Qe45fwqU8F/JoLSujVtSfED4RM/DDdgGWQ43WzDcsnM924FKeA04ODjDdsEwOB5BFFKgYCrD/CohVjLaQpxAFRAFR4J4VIPwQijSAcc1M90zMyrkkOeH3rl27FHxt3rxZzV/JOSzXrVunpkxistaPP/4Yc+fOxRtvvAFOn8Tpj6ZNm4bXXntNHVuwYAG+/fZb/PHHHzh79qyaBklDGdf6GTzPwWex4Ha6PTBmWrCY2NXlRlZ2PgpcBhyGBaOsKKyYYh4gI4hx8nCPRYyDA7JNGzmmDYdhwuJclhYNAbKIAhVDAQGxitEO8hSigCggCtyXAtoiResXk7FeuXJFzRlJy5cGr02bNqlt7nN7w4YNCsR+/fVXfPfdd/j000+VJezNN98sArEpU6aAZdKkSapwkvDZs2dj/vz5am5KWtc4LRLdmHwGDWNu2wZHRxa4TOTm5sM0TNgc9Wi4AcOt1pzUm+eX9eIBMVridAJVGw7LRr4F5Fs2XIRCi+4d2h9kEQUqhgICYhWjHeQpRAFRQBS4LwVoASMM0f148OBBbNmypQjAaPnS4MVtFrokeYyZ8AlinOB74cKFyi359ttvY9asWcoiRqvY5MmTi4oGs/HjxytAI5QtW7ZMzXdJtyWz3jO9BF2OV/LdOJWeg72HTsDh5GhIEzANwHTDKMhT2fJtk7EuZbt4QKwwyN8G8t1u5Bsm8k1bjdg0bLsIHMv2zlKbKHD/CgiI3b92cqUoIAqIAg9VgeIuSO0apBXsxIkTCr40dNHipcHrTmsC2erVq/HTTz/dBmJ0S94KYtoypteENJ7zzjvvYOvWrcoa53S7ccXhxto9x/Dul79g68ETuJ7nglvHgxUfPfgALGJsDN6LUwvlGSa27j2Ei9czC4P4PYDGj54sokBFUkBArCK1hjyLKCAKiAJ3UUDHY9EKxhGMly9fVjFgdDkSrLTr8U7wVfw4z1+zZg2WLFmCL774Ah988AFoEWNcWGlAjEA2btw45cqkFW3RokU4eOgI/rNkLd77fjX2nLmE8zlO5JoWXHZhMPIDHpdlWiacdNGaFi7mOvDN8rU4dTHdEwhdeG86JT3DDO4itPwkCjxEBQTEHqLYcitRQBQQBf6JAjoejMH4DJrfuXNnkeuxNFaw/wZitG7dC4gRxhg7poP758x9D299tAhrdh7ApQIXcpk137Lgsjjd9Y3kFPzwPAjLlGm44TRNXCtw4c99x/DNr+uRnpUDz/hMU611qol/0g5yrShQlgoIiJWlmlKXKCAKiAIPUAEG5DMe6/Tp07fFgRGy7gXGtEXs559/BtNXcGQkQez1118vtUWMEEYXJYFs7LhxmDxlKt5870Ns338Y1/IK1LyS+Q6nJ0C+MHMXoehBQBjRznS7FPRdyM7H16u2YOfxc8h2eEZPciQl7+zJNfYAG0mqFgXuUQEBsXsUTE4XBUQBUaC8FGBQ/smTJ1VMFkGKMWEsxSGstO7JkkBszpw59wRihLCJEycqEOOaAf3jJ07GvPnv48DBv1TOLpUqQiWhZEoJbY/S9rGyVNKG4XajwDBwObcA6/cex3W3oSYQ9+QWM9RITQGxstRc6ioLBQTEykJFqUMUEAVEgTJWgPFgXLimJYxxYWfOnFH5wAheGsCKuxtLs62tZswJxhixpUuXqviuDz/8UFnE6JqcPn16UbB+UXD+xEmYXJqigvinqVGYR48chtNRoBKr2jZzeBGGbswCUMaSqfxlLsOE03Qjz5EHw3Qp/Yqn0X8QCFjW7yH1PVkKCIg9We0tbysKiAKPiAJ6VKROT3Hu3DkFYQQwWr1KA10lnfOgQWxSoYWM1jFm6qcble5UxrcRKLlm0aBZVs3BjxlHTDIezbANmCqzPjPseyYeVxH7HrYtq1tKPaJAmSggIFYmMkolooAoIAqUrQIEFT06kolTd+zYUTQqkjBGoLofIHvQIDal0F1JVyVjyJij7Pz58zfNTamBrCwV48csz+DgAMChYMwNm65QpskggOlSljeVukSBMlBAQKwMRJQqRAFRQBR4EArQcsQ8YYcPHy4KxGdsl4YpvS7J8nWnY/qaB+aanDQZTPpKlybXTIXBfGW5ubnKEka4JGTy3cpyIWdluQxcynGptRM2DGbY55yXGsK4Vjtle++yfA+p68lTQEDsyWtzeWNRQBR4BBQgqOi4sOLxYNzW+4SyOwHXnY4/cBArHEWpY8voouRoTFr0tLuV7/YgQOzQ2av4ZuUmHLt0Ffk2lJtS8R6/dIQwxV/MJCZTHD0CfwJPzCMKiD0xTS0vKgqIAo+SAoQWTlvEXGGctuhOYHWvx+8EYjp9xZ3yiJUqUH+iZ15KDWF6zeD/zz//XL0P4VJbxf5Je2iY03DnNi38uetvrN5+BBdzXSjgdEaMReNXrgjEuKFHbv6Tu8u1okDZKSAgVnZaSk2igCggCpSJAoQMZs4/dOiQgjANT/cKXSWdr+u61TX5IEGM8WKcUJxTITEFBwsB6p8s1EhDmMPhRF6BE//5bhW27D+FHBNwUENleRMQ+yc6y7UPXgEBsQevsdxBFBAFRIF7UkBbw7Zt26bckPfjgiwJwnisPECMQfu0js2dO1dZxRisT9D8Jws10tY1gt2p0+fw3c/r8PeFDDhsKAiz6JfU1jDlmhSL2D/RXK59MAoIiD0YXaVWUUAUEAXuWwFCytGjR4tyhpU2Seud4Kv48fIAMUIYrWIM3N+9ezdycnLKxCKm86txyqejx05gw5Y9uJ6dpyDMbbphW+4b6SsExO67P8qFD1YBAbEHq6/ULgqIAqLAPStAC8/27duL3JKEp/tJVVEcwPR2eYEY48QIYt988w2uX7/+D4L1+dnyBPsbhmcEJq1jhFeX04DLZcGybFgmc4gVAzFeJrNN3nNflAsevAICYg9eY7mDKCAKiAL/VQEdfE6g4ITet4KXHimpgeqfrvUURzqzflnFiJUY1D9pMiaMn4BpU6dh1oyZ+PvEiXsCsUKGKgz24ohHC5ZpwzYJXExRYcK2XKpOzyhJgpoJ2JYnj5iH3QrboGj45H9tEzlBFHgYCgiIPQyV5R6igCggCvwXBTSIMW/YwYMHi1JU/FPgutP1t4JY8SmOaLmaOnWqmtCb80mqUprpje5yzpRJkzF18hRMHD8BaTt2wulw/hdFbvxclIJC5aDgqEcPiFkmYBrM2O+GYTB7v6SluKGabD0qCgiIPSotJc8pCogCj60CGsK4ZhZ9pqy4E0CV1fGHDWJTp0wBYYwWs2+/+RbXrl4rfXsqkxhPJ2gRxDhi0obLBeQXuJGVk4cCF0Hsn43ELP0DyZmiQNkpICBWdlpKTaKAKCAK3JcCBDAujHW6fPnybW7JsoKv4vU8TBAjgE2aMFEVWsQ+mP8+Ll64WHqtivjKhA0TFmy4OZWRAaTtP45lq/5AttMFs1DH0lcsZ4oC5a+AgFj5t4E8gSggCogCKr6JIHbx4sWiFBPFwamstx82iBHACGO0iM2d8y4O/fVX6VudXyrFqh4Qo13MZQGXrudg+bpt2HbgBHJNq9BWVvpq5UxRoCIoICBWEVpBnkEUEAWeGAW0G5LQpbf12ul04tixYw/cLUmoe5ggdmsA/4yp0/DbmrWqzbUOel1iRygCMdrCPMDltIADx89jyapNOJeRgxzLFhArUTw5WNEVEBCr6C0kzycKiAKPjQIELp2ElOChC48zJ1Z2djb27t37QEHsTukrHmSwvo4NUxaxCRMxYdx4LP156U3vT12oQ4lLEYjdsIg5TWDtn7vx26Y9al7JPFtHj5VYgxwUBSqsAgJiFbZp5MFEAVHgcVOA4KWBg2kqdEJSHuNvBDFOjs3ph8raFanrKw8QmzzRE6SvXZN0Uy4rBmLU4Y4Qxk5QQoyYaQPHT13GucuZyDdscAxm0WmPW8eR93msFRAQe6ybV15OFBAFKpIC2iLGtYYyJm8llPHYtWvXkJaW9kBTV5QPiE0qDNT3xIgpEFu6FEbhNEfFgbTE9ioylN0YNWm4OWrSgsttqbGUDOEvDCQrsQo5KApUVAUExCpqy8hziQKiwGOpAAFMgxhTVXAqI8LX119/jfHjx2P58uUPNFi/PECMljDCF4seQTlm1Gj1voxV27NnD86ftqoTrAAAIABJREFUPw/GyJW03JxHjO5JC6bBYsNwMas+k7ly7kqxiZWknxyr2AoIiFXs9pGnEwVEgQqmACGqpKJdjhq0eA4XDV25ubm4dOmSAq81a9Zg0aJFePvtt9GtWzd07twZL7zwAgYNGoQff/zxgaavKA2IcTqimxK6Fub/ujXovrT7BDFddLzY8JdeQtu2bdG9e3f17i+//DI+/fRTfPfddwpMT548qSyEtBaapmfaIsOy4TBM5LncyHMayCuge9eC6XLBNp2FCV09urMdWGQRBSq6AgJiFb2F5PlEAVGgQilAMNAfeb3mpNMEMRbtZsvPz0dWVhbS09Nx6tQp/PbbbyBs9OjRAykpKYiIiEB0dLQCsblz52L9+vUqPoxTG23ZsqVcY8SKgxgn7GYpLXSVdB4hTAMYt3nO5//5j0pcyymWxo0bh9atWyMmJgahoaEKzHr37o33338fRw4fwcm/TyH9yjVczc7DldwC7D56GkfOpiPbZaDAZagpjky3A5ZpwOJ0R8VcvxqIK1QnkocRBYopICBWTAzZFAVEAVHgvylAEGNcF4GLC+GLx7ivIY3bu3fvxvz58zFs2DDUqlULNWvWRGBgIPr37485c+Yo9+PVq1fVdQQ6XsNgfV5Hd50Ori/r9b1axMoKxAhf2i1JGFu2dJl6Z4ISNSS4Hj9+HIsXL8Zrr72Gli1bKt28vLwQF5eASVOmY/GyFdh/7DR++HUDDp2+hBynAVrJbNOAbTLO7obbV7eFgNh/69Hye3krICBW3i0g9xcFRIFHSgFC063gRTBjjBOhieCSmJiI+Ph4te7bty9oYeJoSLrbeN7169dBKxpjojQwEEYIYowX07BU1hDG+nTdHJlJF6me9Lt4+oqytogRwrRVTM83+fOSJerdCUrUgRoSxhg3R33OnTuHI0eOqBGkI0aMQoeOXRGT2ATJLV7AzHc+xGff/IQdew/g4uUrHgAzDZiGUQR3bCdqKiD2SP15PZEPKyD2RDa7vLQoIArcrwL8uLPk5OQoC87vv/+uLDgDBgxQVpw2bdrgpZdeAsFm1apVKkErY8MIXoQuXkvrlwYF7uttgsjhw4fLfdRkWYMYLWG6EMimTZmKVStXFemgwVZroa1k2kp46vQZ7N6zHwu/+h4Tp7+BIaMnoGWH7mjzQleMGvMKPlzwAQ7t34dLFy/CUeBQUMf25fUCYvfb0+W6h6WAgNjDUlruIwqIAhVaAX6wSyqEJB7nmpYbxnxxlB8tST179gTBq0mTJujUqZOyhm3atElZc/Ly8tQ1GrqK1128Tl03j9EqREtQRXJNTp48+R/HiGm3JAGMIyfnvP0OdmzbrvThexPAqINes6NovTi5t2FacBlA+vVM/LBkOVb/vgFffb8Ug4eNQpu2HZCYkIieXbvgzdlvYO3atTh06JAK9Hc4HOoeuq47rXV7VOgOKg/32CogIPbYNq28mCggCtyLAgQm7SbUcEAwIHwRqhjPxfitKVOmKPDy9/dHeHg4ZsyYoVx8nCOS5/JjT6BiHaVdeI2GAU76/SBckrrOO7kmFyxYgHfeeUdZ96ZNm3bzqMnJnoSsBKr7LcVTV8yf9x7OnD5dWnlgEsZsICM7F8dOnkFOgVONmMwrcOH48b/x7Tffom/v3ggJCkZYWJgC5LfeektBLd29bD+2JYtuW93WbDO2PdtMFlGgPBQQECsP1eWeooAoUKEUIAjxY8zCj7X+SPOjzbgu5vjiqL4GDRogISEBQ4YMwQ8//KCsLvzI0+1I6ws/5qyLdXBd2kVDG69jUtdt27Y9MBgrDxCjW5KxYePHjlPrTz/5VLkRS6MPVXQZJiwbcLlNuA0WWtE4wMGEy+lCfl4+sjIy1ejUefPmKRAjKLO9GLNHCyPdvmxfDb3UmvsshDHuyyIKlIcCAmLlobrcUxQQBSqUAvw4E6L4MeaaweIMrqdbjrmukpOT0b59exX3tX37dvz9998qqFx/yHld8aKtLqV9SZ6vAYFgd+DAgQcWJ1YeIKaD9WkVI5Bt3rgJ+bl5pZKHHym3acO0OEKVlkNP8SR0tWC4DViGCdPwjLyk65hB/rQAcsQq3cYszNfGHGVnzpxRFjK2HduMa61/qR5IThIFylgBAbEyFlSqEwVEgUdPAUIQLVpnz57F6tWri9InNGvWDAzCZxqKffv2FcUdaWDTIMYPuf6wayBjnaVdNISxHoIgn4OxZtqdWJbr8gIx7dKcOX0Gjh05CquUFig6eAlieflOOJmuwvAkdyV82XQ1EoIJVYYHqmjN1IXWzF9//RUTJkxQuclo1WTS3M8++0zBLt3N2jV5L+1V2naV80SB0iggIFYaleQcUUAUeKQVuPUjq/e5JoBduXIFf/31l3I5Nm7cWCVaZSA+R0RyxCM/1nQ/EpRY+KHXwMU1j3HhmnXqdWlF4zX6OoIY45oeVFLX8gAxWsI4WnLihIlY+PlCXDh3HvYdY+hsz5SRBFm6eW0b2Q4D2/ccQvr1HBgm84ZZgGWqYlseGKPmVqGLmW2i24hrunsPHjyoMvcTxho1aqQsZB9//DFOnDihrJvUnQvbQS/Ft/UxWYsCZa2AgFhZKyr1iQKiQIVSgB9oWqs06Nz6kaarcezYsSp5aHBwsNrmMZ5XXgvhYf/+/coipsGprCxkur675RH7J8H6OgHsreuJEycqVy/vz9QfbBe18Cuki07Oyuz4KkmrAafbwN5T6fj0hzU4fv4K3HRNEsRsE7ANz1rNPllya/E+bEu2P4Garstvv/0WXbp0gY+Pj8r1xpkNLly4oJ5JAxyvYVGAV8ziWfTcJd9OjooC96yAgNg9SyYXiAKiwKOiAD+++mPKtXYf0gpGixPdVHFxcaALkvDBHF60jjGwuzw/uHxWus043REDzQkvZZXSojxAjBBGMONIRupL2FH6agArWtseS5m2dpkGsnIcWLZhD37ZuB8XMgrgJHsxcp/nFIIYJwG/0xhVDeBcs/1p+crMzFQjKum27NWrl7KQJSUl4YsvvlC54RinpwGseP/hNossokBZKiAgVpZqSl2igChQoRTQH2F+gFkIAToIv2nTpioBK5OXEnLogiSA6Y8tzy+vhc9N640O2ieQcS7KsogVKw8Q46AHneaj+OjFIktYEYh5IItuS7ofGfd19XoO5i78GYfPX0eW07wdxEAwslRVJbVX8T7Abd2+BDLOBcrAfgbxDx8+HC1atFATsHPk5bFjx4pGWrIteJ2Gs5LuI8dEgftVQEDsfpWT60QBUaDCK8APJz+inDaH1i5mu9ejIGkNI9zQVcWPLMGLH2oNbTxWngufnXBIcCwLANN1lBeIcQJvJqslAPHdqPWdQcwDZE6nG2fOX8Gn36/Chaw85LhsONy89lbX5J1BTMMT25P3ZOExxvyxrWmdowWMgf3MpcYEvampqSpecMWKFSolRm5ubpEVj9fKIgqUpQICYmWpptQlCogCFUYBfnAJYUyQ+uOPP6qYoJiYGJUPbOXKlUVJPvkh1h9oveZHm8fLc9HPz4mwabF7lGPEXn/9daxbt05pShDT0HsriJHNPOkpoNJVMD7sSmYujl+4git5LuQbFnILHCWC2J3aijrq+3GbIMX25Vo/C7dZ2F9oCeOoSrqsIyIilPua6UoY18bzNdDd6X5yXBS4VwUExO5VMTlfFBAFKoQCGpr0h1Xv80PJDy8/qrQm9e7dG7Vr11aWju+//17lCNPwVSFe5A4Pod+LOc2YOoOWLG3NutW6pfdLs9Z13BqsX2aZ9SdPBmPCOAMB00ZwzeS3BGK2iYYgtheUZaswWF+NWCSIAabtKS4TcFo2CghJNkA0vmGP4lbxcgchS3lYQxqfkdYyjrJk3CBnT2C2/nfffVdZzdi3dP/S22wrWUSB+1VAQOx+lZPrRAFRoNwU0NDFDyGhih9CFh5nID4tGK+++qpK5MlA/Dlz5qgPK12U/NA+Cot+R74fIYbZ9mkV05YxWsnuJ4D/QYMY4YuB+ePHj1dARncwrXrUnRYlvhdjv1T6CgVidDN6WoRsZpiAyyKAeYqrEMAYsWfCLhwfWRzAim/ff8uq5yq0lHGb7kq6hnfu3Kky9TOpL0daLlmyRKXDYKybfiexkt2/7nKlp/szEEL9ORiAi73cdiLtciYaf7IRVWZvxP5sJ1xqpDD/d6TwD6aYeP9TbPumTZ7KvC6mbeBEVh4GLk7D09O345dTWXCCf1ZuT3U88fZ6b6pLdkQBUUAU0Apo8NJrfgj5UeR8j3RDDh06VMX5cE03JEGGEECoYXmUFkIB4fLUqVNqpKcGKa4rIohNnjRZWcKmTp0KuiT37t2r8qJpSxjbjABdEohxMKTTsEH4ynOZyHWZcNBCpoLxiWGecrMlrOxAjM/G59SFfYba6/jCrl27IiUlRVnK+F4cfclz2afYTrKIAvejAHuOgNj9KCfXiAKiQLkpwI8ei/6oM5iaiTnffvttMA0BC5N10jLGjyR/L249K7cHv4cbF39HvieB4NChQzcletVQVhqXpD5HX/OgXJOTJk5UoPLGG2+ohLgcqUpYufV9mIhV+SGLuSfVfJIm4LaB4+fScfzcFeQZtIJ5/sfd8z/vRslWMdbzDxYNYVyzsN9oixddlYwRI3z16dMHkZGR6NSpE5YtW6amTGLb8P1kEQXuRwEBsftRTa4RBUSBclWAUMWPpYYrBoJzLsiGDRti9OjRKks+P47aWsGPKrf1deX68KW8efEPu4YYAiVnAGA6i+JuSg1ZpVk/aBCbPGmSmiJq7dq1Sm/qXlx7brPtPBYx5gLzjJ70OB1tuC2gwASWrtqAFb9vQQEz6YNZ71lozaRVTFvB+Alj0fulFLeE06ix7lNcFy/sN/o92Aa0snIGhtDQUGX9O336tFjFStBUDpVOgccGxPQfd/E/pNJJIGeJAqJARVaAf9sapLitR65xzZQDjEWKiopScwnSLclEqPxY8lwNMHpdkd+zNM/Gd6JlhrmvbgUxAhaLjiH7b1BGt+aaNWuwdOlSLFq0SKX2eOeddxRElZRZ/9ZM+dzXiVqZJ4yxYdyfNWuWsoRxmibdbtT/9oWARcumh8UsuOC2C5DrcuPspQJ8t2wb0o6cQZ7tglWYK8wDXCXVdXvtD+oI24D5xxj3Rp04ujI6OhoETw6s4O8a+Pneuh9qsCtZiwf1tFLvo6DAYwFiurPr/wPmP9D8Q5BFFBAFHn0F9IdNWyX4cecHjx++IUOGICEhQQEAg9kZjM8PHq/h+nH76PF9+P4ETULo1q1bbxpJqa1d/w3C+HtZgJgGMEIZoYRTBXF6qJKA5PaeyM9PcWuYA4adj1yXCzv3ncP3v+zAmWuZyLcdd0nXenutD+MI+xeD+WkJI8h2795dJYOlDkzCS5em7oe6/wqIPYyWeTTv8diAGP9x4j/Uek0Yk0UUEAUefQWKf9D4gaM16Msvv1QWMCZn/eijj1SiUH4Y+fdf/PxH/+1vfgOCGN+P/9ZRi7Nnz2L37t1FcWPaKvawQIzWSMIYrWDMvbVnzx5lLdIgrNuiZCAudCcqAxdtY04YdgGyC5xY9msa0g6cR0aBA/lWQYUDMb4P35GF1jGmuhgxYoSCsRdffBGMv2MgP79D1KB4KVmLm9tZ9p4sBR4bEOM/TBxOTLM9/4HiH4gsooAo8OgroMGDf9/MzM5gaSZm5ZoWIf2x1x9Gfvy4zQ/e4/bRK/5B1xZCBsMzbozwpV2TpXFPlpVF7LXXXlNWIaZ6YFC79kwUf9aS24HxYSzsowQxN0zbiTyHEzt2/Y3L13Lhsi24LA7mVydVmM6s+xzXhH+Wa9eu4ZtvvlGjdZnqYuHChSr9BfXQbVWyDhXmteRBykmBxwbE+I8v/yHiNBpnzpxR/ziXk6ZyW1FAFChDBQhVjDdatWqVmp4oKChIzVtI1xw//Bq8eJ7++PODx+3H7cPHd9IfdQ2bPEYdmLqDo/oIYaVxUZYFiH311VfKGkRIZjv8f/beM8qO4nr7fT/ete56173v/dsGlLMQCijnnCUEEspCIHIyGIlgwIBNxjYGo0iwMTbBmBxFEkFgMNgkg0QQQShPOOdMnpPP6eeuX/VsqXUYSaOskfrMqqnq6urqqt0Vntp71y5bBNu3wKe89X8HFssZ33iSg1poguWVwVxHJq90Lq80h3Rnsft26AExmjj1srYGGOM7sDjA3li3bt2cvh2mL6wt4uPCX0iBIAUOGyBGZ2cAohOgrMu1NXp8W7Xg2zUsZXQtGDysMxlxSGOdDN8GPfODeRPGThGiEe6bs3dZXvZMMN7ibLCyZ4knbD7PWBmJI0wcz+EYAIwbSJ0YFIm3PAhbXsF8LM7SWd4Wz2qbehkNeCfv4R228uVZ7uPCX0iBvaEA7c6ctW0ABlyXsWPHOgOtb731ljsfMthvre0d7u3Q6mc+tCZMH6TP01dZiALIGAsBWyamNLEl4yTOzFdgoBRRb9CyPjbAsIiP2BEXVNS//fbbHbcHcRxcIBsH7LtRHitXsJw/bhdwwwBidWd85j0lc74NsYyXVzafU95rHGCaetoYy9j4zTffOBtqmFFBfP7+++9vnRegUzC9je0/pk8Yc6RQ4LABYgxCcMOuueYaN8AwMNHAzdFJSEM8Dvn9448/7lbZrLZtEOGeDR4WZx2Ma5scCFtedDz0VLBZRLyBIN5Nektnz+BbR7T7ds+eJd6eD5abOMsPn0GQ+3AHGHBZfbFzDJCJwixWobGvFMyXCQxRBgM1oIp8eD/x5E8Yn7xhrzPgWnlIw8TIkSWbN292z1pdeC78hRTYGwrQhqxPwGXh3L/bbrvNmQrgqCLABGAjbGvbqGz918Yt+ij9mn6K3TH0tlCgLzR5ARBjwwO2sNg1aUAMI6y33HKLA2KAsVtvvdXZZ2OMI+3HH3+81UAu38Hea/62ku085HlY1weIZZT18qpN5RWvM+aacjsl0a/KOenlznM6NO7auAxNGDuh/7Jly9zZphwizgHiwWOeSB8c2w+NWoSlOBgUOCyAGA0azs2cOXPcVmJWbwY8GMwBXeymwjFAEUcnsV0+7HwBjBHPIEZHMsfgQl5wnEhj+TBZ4JgUADV33HGHA0P2XuJxvBsHMOIe+dlzxJOGMtmqEgCEA9zh7FneTRrKYc/ZhEU8Csx/+ctfxGqVwRMQxiDMrrIXX3xxOw4W99imjoIt1rqpN+XDUT98ykA8oI7BlzDv41nAHitq9HWCgw/3w19Igb2hgPU72iD9asGCBc6S+ZVXXunOW7TJi34U/rZRwEAQ9AuGGXMYO7Zs2eLGg08++cSdvwkwsyOTXnvtNdfPH3roIbegZEHLuYoAM8IsWDnrkjwYBxhvgu/ZVordC2FHzMtnhdmKtOepIpHV5lhKVemcUl5COdUqn8vAMGsUP2hi4yE+42Fpaakbf7FxN3r0aEdT5hvGfeYa0ti80CgqGRZyv1DgsABiDA4Y2Lvgggt06aWXOvk8jZ1GDteGgQTWMIqUsOEBHwwqADYAFPGPPvqoSwPQCQ40NvAzEJGOlSPsfgMuq1atcmx9QBDxBphYfb788suO48Y9BjuAFZ2Ozom+C2UBLLFSoryAHzon7wQQwXVCDAMYWr58uQM+vI+Di+F08S7SkydcK+p555136plnnnHP/+1vf3PinMsvv9wNpAYyEV3MmjVLM2bMcGVn59Vzzz3n3gEd4JRRVjhpf/3rX4UeCO8FMFIXOG+8w4CYgUsGovAXUmBvKUA7pe9MmjRJXbt2dX3TFMHpG9Y/9/Y9h9PzQWBEf+TaHOOK3cdnvGThSv+Fk84ijv6NOBPuGQ7RGukMUPCcgQZ8HO/Z25+HCBIF/Wxe326u1LMrPtN3xdWK52uUUaXy+XTd2S97+6b9/zy0gk5GM+gOnWivjPNnnHGG0xtjPGYO4p6l4bnwd+RS4LAAYnBpAFXYsAG4XHHFFW4XD6sObLrMmzfPsYdtezFbrgEyPHPyySe73VfYgZkyZYoDUzzHIEOHYlIAYF144YVbgd60adMcOGK79ty5c0XHOu+880Q8uhaANADL5MmTXeeDKwVrGhAH4ALYcBAx5+CdddZZLg3sfgAVnRMfoMihxbNnz9bPf/5zBy4pP++iQ7NFGnAJcMQo40UXXeTKSFomMI53oX6ci8Y7WAFbvQCn6NtQ3/vvv98NuldddZWzTE6ZAFmsnE844QRXRnannXnmmW5ld/755zuACA2hLWVlEIFe+2JgPnK7Ylhz2g+TPxxcdp2ddNJJTnSGHpItOKx/hBPXtvZifc/8YH8kjmsckz5jmjkDAvThoDNak47n7RfM395h9/bEZydkjl2Ryijuefrnxz/owac/UFF1RgmvRllV+6JLOGLbirEnrzogz0ATaGp0C9IcmrKYYEweOXKkG8NZPNuiIkjnA1LY8CWHFAUaJRCzwQWfRg+4YeDmnDl0mgywAIhY3QFaAEisQuAuAYxWrlzpRJMAmw8//NDpTwC27rnnHif6oxPRSehArM7hHiH2Q6eCiQKxCXlzzfEqcLUAZeiowamCrQ8o4j2sNq+++mr3PkAdYThNWGamvOywAShZJ+bdrFYRx9Bxec+SJUucngzpyANARB4MoNSL9xBP2S6++GIHoOC4AcLgpiHOtJUxegrkiyVsdHB4njLZuxgguOY+YItr6gMYQ38EA4YAN8pleVJmXPgLKdBQCtB/afP4tGM22dCmWUjA3aY905dIQ9uyCY704W97ChTSJHhNOOi2f/LHV7tKa/d//OTuxHB8d1YZL6NELqdYbVrPv/5fvfT2atXmOdAII65xp8jvn4a8O3kfnLRGF3x+wWvCtF+kESx+p06d6hgELHiRNHAPZ3OAjasHpybhWw80BRotELPBGbCF0inWtQE+gCwAA9woGj0gi7Pn8GncAAs4TYgK0RG77777nKgQDhSH1OJYgZOWjoEPWAGkwBkCaAHI6ECIK5k42FUEcIH7BDeOjoViK0qulIH8AFyUA7Hi/PnznY4Vkw/l4hp9DZuU6LQAsWuvvdblz/OIDOG4wTFAlAgQQn8DLhcrLQAm5SAeThcTGQCSvBEl8i7yZUKDg4gIE+CKrhzvol4MEIgsqBegFM4dAA5AyqTIDiBEruRHXRBlkK+BsBCIHeju27jfZ+2GNo0YnMUGbYyFBAsO4q3dNu6ahqX/MQUAYmmlvLjSeU+bSmv1/Ksf65sNMWGsIitsh6V8IMZJ4IcB9qa9M6egmoLaCWCMhTI6uIzDNt+Yz3wQ/o4MCjRKIEaDNlABNwyQtHDhQgdqkMUDFBCxAUTYZQXXC+BEw4a7A8CBg8XOIAAT4AMuEaJNdmixMrfOwLuYENCZgPsFWGHFzmQBkEN8gogS7hOcLbZ9o99FvnCPAE0AKcSSgDQAIHpsiBMBOYBIOHYAMd5JvQyIAaoAcOSHfhrboAGGlJc6AMTIg7qcdtppTgEfPTHyBxjCCSP8xhtvuDrwLPWhPIAwwBj0AyzCfUOcSt2J4znqBUAlDi4Yu9YAvtCSsgHEyA9ngOzI6DZhLfeWArRx2iPtBs4w7a1v375uIcVmEO7RH2hb4e9wpACCybRyXkIZwEmsVl9/H1G0KlV3rHfGGXh1WyYPEyBmYzttmnEbXVzOSIWJwILe5h3avTEaDscvH9bpxxRodECMxmwDNGEADBwwBm/0pRjAARoAF8ACqw1844gB1AApKPcDmgBMdABWJEuXLnXgCaDDO3Dkx7MAH9Ii4kQsiF0j8gWIwa1iB+LgwYPdPd6PjhZxxhGDuwTXibwAe4gx4Y6dcsopTl+MTmkcMToqz/FO3gcHi/qwgiINoBGuHtw8gBGdGCBG+XGUA704wCHgCU4DSrmIWcmb8rFJgckPoIrZDcSQAC/qzvsee+wxZ70chX/yZOUGCIXbx5EqcMQAZMEJk+8R/kIKNJQC9C/E4nBfBw4c6BZMtD3aKe2cthVyxBpKzcaWjgUn3PSE0pm0ksm8UmlPqRzcMI72zsoj5OX9c74bW/V2Ul5r18xXjPuM65wUgVoM47PNPYTD35FBgUYHxPgstrKgQcP9QpxoIIN7hOFEIapDf4v7gA0GdcRwcILg5gBknnrqKQcumADgWuEAG+RDR2BCgCOF7hUcLUSfiByZQFCwh+uFojxABg4V14AedkUCXBAbIj4E+FEOOExwABBvIj5EdIiDU0cHtLoBDtHLgtvFDkY2IQB+qAPgC/s07HSEBnCwuGZC+81vfuMAIyARkEUelI/6Qhfyh8OHqBFOIWWEVjwP14u6k473I+6kbKQDCFIX7kFLwB3iJMpsAJK8w19IgYZQwNoRYvRBgwa5xRHtEDE47Yl2RRr88Hc4UgAgxnfGDmJKuSwLbCmb8wT88P/7ocNtXGFesbbN2M7GMTaLsYBGssNCmTSHW70Px1a8r+rUaIEYDRUHcEDmzo+Ga/EAFrhc3ANIkY57gCLYwjR2wBfKwKSlYwBwACBck5c5niMPJgpACLsOSQ+gAZwASAB4hHmezkV68jOFf97DO3kW7hjcJ0Af4k1AE3nzHiYefPKHO2XlIy/qY5wCyo4jLeXl3YA1436RH++jPIBGymR540MHuG72DtLZu6g3AA+akQagx7t4jnvEUz/ysDij1b5qmGE+hxcFaB/WVmg3mExAJI9YhoUNon8DYNaWzD+8KBHWxijA2JWB84k5jBzjuac8465LcPgu6qxdm09/YNGMlGTo0KGOM8aC3e5bv4FexIW/w48CjRKINdbPALgBiMGRo9MxEWHPC9GmAcXd7Wx0TDoqeSMyhAMGqGJS2928Gitdw3If2hSwNkp7ZPHChhlE3b169XJcYhYN1oYP7ZqEpduXFEhn86pJZrS5JKpEJq1snh209YnjDn/wwUIZtRn0jBFTIqlABcXGcfoHC26uw9/hR4EQiB3Ab8qEBKcLbhKTEaJNxJSAMDoaE9XugCfr2DcCAAAgAElEQVTyC6bn2jquxROHC38hBQ4WBayd0jbhzqJjycHdnO7AogGuMZMMfSD8HRkUYEiKp3P6an1Uf3/uNUVQicinlTcz+gxZbthy1sbs4rAlDuM1ixQ4xYAxOGOosiC9of8wb9B/6Cfh7/CjQAjEDuA3pbPh6FBMPnQ8FDZtpWOTEWka+jOghU++uGCcAbyG5hemCymwrylAe6S9s+jgGDJs/qGTGARhcHRpu+Hv8KcA7QERZHFFrR5/7WO9/MGXKo0nlPDSyjol/Trc5YAYYyHtwl0ctsSBJoz/iCnhjGGKafjw4W4nvy3UbWw/bIlwBFcsBGIH8OPnAhwvwoAkXDpgs4xrOmVDf25Qq8vXQJ7pWjDYmWt4jjt7M7mYKwzl/R1OW+/v6I32vPk7e19473CgABMMuobs4OVEBza1oFPp2n6dVXdbRBwO9Q3rsHMKMGYx/n3+fbEWPrJS35TVKJbNKu5lBBRzy1D+uSHkyAFiLEboK4gpMZbNOasjRoxwYAydMfrL7izSd/4VwruHEgVo6sgDkMzDFMaKXt5L6eOSCk28/121vP1drapKKe3lJC9jnWO7Kvyv7a4CF2QOEMh5WX1fWaufP/WxjrnlP3pxXaVSbpWDrZjt5vbA0zsKulxdJyXkMIsLbCsbXZdK4R9KLlunjJqDewUQc7TxB6U0Ol1117tVZs+nsXtmK/DS1rz9vLbtQdqtvOvox3qUo0jy2aSUj8vLJZXLY45RzuYPu5+Uq5JyFVI+IXnc4am8+75WBkw4+vE0JByNqs5YI4nsO2799Ba5NSIMNAIKBBcHiFTghLGrGJtJbCaxjSlMKkG3OwuQRkCGsIgBCvBtff0vFM5zyuWzWrVmvR598X2VZfKqZoOSh639XMGcwKDgpqhAbodfMNhnWJTAGUN1BV1KFi+YE2JDli3UfXpu25x2+FHkyKrR1lbeeIAYJc24Tp3zAAhBMJZ3Uz9TvG+d2e/CdOPQ7TkNUnkpk88pn66R0hFlytcrVVumeCaphJdzyD2fjSqXKVI+h+mPpHxMD7jMKSe+CwMs4AyQxtfBZbbZCbIPtBV7oRvig7kjq0s2/toCrpgwmEzghGFSBRCGXTxW9iH3q/F/453V4EfrKbdgzstjDMln3PmRXj6j8vIyFZVElM5knaPd2J7J7fMnxyPrB9BCdQWzQ4jzOfcXMMbueeOM4ZuKC+nDX+OlQCMEYkzoKf+cMt/2spvi/Yk+w+lljtvGSWXE7Tn8CJ/1aedvmfZAvCiK1pYq8uFLKnnvScW/+5eUiCiVzyjqeSqVp2pJCQAyg2o2JaVqpFxcynNciS92hbKOV2ncMFqhzzYLcMWIDAeXxja0MDkAtEz/EYV8FI85/xXFY8QvOCbd8Hd4UgAwVQiojOPjMS44l1OuHp3WsF34bcLohQ4xdsZOPPFEZzwc+4/Wf2zBw3X4a9wUaIRADEvLWXnoUtU5oeSbTUu5lDychx0wE5yZGMx8uCwWxue6vridpdnRM8F8Do80cKVS8lQlqcbLK52tVO2Wt7Xx6UtU/MBJqnj6DCXWPKia6q9VkatVrfJKenkfiLELjkEih+gy57Mv6wCXw2B13Mx6IVe9kY27sx0JpWcCAYwBxLCTx3FgGELmvFYAGhML93Hh73CkgE0pjH98422A2/X5fJ3h1ixitW22GmkPIVdn+/YAPegzKOsjpuSs4ZNPPtnZ3DNOGPfDvrQ93RrjlfWaRqMjRmfO0YE5fyyXxxSzlAGIMdnXuTxHY6BtwB6cnDKh2ysaJJVThZdTuZdXVT6lZPUqla+8VpVLuim1uJWqHxioshfPU9lH9ypV8h/l4+vkZWLKO12yvDJO961Ol7+O0ehOLkG/zQ3X6LAhwITbWTdw1wG2kCnWuIYVVumYZ8E2Hgd4c6wXx4+hhMykYX7I+Whc37XhpWVKAYTZQpgOD+CSA17ZrKea2oxqazNKpQARPsed9gDwOJLBWGHdoQkLGvoNBrU5ZYWTKNj0ggFklPpDINbwlnkop2xkQAzF9owSyUql4xFlqjcrW7VO2aoflKneoEzNpjq3QdmaH5SuWR+6fUGD6m+VqvpGVZXrVVW9WcnYR6r58PeqWtpD+Tv+R7k//o9Si1qp8k8DVPH0mUp/slDpzSuUrflWmUyVkl5WiIqzDLSA6Bw+mwxYM8Nz42Q5Hy77YKxuIe2P4Ydy/zniy2aTp/mczsAJDxzXgm4LK3nAF/dt0gi5H4dzs2FKAYShJ+pr6iKmZGNSKp1TKpPTl19v1Bdfr1c84Yuore0czlRpSN0K6QAQQ+xIfyGMuZfHH39cPXv21LnnnuvAmNkX49ngr/A6eC8MH3oUaGRALK9solibVz2pzR8sVNHbv1bJyl+qdOUV2vL21dr0znXa9M6vteWdX7n46JtXK/bGr0K3VzS4WhUrLlHlaxcp+saVKnrrBhW9da1iL52r6geHqvauZsov+pm8hf+f8ouPUmJRS0UWd1Xxo9MVefe3Spe8o2xigzKZCqVzKaf0n4Vz6VbAeWfAEZ6lv3E9U8cVCwCxbZKNQ6/3HOElYnIAXNmEwaTx3nvvOTth/fv31/vvv+9W9OGkcCQ1lCAQA5BxeLfnFmHpnKeKmpSefO51ff7VeiXSLMPCX0MpQD/iSLpf/epX7lSK2267ze2kBIxxD0dfxKdf4oe/xkGBRgbEsspWf6XIm1eo5P4hSvypszLLmit7X0sl7munqvuOU819nZW4t4Myd7dWbllb5Za1C91e0iBzTxsl722l+H1tVPOn9qr6cweV39dOsbtbqerelorf3USJJf+j7LL/UXbJT5Re2kRVS9up5J5e2vjARJW8eqVq1z2nXO2Xyudjyni1Ur5Gwvdq5Xn+5gs4Y1v3TdEyAWHhWHLIjiQM+qzWcXC9OL6Lc1NHjhyp5cuXbz27lHR787NJprH5e1PnxvssHRb9WhNN+iZsMnlPtemcNkeq9eeHntK3G0qUxHpN463oQSk5ix3ElByPN3r0aD388MNblfetf9Df9rbPHZTKHcEvpR84AVDjMF+RU7bqG0Vfv0bRe4cptbSjvLuOknfXz5Re3Eo1S45VfElHZRa1Vn5hU6UWt1BiSUsllrQK3V7QoHZpW9UsbetomVncTJnFTZVa0kzxRS1Vs6i1ahe1UnxhCyUXN1dySVOlFh2l1MKfKrW4iWqXtFPZPb1V/MhUFb18peJfPaps6XvyUt9LuSLJK5fytXVmLnwNMTc4+0oldbZJjuAeeghX3QZ8FIdZqc+fP1+TJ0/WQw895PTEjFu2tytzm2Aao38If779VDSbUkxZ398/mfGkitqk3vnPf/Xk8tdVVF4VArE9+AL0ARY96IjR31DeZ9HDJhgT/RuHbA+yDx85SBSwXtNIlPUBYt+q+M3faMs9w1W7sK28RUc50Vh8SStVLD1W1Us6On2l/MJjlFjSXDVLW4ZuL2lQtay1qpa2Vu2Slg5spRY3VXpRU6UWNlNqYQulFrdRYlFb1SxsrZrFLZVY3EzZxU2Uvetnyi5sovTClqpd0llld/dX8Z/HqfLlX6j8q8eUjH2sfKbIATF2wKIzhnNAzLHDWFmzTgh/hyoFmBjY1cUhxRMmTHA2wzDYyqTA6n13V+b1gS0DfI3Nr68uxB3+P+q4jZ3NVdaTymoT+vDzr/T5d+sUS6SV2trXD3+K7GkN62sv9AOU+FED4FxKdiZ/+umnTnnfONS72+/2tHzhc/uGAvSRRsQRyypTvUab37pKG+7tp8Q9LZRf8r+VXfx/q2bZz1R+d0tVLgMYHCUt+n+VWQxX5igllwTd0QXXwXsW3l9p6su3MK7wmjIVxhVe7880R6l22U9VffdPVLP0KNUuOUbxJU2UXHqM0suOVnoJemFHKbG4ieIA3yWtFF8CMGuh9MIWyi5sqcxdLZS+q4Uyi9oovrC9Kv88WJ8+8SttXv2KcrWbpDwW+/2dVW6ecnMVAznijRCI7Zuuvm9yMXBBboQx2vrFF19o/PjxTjmfw+yZDLhnpirqm0x2VBrLP+g3NgAWLG+wHhbeUd0Pm3j671bnBzg1JJ3LK57JqjbnKY6R6FDzYJefvL42QxxtDOOuL7/8sgYMGKDLL79ca9eu3arcTx8Mf42HAvSSRgfENr11pTbfP0A19zRTdtn/VmrJ/6Wqu3+isnuaq3oZorOfSnf9P8os/plSS44J3V7QILmkiSrubqrY3c1Us6SZ0gubKnsXXK6jFF/yU8WX/UTxpf9HycX/R6nFP1HCgbTmSi1poeTC5kotbquaRR1UdXdXFS89XiV/G67Kdy5VNvq5vEyNvHxW+RzWtmmKwZ+N5MG4MHywKMDgb1wuRCMM9Fz/5z//0cSJE51Ics2aNTvkgNmEsis/CGJ2FraVf0N8yrkv3c7K1ZB7u6KB3T9Y33pv34tWGMDL1cNtzGFzDn2cvu6fJYlJG7eLem9fdgQ+TxuD24xDJeCBBx5Qt27ddMcdd6i0tNS19RCINa6G0biAmJdTpuo7bVpxvYrvn6CaZV2UWdJSmaUtVH33sSq/p7uqlx2v9OJO8ha2VmZpK6WWhW7vaNBa6cXo3XVUZklzpZf9RMm7/49q7/6pKpc1VeXSNqpZ2kaIhuOL0Rlro/ii5o5Llr6vmSoXN1HJ3V1U9NQcVf93mTKxfytbu15eNuHOnOP8OQaWUGv30B44GPQBMzYJMNBzcPf111+vQYMG6ZlnnnGTgPuWBVVhQiZ+fzvKtC8BF3nZhBf0ia8PAO7L+jVmMMY5tHkvr2ze54xiuDWTziqVTLnvk85m3Nm1hUuvgmYTXu6AArQN2iPtDX0wzqC85JJLnOX9J554wsVxL/w1Hgo0SiBW9OYN2nz/RFXc3VPxZR1Uc3cHld3bXaX39Vfs3v6qXtZLyaVdVHNPZ1Xd01mVodtjGkC/5JLjlVrUQ9XLuil6X2eV/qmzYvd2UeXSzqpe2FG1cL2WtFD10iaOI1l1dxtV/LmHog+NUey5c1T76d1KF/1TmdqNSmZrFcfsQWByZmAJf4c2BRjYDXww+MdiMS1dutQZmPzDH/7gVuYYmCSNgQjzdweg2Dv2xN/XIGx382tomRtKD6Nf0D+0W4lfOs/DdELWga1sXk4pvzhWpaJIpVLZnDI5/37Q6n5jqNehUkbamfVHfDbLoCN2+umn68wzz3RHItF2w1/joUDjAmJYmUpsUdnnj6jktetU+fJFqnnpbFW/fLbKXr1Ypa9druirV6ji5UtV89IvVPnyfFW8Ml/lodtjGlS8colql5+n+AvnqPyl+Sp+5SqVvHSZKh6bq8Td/ZW+q43Si5qreklzRe9urfK/9lDxI2NU9MKFSnz1iFKlnyqXrlIum3Y6Ism8xCHiGHi0CYbuQjj8HboU4Psw6DPAA7hWrFjhDiK+8MIL3fFFgDNW6TZJFIKNhoKUhoKfIIfKwohM63OUbU+d5b0rv6HlJl1DaVFIQ66tzwT9Q6vVsOMmJS+fcqZo6O/RREavf7BK73/2nSoTddwwd/YsOqBhv9+d78d3pw3RFqyvEUcYfbGTTjpJM2bM2Cqi3J28w7QHjwKNDIgxYTMZpKVMlZQukZfc4JtByJfJ86olj0Omq6VslZTDVRe4uvtb47muLy743KGYJlg+wvurDpVS7lt52c/kZTZJqTJ5Nd8o/dFdii/pqdwd/6PMkhaquK+3Nv31ZBW/cr2S616QV7taXr5UGSUcBywJOx2L+izU0NINnDNnE8zB6wbhm3dFARvsASRww1h9c9zK66+/7iYB0xuzyaEQRDQUfOwM0ATBEMAKTkDQsTmA3WRBx2YCdnXuiQNwkmehqw/UUbadlT14r6G0KKSh9ZMgCCN8aP041DuhfDbuFlvVWU+rNsb06Csf6PN1EVVlMOKcV97ph2J9/1Ar/6FFzfpKQ/sxMMZ92gXXHC121113uVMtsC9WUVERLnDrI+AhGNfogBg0dIMPMvAcB32z4y4leYhEgitGVEYT8lQbur2iQUJpL6XqbEpxzzfcmSn7ryo4tWDZ8apd1lFlf5uk6nfuUq74c+UTlfIycX8npMd3STqDrR7oy8OCY91J34dgZwiLtGMKGChAH+Xqq692gz16YRxpxCRgk0N9ICMIQoJhe4a4IMgyrpYBHgNYQVDFjjEmHoxbAgw5/uVAOd7He5noKAc0ALRRPkAg5QUgUo9gvSxs8Ua3IB2C9DNaEWf0r88vBGYHF5zl5eXiymVqnfpBbV56/aNv9OJ7X+qHsqTinnzRZD7hjxEhENtxp9uNO3xz2sv333+viy66SF27dnUnW9AmaW+0G9rRwW0bu1GhIyxpowNiFBiminNu5w3nFOaVkeeMHcDs3uayStf9pbaG/Biug3GF16QqjCu8tjT2DrsO5mtxjTdNVnHPU43HlvO8splyVa1/S2ufv04lT/1CqQ/+qMyGN5SpWq9sBov5KYlD13O+UTBv61FGWM3nYG9EFok6O0NHWG9rxNVlIAd4YLuI44t+8YtfbN0ub+DAQEThNfEGOgxc4JMOH4DCZGHACxADoGESAeAYNwvAA/ChHIUgjN1jB9IB+gyQAcoMkFHWQlBmwIz6BUGYATN8o12QPha2e/hG20L/0AFj9PukE01mcjlnK+yJl97Wh1/9oKps3ldLcGMCi7RQNLmvhgS+P22Ctsf5rljdx/o+O5lpR9YHSRP+Dj0KND4gVtfgcnkOkvXne+fDIMt7yjonoSTqhy0u9PeUHul8Tsl8SjmvVrnUZpWv+0DRVa8rvfFz5Su2KJesUjKfdmmUjUuIjtklhzjS84/+Zcjl1DkHmeGUOYOPh16HCEvkc5wLJ3YG8g8//FCzZ892umHYDgN0GIhggA8CBRv4DUwE/SAAAZwY8GISMbAVBFoAniDXC8BVX9yBAmKYCMDxvkIunJULcEYdglwz6AW4pL5BUAY9dkQfuwc9d+QKQZldF35Drg/Ez5mpyGfdrsl0Lqevvtuo0vJqpZ1uKFoJ7KDNOIX+A1GeI+EdBsRoI7Q9DCwDxjBpQRulTdDGDlQbOBJovi/r2OiAGBO82BGCvhGSrjrnTDdncz4Cq7vn2GYggdDtFQ3yOVjb6NvFpGxMXqpK+WRK6binTArdr7xS7kDvuPLZtDzsgnlZZZVTUnkl5QnoBWB2+MtZrtuXzTjMa19SwCbyoA+guPPOO93gzhFGXDOwB8FB8JowIMI4XfgWBojAJTLQRV5MHoVgy4CVAZ+gbyDI0hxIP1gOA2SFcXZt5Qpy0ABocNAAnibKNG6gccyCYNXAGDStzwW/gYWD387CB2oSdqYrAI5eXslEUrls3jmPcRnFckA7aiShWHJfdtutCyHaFH1p+vTpmjp1qhNR0udoOweqDezTih0BmTU+IOZmcqZ4XwTJBO9baKYqvtASIRihnPsjbej2lAa+4DctD12vbMIZZMxkc0rABs/nFGc3ZDIuL5lWLp1VraS4+ybo62HIET0+XG7r+UV7vjDnGxe6bTGHbH8NFvmQLeS2gtnEHfRffPFFnXjiie58O0AUgMFAgQGuIHjgvgEuJga4QUHgBRgxbhJgxYCLARviDLwYmGmMfrBeFi4pKdnKTTPOGcDMxJrQC9oFQZnRuj7fwFfQD347Cx+ISdiNwp6nVC6nTCarTCqlbCohL4PKgq8nCqcc8zWhQddtfW5fhPj+fGO+N8CeUy4AYtOmTVNRUZFrUweiDeyLuhxpedBvGpFlfT4PRWY15Rd8e+YK8m9/pcV9VlwIw0K39zRwrCx3Iqm/joXuiBrdypZ49D4QC9fBYf8LYag16Ha/e/nf0f/q9sU9D1FOUnn8fFaZPKtvOyLJL597LmAigwFoZ66+kvnWwW1/gf98felc6eo2irgWaGdmwoxNZ+Xl4OLCrc1aRerP5iDE2iQd9AEADORM+oQx3AoIO+WUU/TJJ5+4Ab0QEADCeMbAV1C/C5BhoMv8vQVVDcknCOoa8j4DSkG/vueC9wvfYfcAW4X36suLOKsLoAzuIIAVUGbcMtMxM65GIe0NgBXGc233+L47av/7stnR71I5KZ4FjHnK5vLK51DgZyFmY4HfDUgb/vYPBfjW9EF2UXIG7KJFi1y7oj3QFmgbpKHf4oe/g0sBvkAjA2IHl2Dh27dRoL7uS1x98due2r0QeQFu/Dx9+JfPsxstoWwuo2Qmo6QTjeadnbJMNu8Gf8SlnG2H3zDnm9dI5zgTzw/bc+lsXrit18E0WU/+OzFUyTv9CSiNNXHO00vnlM8AwnI+V3BfEmf3SPmj1AzAQQBGmIEa8GXcGIDC4sWL3TFGf/nLX5wI0YAawADwBVBg0DeuV1DUaOLGHYGQhsQbuLG0ABcL70vf3hP0d5R/MM2Owjt6tr548iCeupmeGX4QnCHKhOZGd/tGxomsD4g1BIz9qGHsRQTNO5GXiivjeu+jVVq/ucQtRvLoJdiOaRIdQv1gL6p7SD9Kf0ZZ/+KLL9bw4cPdIoo+au2Evm6A7JCuyBFQOLpDCMSOgA/dWKtIA/WBmIVY0WVVW1ujtT9s0Osr/6UXX3tbL73+T7204h0tf+1tvbziHecIE9cQt/w1ni10b+vFV1c69+qb7+mVN97VcveO7dO95N5JGd7R8hX/1PLX/6lXV/5LH322WolkRkxCHitQzt07QBMQIKshzjgmQd+4YUz8iDeGDRvmjlBhUAcEMPFzz8CXAS9AA25fgK8gWNkR0DHwYgAGvzDOuE0N8YPvtHDwOYsz38pl3C+7DpbB0jbE512F6YgzYGb0hd7GMSsEZTbJFoIz+76FwJvr+trJno4XNO9aT1q9bov++sRybS4t8/sAZ8lys9Dt6YvC53ZJAb4tffTdd9/V2LFjddlll+mbb75x4MtAmH3/XWYWJtivFKBbhEBsv5I4zHxvKEAD9YXNvtjZXeXzKimO6Pobfq9juw1Q83Y91bx9b7Xs2EfNO/g+4RYdeqt5+14Ncs3a9VSh41niWnbsq+N6DlfbzgNcXoXpmrXvqeYdKEMvNe2A66nWnfto4rS5KimrUiqDqQYAJNqM+/9XH6ervgmYOJu4g75xxNatW6drrrlGI0aMcMemmI4XIjN0vAwgABYMhBiQKLy2+L31LV/zyc/KQZkoo4n2AIu74wA3hY7nibO6I2Y1sFkIOA1IWdnwG1pfnrXn7ZlgPoA9A3xWZ+oLKKOM9emV7QiMGSgzv762saetlF5amc1r5X+/0r2PPq+arKdEJud2tLs8QyC2p6Td7ecMbNFubrrpJncmLAaYAWf0cfvujBfh7+BSIARiB5f+4dt3QYGgnp/jjaF/lff0+aqv1HfAGHXoOkQt2g9U8w6DdEz7/jq6XV81ad/fhY9p309NOgxQ0zpHuL5rF9dxgJoWOPKze807DVazjgP9vArS8VyTDv11TMcBda6/mhzbRx17DtaqNWuVwE6UMzjMmmf///YFEGNif/bZZ51Igy3w69ev3wpyDDQYUAAYEGfX+EHQYMBib3xADwAI4BEEW0wqpkuFb+FCTpGBEnxAp01CQd+ASdA3UGoi2KC+lolkg2DNuIOFIG1XdYdmlsboa9f4wbhgmHu8y0Ao9KBclDcoujSgHaybhYM0sPCetlKA2IayKj2+4gN98NUG1eQ81SQxZVE32YdAbE9Ju9vP2felHaDnecIJJ7jjjzBDY+2B7x0Csd0m7T5/IARi+5ykYYb7kgL+RgsADA5lX1/n9/PVa9S153C17jRIzTsO0TEdhujoY4foaMI4wscOdv62az/+mGOHyndDdEwni/uxT15Hdxy8nSNfnm3SyXctu41W0+OG6aiOg3UU7+s0VEcfO0hHw0XrO0KffPmtatPpAwrEoH8QjNmAjG8TLT7XDNL4BlC4BsR8+eWXziAktogQZwCsAABBcBAEDxYfBGP13bd0+IX5EWeAy7g9cKBsRyEgywBGYV2C9bXJhbgduYa00cJnjXYWb9f40M9oBxgCnAEYAWbUxbhohSCKOu+IZruin9HS0pE374JeBsj4lpSrEIgyEUPDoLP6WP0K/fpoVpiGDS7fFpVr+bv/1dpolWpQ3M9grqLu6RCI1UfG/RIX/O60h0cffdQp7v/ud79zYJ1vz/cLfwefAiEQO/jfICzBDilA82SNvW0vJklZXH/+xRp17T1CLY8bpGadfGB19LGAoF040nYa9iN3tANQhc8O0VHHbu/sWd7Tod8kdR8xUy27j9XPOg7RTwF/xw3VUQ6I9VPnfqP08ZffqDaVcUYsPYzeHYAfg6tNqsGJljDx+EzENjkzYOOM6wMYst1W2A7jWCOb9Pe1b8ALwAKAMDEbZTFwaKDB6nQoTh4GSIy+9dGYOgEmDaAZOIOmhQDNwBX3DKgZlzF4j+fsvuVjNN0Zl8w4IoXtw66tPkG/vqYbvE+Y3hqtSej7kgpVprLi0G93xmwhAAvn//rIuU/jrA3i07/hip155pmaN2+e0/2kf9Fe+W7h7+BSgC/A7OCMDGQxzeUp76X0cUmFJt7/rlre/q5WVaWUdoZTfYNdhSX+X4URdk3mrJByXlbfV9bq5099rGNu+Y9eXFeplJtcOZgooMBpD4Z+SIGtFGBop4kCxgj7/z//ao269h2ull0GqmmXITrmuMF1jrA54iwc9IeqSWdzxA8tSFf43Lbrpl2GqVnXYe759n0nqMuQKWrebaR+1mmIfnrcEB3deaiO7jRIxxzrA7FPvvhW8VTGmfZwvWxrvfZNoHAidJMhpxrUORuMDczYRMsgbAAMHwCESIvJ+/3333fGIM866yynG7a7QMyAQRAw1AcSDHjxXspg4BC/vgkiWNd9Q719l0uwbISDP7tnII36UV8TbaKDFuScAa6gF8ArCL6gp11z32hq4aBv34C8AHx8V97DO+GSFYJcaxeUzehvbch8q0fQD9aTMDVP5XGekm4Hs6dcNieOOspRpN0AACAASURBVNtOUb/wwfB6v1CAb8X3tHFgxYoVmjJlii699FK3IKAd8n3D38GlAP0mBGIH9xuEb98pBWiiDBS+swb7GUCs/zC17NZfTbsO1DFdBuqYzgN1zHGDdumadB6sQteQ50jDc027DFbzbgCugeo3fo56jZmhY7oMdq5pt2EOGDbt1F9d+o3Up19863aNYWPNsfKowD78MdDaRBn0CydWBuPg5GtAjMkZQIRjwt68ebN++ctfaty4ce6YFCb3QkAVnPB3FAYAFHJmDAgY6LIJgnLb5F4fabh3OP6sztQfmhjHzHTO+B7GNSvkfO2I7gbAuG+AjjDxXBuXzMS81iasvezMD7YvC1sdgr5r6tgUxGQLS/xcxj9/1i33/W/J/8Pzqx46LdW+Ed+UH/2NPoni/oABA9yRZQDzw7V/HTpfYtcloS+EQGzXdApTHDQK0ESDQMxzDfazr75Wl35D1LxbXzXp2k9Hd+mvJp0HqmkDXLMug1To6n2unnTNugxWk+MGqlnXwWrRbaja9Rmt5scP8YEg3LluQ9S062A1Pa6/uvYdqf+urgNiKMkwQ+3j2YdB1AbcoM/gy8BrziZcfDgi6IzYTkAmeybpjRs3uq3uAwcO1IIFC/TZZ585rguD944m/sJ4m+yN22UTvoGu4IRdX9jqUN894g7V3+6UN5iW+gSvqT+04jsBzPhWADPoCYjiWxjAAlw5DlmJf/ZlaWlEEXNbD0GHu7a9i8XgkFWossK35m9cMh8gcwA5HJRCl3OGWTHO6n8jxNzbdA7dsUWc/5v33OkbHHPmLOm7UzXqwk6sEjC4fKh+zMOkXLQr60/W/2hPr7zyik466SS34KL9hL+DT4EQiB38bxCWYJcUMDDGmgHFX0+IJrv0HarmcMO6DdUxXeFEDfW5UV2GqCmcq86D1awLaRAnDlWL44eraWf/XvNuw9Sm52i16TXacbmadRmiFt2Gq12fsS4ecSeO55zfZei2sMtvmMuLfJp1G6omXQfr6M6D1LTbUDXtOlTNjhuk4weM1cer1iiZSsvL26GoDQMTwcnZwkYmuw4OtIWcDJvMzTeOC5OuicKM22KiRxT0r7zySo0aNUpPP/200ylh4ue+cVrw6wNfpCM/wB3giwGfdzMRWHmt/DvzSVv4s+ftXvB6R2HLo/C+TUyF8Q25tjzr83f0fH1pdxZXXz58WwNm1YCyqkqV1R0RFSmNKlISVbQkplhJTGXFZSorKVOkpEylpeWKlJYrGilX1IXLFCmNKRopU6zOlZeVqbq6TLW1FUomq5VO1yqbTSiXTSmXS4lzZnN1zsvm5SFmzGXlcWh3nh2oGWfIOJ7JKVKd1HuffKmKqhpx8Lc7CNjavdOPDEVgO/v2++NeYXuiT6IrdvPNN6tXr17OyCuLMuJxtDWeoZ+EvwNHgRCIHThah2/aAwrQQP2pGW6SL+pgoEBZv8fAMWrRdbiadButZt3HqmnXEWraZfh2rsXxI9V9xAy1OH6UmncboXZ9xuvoTkPUsf8kte451sU36TzM6Xk16zpCrXqMVsvuo10eXKP/xf1mXYdvTUP8dq7bcAfAmgAG68rQvPMQdR80QR9+/rUSaVQvmZjqV7KsjyyFAyjX/CzeAIX5QQ4YkzbORICEAUYGwIIcLrgrgCsG5zfffNPZGsIS96pVq9z5dKaTZEDMQJhd8zz6TQzmvIN32YBO2azc9dWxoXFWZ3yrbzCuMGxp8HdEF2jTEMfzll/he3Z13dD67Sod77EyZPM5pbMZJZJ1gLqsUuWl5Q58lRXFVF5UporickVLylRSGlNpJKZIFPCF237XK98yGilVrKxYFRWlqqkpVyJRrVQ6rowDYgbCMspyFE7GB2LKZtz5sQCxXD7n9MHKEmm9/ekaPbni34pU1voTuYFq5/vtd1d1De/vXwrQ5lmMsegaPHiwzj//fGEvEO4r/Zb+a2Bs/5YkzD1IAXpHKJoMUiQMH1IUoIHWQZCtQIwNIJ998Y16DByrDn3Gq9vI2WrRc4KadvEBEuCpeTeAF26kugw5WW17j1ebXuMc8GrZfYw6D57igBhpAG8AK8Bay+N9IMa1Hz+yDsSNCoCvkWrWdZtr2hUgNlzNAG2uDCPV6vgR6jX0RH28+pttQKzuePqGEHhXk7yBDAZNczaQMpgGHQAJ8RaAybhgAChzcLwAXgCwvn37auXKlc5uGICNZzgweEecMMRl5M0AT5kod/Bn9QjG7Sxc+DxpiTMgYnW1fAvjuW90oExMMCbigw5MQiaK4zroLG3QJw8Dl+RrjvfYu4PlMxpY+YJ1rS8ueL8wbOmDvp0am81llUgkVV1ZreqySlVGAWMRxYpLVVYM17JExbEiFcc2qyS2RaXmoptVGt1U5zYrEitRNFamaKxc5RVVqqlNKJnKKJXOuaO7Mu4IL84kROfLV7zP5+B0suMuq1Q2p9psXhvLa/SPVz7Qu6s3qjyediJKys3P/ML6hdcHngK0T9o0IPyWW25x3O8nnnjCcbGJ51tZHzvwpTty30hPCYHYkfv9D/ma00DrhvMfAbFeg8epY98J6jpillr0mqhmXUeredfRatFtjFocP8b5XLfpOUHtep/g4rhuefxYteo+1vmEm3Ye6T/TbYwLN+sCIPPvkxdhlyf5dhvj3kE+znVDR2yUmncf6YBYs26j1KbXBHXoM0E9Bp+gDz/HfAUcMbrZ3nHEGCRt8rfB0oCHgY9CAIaYEP0i44IZJ8s4WwbGEEVOnDhRP//5z53dMNMbgyNmzxp3DPAFB4x3GSCxydbKaNd708DII5iP5c07eTeACVAFEDSTEJTNwKbj+NRtGqCeVmd8o0PQD963MM9Rfxz54ngHAJV38m7TgzPAZt/GvlVhPRpKk2Dd7Rm/L/hX5J/NZJVJp5SKx1VbWaGKaESx0mJFosUqjRWrOLpFxZEtKokWqcQBM8CZ77gujUVUGq1ScWmliksqVRqpUqy8VrWJjBKpvJIZT2m202dVd6ZqVoDArHHDsjlVp/Na/X2Jlv7tRW2pTimZo51u+3b11cPqE/oHlgK0Gdop/eaLL77QyJEjddVVVzmOOO2WeMYS0oW/A0eBEIgdOFqHb9oDCtQHxBjYV335jXoPGa/W3UepSbcxatZjvFp0R9SIG6PmADFc97Fq1nWUWvUYp9YApH4nqZkDT2PUuud4dRwwWW16T3RxXLfvd6Ja9RzvnvfzGOuAFfeaA8Lq8t7e98EY+bbsMV6te4xXu57jNGTcLH2+Zp0S6YywIYYox2Dlrkhhk3fQt4ndJnrjzgRBmHGBAEoGSgyEmG/cLQMZ3333na699lqNGTNGL730khuU4YIBRuCWkQ5HfgAPABBlCJYtGKacXO/Jj+d4njpRF+PmIVY1sAUYAghZ/QBJVkbzDUgFfeptYNLSBf1g2vrCwbSEdwbQKCvfgIkNehlo3VO6GC0ha5DWnget/baVyySVSlSruqpMFZz5GSlTaUnUHQeGbliEa3OlFSotrVAE/bEIfoXTJ0OnjLhYGYZhq1Vb6+v78S2ymZSvOxbQH8vmckpm8iqrSurL70pUk8mLM+5DIGZf7NDy6Vt8SwNd7JCePn2644JbO6Xv7W07PbRqfeiXJgRih/43OqJLWB8QY5Bf/dW36jN0go7tN1Etek1Q0+7j1QIw1mO8mncft9Vx3RIQ1X2s2vQ5QccOmurfg+PVc4I6DjzZPdOq10R33br3RLXoPs6Fm9WladfvJLXte6J7jjjy51nC/jWAb4za9jlBbXpPUtteJ6hdj3EaPHaWPvt6neLprDPo6ttCaxhAscnWwFfQDwIxJniccYeY/AEBgJRCMGFAwrhAdo1uGLuozj77bKcvAgjjHnkAgHDG9TEAVl+jrG/wtnoUpifeAJeVH9DFe6gD74STVx/gKqzX7lwHQajV3/z68rH0O7pntLT7lpdx0Cg/9TDuGXWjnnwvJsQgQDNamV9Is8Jr0gHsHRBzR2jByUD3LaFkvFbxqhpVlVWoMua7WCnK+jhAV6UDYqUo+UciKov6LhYpVRSOWukWlUWLVVFeouqqiBI15UrXViqXrFY+U6t8Ji4vl1AmjWJ/VtlMXqkkhkM9F87ltoFxv5yFpQ+vDwYF6HP0YXza3kcffaSZM2c6Q68scIgLgdiB/zIhEDvwNA/fuBsUqBeI5Tx9ueY7jTphlvqPn6t2/U/SMcePU/MeE7ZzrXpPUqchM9W232QX3/T4cWrZ6wS16DnRueY9Joo0OIuz+237TXFpSWP3yJ+05hPvnu0x3umGte41Ua17naA2PU9Qxz6TNGTcHH2+Zr0DYp4TsCKe3PnPJmF8A18GvGwAtcGUQdO4RkzwTPgMpoABAwZBH9AAQCDOAAYcIow7YuSRbe2WBuAAYGBQ3puBOVgfwtSB/Cg7+RtwNMAVLHshyAnWpbGGqR/fAJDL9wJwQoMgN8K+c2FLgX7Bn6NtnX2ovJdXHmvcziJ3Xl4+7YBSLl2rdLJa8ZoKVVTEVFYeU2k0os3Fxc4Vo6wfi6gshuHXiMrKuC5RaekmRSKbVBrZoGh0oyrLi5SsLlOqukzpeKVyqRo//2xS+UxKHlwUDBenc8qlt+2+o7zWBoJlD8MHhwJ8CxtX4NYyXlx33XWOG46xV9rljtrfwSnxkfHWEIgdGd+50dayPiDGfLTqyzXq1n+U2vQY7RT1m6MD5kAWQMt3xw6eocln/1pdR5wiH1gBuk4U4KplL8DXCWrWfYKa9ZioNn0nu2viSdNr3Blq1/9kl5Z0xJOGex0HTVfv8We666bHj1f7/lPUZeh0xw1r12eyWnWfoI69T9CgMbP02VfrlMhk4Vv4Om47+RI2YdlAab6BFwNFdg0IYzAFNDGgNgScAAIAA4CcLVu2uO3rY8eO1RVXXKFvv/3WgQNAEu+28vA+woU/u19fPHF2n7woO+WF4wX4AHgZKAQMmiusgwHGwvjD4ZrvYMAMWkATRL8mzrTvb7T3fXR3/G/BdS4vZ2Uvy1FC2PFCExFr6l5SOa9a6VyVkplKJfI1qkpXKlobU3FVROuiW7Q2skXrIxFtKq3UhqJyrS+KaWNJTJtKY1q7abM2FBdrYymuSEWRYpVsKVFpUakqyiqUSiJuTSteW6NUolbZVFy5ZFzsqPQKxNbBtmRtwvzCthNe738K0J9tDMF/44033EIM24G0Qfoq8eHvwFEgBGIHjtbhm/aAAjsCYl98/a36DZ+kTpih6DtJzeFqFbg2/aeo+5h5atpjglr2OVGt+p60nU8crnW/yeoweLq7b2l6jj9D7QacvDVP4tsOONk5F+5/snuOcOs+k9Sh/2S17XOi2vSapO7D56jboOnqN3y6Plr1va8j5oBY/QqwNinh2+SLHxwwDYQZF4zJ2rhgTOIAFtN/2hFIMeDDfQDA+vXr3ZmSALEHH3zQ5RcEYbv6XFZuS2fX+JTduHWALxMzAhgphwEQAyN2vaOyH07x1DVYnyDnD9pAIwNlJhLGXhcGVJ19Ln9/lSM7/SOdyyvrAcSk2pSnRFZKeJ4q8zmVZ3OKpnP6NlKpT37Yove+Xqc3Vn+n5Z98o7+v/K/ue/Y9LXr4LS168E0teWSl7n3in3rguX/piTc+1RNvfKJn3vlMr370jT74eou+Xleu9cUJbYyktKUirZLqjNaXRPXV2nUqr652NsXSyYTyKHsHdvPSFoLt2sK0k/B3YClgtLd+zjWqCL/+9a/Vu3dvtxijzTHehL8DR4EQiB04WjfiN9FMbCW+bfAkFHTbrvyq2r0fV3xbHj++t33Mtjy22RFDRwwg1n/EJHXsN9EBIYCYASvzHUjqN9kBJsAWQI243hPPcsCLuGAaC+N3HDLDgS7SBB15APAAZZauHdd9T1S7PiepVQ+A2Fwd12+KBo6arY8+rwNiTDoc8VLPzwCMDZIGwPCDAIywccHgKiFGYFIvDewCjDiDqz82umoTP5O+AQF2TZ144oniTMk1a9a4vHnHnkyQheDLuF6UEWDBO+29lKXw2uKCoMTirOyHh19Hh6h/VqT7dpFSlUZ+/M0AZRhcraysUHU1yv/VSqWYJDEzgBDS75UZT4qnpfKarDaWVGrNujKt+HCTHnz5Ky194mMtfOxT3fa3D/Xr+/6lKxa/pYvvWKELb1+hM256UTOvfEwnX/IXnXjhPZpw3hJNOG+hJl6wUCdceJdOuOAOnXjxnZp5xTKde/0DuuLWh3TN7X/Xrfc8p4df/kgrV2/QQy/9Uy+++5GKquOqTOdUmUgq5UTmvticCR8r/UEr/NbOMUMT/g4sBaC99XH6LCJxuLBvv/22O/boj3/8o1vQkS78HTgK0BPgQTaaQ78R8eSV80U90In5bStMqAtRG7ZP16UiNnR7SgOomJSnaslL+MeWcIwJK3BPSnHIrzxxfDvfxTfRkHO6KqypcK6BuTZtYIpYvsiuf/bdXHpn0DXnFN9Xf/2t+g4/URy83br/FLXqf7La9Jui1n0nq93AaWoDx6rv5K1xrftNcXFtB0zV8aNPEz73cS37nCTut0L0WPdM2/4Arcku73aDpqv94BlqTZ79/Xya9z5RbQZMVfexp6vLiDnqPGyW2vadovb9puq4gTMcEBsy9hR9snqts8vExCmPejPA+aDWYTN38hGcMBzHyGSUy/q7mtiR5gMxFPLTSjtzDYj26kSR0ajQ8cGVREuc7ahopESxSLGikWJFIux8xBFG7wdX6oDRhg0b9MILLzgDrq+++qrjWBnnoqFAjHQ4A4ispG2jAEDLQBV+IYiqD4iRxp6x9EHwZnGNy4f7hfONq2JgtRTaRCMq2epKVYJeFoDMWcqPKVIcU7QkqlhpRLEoJkSKFCvfovLKiKprq1UdT6miJqMtsbi+WlelD1aX6vm3N2jhg+/rhiVv6LI/vqOzb31bp9/4lnOn3fCWTr1xpebesFKzr1+pmde9qSlXvaaJC57V6Ase1PCz/6SB85ao75w71WvW79Vr5m/Ve/Zt6j3rFvWceaN6z7hBg6b/RgOnXaths3+jEy/4vWZdvkgzFvxBt/11uZ774Eu9/12Jvi6tVKwmrWQqq2QyrTSgLJNSNpdWNpcRBmlzOU9ZxKi0/a29YfsRgX7v3/P13nY9UoQpGkIB+isgC98WfFz/8MMPuuCCC3Taaadp9erV2y3Ggs805B1hmt2nAO29EQExdCCySistN9XX9VYmNH/SZ5XI3umcUJ7wr4gJ3Z7TIK+MqpVVVJ5XKWUT7pgTDD3W5jzVeFK15ymhnDJKS0rIU0pZ5YT1LEAasT4YYwDgaBRiGGZ3/dsGxMBu5OIDsc8BYqMmq33/SWo7aIZaD5ypdgNnqN2A6eo26nQdO2S22vSbqjb9pqnj4Fku3Lov4Oxkte0/zaXDJ02rPlMC96e6+6Rriet3stoNnqnjx52p9kNmqc3A6c616j9Vrchn0Ax1Gj5HXUaeopa9T1KHgTPUd/zZ6jv6NA0ee4o++2q9O/Q7hzVyzFcAxjy4Tv5RTej4OJdjYMwqn00pn0m6QZJDkx0Qy6SVSsZVW1Olyooyxeq4KVhML45FtSWG8U4feMUiRSqPbFF5ZLOiWxWuN6ukdIsDYoAYuFXog2E/iIEXUOZzLraZpLAvwyBc6GxVzTOsqMkPrlchiGpcgMnnUO3TMpdGFcVsRClmI8pVEi1XsXMxFQOio5E6V6It2PZyYJkji8oUKypXrKhMlVFMUWDra6M2lXyvdcWb9M2mYn29MaqX3v1OCx98T9cv+0Dn3rBCp123Qqfd+E+dcv07mn3TPzXrlnc1+5b3NPuWdzWL6xvf1swb3tLMG97U9F+v0MnXvKLJV72gSVc8ofHzH9bIC+7XoDOWqncdGOsx47fqOeNW9Z55q/rM+q36Tv+dek29Vb2n3aI+M25Wnxk3qs+M69V35nUacdatOv36B3Xz317Vx99s0ZbSGkUrEqqMJ1WTjCuRTSiZTSrJggLjsDlP6Zy/bLPFmjssPLCwRrMyI8Yfn/tnbTL09y0FAGT030ceeUScM/vaa6+5fm2ADd9A2759c5ibUaCRATE3DSuljJz6M3M5uAvuTB0vxk3vFl8HAHyQZmAt9HeXHuib1Hqe4nkG0IwyqRrl0nF5mazAVLm05/RCvDz8sWTApdyxPqxp+SS8FwjWcBi2jYvnGuxWIMZZk9+p3+iT1WHASWo9YIZa9puhVn0BWDPVaegpzm/dd5ra9p+hvidcoA6DZm+Na9UHbpiftv3AWeo+5ix1GjrX3W/Tb7p7pk3/GS5f8m7Vf7q6jD5DHYae4sIW1wJQN2iWjh02R30nnesDuD5T1X/i+eoz5nQNGDtXn3y5XrWprH8Ysjt/zwdhcMB8BWspjaI1XAIHvDLCHpQ7w69uVyT6YJWV5SoviylWp18E6HFcp2hUJRHEk0z6EZWVRlReUqKykmJFS+BE1Ym9YlEngjA7YCjoTp48WQsXLnSDsA26DLgAL/sVgjDuG/hCj8nEjvsUwGw9sHo/gKMDmjcgzD/vcav9LscZqxMnR0tVGi1RabRUJRHScQxRqeNmAqhj0VJtKS7VhuIyrY/UaF00ruX/+lZ/+OvrOuPKP+nkn9+j6fMf1QkXPaaTrnhBk695VVNvfEvTb3lH02/5p2bc8p5m3fIvzbj5Hc248W3NuHGlZt4EEHtD03+zQlOvfUVTrn5BJ/7yCU287FGNv+Qhjb7wAQ075171P/WP6j37dvWccZt6OTB2m/pM/716Tb1Nvabdqt7EzbhZ/Wbfop7Tfq0+M3+tvrN/o0Gn3qCx836js69cpD899Zb+/c0WRRJZVWdyqk6mVJtIK4s5Fzs83I0NeeU9X4/MYzCvA2Msu+C01211sSYZ+vuYAvRpVB7oy0OHDtVFF12ktWvXbh0HWAwyPuDC3/6hQCMDYojJ6JYJeV7K7dBRFu4XkwfO5zYol5XQdcnXOceBYALcwTXpDlSa4Ht2VJ5DLE2eo00gs5dTLh9TvPJzJcs/kpLfSukiKV3lLG1vE1HWieG8tAQ4c5wgx6t0okygWkO79DaOWJ1Y03HEPK1a8516j5yszsNmasDJl6jPiRerzcBZajNgplr3n6E2AxAlzlCrftPVbtBstbV7A2ao/ZA5Lh1pud919JnqNOI0tR882z1HvHMDZ6rNoFnOwXFrO3i2Wg2cqdaDZqrd0DnqOOJUHTviNHUcOkfHDvW5ZS37woE7Re36TVOvUafojX9/pZLKpLM2nnUiAQY0H4Sl8lLSXA7r5Rwlg2kH376UifoAPL6ifVSRUsR3PkCJOlBBHAc++4c9lxeXCcfhz9GScpXFqlVVnVA84dutYtBlwEU5HyCGnhjAinicAbJCAMZgDCA07ldQtBhywnYEGBFHljsjqogmfRElaREjIz72RccA6EhJtTsfkni4X8VlG1VUEdGaopg+/D6qx99cqytuf1mnXfOkpv/ySU38xT80cf7TGveL5zRq/vMavuBZDbvsaQ2/6mmNvu55TbrhdU298R3NuOldB8Rm3vyOZt38jmbetFKzbnxzeyB2xeMOiE1c8IgmXPKQxl30V408714NOXOJ+p/yB8cN6zXjNvWZ8Tv1mlYHxKbfqt7Tb1bPaTc4sWXPadep57Rr1WvGdeo/92YNPv02nXTJYs25YpmuuetJvf6f7/XNhgrFkzllUhllEkknhnc8L+OSu4UKaiWMH/4izOeB75/JL8zVpwB9nb6PWsGiRYs0Y8YMxxUDnBkA435wgRbSbt9SoJEBMTonmkg+cFKOw2ezThSJqMfZ0kGJ1Ykm2WEUur2lgRPzZpNSpsbpiOVyEZVvelPfv3e7Yp/8Xul1Dypf9aGy2ahqvZzjh8HxAi7zPXyr33ZYN+K4nLKA5j3VEfOF0lq95nv1GTlVnQbPUI/x56vLmHPVuj9ADDA1W+0Hn6LWA2aq7cA5atF3ujoNn6fjx56r9kPmuri2g+ao3aBT1GbgbBfXfrAfz3W7QXPE/Y7D56nN4DlqBbgj3dBT1W7IXLUeOMvF9Zh4gXpMPF8dhp3iRJhwzHgf5Wg3YJa6j5yrux54Tq+991/9+7OvVFJW5ThjcMLggiXyUrzOJXJSMusplWF1mlE8Xut2zkWx+xUrU2m0TCVR3/cn9boDm9H5wpVEVV4SdQCsvKRCldFqVVcklIgD7PLK1SnpMqB+//33znYY29XhkAGyiMc3AMYAzDWDsSn0AggdF65A5ysEYvUDMbhgcLrcwduOY1nq9Pcct6u0SLHIFhGOlkQULapUpJiDuku1OVqi70uL9a+v1+pvr36sq5e9ornXPqVJ85/S+Euf16hLntPIS17UyPkva8T8lzV8wUsaPP9ZDbn8KQ26/B8a8st/aPRVz2nir17V5Ove1DTHCfOB2Kyb39bsm97SjOtf17TrXtXJv3pRJ9VxxE5Y8Igmzn9YEy55UOMu+otGX/AnDT97qQbP+6P6n3J7vUCs13T0x25Sz2nXq/eM69V75g3qOvMm9Tj1dvWY81sNOu0OjT79Ts2df49uWfScXnn7c63bHFNFdUJJDNrmMIPBTkv0T9N1onvGCx+JbVuI7duJL8xtGwUMiLHwe//9952l/RtuuMGNDagf2P2QI7aNZvs61OiAGOKthFMU93yg5bhHeTfxIxjbCgJCvbB9ohvnhIr5KilTKg/bRJm44qWf6tvnr9Tav4xW5B9jVfvetUpvXqFM9QZl0tXK5NPKeFllPPQ75LbWs0PKAWTHIUvu0qaWNfRtA3GAIyZPq75eq4HjZutYOFUDT1Wr/nPVuv8ctR98qo4ddrqOG3mW2g2aqzYDTtkaN2DKpeo4dJ67Jl27Qae66w5DTnNp2w4EjM31nxt4itoOnqsOw093ftshp6rruPPUfug8tRtymvO512HYPLUeNEct4bQNPVVtBvnPAeT6nXCenljxkd5fvVbL33pfG0ujGK18dAAAIABJREFUW8WRnMdXkUhrc6xSGyJlKi6vUllNwilhxxNJcURN1OmCodjt6xaVxCpVEqtQJFq3CxHF/NIilTlXrBgiyUhMFWVVqq1OKJtmUeJvWUH0Y2CLY4w4U9J0QRhsDYwx6DLgEsfAjNkJdj7WJ3o0AGZmMwBp9aU7UuMAzsWA50jMiY05A5JvVY7VeoBYaZHYXBEpiaikKKqi4jL9sCmmz78v1RufbtRldzyu6Vf+RRMWPKSxlz2l4Zc8oxELXtDwBS9q2PzlGnHpqxq+4GUNveQFDb/sBQ259CkNXvCohl7+Dw1b8KRGLHhO43/5sk689jWd/Js3NR39sJtWOiCGeBIgNvVXL2rKVU/phMv/oSAQG3/xA8KN+/mfNPq8uzX8rMUaMOcOB8Z6T79NvR1H7Bb1nXmrek2/SX1m3qxe029Qz+k3qsec23Tc9JvVa+6d6jXzTg2YvVCDZtyu8fPu1NRzf6/f3ve83vtio9bHqlReC7c2rnQKMJbyzXPAGYMrRtsNnFlpY0Lo71sKBLle9PULL7zQWdq3ndSMCYwPIRDbt3QP5taogBiFTWMfJ5tXAl2lbI1ymQrlckz+KaXyWaXyGWXySWXzcWXzidDtJQ1y+YTy+Sp5ebg56IRl5VVtUfz9Pyn2xyHKLD5OlYu6KfrAJFW9eaNSXz8rr3aNvFSxsukaxfN51XieahC95RhYs/JY/Tr1/WBTrD+8DYghrkBQAedTWr3mBw2ecKo6DYZ7BVg6Ux2GnqH2Q053rt3gecK1HXTa1mvu9ZhwkToO25aWNMSTzsL2bLshp6vTqHM0et71ajv0dLXoP0fthp6u9sPOUN8pl+q40eeq44iz1A4whjhy2GnqNOpsdRp5ljoMOVUDJp2v97/arLJ0TnFPSqKcnOMg5ZwSmZy+3VCkvz+9XEv+/JAee+4lrfzXv7WpqEQRZ32dMwKLVVRcok3FEW2JVaqorEZF0UoVoQCOOQiAWHSLopGNikQ2qzRSpMqqSiVT7FJzPMk63mRKnoeYwdcFQUn/4osvdnogDK4MtOYAayZ+NKAVAqz6OV67ApglbKaIIp70vxXgqyJSpLISgBjiyYgTW24pjWljaanWFldo5ccbdOs9b2ju5Y9o0sWPauwlT2rkgqc07NInNfSyJzT80ic1fMFTGr7gaY1Y8KwDW86f/4xG4BY8pRELntTw+U9r+PxnNWL+sxq54BmNXvCsJvzyRU257jXHDYMjNv261zT1muWacvXTmnTF4wEg9pAm/OKvDohNuPh+Tbjoz86NPe8+DT9jkQbMgTuGqBJAdvNWByDrOfUG9ZyBu1G9pt+qXtP+oF7T7lT/WYs17LRl6jfzdxp0KmLLhVr42BtavS6q8tqUapJZpdIclcSGlZzbEORl88qmc8qg1R/+9hsFGAMMaOEvW7bMGXhlNzULMsYEfLjj4W//UKBRATEnmExXK1G8WtXr31D8h6eV+P4RJdf+Q/G1z6t27cuq/WG54j88q8QPTyix9ikl1j4dur2iwTOqXfesqje8oOpNL6tm/XIlvn1M6TevV2bpWOXuOE7pha1Us7S5yu/poJr7R6rmiTOU+e898mLvK5/eongGQJZ1RiaTnqek29HasAa9cyA2T8cNPlXtB52ldoPPVsdh56jXCfPVbjCK9Wep9QBAmB/uOOzsrfGEud9+CDshfcczbQcBys7UcSPP1bEjzlH74Wep68SL1WXCRWo56DR1GnuB2o04W62HnuH8NsPOVLsRZ6n10NPVadz5On7SL9Rh5DlyAG7YPA2cdJ7+/dUmVaRzSns+EM1kcw6MpfOeajI5RariilRWa0NRRJ9/uUabNhc5HTAUteGIffPdWq14+19658PP9eHq77R2S1RwxrA/ha5RNFak0vIiRSqjqkzGFc9l3WIFGIYIOO9heiQuz0sonU7q008/1bx583Tbbbc5kWNwoIUDhv6Yr4+2zZQEgGxXoCO8/2OwVuJ2RvqmKjAnUla6RbHizY5zGYtVaGNxmTbH4vp6c5k+WV+qRf94Q6df/YCmLXhUY85/UmMvfkkjL3lJwxY8r6GXPamhl/9dIy57RCMv/btGXfoPjVrwuEbNf1Kj5j+l0Zc8rTGXPLPVjZz/rANiI+c/54DYKAfGntHYy57VpCtf0ORfvaSTf/WyTv7VC5p81VM68ZePa9Jlj9aBsfqB2IQL/6Sx592jEWcu1qC5dziumA/G0BfD3aJe025W32k3qN+069Vv2k3qO+029Z72e/WYert6zVqo7jPvVN/Tl2jA2Ys14qzbddrlC/XIS//WxvK4yuI51aZzymKgNp1xgMznijVsrAhT7RkFWIQxDuCjhrBq1SqdeuqpzpwF1zZGcD/87R8KNC4ghniler0q/rVYxf+Yp/K/T1DVQ4MVf2S4ah6eqKqHp6jq4ZNU/fA41T4yXLUPj1bNw2NCtzc0eGSsKv4+QdHHJijy+BhFHhuu2N+Hqfz+Aape0lPxhcepdklz1d79E9Uu/T9KL2qm5D1dVfnAKJU/d65qPvijUlveVDb+vbLZMqWycaX3SEdsmx0uxxH7+gcNmXC6Og+epw6D0f06X22HnKV+U36pzqMvVLshZzkuWfuhZ6stYGvY2SLcbuhZ6jDsHD885Cx3zT3Sc6/TyPPVbdzFOnbkeWo/4ly14Znh56jt8HPUcdT5ajfiXBduTZ4jz1OHUeer7chz1WLoGWoz8hwdO+YCHTvqHB03fJ4GTTpHH325XjVu12ReeeyDZXwbYY4zls27iac2nVVZVa1iZRUqLi5WaQl6Qyhyl+q7Hzbo1ZX/0sPPvKK/PblcL6/8QN/8sEmYrmCHXXEsog2xqIqqa1SZzaoKgMcGAICfs/eG8c+E8rlaJRJxPfroo+5w7xdffNGtdE1cybmPKOsCwkzUaOAqBGI/BllGm5352AnDRAW7IlHM93XCih3QLopUaX0kodWbqvX8v3/QFUuWa+avHnI6WuPmP60RF7+g4Ze8ouHzfSA27NKnNPzSxzXy0sd8Bwhz7kmNWuCDsVHzn9Zo3CVPCyCGaHIrEJv/jEZewv2nNP6yZ3wwdjXcsBc0+contwdil9QPxMZfcJ9wY869W0Pn3aV+s36nPjN+K0SVKPHj953xO/Wbdqv6T71Z/QBl02/xAdrM3+r46b9V77kL1fvUxeo5d5H6zr1LI8+8SydduFDXL3tO/16zWSXVCSUycGjybmdljuPBMDgWYoD9gwCwChQ40YPxgP7++9//XiNGjNC6descOINrxr3wt38o0OiAWLZyjWIrrlHpfcNUc08HJZcerfSSo5Ra3EbJxccpubij0ktaKLPkKKWXNlFqaTP9/+y9d5gU5db2+/15zj/nOuf73r3fd+/t3huRoGIkDIjEiUR1C0NGUQFJk2BIguQ45BlQFMwiOSfDNrBNoIKSMxO7u6qr40zPdO77XPdT/czUtDMDSnJgxuvxqVzdVfSqX91rPWv5Vv+9oV3XNWgE75pGqFjzV5Sv+TPKXvtvuF67B441jeDMa4Ty1/4J7+q/omLln1GR91dU5P0dFasbo3R1CzjefBKurc+h7Lul8F7Zj4DjDCJ+DeCISjF2sm4Ly7X6FnIkpp5M9uTZfHTsPgwtOg5D844vo2mnUWjWZSQe75mJBxJG4f54HcyadhmBJgLAXkJTAliXEWJd864j9Xkui7ZmXUaIfR9MHA1O39d5OJp0GYFGHV4QfdOuIyuX3dvxRXCe6xvHj8C9CSPx8FPj0TxpNJp2eQEPxT+Pjj1fxNHT+Sj3MndaQLhkI0GfgDG+ZdIV4/EG4CorFwH5YiSiqugxXxxVp1lhttpxsUjBictm/HC2AEfP5qPQEg3gVyyw2F04VaTiyLliHLtUghMFCi4zqWa5XwwIoKtBFIAO++Ap9+CFF15EZlYWzp+/IAYFyJGQlVn6WSpJZWJRpr3QAaQBxH47iPHa6QlbmaKCIyT1wHyrqsBk0VBsK8eRC1a8te9HjJy/GSnpm5GUSdfiDnTK2IHO43ejY9ZudM7ahS4CqHbqUJWxG10zdkXdktyeLkrdHVmtz+K6KhAjhHVN24auaVuQkLYZSRlbkZKxDd2ztqJ39mb0yt4kFDEG63dLe69G1yQVsR5j1gkYSxy+Bl2G6XFjcf0Wo3XfhWjVh1C2CG365KDNszmIE/Nz9VGVqTNFYthW/ZkkNgdtB+ei9aDViBvyOtoOWo5uI5Zj3Ny3sP/bX2BylKLMy9ATJjgmkDF4/+Y8ABuOqoOYdE3KwTk7duxAt27dRG4x2gaCGFvD3825AvznTcyVeb+ZgzMc8eEnxYke67/GP3O+xgm3T4gYiDDy+tc/iP9V20fjpgzSDkWCuOTyYMy2n/CXeUewN98lUn7qWWKix/z1cX992EgIAdcFmD6ZhuI3u8LxWlNUrPkfVOT+Fzy5jeDOvR+luU1RkXsP/Ln/hYq8v6A876/w5P2tof3Oa1Ce9zf4V/0NoZX3ILjyHvhy/4GK1/6O0rX3wPXaX1C25i/w5/4doeWNEMxrCvdr98JN+F3zNwTy9HWe3ObQ8p6A6e0+cH4yE5GC/QiW5SPsdyISYnqLaIrt6Isv/ylEQ8wrqyMIaItmpufmJxgj1mMYHuzMgPmX0bTrGDSLH4UmnUegSefhuK/TcDSPH4VmXUeiWfzLApi4nOsJYQStpp31xmnCFwGO2+vANhL3J45GY6GGjUDThJdB+GpMaIsej8elItY8ZRwaJ47GY/+ajPtTxqF5/Ag82HkoOvZ6AUdPXUG5169/z0AZIgGvCEoO+H0oL2fB7jLYHS6hQolErRY9kNuhKWB6Cs3hgsVehhJ7OYpsHhRpbpisDmg2O8rKSkXCzCuaC9+fKsRHe7/F+s2fYcenR3D8ggk+JokNhkW8DV09HMHXo/ezWPf2BygqUeAuq4DN4YLN5hAKG9NiCOgSozOZnywKZCKeSc/cr6de4DTdlXrGeC0ajM40DFWNcVFM2WBM2xALNFdbH7v9H3deL1XEmK9oiyphhDDVaoJVNAVmRcNlkwNHziuYs24/+k1ai+4Z7yEh41N0zfwMnbL2oeN4fQRkxwlb0Hk8g+53ICF9DxLT6KqkSnYAXTL2oUs0bQXjxbpkbRPbcnu2LgYQ65qxXahh8enbEJ++BfHjNqHLmI/QedSH6DLqfcSPfgeJ497VASz9/VpBjBBGGOs2+g10E/06JA5/HZ2eZ9wYXZWL0PLZRWjZZyla9lmGVsw7lkoQm4lWqa8irv9MtOk3G237LUTbfjloO2gN2g17By0H6mkyOg6aiX5pC/HOrq9QZHPBVeFDQGTi54OHL2JsejwjnyvEAt1WyEdFAyjIK/FbeglZ0gUp3ZMvvPACsrOzYTKZhBrG7aieSVjjdsbG/WNhjdtLxU32chu5rrbPKtezr+nvWtbzXIRMqnm1HaemY9/qZfyG9QfEmL299CJK/j0T5nUJ8KxuguCqPyGY+yd48v4Jx5r74c5rDm/uPxFe+T/w594DL8Ghof3ua+DL/TvCK/6E8Ir/D57Vf4XljSYoebM5rK83RdnqfyKw6q8I5P6PUMK8q/8bobz/B4G8/42K1+6B6/X74Fj7AOxrHoRzVTN4cx9AYOWDqFjdDgV7X4H17D4EXIWAz6+nGwvrSV/1JI56bn5WUKisqidALCRGgx6/eAXtnxqKpl0HolHCS2iUMApNEsegScJo3Nf1ZdEad31ZzDdNHFO5rBm36ToKTQlp8aPRtOsoNOlCkBv1q/bY0xNF1vDGBLzEMeDxmiaMrmrxo/Bwzyw8+lQ2GsW/jMY8T9JYNEsajQcSh+OJp0bi8Ol8ePwMeK1AKMDCyIy58ImcXNIVWN29pSdhpRqm2TQRlK9wVJ1mg2JlY61CG9zuUmEQmZYixFFN4YiIPaPL01Phg93JczHINih6q92Nd7d+gv4vZeOtjXvx46kCFKkeFJodUDU3rBrdoiosFkWobCVWG0qEKkboMkNTTdCUEtg0MzSNcWwWPQGp6oRDNDscihVONlWDQ7XDrjphszqhWe3QVIKlHqBOgNMTnDK1g57wlNnnRRb6W5pw9feBnf49dBjVSxXpQfkMzJcZ8xUR48frVgTFUghFtaBEteGSxY2PfypE2pJd6Jb1DuLHb0LHDAbf70ZX0ehSlEoX1a7tIsYrPlMqYlGVS7ge5ba6kqarY/o+zCtmVMQSMnaArks9nkyHMYJYxxHv4MmX1qLjiDcQ//I6JI15G93S3q1SxMZWBet3G/MmYlvK6DfEqMrOL6wSKS5a9l2Aln301oouy9R5aMkRlKmyzdOD+OnG7LcUTwzKQ/shq/HEkFy0G7wMTwxegK7PzcbUVRtxsliFRwxy4QhKH8L+cgQDXlE2qdzPWEjdXogHmMAyjqlvgLEbARGEL0LYQw89hPPnz1cLY2Cc6Q8//CBSXRw+fBhHjhwB+7Nnz4qBPhLYCD+ENqm6E9qortHucR3nCUkS4IR6b3CTcjn3l4BIkOJ+cp7bM6SCvQQueQxuw2nGvTJdD0M+uC23k59P7sOex5XLb8T1+63HqIcgdg6mz6dCWd9ZuL/Cq/4Pwrn/G57V98DxWhO4V98HL+Fh1Z/hz/0bfLlUcRra9VyD8txGKM1rAtfq5nCufgBlq1rAv/xhhJc8hMiS5git+Ae8eX8Wbktv3t8RWH0P/Cv/G/7l/4PAin/At+p+ePIegTXvIVjfboWCdzvi/MFXUZb/JcIVCsLlFQj79dpzeoUEJn8NgklJCGE6iNE9IZJhCBA7cfEKOjwzDM0Sh6BR4nD8M5GwNBZNk8aB4HRv11G4L3407iWUJYxB4/jRonG6CQEsfgyaJYwVTUwnjkXzmNYsaRyapaQJuHqo14TKYzRJGCOO3zxxHJomEPJGiXPqIDYOzZLG4oGkEXjimVH47lQ+3F6OYqxAKFiGgN8rjIPb7RKB8dUhrAoMhJsymg6CMVtCfdI0YchoXKTBqeldURoYabhYs/JKoRnZM3KQNmURFq16Dx9u/QTHThXArHlgVp0wm/XEsFfyC3DZZEOxVgqz5oaFgKQxQ7yudimKCoIhwU1VHVAsNqgWK2wWBU5VhdOqwGG1wCEyxOvQqCtnEsL4HXUlTVfLmNqBCWltsLHOYj0AsSpVkFnxGQOmtypXJJcTPM2wKiWitBRVzDOFdmz89Be8NONd9Mxcj+QJm9ApcxsSJu4TrkaObrxRTY6oNMaI1QRinUa8gw4vrUVbBtA/l4sOL6xBlxFrkTR6ncgl1n3cW2LEZCyAyfnkUWsFnBHI4oevxhODl6B1v4VgAlhm5K+rMUFsu/5L0W7gCrQbvBJxQ1ag7dCl6PriUiS9OBcvTV2Bw+cKYPfygcvfDx+u+gPWx5cbPpij6rkOYA0Q9lsBoLbtaWO++eYbtGjRAqzCwRyChBWOqOaI62HDhmHQoEHo1auXmKZ6xgFARUVFQnmifZKNcWbr1q3Djz/+KBJJs66lBCX2tFdsRlCS9o3LeV422jPOSxDjuV599VVhRyVIEdy4L+cJeoRAFjTfuHEjSkpKKj8Tj1HTuW+XalbPQCyIYOkZWD7Phrr+SZSvvheh3P9CMPf/wLP6b3CsaQzXmsaoyLsHwVzGjf0N3rx7Gtp1XAPGe5XS5SiUxn8guPK/EF7+J0SW/R3hpc3gW94C5blNUbbm73Cv/gdcqx6Ad1VzBLl++X8jtOJPImbPvq4VSrb0geXrV1F2cQO86ncIlV1BxOdEOBBEKMhRfnrxcOKXroPp7ofqIKYrYicu5aNzn+F4MOUF3Js0Eo2SRuM+ql1RGJPwRTCT0wLCEseK+aaJ49AsmS1NwBt7Y2su51P09Y89M1ms5zHkMZsmjEWLHll4uFe2OO99SePQJCkdzZPHoUXKy+jYZxwOnykQIBYIehDwu1FRXiZyc8mRiVcDDxGrpaoiiJ7GkAaSRoZ/tRkNabBotGiMvF4fjv58Ap3in8LMuSvx/Y/ncOpcMc5fMsGsuqBYnUKZys8vxvade7Dr42+w8+A3+Pw/x3D6bCHMZicsVM4UulBdUNQyWNRSmBWnADVFQJoKO0cGanpQuqaZoGpmKDaLKEiuu+yqQIsuTFHQmmWZFJZlUkUj8F3tmtz+9Yz70ptw0UYLrls1C0QTRdZloXUNhWYbTubb8fbeH/DSzA/QM30dUjI3ICFji1C/4rP0kY03CsJ4nGsFMaGIvaiDGIPn2wxaLoLouwx/TSR07RZNXcEUFhK+jD0BrDK9xai16PpSHp4cugxxAxahZd95eLwPlbCagYwjLeNSqYwtFsXG2wxZgbihK9B2yGJ0GDIP3V6aj7Gz38DXJ/NFjj3GWgqFl/bCz5QsrKTC34KeIFq6KmuDi4bl134FaDsIUElJSUhPT0dxcbGAINofAhUVsHfeeQc9e/bE9u3b8e233+Knn37CxYsXhSuzoKBAvDQSrvgiuWnTJrz++uvYvXu3ACIuZxklKm9Uq3h8mVyaIEXgI2jxhZTraAcllLHneipxjGPjec1mszgPj8dzcz2hjD2VunfffVcUNud5CWc8N8/L/QhoHo+n8uX22q/SjduyHoLYaSifZUFd1wFlq5tFVa+/oXR1IzjWNINzdVOU5d0Lb+49KM9rBE/evQ3tuq5BY5Tm3g9PbjMEVv03gqv+bwRX/V/w5/6/8OTdA+eaZuK6E4BdqxvrIJbXAr7c5qhY1RietQ/CszEB9o9Hw5u/FUHPRSDiAQIOIOAGg9f9PmbYpv5FHYz/p2HVA0DYVwcxVlaI4OSlAsSnjsLDPUbi3qRRaJQ8Fo0T2AhjhC9dHWualCbAi/Nc3oRgljQOTVPS0KxbBpp31xunf9WS03B/twyxPxWx+7tnollyOu5L1M/TLCUdD/TIwkO9snWgS85A0+QMEOJaJI+Kglgh3F4WOi6Hz+eE2+WA3c7YKB04riVHF7ehnE8jIt8UeXlokOqCMb7x0RDxXFu2bMMjD7fG7l0HYSrRUFJiRVGxAouil+Fh7FJRiQU/HjuJXR9/h9ff2Ym1b2/DZ1/8iIJCOyyWUpgtpSgqceLcRQVnL6q4kK/icpGCQhOPQ5VM0d2WVhMUzQSzzSSKWZs0VeTTomuVahhj32yqAgebosBJNc2iT9cHEJMKGGFMlirSR0UyQatsHB1pQ6HJiZNXHPjwk5N47tUPkZz2NhIzN6FL+lYkjt+FRDGacdsNU8IkzP0mEHtpLdoNW422Q1aKgt8t+y9B28HL0GFYLuJHrIFUvYwAFjtNION2bAkj1ohs/CwUThiTtSpjgYw5yNr0nYPWqfPQqv9itB60HG2GrkTc0OVo/9wytEmdheQXF2Ng5goc+vkytDIvyn0skeRHxF8BiPhSZuNnAAOL3zU4Jm8UGtCuEKCYc3Do0KH4+eefhb0h3NDusP3nP/9Bv379cOHCBQE3UqHKzc3F7NmzxT6EnT179oiatlOmTBEllOjqJAyNGjVKwFlOTo5Q05i3jAmkae947GnTpgnIW7p0Kdik0sWe24wfPx6PPPKIOM4XX3yBuXPn4o033hDHImhxm5MnT+LNN98UyhnBkW5KQl1aWpoAyUWLFokRol9++aUAQX6v2/FXz0AshGDpBVi+mAHTO/+C7Y3OcK2NE832Rnuob3aE9c2OsL3xBJxr42Bf+wTsa9s3tOu6Bk/CtrYTbGt5XdtCW/corG+1gLquOaxvNIHjtXtRtvof8NINzIERr/0drjebwPTmoyje8BQ8h5fAV/AVIh4VoPFk3Unm2+coQgESOmj5w0QwP0LwCZekADE9NtcAYrqp5TvwycuFSOw/Do/2HIPGyWPRKCkN9yaMw32JaWjUdQzu7z4ebfrNFNNUqR7oMQEP9sxGs5RMNEnJQNNumWjWPQvNe4zH/T0niPZAr2xUtp769g/2mID7u2WJxn3vS0oT+zdKGIdm3bL046RkoHlKujh2s5Qs3J+SgRbJo9H+mTEiiN5Z7kN5hRtuN5WtKsWHhqI2ZYzLmdOLMRXy7U6CF42kbDUZDW5HY0WjRhXt52PH8OKwYYh7vBXyL1yC1axAUwhEdhFMr9kYJ+YAE4sqNjdKbBUw2f0osZajyOyEWS2FRXEJFezsRRM2bj+IN97bhg+3fowDnx/Gz2euoNhsg1mxwkLXJUcGWhUUawqKNBXFNhtM0eoAenJTlmVS4FTMcClmOC0WOBWWaVKFC1RC6h+1F/F6GvOD0f1ogd3KARayMWO+RQxaMCmlOFfowfv7TiB1wnqhgsWP34lOWXvQOXMfuqTtRJLI/7UN8QSy2+GaHPkuOo54U4BY3JCVQg2jMibAaEAO2g1eig7PLUOnYStB2IoFMOM818ttkl5+HYwbo6uSQBYLYQLOUuegTTQbP4uLtxywBC0HLUcrKnODqYyxtNISxA9bguenvIZDJwph91AVCyHs9wIh2hNdGePLmRyHXdNvomHZb7sCtCG0H++//74oBP7BBx9UugelG5CwNHDgQAFifEmk8sT8Y/3798f69evBzPys4jFixAisWLFCQBjdmRMnThTQ07FjR7H/kiVLRDxaQkKC2Ofzzz8X9S4Jc3R3JicnC1WOEMhzs9F2fvjhh2jbtq34jJ9++qlwldJl+vbbbwuli5+Pn4cAmJeXJ1yokyZNEjBGgGM+RUIgFT+eg8rY7fqrZyBGH7EXAb8VQU8BwmXnECk9iUjpCYTLTiFcdjbaTiNcdhLhMvZnoi06XSrn6+h/0zbGc9R2zHq8TelphF0/IuQ6jJDzF4ScpxA2H0LFsdUoXd8d5TmNEF7xV4SW/1mMTDWvbwHT7v4o+2U1grYfEPIqIj4qwBxwHP3CIY/BqlGSnCVY0R3JSpVhFnQnqEX/ZYpdZCBudNQktz9+oQAdn3kZLVJGCTC6NzkLjZMz0JiglJyB+5LTBWg1oYLFlqT3BLBW/WZUg6+Hn5niAPvsAAAgAElEQVSCx/tOF8vbDJgl+kf/9QoefXoKHu41EQ90H6+DWHKGfi7GjhHeek9EhxcW44HeOuA17zYBzVLG46EeE/BYjwy0f2Ysvj9VBKuzDE6nDZpWEh1tWAVjhA0aFfbSDcmeEEZDSLme7kUan7rULwlpBDBuT3jjcdm++/ZbDBk0CJOzMlF88aJQoTSFKRX0z8ESPHoWeJbkccKkuUQzE55EYL0Guh8tqoZCk4qLRRZ8e+wUtu79Cu9sOID3Nx3A0V8uwmJxQVUJbE4UlFhx5lIxLpVYUay5UajaweMR+jRRH5MxZRaoJSVwcNQlY8RYl9EQJ2a8HnJaXqfbBWl0sTIon8laZRwYIYxli2yKCQ5eU1Y+sLpwrsCJd/ecxKDsd9Aj/X3EZ25Hh8y96JD1MTplfCzqRSan7UAyRzPeIhCLT98q0leIkZOjN6DTyHfRYThdk6vRdqie26s1R0AOyNEbc4X1XyhcjQQrql1UvYzQJV2T0n3ZY9x6AWwsjcR9pKuydb8FkE0HMWbln41WrFWZOh+PpS7CY/2XoBXjxYbmoe3Q1Wg3JBdPDF6GTkPm4rmJa/DVsSso84YRZrb9oB8IeAFW/PiNiaJv1wO3vpyXtoZwRfWK+cQIMnRLyhdA2hvGkBG6qDJx2zNnzojySFu3bhX2jMtoh6hOEZSYEoNK1NNPPy3sGuFn165d4mWR5yGYUXlbu3atyHUoU+owJi0jI0OocPL60R4S/Og6ZcwZ9+OxWbaNNo8eBKpjhC2+1NKWHjp0SGxDOHziiSdA4KMdOXXqFNq1aydcmvxet+OvnoGYntZACNGMDWDwtqhdyBQIrF/IxoqTzCbuFb2Y57LKRinbOF/T9B9tm5o+441Ydi3f04dApAJloXK4Q374gj6ES/NRfmQNtDVdULasGcrWPA7nez3h2D8RFWd3IqB8h7DnLMJBE4KRMvgRBu8K9SwBE1R0xLQYjS4wS48K80XvW20gpg9jrwSxp0ehRcpoNKEy1WMSHvnXNMQNnIum3cbjPgFNVL8yxbSc57oWvSahRa/JePSZaYjrPwftB89Hm/6zxdB69m0HzMETg+ah/cB5iOs7E488NRUP9sjGAz2y0bxHNhp3y0Tz3pPQqFsmmvaeiKbdxws1jCDWvFs2HuqRjUd7ZODJZ8bh618KBNRoNrqximsEsVioIHTQgNGQEawkZF0NxOiKZKwDDZjxmK+99hp6dO+Gt15/DSVXLsNpVYVr0CZSUDDQXBNgoY/6kyP/VD22S8Q9MbmsCVabApNiEeV48hUN5wttOHPJhpPnLLhSSIgqh6qWQVE9+Ob7k3j7g114b9N+fLB1P/Z9/h+cOn8ZJVTjGB+mKHDwvBarqLFotpbConlgsRAOtUoolTDJ78Prwp7LjN/vVk7rIMbrxeumB+QLNUwxwSZGmTpQYnHjQqEL7+z+GS/N3IbuY99BSgbLDu1Cp6z96Jh5EJ0zDoiUFAQxqmK3E8Q4apLB+pUgNkAHMaGK9V9YCU+M+6LCRbgiZBG8JJBJJUzCGJUyuY7gxn1E4XCjuzKVyV5Zo3KeALHHUxfh8X45aDVgGdoMYvB+HtoNzcMTQwlzS5Dy0hKMnv4GjpwqQFkFs8HrSV/5+xBF7amw346n6B14Ttoawg7h69lnnxWqFoGL11oGuRPEqDgRtPjCePr0aaEuffbZZ5UxV3QNvvLKK2I5A+sHDBgg3Jm0b7179xYwxOPRhZmYmIjjx4+Drk2qVFTAuG769OnCDRkLSfw8KSkpIobsl19+EaoaY9VoN/kyShCjGieVNG5DqKOrlHDJkZ88Pj9/ly5dKgca3I7bWe9AjBdJPMbFkzwaFEBZhSQbTW/AEG8Z7M28M6LxJyqn2esoULUsdl5uU9c+d8U2gDccQWk4Anc4DH/AA6/1CEyfTEHRu8lwbO0N+xdT4Dm3A177JYS8XoCBtKFykc2d9T710U1UvIjQTE4h0tXF3A7eE6IakY0gpqtmese3FAbmRkEsElXEnh6NFslj0SRlPJr3noonhi7E46kz0Tg5U7Qm3cajSUoW7os2QhhB6sGek/DYM9PQtt8cdHl+CToMXoi41NkiJoXL2g+cj05DFqHLcznoOHgh2vSZiYd6TcGDvSahec+JaNozG016TUTjXtn4B2GsBwFsvICw+7tPQovu2Xi4WxraP52GL366jEKzXYycU9WaQcyo9lAJ49scDYkRwmqDMWkwaXxoDLm/BBMel4Gur7wyFUmJifjy3/+GubgYmmKFLQo73FZPwaBVpl5QRZoJKmaMd2Ii0hLY1BLYbRwNqMJk1WBiiR6rGyatHCa1DCahhrlhtZbCZHbiwkULDv90AXs//h4btn2MD7fvxVff/YgSM2FKE+dnuoyjP5/B0dMF+OWSFWeLnMgvMsGiKJXBt/x8jFUxApn8frejrwIxButLEDMLsFRVKooeXCguxb6vz+PlOVvRLX0DkqLJWuMzd4ncX10z9iI+Yw8S0neJkkSJ6TfWLVlXsH5Niti1ghjjvahoEagIVkZlrCYQM7otuS0Lh3NfqmF67NgCiBQXTAbbl/FkC9EydRFapS4WSV/jBi4XoynbD81Fh+dXof3gRegxPAejp6/FD2dMcFaE4A0AIVaQCDP9AO0D7UjD3/VeAdoV2hzaIGbZ79OnD77//nsxT0DjOkIPwYoB+oz5kooYVSmCFiGHihdhadu2bThw4ICI52LMGUMmqIwxtovnoJ3q3r07CEuM5eIoTCpehLsXX3xRKFk1gRiD9alocQBBVlaWUOloC/kZOUDg+eefFyWbqJpt3rwZY8eOFeekknb06FFhZ7mOYMbPcLv++K+WAkP9SOgqrpJ8KDNQOcpYXEQYEyDGYG8+7ht+kjfqHxUNHUcrRYJ+hL0KHBf24dynM6D+OAdeZRMCFSfhC3vgDkTgp0FkXit/BEFvBJFKN6QOWVQqI1X6mH6TeP8EG0sYi4IYb6lgbXnPCWN6movj5wvQ8ekxaJE8Dk1SsnFfj8l4tO8M/D0+DY1TsirbfVTHRJuApj2ycX+vSXi41xS0fnYGOg5izqIlaNt3lqiP90S/OWJZp8ELIVvnIYvw5MD5AtyoojXrkY2mvSbin92z0OTpSWjcOxtNGEfWPRvNu03EAz0m48FuE/Bg0li0e2ocPj18Efkmmw5iSs2uSQlihKjY0TtGFcw4zXsrDSWNoJTxBVhFlSMel4Zs5MiReOqpp1FYVAyb5oTZQhiyCXejDDyX5XjYS9ehQzWDzSmKVSuwKUzwqsFqc0GxlcKk2VFitcKk6oCmn9sKi8UGi8UJVfOixFKOKyYX8i0OXCw0o0QoXjYoFhUXLxVh/fvbsXbDPqzfcQibP/0Jv5w6K0oA8bPLkVAEMwldnGbiWTl/q3sdxJjXTWbM12PCVMbHWUtRoFbguzMWpM99D0+Nfx9d0rejcxS0mMsrOVNXwKiCEcASMnaKdiPjw24WiBHCCFF0VVIZY9wYlTFClhG6jK5KOU13JWGtCsYW6ODVN0dP/Np3kYAxvVD4PLTuMx9x/Rai3cAlaD9kOdoOXol2g5ej49AcEcA/fvFHOG91w14Rhi8YEdUqWEGiIVz/xlh9I4hJ4OKoRwlh7KkoMSaLbkXCD4FswoQJMCpidAMSxBhIz7xkHGVJdyahhxBHdyGPxRctKmSELyptDORnLBljuuiyJGTFghgBiioaXZl0M06dOlWM5pRKGtW40aNHCxVs4cKFwk05a9YsFBYWCghkTU3CIo9DCGSMWOw5bszVvPpR6hmI8ePyIV0OREMzuURXT/iQppqiB3sHRIg3GbOhXe81iDAGw+cFyv2AuwIu1h+zmxEJOhCOuBFiLUPGgIUjImFpKMQAWo6u8YvcP1LdigaD6R9HoHJQB2jeIgnTlRuJOxvVKWsDMamITcC9Kdn4Z1IG7us2AY1TxgvoatJ9QiWENemejWY9J+HB3pPxcM/JeLL/PHQdulj07frMQvvUOXiy/1x0HDBftA795+GJ1NnoPHiRgLW41Dl4qPdU3N97Cpr2moT7ek1Co57ZuO/pyWjWexLu7z4RzbtPwoM9p+CBbhPwQMJoxPUcjU++O48Ck0N3p6nMsK6712IBgm+IBCoaJWkE2ctGA8Fp+cdpGhG6DghhEubkcWnYuIxGkW+NY8elw6zaoGpOkWGfwfmKysSqXKarYqK3MmjeBodiE8lZXRYVbE5Fg12xQ1OYP8wNs+KGxabBYi+Bai+GZidkFsOqlkDTFHFsk8UBuhxL2GxumDWXGBRgFYME7NAcHlwsduDwWQu2fnkC7+z5Bgc/+wqXr+TriWUtVMYU/PDjUZw9d1GoaRbVBrOF3+3X7kkOBIht+vXgNa/5uldbf1XA04/DpLq8VkxVQcVQUy1i9OkVUyl+OOfAlOXbkZr1OpIyPkSnrL3onEkFbAdSMrcjOV0vZ5ScvkXUfSSIyVxfNxLGahs1eT2KmAQxEd/Vb4EAsvZDlgq4IoxJV6WEMqNrUipm3I4pLghyrfotxuN9l6BlFMZYq7JNH0LYHLTuQ4V6Ltr2X4AnBuYgbtAKkecsbhCTwC5Gl+fnI3fzt7hgLUcZX/oC0fAUYT/kr6SWvupnVMsGDYtpX+SLHoGmb9++AqCoXnEd7RQBhqoTf0O0RXxx2rdvn4ApghmX0Q4xDxlHPb733ntiPZUpuhWZW4zwxuPxBZTrqX7TDvKcDKlYtWoVXn75ZTCgn9sZ/2gzOZiAwfmEQkIfPxM/Iz8fPwNHcnKgAd2dVOT4eajW8dwEMm7H+DGqcDxe7DmM57uZ0/xm9VMRE09uw40RN0k8zUUKUE5FZZZozyXcXrbYeS6PXRY7fyu34bljz1/TfE3L5HeUn/datjHuI/eTy6LlRVh8NxgReb8iQYIvYzLYuJ3+F6G2Kj53FIDFvOGyy0OKbXjcmHViAY9h/KM0Fv0M4iNERLB+p3+NxOO9xuD+Hum4NyUDjaPKF0GMwfv/TMqsXNakx0QBYvf3moxHek9Fx4EL0GVoDp4cMB9t+84WQEYVrPPQxUINe3rsWsTT4A9YiORhK9BWFC+ejwd6TkPzntPQtPsUNOk+UQc+qmS9J+GBp6bgfqpjTF+RMAIdnh6NT74/hwLVDdXhhJUqCms5Rl1tcsSkNA58k6MhqM0YyHXsaUAkhHF/CWDsOc+YC/bM8ZOamoodO3bq8MLkrBpTVlTFXBn3FfuLvGDGckVymudhIDoVPrt+DObQYhyZcGdSuWLToUdAnqgGIKsC8Lzys7JqgF3kISuy2HC5RMMlpsIoKILZZBGxYmazHcVmJzZu+wR5b27Fstc3Y9nabdjx8VFcuFQMxcLs/lG1jMey2mGxuVCkOmCylaLY6oKZwKYwt5m+HUd1csAAz817wbJSDivVProXLdCiIzcJegRVUVxdDHqI5kmzKrArpbApDliVIthsl6Bo+SixOfDDeRtmv/EFnp2wAUlpHyIhkxnzd+q1IlmmKJrZntnt2W4keMUe62aAGAEsthHOGIzPZK4cKUngkgpZTfFihDQ5orLdoKVoRVdk34WIY/qKfgvRkiAWLRQuesaR9ZuPtgMXot2QpWg3hMlfl+PJwUvRa8Ry7PzqJIq0CgSCYYSC5QiHdVAwmpVKSyIWSjvCmYa/uq4A7QxhiiEPVJLoSqR9kK4/AhPDKGiL5LZcxrAK+eJIKKKdkoOPCEGcp63jvuz5x2Nwntt/9NFHIvaM8DR//nwxspIJWXkO4x+35T48JkGOn8toQ+Vn4jaELJ5XQhrhS24rj8PPcLv++M3qGYjxUlW/Ibfr4jWct64rcIPvEQ8nYAwIhsIoVGyYuvh1xD01Ag92G4EHuo/Bwz3T8fhT49Gi21g8kDIGD/VIw4PdxqJFt3Fi+pGe6XisZzraPj0BCQNfRfKQWYgfMB2dU6eia/9pVcsGTsczI3PQbchcpAyZi8TB89Ch/yw82msSHulN1+YEPMT8YT3S8XCPNDzUcxxa9BqHh9lSRuHRpOFo2/0l9B6YjuPnSlBo1oO7NZF3StZvVAUoSXckjcLVZHEaFhoLGjoaHmM8mBGmCBgSzug6YLDt119/LcBDbsdt2OT89fXXcxyjimWFppihKhaoigqLYodJceHkeROOnCjE/kMnsf2zY9j+6TGcPHMZKmHTqkC1qrh4uQA//nISR0+dxy/n8nHZ7MBli1OUFaJiZVUtEFUBVA0lFlUvF8XamoRixQy7ahFxXhxIwFGPLMGkWO1QNbsoM8V7Z9NYMUCBw+KG3cwSTsXQbJdQohXidLEVm/59BoOmbERKxmYxQrJzBssN3fj4r1joqmn+VoEYE7bSVUlljHFjEsYIYXL0JOFLqmNSLatSxpYKACPQGRW36sA3D3H956LtoIUiv1m7ISvRftBKdBq0GC9NXotDxy7DE4jAF2B6gwD4Mihq1UYHBVW3UnzJE4+86osb5n51BaS9IahQkeIoR45+pO2hHWKLhaNfHeR3LGDMFxU0pq6YOXOmSFNB9epO/qunIHYn35KG71bjFagEMUrmEThKK3CmUMGLE+ZgyIQFeGHyUoyYvBRjpq3E8ImL8VL2IoycvFT0L2UvxvCJORgxMQcvT1qCjGkrMGn2a5gy53VMmrUG2TPykD1jtWhT5q7FhBl5mDrvDaRPz8W4V9fg+fFLMGT8Ujw/aSVemLoKL76yUpRfGT51GUZMXYrhU3LwwsRFeD5rPp5Ln40X0mZhzPi52Lj1IIqLGBhvg9WspzfQomqRVMX4thlr0GjcajJwBDVCGN8AY0dGGkFKghhdBQxCZZwE4yFiwSt23niM2zPN4PcS4e5jfUsOGhC1G20ukQKj2ObBFaUUZws1FDPonwlh7VTnVBw/eRpbduzBOxu24K0NW3Hwq8M4djYfBSVSodNE+o0is4orxWaUKDZdLdOYVoTlnTiaU1f8WP/SYnXCzMYanFQQo65IG8s3WeywW1RRRcCsFqBAteLzowVIW7ANvTM/RJdxG9EpUy+8XRMk3YpltwrEjMDUduBi4XY0KmLSJSkBTPbSjUk3pQzg57FqhrG5YiBNm/7zEDdoCdoOWYX2Q3LRcfBSdHthEV5duQlXNDfc/hD8ISpiuhrPXhZBqpLepWJ/g18UazRa9XshbRBtDlUxpqR46qmn8NZbbwmFTNqoq708/p4rIBUqZslndn+pXv2eY9WXfRpArL7cqbv0cwr+4neXIMaszsEQfMxWHwHcwQhs/ghcQcAXAXxhEUUo1nHaH9MCYcrg+iBbMdg2OuA2HKpazvVs5SGg0FaK7Z99i51ffI9idwXsoQhcYcAdhhhJWhYMwe0Lwu7xQXF4YBH1Gd2wqm647WWwmRS4FAUuiwkukbtLV4/48JcGJha6aNxqWkYDVZs7Mhac6JrkqCCODuKoJ4Kf3EaqZXL+j9NzdGQJrFoxrKJnhn4zNLsVql2DareJwQEWG92jBDEL7Ha9BIrD6UZBsRk//HwK//76CHbs/zf2f/4Nzl0uhNliEcqWyWrH2ctFOHWxQAwcyDepYh8zs/o7GPtmh6Iyrs2JEqursrFOpFm4WHnv6MLUFTSqZMWqDWeKSjF7zQH8K/0tdEv/CF0ytqDz+G3oMv72qGEEvVsFYhKc5IjKDs8tFzBGZUwqYeylm1K6LqVCRmhj0H/cAD3pqzyeEfBYMLx135lozb7/YhEv1m4oR2AuFaOb/zUmB+/s+w5m1qQMcrAQBwYFweB9kZNQjMYmlHEsfVXAx11qUq/pa0sIk7aIKhVHIM6ZM0fYLa7nC+TNADF5bto7ThMEb8Z5rulC3KKNGkDsFl3ohtP8vitQCWLcnTECfMulJB5iTEgEBCtPIARvUIcX/nDravoxwkAleUWpTBwzhHDALyiMMXAsu1QRDKFEc+Ltj7bi5MUrcFT4RDoPXygAn78cvnIXytyaSO1AMKCrjPmkNAaaFxbD43BDLSyGS9VgtyiwRl2CjFmQsRTS2NV2haQxokuA+10NnKgQMTcO8+i0adNGlBehOkY4I5CxcZrtase6tevpLjVDVU16E6qYPq1pFihiOXOaMa0GryVHUKr6d1GsMCkaCFuXi8zIN1lRpOgJauleNIvlFhz84hvkvvkeFq54DW++9xGOHj8Fk2JFcQmvD6sD2FGiOFGkulCoulCkuVFsdcJktcHMVBpWi0jnoakmEZNWoJTj/b0nMGTSh+iV/hES07egY+YWdM7ejk5ZNzcOrC5l7VaBmAQmgpiEMbopqXRJNUxCl1TDJKDJ5Rx5yX1qy8BPEGMG/tapc9Cq30K0GbAMcRxFOYQjKRm4vxC9Ri3A4XwNDm8QoQgf4KzcoQ8a4qtZJJoyWke06Hih2n5wDcuFDaVdYsgEgYsjIwliHTp0EPaD665mt37vZaS947FpHyWEcdmd/NcAYnfy3b0DvltNIMZM2gQpvURSRMSM0V0pIKvynVe++9bQ8425psZAX+YiEn0QYcJeOIJyrx8XrhSBbi1PhR+BYAhBvw+hijL4XBrK7ApsYvQcAUGHMRFErjDInVnjmU3eCZuVEKUJmGJgKY0N/4yuSWlwpDHiNnwzpAuTEEY1iyBFsGLcBIGLKSo4aog5eThqiTl7OJqIga5jxowRihhHKnEEJQvksvQI9+UxCFrymDW5KrmspuU3C9BEMD8z09NNKOK1mHw2moCWcVxUwVSzUMMk1IrPyAEE0YEBVK/Mwr3ogGrjIAkqWnYUK3aczTfhx5MX8M3Rk/jmx+M4ezEfJotVBOabLTacu1iIA58ewsdffo8fTl7AqcslKLCwRBMHA+jZ9BW1CKpNw2WTCz+eL8W4ubvwdMZGJKVtQXzWDnTK3IZO47ehc9b2mxqQ/0cCMQKZnhtMdy9yVKQRxowQJqcliHFe1qeUxcKpjMnjtek/H236ztZBjKWQ+uWgZf+lojZm2yHL0J6DbobMw8y3PkO+VoYKFgUPh8QI7jBHcBPIEIhWstVLIRHI7sY/2hVj4zWQ8/J60ObQJhHCGOhO5Z45whgwzwB6ppxgugiOQmSeMNqWLVu2gLUijx07JkYq8iWPL448FlusPYs9pzy37OV62cvld2rfAGJ36p29E7+XoDKOemJVhaiSJQL4ownHfjUEU2Jc9V4f6cmAXj2GRO/lCFB9GdNxRMIR0Qh5Fd4gfP6QyObt9wbg83jhLy1DuY2pHuj202ORGNfE4HGF6glH3omgbxcUjpy0cvSOqzJNhbxF0lBJYyV7GkMZE8YRlsy9w2HfBC8mMJQGkYDFodscIckh4Mz3s2zZMgFiDHadMWOGGPXEXD4MgmXeHW7L/ely4JBvQpmELiN4yWU3C7yqH5eB+05YVResKnsCrB021QabqsGmWkU9StapNEKYOAZHgwoYk8H/Ophx1CNHSCqaHXQxFqlOoXRxRCUVsxJFjo6kW9KOCxcLsPfg5/hwy268v3kXdh38AvlmPYmtxcoBBCYUlBTgzJUi/HTBhrzNP6NP5kakpG0VKSq6ZO1AZzYxWvLOd01KRczYS4Bi7BdhTAbwSwCr6vXalDJejCMv6drksQhiVW5KjqSco2fhT52Hx1OZuHkR4gYtR9xgZuFfgg7DliNxxHJ8+sNFWEu9cJf7EAyFEAx4hYsSTKeDgNDFOE7vbgUxo62h/ZGgw+USvghefNnjSx7TSDDEgclcWbuRL3u0NYQy1pMkmDGQn3m6GALBmpJr1qwRhbaZ2JX7Ms6LMa1yVCPPJc/H8zf86ZE39XDUZMOtuyuvQCVPyXQWxr4qHLdyMxqaGpqukVXhmESwKjQLI8SRV1TdODooyPxoQCAIBIMRlJcHUVEeFDFgDtUBq4UPf6ZzYA1CJvtkPUI2ZqunksLAbxcUzY0Kr54xXxog2fN+SqPInoaKQ8EZmE/QoIp1+PBh8SZK1YtlOvhGSqPIebadO3eKEUYSxDjqiMPOWSKEhW+ZIHHy5MmicZ4lR5inh1BGuCsoKAADZNloiKmUsRnBrDo43ejEqjyXBLEqGLOqdqGQcUSjbLEgxs9Z12ej0mZhYXPNKVzNehC+rpZpmg02Apuip+UoLFZw/koJjp+5hKMnzqHApKLEosBkLoGimrHr44+xYe8XeGv3MQyftRc9M/USRQLAsjhSkrnBdt+U/GB1qWDGdbfaNWkEMU4TxtgIYx2fXyEULypghC4ZL1YFZG+KeDLGixHGqKZJEGPPkZmiFFLqXLRK1cshsUh4m/6L0U4ke12G1gMXo/2QHGQvfB/HLipwMNFrgHBBZZul3Jh/kqpYSDgq+dC7G/+M9obfn3aGijtf+Ki4Uyln3UZC11dffYXvvvtOJFjlqGs2LqPyxeD9d999V0AXX/oIYvPmzROJWxlHRptD+0JVnvnAaJ94bAIZ7Ro/B92OsZ/nbrwn/M58TjWA2N169+vD9zaSlPHzGpf/xumaN68CM0IYXRuhoA+hoBf+gB9+qmJBwMsg/kAYmqsCFtUNC9UbK9UuZxTG9BqEqsYAcbOIKWLOLpvdCZdbl+qrfY3oG6HRIHGab48ECwKSfAvdu3evADAaNUIYewIZ2+7duwWIMcGiNJCLFi0SIDZt2jQBYoQvZqqWGavlPJcR2JjUkOcjhBlTY9xKENOhi+BFhYuAK5PNMns/r6kFqtUChaoj00/8qv6kKuLHGEOmN92dyWupcvSjzSGAjK5Kxo7pEGaFnduLGD7Cp1OkzjAzV5rdBRPj6qwWWDUzTKYifP3TCby961tkLN6NbmM/QGLWLnQevwsd6Y4cT2VsF5LS9iMxfe9d5ZqMhTGpbLFnDJgsGC5BjGBmhDG5nDDGEZhGGKs69jwwZqxVX8LZPLQdsBhPDl0uCoO3HZCDxMEzsGH/Edi9gMfHh31YvExBhBzwwU8U42/97v2jfZGNMMSXGL7oUfUiaBG4mE2fjUDGefZU0NmowLOAN8Mf+NK3fPBOxAMAACAASURBVPnyShCTMDZ79mywUZFnI5Rxnor9kSNHhNuTAEgQbPhrALGGfwN/+CsQjf0iPdWgblV+/JrpqmZJTLx/6LqYPoZKd3fSSDMhpGihQDRBZAUCYS984QDKgmG4/CEcPXMRb320HecKzCjRSlFioYrjFG40jWkQGC8mCnwXQlEKYNPM8JQ6EPCzUHvlJ642IQ2jVMLogmSpj1jVS0IYlxPM2KQqRhgjiDHTdF5enjCOdEfSNcnCuxLIqIqx3AgbS5KwNAjXEcb4Bku3A12WBDLZ6lKbbtw6jkqMJogVxcZ18FJsZlhspmqtJhBjapAqAOOgCcaTMfeXBXbWhaS6J5LZyvxgVMKscGgKnJoKl80G1cycY3Qp69vSrcn9FEsJrEoJFMWEsyVObPv6Mp6bvhndM7ehc8ZOdMjajg4TtqLz+C2ihmTyuANITNt314KYdE9K9yJjv+h2JIzVBGASwmTcmCyFpO+/QLgjdRjTC4ULV2WfOWg3YCHapC7EEwOXotPQFUh8bgEmLt6AE/kaygNARXkI4SCHSjOuVAcx8Vur9uu7e2b43Wlj6IZkDBftDMMcaGvYJHwRuKQqxmnjOmbKp63ZsGGDGBC0cuVK4ZYkhBG2aG/YaHuojNG2cJ2ENLozOZCIrk++cDb8NYBYw7+BP/wVkIR1lQ8qN7uWPuqwFIkf6YI0NFE8WLgzCGIsOcSs3V74ggGU+gKwlvlwulDFuzsOYuOBr3CykIHcpSIon4W07ZoK5poSMKaZRBLQMjchjMH5VQ4RCV78VtI40j3Ah/7x48fFW6cRtghgxibhy7iMyhgDZ6lsMU4jJydHGEMaRcLW1MlTMHnSJNEmTWQ/uXJ6yuTJ4LIpk6dg+rTpWL9uHb75+hsUXMkXGew1BvXTNcjeqonpGwdg0sUZBTGqT4ZGFUyJaYzDY81JqYjxs/Daacz3JXK1Ecp4LziQgnCspw2hylbVuI8VDpsVTsb6UQFjqgurAkVjrB9hToNDYeOxCIRm/GIqR86mw3g2+310z9yC+LRtwh3ZJXMHugg3JetH3t2uSalgSRBjL2GMoySNShgTvxLEJIRxXVXC1yUiZuzxvoas/sy8nzoPbRhL1nce2rAQ+cActBfpLJbg2bGr8N7eI3AEAA9HUQZZGdyvD8KJhEUtXGM1kKtYlnq7mrAl7YzsCWGEHwbTU/1muIN0O0r1S87X1HMbBurzBZAvbG+++aYIb2B8GEGLbkm+0LHR7hj7WTNngm32rNmYPXMW3nh9LT795FOoFoVGUB98FQ3sl59X9vX2JlzjB+djq8E1eY0Xq2GzO+sK8EdOw8RmnKYBE7ElQT9CAdZM88HnD8Dl8UJxluOS2Ykfzxdj5Xvb8eUvl1BgccCm8oHP7OvMaq83h8OOsrLSqjQV/LXFxILJ8xLCCBU0jDVBlhG4jNNyW+m25OgluiYZl8EgWqMiJkCMAGZoUyZNRmyblD0R06a+gsULF+GzTz5F/uUrsJjMAr7sIpZKrYSyGw9jEsqurec1kzDGAQ2EsWv9TNyP29sJYTYH7CxbZLUK2FJsJuGKdKqstanBblaFS7TQZsFnZ60YuXgnuqW9he4ZG5Gcvh1J6buRkK7DlwCyrG3oepeNmpTwVVfPFBWMGTPCmMzAL5UyQhkbYYzZ+glwEuik0sZzyGWc5nFZIPzJwSvRZUgOxs55B5dsHpT5A/AHvSJOjDVz+XsT8Z93QZC4tC3iO0cz4RPCGKvFUdZSBasJuOpaRhCjDaL6zpqNVLj40kc1XYKYdEka+1kzZiK20cZs3rgJZpMZvgovKsorxGh1fmbZJFDeWU+f6t+mAcSqX4+GubvoCkhDJWGMvQ5hHPrON2kWLfchGPCjvKICNicLXbsFjOWrTuz54jC2HjyE8/kseK27xfRcYlYRY0XpXxyHiQ8JfQYQk/DH83EbBsjTLSDdjUbYqmv6ZoAYwYzQJtve3Xtw+eIl8eaqmC2i10sBXRssXSsY/Z7tbgSIEeAcNqcAMRHUb7OAIKZpZjgVFQ6TCo0jJzmSTNOwdMv36PfKRvTK+ggp6ZuRnLYDiWl7kJC+R8SHURXrnLUVXe+iPGJ1wZeEJglO7AljHE1J4CKIxUIYl1MZI7Ax4StjzAhhDNzn8TgtjydBjDFicf2XosOgRegzbgk+PnwamkdXs4NBP8JUuvkb58vXXQRitDH83rRHHCHNWDDpbqTCRSCrC7xi191IEJszazYWzJsv1LFLFy7C5XRV2kwJYuzv9L8GELvT73DD96v1ChhBTAKYBCPCEQGMzefzinw6okg181GZrTCpNhSrDpE4lIlEpbuLYMCRQcz7FTsqSMCYQX3j+Xk+po6gsTt48KAAsbrAK3bdzQAxKmZUxdgIZVTH+NZ67sxZoYTRlUA3rMjzZb29MHbjQIyKmF3cR8WmgHFpTBxrt1jgtFihWWwotNhwusSJ56Z/gO7pH6BH5lZ0z9iJlPQ9IjDfCGJdCGKZd09C16uBmFSyZNJWqlwSxowuSamGGV2XBDamweA+8jzyeHKeUMai4XEDl6H9wEXoMXwRFryxA0X2MngCTM4cEHUow0IZ0tWWWg3DHbKC8CUblbCzZ89WxoBJNey3Qhjt1I0EsRnTXxVuSgJZ3qpcXDx/AT4vE/HqtpG9bHfIbanxazSAWI2XpWHh3XAF+AOXhkqCmAAwZtUPBBDw++GPFtimamIVyVR10DLRVWezw0SFyMrgbq53iBQW7lIP/CKpZHWDz3PJc7LnORgMz7dSFtOlGibjwmKBq7b5mwFiRlcloeyVKVPx6rTp2Lp5C/jWalVUoYrdWSDGfGU6UOspSBhXZhaB/jYLyym5cMnkxs7/nMXg6VuFEtY9k6MjdyMpfW81EOuauR0NIGaI6UqtPi2VLI6MpOuRLkgJXhLEjMsIaoQxgpsRxowQJqcf6zsf7QfnoOvQeUgdsxAnCuxwekNgJYxg2CdUsRCrcEh5+g42dLQxtGd8KWRmfCphErxkPBjn5XSs8lXb/I0EMcaKzXx1BghkhDHGjV28cKHyJVbazDv4Nomv1gBid/odbvh+NV4BCUQSxNhLCGNPSPJ6ffB4ykVmabrNGPDNYHyNo/E0FVbFJGLDmEaBqQ4KTYrI5O6p8CHIZLDReDD9AxDKdBCTx2d8EmM1qIQx0J6wRRirDbqutpzHuBExYtI1KYGMMMbp+XPnYfvWbSguLEJJUbFIqirdifwuVKfk/PX0PBbbtRzDeE7uY4wTu5ZjcBum6nA6GOfHz28TUE0YY5UEp02BVbHAYi3FqaJSLHj7C/wreyu6Z+5BMtNTjCWI7UO8cEvSNbkT8ZnMJSYVsars+l0zqqaNOb9uxvTtziMmwUj2Er6MLkUuk0lfpWvS2MtpQhqn6aZ8cuiyX5VC4nFa0l3J1n8B2gxciPYD5qH7sPn46MCPMLsrUB4KIBDigJkAQv4QwqE7T2mhTZN/nObLJd2RFy9erMwHJl2RBDA5MrI24Kpt+Y0EMcaMEcRk7BjdlBs+3CDi2KRt5vcwfjf5He+kvgHE7qS72fBdrukK8EfNxh+6VMJiQYzB82WecpEJnw9rPvCZGoFB+UyJwDI7slkUFfkmDV98cwQlql3P6h0FsaoPxJ9aVUZpPvxZDoQQdjXAqmu9MaaM0zcKxCSEyZ4wNnFCtojn+OTgxwLGOPLqelyDNYEWrzWbEahq2q6mZRKqZA40zte0nXEZt6Er2eV0inurg5hDVERgKg27ZhIpNYo1D74778Kw6RvRM3MbumXtR3Lmfj0uLG13FMR2R9NVELi2oWsGmw5f7GVLyNpZOS3X32gY+6OBmASymnomcJU5xoxKmFTJ2MuYMbooub10ccrjCVdlvwV4pO8cAWPtBy1BwpAcvLJsK04X2+EJhxAIVyAc9iPkY03ZKjX8TnjIS5sm7Q3tGUsUMUkzk7IyP5hUw2oDrGtdzvQVtEkM1pfZ9X9vsL4EMGO/cMFCkW+Mv2O+tEobLb/bndg3gNideFcbvlOdV0AaLSOI8cculSoasPLycjicLuF+5IO7SnnRUyzoUMYC0EytYMOFIhXvbt6Jr3/4GU5PBQIRPUOZ/kF0CJMgxngNQhjditK1WBds1bXuVoEYIUzGjtGFcOrESZhNLMitCmiii5VQw94IOr9nmschiP1WGON+NN4EK06zXe383IajW11Oh3BF6iDm0kstsVyVJR8WqxlXVA92fWfGM5kbkJy5A8nj9yExay+6pu9C13Rm0t8VVcNY1ojwpTcJXxK0CGENIFblqpSxXgzGZyJXowpmBDGpihHUuB2VtFg3Zct+8/DogDl4tN98xPVfhif7L0P/cWtw6HgBSsMh+CNeUfKIiliQMGYYMV2nwagHK6VNk1DJnr9F5giTrkfZXytw1bbdzQaxmTNmiFQYTBrLcksNitjX+GfO1zjh9sEvyvsFohk1q//D/F/VZ6vmxONHDBcO4pLLgzHbfsJf5h3B3nwXfKLaV0DPb8kN2Rr+Gq7ALbgC0mgZQcwIYQQllhbiQ9qo+LBuIcsYMdu7fMCL+DCbCzaPD0WaC5t3f4xjp86h3B8wZO+uAjGem64CY7b8ukDrautuFYhxBCWD9wljDN5nYO3ZM2dEPiIJqdcCPvK61dbzWDyOBDH2tW1b03Juz1It17pfdRCj+sUyRy5RaomwbdeKYLaa8fMlBXPXH0LK2I1IzNyBxOw96Jq1E10yGJAvwavm2pJS9UocvwtsDSBWHcQee3aOULhk8H4sgMl5QhiVMcIat6UyJhWxVv3mg+3RgXPwcL/5eDx1Odr2WYnOqfOw+z+nYOfI55AHAX85wv4wwv47SxGjLZN/nOaLJOs8EqYkgP1eV2QskN1sEHt1+nSwPBvzknGUJ20xX47v5D8+IeptHjHJb7K/k2/UH+W73QnXuiYQY0wYf+x0SQo1zKHnlJIPewEZmp6RnQWkWUOSBb0tVgcsjlI4fCERFPzLuUv46eQ5lHn94oel3zcaSb6BB8QbHtNUsF4b1TCC1NVgq671twrE6KIkjMl++ivTsG/vPhQVFYlRn7xOdFVeL4xJRc0IY/IeXEsvQUy6J6+2TyWIuRywakxDQhBzi+B8PUt/ASx2Bd+cKkLaoj1IHrcdCeN3IiF7F7pkMav+ZnTN2ipckXRH6lAWVchYczJzR6V7MmnCbrA1gFgViBGkpCpGsKLrUYJXbE8AM7ooGS8mQUzEoPWbj4f6zcRD/ebjkT7L0KZPHtr3mY8VH/wb+XYnPMFSAWIRlj0K6HUWCS20B/X9T34H9rRjBBhZJ9IYFxYLVb9n/maD2OxofVzmIFu7dq1wrxpBs77fq5o+P/8F1jsQk8Vp+MGDhsaizXoVMblFTV+5YdlvvgKitjbjqvTr7Y/2wnzxf9HLzfXyylczbZyJbb/5Q1z/DhLAZM8ft4w/kCAm1TCjosKHtQAMKmIaC3vbRbOwXiHzT5VWoDwYRkUwAne5F6UVPviCeu4wlk3SGwvrluPMmTP45JNPKiHsel2ThDQJc+xvZowYIcyY1mL5suXirZs50Ag+EqJqgp9qyqJBUYzd1qiu8Zhs4trXsY/xGNyW7gy6J43La5vm9iJGzOWAqpnECFiOkNREySrWlyxCid2K3d+exdDpm5E0bjcSJ+xGYvZOMTKSINZFBOYbYCxjBxIydiJBgBhjw7YhIWuHgDAdxHQ4q3JbSkXtWvqaVTfp+pT9zYsRY63Hq7XqoCVhqbZeBvIz7otlkDhC0uiilNPGnoH7VMXkvuxb95uPx1Ln4LF+C/Hos0vQuu8KtOs7H6NmrsOPF0vg9JfD6/UgEgwiEgyLxKESxCTIXL+VuT1HkDaNyj5/M7JsEUGLsWG/Z3RkbZB2s0Fs5oyZeHX6qyIrP1Wx/xw6hHKPR2TfF/eL8bdsdwBAy38tfDzWKxDTP3BEABjFSl+0+cFlYYSjLk8dGWoAgFggaJj/NSTFXhOOMAqExUjACoRRyjIZLIxN8OW2pK8QEGFJNzEZ/ZHI40g6M/Zcd4v+pJHij1gaXjltBDHCGNUwGrK6Htw6GOgFqV0uN7xeP8JB0qp0sesXhQAWCHgRCuvZvV1uB6QRk/BUl9p1reukKsZ+69at151ZXwboX62f8eqr4nzFxcV1xnMRrghpbBK0aru+cjmvMe8DIYk9wVi/7lVuYbmtsec2BDG2a9lHKmiuUhfMTOTK0ZKqHXZFE4MxmNj1it2J9z49jt4Z74li3inZ+5E4ngH3W0Xrkr5F9LoiRlVMV8YSRGZ9fT45exfYEscTpOQ2dffy+MZegtbV+psBYq1FoW0W26676aD222BMQhphjAlcjZn3awvgZ6wYVTQJYyx1FNdnIdr0WYTWfRajVV/WoZyFf6Utw97D52HzhlBW4UE4UI5I0CuqZ/D3L22CtBP18QHP78DvQvvFfGFMVVEbSF3vcmnDblawvhxJyVjUubPn4M21b+DKpcuIhMII+gMI+JjfkQm3KcPcGX98YtQrEBMPO/1pX/Xgkw9A/fknaUDoY9TIGv77/VeAF5lAgTALVrsQCSuIRBSEInYEUAGfAGBmjdcLZwvNP+KH3geASBAQAYZVoMLbdCv/pIGV8CV7CWEyPoxqGB/g1/LA58OfgEDDR6NAI1EJYqJOeQQhBggHAwiEQ3CWluL4qVNCvWLBXAlisr9W6Kppu9sFYqxLuXz5clGzjjBWF8BeqyJmhCpCUk0wVhfM8d4xRoz3kfte7V5WBzEFFs0qin7bVKsoGm7WzDhnsWP1ju/RK/MDpGQcRLcoiEmgIijJ6er9dhDGkibs/M0QxuMYAUxOXw3A5Pr6CmKEqpryi8W6KTlPhSx+eJ7Iut86dQHY4vosQtyzi9G6zyK06stls5AwbA5WbfwM5tIAvH4fgl6XgDE+yCWIxcLYrbRPN+pc/C78986UONcLW3XtfytAjKEPBDHZ9uzegwpPOcLBEAJ+1gEO3VG54OofiFF+EQ93jhxgsD+DogMIiZ61xHRXkL6NF4hUVG/hmPnY9Zy/lm1q2u+OXOYVIzW8vK7hcsDnALyliHhZvy0MqpJChYw4gYgGRMqASDkQ4bWnXskteK9CQq+kZqm7kG+U+bn6cWoCMSOEEcQYG8agUD6Y63rQS1DgQ74ye76IM+G30v/EjyoSQbnPj+Onz8PmKkWJYsO/v/oGe/ZWFe8mQMn8YTUB1rUuu10gNnXKFFFbju5VVgfgdbsa+MjrV1tv3J/TNcFYbftyOffhvSGIydGTdW1fBWIsX8Vi33pxc+YUY744k6biyPliTMnbhe5p7yMl6yBSsjliku7F2gBMV7oIYVTAqIQRxiRcVYe1ulWxX297+1yTV1PC5PrrUcSojDFmTMaL1aaGSTDjeipoHEHZOnW+QRHTQaxV6mw8OWA6pq3ahCKHDx6vF95yO0LBcgSDgWrpEYwwdnWr8sfbgrFh+fn5NyxNRW0wditAjAmkCWFUx9i/vf6tynqUfO4QyO6kpLz1EMQoN9APRscYH+4h8V9Q/J9zustMf9wHEIn4EYmwZAIbp2WLXRY7X9N+f/Rtbs7nE+5IZmn2BwCvHwGlFCGnF/BFoi45gpYdEVij0KsrYrqzWL8jvB9VU1XQcivMWSyIxUIYXZKEKj7A63poy3V8eLvdbhEUqxtvHS/5raJeWgQiERGw/+U3P+DrI8fx/dEz2L3/39i7bz/2HzggAvQJYfVdEXvllVewYsUK8QBgsL68RrE9AckIWbHr5XzsNnI/3huCFRuvv9y+pp778P5ci7pZDcQ0qxgRy8S9NtUCTVVQYrWL9Acvz/0Q3TM2ICX7YyRn7xVKlwQxowvSCE4SwlImMkCfsWJ1g5txX05zn9gmFa+r9fVVEZMgRmWMwfjXktKCOcgYWxbXfxHa9JmPNn0WoHXfhWjZdyFapc5F276vIGP+uzhT7IbDXQpfhROhwJ0HYrRhp06duqHxYDXB2M0GMWbbl40Z9wljy5Yuw7GfjsJbXlGphhHI7pS/+gdi8hOLmCQ9FokPWlas+FWriiOvDCI3hik1TFcF19d2LegF9kciqAgw944P8PlQfOwnlF4+C7+tCGGPikjQjXDEg5BwVPJeEJH1KD1dt9Snic46IN/aH1BdICaD9OnO4kNdqjqxQGB84BMK6JKUb9B0y0rIlINHCGKOsgpcKbHivU17sGXXv7HrwJfYs3c/9kVHSxLEblSwvlTFbmWM2JQpUzB58mTMnTsXR44cESMoawrY57Uk8LDVdV15jeV63gejMimBifeJ119uZ7wvxmmCGBv3My6PndaP64KrtBQWMRhDz6hvU83QVBXFqhtfHCvESzM/wlMTtyF50kERrB9vAKvaQIwqGCGMiliVa/HaFbBYCNPPc+crYhLGqHJR7YoN3pdqmBxBSRclYaz94KWIS52P1n3ni/iwx1N1VaxNn+kYNWM9vjtZJAbXBHxlCPo9CLCWLGvKGlyU0lbUtwc8Pzd/E/wdcrQkU1XUBFHXu4wjMG82iBG8GBsm1TBm3hcZ9z/4UICYCNQP3VllqiTWiAifIP1IfI768JPiRI/1f8Q8YtFPzFwwHPkSCXIcMmORotHigsYMBMbtG9rvvwZkJn8I8PsRCZQhEjbDaTmIn/ak49yekXCdzkXI/RMCITe84YgI6PcHIyKhKUdXVoSFcIYAA/npVRYjXnivbp2pk8aV4MRGRUzGhcl0FbU92GOBgA9ywoAxrw1BTCqyBDEmc/WFIyjzBaG5gzj0/Qns2Pcltu+lIqarYdfqdrzadhLkpJvzZo2arClwnxDGNmvWLGzevFmUJakJxHjNeH0JUGzXAmRGYOL2bNyXKhen5Xoe13jv5Dy3o6uZ90puL9fJe8qe67itu9QDC2uF0jVpNcNmZU4xDSWqF1s/u4BhM7ai9+RdSJi4X+QPi1WvYudlXJh0STKgX6pcsdvK5UZYM0IY11etu30g1qrPXLTqM6dasH7LZ2dXW8b1rfpyVOXvC9bnflTD6J5k4D4TvXZ5MVcE78scYgQxThvn6aIUtSj7zUcbnr/vAjzWdxFa9tMD9vtnLMfH350RlS98XqaxIIgFRDOCmLQRtBn16Y827fTp0wK+CGE3Kot+LLgRxFjiiPaGv/mbkVmfABbbCGM5ixaLODEJYkJ5qU83qY7Pyn9t9SZYnx+WD7oKAOWRELyRAHyogB9lCIKKTDmC8CGAoHgw6vFiJGf6k2Wrab6mZXJ79lz/R97m5n0+MFFgMCJKgvgYExYpg89zGJb/TEDxW3FwvtUG9s2D4f52NcqLjiDiVRAJuhAJliMU9Isg/pAoKRSF42AEkVA0cL+Of5g3alVNEEaIkkaYylZdLizjQ5sPf8IA67dJNYyfk0MhwpEQQhHqfbxcEZT7g1Adbij2Mhw7cQH7PjmEnXs/Ea7Jq8HVb1l/O0GMwfqTJk3CtGnTsG7dOly+fLmaiiVhSfYEoVgYM0KU3K62nvsSrGTslwSr2O25nNsRxKiKye3ldsZ7Wg3ErE6omgqbtUQ0Ju8ttPix9K1D6DvhI/ScvAeJUw6ga9avRz5KVYzAxGnjKMkqiNLdjTWBmIQtCWV0ayZkVVfPeJyruSTl+pvhmmyTOg8SvOL6zUfb/gtEI3xxOdffCBB7vM/cytxihDFm0SdkUfmSTcKYsWfgfsehOYjrNw+P9ZmHx1Jz0DJ1MdqkzkHvkQux5dOjKLY64S61gzBWU4xYfQQx2ji+UB4/flwkb71ZEEYou10gRjAjiF08f0GMmqx0f92oB8VtPk69AjFeKz7sfKEgAmE/guFyhMJOhMMawmErIiEbwiEHwiEXwuFSRMJuoKFd/zUIuYUaFmQqhkApwp7TKDuyGK41cQguuwe+VU3heasTtE1D4Dy0BL7zWxGyHQa8l4GghkiISpovCrN6Dphb9e+eRkoaVxkbRhDjWzB7QhUf8PIhXVPPBzeVHj60+WCXapjxrZmgLuEsEAii1OOBzeGCWbXh0LeHsefAp9hJt+Q+tqqA/eudvp0gNnnSJKGIMU5s4cKFIkdaTdePy3gN2ROSeB15zdmzXQ3G5L5yP0KW3F+eL/YYXM97xbgZ9nK9EcI4zWNKRUyxumBlfJhWDJu1WFRRKLQEMH35ATyT+ZEedP/KAXStIQWFVLAIUlINk6kqjCBWG4RJAONxuF/ieOYUqw5i+vztU8QqQavPHAFdjz0zE48+PUMoZMZ116uIyQSvVMZkI4wxpYUEsR7j1lcmfpXqWPKo15EwfAXaDaIapoPY46k54vP1GrFYFAAvVl2wahaUlVHV9lW6JaVtkLbC+Nu+Vbbq956Hn5UvHcykT1BiwuhYJetGzd8uEKMitnD+Anz5+RfwlJbpcUj1S7Ss8/bWMxBjaQonvCU/ouLK5yg/vwfe89vgO78JvvMb4D/3EfznNsF3bgt857bBd3ELfJc2N7Trugab4LuwEb6zm+A9txP+c7vhO/EuvF+9gop1nRBc8hcEV/0PynP/DMfqe2F9vR2U93uj9MspqLj4AYLqIYQ9FxAJ2REOVegKWZ3/JG/sSmlYpaGVLkkqYkxXYXxIy4e67PmgNj7A+cDmPjyW/BMGm78iinxhDl4IoSKai0yzaVCsKj7/8gvsObAfe/ZdXxb9mqDtdoMY48SmTp0KwtiJEyeuCrQSxghKsvEay+ssr72xl/dBbkOFS8KY3E4eg9vKc3AbKp6EMa7nuthWDcT4kLbynhfBphVBVe0oVEKYuvQgns7comfFn7ofXWuAJKmIEaK6T94roI3g9FsgTAcwKmE6hOkKWBWMUSFLyNxuaJznepkItgrSqhQxPbt/QsZ2JKRvQ0L6ViSkbUb8uI3oMnoDOo18F0++tBbtns9Du6GrEDd4OVoPWILWAxajdX+2hZUwRLWLwNUmdS5aPjsL93bNRPOUSXj82VlCheIyoYiJHa4zIwAAIABJREFUhK+/3zVZk1uTQMaAfAljhC8ZKyb7lNFrkfzyKnR4Pget+i/Eo6mL8VjfHLR8di56DM/B+m3fIN/igKKa4HRYUV7uES9V0jXJ37W0F/UJxPiZ+W9e1pW8UxWxRQsWYffOXXA7mUYpmqtSGuJ63tczEAsh6D4H62fTUfJ2Mkxr2sH6Witoqx+CY/VDcP//7L1ndBTH1rb9/vj+v+t7nmObYAM20YGoBCJISEgCkUGI5Awm55xzBpMkMhgnTM4Z2zhgHwewccIJG0xSGMXJee533dWzpWaYkQQIOHAkVlHVqaa7unvX1Xvv2pX2AoyrG6AwrRHy0xshf0195Kc/j/w1/sSypMB1gcvBjrvX+8i5BfttWXc/9gm4zoI1LyAvrT5yVjVQWrD8lY1hXNUA5tV1YVpdDYXplVGw7gkY1z4Gx+onYEmviay0Rsh4pwOyT4yB5afNyo/M47gKj8cEl8QW0/vz+a2VGtP4yeYuXy4KUwopPYQJiBGo2EGzU5fOPDAXAGBnzaRihjEqt85/hGUKBfFDdNkdMBYUgNPjZGXewI2Ma/jss9M4dHg/jh4vX20YwexBgtjkSZNBEKN5kr5i58+fDxldXw9CAkpse9FsCWQF3gNZlu28JzyGUCwmR7lP3JdlyQliNputSOvJbYFJQMxksqiJvukjxqmOqBHLyc7FPxkeTFnxITqN3YukSUfRevxBtNYFai3SWvlHRNIk2X7yUaUVo19Y8GCvxXDF4wleokXTfMr2InaEFixWYExBGKdSGvo22gx6B4mD3kbC4E2IG7oFMUPfReyw7YinH9rIPWg9ai9iObXSqL1oIyM1h21Hm2HbkTB8J+KH70LsoHcQM+httBq4BS36r0OzlxmPayWiemkapPCUWQhLmalSRMocRNIBvsc8hNP/qvssNOk2DU/HDEP9jhMR1n2mMv+Fd5+B8G7UkM25Kx8xasQkSSgMmisJaHrnfWrHCGHM6SNGEEsalIbW/ZYjqu8SNOixEA27L0KT7vOQ9OoiLH/rBC7foDaVLgbZMBYWqucjFIjp3/O7FEX39HDKt+vXr6v4YdRYMd0rGHtQGjGaJumwv2vHTuTl0PJFdxz2E4/G38MFYnSKLryCzJMLYNjSAOb0mrCkVYdxXRUY02vCvqomnCtrw7aqDgrX1IQpvQbMadWKkiWtGiTJ+lDLXH+/95FzCfbbsu5+7HPTdadXQ+HaqihYVwXm9KpwrK4O14racC5/FraVz8G8ug7M6U/BvPZfsK79/+FIewL21U/BtroGLGnPwLi2LrLXNcSN7V1Q+MNKuPO+gtedDdgLAIcdPrsHPie/biQOL0dWcnwlA8HS4+r2XjYFRjpzZDAQo2lRfMPYEUsnL52+PpeOm6p/CuyShDN/i3DHOnkczZmXL1/Cp59+gqNHy88cqdeMyWhJrmP5fjrrTxg/QYEYIYwaMU5kznhi+vYrrUyoIjAJVLHN2HZynL4s65hzf94T5jyG91B/H3kct9H0zHvCfblOEutgmb/PbdwvJ9uAjJx8NXoyx5CJ/KxMXM92YPKaj9Bh0kHEjzuMBPqAjdiNOH+KJ/iM2AXmSWMPoN34Qypvo7RUNwNXEbSN2lMEaBqEMer+ISSMPVA0N2XsCB5brOGi1it+xPuo2foVPBfxCho17oP6EUmo0aILKrUagJrtpqDN4M2IH7oNrcbsQosxBLltSB69FfGj3sfznWahea+l6DD0fcQP3Yln2oxF2IuLED1oDVoOWINWL6ehVcoSNIgdhWqNeuCp8I6oGtkez0SnolGb4WjedS7CCWk9FiGi22Q0ajcQNaJeRu24l9Gk6zhEpUxDZNdRaNxuOMK7TUdEKh326etFKCNEBUtld+oXB36aKBnSguAlWjEBMuUvNngDEgasQfNXlqFR6lw0TJmH8O5zkdB3AWav3Idr2TZkZ2eB97fA/3wIiDGXpNeO8b1mKundf1A4wHPiOTN+mETTJ4Tdy1GTD8pZnyEtNqxbD0NWdpH14UG1e3n/7kMJYlkn5yN/S00406rCuboSLGv+B5a0J+FZWRXe5U/BtbIaLOlPwpb2JByrA9KqgOXA7Vx+kPsE++3AdYHLwc75TvcJ0h62tMqwpT8O5+rH4Fn1GDwrq8Cxqjosq2uhML0uCtbUQuGaGjClV4M1jfD7tFouWFvdv742CtIbIWdTa+R80BOWT2fCcv0LBdU+hxVeF6cC8oE+/AwDQRBTgTVE03QbT31ZQYydMzthdt4EJ30nL2V21CxzP2pWKIxD/XEbtWzs/KWTJyBcvHhRDfcmJOkBqrzKDxLExEeMGjGm48ePqxAW0n5lydn+bF+2m7Sd/ji5B/p1LPOe0aysNy0HgphAFkGL95vHhQYxswpXkZFToEZPMoZYQVYGbhjsmLT2I7SbdBBxYw8jacQutKHmSQdihLCE0fsUhCVPOKygTG0fGRrEAjVhbcYcUJOBC3xxHkopa/lexI/cjsi+sxHXbT7iEkbjhfBENOnYX2mqovsuQacha9B1+NtIHPkB4ulnNvwDdByxGa0Gb0JYt5lIemUZOg/einYj96JZ6nw0f3U5Wg7eiOZvrEOLvm+iTa9FaBw7CLUjeqBhm76on9AXdVr0QvUmPfBsq8FoQq0YNVMdR+P51r3RoPUbeKZFd7zQdhDCOo1BzeY98ELsq4jsOgXhqRqElReIibmSzvuML5YwsNhf7GYQ24SkQesR2381Il9chEap8xWIxfeZjxnLduGfG+YiEMvN1eLN0dFdBu88rCD2119/qbAV1FjRR4x5efmF6et5kBoxgtiKN5cj80aG8hHz6lxEQsnlh2X9QwdiLmrETs1D3ls1YU97SoGWee1jMKc/CfeqyvCtqAL3yidhSa8CW3ol2NPudXqiDL/xEO+zujLsCs6qwbm6ClyrH4cj7V+wpT8GS3plBV/mtGcUlFlX14Jt9dNKE1mwthry11WDcU112FY9A8eKOrCvqAfjyueQtzkWPx2ejcyLn8BluQGfxwa31w03Rx76UUy9QLevEFNfrYQx+YplrjdNUuASqvQjJUsDMe5LLVqoL2KuZ70CBQIPDHD6xx9/4NSpU+USQT8YvP2ngNj48eMVaP7zzz9BoTYQpPTLBChCmJgbQ92PwGO4PwGLGrXAbbwHrJf7MFEDKqAm94e5wJrFEhzEMnMcxSA25jCShmsgRvhiInBR+9V23EG0n3hEwVjr4bvARDOhXgumL9MfTEZWiibsZvDSa8O0Mk2NrUZsR7sB25GQshB1ojqhZZ9ZSBr4LpLfWIf41Elo1XkyIrouRItX30HCoG1o/eJSPNdlFuq3HYGY7pOR/NpKtB++A+Htp6F5nzfR8o3NaPHGFrR4aRla95yG+q364tno7ohNGYkW3UejWacReCH2FVRt2BUNO09FRLdZaJw0CC+06o4Xmr+IOi06o37C62iYMBBPNk5CjUYd8VzCcDTuPgvhqfPQuPvsErRiZdeICYgxZ3yx1v3SivzFxDypfMUGb0LbwRvRZtBatHh9OcJ6L0JEylzE9Z6LqYt34NI1o6ZBNWQix69ZpTaUMMZ3/GEFMcoZxg8jND2KzvqzZmoR9hfMn48b164rEOMAqUfl7yEEsX+QcWoOct+qBWvaM7CufhrGtVVQuPYpuFZXhndFZbhWVYVlTVUFCtb0SqhId9MGBLEacK6sBfuqGrClVYV1zWNKC2ld8z+wpz0G56on4VpZQ2kiXasfgy2tCizp1WBOrw5rWnU4Vj4FZ3pt2NLqw7S+BfK39cL1b9bDlHMWLvs1+LwmeLwOeFTQEW3qdmWRvEcgRg0JO2B23tJh6ztyfZn7EdxE0xbsxRdtGPdlfZIedRCjjxgd9ZkIYpxD89KlSzdBkb4tg5XZVlxP+CJQEWYJZYQm2RbsOIE3dqK8n3p40x/Le8J6qa2UfaRe5tyumSaDg1hWnhOT1n2EthMPoPXoQ0Ug1sYPYgSuxDH7QU0YE8uiLQsFYjRHEsIY7JU+YVymBkxSKCCLHXUQ0WM+RPyQo2jVcxmqN+2GmFdWod2g/Wj7WhrqNeuKWg06o2bEMESnbkKrvhtQq8VgVIruh+oR3fF0k06ITB6J9oPfQuXn+yCs42zEvvEOol/fipjX3kRE50Go26ID6jXvhKYdhqFZ5wmI7jIO4e0GoHLDJLzQdhQatRuL2lEpqB2WiBovtMMTzzZFveYpqB/zMio92xKVaseiVqv+aNR1BiJ6zi8CseCasbKDmIykFCBjOAt91H2aKjXTpObEnzhkPWIHrEZk3yWI7DHvFhAzGDgLhAbrfOb4fDzMIMaJvgXEaJp8FDVinOqIgV6vXb2mze1b4SN2U3f0f25a0i2Q8lSUdZ8bfxVaMGTPOVSe9w0OXy6EQ0UE41yRuoCrumODFn0euAv/guHkZBg3V4NrFTv/Z2BNrwzzmqrwrPoXsOJf8K6opLQ3NJ85Vj5dke6iDZwra8Czohq8KzSTrzI9pj+lINeeRnPlE3CurgrnqmoghPnS/j/4Vv4vPCtqwrX8WThW1oExrTqyN9ZHzsFXYPnxPaDgIuC6CrgzAQ9HwFDbpMWm12CMPmK37R6mHhkBppI0YuyY9Z2ydMyBHT73oTaF2i7+sc5gWjFq3KhxkTpZD+ukafLPP/98ZE2Tk/wBXcVh/8CBA8pXJbAdS1smODGx/QhFvD96mAp2PLcToqgR05uZua8cy3vAMsGOGg/uz+1yv5mXBmLZ+S5MXvexH8QOImn4TmWapBaMGjGCGLVhHScfU9owruM2plAgRm0YIUymPqJjPuFLQIz5rT5i+0AQixz9MdqMPI6WfRfjyWadEPPaOrQdfARJr6ehbvMOaJncH51f34jOQ/Yh8dVNiOk2Be2HLkXKoKmIbtsLtSO7ouPANFRr2BPRXecgtt/baPrq24h9fRmqRbfHv54Lw//WicQTz3dC9Yh+iOo4Hk07D8JT4Ql4IXEIojqMQ9OkfohJ7oOETkMRHt8VdSI7IiqpH+pFtkVYq1REdh6HsBRNE0atGCHsbkFMAEzNKZm6QM1FyUCvYpbUnPU3oN3gTWpdwpB1aD2QI0GXqRGd8X3mYfrSXbh8w4wsv4+YPFd8xwlifM8fVo3Yr7/+WuQjRgh7VH3E6LBfBGKqk1Ci+aH/j5fy0AR0ZfR8d+GfyD01EQXrn4JzVT3Ylj8P46qnYVrzjNKI0X/JvbIa7Gk14KCPWFpVONKqVKS7aAPXqifgXEETb00UrHwOhRwxuep5WJY/A/uq6rClP40C+oal14RrRXXYV1WFMb0qctfXQ+bmWOQfmQD3H0fgLrgIhzMfZq8dPq8d8Li0cPt0DmPUffVPc9RnWaOxsr9jhCQBMDFHSk4hy85Yb6ISQSy5dNDSkVNAUxvGOgL/BPiYs17uS/CSulhmfTQZ0ImdJkQZ4RjMxHin6x6kaZIAxsSArsx5DVevXlVtwDZkkvZgW+jbV79N9mFOMCKIMQk4cT33J6gJ7LIulglZBDHRisnvSvvLcbzvgaZj1lEMYibkGrKRmVuoHPYNWZkozM5AgdmD6ZtOF2nEEoftUA779AkjdFED1mHSUWWWZJlgxvVMcTJi0R/GgiMoqf1qO+GQ0ogRyLismSyDmCL9WjJNQ7YfrUcfQPPRR5A4fBdi+sxE9ebt0Or1VUgcdhjxA9bgmdguiE4ZiXaD3kWH4fvQtv96NO88EtVb9cQzUa1Ro0EkqjWKQ6eBy/B0o+5o1nUa4gZsRfN+29DspYWIeXE4no1ti9rRyYjuMgbRXWagRfepiOg4AFWbxKN+22GI7jQRUQmv4dmweNSq3w5Vn4tC9YZJCIt7BfWbd0RYS4LYeIT30Jz074VpklBG531qxWT6IwIZE0GMUEYQSxy2DjH90xDdZzESX1yIGW/uxuXr2qANQ3bxvKh8RkQrRhATmcFc5Emoj7BAufAglnmelDPiG0YQu5casfsxxVFgZH0uUyO2fNmbyLh+o3ik+oNo8Hvwmw8ZiHnhsWYh77t3kXOsD/J39Ef+zuEwHByIzIP9kL+/F4x7+qBgz6vI2dcfuSr1Q+6+inTnbfA6cve9CMO+vsjc9zqy9w1G7o7XYH2rAxzLn4dn+ZMKgE0rH4eJI1XXRcCwOR7Xd76Iwq+WwPrXAbhyf4DXlgmPxwabzwuThHxw+7SpEjhdgvocIHsJiPm1Yrfx0AcDMQpWClHm/Oplh63v+APLAgtcz86bAMfjA//4W/xjvaKR0YMY62GiE+0nn3zyyIIYR0zSLEkQ41c4h9FLG7KDk/aVdbKs3ybrJCeEsWMk3HI/SbJdcq4njHFf3gMex+XAurmshzU5F+YayHHUpB/EcgqQYchTE36bcrJgtHoxfeNpJI7XNFLUiHHkJE2T1HrRHEkQ42hJwpmYJQliEkOsOASFFqZCb5Is9hsLDWKiKYsdtRctR+9G8rD3kfDiTNRq1Q6xA5YjfsR+tOifjmrxfRCWOgmth2xD0og9aN57MZ5u2gMNuwxGy5TXUL9lW9Rp1gkdBr6Jp5t0Q1SXiYgbuBnR/d9F9EtL0frFCXghrjvqNO+C2J6T0DxlOpp1nah8wCo3boewLhPRJHkc6kSl4IXoDoiIfQl1miWhWuNkNI5/DXWbtkfD5qmqXoIYtWCNus0KoQ3jKMqymyZFI6bPm/VdCkbTF7OkmCbprK+B2Hq0HrAGsa+uQPvXl2He6oMKxPj8cNSkPEfM+ezwo4vvM5PA2MMCYvTN5DyTYpa8VyBGH7QHBWI0S65fuw7ZmVnKNFkRvuLmXun+mSZVx+eAzXQNzvxTcF37Gs7rP8Nm+A7mvLOw53wGR/YZ2LO/hTXnPOyG72HPrkh31QaG87DknIU591uYDedgz/4azisH4fhsChyrw+BdWgWu5ZVhW1cLeVuaImvPq8g9swK2q1/BacqEy2uDw2vxT0FlVw75TjXfZFG8ColbARXDAm74QJO1Nl3Q7Wifg4EYQYpClTn9idjx6gWwlKXzZufMRE1JKAd9/o4kCm+pU0BMX9eVK1fw6aefKhC7U61XScc9UI3YRE0jNm7cOBVH7Ny5c0VaQbaBJGnjsuQ8RrRiBDF2kGxfvSYssB4NpjStmNwLuQeyLwFcgFnWBYIYJ/nmqMkMQz5yc7JhyTPAZCOIfYz4MbsRM/IA2o7YpYWwGLm7SBsmvmHKHKkbTUmNmECYOOcHgzBNK1YyiMWO3IOYkbsRM2YHOo7YiaQXF6FWy86IGbhU/UazN9ajalx/NOwxG7EjdyFh1F5Epi7CE426IbwXoWoo6jTthGpNuqHtgHTUCO+JyG6TETNwA5r134oWr6xCTO8ZeLbVi6ge3glNkgehUfthqBfXH9WjeqF2i5cR3mMWGiRPRI2IHng2uhOiEgegRmQSKjfugAbx/fFsi+6oHdEVDdqNVkFeJXxFcLPk3YOYPsirctTnHJQ602TCsHWIH7QOiW+ko/vgdKzaehqXr2vBfRnnjz5i8izwmePzwXeeskJg7GEAMZ6jxBGT+GGPIojNnzsP2957H7kVccSC+u3cNxBjp+wAYPLRVycDcNnVfN92nw9GeOGABW6fHU6fFxbOVQ2PmnfSBf0/901L+i3F5Ydxn+Kz10rldQ0eNa+n2euF1UtVfSG8lu9g+nIWMlaFw7amMfLXRqNwR1/Yf1gDR8an8Nmvw+O2w+bmMQAn/+a02D6fDT4vHd85SbtM1K6ZJdUkjUotRn8swhh1Y7dnnQwFYhSq1IaJaUqErz7XQwPLhLZgmjB+gwiEsV7R2gjA6etkmXBGoVgSTN3NtgcJYgxfQUd9MVH+8MMPqmMjNLFjYwqmoQrVVmwv2Z/3gFAlmjE9jEkbsx6WuS/vA+8Z95c69PvJdoKdfr0GcZpGjCErGEeMGrH8HAPsBbkw2jyYtuEjxI3apUCM4SuoESPoUAtGbRhNkmKOVCZJP4zRR4yQRYd88QljuVgLpo2qLA3ElGly9D41x2XMxD3oMPoYEl7cgHrx/dDsjSVoMWw7mr3xFmq0GYewHssQO2Kn8k+L6bcBNVq8gf8b/jqeinwJ9aJfR/Xw/oh5ZQNqRPVDRMostBi4Ds0GbELL19eiZeoCPNdqIKo26orHGrTD/zRoi0ph3VCr+euI6DgFTXrMR4NOM1Cz5auo1CABTzboiqeiOqBqVCpqxfRDvdg+eLJhJ9SNG4qGXaarUZPl7SOm14jRgT+q92I1Kbj4ihHEOGqSzvoJQ9eizZD1aDd4HfqO3Yx3Dp5X4SvUu+531uezIM8RnxH96MmHxTRJOcWBQdSI6UNN3Kvyg9KI0T/s0IGDKMwvqNCIBfHbuW8gxk6QRiI3u2j3ZcBuA+hqpDp7D3w+zkHFzt7Leao1OzI30senIt1hG3DSb8Dr9MHtcMHnvAFz5kn8un8Yft/aDdlHR8H62x64Ci/DZSuEx2mFx+OG2+uDx+uDy+mGz8X7xUp457Rp2T0wwQezH62JXLRPOv2JIOafTuw2VGLBQIywxK9cdtLshCmEpSPW50o4+7U47Jz5Vcz6BLxUwf+fgJjeQV+EOXPxT2L9hAIKxLuBrZKOfbAgNlFpwqZPn44FCxbgwoUL6tp5/WxPghjbkrm+3dlG0l76e8Cyfj+2HY8nXAmQsS45hnVwf+bclxoNJt5nff08H67j/WJnqz9eAzEzrJwGKStbQViGIRf5eQY4TPkotLgxY8NHaDNqJ2JH7VeR6RmtnsFb6aBPbZgyQzJchT+UhQpdwbJ/dGTypCNq2iOBsMCI+6FATBz240fvR8K4g2gz4RCix+9D/IiPkTzwENoOXIOEsZvVlEsJnL6o/1Z0HLYbbTiF0fA9amBBh6FvIW7we+g46C10H7QVHd54F8nDDiC5P6cD2oCYwZsR1X8tWr62HnF90xHbYyFadpuMlj3HommP4WiaMhbR3WcguttCNE5djLAeixDZfQqadh2B6C4TEJ06CpEpExHZfSqapoxBs65jEd5tGsJS5igQo1aMMHa3AV31AKYvB2rF2g3eWARibegnNnQj2g1ah36T38bhzy7gSgZnUMiB5iOWjRwD39dMFVssPz9PfbA5nA64aKJk6Bu/HPP+B0+pQxDj88+5JqkRE63YowZinGvyxPETMBUa1VRyHvetvrt6Of0wldnTKMUDfaXd7Al98PocOJdVgOTNZ1B9yRn8ZHTA6fNoSowHDWJsXM2R2wJ43DrfIl4KtSk8UbWHpk5hZ1qR7qINNPrllBJeDzWQObj+xye4dG4nbNc+gdv4E7yOLHg8djUhu4IUvyZLa3ZqvPxJ3RdqurzK/Fh0vxReE7H1qXR1mAARBZG+zGXx8SBQEcTYkbPT1nf00iFLzm3s6GnG4vGh/vhbrLcksJM6Wd/333+vYokRmkqCqjvdJjDGfPfu3Xj77bexdu1aLF26FHPnzsWMGTNU5PvJEydh4vgJN6VJEybiTtPECRqIMar+li1blMMwoUeuXdqbnQQBiO1F8OF6glJgkuP0udwTHsv7wsT6eCy3scz9mbNuMUHKb3Ab9+V2wrj+eG7jMRazBXarHXlZnIcwG9m5GSg0ZsNhMyPf6EHaO1+i68gPkDB6P2JGMdyE5qBPbRiBTEySohXTh7SQ2GKiNaO5kvNDqkSNmSqLw74+7pgW4iJx3EHl2K8gbsxetKIf2sjDSBh+EAkjdiB+9A41lVHcyL1IGLEbSSP8ozlHcjDBPiTy90buVYFo2w7biaRhu5EwfA8Sh2xD3KB30WrgW2jefz2avZKO5i+uRnTvN9G05wJE9ZqDyF6zEdlzjgr/EJmyEE16LERYygKEp8xGRMoMRDLvMQPhPWaraY0ienCqo1n+KY7uzv9LD1sllQliHEmpRlAOWo8Og9eh/ZANSBy6BXFDtiJh2Fa0H7IOA6Ztwemzf+J6rgM3DEZk8Zkx3EBhbiZys64jN/s68nIyUWgsgM3pgFVp832w+wAnvyP5Paq8KTT5pQWepgOFJrVu43sxlFi54/WUR9TkyaTfBLCH3TQ5c+ZMBKZFCxfi999/h9OhTdZOOf+o/D2UIKY1Pk898PEPXH5UbtODvQ4NqDjNhwM+jxl20zXYTVcAt4GGYvh8Dnh9ZXeu1+6S3L87v2cUQHwZA5NAGLVhBCYZ1ajv4EOV2eHTjFnSS85t3IeQxU4+VF0CAHTYp5/YvRg1SXh7YCA2caKKqD9r1iw1tRJHTAZrDwEmthfBh4llrmfbyTGyHKw9CVICY8y5rN9ffoPATc0Xf0PqZv3cTm0ZYYxQKMDI/cwKxBzIyy6AgaEN8m7AaM6G3c6QJC7sO/YHXp20S0FNi9EHkTD+MDr4tWGEsJvMkSN2K6d9hrSgtozmyyII44TbuvAWGrjtVqMrxbFfTJnFwV73Qz+6srWa9sg/kXeQyb7j/dMi3TrpNzVpukm/h9486XdU0aTfK4on/e616OZJv3voJ/ImaOmTNhfl3TrglwRdgdsIYVwnWrGEAWvRYVA6OgzZgKShW9F6yLtIGPoO2g9Kx8i57+DbX68gx+zBtVwLrmbl4npGBnJy+XGWheysG8jP5eCNHFhtVlhdLlg9Htg9PgViSqnv9cHt47wfmmZfg7EHD2LsHSiTGEvsXmvDCHn3wzQZCGFcXrx4sfqQokwXmf9ge8by+3X2gg+dRqz8Lr+iprK0AGPBaTpGahvt8LmNKv4XlCeeXfl8KY1UWSorx31KAjFCmJgl9R1zsE5e1rGzpsaEIMe6Q/2xXnbq3J+dvICE1CM517PDv3btmhKQd6rxKu24BwViMtn3nDlzlPlV4EauX3JpI7YXAYwgRRgiBBGoZD9ul7I+l+O5L4/jPWLO/fW/yWXWLb5iXNbfGx7DZ4H3jvXr97dZ7cjPKURergH5BVkwWXJht9sUiJ05m4lBM6hV2onYcYfRbvIxtJ+o+YaJGZJmSQldQfiH3NQ4AAAgAElEQVQihFFbJmEu9KMpb4E3f5iLYBBGfzKBtFBhLoIFgC0GMW3+SmrHqBnjecTTdDlsB2IHb0OrAW+jeb/1IIhFvbQKkX0JYsvUvJJhPReXAGJ6KHswZU53RBCjr5iag7JfGtoNWI1kTv49dCvihryLxKFb0WnoGkx5cyd+vZqDa7lm/H7VgD9v5OL367m4YihEZr4RmQY+K5nKJG0x01fMApeLmhcPXG7O5+iDx0NTpRseHw1HdF3QPj6VpAgtLkKJkXJdT3nFeV6//vprNXr5XgLZgwAxavY3bdpUNLKVIFaSjC7Xxr0PlVWA2H1o5If9J/iQkEv48Csnezrm+WxaUuZgDdPutywKBDG9JkyvDWPHLdorfces7+xZJhhQ08V6Q73kXE8NG/cVQAisRzp57kNQoCPt+fPnHzmNGCf9prM+v1QJm7zWktpX2oVAxbYhGAXTbgW2p76deR95P5lYh9QpuWwncLFuwpZsExCTbVwmlHHkq91mh6XQAhNBz5wPi41BPm3Iy3Pg6+8zMGTmTiQN34aEScfRfsoJpekiUMUO26nBjV/TRfiiOZIasWAQJtozvWaszeh9tzj0E74IZgJhzCtA7GbgE40YQYzlli8vR2L/lWjLkZJDtyJ+yDtIHLIFnQavwoJ1B3At14Yvzl7A1h0H8d6hj3Hi7B/45XohLhlMuJFnhCGPmloDTIV5cNrN8Lps8LodcLvc8Lg88DIUjsepLAM3DTZSAvLBSnnKZmqD6QZB7fujBmLLli3Dt99+qywcAmGhZPSDvRN39usVIHZn7fZfdZSP/EVzvDIF/ucII76IfCklEcREEyYgRrDSd8iBnbx+mZ07jyvpj79BjQuPKw06ZDtzRtg/efLkI+YjNkH5n+3Zs6dMECZARTgSTZgAGTsR3if9/dCXBahYB4/h/rxfhCnWJdt5DLfzvvM+sU7ZX6CLIM3tzPXJaXfAYbPDZrPCZrfAYbfBbHTi5z9yMX31UXQevwPJU06g/eTjReZG0YgRurRRlNp8k1wO1HwJhIlTP02WBLZ2Ew6pIK/0A9Mc9zVfMYEvWact3xrm4r9VIyYARghjuVmfJYh/fSWSBq7XQGzo20gashGdBr6J1e8eR57VDZPDhd8uX8fuE5/irX0n8dE3P+PvjHxcycrFDUMuMg0GGBibzmKF1emC3eWCy+WEx60lBWIeh+ZRTcfp/wgvMS2eIX1h6QYhgV0fZmf9QNMktWH8oKV8pgwWGCtJVj9M2ypA7GG6Ww/qXOWLT/ncUyXsT8pHzx8BX/a5T+eohzDRhOlBjH4E1HSw86WWRN+pCyBxncABO3Pur3/B+RuSeFkss+Nm587jpPOXXP8bUpb96D/FueBoRhS/LvqMyXJp5seStt8P0yQd/SeMGw9x+GdObRgHBFDbRyGpb1e5/lC5tBlz3h8CFcGKgEVw0m9nHbIs9QlcEbb095jnwHvJ9byf1H6xzFxpvoIAmMNhh4NzDdptKrfZHWBSUGZ1IiPXhq2HzyN18g60n3oCbSccUWY+MUVSC0ZTJBPBSgBM8wHTpkESYOM6QpoCsPGHVK4c/m+Ksq932g8s3wpiHDwQmEKZJuM5mnPELs00OYimSUbWfzhNkzf7jM1DRM8FaPnSUrQZsA4JQ7YgfsgWtBuyHi+PW4cdR7+GxemDw+NDvtWBfzJz8PMfl/DH31dxIysHmYY83DDk4e/rWTj785+4klOIDLMTBU6vNoLS5YTL6YCHcQndTjUy30sXBmUiY17yB9y9FosCJ3z+qTlicGXRitFxv7yc91kPTZOUOTt37sTmzZuxevVqLFmyBPPnzwfdFOgzGghSXA4WLT/oupmzMG3aNFUH61q4cCH27dunBl2JfKYsfpT+KkDsUbqb9+padJDFoowUklx47JaxE/fofASO+FLqIYxlAhgTvw7ZQROaRPsiHTqFlUCDlAkCPEbq5qlLWV56fo2xQ2d9PE7gQHKBhGA5zXachuTYsWPlAl96MLsfIMaRlTLiUoBs2tRp2L59uwomSRALdt0lrdO3WyCM8X5wHffR7yf18R4QxghvvCeyP9fzONF+UfNVtmSFw26BXUGYG3abGw4bYcyGAqsb+z/7HS/N2ImOU48heeIRNYKSUCWmSL05UvzBJNdDGLVg1JwxEca4THALjC0WevkuQYwmVD+IxQx6H63eeFRATDNbRvZcgJh+aYgfvAlthmxG+yFrMGjaJnz5w98w2d1weQGrywujyYzcLI6YzEROdiZyDDnIzM7F+V//wls7j2D3h1/jox8u4ZdrOSj0m68Z0sLh4OAfwpgPXg/9xqiFZ9BogtiDgwORVfzooNO+HrzKG8Q+/vjjewpiM2fMxOzZsxXQMU9PTwdnDniU/ypA7FG+u+V1bToQI3xR5EgqCvKg26e8fjZUPSJ0QoEYgYqdLztndszSkTMXiBIAY8fO9ezMKVSlboEvnoOUqQ1jx8/9SwMxqZ/7ikP5jRs3lNmA4CTasOPHj9+1ufJ+gBghjFowfagLfgVTy8c2FRDj9QoslZbLvmwr7st6RNNFkBJzJcGK27iP7Msyj+c27sf9RaPGZdGAiRasdBgjiJlhszths3lht3nhtDlgtxai0GbHh+cuof+8veg6/Tg6TTmutF+EKQIYw1gQqqjpInzpwYuwRtAicBHaeAw1ZwJgojULDV6la8RuxzSpzucRBrEmKXMR/coKtB60EQlDN6H94NUYv/Ad/H4lE3anNluH0+OD3WqBOTcLBVnXkZ91A3mMJ5adi0vXc/DNL5ex/9PzSN/5ITbsPonvf74Ak9UKu9MNm8MDm8MLu8OjQlq4PD64vB64SxngE0qWldd6kVv8WOR7Qad9ATBqxkQ7drfmStZ5r0FsxvTpRRoxxiekdo/v9qP8VwFij/LdLbdr42PC2F9atHtGa2PoVS1qm4yo9MdrK7ffDF2RCJ1AEKMQEm0Yvwyl8xYgoIDSd/4CU+zMeazUK7mcAX+HiXXqzWb6eqVcUs5RTZcuXcKHH3541/D1IDRiAmJTJ09RUHbw4EFwCieCprRrSdcfaptAq0CWHsgIVAJY0vbB9ieIcV/eIyaCF5eZSocwas2ssDuMfhBjR00Qo7myEDa3HT9ezcP49BPoNu0Yukw9oWCMQCZBXQMhLBh8ielS9hVfMTrrV4DYzY74N5sdy76tSeo8RL20HDED16uo+skDl2PDri+QmW8H43+6PQz27VPab4vRiLzsLORmZyGPHwI5ecjOKcQ/Gfm4bLDiYrYVv9/Ix2+Xr8BocyhNmtXlg90NOLyA3e1Ts4dwyjYnZYQIjAeQ8yNS5CE/ROmTKr5iDxuIzZ41S/me0sy5fPlyXLx4Ucn1B9Cs9+0nK0DsvjX1w/xD1Hsx2r1HBWN1wQunP7kVoFEEcR8mPlL39k9ASQQPhZBmIiiOG8bOWzr+QADjeunMuY3mS9bFeiXXXwHXs35qWgLr0i/L70nObSxLzjKhhSObRBNGbZYequ6kfL80YtSKiVly04aN+PXXXxWY8roITwRaufay5tJ+kstxXGadvDfUbPJ+ipaMvyNtKveR+3A7IUzg645BzEoQ88FppWkyHya7CX8YjFi8/d/oPvUIukw5hs5TNM0YQYzaLWqalClyuBYrjOtE+0WtGcvKF4xmyECtWTmYJtuMOQB9aj36AFqPOoC4kTeHr3jkNWKp8xHedylavsGRkxvQafAKnPrmN1hdNCF64fX5Qczrg9nmQrahANmGXGWazFUR93OQlZmD6xk5yMm3oMDigNHhRAFBzONDnsWNv6/lYvO7e/HN+d9xNTsXeVZOq6e5bIjcoBTUJ1l/r3KRWyLD+C7QV0yCu+pNlXejFbsfGrHZs2arQNRz587H3r37ce3ade1D+b70LvfqDpVcbwWIldw+FVtVC2igpU3ETRwrTpqejI8R97k/34QlgRg1W2KWFA2LdO7MpeOWdezsKbSkTubyJ+so5PiVSSgQAJDjS8plX/1vskwtEk16hC4xUbIsUHa7gV/lOOa7du2668j6nENy0sSJKjF6Psvjxo4FywxZsXDBAnz91VcqbhG1VGxDJn2Z165PpbWT7Bu4H9ezXr35Ufz+uE3uMdfxPhK+aI7Up2AaMf32orKdx9Ic6YLT4oLLaoPDaoLJZscNswPHvr+KF6ftQMqkw+g6+Tg6TT2K5MkH0WbsbnDao4QRe5E4Yj+SRh1AkhoNeViZLqkJI4RRE1YEbDIfJXNCnIqAL5H2AyPvy3r6kt2a2tDPLCDFhQKxR9ZZX9OaNWGQ2d6L0bL/GiQOWYvXJm/EuV//gYcaK5dLzfLhokbM54PV4YIhtxCGnDwFYgaayDnYgzHFsjj6tgAmalfdLtg4+MflgcXhQXaeFWe+/hHHP/oKB45/hk+/+hFmh8cf1Jofqx4137FM2KZmz1UDf+j6wDl2Od0bh6IHDHTSk5u/rF8lcqk4L94aKLcosy5fvoyzZ88qGKN5rzxgrLxBbPbMWcqJn/mMadPBfOq0aVi8bDm27z6Are8fwIWL19RoV7YnP/zZ/7Cn4dU/Kn+8FqXGeJimOHpUGr/iOu6sBfSAJNow0YgRxNixsvOWTjqwc+cyO3Hm1K6wo9YLMjkr/e9Q06LXxASrsyzreE78barbKRwJXYcOHboJyG4HxEQbJiBXLiDmj5jPgK0StJX5+PHjMW/ePHWudJ7l9QqESc42YtsHJm6XNudx+nvD9ZL0bch9ZD/WS60XgYyJ4MV1AoDUmAWDMD4LZQMxO2xW+oc54LDa4LJY4bJYlHnSaHXBYPXh5xtmDJv3LnpPPIBuk46h07QjaDdtP5Im70HimL1oO/IA2o86ig5jj6ItR1AGOOQHgzCuk/VSlpyaM5YJcOJjxij7gYnhLQJTqFGTqs5HJKBrSPNlr0Vo9spytBm4AnPWHcCVDE4S7QbcTgViyr/Vb57kM5WTUxxUWD2b/nh4fLaMxgI4nTY4nXb1MeZ0eeB0AQ63DzkFFvx6MRNfnfsTFgfdF9zw+lywe1wosDtgsNpgdHtg9flgcbng9nK0pYMT92rT84WCMd2UcNqHbhDoUAxGkAv9AUyfVoazoL/Yf6qPGMFr5vQZmDNrdhGQLVi0EOkbNqjZD059+guOnv4eORYHbPDBAZea10AFGX+ESKwCxKTXrcgfmhbQA1IgiFFzRWgiCOg7dX2Znb508uzQxT8sWAPwt7hdzJL6eu6kzN+lgOexnDeNJkrCFEdT6rVjZTVR3isQI3QRviZNmqQSyxxSvnXrVmVeDRWugm3L6xMgY/sKQDHnMu8Ntwt86XN9m8o9ojmXZe7HY1kPwUufxCQp5kjJi7RdAVqywPVWmwMWmwvM7VYbnFYLnFYT7IzEb3OiwOHF33k2rPrgNF6edghdJx1Fh6lH0W76ISRNPYjkiYfRafxxdBl/Eh3HHQPniEwgNOmmQAp04hcTJdcLfAl0CXhRk8aBAJICIYzLjC8mE4kX5SP3BTVNPuogFs65MFMXotlLS9F28Aq8c+QbGAqt8HlcgMeuNFHiRMFI+XwO+Fzx+ZJnT547ri8oyFejaZ0Om4onRvOmi5MyexgKAyqZ7do0SJyPl3WarHZ898tFnPziO1zJM8Ho5FRJPM4Lnwp5Qa2YXzNG1w66RBTNXuIPmu1z+oNn82wFtkrKb5VelI18VziK8m7Mkfpjy1sjRgCbO3sOpk2ZqvJZM2YgPX0Ffvr5O9idDmTnGHH5Wi6MNidcanIphzZPMQGUzfGI/FWA2CNyI/+bLiMUiNFRn9oPQpPAjghXfa4XvOzMKbBC/VHFzzoJACKg9XXdSZm/z+PovP/jjz/ixIkTCsJEE0a4epAgRgibOFGb0JsANm7cODVp+FtvvaW+sDn6k+cv16FvA2kj5tweCsrY7rxP7CgCwYz1ST36gQCyjvUS6Hi8+IURxIIlATJ9HghhXCaAmewumNWoSUbaNyuzpNNugcVmQ6HNiav5Vhz/6lcMmEvT5BG0n3YcbWccR9vpWpDXThOOodO4o0gefUjTcjEavt4E6fcNI3gJfBHUAuFLoIt+ZSwTyoqAbuTum6LtE8KCpdhR/50gFpm6GOHdFyCyxxx0G74Sv94ogM3lhc9LsyRnBOEMkUoxpgCIMoMfBXy29M+dPNN8fi1mI+w2gphLjY50c/5Jt1ebg9ILFRKDk4J7CGlOL2x2N/64nIG9R8/gre3HsH3fh7jwxzW4nB647Jo/K+erdPncytRGn1tChlf54dIAZ4M2fZy1GNhozpR0C5gFl16Uk5RtfE/oz6kHqjstlzeI0RzJWGICYyuXL8d3Z7+AzZoDt9OuZjRwOv2jUtVYfc1ACaU1fHTskxUgFvwZrlj7H9wCJYEYO2N20sEgQYSrCFwKYHbQhK1gfyLIWKeAnQhsfV23U9afF8vULBHGZP42MTE+SBATTZhA2NSpU7FlyxYVuFXaTq6Z16BPsp65fj3LeigTzRZBTJ+4Xg9mUg9zATHmrI/7iV8Y72MwEOM6PYRJORDGLDYHCh0umOxOWOw22Gxm2G3sgE2wWIwwWi3It9pxJdeM4Qv3o8uk/UiecgQJ004gcdqHaDf5BJI5D+Wo/Ugczlhde9Uk20oD5Tc/EqYkEb6Kw1loIS304MXtAl+iLWMebHRlBYj5R1WmLECTrgvQtMdCxL+0ENNW7sUlgwV2l08LuOpz+Acd0eCnhaURbbf+/ZZ3XPKC/Hz1bNHUx/05/yTDVbi9Xri9HngIPJwQ3OVR8cVsNg9MNicy8824eCUT3//yNy5eylCQ5nZ54aImzuuFiW4UPnDCONiVnod+ZvQo4xpCGMHRrzkTCLspmr9oyHg1t/6J/CJA8h37+eeflW/qnUIYjytvECOA0TRJGFu5fAW++fprFBZkw+M2KTMu47NRy8hBFvQM07yTGWj7vrkk39qw92BNBYjdg0atqPLetIAAmOQEKL1pkgKHHTOFKjtqPRQElilkCWwUrqwv2B/rZ538ogw8/k6XA8+Ly9T6EMY++eSTW8yT1I6JpiwYnOlNk/Q1K8lHTB+UlSMgJSaYlCU8BR3yxSTJgIrvvvuuMm9QE0YtHs9ZOqnS2kH24zHBEu+VQBnbWa8pY+ehN2XqO0v+roCY0mjdBYhZbTZYbHYU2p0w2u0w262w2jgHpRE2q1HlFpsJRqsZeRYb3vzgC7w89xA6TjuMpGkfImn6aSRPPYX2Ewhie5E4fDfaDN+HhFH7g2q76LxP6JJErZeAl8CXHuBKAzHCWSCMUSMWyxGTI/dDxRnzT/rNyPpFk36ryPolT/odlqpNrB3SH6vHzaElZP7Hsu5fvvstQGTKIjTtNgddByzD/o9/xDWDFQ5qxBTAEHKU67zqxQVUCOv8KOMzJc+rlLmcm8tYdSYlKxi8VUtOeLwM5MoJwN3wel3wKmhgmbHFfGBYC4fXB7vLA7vDDZ9XG5XN9ZmFFnz322Wc/+MyruQUII8mcZovlemSzvz0Z6N5kto8MWkyxA7hSyhEQCz4hyTlF6+RORPfJWrGvvnmm5DasdJ8ye4GxBioVSLpi5M+IWzh/AXYuH4Dzn7zLUxGI1wuO7w+Jzw+F9w+j2oThhyxuz24np0Hi9MFlw8qjlswuf0wrqsAsYfxrv0XnrNeoOgFjIAYv1TpH8aOvCxwQAErZslQIEYIYyfPDl8voEur/062s35G3udXp4AXwYqxusR3TKBLctGecT/Zl9OOvP3221i3bp2afojO9TNmzMCUyZOLArISvAS+GBOMQDZuzFi1bsqkycoMyemLeCynFuHoKwIYgVGujVDFMs/7TpPe94sdIduZiR0GIUzAjHAtgCZgxv24j2jEQmnDQmnERDMmucVqVbGiFIjZrLDYzLAqjZgGYxZLIcyWQhSYzfjidwPGrD6OrlP2ou2Uk0ia+jGSp5xEh4mH0WHsXiRzCqPRh5E87mjRqEnClwAYwYvaMJocBcD0sFVSOZhGLNi62JEEsf1oPWI/Wo9kyAwtse6yRtYP77VE+VsJLHE+RykTuGSOx8D1so8+l/0l5zYeF5j0x9xJOaL7PLRKnYPXRq/Gr5c4kbcVTpdoVBiCR2BMjVFTgKJ3PZDnuzjnB4Q2UERpxDjFkUcDMK/HAZ+CJQITTWYCeTQzMsn/miZHQgA5vF5cyynEoQ+/wrp39mH3kU/x7Y8XUWh1wunywelww0t/MoKUl/NIeuFxU9vmUVH9NfEvGiItL2uXwOedDvwctc04YwQvDhqi3OE6LhO2QmnN7gbEZs2cVeSUT00YzZIEsR0fbMfFP/6E1+2BT2m/iLaStFZleBC6B7y/70Nczs5DocsDo5MxLB+NvwoQezTu4yN/FYEgJl95BDFCGKGJApWds0BCsTA1FAGErKN2hUKJ9YT6Y33s6AkJAg1yfHnmBBnRFjG0BQUknfcJWoQwwpiUuUwH/1OnTilzJoPDcjJxruM2asToUM9pQRYtWqTmfps+fboCMUKWaL302jCuo7MsoYxxwkaPHo1Vq1YpYRwIYLxunm95XL8e4PT1sS3Y5nogEygjkEnSQ9bdghifBbPVrhJ9wiw2mjQJYwyJYYbVYoLFbILRbMY1oxMrd3yOlAnvqaj67aZ8hGQV3PUQOk3ci47jD6LD+BNoP+FEEYjpzY6EIWq8xFeMeaAvWcjlUcHNk4EwpmnEbgax+JF7le9aaSAW1msZmqQuUokaMcKTgJPAEddF9FyoUlTvxWjWdymiX1yGpn2WqHXBgKtx97lgEvjSL7Ne/THyO7eVp8xDVI85aPvyXGzYdhrXMswwFnLydpcyB/rRq3heEL8mnPKDckP/DBaXc1R4Cz6L/CijnPG4qf1yAW4OAKDvmT+pMNcCZC74QG2ZgB9zbZnaHQaEtbq9KLS71NyWH35+Dhf/yVZaHrqsUoHnZuBYD2D3QDmrm+1u2BkLTdPn+c10MsdJ2ZCEcpRAyfeamjGClR7IuEwYC6UZuxsQI3SJGXL61GlYungJTh4/gezMLHg4AsJLEzLNvBp8aS3HFvQpbWGexYGP//0rDpw+h7/zzCgktIUS3g/Z+goQe8hu2H/r6QaCmGjCBMRktGRZzJLs6Cl4SzJLsp3ZuRMAxGxRFsArFuC3wl+obayfUCKwd+3aNTWikl+qhCxCFx36WSZ4nT59uugrVr5gadaknxmh7YMPPsCmTZvw5ptvqol4qRGbPGmy0ngRtEQbRgCTRDAbP3Yc5s2Zi23btuGXX35R87vxnOS6BZy4Ts411DWVtp51yr1iOTDpj+d+gZoyPYQRosoDxFiPljhZuDZhOHOLhfVryWy2Itdsxclv/8SQ+XvQdcJhdJz8ETqqAK8H0WnSXnQYtx/tRh9D0phjSBqrab/0mi+BrPICsUCzJJdDOevftkasZzGIEZQiGRqi71I0f+lNtHp1pUqxr69GXP90lViOeW2VWs99CGYENUJbMNAK1KZxn9uCL71plBq7LlPxxqT1OPvTNWRn5CInIwMWxpdzuRUmqY6blOPTpjPje86PMT4/8p7rnz2Ws/lhUKD5ibmcLnicHs1DnxNXKi99euqzZqKePgkk6dd51CTiLrdmvuS8l/lWJ/ItdhTSPKm0dxyp7UVmTiG+//0KLhlsyLdrGiAbzZ7qV/TznHBN2UGM10ug5AcNw+gQxKgB++qrrxSYiYYsmFbsbkCM5khqwpYsWgwGhP7jt99hNprgcjg1bRhNt27OEEBPMLYkvcK08OEenwcOtxc5Rgfe3XsCp8/+CMsDns2gPPviChArz9asqOuetYAexAIhjF+0hCoKFgpOAYdAgSrL3E5NF48r6Y+wRgAgCJSXFkjOQZ8L4HAdz42/x8SvVoa4YFBGCkkmmg+kzPhATLKeAlVg7L333lNaMc4HyalCOEG3aMPENMmc6/h1umDefLyz9W18ceYLXPr7bzWRt5xXYHtyWX+ecr63m7PjK0viPRAQo2aCKRC8SoKxYsAS0AqSW6ywM3inxQqbxQarxa6SxWKHWZcsZiuMlgL8eSMP6bvOofu4feg08QQ6TT6KzlMOoPPkvegw4QCSRjPi/tEiEKMZUkyRhLI7TYHxwkItx43ej9ajDiKeafR+xI9i9P+yacTCey1DWM/FoGkysvdiBVIEKoGv1v3SkDBwHdoO2YjEQeuRNHiDKnNZEtdzHwIa9yectXh5udKa6cGsGNBu9jULDWM0jxabSIv347q5SHh1IdK3fYI/Luci50YmTDlZKCwoUIMw7BL9nvY+5TOmwYtoiUJpxbJzDMjJy4XRZILT4YRbgZgPylGJDCS8pTRs/qneWA6WCBceN7we+pi5lbM/A8zaGG/M5YZDDQRww+lyIiOnEDuOfYXdp77D4c/O45d/MpDLKP5FQw6IKzwBatpooizdVEeNE6+XiXKU7wbfc4a4+Prrr4q0YQSuEkHsyGHQDWLz5s1YvXo1KGfmz5+vZM2sWbMwc+bMW9KypUuxdctbOPPZ57h29ZoKE6PMkQQvl9+HzkNzLDVjbD5en0UlBsJlKDiH04e/rmXhn2wDrF7qyh6NvwoQezTu4326Cv1Xn6YUVi8C//PLHa7VJ/8m9cKwrHk0aMfezknrQYxfdKIJE7MkQYyClJoagZxAgJD1BAaaGUoyS/L32PmzDgqqu9UAyW8LbAnMCNDwt6h9o2AUE4geMBlA9cKFC8qp/7vvvlNwxilMmATGCGTi8E8TJYXkmjVr1HxtCxcuVI6yNEHSRMmcX6iLFy7C+nXr8e8vvsTff/2NrMxMdb2iHWBbsSznK8sCR8FygaWy5LxnpSW2iyQxS4rfGJdZFjBjWZ9kfWm51WyBzWyGzWyB1WyF1WyDxUzTtB0mfzKbbaBGzGQuQFaBBZ/8kIl+M/ei+8RD6DThCDpOPIqOkw4jeeIhtB3PgK7FTvl6HzFx0i8tlzAWkieNO4BE+qjwEMsAACAASURBVJbdkvYjcWxxShi7H/FjDiBudDGItSkCsd03+4gN2Irm/daj6avpiHppFSL7rkBEn+Vo+uJyRL+8Eq1e07RdbQasVWBFuBLwajd0kwIvWSaEcZ2sFyjjdibCGeshmFGbRjCjdk3ATKAqUHPWuMd8NOqxEI1S56FJ6hyE9ZiN8JR5CE9ZiLDuixCWQi3aXESkzkTfMcvx2feXkGkoRF5WJvKzMpDHwKwWm3KcV5JH9fIsKemloEQ0RPr3VMrZBgMMuX4tut0Bl9MNL0diMrnpNa7BmHBXkbALFH6UkRR6SiPn9Dukc7I4rzZxuHJMd8Pj0xLnt7ySa8LZX69g19HPsO/EJ8jmoAGFX5oPFUdscuQmw1+4fB7l3E7tkQIzv0zWC2QNcrQTYZkykHLGbrchKysTFy78hLNnv8Y33/wbX/37DL78gkBWDGWff34GH338EQ4fOYwdu3Zg4+aNt4CYQNjcuXOxePFirFy5Umnov/ziS2RnZcFhs4Mx15jkfJizcbhOO18us2Gt/hGkTvgYNsRB533iJ3Vl9CQrBkvKbD/BaQ2t3V5pdP/99q8MvDfyOLAOdQIhd1D1aNAb+H/xz+qP5j1Sl+cHYHWe/mdPPQ7+XyR2qkeTcep4B30OnMsqQPLmM6i+5Ax+MjrgVM9OcA3o/wnVoapLInn73Pir0IIhe86h8rxvcPhyIRzq6fUTrZx1qIoq1j/QFuAzSoDS4thwSDWHV2svAR8e9dxS2++37fsjvWjqZb5cPr3Cng6s2rG3c1HBQIzCU0BM/MNEi8Oc8CDCVJ8TJri/9kJoZ8GyPtHUKTCiP/Z2y3I+AnICMoQUwgWhgeBFkORv8noImfpzk3bidh5HPzKaDjlnJaHs3LlzRTBGEKO/GJ3sGXKCTvv8YqXPF02VFIxL+WW6dasyc54/f15p3qh9YygNnqfALM+VidcswCjrJC+LRov7BAO2UOsCAS7UfoHrA4/jcmmQV9r2ggKO3Lw55ecbldnol39ysOKDT9F74jZ0GHUI7UafRtK404gfdxBtJn6AxAk7QXiiY35pSTRm5ZEncO7L0SFATD/F0eBtiBmgjZps9toaNHt5tUrNX01H6zfWIW7AeiQO0rRdycM2F2m7BLBuJxdAI5AR5ghkTPFvrFFg1vKVFUpbRjALNGc2Tl2I51MX44Wec9Cg53SEpU5HZOpcRHZdgrAuyxCRshRhPWah+UtTsPPYZ/j7n+swGDhnZCZycjQXgUKjUYWdUO+S6q+1953LfNf43vFd5Psqz7u863z2uZ7PGz+Uit5TOtBzsm0FFYQaLWlyRN7aULl0esy1v+ISl3mSmkz1Ejyo9XfZYXfbtOmTOIrQ64PJ6UW20YUCpwOFbhuMLiscXidcHpd2Pm4NFgUclVDWBLqS2xo8UjtGueNQieEjbly9iN8vfIez35zB11+dwZdnvsCnn3yOTz75HKc+/BAnPjyOnft2YN3mtVizNh0rVqxQcmXBggVqnkgO9OGHIN0oqG0LlLdyzSFz1Rj8T05Waw9/yyiMYZ+k/O0YxNtqVfKa2k/tnWaMQlNRKuAI7MICaLkRhQX8uGMsQxOMhWYYC/x5IddxoFDxLB6yXGgyQiXO7GE0It9kRIEucVklbpNkMiGXv2G1w+50KU0nB3to2j7tjvMKiZzEKzXZQgWIhXws/ms38FEhWBG9+BUC9T1GdTG/VMjtFGh+uUHo9sc/1sYMcau2TRX8+2krb69JKdz49SaJAlBAjIKRApIdr4AP82AgxnXcj8foYUcTnupslXAlHN0NiAm4CIQIFFDYUztDwSQCXa5Jfw7BWkcgjdfOY3mO/B1qy/7++2/l70FAI5jRz+P9998HBSP9xehfRtPl1atXFVyxUyEIEqhYh5wvc+mM2BHp2zOwLB2VPuc+AnOSBx4Xallfz52U5ToCc4HGUvMcDTz1+wXWxeW83EJk5xTiSo4Z3/1TiJcmvYX2w3cgYdgRtB5xEnFjjyBm7HbEj2XEfG2aIvpmlZTiRtBhv7RUxrpUvDGaJnWTfo/iPJeMbaaFr4gZvA0tB7yLFv22oGX/DWg1YCNaD9yE+EGbkTB4C9oN36pS8rAtIIQFarluB8K4r4CY1KPXoommTMyYoi0rcv7vvQRN+i5H474L0Lj3bDTpNQvhnNy721I07bESEd3mo3mfGRi8YBPO/34ZmToNdm6u9mzLOy/vlf5dY5nvFGWI3G/988d1fGb5zvDdlfdW3kd5fyXX1y2/d0c5xS2/dJmrOFraFEour0dp9yxuH3768wbWbN6PY59dwC9/G2AwOuGg5ogxzSgvVRgIG7xgYrQyymx+CLNSJt0fTYIcDMAJ0p122K0FcNhNyM8zqA+/7dt3YvHipTj73TmcPX8OX3xzBqc//wjHjx/D3r17sWfPHuUawdHfbG/KF/1HJtulPP8IYYVOj4LRox99ik4pvRHeLAYNwpqhQVg06oc1R4MmLVA/rAVeCIvGC2HNUF8lbVvD8JZoHBGDxuGt0bBJDBqFxaJReCs0jGh+S2oQ2RyBqWF4cwSmBlwX0QKNIlqoOhpFtkRSp+7YtmsvMrIMCqjtdustIMbbTBir0IiV5xPyiNXF15YTS/AVVipwpRTW5vwicKmX2v8E+dTLzlnBGB2a+Mah3dqIGE1FJk/c7TUSX2IRdMwpOCkImahNIuAQeigw9UI0sEyhyn15nF4wSJm5mCnYIQceX9Zl/o7ADoU3z1HAkefOa+BvBUuhWob7ShvIcbwOdgyiUaPg4/XxPDnSskuXLiqcBdtG34nwHHg+PJb78ytSAITHBrZjMHgK1RaB+4bar7zXSyeqz+/2N/R1STk7k3OUFuKaIR9/ZBVi4+Gz6DtlO9py9OOwg4gbfQQxo/cjhlHv/VH0S8vFgb+kvCSQu2mbGlnJqY9ujiMWN0IbrSlxxFoP+QBxQ95H4oj3kDTyPSRLGvEukke8rYHY8PIHMYGyUDDH7QQ1aswIZxwA0PK1VWj2ylKE912ARr3mo2GPRQjr8SbCuy1Ci9TZ6NB/Jg5//Qv+vp4Fg//d4/2S55jPP0FL3hvm8ifvFT+OuB+Pk+dGX+Y2msL5ronskXdZ3kv9ey3133HOU9SDmM+lAr66vW41aTljlOWa7LjwZwb+/d017D96HvuPfIsvv/5VBbG102LgoznLDKsvDw4UwgUbOGyBVglt+myRQX4uU0TgU1Mxed00ITrgdNhVaJ0BAwahY8fOuJFxA0YGObYUoMDIGGv0pdX8PSlHpH2kTShnmPRtfsdt4j+QTWN3u/Hdb38h7e3daNezH6rXb4rHazZCpVpNVHqiVhgq+VPlOmGoVJTCUblOOLTt4ahcKxJPPBOBSjWjUKlWBCrVDkOl2k2K0hO1myAwVa7VBE/WCsNTN6Um/uVwVKsdrpVrN0H1uo3QsXtv/PDLb3C63PCotlB0ra6G18IlNn0FiN3tk/HIHs8XlQLAqV5dflNZ4INZoZY2tFiNcVERoKlcZaIXA/ckjFFz5tD8IjzF/hS3qxUTYSkvt4AYX3DCh2h3RPCKIA3MKVgpcFlPsD/+DuGEEKUXwoH1lLbMY/UgJhow1s1zpiCXa+FvSpJ1wc6N23jdsm9JOYUhtWQEsY0bN6o24v5Sh3QgIiR5XmxHdjTscARC9e15p4DFtihrKq1dS9oe6jdKOibYNtbD9cHqy+V9zclDDieMNxbick4evvsnB9PWHkXX0e+ogK4xww4gbswJtB55EK0DwlQIkFH7xbKmBSubpusm2CpJw6YCvO5DLGOI3RRHTAOxxFF70HbMPiSP3Y8O4/ai04Td6DBuBzqO+QAdRm9D+1HvF2nE2g3bUqTNCgVOZVkv8CW5/hhClyRqx/QaMkJY7Gur0PrV5Wjx0lJE9FmCRr2WoEHqUtTvvhBh3Wai7SuzsHjTHvx2PRsZhmLtLu+hPL98nvlsy/ujf7/kPQr23uufBdZBOSOgwXdY3iN5b5lLffrfuKOy9NCqz6Zpjr5flMX0KeNcl9p8lxanD3lmF65mGXH+5yv48ZdLCsScXi9sbhdMTjuyLUYUuGyweJ2wcQSijxMq0TvN7+dEGSTQp8Yy0H+LH7pOcKQoXRh69+4DOuLT3KsGGtCUyYnMfTdbKtgmkqRdgrX7HbWJ7iCHx4Nr+UZMXbIWzzVvi8frRuKxulH4V20tPVY7CkyP14rC43Wi8FidSDym8qZ4rE5T/KtWU/yrdjP8q040/rd2czxWpwUeqxOttnF7sPR4naZgeqJ2U1Sp3RRVa0fpEpebokrNSFSuGYkqtSLxZG3mDRCT1BmnTn8ON+cjVUoANRpBLNCqO6wAMd3NrSgGtAC/HL02wGNWL6bD54PJ61HJSudSzt3mo8pci/qsnC/Z4avvLerPHPAqfRrnStM5i1HI3MafQIQeJCgIBcT4JUahKf5NwTpYrqMw5TGsL9gf66egFRAJVU9Z1vN8WA/BhlDGJCp7aqH4hU740QvvkoS4nDNzfQcgx0g9vC6uY/v06dNHjWSiD5i0newvOdcLGLIz4vXz3NjpCJQFQph0cGwHfWfFslw3r11f5rIk1hssSTuVJWdbBibNP+TmAQC8Dn1ihxws6feRcmB9Rgaazc+HqTAfefkGZOTl4LrJhlPf/4Phi3ah67gPED+M0xedRpvRx5Aw+sAdj5CU6ZAC81KBLBiIjdyrRnB2nHwUXaceR7dpJ9CdacoRdFEhN3YoCCOIdRj9vtKIKa2YH8T04HRH5aGaeVKO1ZsmZXQlR1YG8xVr2mshmvech6apHFm5CA1Tl6JB6hI0Sl2A6F7TMGLOevz7p4u4kZ2FLN2ckfL8ybvKZ4XPOZ97+ZN3gMuUC9yHz6w83yzLM84yt/OjivUwBQKHvIP635Dfuu1cQIy5OmVNb8K61bRK/K71cQJywOlzw+axw+FxKod9asPsbh+sbh+u5tjwydm/8NOlfFzLtyLb7ECBw61imfHbmL5thCktaR+FvA5NLmhQdeDAAfTs2VOFtjGb6W/nVLMK0N9Jf836Mq9XnavfAnDb11/KAQQXs9uDXYdPIqpNF/zvM41R6dloPF63GR6vG43H60TjiTrNUFnBUyQer8NEICNkNUOlZ1ug0rOt8Fi9lnisXis88WwMKj3XCk881wKVmJ5ticoqtUDlelqqUrcFqtRtjsp1o1W9rFufqtaLRiWCX01q1qJQtV4zVKndCC0SOuL4x5/DpUKH+GdI4HPofxSZVYBYKTf8v3qzgid6D7rgdbrgc7tgzcuCy5QJuHIAazZcThssbg9M/viGjArBKSgIbfz60hThOq8xnSAsa9vyhRbhQOFHIUjByZyCkQJSBK4+F4EqIMHOvyQhybrFV0RfT3mVBUwIGuzkCQS8DgErOTfm+lTWduJ+PI5txTqHDh2KV199Vc0zJ+tKq5fnQyBjO7C9eO0EXGlD5uzkZJllbhfIYs7jZJnXHAhdAqW8b6WlYFAW7Bi2pwCU5MGAixBMM21gCrZv4DqzyQSLsQBmZZLJU6YZg8mIKwVWbP/4R/Qavxldxu5H+zEfot3Yk2g77rCauLto5KM/on6gU34wZ/5gIS4CoUymRCKcyTaW40bSNLkfscP3IYZTLo3ej/YTj6Lr9FNInfURes7+GD2mn0K3KUfQdTK1YruKtGHJI99VGrG2w95CO79/GDVZAlF3k4vmi3VInTRBEsIk7lhxSAstplh4ylxEdZuOpilzEdZ9IRqmEMIWKaf9lJGLsP3El7iek4+c7AwYDMWjpuWdFZjiM8hnm89/sD/KEj43PI7PtuQssw55jvle8P3g/no5JPJJ3q9gv3Hb63iqklShWJMvq6nT8sAKD8zwwqocSfgh7PT4QG3Z9RwrTp75DeveO4OVm09g3/Gz+P7CPypYLKd/0q7DDo/XDpfPDhec2ghMD+UI4HS4sHDBQrRq1QqHDx+ExWLy+zgR3ogPD+aP1895O0998jliEjvjyTrhqFI3CpXqaKlKHWqrIvFkrQhUrR2BKnUiULVuJJ6s1xRPPheNZm17o17TZFR5vhWqN4rHk/Vj8VSDWFRrGIPqjfx5gxg83SAGNeq3QvXnW6Lasy3wVN1oVK3bFE/UicATdSNR+dmmKj1RV1vmOkmV6kaiar0wtEzqguOnzyhNpnr8im9e0f1Vik8qyiqc9R/MA/Wf/qv86nJ5GOvFC5+9AOYLp5BxcgVsF96Hx/AZvPYbMLmdKHD54HV64bYDbjXEWDNS0lCp+ZfRK4FAptj/ti5b4EJgQgQgBSu1SuysRfDqc4EFEazsrEMJYp4Q62VHLcJbX1d5lOU8RLATVggV7AAIBoRKXhOvUwS6nK/kpTWcHEcQYzDYESNG4NNPPy2qk9co7RisLh7HxP3Y4fB82Pmw7dgGPHcZZcnz5zq2P8vcxuthmesCAUyWuY31lSUFwhCXeY+CpUC44jLPXZ/4vLCdAxPXByb9cVrZAovVCIuV0ytx1KsJJrMJBqMZP1/NwfJtp9Fz3PvoMuYwOo0/juQJR9TURhK+QqY5CgxdIaCmz4OBWLB1egBTEDZiN2JH7EXcqINIGncUyZOOocu0D9F95sfoMetj9Jpz+p6CmMBWYC4AR9MjR0vSKb/IIb+nNqclA7wGhq8I7zEXUamz0LjrLESkLEJY9wWI6jkH8S9Pw1uHPsevVzKRQVjKykROEB9ReZf57PGeh3qP+MzzedG/5yI/5H1lHdxHb57ke8Jj7zmIBem8BdKIYpL83v1Ka+b0AhaXFwaTE5lGGy5nm/DZN3/h3+cuwqm+r6k598Dm4GhLB4wuC0xeh5qUXIGclbMOmDB9+gx07doF2dmZcLls8NEC4vWoFEyG3Jd1NLC43Tj98WeIS+iIanUaK9CqXDsKVWpHKbNgtdoRqF47DNXrhKN63QhUqxeJ6s82Q/UXmqN2WDyeaRKHp5vEoWZEAmpHJaF20yTUiW6Lus3boQ7LUYmoE5GAWk3iUKtRa9SsH4Nnnm+JGs9Fo+rzUaj8XCSqPB+FKs9F4ol64bemuuGoWi8CLRK74fjpLytA7L48GI/gj/DdJ0jZvNAmz3Xlw3H9NDL3jkbmlu4oPDgYuWdWwpLxFeyWK/A5c+FzFMLntsHrI3YVhdnxR0pWg45F117mFqPwFEEnoEBIYKJgpIDUC1ApiyBlTjhgJx5KEHM96xPgkDruZa4HM16DAAo7fUIBBT5BiNcceN5cDlzHBuU6aSOOouzXr58yT0qHIduCHcvj2c4Cg7KvHsYIWoEaMnZU0sZsL14H95EOjG0fmHi9d5pYf2AKpiULtS4YAIba96b1hfnINRqQW0jQLEBhnhHGvALk5ObiqiEf31zMxuRVR9Bz/E4kj9yNxCDBWwWc9HkgYOm3lVYW+KKjv2jGEsYcQtuJx9F52sfoNus0Uud8hp5zmT5F77mfFIFY96n3TiNGECN0hTI9SvwwiaYvUx9JPLHifC7CUmcjqtcChHedh2YpnE9yCmas2oavLlzEtWwDsrINyMumVqzY0T7wveXzR1nBZzrYH597ghr3k2P17yfX8XnmBwD3079PIpuYh3ovg/1mqetKgK/igLF857UkYEY1C7VVnJjc7XPD7nWrAKj5djeyjU5k5dngVlpzDcQM+fn44tz3+P1GJjIsNhS4vbA5KfN9+OXC7+jT90X07tMbdodVza9J/zEfZZKaj6nUq7g3OxDEXC588vFniE/ohKfqhKGy0lRFo1KdaFStE41qdZqiep1I1KjbFDXqNUON55rj6foxqNm4NWqFJ6Bus2TUa94B9VunoGFCTzRp3xeNO/RF/cSeaMDUpgdeiO2GF1p2wXPRHVEvMhm1mySiZuM4VG/QEk8+TyBr5teIRaJSvahbErV0LRJTcOz0l2oieKURo/pLn2gipux+eDRifDKVN6Hfqurv6lWgM/8kXar75/qKdPdt4Ibb54KTsWnomOnNh9d0FsZ/z0PWuhgUpDdB9sZYXN/RB5Yf0mDLOAlX/nfw2q4ALiPAl7UoUrKo2dUjd1svJ4WbCDsKUtHWEJwoGPXCU4QocwpSgQZ2+gScUADC9QQf7sdj9PWUZ5nCvKT6BGh4HoQAwiPPm9fKa5fzZy5lfWNynXQS169fx5gxY/D/2HsP96qKrm38+wfe6/v93qepYAcBQQWkh4QESEJCqGl0lJ7QQZoIGIoonRSKAgrSpCu9JBB6FUggtEAIqaek55ycmvu77jlZsD2eIKI+D/pwck1m79l7Zta0te69ZmZN//79lRBiGlKP9D39GJd1eu/ePWXZPy0tTdkCokHZ1NRUXLlyRdW3gC/61JDxcHA5IJwnAjBvEWSPK+8vPWMa7q66OKRF66p7zz296u7d4+sMOmQXZCPbmId8XQGMecUoyitAQb4Oufk63Mo2YveZ2+g/6Rt0GrMR7ZRJiq0Pz5L0q1qkL4v2xX/cbsknfUYQxinOjpP3oNPUQ+g6/SjCZx5HuAJgx9Fj9nH0mHVMacQ4PRk+/RBCp+793acmBYCJjTDRfPF4JIIrLeByab94zuQcNKk6rujh8zCXtf1GEbPwXmQMGlEzRhAWNgPRU5fjTMo93M/LRXZeDnJz9TDqy6HXedaMsx3ZL6h5Zv/29OO44fjguHNvd96zj9BnGgRi8oHEMakdU9WNS095/mJYtUCMyIty0OUeTXdVITLKQ8WvacHfAit3PzpsMDkcKLPbUW6zwmbnQntqv3mcUiG27DmCTftPYf/527h2X49cXbECYkePnUDXbqFYtGgBbHZqFG1w2rlMxWUNX4G/XyzIH/CC0og5kJh0HL7+XVGjTnP8q443/l6nDf5Zpw1erOODmnVb45W6Xnj1bR+81sAXbzRsj9pNg1CnZWc08A3Hu+17olFQX7ToNgQtQofBp+9Y+PQfhxY9R6BljxFoER6FZt2GoEnIADQK7Id3fHugrlco3mreCbXeD8Sr77bFyw3aoMbb3niRa8fq/ty9VKclvAIisC/ptAuIaQGYXP+5gBiPPrDBaStGpSkTTtN9OM0ZqDTdQ6UpA5XlvL4PJ5+Z+TxDOfWMz5+7p6uD8luoLLsBR+kNOMxpcBYfgyl1IbK/bI3Spa/BGlcDFXE1oV/2Du5siEB2cgwq7v8AZ/F1VJr0gN2iAJmy7FrV8YS/uCbINb1RM6r5jvzI3ITZkfHRkWkSOBGokMlWxzwFiFGDQi2Tp58wT/ki/r2BmIADTzQSRLo/1wIDxuE7pJ9lZZmF+ZNuTz+G8x0KHVq25qJ97nxi+bT1WF1cnnfJo5EGDx6MQYMGoV+/fkqzNnLkSPDsStJL7QLpoiO9nP6kyQwacKSBRxqe5TNPZWaYlPmXfE/xfymOPPcU97eE6fQ6ZBmzkWUQIFaCovxCFClNTD7yCktwK68Umw9fcZm0GLMV7WlLbAyd68Bu+nTtua6ryhFEuTtPAMz9HdoGc2nCuBh/Fzp/vB9hMUkIn5mM8JknEDHrJMJmHlMasQjlV2nDPj2CMAKxT34/ICZTkQRg3O1Iy/nUehFsPQRXbmCrMRfgR8xGk/DZaBo2S7n3Q2fifa4HC5uDxuGfoWHkHLzTIwaNI2eiVfin+GD8ciSdS0dmXgF0Rh3ydbkw6IugyyutAmKeeQHbnR82BFCexg3DOF44zjz1ES0QIx/RAjHGlXHFa0/pexprTxQmzPInvoAwKh/EQDb5qOse3MXOI4BoPLTqY5hTkDT2aqmsgJ0m1R3cKGSF3WGH2VqJwgonfryTj72nb2Pl+kPYvisR5go7Fi6MQ6/efXHx0kU1y+F0Vi1dsPGoJvm4ZkmEQOHn9KsWpHtmUz8rvqTwswfVBHAX4qGkk/DxD1ML6P9Rtw3+t44v/l7XD/+q54uX6vni5fp+ePW9ALz+fjBqt+iC+m0i8K5/HzQJGQivsOHw/2AiQoZMQ9cRMeg6Zg66TfgCoRPno8uYz9Bp5Cx0jJqBgAGT4dNjDJp1Hor3AvqjgW9PvN2yO2q9H4LX3+uAV9/xR823/fBS3TaoUUecD16q440X6nqhVeAvALGqAwX+JBoxJ2zleXiQvBzFawKRv7o9cle3hfGr1jCuaoeiL/1g/Mofeas6IHc1n7eFbrUv9Mq1qfKru2f47/EO0/ildP5c7xSs8kbxV61Q8mULlHzVFCVfNUbxigYoSqiFkvjXUB5fE+a4F2COewllCbVhXNEY2az/PWNQfG0dYEoBbNmodJSo3ZU0DGtROy5ltyVtjbkO7iAj4WCs0nNC7eqpYnICwARgkGmSIZK5VifwKZDJQOkTxFT3NcxxTkZKzZMnJuweJkBJGy5h4hPMMV8ydn5FU8tE8EI6ODXGL2/SLaBB60sa9D3lwbgyRSKCRZg/fakrlomHgPfs2RNbt25VdEj98ZmnH+MzbWq3CN727duHYcOGKaONBFnp6emq3lmXBIVS/wRePONywYIFyogswZyWdgG3LCfDpexSRimzxKGlf3lH6oZpiKBkGOOwLuhr0+e1hDMdyVN8yevX+vm6fFArpjcSSBph0Bth1NOnBXcddHoD8vSFyMgtxJrvU9Bj8g74D/8WbUdvQpuxm+EzdgvajNsKvzHb4D9qGwJHbEfAiO1oN/KR1kwAGEEXr3+qNSPw4pmRdDyzcqfaEND544MIq5qC5DRkxMwTiJx1ssodR+Ss41VgjFqyRITFHEH36QfR7RPPU5NcqO9psT7Bliy057SjaL9kwT2t4lPz5dJ0uRbbCwgTX005RnyGRhFz0ChyFppEzkKLyJnwjoxBmx4z4dfrM7TptwCt+i5Co54L0LDXPDTuOQNNwiYgYsw8bNh7Hnezi5CXb4Cemmvl2KcIoH4OwqSN2fa/BMQ4ljhWpW9Jv2J/4jXD2a9kipNjQBzHEx3Hj4xFT+Pr9wsT2CIoR3uvvX6Uo8tYRZXtx6q5MdLqJAilSQyeeWm129QXKAAAIABJREFUo7S8AkZ9IUzlFnTtEoZ+HwxE2q10mHneYyVQ4axarlI1OcXjhypZfvC0HB7bVGU8lmdEcmmFjbvrlaEj1xScgmguOlw0uabmyPc9c6VHZdBeqcX6SSfRxj8cL73lhX/V8cI/67bCv+q1xIv1vfDyu36o9X4wXns/CLW9uqF++15o1HEAWoePRPs+49Fz9GxMj9uAlVsP4tiVeziTrsfJ9Hwk3cjHucxCnLxTgPWHLuLzNdvxwYTP0X3ox2gbEY3mIQPwrn9f1GrVHW8274zXGgeqxf41G/jgReZdl9OVrfDC263wj3peaBkUif1HTyrTI3BWWRCogq6u8lSZEmF9PvuL9Z2wlWYg58gM2BJeR1ncyyiJrwFL7N9hia0B+5IXYVlaE2Vxr6E0/lVUxNaEdWmNKveS5pph7veewp71d0ifO42/dP9ry1kT5tg3YIqtBfPSN2BZ+opy5thXXfUc9zrK415GRdxLqIirgbIE3r8Cc/ybMK14D4Vf+6Ngz0iYUtbBavwRTqsOzkoTrLZS2B1cr8E1B2Y4Ha5jkzgMyUJkUlnO6CKDE3AhQIJMk0CMglkErAhxd58CneCCcav78RnfcY+rvRemzjDmKfmSUdPxnsye6biv8yLD1tJOEEMNFcvAdxmHQoAgTdJlPpInfS0tfIdCgXEkL+YhAoF58ZrTiQRSPAOO78o71QkLLY0EjefOncPYsWPV4eKklY5nXC5btkwdYxIfH6+0YDwEmO9xm/ukSZOQkpKi3qPtIZ55OXHiRHzyySfqCCYBaaSN6UyZMgU7d+7EmDFjFPhjHbBdWT4edM5z65gG3+PhwlevXlXToXx++/ZtdWQT04+Li1N5sm4ICHmkE8/ZnDx5stp6T3DJMlGQPoljm7g71UbaI1CKS1Sbs93pCouKUFBUirTsUny15zp6T92IkHEbETThe7Qfvwdtx+9Fu3F7EDDue3QYtx0dxm6F/5jtD3c9ypowrfZLAJkAMJ4dGTRhDwjAuk07gtAZrnVgPWafAN0jEEYw5gJiXCMWMfPJgFjwKJdlfe6aJPASbZcAMYIw0Xpxwb12vRdB2KP1XY8O8+ZuSL7HY4y4Q9L7g8VoM2gJ2g5aCv9BS9Bh0BIED45Fx6EJCB62XK0t8x2yDK0HLobfgFnoNWERvj1wDrdzi9W0mS5fDwPHHIGYjuPEs/ZVO27YX6hJ99T3GcaxwfYmv9COO0lDxhzf4btaJ+OO6XhKvzq+858OF3rFV4DJ4UR5aTlupN2Ed2tfLFy0BFm5+dh/5AQ279qPC6m31ZrIkgrXGZDU5JBv8JxLOi5nsTm4DKJqaQqBmvpTq9eqIMgjzdmjZy692pPUCeXEIyAWgRpv0ayEF16s3wovvdMKNd/1xmuN/PFW88542ycM77TrgZZdB8M7LAp9xs3F1KXrsf/CLZy/q8ORyxlYv+80lu9IxuLNR/HlngtYvf8i1h66jF1n7mD32Vs4fPk+Vu06hmGfLERQv3Fo0WUoGgb0Qz2fULzZLBivNmqndlu+VN8LL77dCi/Vb4UX6rfCP+q3RsvgSBxQQIzGzdVhRkrOVekMFfyk5PvzaMRKM5B7ZDoc1MTEEXS9BNvSv8G29EVULv4nHEteUKDMHEeAVuWW1oDluXvKOnhZAbHy2Nowxb6JitjXYFn6GipiX4U59jWYYnn9MqyqrgnGXoIl9l+wx70Ae1xNWOPeRGlCI+i+7gTdD+NQfHE1rDknYC25B0t5HpyOUlQ6uXWaejL+PVJwq8FZxdTcgRhBGBkqAciTAjEKXqZT3Y/pUchqwY77tTBnhpMp08k16SCDlvUjwpjpC5Orzuc7ZOoy3SrAjKCBwp0CRLRDpEGAH69FODB/vs+4kg7TzcnJwccff4zOnTurd8kwWX985unHcDrSSrDI8ywJsKgdYzjLx92YNI1BkEUtGKcleZwSQQ/BEsEYgROPVuJ1jx491JQmTWkQbFGzRtp5BmZUVBRiYmJUvObNm+PEiRMPd1OyzN9//z169+6N6OhoBch4zXxosJbAivmSPp5vRzA2fvx4lX6fPn0QHh6ugBtpolbwyJEjCoCxjtydJ2DmDsJ4zzp2d+6L/4uKS5BbVIrLmQas2HkW/aZuUmYtOow9gPZjD6Md/fE/wH/8VgSM34z2nKp0A2NaICbaMQKwwPE/oOOkfQqAhcfItCNBFhfjcy3YbwdicsSRGHQVMKaddhTtl5ibEPBFIMYwasb4zkPg1X+xMlPBQ7+Zjv+QBAQMS0Bg1DJ0iFqBDlFfIihqFYKV+xJB0SsQHL0MHaOXYMAnCdh27Aru6kthLLOipNSEYm5u0XO3ZD50eVxH6BmIaccw+xP7L/u2px/7Nz80ON4knox5+gxjGmx/jiE6jlv56JFxU136nvJ8FsO4rrekuAQb129EcHAnbNiwGWWmCtzLykPy2R+xN/EU9iadUlPxLDvLS40aDc3Sfpm16tqhzt90LWVzcXbynMc50eQ9Wa3YuDP86Cn4BkSgZh1vvFTXGy81aI0a73nj5Ua+eLNJEOp5heHddr3g1W0IOg2YgKFTF+Dr75Nx5nY+fnxQghM3dVh36DJW7j6PxTvOYs6G4/h880ks2n4Gy3ZfxPYzd3HqTiFuGStwy1CGvWeuYkbsOnQd8gl8wqLwXvueeNunO95oGog3mrTHy++2QY13WqNGg9ZKK/fPBt5o1bHHXw2IZSLryGxYE95CcXwtFMa/jorYF1Gx9DU4FlMrVhMVsa+gPO5VlMVTa/YGSuNeR2n868r3dO8pzD3OH/POGx7pU3mR3ir6PeX9e71TyvrR1I2nvMqVRoxaMbrXFQBjHVuUxrEmbEtF8/gvWBb/X9gT/gl7wktwxNeEI+EVOJa8DHtcXZQnNIFxRTvkbvgQOWc3o6IwHQ6LEU6HWR3eyiW0dC6dFdcWuE4S5yAng1NfXG4L9Sk8yTQFEAnzdPf5DgVvdQyS4WTQBD3ucau7Z55kygLACH60jJjX2nsphzbMnd3wHa1jmZkuhQNBAAU+8xShID5p5LWAMgoKxiGQIrg8fPgwfH191ZlxLCfTpRDx9KNgEVr5Lg8XJ5Chz3hMk0CMIIyaKb7DaUku0Kd2ioCN68gmTJigtFBcY7Z27VoFnLiGjMCLh5MTRHXv3l1pszjdybBGjRopn+3FeuUmgL1796o4BFHcQLBixQpwrdqZM2fUxgEvLy9cuHBB0XD27Fm1lm3z5s3qVIFp06apNJh+t27dFGhkfXhy7mCK96Ll0vqky92RXq0zFhihK8xDliEHN3MKEb/pND6Ysh3Bw3cgYOR+tB21D75jd6HNuC3wHbcJbUdXPzVJEEaQxjVgogUL+/SoRtOlnXp0gbHIWVow9us1YjI1GRjtOm5Idj5Sk0WQRdDVKHSWcpxylKlI+tR6UUtG46zUminQNXS52kH5SLO2AkFRyxEcvRxB1LgNX4OA4WvhH70OAVFr0HH4KoQMi0O36MUYPHUFtib+iLzSCpTbKmHleYh2B6ymcpRRA8mPIYIwg+epSY4N4Q/0OS44Bj392O853tz5AMeWjDWmwb7B9/6qQIx1YzQYMWXyZESER+LSj5eVVXha869wAIbSctzPL1S+3WlVWjCrw4lSix26QjOKTVaUW5yo4FK1quVsjyYfZQLSHZCJBPDcNu7tRchmdThw+Ogp+AVG4uW6Pqjxdhu89I4PajZqg9ea+qNOqy54r20fNA8ZiM4DJyJq6gLsOnoJGQUWZBZbkXQ1Eyt3ncG0VfuxYNePmPbtCXzy7Qks2p2ClYdvYOX+q9h+5h6OXtfh/J18ZJXZkV1iQUpmPuZ+tQ1dB0+Cb/gwNAroibreXVGrRTBebdweL7/ni5rv+KBGfW+88G4beIX0xMFjp9TSHDh4erNr5ocldX0S/MmmJq3l95B5dDoqVryKghU1oV9RA6XL/obShJdgjfsbLHF/Q3nC31G27O8wx/8TFXHP3W+pA0vcP2GP/QccS/8BayzXgdVUU5CWuBdgi/0n7Ev/AVvsCyqM08FFy9+AKf4F2Jb8XzgX/w+ci/8G69JXYFpcC5bFtWFfXBvlSxriytqJuHdhLyzFWUojZqFFe9fJlC4gpnS0rnMq5QiNPxqIEahRmArDrQ6ACeihMCYQJEMmbWTi2p8AKk9h8qw6X+LwOYWGtuwEQgRaWkDGa6GL9GvXRVGocHqxffv2ahE9BYmkK/lofS1NLBuBFbVYnI6k4GEYgdiiRYvUgeMEbgRMnAakFio0NBQhISEqzu7du5W26sCBA6peqV2jxoqaMoK2gIAAtXaNtPO+devWCoixDFI+HijMqU7mz3JxCpPaOE5Znjx5EtSicYqT5aJP7djChQsVyOOmAabFZ9xwwAPQmQbD3J2n9nZ/h/ee3mP6P3UU/g9g0Gcg36DHnewyrPjuPHp/tAHBIzah3cjtaDN6F7zH7ITPmB1oW7UeTNaHie874ju1RozmLUIm71VTkNSCyXSjS/vlAlq8fnT/24GYf9RXaFtl74sArFmPR7a+BIgJAKP2i+CLhll5PiTXjBG8EXiJ4VYBYWJPTAExpQ37Eu2jvkbbqG+Vaz9sDTpGL0fIoM8xNmY1Dp2+jjKbUxkgtdmdcPC8Pgs3AHHjlhVWMz82ymEw8iPq51qxn7aLa5MJx1N1P/ZnAi22s8TltfQFhnFMcRz+ZYFYJZCdlY0WLVpgyJAhuHv3ngLA1HQRjJntBGSVSvNlr+SHtA1lFhtSb+bgux0ncfRUGnIN5a424wZOhThkI4EAMWkB8s2qxVHqqLzq20Zi0GcsasRcQKwHXqnXBjUa+KFGQz+80rQ9anmFoEHbnmjWcQja9xyDoR8vwLbEC0jXmZBXXIEMYzm+P3kNMav2YMa6E5i87jQ+/vYU5mw5j6V7UrBs31WsT7qB7Sdv4lRaHq4/KEam3gRdcQX05Tbc0hVhZvy36D5kMry7D1E7MGt7dcFrTTvglUbt8cq7fqjBNWPv+qF1p15/LSBmK81EzqHZcCTUQ2ncWyhKqANT7Cswx70F55LXlLPFvgZz/CsoX/YySp+731QHZctqwh77v6hc8j+wx/4NprgX1cJ8a9w/4Ij7/2Bf+j9qjV55Qg0UJ7yCkmWvonz56yiPrQnz4n/BueSfcC55ERVLaqFopTfyN/aFNWUlLIaLsJdlotJWpLZDywmV/FZQm8t/AYiRAYq2h4zRk3DUMk+CJmpuCDI8/Qh2qHGSONWlx3BhxPyy1k5LuKetBTRMn04bVt21YjLVrDOROJIe64B0u3/By+JiKQftiY0ePRpDhw5VWjERIp7qgmEsF/PgewRP1G5R68RwOmqnCHaoCSMoJDiaOnXqQy0V14IRmCUlJalp0eTkZAWAqLGiOQ3G55RpYGAg1qxZo7Rjx48fR/369ZGYmPiwHSj8mDaBGAHhgwcPsGPHjodAjFo6AjGmy3VnBJwEXEwzLCxM0ci6YD3QhAfDBbRK3fwaX4CYCGjxPaVRqMtDsS4HBbpc5On0uPlAj82HLuKDqV8haMRX4JmPbUbuhu/ofWrh/cNDuUdvU+CLmjBa4O84aQ+6fsLF+IkPpx8FiFXvewZitCMWMSvJtVh/xiF0/4RHHG1DpwnfKcv6PPi7w8hv4P1hHFr0WYSmPVy7HqubfiT4onkKgi8CL64dE6AlvgAw+hJGPzhqBYKGLUPw8K8QMPxr+A9fq7RiwcNXoePghZgybwMu3ciDodiCCgt36DlRSce+SdMLdiu4bY/hNpsD5SYLDMZHU4rSJsIfpO1Em+Wp73N8sd9TY1pd2zKcaZCfyHigLx9L2nHuKY9nLUzKrPXLy8tw4ngyateurT52SrjRSS3Gh9r8TiPfhEvcWlWJiioTR06UVthxN6sMO/acwdqNh7B1ZxLuZuTDZnPCyd2q6kgkO2zkI04e1QRleJb1xwVSldxhz9XqT/AjJ7eSFx07hfYde6NmXR+8/G57vPy+P2p7d8Lb7SLROHgA2oSPQ69Rs/DdoXO4mV+OnFKbclczC7Fix3HMWpuIUQn78dHXp7Fw9zWsS76LTSfSsev8ffxw5jbO39bhrq5M2V8rLrejoNgEQ6kZ2aUVOHszA8NnLMKHk+ah89CpqN+uJ95s2QWvNu6Al99th5o0bdGwPXy69H0ExP4Ka8TspRkwJMbAGfcGyuPeQHH8m6iIfxWmuNpwcHpSmVN4DZb4l2GJf0k5a/xLeO6etg5ehC3uBVjiXkJp/JswLquHwmVvoSy+Jqyx/wtH7P/AEvd3FMfXQFH8KzDFc+H+y6pNyuNrwxjfEPq1ITDsGYuyq9/AknMcjtJbgDUfsBUDDrMagBzUBGN0ru8hfkLZXAfdVh0qK4yOg5ZAjIyQDFEYrTBed58MWL5gyWw8/Zg2ma97XE/3zI/AjnkThIgjIJJ1RtSuEaiRRk9TGKTD3Xmi65fCyPRZH8yDeZImavW0dLP8d+7cUYvXeUwJtVF8jyCLcUVwSF68F8d3CMA++ugjXLx4UYUzLwIp0Ygx3x9++AEjRoxQ4ItaKE5HUvPFHZecHuQ0IuuXWi2COtJAurjwnl/cnMpknHffffehRozPCaKoEeNie+ZPzRuBGDcfMM1bt24pkMY0uEaMYPPDDz9U71I7R1rYXgRfBGKcImW6DHsSx3h08i7rVa5/yS/UFaA4vwAEZAZ9FvKMWUh7cA9bk85i5Nz1CPtoE9pHbUO74bvVLkhqwQi+uEtSAFiXqQfQffphhMdwMf7PpyN/DRBzma+gaQvXrslQBcT2qrMmCcSCRq1Du2Gr4P1hApr2nI8mPeahSaRrByQ1YLL2i+u+qCEjAON6L2q/RPMl2i8BXO73Ek4/aPhK+A+JRyDB2IhVCBy2Ap2Gr0DYyDjMXrYTZ69lQl/IjSxWmMtNsJpMsJjKUVFWClNJMcylJTBzU0wZdyKXKwvwbBNt39des915L7xA+rvWFzDCMS3tq01DrpkGx7dWIyb8ScZOdbxGm9+zcE26STN94Qd5ebmYOvVjtGzZArdu3YDN5lp4Tz3UT/84xcapSTtsXFNaCZRZK5FfUI5bd3ORcj0DefmFsNudsNusagelzWaHyWJTGjWzA8onKFN1X2Xb7EnqRWnE7DYcTjqJwE790NgnDLWbdcIrTQLxVpuuaBjcH+36TkTXobMxY/E6XLiVg/uFZtzIK0ZqdiG+P30TCzYdxZSV+zAyfj+mb76IFQfTcOSaHufvlyHxajYOnL+NU6mZuH7fgOt3c3HjbjbyjaUwlJiRritEZokJGw6cwIeTP0eHAZPQOGQg6vn2wJvNu+C1RoF4+d22qNHorwjEynNgPL0M1jWtUPSNN/K/8UXpej8UrgtA+ddtUfa1H0rW+qFknQ/Kv2kN0zdez91vqoPWKPmmDYzfBCB7XRfcXx+K7G+DUbimOSoSXoV1yf8Pa/w/UZLwCorjX4cl7lWYE95CyaqWKNgcgdz9H6Pg2jZYSm7DWmGA3WGC1VIGcJck58o5RcBBWLWEkyDMNW/OMGqQXE4YhTALggEyQjLExzFfMk4yYIIAxqmOOZIB/RogJkxafOYj1yK8CYi0gI1ATQAaAQ7pISPXMnPSVx2Nj2NOiolVabAIBilICLaYP+mhcVVO5TVu3FjZFeNaKz7ju/JlL3mzjuWatHHKcOXKlWqNF+9JN426EiCxblkWrveitolrybh4ftOmTQr4UcvFxfxMg/lwrRbXeIlRWGrMuFCfWiyCK39/f7Xwn3UpGxI4/cg4XIPGaUUu5qc2jlo+louasvnz5yttHzVxXIfG+ASKpJF9hG0xb948BQDZzqybJ3GMS8e6omM6dNLG4kv4I78QBYZSFOpL1RqmAuMDGI33kGe8jzs52Th84Q4mzN+FHuM3I2TUNrQbuUWBME5B8pgj1zTkkYcAjCDs9wFiRx9pxKYfRNePdyPko+8QMGodfId8iVb949C01yI0Cp+L9yO/UBoxrvmSdV+0DcZ1XwRf1H6JCQsCrseDrkfPCdoYr93QZQgcsQLthsQiYMgSdI5agt5jYjF32S5cvaODvrAUhoIiuA5aL1CL84uMBld96g0oeGg6hKCaYPmnHyACmtx9tiP7rKefjCOOC7Yl+5F7fN7zGceyduxy3ND92YCYlFnGPf2UlKvo06cXRo8eidzcbDhpSV+dK+nSg7m4NDm1y34FubU6gJxr7PgJzWPxKrmAnyy+Ek57pTqOiPVeUmbGtdv3cON+LrILSlBgssBStahf7bLkbMgT/Jgn6z/x6Cm0D+6FWg0DUK9Vd7zRMgRvtO6Cxp0HImjQDPT5KBYHT1/HzawC3MwtxJEfM7D1xA18viERMWuPYOb645i06gjmbDmHNYdSkXg1Bz9mliLpSiaOXLqLvaevY//p69id/CP2nriCy3dycU9fgvuGItw1lOLqg3x8unwTOgyYjGbdotCgfT/UbhWKN5p0xKsN/VGzkf9fTSMG2CwmFD24BvOV5Si5tgZF179FSdo6FF3fgpKUjShJ3Yji6xtRlLYBxdfXP3e/Rx2kfovC1I0wXt8Gfdo2FFxbhbJj41CxugUqFnOXZE1w0X9xwtsoWdEE+Ws7w3j8M5Q9OAKr+QEclSY4YYej0qnU0XZlc6YKcVWN5aoVi2r4/RSUVX0pua2TIhggIyRD9MQotWEECwRB8rXnaYwzPQpmiSdfz3LvyRfg5ekZ48v0IK/FSRzSLcKd+QpII6PSMncydTLKx/0ENInPOCyr1BFBGcEEwRLXZHENF7VJpJv08BkFD/MWQcL4WgYtQJjhUo98V2jlc17TJ+DiM6Yn72vf5TVBNOuHRmM3bNigpiO5fou0UQNHukQQSl0R9Mi1+Kw7XguoIsiiY5iAUd7zWhz7zZM6tovEk7QlL3dfQJvLL0ZBYSmMBaUumgvyUGTMRqEhR5XtQX4JLt0qwOK1R9F70lr4j9qEgLHbFQjrPu2QmobkNKLWRcT8No2YHHEUOSsJ3WccQqcpe9Bh/Fa0jf4aXgOXo3mfJQqENeu1SGnEmvVagJZ9FqpF96L5kqlHd+AVGL3yJyYuZDpSwBp9Tl1y4T6nMdsMiIXXh4vhMyQWzXrNRLv+sxARPRdrd55CWroB2bkFyMrOhtFA0xQ5MOh10FOjpdMr220EXUYe9G0oqLLlZkCBsutGe24/ddqxzGv2I/a/6n7sw+wfHJ/uack90+CY4RhjH2efFsf4dL80bqvL/98dTjq1Y5rXO3Zsh7dPa6xZswqFhUY4aBhWTRnKgnrxibRcC7aYjuLx5POVTticspvUdU6x3UZ+4YChsATb9iYhbu02bNpzDGdS7qDM5lCgzbWW7MlqgPmx/o8mn0b7oJ54s2EA3mvbC68274h67XugSbdhaP/hJ5i4aDtS03V4YCjHHb0F5+6X4/NNxzHpq4OY+s0xzN58Bp9/dwZfHkjFd8k3cPjHTBxNzcXus3ew/+J9HLqag90XMpQpi+W7TmPd4Ss4mpqJDH0h7huLcbeoAhuOnEf3kbPhFTEGDTsMQl3vSLzZtBNeey/wrwfEKI7KKyuhI8M33YXNmocKuxE2qx42RznsdhrsLIXN4XIOexmeu99WB057GZzWYlRaiuC0lMFpKUSl+SbKLi+DbnlblC+th/KldVG07H0Yt/SB4cdVcBSeQqXlFirtuaisLIWz0qoM2fGAVq7vAKfD1NqAqvPRlAqs6sgOjR0xNU3Jox88LFjnAJSvVmGOnnwKdDJfviuM0tMwJ2igAJU0tMxbwjz5Aqw8+UzD3Xl6j+kyXAs0KPRJMwUGy0raH8fY3Z/xno4CgXEJkggcqNnq0qWLsv/FaT7mLWWl4NECVm18ESwME1oYRqZN+gR8iVBimOStpZ9x+Y7Eo7aMU4k0rUGzFLRFxnVgUh+kj3SSRqk7hhFoSRjv6fic4I5aMwmTOqXP9qXPZ/Sf1GnzlXR/0SctBQbkFRqhMxpg1BtQmG9AUZ4BhhwDdHnFyNaVIi3TgE2JqRj8xWFEztiP0Gn7ET7jsAJg4Woq8hh6zE5Wrif9mT91LnAluyKPI4KGW5XdMK4RE/fonMmIWUcR+ulhhEzZjXZjtsB72DfwGrQCLT6IR7M+i9G09yI077MIXv2XoM2gOKW1Coiq2vE47Et0iF6F4OGrETR8FQKjee9yCogNX4mgEbyXMyaXKeDlNygePh8uRet+i9Gqz0I07zlP7bxsFDEb70XMQLPIqRgzdz32nbyFzNxS5OcXwkhDvfocGA0EY672dy3E54dXIXTK8doIPU81yNdBn892//lmCunfbEfpM48DYuzj7M8cDxLXvb2ZFseKfGywX4tjv5fx4onXPGthLC/HI3/0Wda5n8+FX9s2yMnJgsVihsPBo5JkBa8sInGt6+Ki3kob+Q2nKZW5bnABvxOcgaDdrEo4qtb4cQrSZHeiyGqDrsKG5Ms3cfLKbRRbHWoTgDJ3Qb7l4Tv955+jLo3YkaST8O/YG2817oA3m3VCPd9weEVEo1XkKHQZPhcrv7+A+7mF0BWZcEdfgYPX9Jj2zVFMWXsCMVsuYu62C4jffQkbkq7h0JVsHL9hwO6zd7HrbAbWJ6Vh08m7WH/iLlYeTsOKw7ew9kQmDl/Lx+3sfOSVmnE9rxg/nLuJD6bGwbvHeDTqOBRvt+mFt5p3wxuNg1GzUQB8uvR7tEaMGxL+zLsm2RAsgplChkZAabUXDpe2xTWRpYon59ArA2luM9pUZz7/+3U14KzkOiILYK8AzEZY8y8ic8903FzZGffWdEL+D2NhvvwtbLkXYDfnodJZDFSWVx0XLp1OzkDjWQ6urbs/GVi80QTwUg1GDZgQAU6fwIKMkAzRnUlq7+U5v3DJKMkgPf3ImCmo5X1tGk96LXHJvJ/GuefD9AgWCDpIGzUzBGcUEqwDMtDqftpnvKYjIOLCe9rT4hQip/W4YF6VQZ+KAAAgAElEQVSEk+QvgEzAlMR/nC+CR+pY7ulrr/mctDOMPsvHdV5c/0VNGLV22l2NQpP4fF/qmWGk3V3zqL3nO/K++BJP20aS/pP42nhy7SmezqCHzqgHfT436PQw6gww6IzQ5RuhMxQi31iELF0prt0rwre7UzHmix/QP2YPes1JQvic4wifc0KdFdlz1jH0mpmEXjMTq/wk9Jx5FD2rji2KmJWM8NnHETb7BMIIxmYnI2L2UYTPSkLEnCREzjmK7p8eQsjHexA4YQf8Rm+GV9Q6tBzyFVoNTkCLAUvRcsASeA+Jg190AtqNSEDAiAQEjkpA4MgEBI4gGFuDgGFrERi1FoHRXyMgejUClOmJlQgYsQztomLRZshCeA/4Al79vkDz3p+jaS+6eWgc+QUahnHX5edoFvE5mobORvs+MegxbDoS1n6Pyzcf4Na9POTlE2CzrriuLgd6fTb0evZRl2V7PqP1fE5Fuqzoa8f/z0GYp3ZhGMeR/NivtT/2TfkwY1/ylAb7Ej+W+B55kYAw9/6vTfdZvWZ55WOJ9NMkDe39cc2mi9ewfPx4loUjGpjEupPbqgUmtJ/vsqFf9b76xuY/10J/hhL2WSuB0gqrcpzGVKeoACgyVeB0ajqu3c9HTkkFyuxOVKipTldWLttklWqTRoXFgqTkU/AP6Yk67wfgzaYhqO8bieadB6Nt73HoM2Ehdp64CX1hOQpLTcgwlmHz8TTMWJeEmO/OYebms5i39Qw2Hr2O83eNuJpdiuS0XOy/eA9H03RIvmXAzvMZ2HomA+uSb2Pd8XRsv5iLo9fycCcjB3kFJcgqqcDxGw8wcfF6dIn6DE06jUI9v/5qevK1JsF4uXEw2nT5AIeOnXHVIWWpQiouwOnqfVXXfw7L+i5ZLYRrJbcMJfrintWO/2eii5DNBjuslbSgbAUqimC6lYyMfV8g+8h0FKQuh1V3Es6yXDgrKqos90kLiP/0JSaTJKMQAU7hTfc0QIzpuDNdoUymIrTC2hMD/qUwEcxP42vTlvgSRrpkCo4AlAySdSBlqq5cUj4+Z71ReNC8Axe3k+GKoGF+2ryoPWOdiJBhfHFMs7r85B0tXdJ+Wp/XdKSJQoCCkSBLaBBf2oM+aaSvfU/qScCXxHsan2m7u6dJ52EcArAqEMYwVcdqao1lcWnlSkpKYTZZUGGyId9gwuFzdzF/wxmMWJKEyJmHEDn7GKgJ6xmThF4xieg5Mwk9Zx11Hd49K/mhr6zmE4zREZwpPxlhMcfUffinSej6ySEET9ytzrf0idoEn6iN8Bm6Dl6DvoLXwJXwHvwl/Iatgv+I1Qga/TWCRq1G0Miv0GHESgQOX4kOUWuUC4xajcAoasS+gn/UcvhHLUO7YfHwHbwE3gMXoEXfz9Gs11w06TEXDcPnoGEY3Ww0DpuJ5hEz4d1zJrpHL8XUL9bhUOJpZGTkIuN+FvLzeXi8mBahdisXOoIwPTW37J+P+ujDOnabhnzScPY39j9PfZnh7JMcA9pxoU2b/YTPZRyyHwsYk75d3RiRMfms+KST41x8LhGgzT0aUpaPMZbt9y6PSAfxVVsAKKyw4uT1e9ieeB77T11B8qVruJOjg9kJ1zo0G7WP5B1OVFhtSDpxDl17DUHTtuGo3ZyHefdE046D0K73OAz6JBbHUnJQWGZGcblZ2fTb++MDzNt6GjM2nEDMxhNYsvMcfjh/Fzf1ZqTlFuPcrRykPChCSnapAmeHL2fg+7O3seP0bew4k449lzJx8no27mXmI6+gFNklFTh5Mwvj5n+DTkPmoFmX8ajffiBqt47A681C8ErjTvDtOhCHjp11AbFKahZd+03ZA1l+BVLp/VmA2LPSef9b6GAnsVTalXNw5aXZhLL0K6jISIa9+CTgTAUsDwCr+eFagd+zbjj4ydi0QIxMgwyCGiIyRC2DdL+W5wQVTKc6ZkJwQ6DjHv9p7kWYP01cARZaX5sOQQg1VhQCLL9MXVIQSPlYRvdySh2yHrmAnYvjudORtLLcTJdTgAJyJFymSLXpK77hpkXQtrmWDnmX8UmTpCP00Gd70rGNSIvUH33SQ8dr1gPrRWjU1svvca3NV65/S7ruaWjBIsugNCpcT2e3wVJhVse1FFsrkV5gxqZj6ZiQkISoBUno8+lB9I1JQs/pR9S0o9J6zTmhtF/UgqmdkzOPIZJGXmOS0INryWJOIGzGSXSfdhzdPzmGzpMOI2jsXviP3IX2I7ajbdRW+A39Dn5DNqPd0O/gH/UdAqO/Q4fh3yFo+GYED9+I4Oj1CI5ah6Cor5XF+yBlfHUZgqJpCX85OgxbjrYDlsKn/2J4qSnH+WgWOQ9NI+ajUdgXaBT+ORqFfobGobPQNHwGfHrPQMeBM9F33HxsPHARl2/lIifHgPw8AlMXOHUBHwIuaqIIwAjGODUpGjGXtlk+IJ62fTh2OBY8/aRPsn2qS59t+1cCYhybLDfL1LdvX6URu379uhqvMmY5Rv/oH+UNz7EstDpw31iK1LtZ+O6HQ9iXdBImeyVsDoAaMavVDovNAbPTieTzlzFg1DS0DOqH15p0QoO2fdG88zC06zMBQ6bH42x6gTIwaywx4b7RjMTr+fj62G18vu0s5u84j2V7LuL7s3dw8Z4RP97ORsqdLOhKrcgqMOHq3VycTElH4qVbOHIpHQfO3cLeM2k4fyML2fml0JdakVtux/kMHSYu2YDgQTPhFT4FjYKi8JZ3JF5vHoJXmnSBX7fBOHTsXBUQYz0+B2J/dF/6S6XPgWHnBmVObdGahB1wmMxwWotQ6cwFHDlwOsqVmlgtM1Dw/verAmEQnoCYMEoBLZ6YJhkmw38JiJExP62AF4H7ODo80SZhEp/3TINCRsLEl2fuefC5aMpYRu1UCetOnAAfMlMyWNoTo7kJAjnWIzUEAsiYF2kQ4MB6IYPmu9UJL/cWZ758VxyZOa+FDvEFoMn7BNikh+USYSs+AajQRl/rtPXkKVyei88yPYmT97W+Nv1fcy1tx3zZVo/KTltYFbA5LLBVuqZhiu2VuK03Y+OR65i4NBEDY/aiX8xhhM45jm6fnUD3z04glNOWs12HeUfOTEavmcnoPfM4+nBqMuY4ukw/iuApB9Hho71oP3on2o3YinbDv0P74ZsRMHwzOozYjOCRW9Bp9E50HrMLncfsQKdRW9FpxGZ0jFqPjlHr0DF6LUKiv0FI9Gp0HBGPoOgl8B+yEG0HLECb/gvQuvcCtIycj2Zh89C0+zw0DV2IJqGL0CR0AZpHLECz8LloFjodPj2mYsDkpfjm+2NIoQYs34CsPB1y89jXqB3kwvtHgNul/cqHnov1DY8O3GbdsS1+Tb17epd9jPXv6ce+yGeP+9AjDX8VIMaxyHFH7R53MQcHByvbf6wD8gv6fOff9ePuS05F0hQGIYuFJi5sro1enL6kUV+T2YLsPB2KbHYcPHMRQb2Go1aLrni9ZTjq+vXF+52i4N9/MobMSMDZe0XINpZAX2LCvQIzLmSVYl9aEVYdu4PlB69h1cGr2H4yDcmpmUi9m4NcnRFFZSYYS8qR/iAPl9LScfrqLSSeS8GlOzm4cPMBUu7qcDenFHllDuSYnTibYcSk2M3oMHg2fHp+gvdDRqJOm154o0VnvN48FO1Ch7qAmJNGbZ8DsX9XX/pL5cNzIO0OO6w2ClfAYXcxKkcl7ceY4XA61FeK46Ge9fcrPpmiVmgLcyDg+D2BmAh/Cksy7l/D7PmuvE9BQQZNJk4t25M4vsv8GY9rwQg46AQYifARn3mJUNfSy/dFWyagjPUlAIjXdMxv/fr1yvo9DaLyXdFIkQ6mI+WRfHjPtBmXdc802TbuP4ZJm9GXdiLQ49mQkhfDeU0BICBP4gotzE/yp7HWtLQ0RZeWPmkr1g3D3R3TYJ1qnbQPy6J1LLu708aTa/c83OkRwU/aBcwKnczbvf64yNlm5+YGrsWxwmZ11W9ZhQM5RVbcLTBh36U8zFp3Bh98cQA9Zu9Dj9n0D6HHLBp5Tao6Y/IkwmNOoNu0o+g49QD8J/EIpe/QZuwm+I7ZgLZj1qP9mG8RMO5bBH+0AZ0nbULXyVvQdfJWdJmwGR3HfaumJDuMWoVgTkkOX4GAqHi0H7oU7YYshu/AxfD+YAFa9ZmHZj1cB3s3CZuD90PnKtck9HM0DfsCTUPnoFnoLDQP/RQtuk/F4GlrsPnwNVy+V4j0nAIUlnAXrwElxWwv9inXzlT2ETrXmOH4oSupcq6xxPZim0odP63PdmbfY5/jT3y55jghHTIO3PNhONvyrzA1KR9LrNvY2Fi1c5knYbAOWC9a/us+3v+Ie+bpUOCQmnLXNKRTmbcgLXwG6A0F2Hf4GGLXbkNM7Fq0CPkQr7fohjq+/dAgcAiadRuFLtGzMXzOKpy5V4J7ulLkl1TgRm4JTqUbcDbHgk2n72FNYhq2nr2H/T9m4lhKJq5l5CHPWAxDcRlKzDYUlFlwX1eEq3eycPR8Km7nlyDdYEK6wYK0bBOuZBbjptGEY7dyMGHpBvgPmIkW3SfhvQ7RqOPbG294dUdtr0gERkbj0LHz6hB0qDVizzVif0Tf+QunScFqQ6WTVpE5EKgads3VU1PG7sRdjeRnT2j+5YnqioNRmICWEZA5UFBTmJERkkGKsHZnlrwX8EJtDtNhmp5+TKs6pqtNl3lp7+WacSmQycxE0AqD+yWf5aFQoGNcukcCySWkKDhII8EABZGUS5s/aRDH53yfwoRlp8Bg+lJ3PKSbuxTJePku65V08jnjMC7Lw/S19ct3SYuAKMbR1qm0GcOZJm190fgr4/FsSu6IJB1ckM9jkmgbjHa/mIfkT591QJoF9Ny/f18dhUTL+Vrgw/IybdZJdaDLHVyxjUToi+8S/j8HzqwHdyd5aX3SIW0hvtQbn5Fm0sG20NYX+6KrzrgBiZbjHai02wC7BQ67BXanA+VOJ/Ir7LimL8e+yw+Q8MNlTFp+EFHzdqPfzF3oM3M/es46grCYowiZmogOkw+j7YTd8Bm/Ha1Hb4bP2O/Q9qNt8J+wDUGTtqPT1J3oNm0Xuk/bhW6f7ECXKVsQMmkTgsavQ+DYNfAf/SXajVgGP7X4fhFaD5yHFv2+QLPei9E4YiEahn2B9zjlSFtjEQRks9A0YiZa9JyJlj1jEBI1DwM/WYn56xKx8NvDWLx2P1LvF6LAVInSchsqys1wmMphrzDBVrUjmG1OJ2Nd7t199h32Pff+Kf1UfKl7aQt3n/GZlrYtpO/SZ77sE+7xtPdsf7Ynx4yMHynD43iNJ/7znwwjrRxvctLFxIkT1ThlOH9SFm1d/ZH0qt2X6sQE+6MxQXmgjL66dtpbrDYYikpw/uZdrPhuN1p1GYjXWnRHLZ8+qNt+EN7vOhrtP5iGD6Ytw+bjN3A9pwTpuhLsP3sNX+5KxteHLmHTydv4+nAKDqTm4djNfCSlPMDVezrcyy1Aeo4R9/KL8aCwArfzSnA1w4DTaQ9w22DGLUMFLmeV4WiqHluTr+NEuhHbz93C2EXrETBwJpp1nYh3Aoahrl8fvNk6FLW8IhAQEYVDyVVA7PkasT+y+/xV0ybC4pykRR0nwkWFxDI0P/FQAUZso5CYZ5DzNDXDQS+MkYyADI7Mjo6Mj0KaoEQYIxmvXGt9CmkKQhGA1TETpuVJmGrT0l4Lo3cXsqRNGNiTllvKqvW1AkhbbgoPMk0KI4IICncKBAp6lpU0Cm1SJ6SRz/iOAEVqp8hwuTuKRlaZB/OXfEXgMX3WjTZt5sG0KMxIB8uspV0EE9ecrV69Wu2IZJyIiAi1Q5LPCchopJXmNHiEEYEZyyXr1FgmxqEwZDm5w5MHly9ZskRda8vG8kkZSeeTOC2Iqu5a6tRTepKn+KSVTu7F19YT69Rj35CPGA4ozr1wyownTjhNXDEDO2wwwYESOFHiqERWsRnn7+ix5eh1zN+QjIkJhzHgsz0In/4D2o7ZgnbjdsFv9C74jtqJtqN3IfCjvQiZcgjdpieB51SGz0hC6LQj6D71ELp+vA8hk3ag40dbEThmI/yGfw3vwTRnsQTN+i5Ak95f4P2en6Fx5Fw0DluIxmGL0Sh0Hhp1n4NmkXPQsudMdBg6H11HL8IH01dg/JKN2Jh4ERfv5eFuQSnuFZiw4Yck3MzMRwWLRTMHVicqrVStyy48xUAeO1xc/csFWtlX2VfYL6SfSJ+XdqDvKUyes+8yDaYrP14L6KD/S0CMbSsfJOzTMnYYV9KRtJ9ln+VmPfLECp68QW0Y+eV/7KdWrHMKr+qQSnXPQfKIIl5yYrnU4cSekxfQLiIKdX16oHabvqgXMBTvdR6FVj0nocuoLzB3/WGcvpWPqw8KcfDibcxf+wMWbjqEbxNTFEjbeS4dO0/fwP6L6Th3Oxc3c4tx9nomjl2+g8sZepxMy0bS1ftIyS1Dqs6MK3kmHLmehzUHr2PN4RRsOnUTXx68iP7TlqPdBzFo1m0iGgQMQx2/fqjlE4E3W4XDPzwKh58DsUcN+PzqKWqAA0KBMRqMqRoQwjuVz7CqgaMdLU+RlURxMV4XYyRTe1ogRoFIQUrgJmlKHlr/SYEY0yMzFxMLZGAUCJ6+rrXp/9prodWTL/UhdcK8yTgpOChgSBPLLLSKQBJwwGcENlu3boWXl5divARoWgHCfHlPocf0mbYIPe10G9NiXAEZkgbre//+/WoKlO/zPZ79eOPGDQXsaEZj48aNyto9Nw3wHeaxYMECpSnj1OmWLVvUejbWL9PjLk+uazt16pSiX8ojQleErLsv5RefzyXuL/nuaT3JPdNkeUUDJkC12j6gBWIKjNHECw+8JxAzoxJm2FEBK6xKQ2Zz8ADsSpTYKpFb7sTR1DxsTL6NqV8dRfcJaxA2eSNCJ+xExMSD6PVxEnpNPYZenySj97Tj6DPjJPrMOIWe004gbFIiun60H53Gfo/2wzbC+4PVaN3/S7TuvwJNIxejWeRCtfC+afgXaBE5D769l8Cvz2L491+EkCGL0W34IvQYswCff70Xu06l4PzdbORUOFDsqESZ0wGT04lSmxMHkk/jXnYebCwWpac4pXERMPbws+7n1cSPviptiDyU/sl+Lx8KbF9pH7YBr7VtLs/oM47wBPc0JW32O0lHG1eu/ypAjGOWH2bR0dGIjIxUWmyG/cd+Cnhx+yAdB4ebzKkijBSaHE4cPHkeHXtFo7F/P7zl0xt12w9G/aBoNI+chMCoORgfuw3H0vJxMaMQJ2/mYdORS9hy7CoOXM7EoavZ2H3hLjYmXkZi6gNczyvBxfR8HE+9j10nrmDjwbPYcvQyvt57GklpuTh+x4C9lx9gxe5LWLLzMpYfSMXqo6mYv/UYuo7+Al49pqB56BQ07DgKddr2x+utw1C7daTSiD0HYv+xHvXXyNiFuWjIgl2/anBUXbrUYnyDk5TksLz+7T8BICLYBXQQGFCwkYmSmQpT1DJhCROfQlG+fpmup9+TAjFJkwyaoId0kLbq0vWUl3uYlFXru7/j6V77PuuJdLBuWFZ+qXsCZtQ4EfSQfoIiLswdMGCAWn/FuqVjWtry8JrpUuixzIzL+ma9iqAiSBPtmLzL8yE5/Uh6+G737t0VmKIGjMcZ8VBwHjtErRw1Y0yzQ4cO6hnPjRw+fLgys0F6CfQIHjmVyvMjeWSStDlpEDqkfbQ+33N32uePu2be7s7T+1InrF8+14JTaTtpL7n/if9Q4IjgcY2phx84lexjnLpj+7jGQEm5CYYSEx4YTLiTX460nDKk5ZXizC091u+7gpXfXULCxhTMXnYa4z47gKHTduHDKdvRf/J29JqwBRFjN6PriLUIGrQc/h/EwrfXfHiFz0bL7p/CK3QGWnWfhtah09Cu10x0G7IAgybGY3b8NsSt3YdtBy8gw1AGfZkFRRU2lFgcKDLZYbYDJppW4U5Q7oZ1OGGyMpwWH8kdqlCn+nATREafDMVtbPK2yrmqx6Ul19Yj+yr7G0ET+5i0lbS3p7ZiGPsr+zPjy4/pSt/nNZ8zzerS+KsAMY55HiPWsGFDdTwZtdXkJf/Rn6btpQ+4++wTFpsdx06fQ0jkILzrE4parcLxdgCB2HA07D4OrT+YjtCJS7EhKQWXskpwKbMIx69n4cCF20i8monktDwcvJKJ78+l49z9YpxP1+HinRxcupOrdkoeOJeGS/cLkJpvwrbjKdiSnIKNR1MQu/M8luxJQ8zGk1h/9g4+XvU9/IfEoFXkZAXEGncai/r+A1GrTU/U8emFwIhojUbs+WL9/2jf+jNmzvFANqnOD1PsUjjjI95JVkazumS1itH+DgUVZkvGSPcsATEyYDJ+CgBh3NoiC+3asMddy/taX8otYYzPa8lPwj35Ul+kjyCIAoX0EkRRsJB+AgceBD537lwEBQUpzRWBFIGle7kkD7aBVjvGdJieACIKNwIQpsEwAiyuRSM9fI+GZLngnmCF2q2zZ8+qA75pXJaOAi8kJETFoTCgkVfaM6L2kXkzP5remDRpkkpH8mZeAsREAIvvSYjy3Sd1nuI/Low0akGY1N3j2t9l96VCGUDmxwzNHYueSAkf9dHjOorCanGZ+qAhS+ZjqALDefl5KCg0wligQxEXwReXQV9sQn6hGZm6MtzKLkLq/QJcumvE6Rt67D59F6t2ncW8r/djWuwWTFmwAVMXbcSc5duxZN0+bDpwAUcupuPsjUycv5mFCzezcTtLhxxDEfRFpSguMykhyHMEHTany3K6xY5KayWcVVOPTkclrBa7OtZM7brmpgRlhNsCJ0yoBMtMoSRA7BEoUvWlEcYCxDzVI+uYYIL9V/r449qf7ScfDuyb8mM62vHFccP2rK69+Yx5ckxwzLCP0jENSUfSfpZ9rg3jmCIQo3Fl+bj8T9HMZmerSPP/hA4JVB3CqUy/JJ88h07hH6J+y06o7RWOZt1Go0HQcLzXdSxa9JmKoBFf4KOlm3DsZi5uFdpwJasYJ9MIxm5hz9kb2HXmBnacvoPEND2OXknHtXu50JdbcN9YhjPXMnAztxTpRgv2nLmGnSdSsePkDXyTeAPT15/D3J2X8cWOs4iYEgu/ATPQNHQCGnQYhTrthqCWbz+84R2Jum36oEOPETicfMG1WN/Trkkp83M7Yj9p7uc3VTXAfk+hIOyS92qIyICo6kBq0b4aOr9P1YkAE6ZGBicaGzI9MgutRqw6ZkmGTIZJZilpaikU5st3RJhLWsLM6TOMz/meVtCSPmG+kr7QLPeefHcaPL3zNGGSrsQV+kij1BtBmdQdz5z08/NTjJhmLQhuBEyJdoxpMD3+eM10KKRkfRrrReqI8emovSLwIhBjOgzjPbVwBIDLly9XIJBaMdo0mzp1qqpfTl+SDubDBfoEYhQUvKeQ5fqVcePGKY2YAiIaQ6/Sftp2E7qkTf8IX/KgcNcCdGmLx/sywmht26ogmAAxLhdT1a6USAQ8DhCI0QjsI1MP+Sgw6lBaXACzqQhWSymcDtrM47FiDjgqeYafA1ae72m3o7jCivzictzLK0Da/TykpGfhyu1MXL2ViWt3cxTYytQVwVBWoc7/MzsrXaYEuFut0qmOKmO6rgXVVTt3eHasOt3ZiUrOP3IdmM2JSu6mdnA61QmrsxJmeyUquBGDGxEqCcS4DklAmIuhSL9199n+4tyf8Z7P2M/IF9gvpU9Kn3BvdwFRjKdNj+NE7p8EiLG9/0xAjOUVfsV+ybJyM02nTp3UtD/rRerz8f32j30q4sXFdTR5PXzg0qzSBh+BWEjEENT1CkVt795o0mkkGnYcgSbdx6NJ2AT4DpiJnlPisC7xMlLyTcpO3z1jKS7deYBv9yRi7d6Tar3YtrMZOHNTj4y8UuhLrCgotyFDV4jsYjOySmy48qAIiWn5WHPoGqavTcbgxXsxfeN59J+zCR2Gz0eziElo1GUc6gdGo77/UNRrNwBvtu6J2j59EdRnPA6fuKzMPHHjGzXdMsfkKqPTZWv/ORDTNPbzy/94DQgzFOZL5qEFYmSSTzKdSCHJ97RAjGnLj9dMm0DBnVkzLqc6RNDyHTJ5+QomPUyXWqcndYzD/IQZSvk8+VIHWl9LtzZcrvlcrj35zEdLNwUXpwDJiPfu3avqQBbMCyBj2RiHcSVNSYd1IaCO9ScCkECsa9euap0Y64j33KWZmpqqzpPk+ZK7d+9WdosIrKiZY1336NFDgTXmQ60YgRnpYX0xH64nmz59unpGutgebBfmK0JX2ov0aK/d2/dp75kmnbZvkDYRyqT91/0eShfN8WsuEKbWRhEE2V0HpbO8FJZCe0GByyaZVZm8YBu5QBJ91hlBs8VS4dKIqriF0NNGG23Fsb24u5aHopeVw8ydtdwByP5JgU3wQ5BT5aTttb6Uk2GqD3NLtVLnsa8QDJphq7TD7HBCX2RBrq4YFivHQAWcPKaOu+M0IEtoJt1a52l8CQDSvscw9z4pdaX1fy8gxul/oYO000l5fn0/kNr843xXf7A8HMusBy4DCAgIwL59+1Q/If3PIu0/r5UqjdjpCwjqMQJveffGm94fokH7oWjaaRRadh+Ppt0/gnffGLQbMgfD5n6NozezkFFUgWK7A1kFBUi+dBVrvz+CDYcv4VRGGdJyLcgxWKAvNKOwxIRikxlFFivyzU7cMNqx+cxdjIrdjb5ztqL7tPUIn74RQWOWwXfQF3g/bAoadh6DdzpEoU2PyWjZdQzqtOmHl1v1Roe+k3D45FVljsNpdW18ewTEOP5dmnC1LM7u+iRzVlpwMb8IwatO4NV5J5BSYoFV1mt7UHr8n59XkCuEyXMQOyrtSC8uR/S2i3hx9jnsziiGRX0J2VzJCR+qLqHn4f91NSDMXpgaGRzBAB2Zyb8LiInQJROnwKfApTCkdkbrGPakjgCHjkycjgLc3bF8BEkUQFpG/6RM0hMjlbhSt/QptEWKkboAACAASURBVDhFyB2NUVFRqnwCalheMmqWmfSSJgFk2nYhfSwHNUKMy6lEgidqwHhMCsMzMzMVyOLU5Nq1a9WiYC7I5xoxrh0bP348aCuMi4Vp0oK08Z5AjOnxnmlzFya1aaSNYaSHZWAeDGM7sc34Lu/pawXw73HNNGUtEvMQYcw+Spp+y4/x6aR+RXCyf7CM0h9JA/sfw/mOFgCwTtgm7D98zvaTeqHPNmVfZb0JyNbGZ97an9CjDfN0rcrO4nPfDteEOcywOspgtptRbLbi8rVMbN+ZBENBKcrKi1FuInh19X8ZC+xn2nEl1+5jS8Ldfb7HMOmLUl/u7f7fCsTYRmxr9hm2MzfN8COsT58+qi8wTPqCpzZ+tsIIxLhG7AI69BypNE9v+gxEbZ8BqOc7AG+3H4R6AVFoFDoJzfvMQNCIeRizaB0u3M+B0WpHsc2BgnIzHuhoqqIIuSUW5BdaYCg0qz5aXFIKU4UZRSaz2ql86nYepn31AwbM2YCwT75Bp4mr4T9qGXwGL0CrfrPxXtcJaB4+We2YbNltHFp2G4va3v3wqnc/BPadqICY2VThMk+jDkiXsyY5aJ4DsWerbz2nRtUAGYYIAGEOFDB0/y4gJsJLmLkIdd5rtSHuTP5x957iMV13R0FBYUIhSsFCASOgzRNIY70oQejWf6Qeq3tGgc08BBAdP378IeAUYCO08T0KdsYRZi3p8550kVbSTvC0atUqJCQkKPMYLPe0adMUIOPB3gRhM2fOVCYsuHif73IqklOVsliY9ch7lp3pc4E+17JwepMAgj/mz/7Bewpx5s32eVwb/NZnkj7zYn2QNm39Sp24NcVjb93jM00CJZaJ/UBLM+8F/LHsUgeMw7bRxpM+y7Zk+wmg1oI397yFfm241LU2L+ZH9wj4cT1iBSrKLTCrj4silJTRSnkR9IVluHQ1HStWbcKN2xnIp8V846MTJFg+GWeefG35H3ftaXx5ep9tx3qS+pMyszxyzf7M9zzFZxifSTtIfTI+05R0H9vo/4GHpEtAGMfMxx9/jI4dO6rpSWlPvsPrZ/9HTbEdyWcuIKjXKKV9qu07CG/5DkJdv4Fo4D8MDYJGoEHn8WgUOQ3N+8ag46j5iJ67GkdS7+NBCbVddpRX8Hg1M0qLilFcVIqCojIYC0tQSFDPTSCmCjwoNiMx5R5mfXMA0Yu2I2L6OviPSoDfsMVo0jsGDbpORJ0OI1Gr7RC8FzwSTTqNxtttB6FOmw/RefgCBPefgt2J59QZmXDQ+gAXIDwHYs9+H/svp1CYoTA1MoZ/NxATISaCQcuQRRi7vyPvVueLoJD4TFOAjtaX+O7PKVApALQgjcKVgICMlUyWjnUlQkHqUnzpWryXd3m0Cc+Yi4mJUWkzLQoZCm/mR0f6mL8WCDAPSZfXBAKkh+/SmOtnn32m7H+xPNSGEagxXdZDYmKi2i0pJi1YBpaXmhzSRRoYjwKRQpNf79w1yfiSL8vC/EXAMA2hVdtev+c1y8Z6IU2kU8qv9aWOf63PcrDtBASwvqUvsFwsO+uH70h+UnbSI0BY+hLjSJ1LPL7PuNq6k7Q8+XxfnLQx02J+rG+2tzZfo94Io54fFzyeKA/5Bh3yDYW4fTcH3+85gqvXbiE7Lx+GgkfniJJeaSMp7y/58v7T+KwX0i91IeWWfsV7aYPq0pf2YJ9nP2BcOqkrpvGs/YROftxww4y3t7ea6qfGmnRL+/L6mf8pk3sOHFNHHI1GHd8P8JbfULzlOxh1fAeqdVrvdByNusFjFFB6v9d0tB4wGyFjl+CDmV9h7oYDOJaagXu6EhSX2VBSVAadsRRZxlJk6kuQVVgGXbkNmcUWnEnXY83By5jy5X70mrUegWOXodXA+WjZ/zO8FzYV9ULGo27QaNQNGI7GncfBr/cMNKYJCz8alx2npib3J/8Iu80Jp42mabRrxJ5rxJ75vvbfSqAwRmFqZBDPChCjgNAyZ/d77TP3axEu7uFPcu8pHxG4WoBGoSjgjAJTKyikPqV+pV65IJ6giWtFUlJSlJBifZNxMz6FEpk38yGt9AlGCAz4nOkwTfoCnAjYuO6E9sKk3KRXBDcNydKqPkGZCC2hiz5pFZ95c1ExaWN+2vd4zR990sv0KSS1wv1J6vdJ3hFgwzJqwZAnen7N2GV8lpdlI7hh3WnbWyv0pa75PmlwbxuWg++zztj+rBO+J/XpTpeWdr7D9MVnXAJiAV5sby3okv7HPKWN9Rwfaoy4xolOb1BnSubkG3Dn3gNk5RmQnW9EvsGlbXJvJ0lH6z9J2/AdbVra+nOPz/r5bwRibFu2KeuJa8Novmbbtm0P+wj7gvRr937yLN7b7Q4cPXMRwX3Goq7fANRuO0yBsdptBqBO28GoGzgctQNH4u2OY/BOtwl4v/cMeA2eB68h89BhzFIMmfstlmxJxqEL95F8IR1n0rJw5k4uztzJwek7+UhMzcK2UzexcOtJpQnrNGEl2o5KQLMB89G4VwzeC/sE9UI+Qp2gMSqfOgEjUC9gBJp2nYiWYVNQp+1QZUqDa8QOHP9RacQqHe6L9Z8DsWexbz2nSbPgnAJBhAIZBB0ZCYUPgYCW8bozW96TGfM9d+EtlUzGQ+YkAMNTGtowT8KBYVpNlwgA0ubutPHlWpu+XMuzp/GZhgAzll2AGQUP642ClfUoApf1yzq9fPmyMmXBo4i4xovvUABL/QtI0NY7y8d7ps00pL2krUgHpyJJk9QRrwk0JA7b4HE/pkkAwOlOpvu496UsAmbc6595s07pP4mTd+mzLExXwA3zIi2Po6e6ckk88ZkW20VApOTLemL7MV+WXfJk25EOgi2+w3JKvWpplDaWfMTX0sUwpsv02cakg20joIvpE7iw/JIP6WN7/rwOuZGBG1zouJuWU8W076VDni4fWXm5yNEbkZVfiNz8AhXONNm2TFObPu9/yUn+jCdxJexxfnVATOqXdcKxwjJXlw7TkA8R9n3WtdS3pKOt52fhmvSxbblzuUWLFhg8eLBaCvAs0PY0NNjtTgXEQvpNQN22g/AmgVjbYajbbhjeajcUb7QdiloBw1E/aATqdxyFt7tMRIPIT/Fe/8/ReOAitBi6BEHjVuLD2ZsxdM5mfBS3HdNWf4+YtXswbfVeDJi9Ft0+SkDHscvQ8aPVaDFoCRr2n493es3GO2FTUb/zRNQJHofagaNRy38E3mwXjboBI9G02xQ0CBqDeoEjUcd/GIL6TcbBE1fUrkkoIPZ8avJp2vt5nH9zDYjAIEOjIwMR4f6sADEKIgEXTyoEPAkWT4ze03sSxvdF8FTna9NkPN5ToBI0UXgIGPt/7L2Jn51Flf///Qu+v+93vuOKiogJILihjo7COAMkhACisokwIgOyJGEdlU1lXABFWdKdhU0GF2THAcSFfYmyE0C2ANmT7r777f129+3+/F7vuv1JV57c20uSTrrT9+ZVqeep5dSpU/Wc8+lT9dRj40uMMcQrxuZd9oohZ4w9srexJo36GKG4z9CFJmVdHpqkYdDisvCCgQNgkG+jRflqP9omz7QNqpNlPWeIKQNIod1YbrFcRnNtQwwN+gzIcf+S7Y/1PuYXGSBX2vN4ETNmtOk++3lAHsiVfPrhOsg0HjO3Yd58bzqWPX2iDepiqOlr3Pd4rltu1WWbUirdpFQaYJVVqqWgdEtOqZYWNbWs0frUOq1uatGKdVmtaaKvGwNi+uEQt0NbyeB8998yiNNrXdM/+un+x3Lx9Y4IxOgb3m/+2Npll13CUTE805P111fu18NPPqeDj/+OdjugAsQ+9MWTtdv+p2ra/qdo1wNO04dnnq7dZ5ym3WfO0W4Hnanph52r6UdcpN2OuUS7H3uZPnr8FfrcyYv0uW8t0L6nXq795vxMB5x+uf711Mu178mX6wsnXanPfvNyfeabV2jPoy7W7kf8SNO//D3tfuh3tPvs/9Rus87W9APP1PSZZ2rX/edp+v7ztPdh52mvg87RnrMAY3PDHrH7l9SB2GSdZ1OWbytDGwwMBcaHMFGAmA1GHNcyWBg1lD/gIBnwgiRDsgz3gJ2kd8LGKTZGMT++jg0SvEAHo43xhzZGCcPDhvkDDzxQP/7xj4PCNvhhPPgRkwaAAiDAk3mIQZ7HzeWhTXuUhSf44Zq2YzBWa8JDB5q0beNZqyzplAFYwCN9NaiI5TCaa3tq6BsgxW3H8vD1cPzUyrN8Yk8YcwjZIDNkQ58p57KkW+70gb4hR/jj+TCPyTZNg5gy0EVGngOWE20nZcOYxXM7Oa+oAx/ZbEa5Ykb5IqC/XcVcSW35DrW1FtTallJHd1H5tnYtX5vTirWZcGyGQRHzg34Qx/McujFPI/GS5L3avdu0rCyb+B45DzdvoIHskCE6CXl6fppOcgy29z188c1WNujzrVlAGX2frL8KEHteB3/zXO12wMnBIzX9gLnafcYcTdv/NO16wBx9aMY8TZ8xT7vNmKvpeKhmn6Xph/5nAGR7HHGRph/xQ+1x1CX6wimLtc+pV+nT3/yxPvWNH+tTx12ivb9+qT75tZ/q01+/TPt880p97Cs/0EcOPU8fOeS72uPgc7TbrDM1beYZ+vCMMzRtxhnafdbZ+vABp2v6AWdor4O+rWn7zdOu+52sA77+bf3p0ecrHjG+81XfrD9Zp9zU4jtWjCgPFNxEAmIodxsfFDKG0YYEo4qCBgQAcAxyMJQo7WRAiSdDskx8Dx2MBPQdbEwxZPBiQwZvsSGLDSj8O9+8cw8I4+gJTrEHCMTGPR4X0mNAFtOCL/ikX5Rj/LhHNvBG2w7wS3n6WO3nNok9F7ge7ueytE27yGU4o1rNWJMGrwY5Nq4xP74ejpdknusgE+TH2CEL2oNHyyNuj7KMOWXhyWXhDdklARtt+Mc1ckC+lPPcYSwY92rzg3lCG/BFPmNLu57n1PU832iud3Wqq6dD3T0cvdKnnq4B9XX3qafUoe5SXqW+NrV2d+nZl5fr0SVLVWztUEdnZ+AP3pgv8MmXA8xnPMdpkz4nwZrlB8+jCfRnKnrE7PXef//9wzdbkXE8VzxnJkvMYcEPP1kBYrvPOEXTZszTRwFIB8zRtANO1S77n6YPH3imdj2ApcMzNH3mPO0+a64+ctAc7XlwZe/Y7of8pz5y2AX62BE/1MeP/oH2PPJ87XXEBfroERdpr69cpI8edpE+9qUf6FNf/r4+dtB/6hOzzw6n508/8Ax9eOY8fXjG6QGE4RGbPvMsTZ9xlj4y6z81/YCzAiDDI8Yesb88XjnQdeOlSb87WT++YrLMue3GJyq98g4NV7zWHE5sDPxsUPdcbLjZclZtrDBGNr4YEwLKGgWCURhJ6WJQMCAod9OMFQ/XGDkU80i0yLeBwjhhDDAMBh02JPAITRvSWBoxD/F1XIbrOM/XLuP7pGxsxGJja4CGrOijwY9j+oR8DNBI56PanOd1xhlnhKMnkDW06RPB7TsmLQY70IAmBhP5kGd5QAd5kW95Uh7+4NXl3Fdijz/tcY18uR7pZ/6og0wMOkYzzgYfGGvmDjT4mWYcj8RHMp+69AHa8RymTWQGr7TnviIzyiIzyhC4Rl7wZpmZJ9clJo8yjCFjQXvUReYe86Q8yGOuUNZjaLAFHc9zaCfnOmaFT5318xc/p4QHVYE3j2eiQ+WBbvUN9GvZimbd/eclemNlSl29lGdsy+or94brPp7LwTS+rUlbbs/znHkFP/AGr57fyf5Uu6dsNSBGG5YjtJF1tfqkQYO5jHzj58Pyh872/rkvxPSNF16OPPLI4A2DZ3idCHxujpyQbk+5X39d+oq+fOK52mP/E7TbjNM086Sfatr+eMdO0rQDT9UuB5ymXfY/XbviqZoxN5wttufMk/WRGSdprwNP1Z6z5mrP2Wdpt1lnaI9Dztbuh56t3Q45R7vN/rY+cvC5+ugh5+ljh5yrT8z+tj46Y54+NoOT80/TtBlzNW3mXE1n6fPAM7U7y5CzztaH/m1u8IpxvcfMM/TxmSfr8BMv0GNPvTK4WR+PmL9Fg17hIakDsc2ZA1OqDjt32EVQ+QIe5zfxjbi+cA4KUyjoG+YTYSvpHisQKzUrYRQ/CgQlHBsxA6Sk0iQdZYrxMM1qgwctDFBcP6bpaxspFDA8jdfPvMbxlrQFHQwGcsNw1fIo0E8C53fNmDEjfGCbjfux4bfyhqZ/XCMP5IzBR+amZYPFuLk/jCPlyKMcy17IHr4M3GLavt6SmPbNG20xlnEgDV7gnXKeM5vbpvsax8iOcWAM6LvnG/MPw49cKIMsufcchy945R4AYSNKOdN3PT8fzNEk+ISO24xjeIE2wIt60IA2NMf6Mz8bxxh86KE3pGJbpx55hm/9va1caUB9fCapHxDWG75ry8ePKjqH9itXST7gzW0gN8YL/pGT+0ns67i/zGfkSB/9g1Ysz9EAMWhMVCCGfKwvGU/G+JRTTtHxxx8f9oYhL/JjGVgWkyEGqHf09GpFS1pzLrhYe886Th+b9R/66OxTtNfBJ2uvg0/SXgf/h/Y8+ETtOXuO9po9N3yDcq+D5uijhNkOcyt55G8U5mmv2fO095fP0cyTLtFnvnKOPnnoGdpr1mkKNA7G+xaF2XP1EfJmz9NHDzldH509Vx878BTtM+MbuvTn12n12pR6+/yHpK2qv+JcB2KTYc5tVx6xt8HmhguUIpOnAsT4C7jypy+v5DK5hozzljBtBYsyIaAsUBpWLKMFYijfrQHEvG8HBY6hgg94nEw/+I1laYONMQF4YIgNDp599tlwrtgXv/jFcN4QSxrIkTKWAfWhZzmYPrLBiBnsUQ/jyH0MNiiHLKFnQMR4GWyQn/y5rWT6aO7hFZ7pLzzRlo20jTexvVJb0lY1fqBH+4Aw2qdty8VGkT5zbbmYR8bFAMkyh54Dzwf1DLLdP+/rimM/E8jdfQVM0DZ0YvrV+rE5aeYT2rTR21fWS2816drblyjdzosKHSr3dgcghobhTz20DF/gqwXEoOkf19ClH8xl5EqfPb70OQ70nbkIP/6ZBjHp8TyJ6/qaMZnIQMzyIGbu/OY3vwn7PzlImXnCfPFYWwaTKeZ7p729Perq6VFzvlXPLVujh557Uw+8sFwPvPC2Hlj6lh5cuiwKb+jBF6Kw9I0oLy638fVDL74pwp+ffVUPvwj9N8L9gy8u00Zh6TLd//zrFZrkLV2mh55/Q8+9vCKc1N9V6lNvX8Xzi/2szOtBu8kfKbg26t+anExTcBvziq7iD0dilH9Qj6hI3KuoTbxknYPqc0g5bgmXKEMrRCtvDAXBAAKDbaVYS+GikDFKADfTrMYXtChresRJmpSxMYTWZPu5/3GMbAnIFSNmY44RQ3H/67/+a9gzxmGsyAQZEWzEkQeypb6VOvRtBMgz8KAexgvjbyNIPYM28m08oY+Rg05Ml+ux/uL+ck2b0PaYe5xpHyOOHNzmWNuqVj6WB7KgHdpkXnLv9gwSzRf5XFPGMo7lYRkjP8pQNgnAPGbInXz65zGjXWRhmu4z/G7tX3IM+I5ltq1bz7/epEJ7WaWubg2USxro7wl/4lU+gW4gVv0PvCSfboN+McfiZzl5jSysE9xX6iMLx8gpWS++n+hAjPnE+NJPzuzj269f//rXwzE1POfke8wtg0kV81H7PvYXlsI+w/buXhU7e9Va6guhrdSrtlKP2vDS93QNhk619RB8T5y8j/Mq+cVSh1pLnXLcGurE9Qbpljau217qVmtnj0o9fLtVKvPd2OCFtVHle2Cgr8FT9utAbFJNwW3LbP+AVB4IQCxcBn8Y2AwMbyDmv2G3jhK3UkVREJi8KBXCWIEYhs9KF7rVfihmysWK1qCAdAMD2q9FoxrdzU2jDffdsWUSx2OhH9fzdVzfaYAU5MUnhb797W9r1qxZ4ePcvGGFfCwXrjH8yMZgwcbdtOCd8cKoWcbI00YsNhY2ngZG0KUeQMMGEnpj+ZmPZAw9+oiXDn4IMSiiDeps6Q8a8Exb9I92kJv7Rv/hBcMISEIu5Jsf6jHnoAEtPwfIGblAE1qUR24EtxEDOYMvaFmWlolp+554tL+4TnwNzThsksdSeV+/Onv71dM7oIFynwbK7OPs3aBVgF9omMpfgMNzZJ6JaRd5emyRZzKQRxnXgzrXyIb6xIyH52KyPveew4yFx9H1oRHTHp778cmFF/hiawGfMNtvv/3CAcrMF/IISRmMDyfjRRUQ06W+Upt6e7rU18OzxB/wlbFkKZz5xMfnKzHXmxH6e8OyeWWfI15EACx0sAXJENMnr6xeZB0AGGCs8lxUVo6Y2zBbiYKfow7ExmuyTHa6TJSyBtgwi/Ic9H/xFyuLk3jF7BvDP7YtlyZRplaQtRQmxgjDhNFCMdZSjgYJpkdswIHCRSmj1EwDRVvr5zLVYuqNJtBWMmBEkyFW/NXoxjxUy6cPcRmurcABZHyAm71ifJR72bJlwegja2RP7ICMLSfAAzRM1+3GwMdyBvzQT8pQB7r26lDGYAKDYTrQ3dwfdaHDj/YMkGiXdPPseHPboR40aANDzfzxnMIQMh8NisinfYMp5Ahwcn/jmLKMS1JO0GYsoMFcpj3KWbbuT7XYfSQvbisuG6fH1/QvGZLzlnvGz/3lvjKPAQp9KrNZHwDUxzzoC8aqPNCvDRv2oyVYeIp/Mc9cw4vTkDGytg7wnCNGfsgypuf69A/+JjsQox/MgSVLloRneM6cOeFwZY+fZRXLIJbtxL/meS2p3NslTqsHzAe3U0BigDSW/UqVgCOBVZ3NDfxVQBgkG66dFsdV6CNnXkRhKZV5VVXeFT9HfWly4k+67cUhQKykcn+XOvpKausfUAd/cfb3hf0c/eVe9fQNqKssdYHmtzKbTFoUB5O5orwrHjEUe+xBwQjFitbXGCauUUjQqfoQSMEbggGM60ETRU5d2k7WN2/EvjafNj4YegwCNDCuAA8UPIYAgwl92k0G821+asUYGWjEAbrQRz60R7u0Dx/wgwGyMawoiSFwGPeDPOguWrRIhx9+eDjOgnqkQ8veGHhAVgBXArzCg70wtOd2kCNjB18eM9qwjE3bQAPa0EM+lPEYWObE1Nnev5gfeIEn+slY0wf3wwDAcnA+sqCPyIV67pPnPmnU9byw7KBLPcvbso75ia/hjXvoxgF+GFvq05ZjxplxhE/GGx5oi8C40T48JUNyvibzuc/nMupoKyiTzqjY2h6OsigUeT7a1d5eAZKdpe6wB8g8ef5ZLu6D+5i8px4yhVfahC/mqMeB8v6ZBvfIgz4n+xHfIwPkg6woz5gRYh5Me7xj807b8OLx5I+nefPm6eMf/7j+/ve/B17Hm5dtSR+PafAk2QVgX8AGMMYbin0SSzkU3B4hoL9BFBcY2FRCsI0Wq+8R21Q29ZQggQGV+0vq7e9We7mkTvWrVO5SuS8v9WWkUlYDvMXIJ0FGtYgwNrHaaKDgYgWDgt2aQAxjg0GzokVpo8Bt2KxcrehIj42UDRM0bHi59r2NQPIeg0peMpiPzY1tqKFrY22+MEo2pvDDPYYJw0OfATwGRvSTjfp8CuUb3/hG+JC3x8KGB+NoYEZ7BmTuG/QtS8vRRp8xhC/6CS+MK3keX9NwPuNEPnT845p5sj1/5sHzFcBLvy0L5Eua5zD9IN/jg7zpl2VKOcaDepRDRsjC8iCNfOROWepZtjbKjp1OOcYTPmifMTGYjuclPEE/mUY6wXMSXrh2umPnJ2PnV+K0sulm5cIp/Fk9+uQLWvr6SjVl25VJ55RLp5TNpJXOZZXO5ZUebNtzGf7gHRkgO/+BEcvCY0EaZahD2/BFveQ8iucPedYvyX743mNKWbebHIeY5nhex/MPHjzOl19+efCGLV68OPSfcjvKjyeejTEEQAw9C2pgUBVUdjPzrj9wjfWb3u0SKq+dxFwOjQA8DvFZB2JDkqlfbSKB/rDO3ase9vv0l5Ra/aJa1/xVfdknpa5XNdDTolK5pPZy5R2nTQhsQYKVKcoFZUdA8aFoUKZWirViK14UsZVVNXasqE0Hhe+/dmmLa8rYeMUGkrIEGxrTcGwDasPlextpl9taMfSh7fZMN743r47dB4yv+0aMMaLPfJybs8XOO++8IHOAko0OY8S4kIaMGJfY6NE+7QD+AABxXWQLfZcn5h7DasAAD/AHHWLyqTeRjIpBDzKBb2QHr5YncoFn8twf8pEJeciP/hAz11wfuVl+0PJ4UIbngPbctuuTjoxpi3LInEBd/8FA2x57x9XmidOIPW/jOM4f23UqALHmptVal8nrpnse1t0PP6dlqwGceeVampVJNakllVJTmv1vQ/u8zC+xZcy8oW/0kfnHHEGuyAF5IAvSkSF8cm3ZVdMHjBVjUKtPtE0+dD0O0CMwDgTGZVv9PAc8j+CDN5/ZnH/ssceGLQbMBfjaUX70JPYzBWnz3wYgVgFolTLsPSypX93bNAyE93/ZyDMIxKI5YQjWrz6VQ5hkb01W5BxJfEeZWRO1H6xO9kt9vf0a6OtUbtkjevPei5V76EcqrbxJvbklKnWuVqncnXQUb3GPUDAoDxQLSsbBBhyFWEtZku58lPJwyhElhTLHyFAHhY3xoh5K2wbM9NxmbJSS15RNlqdespxpjVdsPqrFMT8GhmzuJXBvw8XGfV5759Mot912W5A5MmMcYuPDNWnkYRSRKcaSdqBHHIMPjyuypi3L30aOfIwphhU65BMzJrSzLY3dSJMZXjHM9A8eDSrhn4BM6FeyD9Qj0B/kQD3PG2JoQZM85j9lmct+LrgnnfrMV2Tl+YpMqW961eZeMo37anPF5RhD5zstjslPhjh/6Hq9svmUVrTk9Pgrq3X1bQ/ohTeb1JIuKs/cSzUpnU6pOZNVS2r452aIZoV3+my5GbzGQAxZGrwkx5V0xgsZQjfZF/cfupTzmHgcPTbbcm7SFnzQNnOQ3HlKpwAAIABJREFUOXTUUUfpK1/5ih599NEwZ+CV/B3lBwLA11VZnGRfTD+nPw+6lUgfAmKVN/zxig2Fyi7n2veUHU2ZmGayTgUq+oiKjffuVDjn+GPeFCYMHoLchw9tQP0DJT3XUtDs65/Qzpc9oZdbS+rhhGT2vhltRoP5v6LrjS6DoNjDMdCnt4sdmnPHc3rPT57WvSuLKoVO4iocpBkuNqpe9cbCrWzEMx72HpHgnNyYIBXqYYtkEOY34983IJU61dPynNbfc4GWL5qlVdfOUtP931H727epr+sNDfQVw5ssFXdsWPWujOOGMWAyVsbLSYkCGyYZ+ZUTtzcFYvwVisGxgammLK0wiUcCYlZeKF5oxsaQ+rUUcq12a6XHBsM0bdTiuFb90aSPlU5cnmvacBo82ruGV2zmzJnhLcqXXnopyARjhYEDZNgzgLLHMBBjHAxAMIzuP21Ql3GhnsuS5radj4HzeFMPfqCFMSVvIvzgn37CMzzGQBLekRH9inm3AXe+gagBKzSQj409/USusWyZtwAC2jVojmUML3EYLi8uF1/Hc8DpHiPTi2OXieM439fpdLPSuZTebslr6dqCbrj7cd15/1Na35xXprlJ2Zb1SqWa1ZzOhKXJmB7X5oHYecjO6bTjdNKYM9wTIzfLMzl/GMtYH5hGHENjIgEx5hJAnBi+br755nD0zCWXXBL6TJ/8nCX7O3nvB31i7AFz4DuOg99yxOhRImiIYEwG1y9J3JYhgCfs3tAbkmHuBRAJEOtVX0BE/HFV6cqEBmLIEidfO4q+tE4D5Yz6ywX19+bC2xMa6KyAgAHOjOquDEh/mZ2z9bC5MugvBxTepbJKA/1ic/5A9yoVll6jldfup/TC3dV69Z5qvfazSt9yjIqv/Ep9hac10LtaKhc00M/ZQAMBxA309ku9JYk9ZuFvk8rzUAHKPC6Vv0Aqf+d43Z+/DIa8YvFf/xhiK9dYSVa7BrRRF4VU7YeSwvBRFwU+WrrV2toR05DJ2rVrdd999+mzn/2sTjzxxLD0YXmRD3gFECSBGXL3uBmUYRhtKKnHWDIGlIsBDfQBGORjaDCQBhzQYMxIpx4AJfmrlpYsM9Z7g6EYEAGYDKQwhPAEgLInD4BAf80vfXU+9ZzPvEN+9l64Leatyxt4Tfo5mkmrOZ1WUzantem8HnvyOd3zx7+oBfCYQV7NSqdb1BLijQHlWJ4xzzPmi+eTgVhy7K0fGDePZ7W2oEUZxsSA2vMcGoTxmHtJfn1Pe7TPPOSPJA5iPv3008MRNMxFwrbmybyNb8wzXy0MtbqpVhjK2zZX5q9aaxW/WOX8gUm0NNnbW1JbepV63/idSivvVveqP6i04m51r3xApeV/CqF7xZ/VvfKPKq0YDFyvvE8lpyXvKZdMS95v1TLwMgw/G9rexmVqyWvFPSq9fY9Kb/1FPW/+Rb1v3Kruxy9U2w37qLVhZ3U37KLuhj1UWPBpNf1qttbf+U1ll1ym0tpH1N++Rip3qL/cqTKHNfaXVerjrwCmHpPQkxQgRgAoVVLDVeQBsKLzX382ftUUZTIN40a9WsqRvBiIWWkn6UzVe5YqMWivvvqqLrjgAu2777669tpr9dZbbwUQgbwog3y4xogZlNmrA/jw2AG2ABSUc3nkTzrGDUNJPvQAHJQzQAGUQZt6BNKhHY+tAUycVk0Nbm6a6WPcMMiASUKSR4Ml80//6Bt16AP5BK7pF3k2nMSUJx1ZWA7QMl2DjEk5L1lyzOTUBCDLZLS2qUlr1q1TKpNWS7pZqXSLsjnm05Bna2v0k3GqBsQYU8aTH+ODjGvJl3nnPw6Y09ZNxNDY1qCH9uDj9ddf19y5c/WFL3whHFsBj86Dt/F6Hjb3OarXq0gAK4j1myRvTQ6orzOl9FO/VtevZit/05fV8rvDlb/lq8r87msq/uZwFX57uHI3HaHs7w5T7ubZyt08S7lb6mFzZZC/+UC1/XY/dfx6P7X9+hAVf3W4Wn91iLpu+IJ6r5mmroZ3qLPhveponKa2xj1UbJym3MKPKX3dvypz+/Fqe/IX6nzzHvXkXlNPd05d5R51hMPwON+F5YHKJsYKJDMwG3w88eQOA8QwUihVlOJIChpDhmGrpYhQUpSBFsp3NDRHanNHyrdcVq9erRdffDFs3P/qV7+qe+65ZwMA87IQ8os9PDHIMBjDaADQAF+WNTFABiMJGCOf8bVBBIDEQIY8ZOz02NDUGuetofhtZInhkz7ASwwkuYZv+kTMvUGW+wXv5Cflg4wIlk8MvHakOcWbkKksYCytlmymEqdTAYils2mlAGAhbL43zPLyHOMeeTNuyR9zxmNr4FsLiDEmjI/nM3PPARqmk2xjvO7hg7ebGxsbw8Gt119/fXgu/EzQN67rv4kpgUkGxMrqa1uu3IPfV//896m7YWe1NnxQXfN3UnfDh1W+6gMqz/+Aehs+oN7G96p3wTvUu+D/bQh9C/6fHJxe6570kco4n7gWnclf5h9UbvjfKs//3+qd/x51NeyizoYPqrvhvaHP5UX/V52N71Cx8QNqW7irOua/T13z369S484qXvkBtV7zSa2//mA13fdDdax4UN1tb6qjY7kG+pul/qw00B7AGH+HescfkzI4ysLZL7hrqy9NYtgwcLGSteJNxla+tQw06YAAG/3R0Ey2sSPfo+TpH3LB83X77bfrkEMO0QknnBA+mWLQkZQB5TFaBirIGG8Df6kTGEMMmg0fZRlTypAO8DLghjZ0XB9a3NMGdSgHwBvvnw0txo92mVvuFzF9gS/3xf2Ab/Iob3kgA/fR+ZQhUB8gEIOB5P2knqf8AQUAS6eUyWVD4D7F0iT7uQBpbBUYxR9ayXkX3yOjWE6MGX+UJX8xEKMMdWLZxzQZP8ZtIgAx+IaX+++/X4cddpiOPPLIMHd4FjxXKUOo/yamBCYZEOtXb/sqreVtvUXTVFg8XZlrdlProp1VXDhN3Y0fVHfjzupYsLPaFn5A7Y27qqPxw8Fbg8emHsYug87GD6uzYRd1NOyiYuPuyjd+TIWGvdTeMF2l+Tur96qdVJr/QXXMn6bWhmnqWPg+dTW+U90LAMcfUscvdlV7w27KXr2b1lz7aTXddqw6nlmsgc6/S+W10kBenNePX4y/UcOHfpmVIDM+zsVeiypADAXIX7UYrOEUphWpFWctZUQ6hrAOxKp7HywXLz8iV84o2n///XX++edrxYoVYRwAbATLndjXNmSMF/QYO2QOUCEYiBjEAFicj6Hx+FCfuq5HOdIALqSNt9GBPoYc0GUQZv7hgX7SB/JJN++kue/kkU4AjNEfaFnOeBS5hpbrEFuGTk+mxfmT5Zo+AL54M7IlldG69c1atnyl1jS1qDmTC8uXW9IXy4h5yDWyR38kf4yrgYvnVHLuWu7kM3aAHYft5RGjfbYI8IbkcccdFw5utSfMvLlvyT7X7yeGBCYZECurt/1tNT90gfoa362uxTup/er3qnfhP6jU8I/qv/L/hNA3//+q1PAP6r1yJ/Vd8f562EIZsPSYX/QepRe/T6nFOyuz6P1qXfAudeMJbPj/1LvgH9Sz6J3qbPxHlRreqVLDe9W54L3qXPRedSx6r9oadlZXw0fUfdXuKs3/kDqv+4SW3vpdpV5/UOXuZvX3d2/4dBJALDjQRwBiGEKAGEo1KPLoDalqSnskIIYCxmjakFZTwNXoTuU0Turm00fsF7vuuuu0atWqDcdeMCbIcqSxoQzeB8bR3iGuDcaICeQxPpQFoECXawMZt0UaXjbGM/4ZnBGP5WcD5nrQxcgBCg3C4A2ePXfg1/2JQRbl4c99gQb35p0+Ta35lFIGb9jgGWGpdEZNLWm99uZyXX39jXp12XI1Z4ta15IVeVtDNsiYeVRrmY5xBqQxhtYBHhfuCdwzll5qBuwYwDn2fBnLXBttWbdHH+AVfs4++2zNnj1bN954Y5ibBmLwMZ68jJbnernhJTDJgBgesRVqeuS/1LPog2q/emflF71fXQv+UV2N71Hf/H9U7/x3qLvhXepsfLe65+OteV89bKEMeua/R90N71THgnerdeF71bbgPRV5N7xH5fnvUk/Du1VauJO6Fr1PXXjCFrxHvQverZ6Gd1by5u+ktqs+qNaGPdR69WeV+/VXtG7JDWpdt1T9PdnwZmUvr1cPLk8GUxlmJh6x2kuTADF7Saw0aylrjB0GMGmg/XiQjlFHwUJjJHq12plK6bxF+fDDD+trX/ta+Gv8kUceEXvI8ObEMrQhqyYb8uKAAQScAGTsJSLN6TF4gR6gjDQDHsaZsswNxtSGyLHHeyyx60KPPwBoi3lCoG3aow/wQhq8E7gmjXx7/2L+DSiHk081me0oaYCwbKolAmMZtaSyWrFmva654dd6ZMnTWr42pXUt+a0KxHjOa+kBxpoxZh7FOoBr3zNejC1zDCBkYATNeM6NZY6Ntiz8AbIceNb4BNm//du/6YorrtCaNWsCT+TXf5NHApMQiK3WukcuVeeC6Sosmqbc4g+rvbHidSldtZO65n9ArY27qLDgg2prfJ/aG3eqhy2QQUfDTuq98t3qv+Id6rsKkPtOdTW8Sz3zd1L//J3Vf9UuKl31QXU0flCtiz6kwkLGYyf1NrxL5SvfofL896u7YVe13vh5Nd16tNIPXaKuFY+qv31tOHNsoJ8N+33qK3O6cOXcl/D4MDPDQbLVgRgK0EYRgzaScUJ5YgRrKSgrYAwmtKx0R6I7lfORKV4wABhvaR1//PF6+umnAxDzW5ajGZtYhtCkDoYQY8d42GtEOqDGYIdrxol0Ax3yoEGdGIxZJRtU+X60MQaWOWcQBn3apD3zz3UMtLh3OWL4hVf4cx3i5H2ctyNfZxi7VIuy6ZZBrxhALKd1zVn96cEndPOd9+mVt9ZqddPW84gh/2oeU88DxhmgxvyLZR8DMWgwnuifbQ3E4NMgDB7+9Kc/hU8YnXbaaVq+fPkGEEY/6r/JI4FJCMTWqvnxy9W9YA+1LdpDbVfvoa5GvGLT1Nuwq0qN09W28CMqLt5DHYt2VefCD6lz0S5DYZP7XdS5MMqn7GaV+dAo6GzFMnGfqvKc7He1fo2uTKlxF/U0flBdC98XloI7Fu+krgXvU/dV71fPVTurZ8HOal+4kwqLPqDCoj3VvmhPlRZPV9fiXdV6zV7K/fpQtf71KvU0Padyb1Fd5ZL6+jkzCpc+h/FVzierHPSKAmFaVv634USxWAERjwWIGVRhOKlX6wddDOlUNYyx4RntNX+RYwAuvfTSsET5ve99L9yT7r1iln8tmsg7DpRzHYweAMYghnR7vQA6pNMWaYyvPVHQ4x5jybgyj8Kc2oylGuoahEEzboe2aQs+MIzwxD18m88k/65DGcrWksuOng4Qy6U4QX8QiKUAXHmtXZ/Rq8tW6+a7/qQlz76iNaniFnnEPJeQJ2MCQPd8SOoC5gpgm7Gx/KlvGowXNJhnBmHUQT85WGclaW+te+ijp5588snw+SLODFu6dGlYco315NZqr05n/CUwyYDYgHo7M1r71O/UdfsxKtx+tAp3Hq2O27+s9tuOUtctR6j91qNVuP1Y5e44TsXbv67W2yZAGA0ftx8zMq/btMyQ3NpuPU6ttx2n/B3HKH/n4Wq940vqummmStd8Vh1X7B7Ab8cCvGLvDxv3s1ftrqbr91f6T2cp88K16u/8u8o9TRood4TN9/3lAZXKUg/nu7IRv8yGfD4D4cVJThjzqWKbHuiK4kMJEryvq5ZBI92KFCOJEq71Q4lBrxYtK+Z6XNnQj7FCtuvXrw9LIvPmzQt/nS9cuHCDV2yssrTBs4w9dtChPYMXYgMclyUm3QCNfK4BTnhBDMhqGeFq84I5YRAGLQKAC2Nsnrj2PfyaT8fwVa1fpENjrDKK+zuZrytArLmyPMk+sUEg1pwqKJXr1MqmvFY2F8KHwDfeI8a5Yg5DL5dsXCZKjz5OzpwAnNeaAywzArIYO8sW4ExgDBkrxhogRFkC8yoGY+MNxJiTb7/9ts444wwddNBBwSMNeIQX+kY+of6bPBKwvZs054j1l0sqta5Xf+oZlVNPqZx+Sv2pv6k/9ZT6W55Uf8vTKqeeUV/If0blFsoNBq4dkmnJ+2r1xquM6RKPxN+2LLNBBo+rr+Ux9TU/rT68WmseUvdfL1Vh8T7qmr+LSgt5o3KaUlfvq/U3naTMAxer66271ZtZqnJXU/jI6kD4xhffb6js+wonU/By5OBZYSE9OtCVR4jJGUJ0lhgKxooPA8kyAoZ2OGNmY44SBmhV+1l5YrBRtEnDaaVcj4cMHDJHTvbwPPPMM2Hz/oEHHhg2769cuTIYNMsf2VmujsciT9rzOPsag+lraHHN+BmkEXPPHDEQq2akYsPsuUDMfGDOUN+04jYNtsyXeYjvx9LHqVSWTfqAMfaKDfU7q3Qmp3S2oOZ0Ti3pglrSgF6AUUq5bFr5bFqZliZlU83KpAf3I6Y5hyw3oueMMURvxONtfUAaeYDt5PjFcxggzpygrHWRwQ+x54/pbm4MnZiegRa8nXTSSeH4mF/96lfhD4O4HO1V69/m8lGvN/4SmGRALEyxytkGfFuKk6fwomwSom9P+RtU9Xjoe1xjkYV61T/Qrt4yhqxHAz0llYtvq/i3K9W08AsqLtxD2es/p8ytxyj/2GXqePMh9eWXaaCjSepjczyfMo0XG/2tSabe6H9WSrHCQxHi4Ur+BTuk1CuG30oUg8xfjrWUFOn8RYmi3RygELc7la4BYgAS4j/+8Y/60pe+FA6VZP8Ke8iQJfmWCfdJQ+e80cbUTwbXJZ2xTgIyQLvBGGPtkJyFpDPPmF/MLeYDBtx9SLbLvduux0NAfXNlUZFnRs3BE8XcyWt9S0qZALrTymVSyqWbwkfBM3yvkkNg01k1Z9jUPzTPqrXPWDKujHHyRxrPP/OmWl3rBHtYYyDmOZMERMk2xnIPzRjooetY7r/yyiu1zz776L/+67+CJ5o267/JLYFJCMQmt8AnI/e9fOt7gKXEAfV05dW19hGtuvtsrbhulpp++xW1Pz9fPc1L1N+2Uiq1SF3pAMJYbuzDbW8ghvILH0AFRG+qCIeTTazoDMb4CxHlxDLBSMoTxYohRYnWUly0YeNbTRHX06obWQyUwRVesLvuuits3j/22GPDIZMsXSI7yjBOBkpbW57mA7oGS4w5bRIAU8OBMcafn+cBoN0AzGALsLm1+a7T23ReMZbIpaUlpeUrVunNVeuUyhaVwusVvGgtyqaaNvaIpQFQtUExc8FLeB7rWOegF5gfBtzxuHj8iQHneEpjIGadRAztavTjtkZzDY146ZO2b7311g3fen3ttdc2LEeOhl69zMSVQB2ITdyxmRicDUjlPqmvh+1d/eoprdea1+/Qqw/8UK0vXy3lnpBKTeot96iHZcdyZwiAMP6a60OZGHZtJSDmvxLtqmeZAIMZK87ktRU7yw72ilQTMHnQq6aMkzSn+r2BDwaCa4MUgBdg7J/+6Z905pln6oUXXgh/yTNGvE1JecKWyM9tV4uTdGnLgIrxx9gmfxg9G1HmFXPAoNH8mufRtJnkoX6/KdiqJRPkjox5BlevXqM//uUB3ffI3/TqivVa05JXE56vTHZwSXNoWXMkbxh0+cONca7249mPX9ZhvD3WngMGc9AxSHIMXc+hrQXEAHt46WjjD3/4QzhAmT9wODrG7RLXf5NbAnUgNrnHb/y5Z4b0SAOdAxoo96mvP6fu0iqVulaGw1gHeto1wCZRQNoAm+77NNBfVj8ALHjRKp8uCr6GcQBiKKqRgFisUFGkKC4rzFiANsYo2ToQG53hNPgySMG4ksZm4ptuuils3j/99NO1bNmyYDyQK8srcflaBnm4dBvIOKa8DWZM32nOZ3nKm5oZf487MfPJnrBa7cdt+rpW2Xr66OZRLCfmiOW6du06PfnsC7ry+pv18qq0VmXatC5TVHOVJcjhgBj0AOE8+4wzIfkjD4+5eWHemA/PIcAc+sbgiDrMGesU65Vq9JPtjXQPDcAhtB999NFwYCun57/xxhsbjuCgPcrUf5NbAnUgNrnHb/y5Z4bwMiOvOPaX1DPQrpK61TtQATOgrYEybzb2qjzQLT7bzTuPqAaWNPlbbcPSZFiOZI/YBh/ZqPlHKaF0rHisoFCCeDgwrlacsSL1NTFKlTIALerHytLXxChZe9isiB3H9OrXQ3vwLAvkC9DCmL7++uu65JJLdMABB+jb3/62XnnlFa1bty6Mg8fD9ZDveINf2qA92sHzYTDGmBOYE0lQ7zrmczxjtxXHBrpxGtcGBuRzb9kRuw68upz5BkhwbXrkx+Vcl/S4THxvWo7dpsvEsflym54bbgd+uKaO6bks7Tc3t+jNFWv0i2tv0tOvr9Gb63MBiDUFIJaoUwWcmSb0WVL0c+/nHQXk6+Rz77qOoWGPqsEXIAmaBOsnz6dRK7dBHjwHiU2XPwo4p499lxyc/PjjjwfgR1vm3fyPpb162YklgToQm1jjMSG5CS86svdBvSqrR30D/BU2iKcAaZx+r04NqF394V8FfAHACJts1o+g2Wg7jLKxojMYQ1kZiPGXLErdxgPlmVTuTsPYojjjn5UZMTShR33oxcFKuR7X9nQgLxvnv/3tbxs+g3TRRRfppZdeCsuTlMEAE3tcbJzHW7aMK3MlBmPMqRjQm6fx5iWmD0hBBpyO/uyzzwYvyJIlS/TUU0+F7weSbpkhN8rzjc8333wzAFzmLPkGP/SRvjqQRxpgwnObmPIuAz8sHzuNdsijbsyracVtAbIp4z2BLgOfeEhffvllPf/884FX6tEf+KcNt+mDgEmrhLRWrWvW3Q8/pfsef04rWgpam8prffOm8284jxj95rlnnHnG/byjA3wfe8LhnfbdZ67hGRmzPwzdY7AU66Vq9GM9U+vaeof6BnbwzPPy1a9+VQcffLD++7//O7Rfi0Y9ffJKoA7EJu/YbRPOmSB8/5Hz78PpXv1liT0JPRwEhssrHH+vfpVUVncoQ51kqDBLKrCs+h6N4TqEoooVHsrKQAzFiFHFixUrTwyIFalj0vjLGLAVK2O3TRp0vVekYgxsFIYUs+nV440NouWFEcEAE3PwJB8j3nvvvcMbX3jKnIf8kkZvW8kU3rzx2ka42pzZFvwgA4MfjgFhb92hhx4ajPAxxxwTwCygjL1BLgdoue222/TrX/86gDH49DNAGQJ9JJ1x8Zj4nr5Snpj8OKYMwIo0t8e1y9B2fE/5+N7zgDTyHnrooeAV5dukADLGn3lx9dVXh/E3AKMt1w0xwDCd0dtNOa3PdWh1S06pbCEcU8HRFfHRF8MBMcAneoLnO/ncc49uAYibX9qGbwfu4Y35wlwZDyBm/YZuAzTyLVeOqfjc5z6n3/72t0FO6K36b8eTAJYxrBwNLhj1sLI0UNJzLQXNvv4J7XzZE3q5lRUpPCDMAWps/PtfG98O3QWzi8t/oE9vFzs0547n9J6fPK17VxZVCotWvRVyFNyU7hCh+tV2kwDDwkIiYCxsqygDvnqlvi6pvyNANBYiAWnsC9sAwcLJdAZdjjd/kK0sY2WFUkIhsqSA4kLZxgbBStXK1DHGB2WaVMgWMm2gtG3EXK8eDxmmWrLAYAEqLHuu8ZCwr+XLX/5y+CYer9/jCcEYEzBwteiNVzr8EZgLGFeWgGJA6Pzxaj+m67Zon/DXv/5V3/zmN3XNNdeET9jcfPPNAcR861vfCl8tQMbU4buev/nNb8ISMPWQJXQ9b0mLAQ551KOcafiamEC+gRdlCOYVer43bY+d6dI2MiWfa2L4xJvDnkH6wjVv18L7N77xjdCe6Tp2m8QArDUtWTWlcsrkOEYkI46tGHprkuMrMuG8sVpvTeLJqgVi0APoEeZAtfbNC/2xF3U8gBg04QV9hieMvZWf+cxnwpl88GBPmfVUPd5xJIBlrAOxHWc8x6UnA7jzWcoDkfUNvj050KsudaqkTnFABUB9aCYNrluG88q4JhMwVgFimwPHhgNiKNh4WQmj4GAlGscYD8oDuKr9aAua9haYFnFMp369KTBDRsgXg2aDThqenOeee05HH310OIhy/vz5wYtDOYJlvK1lCo+Ms5frPMbux7bkxzIAiJ1wwgm68847A8h69dVXdeONNwbZcWQBnqrHHntMP/3pTwOQOeecc/T73/8+vBBx7bXX6ic/+Yl++MMf6uyzzxZfOaAOgIy+GkzxsfYf/ehHwUN51llnhTOp8FABmvBYXnXVVcELd/311+uyyy7TfffdF2j8+Mc/1u9+97sgM2Tzgx/8QP/zP/8TACP0GGcC5VmKBtzR/nXXXadTTjklAEpo3n///YH3z372s+KzWG+99VZ4tiyDTeJsTk0ASAAnnrqWTc8Ra0lXP0cMWgCokZ53ADnyoV/USY498wSw5j8AAU6AI/9x6Bj9QRjLz/oN2siLMZ09e3bwdsIL4Iz2avVhLG3Vy048CdSB2MQbk4nHEYAFIDaIp4h6wnn5vSqFKzbyJ4HYIAAbQmjjCsTwYHlflwFAUpHG9yhUFFutHwqPFwD4K9j0qinnmGb9umLAkBmyiOVmEMCyG54dTt+//PLLgwGOjR8ypiz1x1Pe0E6GmF/zMZ48JOeL22IJ8t///d/13e9+Nyzd/fznPxefjwLo4ElkyQrZff/73w+AC3my5Ae4Ig2wiyHnBYmjjjoqeJ7sGQP0cn3vvffqyCOP1KmnnhrqUA4Axx4uzqpiORQwx2d0vv71r4sT3PFs8mF3QJp5x6N1ww036MEHHwxtsZkc7yfg7YILLgggG+CGd4f+nHfeefqP//iPADBYdtt///3V0NAQPGT0Pwbl3FcCcykVTtx/6+21euW1VWpK8eZkRqlsi9IZligzyqbyyqQ33u9Gfeaj94fxXMcgyaAJoIP+oH3PPeq6n8S9gOBbAAAgAElEQVSAdf6A21Ig5jbtATOYAyy++OKLYezYnL948eLQ/xjgUbb+2/EkUAdiO96Yjk+PEn/gccsWff5t/KvkbFiiDPnJMhvXGM2d/2JEKdlFjyJDKRJYauQvWpQnBjU25hVlbqVeUa4+wsBKsRoP0EP5GljECjpJs34/JN9qsmA8AFx4S9iIfvjhh4dzxvCO4PEBHFAPr4MBMN4U6lSjtyOn4REDTHFUASCIt+WOOOIIXXzxxWHTOx4rAM/TTz8dzmgDJJ144onh7DY8VIAevI98CBpARj029BtUIFPOecND9ec//zl42ABDc+fODQANTxrgjw3299xzTwBs7EMDiAH68GYyToAWgBjtAyAuvPDCUA9QBuBi/xptHnLIITr//PPDPV4+QKO9cfHSpN983nRsUyoU01qzPqPH/va6brrjcb2+pqhVmVY1FdJK5ZqVS6VUbCkol6n84cQzC3/EACxvRTDo4Xm3TiHmD7nYKxrz4OceOpSzdwr9Y11kgGd94riaXiGPeugt6zNo8xwwduwJY/kW/uu/qSEBLCQQO+zoYQt2fY/Y1Bj47d1LK6qxxFZaVn5JIMZflCheA7FYmcbXKFaULkq1lgKFL7xmgDEDsZhG/Xp44JWUD0YF443BQf54dfDCcOgrnhi8KKRTBgDGtccySWtHvGfOul+8aQqwYskP4IosOEcKLwmfkAJUsXkbcLbvvvuGANi55ZZbdOmll+oXv/hFWF6kHKCJT+EgX8uTtgBYeKwAbHyGCoAEEIMuXi/2c/FWI4fxnnvuueEeAAdfjY2NG5Y4AYp4xABp8MY9ewBZ7oRnwBzHl+y3337hxQN4Zq8gS5yAPTx/zA0C/SRYDkNxSs2ptcrk2/XSG8365U336/6/vq5V6VY15bNqyTYrk2pRMVXcCIhBC3CHNwzQwzMdP+/xNWWQz1CbQ/MbeZGHfjEQgx76JwnGoBmHavqNfMAcMfWhiRcUUDpt2rQga/RT/Td1JFAHYlNnrCdUT60UY6U10rUBmOMYiKHYUKb2phiM1Yox+JSHRq12UZCU8V/KtWjV0yseyOHkgCGzoUX2AAw8O97Aj5eEQ1/xjFEWmQPIiLkfjvaOkBf3ESDGst3dd9+94VudvGkIQML7hMcJzwn7wfB64T1hTxnlWU4ECLHnCvDFMiLLlew7Qk4ADUATII906iNngBjLlKTjKQPAAdD4XihgiT1qXpq84oorAkijjS9+8Yth/xfjxrIpb8cypnjEyGesAYnwQVuk/eUvfwkAjzRoA/Dgzd7PTcczrWwupXSuVSvWFvXgkld17W/u1dvrc2rCM5dNK5tKq5DKK5+pfBPU8gQ8oRvQGTEosg4hDR3AH1ybtjv05inzEF2AZw16ALEYjEHDNOO4lm6hDHUIjDdez3/5l3/ZAHhph7r139SQQB2ITY1xnnC9rKWgaqXHys3XKDErRJQjwMkeLJQqyrhacB5lqVerTWhD00sm1WjV06rLuJpcDGgNrjDSLK/hZWHPmI82YDM69QFuLluN3o6WZiDg4z7wKuEtZL/Vd77znQByWLbEcAOaTj755OABY88Vy5gAMzxNeMQAtYAeABXLlYBe0ycGtLGUyJKilyo5MoNjJnibkaVRljQZG47RYJ8XgI0lRjw3vCgAkMPT9ctf/jIALjb64y3z/j8Db8AjvLIcyQG/7F1jaZRlaUAa+YA+P5ebjmtW+VxG2VyrWrIdevXtJi2+4Ta9tSal5mwhvEnJkmQhnVc+m1MuevbZ02WQ5OfcIIiYND/jtdpnnuLJhRb6wsG6x4DKeimO3WYcuzz6h5cW2I+HHPAs0hYgjDLUqf+mhgTqQGxqjPOE62WsmOLrWIlVu7YSc2xliHJEgfEXMMqsllKNlTwACyVcrR2nQdfgDrqEmMZYr01jKsaAKsuS8eGemA3ieGHwCAA48JzgfbGMxiJj15mMsfvJFwgALXPmzAmb9FkyZHkQ8IJcAC0AKTbwswfsZz/7mfBSYchZUiRQBkB7xx13bAA60EcuxIA9gBBLh4zBE088EV4A4NgE5A8AxMsGECPmO4cANoAzebTL8Rq88YiHC5q0yUZ/vFy06zEGBAK2GGOO5YBX0ni5AFAGcGQZlPKWQRzn8ZDmOO8sr1yhXWuasnr4iWe1cl1aLZlWZfNtKuRblSMfIDbYT+YXOsHPsmPrDt+zBaEW4EdenrfoCoMwYuueJD3TrRVTHpDKPr+DDjooBN4qJS2ug7eu/psaEqgDsakxztu1l/GSQHwNAIsVjxXaaGIrQQMwFC4BperlSSvkWkYZBUt5eKjWJvxB3zShS51a9EZKp249DMkAeToAAPDc/PM//3MAIOxdwgNj4IZHgsCYEleTdV22Q7IdrSyQv+XKsiXLixyyynIne7y4Pu2008Lp/gZWMW3XB6SxZAqwYnmUPYCUY5z444h8ljk5ZsOAq9oYVksr5Asq5Ioq5IvKs1RdKCpbaFMq266WTLvS2TYVih3KDoIw5ght89zy/PJsx3rGz7tj+u8+JdsnnT5CC/1ifUNsHVRNdyTTaMseNdrgJQmOp8B7yH49ZO8/SOsAbLuaq+3SeB2IbRexT61GY/DlaytHKx8rxaQCq3ZvBUhsxRgDMStWFJ4VbBxb2ZKGobeyTrYFT7TBX8IYk5jG5l4beNTjCqj1WCFPlrbYizRr1qzgOcHTgtFGVsSMG+Nl2SXHwOn1eAjgjkYWyJFyxN4vhueKfUssezImeGuq0QL0kA5oO/bYY4OXDq9Z/EcQY0Z9llTxvHnc4rF3WvW4Va35DhUDn1kVihkVioBODl0uKZ/vDkCs0FpQLl/x+sETe7p4fpPPNffWNzzbtFlLV0AH/qFFWesZdMZowBjlqUcAiAG48EQCwFj+Ze8fsqKcdWEdiE0t+0hv60Bs6o35Nu+xwVccWzmiEB0MrKzkRhsnlR2gyQa7mmKPDQrlUJLV2oIf84Qipl41eqNNi9utXw+BBY8XxpAlKg4DxUjhMfDeJGRsw20PZVLudZkOyXQsskD+lEf+AF7AGG9Lsn+MZUperCCvGk3GhDw8XoAKllV5A5Kx4dkiz3/EUN9vz5Ln8UyO48b3RRULrWrLd6oNmsWUWovNKhazKhY6lc/1Kl/oUbbQrmJHq/LFCqikTXug/AzHz7jT/Fy7bxu3PeQNoxz0DKqIk6Aspu9r6tAWc5ZlYN5g5e1Xlp2RF3IgHx1YB2Lb3DRNmAbrQGzCDMWOy0gMwHwNEENZ+S9FlBrKbrQBBeeyKDkCypeAckOxJpWq7zEOvqYcdU2rVgzd4Wia3kixFX49royPDTxG2TLx3ia8MuyhWbRoUdhThDfB5WvJ2TTq8ehBGeAL+du7RWyAhZz9vFSTKeUIlHN+fG2apkPZkZ5Pym4U8q1qy3aqDY9ooVmtxXUqFtIq5Nr14tK39dLLK9WcKSpdzClXyKsw6MVqbx96rq0jHHd2dIbn3rzA+0ZtRjxQxsE6hngDrWH0FuUAqezJ4+ULjvLgjVJAGDrMQK0OxHZc+zeantWB2GikVC+zRRIw+HLMX37+K9EKMFaIVuijja1AbTC4xwB4OYv0OJDufGLKj9QWZWIam3ttXqd6jPwse48HaciFdLwyLGMBxjBeeBLw0LBZHUBGGdOIx2KqyzXuv+USpyWvLfP4WeFZdLplXa2eyxAzHtCgHNceH54r0h27jvO5HzkU1JptV2sur2K+RYVCswp55kCHbr/zft1198NauT6rdZmcMlno4d0DWAEQCRHIyhdUZM9Z1C48D8dDrfxYJrH+cDppeHg5X41jPTjzjTdNObiVPAMxrw7UPWJbZGYmdeU6EJvUwzexmTfwcoyiiZchUfhW4DbGVuL1ePTHQuxosornAscwcMwCb1Ty9h6eBc6sYs8R/XYc19nR5LG5/QFEGUiZhgEH95YZafG9y5LvYDquT7rTXH4840KGoykqIZvjyIo2pfIdeualN3XjLffq6ZeXa22uW+lcWzjmgqMuHHLZVuWyReWzBRWyORWzGRVqvKE52j5YDsmY+siG5VxiXnY4+OCDw2n5vKjAHxKUQffxx6jBVxyjL+u/qSWBOhCbWuO9TXtrAOY4CcRw7fPX42iVX73cjg/OMO7MCYyYjRpeBc6tYpkSQHb77bdr+fLlG0AYxpA62xIYTPS5iPxiuXBPQEa+9j1gNk7jmv5R1jKFlseDGHnj1dlWcuAcsXBGWC6vbK6oTK5Vzdk2rUkV9OfHntbtf3hY6waBWC6HTnGAR18XAo3KWWNb/1lCVsgJby5eL/6A4Jw1vjbw1FNPhT8gyEN2LFkm94YZjNWB2DY1UxOisToQmxDDsGMyYQDmOAZiuONxzbNnZFsp83o7W9/4bG2ZAgIwZjEw4J7DSTlHi4NB+VA051dxxAWbv+FhW4KCrd3n8aCXlB9tABQAXcgMzwxvqXJcBaCWzyHhfSSwqXzlypUbPI8GZtAwIHM8HrxvSpMDXdPhUNdcDpCYVyZXVCoPEMvpqZde03/f+nutzbQqE0BXTvkcdeL5DoAbCtDYtJ24/NivkQny5G1fltR5+5c/IHhblD8myEf+zFX2ogLE0IPx/jB0ZB2I7Zj2cLhe1YHYcNKp522RBAzAHMdADOXDBn3+Mty2Sn3sCnZrK+w6vZHHgDlBiIEZS5K8xceHp1nu4TM/DzzwQFgGsjeiLtsh2SITQBebxVkqA3ABtDjjiyVeZMcZVngYOU2fYxU4nZ+Yb05yyj4n+fORdoAwNOw9A0xsu+c2o3wuFcBYLseSdCacpp8CkBXbtGJ9s15bsVrrWbLM03/KA9woWymfy2eUzeeUzhWUzlNuy4BYDHS5RtbsYeTgWr6nedhhh4WDdgG1yB8vmOc0suMlpToQ2yLzskNVrgOxHWo4J1ZnDMAcJ4EYiojlybrxHDKeU10WNlg2dMgDI0c6AaMGoPBZTCxXcs4VBs/esakuQ2QHYAK4IiuOouDFB4AXG8c5WJUjQviuJCfhcyL/woULw6eU+ETSRRddFA7X5aPgBD4kjrxvvvnmsOSGN41gUDb+8gZYtSiXTw2GtLIAq2JBzdmMMsWiWvA2FTllP6tsPh3KUcf1SMvks0rlC2rJFwMY2xK+PT+RAbIA4PLZKb69yflryJk82vAfFG6PPz75I9RADK8YutEBfVn/TS0J1IHY1Brv7dLbakAMJUTART/ef1n7L9Fa7SQVJQoTRWvF6eskHae73GjiWnVIhz5LtfY2uD3ocj0a+tuyDDzH/UnejxcvtAPo4jM/Rx11lD75yU/q7LPPDktAcZuUQ27EgDjzRxyXm6jX1fh0fwCn1fLpC0uO7FFasmRJAFyc4k4wCCMm3HvvveFTRHjDOCLk8ssvD9+X5A1V3u5j+ddgzNd8/YCyeMv4pBFgw/M0lvFoZRrP63h83Ld8OKA1G4GwChgDiGVyFUCGF4yQzmWVZq8gY12oHPyazTRvAGOZfCYAseZCq9L5se9vM688n8ifGFkDUPnQOSCMfWEcTWEQNtSPyjxELsllSb/AVAdi28U8TYhG60BsQgzDjs3EcECMfWIGHqNV3ptbzgYjqfC5t5KFtvN9baPndGLzEF87bbg4puFryiMDFDRnq/HXMkYtphPzF6dPhOu4H1vKj8fIdGrJF88YQABvD98+5PBXPnzNdxbxjsWGkPHjHhk7mP5EjuHbcw8+PQccW+4ug2eGT0U99thjYZ8Se5UIgDC8YA4GZHw/8s477wzLkosXLw5AjI9yJ4EYH/oGkPG9S2LAGB8Ev/LKK8PSJvvJkC/g2LyMVq7uC+Xdn+SYA8ZYbkyG7GAacTqbVks6rRVNaa1J59WM1ys815w3hmeMvYSZ4AlryW8eEPMzCX9c861IACpeWQ5pRZ4AYOYmsnD5eOxI89lh3h9WB2I7tv0bTe/qQGw0UqqX2SIJVANiKCE8YuyVwFUfK63RKvHRlIsVPdeEWNFzjfFwOa4dTJ8ycZ1YsVbLc71asdt0XfoOCEMmyIq/jCfL3jn3wXGtPo82HVl4LKgD3Wp1nY7RY6M5e3PYIM3eHIADy3AsF1EO8AWN2NtYjeZES3Mf4QuZ+BmxfJinACCWIPmINpvC6bcBlz1h8b2viVme5EgF9oNxzAIf42YZkm9Fxh4xAzF7x7h3AASzNEzbALIYjMF/HLZMvvE84HooZHlm02k1t6R1+x8f1VOvrdTqTJtSOcY9q0I2pWK2stmfoy/SeTb1j94j5nEg5q1HZH3bbbeFj5vjCQOgIk/20NHHuLyvGTMCx1Yk94fVgdgWmZcdonIdiO0QwzixOzEcEPPp+jaWW6asN91rZeOF0UIpogx9ujdKkXZt2Mg3CLPijGPKUof6rrM5/NKOeYEm++QApQAwywqvmNuhLcpvTlvjWcf9cBvJe6ePR8y4MlaWDdeAAZYoeauSzfxsQn/jjTcCWLGMAbyE8eBpa9OM556vacNyBvSwNPb888/r4YcfDsuNeMAABV5+JLZHzJ4w8r1UyT4xPiPFJv2rrroqvOXHPrFaQOy73/1u8IqRbw8Zy3EAODxCeCMBK36OHNeav8n0uJ+VvtLfnABQ8TEU4TqcK5ZTLpNTNs1ydVZX33Sv7nj4eb3V0q5UgW875lRkGTGbVjE8Q4XB88VGD8QA+zyLAH6+o0m/Z8yYETbl83F03pSkH+gG+g7fPNf0PZ4TzFnmXrw/zCCMuL40ObHt2HhyVwdi4yndOu0gAYMLFI0Vjz1iAJAYdMSKa2tco9ihgxLEyxT/NQoPAEGUI/nJshhvB+pRlsDSAuVtRFxvtPy6HsqatuHDskEeVsrmy2253mjb2Rbl4G1rgFPziiyhadAL7VryJR2PEHLhmsDnkfDysGH685//vM4888zwhiDjhlyZa8wDtzdRY/oCn5Yt8kAu8IuBB4QBAFgeM9ByDNByMCDzvWMDNvbZGYjNnz8/vOlXC4ixDOe9YnjEAGAO9pCx8R+PEeNiEEZca+6S7jyPIbHHpZLPsROVQ1k5mHVDCIe8cjZYJWSzRT312mpdd8fDeuGtlJqyXeIw12I2p9ZMVsVMbrAuR+YAxIbacXvJmPYBYsgasIoH7FOf+pQApCwDU55xgWcDL+6TfSafMbQe4Tnnubc+9DPvP8bqpmNqSaAOxKbWeG+33sZgzKDDQAjlBOiwErRC9v1YYurGit3KEaOGMTYfjuEFPgx6rDApi7KMFSZ1KE8afyHDF+XHwl/FsFS8WxhZaJkuIAGQh1ImDR7gGwXuPo2lra1d1rxbxtwDVJEdfDp9S9qlr9C0wUIm3MfGjXZs/GL5ww8AgL1SvC3I5vPjjz9ehxxySFh64wgGZA5N2gHMUN98u39xvCV9GUvdZJv0zzJgHsCzQSnA4LXXXgteMAOrscT2jHlpEiB23XXXaSQgduH5F2ikcNH3fxD2jnGUA94hZMuY0B+PWTW50H+eKesCym4sE0Aoz5qfN8dDXnC8Zm+vzem2ex7V7+97TM3pDmXSbcpl2pTPtCqfaVMu214Jucr3MeEFHt2evV/2bAHAkBefKOJTWyx/I2vSmT/V+hKneX5Bn2eEcbROMRBDpxCsk7abkq43vN0kUAdi2030U69hAw6UDmDDQAzlhAK2okZ5xcpsrNdW4FaCAAXasqIj5p5gBQg/BhPwgbJ0nusxYlyTh1GEr7Hy6vLEAAy3gQwwRAAEgzNiypDuemOVxdYsb7lCk2vkZMPC+MH7lrRHHxkDgIflQsy95Q192k22k5QPvHCIJiea/+xnPwsestNOOy3sh2KJyX2w52ZLeU/yM9Z7+Ld84YU5y5z0c8JcZS5Q5pVXXtEjjzwSAEE1L9hIoMxAjKVEvIdbE4gB1Dj+orGxMRy4C78eG2JfWz6+Z0z5I4R+Mqc8HpaJyw8Xc2BrU6qgv7+xUi+8vEwpPm2UB3zZm8a8YY7yh01lDtO+2yBmPnjJl/12LEOyGf/II48Mb4uyNMlyMGWH48V57jP9YfyYy9Y9xIwvc9zzHf1S/009CdSB2NQb8+3WY5SMlY4NDGAj/osfhWzlbGU21hglCQ0ADIbdwIaO27Bj6Kz4LZB4yRGlCY9JxUh96EF7tMo45t99I4Y3lLEBF2kEA0cMEmVslGI62+Oa/rrP8IkM4B05xcZzS3irBsSQOfQBY54flhVx3B78IS8CvCFLPGRsSD/nnHPCBuvvfOc74egL3nDjzUtoYnzdN9NL0nb6eMS0Rfvw4vFn7tlYE9Mn9rw9+uijYT+WAdVIwCuZ73rjBcQAL7xZiUeS5TteJrBnuprs6DdzyQCcmHvLPzku1WiQBhALh7wWWtXC4a6ForKEcMI+wGnjNy+z2aGXdGgDEIani72GnJvG8vahhx6quXPnbjiuA57MVy0+4nTKMm7MXfRLHYhZ29bjWAJ1IBZLo349rhKoBsQMRFBQsfcHxThaBZxUfCg/FB/GG/oGUzZsBjeUoV3SCTb2tAsNvDwxGKOMgRzKdXP4c7+IoYFyNsBwP2gbY0w616RvTlumtzVj8w/vBpLI2B7NrdGWwRiyt/yJGSvkQtsGZJaNDT3pyI10gBjB/AG6FixYEIwr3wCcN29eOGvLp5/bO2ZZW/Zbo08j0aAtwIf/OGCu0WfmpOclS6uc32VghTeM5UXfjzYebyB24eBBsOwf401M9oyx5Oe5U00WPPuME8/XlnhXU5m00hzqWsyHw15TXBeGDnnN5QcPec2yrFg5jw6+WIrkiwPscTv66KO17777BiDGCx8Gkswx5gjzr1ofqqUxHxlX+sc4ej7SVwJjTJ8J1kPjqoTrxCekBOpAbEIOy47JlIEMSgcFZGVEjIIyKMEoofRsEKspuFppNmgocys3pEnbtIFCtIFFQaIcKcfPYNC0MfrUoa5/lKUOytg8joVPyrp9YugQk246yXTzsz1j82Y+Y9CAjJAVRmdr8GjjBSBjvGJPAm2RjowILmswG6d57Bgz5hhzAnoYXLw2n/nMZ/S5z31OeMgAMYAFPGMYW/dza/RnNDTgGxkyBwnwSr/pK7LGq8f5YPBpILU5y5Jx/fHyiHHMhTf1c83RIiwH87z4mUEmHkOeAZ4pnjP0QvyMusxoZBjKsCctlwueMU7Qbw5eMj5pxNuSfIMyHY6zyIfjLCrL3By7AQDDA/aJT3wiHIHCobXxEjZ8w4uf+9Hy4/npsY11Htd1IGbNOrXjOhCb2uO/TXufBGIxGMNoGgih8Ear6OJyBgsoPZRc/KMtDJtpoyC5j8GajYBpYgyhE5fhOqbjNqlj2lzH6aYXx86P6zjfeb4fTUyduF7yHhrOr9bmSG24rsthLG1IGDt7oZw/mhia8GJ+4jacTgwQAZAwroyJgZjBIPMGQ04+4wod8gyyGTMCfFIGoIUXjO8tslzJURccR8AblpxGTx40KBf3w8bY/JrHmO+4/Fiu4dt9RLaxPAFh7HWLgZfBmL1g5CWDQRdl4/K+NhDjZHhv1ucj1T/60Y/C8RV4tHx2WLg+73xdcN75YcM+MeH8c8/bkMb+sJA+6BFzXejBC54lPE8GlsiPftNfg2aeQfpOHnIdm2zzyqR5w7JNa9dntHxNSo8++aJWrMEj1qVMtlWFXKvyHHXR3ByWefmqwFe/+lXNnDkzeMI4joLlVLyngHKP9WjGEl6TcwLgxpxjLjJP/czQT4J1S/zHXqy36tdTQwJ1IDY1xnlC9HIkIGZDifIajeKrVgYlj8KLFRvX0MbQUQdlGf8VbuGgJF2GcihPK0uXQXGiWE0nycNoFHc1A+M0G54kneR93G5c1/Xj/OT1cLSSZX0f00V2AKIY4MTAwXWGi81zXCZuo1o6fMdzIx5reGHcSYMOZeGJMWTsiTH4BmrEAC28HnfccUc4TZ7T0dkTxBlZnK/lU9LhBXr2lPmeGDoxr2O9thzMM/Ti8QEMwEe8JBkDLAOxscSjAWLs8cKr5eMpYiBmEBbHG0AYAA1AlgBjLFGy0Z1+GuASey7xnPHjGWQMkYFlU0umm+bnlc+1KptpVzrbqVeWNenqG+7Q0lfWqiXTrZaWNrWsz2rp0y/ol9derzPOOCOciH/MMceEFzr4wLkBGHxBfyzjS3n4Nu/wDR3+cGNuMg/rQMyatB7HEqgDsVga9etxlUAMxDCc/qsQ5URAUWHgx2rUrait1KEd/2gXuih4yqIoKYtx9o8yKEu3TRnuoUUeP2J4xqCbDuWSypo0gvlKxpsakMor+HG665PmtpJ0fO8y3JtGMiYvaeRdfzSx24AGQBQ5IA/LzcazFi3XT/arVvla6bGsaZMx4gc/jCdp7js0GGcHt006y5C+J+a4CwAKy1Mcd0Fg+ZLlQI6KYBM33hzTdt2kl6wW39XSTcuyictAn3Te/OSD3XwXMukRM6BKgjDSHcizp8zlXG84jxhADEBqr1g4N8wer8gz9r0LLtzIQ1bNIwYoA9T98pe/DP1BjvSPseQPH557zyWuRztPLb8hueWVasmqmO9UrlDS6qZ2XXPj7/XA4y/pxVdXa+mLr+n2m+/St/79BB184Cx96dAvhc9jARA5Fd/0aN9LqAaNQ20MHZdRLY1+eW5AB32C7omBWAzGrF/of/03dSVQB2JTd+y3ec9RNiieZMCIGoihsAx0qim6WmkoP5S6AULcOdqDphUksYGYFSAxf7mS7nwbCNOiDHzaa+ZyGH/Xgz/SCbV4tcJ3WerGxod87kl3iPOTdGmL/LgMNChnOvBIiPmKr5M0q91DCzkig1huACD3oVo9p5kX2k3yNxwvcZ5p0B7jYCAGDx4XG1G3QfvQoI7HihhvE/TIJ8boEj/44IPBQ/bpT3867CPj7CiW7gBk0IYO9GiP4Pbcz9HG0KA9AtfQgQdi88up+RyjcP/992+0MT8GWslvShpoAcCo6+BDXJ0/EhADjMWALAZdeMC4/8H3vh9ie8eCZyzhDQOIAUaXvFkAACAASURBVOg4fZ8DaJE7Y8Ncip8xnl1AC31PhmoyjWXn/NYgy6LSuXatSbXp3gefVOP1v9O5379Yhxx6uD79yb31pQNn6poFjVq69IXAB/KGFnMC4ETb0Es+L25juNh1ianvOUo/CTw7BPpKqAMxa9epHdeB2NQe/23ae4y3QVh8baVkZeWlv9iQDqf8yEORUg/6yR/0UbAxPcqj9OHDvFDfyh0lisKMf5SDR9Oy8kbZWoHHbdTimTIuh8KmXWhg4KljwwBN8jBYtYwC9alHWYJpQN/GgPrQIR+ezRf5vh5NDA8AHssM2SBv5Ei7Me0kPfJo3/2kbQJpw/UPOuYzLu8+eYyS3jDXcX0bRWIC/FLGoMeeD0ACgQ3cnNd12WWXhdPUeYuOfWScScYZXux3gndomFayz8Pdx3OHvkCL8vBDTD6eI4ALICz2huHZioGYgRblDLYozz1LmvBLzL3rEo8ExDgPjO9O8hFwrr9/4fc2eL8AXNxzgCvxSEAMjxpeMQ6NxfuE3Og3zybziR8xwJr+k48MiAnVZEn9eD4x5zOp9crl0lqxerXu/MOf9I1T5umTn/8X/cuMAzVn3lzdfdetWv76UqXWr1KWNywH9wEid+ZF/CyS5/xq7SfTYl65ZkyhR58MwBxb59WBWKxhp+51HYhN3bHfLj23EXeMIrJSMhCLN8MnlV18HytolGgSJNDBGChQ1yDIipI6KEfahAZlyEPB20jYUEALpWpDTl3/lUuM0o2BUMxr8ppyGBJo0A48AGjggzhW3m4Tw0SAN9qiPuXdB8rF4IC8mA48Uof+GQgm+XL/43QbKOojA/88hqTDg/vv8rRlHs2HeaAf5HFP36lvMOJxNZhEVuQhF5enDnKDH+rSJvUsH2jDTyxP6pJGGfrnOO5rfI1xZsmSDfycQ3bKKaeEE9ZPOOEEnXfeeeFbluzfog5jAj3qENuAuw+U8TX58bjRF8uFdAf2K7EsCdACeAGuAFoAK74tSQxQgz/KkWYvGHmkse+Jc7EILLNSv5pHjHOz/K1JPuR98cUXBw8Wm/fxZBEu/slPAjBj8z35l1x8SQgAtQsvuDB8CDx4v6qcwH/+eecFz9l//eAivbh0qVqLQ89rPJ+QBWPkMfUYxbL12DKnCMwLZLt69So9//xzmj//Kp02Z46+cvjhOuLor+knl/5U9/zhXr388lI1rVupfGqdinm8nxWQx9h5bjGnGAvaJ93jBn3PDc9P31eLKQOf0EnOWc9b5q6fIcugHk9NCdSB2NQc9+3eaysglBGKyQoQpYVSHM7LgJJzQAla6aGUTdcxdFGIKHLKWaHaKGLAySe20qccxiCpKLmnDcpjLN0GwuTaRgQ6bidW0nGb1KevcRvwCg3S/DNdgAh0ieHBZYkJLgfflCF2uvkkpi59ha9qPJJuWVnG9Bdeqe++xvyZB4wObbs8dQjmgzr0jb5j5OL+02/SY3nRPuVIh+9YVm6fNPpKPcpbPtAj0HZcj7nlcY7bqnUNTfLwTvE2JaAIoMIp/SxZErP3CW8ToIy9ZPZqEVuGHnvukQ+yMl+WH7F5ps+8vQfQwpsFeAJEAbYAVw68+ckeJ2KAFnwAwsjnTUvynnnmmRBIo773iiU9YgAxPICEn//85/rFL34RAl5A7okBZIAz7ilHGsCMpUe8XrWAGB4zljIv/vFPdPfv/0fpVFrlaInb8woZMC+QA/MUuTFeHjNkx3gzH5gbeCaXLl2qe+65R3wj86RvfUvfOP748DYsB8ouWfKE3nrrTaVSnB+GJxoAxlypLD1CK56H8RynDeYTPMTPiudEcs7EZeDXfLo/HlvG3cHteT7X46kpgToQm5rjvt17jQIioJBsiFBYBIwlStbKN6nwkooQ0IbhQtGZLrGVOsoUWnG9WLnG6bSFAahm+OGVdIwotGkj/nFPvoFOTNftwUtcH5r0OeY7pss1/aIe9Ihpw2VcDzqUgzbBNM1fXA5ZIY/YcMQyph0Cck3KlnYI/pk/2oYu/BFbPm7X5Um3DMnjRwxN0uEDvmifOUBaTIt2uKe8adMe9VzHfXe+2+Ye2dCnuL/DXdMfZBXLlPnJsuWtt94aPGSzZ88OJ/affvrpAaQAoDgBH48WR08AyOwhiw2/+wy/7iP9JfAyAV4svFqcpG8gxjXpgCwHgBZAjLK1QBhlKRMvdcZAjA9aNzQ0BK8Yy4dXXnnlBhB2ySWXBMBl8GWgNhYg5rcqAWILGxdo1YqVKvdVxtHjgzwYX+SBDKwDYi+jn2MA2LPPPhtAIJ5KjiDhGApeMHjssUfDZ4gYs0KhqAwHtraktHL1WqWynDNWUKHIHyuVeeo5SNsE5gk/+GGsaz0nyXkTl/NzQz/oj2l77kKb4LYsg3o8NSVQB2JTc9y3e69tJFFGKCdCrIQxrgAajGtS4cX35Buc2JjROeiiAKsZXhSmlSb1DUqchgEwLfNpmvAIbX5Woo5JI5/6MY9cQ5u2UOxxfXjkr3zqmY5jt0EefYQOvNrjFJeL5Qjv3Mf5XDtgHOxtSPJpXonhN5avacYx/AMu4MkABx5JS/JB+9R1CEKMgBi0PAYeU/eB2LKFNtfmA5maV3hwvuvG7VAW/qr1O5kGTfrFXIQ35Ea77q89X3hkrrnmGp166qnae++9w6Ggxx57bAAyeJ8MwmJgCR14MX3LinTa41gNvFl4ufBieX8XMWDMnjB7uwBasZeM+9gbxjWBMnj1WMLkVH6O6fA5YosXLw7fU1y4cOGGZUq8XSw9shQJ8LKXDFBmL9loPGIAMQJLk4Cxl196OciUMeRHjHyRB3OTMbJHkZg0QC3gkXZ5qxVZ8yFu9p7RB+Tb28tWg8ofdG3s3WzvUDbfqpdfe1M333mP1mWKai50qrWzpL7ozV/k7/HgmrlDgKfkvPAcrZXOvIFf6DFvCIwrwePsZyA5Rz1X6/HUkkAdiE2t8Z4wvbWiQyGhnBysuFCAGGOUWlLhcY8yNLipKODKMl+s2AFhGE2UupUn9Hwd003Si5WxlWWsPONr5xPDP/zQDgbEbXEPSIjpUhb+SEdpOy8eJGiiwA3EoBMDnbhtrh3Mn2k5ndjg1LzFcoivLSvaw0DCh3/QoQ34hn/KuC71MET0j3Kj+dF3+IInaAFGoO+f26INaDM/SHN/aNPtUx9abpvYAbpxWdepFlOOPsAbgfa4hzZ58GpQxgZ/PGC85QhoYR8ZZ5Lts88+ASzw9iFLi3jSqAs9+gGvBLdDG8jz5ZdfDh4vPFy8xem9XXjGuAdQGVw5tofMe8KSYA3QRj2DOgMxPvrNQaYsseIZ4zNQeMToh9+aZDmWZUlAEGDMoGy0S5Pe3M/y5I9/+EPddcedyudyG8aQ/jPHkA3PDeCVTyMBOgGLJ598cjjzi49vH3/88ZozZ04Aki+++GI4EoN6jEt/uVd9vYMH/HZ1K19sV0uuVctWN+uWu/+iPz3+jNYXO9VVZu5UZpfnFuNBYJ4zXzze0Pb8YMxrPTdOpzx04Id+EaBJ8DyCNsFz1PO8Hk9NCdSB2NQc9wnRays7KyWUFMoKxYWhxcgBQDBUVoRxjOIjLwYxVmzQoj4KEcU4kgJ1PvSoB0/JH7QJ8EibBCtT58F7EojRPv2gvPmjHvcYXfoEn/TZ+W6be9JdDloE8+jyxA4xf06LYwyE6cXy9LUNCvcYRWSCkUSm8Y97G0/XJaY+9JEF7Y70oww8A5Kob9BnnpEVMkCGpk0faJ8yXHuOkI984rHxGBFDO+Z1uGv64DZox3Sg7XGAZ3inHDF12Ev2wgsvhKVLAM1ZZ52lE088USeddFLwmrGXCa/TXXfdFTxbLGPChw02IATQBLACiNiD5U32MRAz+LIHzJvyqVcNrCWB2O9///vgTeJlhBtvvDEc0wEQA2zhCfOhrrw1iecrXpakDPvFyGNvmIO9X8kYEHbed88NHrH//uUNam5qCuOH7JhnPriWo0IAfoAtznX71re+FYAYS6c33XRTAKDIjH17yJtnB9mFservU3+5Anra2jqUa+1QKt+u1aminnxpmRb/9g6tzhbUVR4QM9Nzj2eWMYAe4+i55zFlfjHmw80X50GD55M56zH1HIFHzyPaqP/qEkACdSBWnwfbVQI2cCgnGzOUF0oMA4uhQ9FaydkAEtsoU9bKzZ1B8RkQuS7lCb6PY+ehRGm3lpKERwwxoAD6QfknQBDpKG63BU36AY/+wV8MCigP3WS71CHdQIN+x2VdnpgQ8xeDNecTQw+eahkWjKJlwzVlqWP+ocGPPiAHl41j0sl3HfebOObF94w58rBRdRvE9An5WQYeI8ue8ScvljdpbgceCJ4TLhfzy7XTiZENfTAfMf+x/JCx+SDmPqYLLTbw4+FiTxnftQSUsbSGd+e4444LIOOWW27Rc889Jz7sTQAwEdiojzfMx06wpMhSJd4ugzV7xLwHDOBGYM8YeQZrXFPGHjHvEePD1vDGNyHxiDU2NgaAxX4rwFU4zPXCC8MbkwZi9ozhJaPcho36F14oPvqdBGHcA8TYtP/TSy7VNYuv1tNPPRXAF/3AGwfwYp8Xe+74ygHXvASAHDjDjfFgXJG/dQLjtPGc4RmrjHdHZ1dYlsQj1pRr14rmghb/+ja9uS6j7giIeTwZN2gxTzzujClpzDnmWK1nxmPueYMOGQmEuY14btWvp6YE6kBsao77hOk1ysiGEqWHEoyBGEoSBZxUgL4H9FhxWrERo7CtrK0kiW1s47Q43coeGg4WVkwXxWxwBf8uC+9Jfu3hoRw/06Gc+YDXGACaHnViEEK/KRsDDcqaLjSga/DkPOdzb8NjGZoHx8jIciKOZRIaivpgGce0uI4BivtiHhgv+Pz/2XvvN6uKLPz3/gH3p3uf+31mxkCGpjM0oXMONDkJKGBGUQSzEk2omMacdRzHUceEY8KAcVRQwYwKCEhsoMM5ncOJ730++/TS7bFbcVRg6L15itph1apVb9WpentV7dpWBspogyuxERvLC3kwtDys/IY7uniGrcTuNmF5YoPVjZXNymux3Tc9lNuNn9mDHiPbyFhZrK2iDzvctmAr5UIWTw475eP5mTdvnjN9yeaxBQUFjvcHUgZ5gkjh/YJ82ZuOkCjWjZkHjBgiA8liGwtbTwaB47orImbTnExN8rbh888/73zmie8uQsRYrM+0pBExyBjn8R4xSBkL+Q+UiEHC2HPs+hXX6a833qSlS5Y6hKuwsND5+PqECRMcsgcpw3Y8g7QR6xeIra2AreFs9R2rH35jP6wn9PkbVMvHv+vqVV3frE+/2qTqhhZ1QMSisbVppEcfRIv6dLc/2t6vIWHI0lapZ9oJ6QnoNPvt99BV27I25sU9CwGPiPWs+j7sSktnROdqAxWdFh0YHTCdGYGOzf4atQHOOmIjQ+7OjQ6PQREZG1xtsP25GHkjTQBlOg00bOM5OtxkANtNFrvd5ISOmTKYDLo4h6hQJrOHwYByo8fyRs7ytPKajZTR5Cxv7tmgYvmaPke4s0zxeZsNFoOZ4UZsmLh1Gcbkg4wba8vbymz2YQP3qDMwwlarZ84ZBC2N217DlDwIyIKLyVpdYz+YdtUmsIF6wDYrZ3zsLjP5dEfE0EVdgQv6KAuyxKTDi0jMc2xHFlsJ2I19vPW3Z88eZ10Ze5WxvgwPFd4oiBJExLajsClJyBieLiNYRrLM04U8aQkQMqYp7ZnJ4l0yUmdeNvSvXLnS2SuNlw6YTmUjV6YlbbqR6UdbsI83jMC0JNOstnUFMfJdecMgYdy/6oorHY/YjdffoBuuv955yYGXHfiUExjs3LnTWZTPmjvaqRs3zsHS+gKrb+qfZ3ZYXVt91NX5VOvzy9/YpLaOoILhiMKdf2iZPtNFnbl/WzynLi3Etxn3NTK0A+qXtkZa6puATgJ22u+B2Ds8BEDAI2JeOzikCNAZWWdLR0WnRQdmAzQdmhEH6wzdsZvkWAeHDtIwsFqwDpO0dh4f08GTzjpi5wfi8ozR4dO5kw457LQ8LcZuG+yJ6ZSRc3fA2EeHbQM/+uLJDvqwA30QD7MVG7HD8iM2/MjH8kY/aXnuPpAlL8PQ9MbHbtyM2BgexIYxepDFLtMBRjw3u8wGYmy08mAr58gTyMdkLS/kKa8NvuRHGrBBlkA6q1d00ibsmeFOjJzbTrPXYqsPYvSBodsew9F0W1nIk2A2kJ5r7LY2bXZwzX3LgxibqBNiyBmkCS8XZApvmBExzvF02SJ8m3IkhmAhj6z7zUr0uOXZvsL0IUdALx8+xyMGEWP/LbxcRqwgVxAzvF/uqUmuuc9zm7504i42dLV9xCBiN91wo2647nq98PzzDg7UC/XvrmPwA1/7DRiOyPLM6ox01s5j9SKFXX/o+P0sRahVczNvMbI8ADIUazvobHXaDtPaPybx1v7QbXn9Umz1SPsjYD+/AwJ5EawdWBuyNuXFPRsBj4j17Po/5KWnQ6JzIlhnSwdGB2gdGqTH3fky4BG4h1x852YDJIOcBXcnaoOg6bFn6KOjxyYO6yyJ6UwhADbYIsc9tyx2uEmDkav4DhibyQs7yBud6CO9O1/KET/wWJnNNpMnD2StTOTNPbd9Vg4IhuVrZY+PzTbyo0xmm2Og5OBueBieppO83XViabjnLg8Dlw2+2ASe7gN56t7ysbJxz+whJj+zHz3gZvjwnHOTs/oz+Z+LGeRND7Eddg+d1CX2gZNbl9nhzp9z6gT73ZiR1toIujZs2OB4s2xa0k2ceIvSPS1pHi8IFt4yZEnHtKbJGRHDQ8YifqYk8YYhB7Hj3IjYvffe63i7bJG+4+FassSZlnQ2crXNXm+8Uddec40uv6xzoT7kizVgXZAwPGE2Lbn8yqt0801/daYnX39ttVMv1Je7TVqbAxPDBcxpH9Q1dWheR8P5+zpBrvMlEuqDTVwb6iHvjQoGOhSFhOFZC0fUGgjL19gmn5/fg18N9fUKtLc5MvgoIGwdHe0/qld3Hcef05apW/ot2gXlwmZCfFnMXmtTXtyzEfCIWM+u/0NeejokBigbpOi06MDoyNxEjEHRyIF1gAxayNtghy4O0iLf3aBrC9CRsQEA3QwA5GmdpFsvBIKO1uncO9dAmZzF2GIDBbpNl4FscnTWpis+X2QNDwhQfDm4Jh8O9FlsZcY+dGOv+0AWvdhEOd1EwPB0x/ac8qCbtO7D9JAGWUtL3tjtPqzc2A3eVi/Elg+YuMvDOfKUF3uRJaDfjSsytAOzAXsZ9CxPi7EfObPzQGLycxMByuS20a7BGjvdWFBO0pqMpaNtI4u9BMqDzWYnNrKwHw+XTTPaFCKkyU2wzHNm3jDku/OaIcuUJjqM2OFBg9ihn6lJPGK8zWkL8I2E4R3jLUamE/Fmsb6LwH5gLMDvaioy/h5EjA+Er7jmWkcPHrHVnUTM2q7Vr/2uDTMHxM7ftbUfN3a0AcOPOL5NkMb+mDC5htZ2fbOjRtWNQe2vhYg1qt7nUzTQLkWCkiCBbC9z4G0G+7Gd9kk9W4w9HhGzWvTirhDwiFhXqHj3DhoCdIxGPOis6LTiiRgDFQNW/OBpgy7prYPFcHfHHp+Ga4iYdc7I0oFyn3vkzWH6iLELomByRjbcMpyji46Y58Rcm4zpRBfPTJc7X5MlRs68RyZLTFqeuQ/Kz0BjhIWYQcDytNh0Yp8Rl67wMYyQwwYrhztP7vPc0qMP+yAZ8XmTDhu5j22WxsplaSi3HZyTL/KWj+k3e0zGSBDPqSfKyTN3oF1Rv5b3gcToIy/SoovDrdNspc3QFpE3HLimzHaQzjAw/JHFdiOuyFC/7MwPaYJUESBKBIgT983TBbninHvmPbP1YeYFMxmu8ZohBxFDDhLmJmKPPPKIs4cYU47sHwYRI2YbC+7deMONDhGDjBHwbv0aIsYHwlmoT1pInRExd7uwNhffxsEROfAynGkbtEN3fYMx9UFdgy/6qAt3m6Em13+xUY88/Zp21bSqxh/zirU0tSjK7x8iFuVTS6xPPfA2g13ufsXajkfE7Ffgxd0h4BGx7pDx7h8UBGyAogOlQ40nYgxSRlzo6NwDKIMu6WxwtHM6QPeA705j59aBk6fptUHcXXB0W8duaY2wWb5WBnQyUND5o8sGcJ5zmC4jDjZoW75ufeRp5bZ8KRN4mD7TST4MNsjZYAAG9txi5NCJHHmb3q5iIwk2mFieZqPlZ3psqgj92G55Wmw2gk18/ugyrJyEncSNslIeqx9ityx15yaENohbOzBbuUbXL7WJrnCgPKQlLztMr12bfisb9etum8iRxuy18pAf+im7HVyzSSkL742AEUPIIE22AB+CReDaPluEHNOTpIV4GWEjRo70rAmDiOEZIx1TlaRjapJ9xHhjkgX4tkYMEoY3jGlJI2CQKAgVu+QfKBFD7srLr3DWhuFNQ8frq2NTk1bP4EEd0ebAy31wjZxhjGz87xB56sJN7KgLrq3+nLqTVFXj0z+efFH/+XCDdu3ld9OslpbW2LRkFCLPtCS/5x/+2OiqfbjvUa9W95SB3wF1SyB/QnzbdJfRO++5CHhErOfW/WFRcjpGOicCHRWdFh0YHRkdKJ0vnRsDPp0wnR3nxAzCTsfa6f2wTs7dEbs7SjsnLXkgT3523/S5gUEGfeRt+TJYYmt83pAE5IwwmT3IcRC7dZk+7iFrMibHQGO2WSeP3e6DdGBlGCGHHSbnzpt72Ea+BNMdH6OD51ZOMHLrIU9sc+uBiFF2I0pWFovJGxvJi3TIc05e4B6PFfhCZsw2s5f2YLLYRX4mQ9nA0m0r5+hCjrxM9kBjykRZ4+vI6gD9BMMWveDmttMwMHutLNhjhM30kZbNYPF+2VouI2IQLCNXRsSYluQ+RM0IFtOX8UTMpi9NDgKGJ42YexAxdte3NyaNiEHKmKpkkb55sphWZC8wphrjpyC7u2bbCjxoEDCIGLqMiFH/1uZoI+AUf1Dn1h4MP+rU/TskDdduwgae8e2XX2N9U5s+3rBVr775oar2N6jOx7cn2/mR8ktVJMLbrfyefb+qzdAGsYv2QpsgbwJ2EaztWruJL6d33TMR8IhYz6z3w6LUdEZ0TBboqOi06MCMiNH5GnlwD6Sc0+Fah2a6iN0dcfyASzr0kQ/5kg8y3HcP4gYQMu6BAjk6Wu6788Z2On0GbgYT9Lqfo49rdCFjgwnn2MIzk+GcMmCn2U++EAJkTY4YO0zWyBCYxcuhE5vQg5zlb/rdMTJcWzkpm9s+dLuJmOnEXsqHvNtG0oKtlZu8jYhxz3BHzvIhD/A0u0hDPm5ZymMEFDk37pY/+sxeK5fpPNAYG8HCMHUK1/mf2cwz8kcndmObtRGzhXYNbvbtSfSCl5UZOdJCxPBYQcRsPRdTiXiwjIBByHgjEjJl04vIuqcvjbQR2/QlpA45dLlJHETsoYce0s033+xMRTIlyYJ9tqzgM0ZGxCBQELFrr77G2ROsO+IVfx8idvWVVzkEjMX6RsRoK2ALbtQx+ICb+7A6dMtRl0ZirQ5Mjvs8Nxlrj1YP/NJa24Oq9bdo45YqVdc1y1ffota2Ti9y51vBsWnJ7v9g6ar9UKfUIe20OyJm7cJd7+7yeuc9DwGPiPW8Oj8sSmydJ50SHSWBwYzOywKDFJ2aERIbvOlguRdPxEynm4hZh2yxdZQMlORHp02HGj+I22BAbB07cqRHv3WmgMk597AVGQYTd+dvgGNfvC5krUM2+5FHjryss+fcTQbc9nHfZCkng4DbPrMRPHluROyXyBh6TY/bRsoKXm5Mu8LQym34YKM7T9JTj9SFld1iI1mWh+k3ItaVTvA3suS2l/ZkJIn83TYYvhaTn51bjN2kp06oV7duysi1ETHSmx0mZzJmB0QMOeo+vuzUEZ/6sTcgzRsGEYNMuT1dkDIIFeu+kCPg4XITMCNueMlMJ7q4NiLGNUSMjVTZuoItKZiSJOANs29LmjeLmG0oIFfxhItrpiFtypJF+vbGJIv7IWEWWCMGnu62CybxBziCk/u3Q7uxtsBzwxp99jtEL3haGza9DHrtHSE1NHZoX3WjQ8QaWzrU2hEUFDAciardWY/GH0I/fGXC2sMvxbQVfiPUN+2CgF0EbHEHs9ts8+KeiYBHxHpmvR/yUlvnSadknRQdFp0XnS6dLB0qnZp11DaAMoj9HBEjLc/pMOMHVnShn3yJ0Y9eBgDyto7R7MM2CInpIb17AABIdNHho4s80UVZ4g90ugcT67AtT+Q5R587T3RSHiMCJocs9oETdhkuVj53/ui0vA+EiKGPMpGHBfShh0HG8HVjjB1uDC1/bLS8rQ5JRwADS2P5EFvdUCbSEKPfcI2vF56TB8/derAXXWYvuuJtMFvsmeFIGssfzDgHk/g8yI971DtpbPC38hO7y2REDDnKYQe2cs3Gpua5MoIFiYI4uUkW5xAv1n0hB6FimtLIl8WQN+7b+jAjdawb474RsQcffNAhXRAxPGLmDbMNXCFg5hFjvZeRrXgy1hURYxrz6quWO9OS9omjj9evd3ADV+qANkcdxx9gx28OfJFDvrvfK22JZ8jY7wtc0WEH5+1tATXU8wdMq/ZVN6ihJaD2kMSvNhSJqtn5zbP9xa8nYrQB2iLtjnZBoF4J2OIObrvMPi/ueQh4RKzn1flhUWI6IIINPtZR0ZHSgTFI0ZEawaADtoGSczo7CIHpcRfKTcQsnaWho7eOkDzosNEL8elugCUN6a1zxz4O60TRR8drtiJPeeIP5MjHdLmJg8kaHpSd/AjI26CCXiszstjilmUQsnKYTmLS2UBmOBKjOz5wH51GOEnvLiu4UVbSIWt2Up6uyo09YGJlcefHfZ7bYWVz1yEkiPzIlzIjY+VGF3ppD6SJx4f25K7n7spsZbGyUxYCuq1ekeGcdocdblwoA/haPRle7tgIrOVhBNT0IIsedpk3AkbMGi6mKt0L9SFhWwQ4MwAAIABJREFUECymIiFSyEHW8HQZASNGztaHIce0JHLoiidifN4I0sWnjCBjTEly7UxLdq7rgoxBpHgDMp6A2XVXRIyF/Uxnkh6P2AP33a9dO3c5JNzagxEYawsWg4thhyw4U6fuukaGa9oFeqg3fmu0CasrwznCHwbNrar3Naq2tkHVNY2qq29TY1tIHVGpPRxRfQNrICHfXf9GzOauYvLGRvKmjqlTbCNgiztY+7CyenHPRMAjYj2z3g95qemACHRK1kkR03HRgTEIMugxaNng6T7/OSLm7ozpKEmHLgZ9dJMv+RgxQaarjt3kGFxNB2lIy8FzDsqAbvSQDwMAZYk/TI6O2k10TI/pQj96kCOQN/opFzqQJ5AHAxSyljdy3HfrRC+DAXJuDDknXXzgPuUkv3g95G8EhXSmAzuxJV6ea6sPywdZO0eXGyvkCdST217DnWfIu8kV+sAT3AwfyowceqgP7DRPoOXdXYxN4IU+2hm6iU3eMCYP7DF8sZFgbczKYnLYTJkInGOrHWY3WO3evfv76UaIE0QMzxfEy74ryTkEy6YljaxxDwLmlnOvD4OwkYb0BLdHjM1cIV28JcmUpHnCuMe5ecNsfRhTjka+3HF3RIw9xG647jrd8te/6rF/Pqpa51uSwe/bJDiDS/wBjtbODTvqxvC1mDozOdoEuuw3g06qCpyRa2tpk7/Wr9qaeu3aXa21675QdX2T2sJRNbUH5atvVJ2PPzK6/o1YW+guxk5swU7yY5NZ2iO7/mNDLMTaenx5veueh4BHxHpenR8WJbbOkw7J6aA6Oyo6LjowIzbxg6cN/L9ExOjU6YxNnmv0Wl5G9OhIkbNnZhcxttGRkxY9dK7YhY0cJotOBmCTiScXBjj60IXtkAM6aA7u22F5YpPZRmzyliexM6B0evWQMb1ufehFFpvdeCBv2HDuDty3cpLWfaAbWyy96UC3ERC3POm5b3kTEyx9PCFBnkB9gDf6kTdMeUadGLmy5+BPPfDcys81enhGO4pvS+4yc04+5GnlQBc4WFsyGa7B3p0X+HKf4E6PDAextTnssfTcJ9g1Zdu/f7+zHsy8YpAs1oIZEbPPFkG6bN0XMnjHzGuGjHnN3OvD0Il37eeIGFOSrAsjmEfMFuuzUJ8pRsjWoksXdknE2GHf2WV/8WItXsQasYW68orLdcN1K3TTdSt0y43Xa/0Ha9UCaQ0EVVtHW/SpsXPj1R+1H34fTnuAmMdIMVhTt3YYhtxva/thyxPqHjyd5xBzfge8BR0Kq7GJem3W3n212lfj1+p3PtSGb3eqKRBRbWO7qv2NqqX/cH4nMfucb1Y6fxj+cM09C7WQfV+daupqVef3qaWtVe3BgDpCQXWEQ+qIhBSIhBWMhBUKR5wpUNajYVckGvveoGMrF3QJP/7pWXG9+AhEwCNiR2ClHs5Fsk6TmAGTQKdqgQGJDpQBLX6gtGsGTEhH/ICHTg50MeghY7Jc22BHOvQziBMYfK1zNx2mh44cPZY3xAH97nKg1/QhB0lAxg7TSVkZ2HmODW49JosMtmAXuowcmE7LF3lk0YP9kAxsADvu24E815TD9KHTgpUrPnYTH8uTGJuNdLrTkDd2kxfBnQYb3bJ2js2Ui3TI28E55aBcVn/IcNgzd50gE28vsthKfWEbeVp9G7Zmh8Ws3bJyWF7YR3mxhXTkxbWV1coJvtzHLmtn9sx0YQsy2Gp1hAzn1l6sntavX+9MIzKdaNOSECsIlnm7jGBBwpAzr5lNTSIPMYPE8dy2w+iKiD399NPff2eSKclbb73VeYPSyJjbI8Y2FCzU78ojxieOFi1eooWLlzphER8BX7xQy69YphtWXKXbbrxGt11/lXZs3qBwKKCW9qBqfPWqqfWpobFZ7SyYj7JgHuLE/vZSyCHzsd+h1bNhajEYgntLK0SM+o55xNiUNRKNODpagiE1BsNqCEVVVd+sbXtrtKPar+qmDq1+7xO98PoaVfk7tLOmRdv3+7W9uk67qutUtb9O+6p92rVnv3ZXVWvPXkLNT0JVdbX2VFdr9/792l1drX31ftW2NKm2tVm17S2qC7TJH+hQA3/cdRCCamwPqqkjpLYgn12KKtARUjgYViQQioHww8+ConrHEYqAR8SO0Io9XItlgxMdpwUGITpRAgMcA5Z7oLWB0mIbSN3kxF1e9KKHwRxdDG7otnwYbBlY0WeDq3tgNV2kIa3blniigyx6IVjoJJhdpsdiyk4+6MVGruMPsx0bGfSxkfwpB/kYfqRD1ggL5cAGSA/37eC8K53oNQwMV4vJ152f6bI8rX7c6Y3AuMtkeWOj6Y6PwQo83IfhxKBLoA7QZfchM9ho7SDeXrMBvEiPbZYvaSyd3bOY+8iSHzoI7vS27YQRsfh8qCcwoY7tGeWyc2tPVv9WZp5TPg7yRj8f/4ZgMY0IicL75SZinEPE4hfqc7+rqUnIF/psLRn6bI0Y9yFibF9x5513OnuJsY0Fb1C6PWNMTbKRK29M4hHriogxRQkRW7R4qRYTnG9QLtQ1y6/UDdcu192336x/PfI31e7fo0gooPaOgLMey+erV4PrKwMObp1OIYeYda7/ok6tXVmbMPy4bmtnWh/vdGwbkWAw4HjUqqprdNeDD2vqrFNVNul4FY6brIKxk1QyYbrGTD9FBWOmK7N0krLLJiuzZIJGloxRZmmlcsrHqGTccSoeM1V55ROckFs2XplFo38UsgorlV1QoZyCCmUXlCursEK5pWOUWzZGOWVjlF02RlnlsZBdWqmsklHKLB6lrOJKZRePVknlJD325L8VCIQUCYYVDYXpWDyvmP1IjvDYI2JHeAUfbsWj07SOk06VwMBEYACDSDA4GwmxQdId20AaP/ibbovpmNFv1+QBiXDrsnOeIWcH59zDHiNi2MS1Ww558oFsYDcDsQ3m3I8/zBazravnPCMfBmTKik7sNn2WP2XjvhEi8neTFtONPGltkLcyd4exERvLDz2cmx7D0QgONkICue8+rKyUxfJ0x+QTT2osPfmhj2B6OKeMpoN8CW57TRY9tCfkqT/kLF13MXqQdZNtbLd6RQfPwRzs7TBcSU+IbyPYxGG2EVMWN7485xq9Rq5t6hEyBmkykgXRYmoRIgZJg1xByLjmmVuOc4J7nRhp8JJxjzViEDG2r+ATR/fdd59uv/322Jqwm276noyZR4yF+rwxCeHqjogtWcT3Jy0sdmSZzoTI3XbLrXrvP++omQ+qd/7+KS+40o7B2vCChbgx49zahft3bfUQwzXS6RWLTWNSF6zL+nD9Jzrh5DM0JLtYaTmlSsosVFJWkZIzi5WeW6nEEeUaMKRIRydk6qhBI3R0QoaOGTxUxyQO0zGJmTp6cKaOGjxSR3OeGDvn2sLRCSN17MAR6t0Zeg0crj4Jmeo9OFO9EzPVOylLx5I2YYSOShiiowal6c8DU/WXgWk6auAQ9UsaruJRE1Vb36yO9qDjFYviFvSOHoGAR8R6RDUfPoW0jpWOlGCDLTEDGp0yg3N3g6X7flcDMPrjD+6RFwMoHT463AMzesjf0pqNRgxJgwwDBTbGy6HbbEcGeWcAcA3WbpsYTHje1YBteaPTSAf64okYctiMx4Y8sY9zbEa/6bHYBjB0IusuvxtTztHnJiPYTnp3oLyQL9NF3thsh+VLTDnj8+CatIaVyVt6d8wzymqkE9sJtubLbS+yVn6zkec/V16zDXsIYGTtweqW8nEfXOyZ5cUzymF6kCMdzzkstnPSo8dkeE7g2uoJnRs3bnTWfdmnjYxgEUPEbMrRiBjEyqYtjZBZGuRt41fkOYe4uYnYo48+Kt6cZFqSTxpBvvCKEYyIseCeNyAhYd0RsaWLFmvZwkVaRoxHbNFSXbN8hW668VbdffeDqtpX7ezjFQlHnU8KRcIBh5iBPeQ+hi8kJOJ88zEaibUrMKJ90w6I43HlmkXxbe388WSfGmtTMBTWq6+/qcLycRqaW6ah+ZVKy6lQak6FUrIqlJYzRv3Ti9QrKVfHDM6OhcRMHZM4wiFdf0nM0Z8SsvSnwdn6S2Ku/pyYoz87Mee5zj3uHz0oR70H5arXoFwdOzBHvRJy1Wtwnnon5at3UoF6JeXr6IQcHZUwUn9JGKY/J2Q44S8Jw/Xn/ukaWTBaO6pq1djUqnAoojBeMe/oEQh4RKxHVPPhU0g6SwKDDoFOl2Ckxwa1Axk4kTGPiumzztnyoeQ8cxM8OnwGTdJzzkCNjKUhZkA0csUga3Lcs4He8sR27CaYHOSDcsUfpOUZdkNkuOYgT/Shn+fYS76QDWIjYmYj6Sxf8iQgExvEfsCYa9PJc/JF9ufwdRMbsx/byBN9hHhdlN0wRI5z7CNviImRlK5iK5sbC8ppuHAfGQZps5v454gYaQxnNxEzrLqyw9oE+ZAWHW68DQPs4hnlo57Qj17TSXprJ4aflcXqzDyI6EeXGy9rq0xPQqzci/CNhNm0It4t25ICDxpry4yEIQM5M8+XvWGJPFOVEDn3W5N4xO655x5nOtLemuyKiLF1BQv1uyJikLDLFi7U5ZcSFmnZwiVauugyLb9yhW766516YdVbamrrUGsgqo5AWOFAuyLBdjU3xYhsveOR7FCYP4wiodgHuMN8hLtzDVinh9PwNfysnUPCmppjf2xQL3w/kunKV1a/rZyi0crIrVBqNuRrtFKyK5U4skKJI0epV3Kejh6craMSspxw9GBiPGHZ6pVWqKMgaSn5Oia1QEen5MXOuXaFowfnqVdivhOOScjVMQl5OpZ7SQXqnVLkhGMT83XU4Gz9eXCm/pQw0gmc41nLKZ+kLbuq1R7gN8YfPj/9o9LdnrzzIwcBj4gdOXV52JfEOk0GHht8GIAIdKQ2cNqAaIOuDXAW26DHQExnCwmgY0aPHehHJ7ENbJbO9FjMfZMldhMIiAt5kBeEgnyQIUYvBIH7yDEA26AMeaI82GSDOefoRpbn2G1YcN90oQ9d2AUGxFY+dHBusiZHWdCLHis7+TPgE3jWXfkNB4uRQ7/ZTnnRxT1sNvspq6UxYmF5g43ljY0mFx+TF/qQJy1YcRBbWa3+SEs9kMbKAj6GNXZa/WGr1Ud8nj93bXhju9VfvF3uMrpxNbvQYcTU2qOVB7vAjXTYii7qzNoS+WI3ZULPpk2bHM8VZAqCBdmCQOHR4o1Jm5q0PcQgaibD4n1IHASMqUuTtXViPDePGGvE+NYkH/2+9tprv9++whbr89Yk34hkjRibs0LCWCfm3raCc4eIXXqpriAsXKTLFi3T4kuW6sorVuiGm+7Q86te1/aqOvlagmpsalNrY73aWvjdNKimzq8aX4MaW9qctynDoaAioQ4nhEKxP3asTsHLfk8/apstzWpojP3h5PeDc4taWgNa9cpbyikco4yc0UrNqlRK1hglZY7WwIwy9U0r1LEQrcRsHZOY45Av4n7pxUrOGq3hJZN1bEqO+qTnq9/QQvUdUqj+Q4vUN73AiQcMK4ldD+FZgXqn5alXaq6OTc5Rr5Qc9U7JVZ+0PPVNz3fuHZWYrT8nZutPg2NeNuK/DB6pzNKJ+q6q1nmrswvHvjUlLz4CEfCI2BFYqYdrkRiMGHgs0JES3IMnA5ANlAxEdt5dzOBHGgYwOmcGNfRZ5wyp4bkN3N3psYHQSBBpGDCNWGELgwADLIMp+ZmtPIsP5MNz5CFO2EXsHrjR5yY3bmJj9qKXc+zqTtbKZPkZWXLrM5kDicnP8ARH9Bkebrvcugwbd97Y7pbp7hzdlh91RwArdKHXnadbp2FOOUmPvNUfaSx0l2/8feRNJ8+wC8zBAHss0FbIj3zNHotNh6W1NNYeqX90kxbdbl2kNZvMDogn35400oQny4iVLb7HwwXJgnRBrIghXjwn8NwCJIz06LOpSd6mZFoSbxiEiw1dbWqSKUnuEVjjxdTkzxExyNjlhIULtezSS7X00kW6bOkVuvbav+qplS/pxdfe0RPPvaanX3hdX2/apibno9q12l/rU019i6obWlXT2KamtqBDxoKBdgXbmRL+4TcHdtQz2LnrG+z8/HHg/2HpAW9Q+v3NWvnvVzQsq1ypI8qVOLxCCcMq1G9IiXqlFejopBwdlZjlhGOSc3RMSq6OTYE4FWvQ8HIlDC/VwIwiJY4sU1JmhdJy8aaNcuL03DFKzRmt5OxRGphZrP4jCtV3WL56D81VryE5OjYtS8emZql3Wrb6DYGYZenopGz9ZXBuLCTl6ujkXB2dlKWs0vHavrdWgRB/vB2uvbhn1x+BgEfE/ghUPZ1dItAVETMSxoAVP7jZoNRdHD/Q0kEzcBMYCG1gs0HS6ahdg51bL2ktdJUOHdxHxp0v9xksCe58TDfy2EKwtPYMPd3dj9fnts2dv+kitrwsH+yx4Jb7pXPSoMOwJD/SWPni49+aN/rd+Vm+VofuMti5xVYW02FlN5vt+YHElsatm3vY4bbJ7EKnyRJzjbzdc5fJXc8myz3TZffcdtq9rVu3OtOLkCgIlxEsrgmQLHuGZ8xNvtzPjbBB1pi2JOBZe+6555w3Jlmkz9YVbOjqEC/XPmI3dn7s27aucLxfXXjEuL9sMWvDFmrZ4kVagudsyWV68KFH9OU3W7R7v0/rvtik1e9+pK82bZHfVyefv17V/mbtrmvWbn+rqurbHTJW38QUo08tTQ1q4Hfk+o2CrdW1YeZgDwlz74tXV6/aukY9tXKVUjOKNCClQH2SC9U7pVDHJhc4JOiopCwdlZypo1MydWxqtnoPyVefIYXql1GqgSMqlJg1Wqn54zW0eLIySqZqZMV05Y2brcyKGRpRPs0JGaVTlVo8TkmFo5WQV6EBWSXqN7JIfYbmqXd6rnoPyVU/9KbhKcvVMUl5OioxV0fhgcMTN3ikskvHacfeGgWd9aqda+S67Em9m0caAh4RO9Jq9DAuT1dEzDxFeAwY7Gxws861u5hOl2DyRlxs8CK2e6bDncbudRWTtqtgspaH+9rysmdmm1vG/cxsccfIWr7oc6e1Z+58TJ/JuWPT447dzw/k3GxD1q3n5/LtSvaX5LuyxfIm5rldcx6PgdnGfcPN0v3WvC0vs9HyMpuILQ+3jW45S2uy9uznYtNfXV3tbPDKh8BtatG8WxYb2TJCRoyXy655bgFvGFOXTHNCxPCePfvss+I7kyzSh4gxNcmUpC3Sh5ThGeONSRbq25SkxZAvd1gKAVsMAVusRQsXacWK6/X+2g9Vw/5eTW2qqq13PF++BryDfscbttfXos1Vfn2xo0bf7qvXHn+Tqmr88rPDfW2NQ7r4Q828iHgWwc/qvK7z98JGqr4feUMbVOdr0pPPrFIyU4eD83RsQr6OTcQTlqejHQ9Ylo5Ny1Sv9Cz1HpLteLUGjSxTYvYYpRRM1pDymRpWeaKyJpymvClnqnDa2ZowZ5HKZ52v4hnzVTT9HBUcd5YyJ5yk4WOOV3r5VCUVjVdC7hgNzKxQ/2Gl6pdRor5DS9Q3vVB9UgucNWlMf7Im7S8Jsbc0c0rHamdVtYIh1sSxvpSlFp5r7DAe0n430zwi9rtB6Sn6JQS6I2KQMKYZ+AvXBicbSN2DmJ3bgGcydm3P42P3c/THP+fadHFuHXz8uVsmXofZ7Y4tfXyeZo/pI+7uL3x0uMlFvBfA7LB8uXbrdT+38wOJ3fri5XlmNvHMLRuft/tZV3ri71l6u2/XpofYnhHbfeTcGLqv3fI/d04aC27dnNt9i8nXSADP3fWCjDsfs9F9j3Mri1veZA1fnnFv7969zpuS7ilHI1dG0Ix8GQFze864xzXECwJm683woD355JPOthWsD3MI13XX/ehtSeeNyRtj05Js5GqkqzsithgitmSxFrOZ69KleuOtN7V7717tq63Tnv01qmto0v66emcjV5+/QdX1zdrX0KHVH3yhFXf/Uw88+bLe/2yTdlc3yFfPm7kNqmfdIm8Fs0YzGNvGJOZN5KsQdfLV8YcL3jV/LPioA7/8Pv64a9FTz7ys5PQi9R1coF6Di9QrkXVheTomOduZOoSE9RmaowEjCjU4p1ypBeM1vHy6ssadopwp81Q86yKVn7xQY+Ys06R5yzXzkpt16mV3a+alt2jc2Vep4rQlqjj5IpWcMF95k+do+OjZSi+doeT8KUrIGq/+w8eoX0al+qSXqQ8L95NY1B9bl3ZsYpaOHTxMOaVjtLNqv0KhgBRlA2PImEfEfmlcORKee0TsSKjFw7wMEDAjYbYuzNaG2Xog/tp1D0jxg5Z3/ePPEHl49Cw8IGP79u1z1nUZ8TIidqAxRAyPGAv6eRuTNWIQu6eeesrZtuKWW25xpiTxinHOpq7frxG7/gbno92QL3tbktjenrSY5wtZG7Z0qS677DK98MILjt1shut8LggCCrn0+VXra1Ctr1k1vlZV+9q0a3+jNm2v1ltrPtU/HntWr725Rnv2+lRX26DWhnqFgwGFOlgHGlB7W6saG+rl99Wqvm6/6mv3qtlfI7+PF0ga5atrkN8JjfL7WvXMyleVOrRc/ZPK1GtQqfoOLlT/xGz1S85T39R89RtWpgGZozUod6JSSmdo2OiTlDv5TJUef47GzT5X42bNV+WMszVu9nk65YJrtfzup3Xfc2v06Nsb9K81m/XMuu9051Ordd7Vd2r6vKUqO36eciafpqGjZiqtdLr6ZY7RwJzx6pNRrr7pJc70qPOGJWTQmZocoZzScdpetV+BUFBRh4R5HrHDfGj73czziNjvBqWnqDsEfo6IMTVp05IeEetZ5MIjk7+uviFjO3bscDxj/w0ZMyKGN4x9xVj4/+KLL+qJJ55wPGL2WSMIGOc2Nck0JYv37RuT5hGzNyeNmBkZu2zZMl155ZUOwcNe+yJBfH3XOUSsySFjtb4WEaprG7VzT422frdbW7bt0f5qFt83qdV56aZJLa1tamWLCj5l1NSiGrxe9Xgka+TzVTsEj136fXV++et8seBv1NMrX1LK0EL1SyxQr4Qi9UvM14CkHA1MLVD/ISUaNHKsEvOnKLXkBI0Yd7qKZixwph5HnTBfOZXTNbJkkrJKpqp0wsmadtrFmrvwRl1x1xO68fFXdcfz7+uxd7/Wc+9/qVc/+kaPvPSuLr3+Xk0+41KVzDhLI8bOVkrpNA3Kn6j+2WM1gBcF0krUK7lAxybn69ikHB2bGFsj9l1VtfNtSo+IdTeaHJn3PSJ2ZNbrYVWqroiYe5E+6z6Y2onvqL3rXzdQe3gd+XgxZbl7925nepHpxl9DyJCFfNn6MIgZ68Mee+wxh4jdcccdzq76TFFCxGzrCrxiLOBnR333dKR5xCBm3IeIEYyEbdu2zZlW7f4PrHpBxup8jT8KtXV87qjFuQcJq/M3qb6pXft9jfrg06+0cftufbu7RturG7S7rkF7fQ3yNTdrv4+Pbse8bUxT+n14yKrlq6/TkytXKnlolvolZapXYo76Jueqf0qus5v+gOHlSsydpPTSE5Q9YY7KTjhPo2ZdoJLjztaw0uOUzNuW2RVKzx7tkLExM87S7HMu1/nX3qvL7n1KN/7rNf3ttfV6+YMN+mjjLm3YVat3v9yqGx54UjMXLFP5zHnKHH+yEoumKLn4OCVkjdOAjAr1SinSMQ4ZY6+xTOWUjZNHxA6roeugGeMRsYMGdc/N6OeIGN4wXkH3SMSRTyK8Ov7tdcwfLHjGdu3a5Xi1DnRaEjnziDE1yToxpiV5Y/Lxxx/X3/72N91777266667BCEzIsZCfTZ3vfzyy50Pfbu9YZyzlYURMMgYZA0v2/bt252lBr/0BxZTlLEAKatXnR8PGH+UxT4EzsfAq+saVNsY0M6aJq39fJPufew5PfjUy3r1gy+03dekfU3tqqpv0r76JtX4IXZ+1flr5fNXy+ffr7r6aj357FNKHT5S/dNGqFdKpnqnxvYF6z+8VIOyxyq1eJpGjj1FpTPma9Lpi1Q0cY5ScydoSP54Zxf+QRkFGpxRpPTsSuVWHq8Js8/VOZfdpmse/Lfu/Pd/9MCqtXp17eda/f4n+nTzLm2va9Vn2/br/qdf1ckXXqHS489S1sRTlVw6XUn5k5WQOU79hlaod3qJeqcVqldKtnLKxncSsZAi3mL9HjVgekSsR1X3oSlsd0SMLStsHyUGF2+g/u0DtYfhkY8hXjG8TKwZY48xFtwfCCGDiEG+IGFMTbKXGOlWrlzpkLGHH37YWStmH/5mahIShofLWXjv+r6kTUva4n1iPgb+xurXtbeqynmRARJmLx10/fvmN88i+86F9p3nfj9bxVCPPK9TfUOj6hpbtc/fpt2+Vn1X26L3v9iiJ156S+s3bldVQ6v21DVof32japwpzuaYN83ZxgIvWY2efHalhmTnaVBGjno7W1QUqO+IUg3MGa2k4inKqJytgqlzNe6kC1U48VSl5YxVRh6fRBqt5KwSDRiSq4Hp+UoeUa6RpVM16cRzde4Vt+vaB1bqjqff1N9WrdUbH23QZ5t36Mstu/Tl1t36tsqvzfv8uv/plzX1zEtUNmu+Rkw4TSnF05WQzQL+SvUZWq5jU9lKI1u55RO1fW+NOpztK0Kdb04yRHvHkY6AR8SO9Bo+hOUzAmYxG7naYn2bmmQTTvsr3yMRRz6J8Or496tjyA1kbMuWLc7Ce96ahGxBruzNyXiCxnPenGQLC3br55x07KzPJ44eeOABQcRsOpIF94sWLXKIGOTr0osvcd6adK8L45NH991zrzZ88aWqdu/5yZqwrkmYES0jYj8XI4u3rFE1/ibt9zU5b1R+t7tae6p9qvbXq9ZX57wMsLvKp+07/aqpbVMdpKwOctaop55dpfTMEg3OKHY2cu07vEz9c8ZoUMEEpVbMUM6UORp/2iUqmzZX6QUTNCx/nDKyKzQ0u0wJIwo0YGiOBg7JVfKIEo0snqQpJ52ri6++Wzf/4wXd/9w7en7tJq2/rj2XAAAgAElEQVTfvEff7KzRNzv2adOuam3Z49O3e/1674utWn73ozrh/Ks0ed4VGjHuVCUVTFX/kWPVhynK9GL1TstXXuVU14au7CP2w5dCDmE37mV9EBDwiNhBALmnZmEEzOJ4IoZHjGlJ/rrvvrP+/QYujwR4WB6JbQCvE1OBn332mbNBK2TLCJkRMbtHjFeMjVzxiLFmDBmIGB4xdtfnjclrrrnG8YQtWbJECxcudMgYU5BMR5o3jGnIO2+/Qy+98KI2fbNRdTW1TjhwjN0esa6JGG9F+utq1VDH25F1zuJ7tqVwpjGdLSpYC1atet8+NdTt17r13+ilVWv01jufasNXO1S1r0HVdW166tnVSh9ZqSG5k5SYOVF9R4zRoMJJSimfpszJp2v0qRdpzMnnK7PyeCVnV2po7igNzSpR2shCDRyWq/7fE7FijSycoCknnqtFK+7V3Y+/qodfXKPn1nyj1R9v1n++2Kq1G7bp8y2sY6vV59/u1pc7avT6J9/qrMtu0aiTL1L2pDOUVjZTA3Mmqe/IMeqTUaY+Q4qUX3ncD0SMD547oaeOHj2r3B4R61n1fVBLawTMYjcR421JpiXtky8eEfNI0oEP4B5WbqzsrUR+Q+zCz9SjfQYJ0sUifTxkeL6IX3rpJSfmPs+ff/55Z8H+/fff73xrku0rli1b5oRLL73UIWIQsiWLFzsbuvK9STZ2feLxf+mrLzeoZn91jCDV1slHcO9s/wvn7KzvBEiWncfFkLCm2monNNSxAD8my5Rmva9aDb59aqqrcsLWrVVa98lmPfn0K/rbw09p+04+n9Smp557U+mZY5WQMVaJmVM1KHuy+uWOV/romSo78XxNnLtYxTPmKilvrJKyy5WaWaTU4bkaPGSk+g3NcojYoAw8YkUalj9W46afqQsvv1V3PPKSHnlxjVb+50s9uvpj/ePltXrs5fed9WJfbNmjL7ZW6ZNv9+jDzVW67bFVmjR3sXKmnqWM0SdrcOE09c+eoL4jKtU3o1j5o6c5RCwYCvOx1dgeYkTeccQj4BGxI76KD10BjYBZHE/E8IaxKSMdt0fEPHLxawZwT/an7cV+Q8Q7d+7U559/7kw94vEyD5mRMa4hZKwP4zuT9913n7NAn20q+NYkU5IE9gNzSNiSJc5i/dtvvU0vv7RKWzZ/65Cu77eIqPOpibVcNbXy/Yr1nn5nmwm2mug+NNT51Vhbo8Za84rFNmuNfcoIMrZfDb69aqjbp301fu2tbdKe/X59u22Xqn2N2u9r1uPPvuK89Thw6CglZU9Vcv50JRdNd/YLKzx+vipPuVBDR7EB61ilF1YqLadIycMzNTA9Q32HZmrA8BwlDMtTykiI2BiNPe50nXHBVVpx52N66N9v65n/bNAT732rB17+WHc+9Ybuf2a1nl39vtZ8vjlGxDZV6ZX13+qkS65T4fELNGzcaUosmaF+uRPVZ+Ro9c0oVcGYGdqxt07BUCS2jytkzCNih24AO4g5e0TsIILd07IyAmaxm4gxLYk3zF5tt0HEG2B/OsB6mHiY/FwbcHvE+B0RuGefR4KUsagfT9m7777reMMgYpAytq9gHzE+ccS2FUbEIGDLly93trN46KGHnI1Zt2/7Trt27NT+vfscLxjer3qf3wmcQ8p+nUfMr/q6BtXX/lKoV30nUfM5e4+xViwWav2sHcNDFtuqoq7Br9rGBu3av1e19XWqbfCptrFRTzy3SqnZfMB7lPpljNGg7CkaWnGSSk44X2Uzz1fZrAVKLZms5LxKpeaVKy27QIkZIzRwyDANGJ6tQXjHhucrLbNEIwvHaszUU3Xagst09W3/0ANPv6F/vrJO977yuW5//iPd+ex7+sdL72vV+59+T8S+2FGnddvqdM5Vd6rsxAs0YtIZSiqfqf55U9Q3c4z6DitTwdjjfyBikahE8IhYjxg2PSLWI6r50BUSEgYBc5MwFuqzbYU3LekRjJ8jGN6zX9c+7I8ZI2PumEX9VVVVjqds8+bN2rRpkzZu3Ci+YfnFF1/o448/dnbcZxE/ZI0AceP5d9995+xd5nzPEbKFx6uT8Nn5914w59kB2u3oQl/MG0bsDnjJYtfIxEJdHTvyszjfAuvFYm9XMlVZ469Vtb9Gtf5q1fr2q8459+up515WWnaFBgwbpYHZk5WQP0Op5Scrd9p5qjh5kbLGn6q0gvFKzy3V0OwCpY7MVcKwbA3IyFb/jFwNGpanpOEFGpJdquzisSofP0Onz1+kG+56RI+98B89uXq9/v76l7p31ce674U1+tfqD7T6wy/09vov9em3u/TVzjqt+7Za1977lCafdZmypp6tlMqTNKCA6cmJ6jusQoXjZmrbnhp1BEKKRuytyUPXd3s5HzwEPCJ28LDusTl1R8R4Y5IPfTM9aTHnXjjyMKB+D0Y4GG3nYJTjYP4eeGs5PhwMHP+7POgv3OHHv5X6xnr5m3yqb6xTY0OtGht8amhs0soXXlVe5XSl8LZi7lQNKpqptNFzlDP9Qo2bu1wjxp6ilJxKjcgr0cicfA3JzNfgEQXqP7xQ/YcWaPCwAqWMKFRGTplyS8aoYsJ0nX3hUt350JN67o2P9NJ7X+rJdzfq0be+1ONvfqyVb6/T6g8/0wcbNmnDd3u1qapen2yp1l2PvaLjF1yt3Onnasi4MzSw8Hj1z5mivsMqVTRhtrbu3q/2QFDRaEASwXOJ9YSB0yNiPaGWD3EZjYi5vWIs1md60j74zcJ9dtjvKvDMC38MBl3h/UfcO9D6oz38t+FA8/itcv+tfe62fiA2HIx66C6PA7HvcJNpa29Xa0erWjta1NberI72JrW3t6q5tU2rXn9Xx51yrvInnqGB+TOUVHqSMsafpYKZCzVx/nXKnDBHafnjNCKvTFl5hRrGGrGsYg0cUaxBw4uVNKJIqSOLNSy3THmlYzX+uNm6cOk1+vuTL+r1D77S259t0yuf7NALH23Ry+s3a9Xaz/Tah5/q6537tK26Ubvqg/p6d6MeeWGNZl94vYpmXaysqQs0uGS2BuYepwEjx6lk4knasnu/OjwidohHrIOfvUfEDj7mPS5H9xoxNxljTzG7tn3FIGjuAFnzwh+HgRvrP/Kc+j2Q8FtsQL/tU/dHxr/FRtIeCA7I/NZ84tMf8b+jYEAdwXa1B9vUEWxVMEBoV3tHUC+//o4KxhyvASPHalDBDKVUnOIQseITl2rKeTdpxPg5SskbpxH5FcrMLXKIWGp2qQZnlikxs0wpI0uUllmsjNyYR2zslJm6aNm1+ufKV/Tup1v00cYqvfPVHq3+dJve/XqnPty8U+s2b9c3e2r1XV2Lqpoi+nZ/h55543OdcunNKp59ibKPO1eDS0/UoLzpGpg1XmWTT4kRsWBI0Sgh6HnEesho6RGxHlLRh7qY8WTM1o4xYB7owOTJHRiZORxx+iOJ0ZGq+3Csx8PZpmAopEA4qEA4oGCoQ+FQu8KhoNo6gnrx1bc1smSK43kamDdDiSWzNXzCPI06/SrNuOR2jZh4ppLyxisjf5QysguUnpmvlKxiJWb/QMRSRxZpaHaJsosqNWHaibr08uv0xPNvaP3G3fpmd6M+3lartz7bpve+2q6N+xv0zT6/vtrj04bdfn2+o17f7G3Xk69/ppMuuVkFx1+kYRPmaXDxSRqUN0ODsiaqfPJpHhE71APVIcrfI2KHCPielm08ETNP2C8RsSN1kD1cynUwBtaDWVavPN2T9e7qoSvMupM9nO+HwmEFI4SQQuGgIuGgwqGwgqGoXnztHQ0rmKiE7ElKKDjBmZocNv4sFZ24ROPn3+hMEyYWTFZ63iiljcxX8vA85y3JxKxSDR5RopTMEkHEhmQVK7OgwiFiFy29Rg8/9ZI+2LBdX+9q0Cdba/T+1zv10bd7tLmmWZ/vqtNbX2zTSx98o1UfbdGazT6teOBFTT3nWuXNuEhDxsxVYskpSsg7QYOyJqnMIWLV6giGPY9YDxsgPSLWwyr8UBTXSJg7Ppw7dM+28EGZ4vNw9nD+PdsARCzkEDHikCLhkCKhiNgfddXr/1FmyVSlFs5wiFhy2cnKGDdXWdMuVumca5Q/a5ESi6cpOWeUQ8ISM3LEBq6DRxZp8MhSZ2qSxfpDMou/94hdsHi57vvnSq1e86XWbtiptz/5Vp9tr9W3dS361teqN77crsfeiL1F+beXP9aza7/TaUvu1pg5VzpELB0iVnqqEvJnKiFrskon4RGrUXsgrGgkRsa8xfqHYsQ6+Hl6ROzgY97jcnQTMDv/PTtgT5c3oHttwGsD4QgELKoQ37SNhBUJEaRwWHr59f8ot/x4Da84WQn5szS4cJbSK0/XyGkXqeSMa1V6+pVKrzxZSbmjlZZdrNSRBUrJKlJiZrGSsyuUPKJYScPynanJgvLxmnLCqbpo6dW67f5H9fenX9G/31inZ9/4UKvXb9TbG3Zo9Zc7dP9La3Tbs+/qtuc+0IpH39SLn1Vp1qJ7xLq0rKnna9iE+UobdaYG5c3UwMzJKp8yR1t318aIWJTd9UPeGrEeMlp6RKyHVPShLKaRL3fM1KQXPAy8NuC1gd+tDUQjCkclNqYPR6KKhiOCz0DEXnnjPY0sPk5JudPUP+d4xyuWWnGyhkxcoKxZS1V59nXKm3GeBmaO0tA8iFeekjMLlTgSMhZbrB/bvqJUELGpM0/TFdff5kxNPvPq+/rk2736uqpJr3y0UY+/sV7PfLBJf3/zS931yqe6fuVarXhmjZb/612NPfdW5c2EiLGp67kaMWGB0stOV1LudFVMPVNbd9epvQOPGLvr89FvhmjvONIR8IjYkV7Dh0H53ATMO4/Kw8DDwGsDf0wbgIgR2JSe/6IROVOTELHMkukalDVFfbOma/i4M5U15RylTZivjGmXqmTO1ao4bakyymdoaH6lUkYWKDWLLSxKlDCixNm+Inl4wfcesZmnnq1b7v2HXn57nd79ZLO+2eXXd76g/rNhp5585ws9/+ku/e2db3T54+9o2ePv647XN2v65f9Q0Zk3KHPGIg2buEApo85QQtGpSiw8Scn5J6jyuLO1dQ9ELBIjYvKI2GEwfB0UEzwidlBg7tmZeIPOHzPoeLh6uHptIL4NxL6XDS6wMOJgRFr1xrvKKp+hhNxp6pt7goaMOVMZ485S+oT5GnbcQuWeeLkqz1yuohkLNKR4svM5pPScUqVllyqBvcQyCpQ4rEBDc0pVMmaKzph/ke5/+AmtWf+VNu+o1h62qPC3aVttq975pkqPr9mqxY+8rbPvflXnPviuTrrxeRWffasyZ1+pjCkXasi4eUqqmKNBxadpQN5sJeadoMpp8x2PWEegk4h5HrEeM3B6RKzHVLVXUA8BDwEPgSMcAUY0J0QkhRVVRCFF9dJb7yqjbKqzh1i/whM1oOgUJZadroyJ5ytj8sUaMX2JCk9ZrnFnr1DBtPlKzhunofmsFytV4shiDR5epGTnO5OjNX7abF24cJkee2KlPv9yo2rrGtTS2u5sk1HbEtDrn27Tpfe8qFnXPaspVz+ncZc9rfIL/6bc02/QiBmLNeK4C5UyZq7Sx52jnBmLlVh2hgbmnKBR08/Vlt11CgTCUoTgrRE7wlvr98XziNj3UHgnHgIeAh4CHgL/0wgYEZMRsaigM6vefk/Dyqc5u+r3ypmlfgUnq3/BSRpYMkcp485T2qSLNXz6YpWefrUmnbNCuZPOVEr+BCVnjxIbu6ZlFWt4QYUKR03U9Fmn6fKrr9PzL76szZu3qKG+Qa0trapraNbnW/fq7qff1hkrHtPUK/6lsUufVMmFDyvnjNuUOXu5MiZfqGGTz1PiqDnqXXCiCk+8QikVZyshf7ZGzThPW6v8CgRZ2BbyiNj/dEP8dcZ7ROzX4eVJewh4CHgIeAgczggwqrmIGPvTv/QWRGyGBhXMVO+8k9S/8FQNLDrZIWIJlfOVOO5CpU1dpKzZl6v4tCtVefrlKpt1oYaWTVdqboUyCis1oqhSJWOn6PRzLtBNt9+tN99doy3bdjgfIG9saVdVfavWb6vWLU+8oysffV/jFj6siosfVu5Zd2rYrKuVMXWh0kbPU2L5HCWPnqu08ecqofwsDSw8TenlZ2jCyQu1eVedAuy34Xz029tZ/3BuZr+nbR4R+z3R9HR5CHgIeAh4CBxaBLoiYm+/rxEVMzW46CT1LThN/YtO18CiUzSo9AwNLD9HA8ecr8SJlyp16mJlzrrc2Vus8syrVXHKIuVPPkXDyqcoc/Q0jT5hjs68+Ard+Y+n9eZHX+rrHftUVd+mfc0hfbbTp3+s/lxX//NtnX3L8yqZf5fjCRt24nVKP26p0safp9RRc5VaeZYGV5ypijOuV8rY85RYfrZSy8/QuBMv1aZdNQqE8IYFYsF7a/LQtqWDlLtHxA4S0F42HgIeAh4CHgIHAYE4IsbU5MvvrFVm5UlKKj5V/YvO0IDiMxyvmBOXzVO/igXqP/oCJUy4VOkzLlPmiVcp75SrVTb3Gk08Z7kqT1+sktkXaPTpCzXvqrt14z9X6V9vfqZXP92uNVv2662vqnTr0+/p3Juf0glLH1LluXcq69QblX7CcqVOu0wpEy9WUuU8JZfNUVLFXA0eNU+JY85V3uzlSq5coKTS0zV61kX6dk+tOvjWZLhDiga87SsOQnM5HLLwiNjhUAueDR4CHgIeAh4Cvw8C3xMxlunH1oi98s4Hyh59qpKK52hA8dkaVDpPA0vnOqFf2Tz1KTtHfSrOVb+xF2nAhEuUNHWJhs68QpknL1fBnGtUdvaNmnXlwzp+2YOacsldOunKh3XWjU/q7Buf0ImXP6hx82/U2AU3a9Q5N6twzg3KPOlapc+4QklTlipp4qVKGnu+kiBfpWdoQMmZ6ls0V0MmLVTmjCs0sHSeEopP0+Q5y7R1n1+twZAiEYhYh0fEfp8Wcdhr8YjYYV9FnoEeAh4CHgIeAgeOAMMai/UhYvzPYv21yhx1qlJLz1L/wnnqV3yO+pecrX7Fc9W39Gz1Kz9HfUctUJ9RC9R39HkaMP4iJUxeqKTjlij9hCs0dOZyZZ12g/Ln3qzRF96vorNvU+FZt6pg7i1OKJx7s7JPWaGsk67R8FlXKW3aMmeqc+DYCzWw8jwNqlyghFHzlVBxjhIrz1W/knnqVzpfg0dfpITy+UoqP1OjT7xEm/bUqi0UVMQhYR4RO/A6/9+W9IjY/3b9edZ7CHgIeAh4CPwIgZ8SsZfxiI05Q0MqFmhg8bnqVzxffUrOUh+HiJ2lARXzNaBygfpWnKP+lQvUf8x5GjDufA2acJGSpyxV8pRlSpt2hYbPulY5p9+sYbNWOCFj5rUacvzVSpt+lVKmXabhs69R+vTLNWjcRRo8LkbCBlScKyeUL9CAsgXq3xkGjbpQAysuUP+Sec4WFuUzL9QmNnQN4RFrV9TziP2oVo/kC4+IHcm165XNQ8BDwEOgxyFgRIx9xGIesVfe+VDZo89QGlOSxeeqf+m56ld2Tswbhpes7Cz1Lz9LfcvOVP+KszWgcp4GVJ6jAaMXKHHcxUoce7GSx1+qtMlLlDZ5mdKnXObEKZOWKnniEiVOWKLBk5cocfJiDRp3sQaNvUCDKiFg56h/+TnqVz5ffcsWqE/pAvUrO1f9nXCeBpSdr4Fl85VQcrpKjz9fW/Y3qC0UVtgjYj2q1f6hRAwk+dREOBLS1oYWnfXMx/rzNR/qhe0Nanc+3xBzHcc24OtRuHuF9RDwEPAQ8BD4vRHo3FHf+baRIjEiFpXeXPOpRk0/T2klc5RYcrYGlZ2j/qVzNaBsrgaVnaFBZXM0sPQ0DSg9RQkVp2vwqDM6w1xnkb2zvqv8bKWMXqDUsecrbdz5Tsx5ypjzlTzmfKVOvkSJ4y/QwFHzNKD8TA0qO1ODiMvnaiDkruKcmOetbJ4Gly9wQv+iuRpUNEeppadqwskXa4+/TW2BsMKhgKJRb/uK37t5HK76/nAixre+IpGwtjY0a+7Kj/R/VqzVv3c0qM1ZRslSSg4+RxE7O1yB8uzyEPAQ8BDwEDicEeAjk84Xv2Nx57DCR8D3+5v1tydWKbP8BI2smK2hZTOVXj7LFbgmnNAZ23W83CylV8xSxuiTlDH65B+FwhnzlTt1rlLLTlA6eVSepCGjTtSQUbM7A+cnakjFyRpafoqGlp2sjJLZGl48QyVjT9Ty6+5UIBRRMBBRJBQLnQPk4Qy6Z9vvgMBBJWJnrvxQ/2fFGoeItXa+DxKjX3xp3iNiv0N9eio8BDwEPAR6KAKdRMz5PBBjSmxYCUWlpvaQqhua9dX2Pfp8yx59vSMWvtqxR/9N+HpnlX4Sdu3TN7v26uudezpDTOarnXv0Q6jShp2x8NWOKseOjdv3aPP2ParaX6umplaFQ2FFw3xv0hsTe0pDPuhE7P9zETHea/GIWE9pal45PQQ8BDwE/mAEmIJxAiwsNr6EwlF1hCJqD0XUGoqojetIRKFo9HcNwcgP+uw8yEfH40JHNOrMCLUrqg5FFYhiX0ht7e0KBNoVCncoHOpQJMLUpHf0BAQ8ItYTatkro4eAh4CHQI9AgCEt9uc9xXUGuEhEgWBIoUjE2SwV0hMMBWOfEeJTQu4QDUsHEvgW5PchKIWDiobZiJXAeUy/c856r84QYWuKSEhh519IEefD5CzOD6i9o0WBYKuCoVaFwm2KsLu+qyw9ovp6aCEPCRF7dkeDmJr0PGI9tNV5xfYQ8BDwEPgDEDAaZjFEJhqNKBQKKhwOOnEoFHA8TsLj9DuGaDggggjRoMLB9m71RyFZzmJ8djlju4qAY58gZtGQgsH2To8YJfGOIx2BQ0LEVu6oV1M0ogA/Dmd5GH+FQMu8w0PAQ8BDwEPAQ+C/Q4ABzf7Aj1EYrggxwiMFOwlQ2Lkfdd6s5O3KgxMcW2z6lBcLnLc8OxezOecxJ1g0yotsHgn771rB/16qQ0LE8Ig1R6MKEyJRx1UbpVF6h4eAh4CHgIeAh8DvhYDzElgnGXOmHENSlG2TIg49g44dzIAlbpMcrsUoHBeMk/1eMHh6Dm8EDgkRW7mjQS38AFgwGY50EjF+Dt7hIeAh4CHgIeAh8BsQiCM1P/Y6xRbz421ixDE/2cGKyRPz4onXT65/Q/G9pP97CPzhRAxH1w/7iH2o/2/FWj25za/6UGzxpLPhayjozOP/78HnWewh4CHgIeAhcNgg8BMS1jXpQazTT/ajGKLkvh9/7X5m579FJjYB+cO06I9zdyjbYQOtZ8gfh8CBELENjR0KOF7drjf6/b9+zjzbWX9bQ5PmPcM+Ymu1/M2N2tHQpLaONmdmnjdYWFDpHR4CHgIeAh4CHgL/FQJGwowhGduy++7YcUEhCI06eAE/HG9K/vCPNyh5e5LpUgZYPvRtAT8dRnvHkY7A900Vhy3bqzB5Hm3Xx/v9qnzwPfW+4V190wARiygCGeuiXXRLxFDewaL8aIuqW+p1yytf6f+s+FDHPfS+vqiuUyjcqPZgi7O/S9hrb0d6W/PK5yHgIeAh8MciwDgSH7rNMV6Qa8iZ+3789W+XiXnB+L87T5gxSWLv6CkIOOsCeds22ip/NKJwsEUf7qtT8QPvqM9172hPdYuaQ2E1dbbSeFy6JWK0Z9aAdURaVB9o0ic1LfrzjWtUcN97WlvlU6SjSR3hJrVHIgrSvr3DQ8BDwEPAQ8BDwEPAQ6CHIRDhxUU28w23qp41jKFWfbS3TqX3v6t+N6zRtuo2tYQizouOXdGlnyVi0UBU7eF21Ydb9XV9QL1ue0vJD6zRs5trFWkNKRhtVFsEFtiV6h5WE15xPQQ8BDwEPAQ8BDwEehwCYTYDZkuvjjY1KqKAgnq3yq+Se9aoz3Xv6ev6DrUGAwqGmbr+KV/6WSIWaY+oLRhUSzisHU1tGnTLSv3fN7yiS178RoF6ZsqbFAi1ds579jjsvQJ7CHgIeAh4CHgIeAj0aAT4TmpICgYVCYfVFsV5FdY9H+9S2s3/0cAb3taXzhqxNina3OXk5C8QsbDCoahCobDq2gJatn6z/nTfezrh399ox75WZz40Gm6LfRKiR1eEV3gPAQ8BDwEPAQ8BD4EehwAOrmBE4UBIgWhQHcE6bfa16JRnvtKA29fqkg+2a09rSOEIG391vUqsWyKG7nY+hBqMKtoeUltrux7fuFv9HnpfQ+5fq9d2+tUaCSnQ0up8bb7Hge8V2EPAQ8BDwEPAQ8BDoMcjwMuQwTAfhOftyGY9t7FaI25bp8F3vqcHv96hxtawwuF2hZxdWH/6Ike3RIyXLJuiUQUCEaktpFBLm7Y1tavyiQ/V7+43dMHbX2pLc5va2pkb/emcZ4+vGQ8ADwEPAQ8BDwEPAQ+BIxoBxyEWlVpDUTWHQ9rZ1qwJt7+rxOve14R/fqgNTc1qa+ObqQGFor9yjRicjU8ZBYNBqb1D0WBIbQHpkc37lH7vK+p9079097pvVN0W++bkEY20VzgPAQ8BDwEPAQ8BDwEPgTgEIGJt0aiaI1Htbgvpvk+3ashNa5Sx4k099s0e+UPtjrcsEoko+mv3ESOvUIR5zTaFQ81808hZj7axpkVnPrtGve94RqP+/qY+bWhTMxuZxRnnXXoIeAh4CHgIeAh4CHgIHNkIRNUebFN1oEPvN3ao8OGP1f+6DzT/yU+0yc8SrlZ1BFnmFVIk3PVGv91OTTrMKhhRW7hJzdEWBSIRtQektsaI3t7jU/bfX9WfbnhFx9/zlr7Y1+DsK8x0Jp607khZd/eP7ErySuch4CHgIeAh4CHgIfC/iAC8JRZsO1+7tjiq1maf1u+t0agH39f/e/MmFdz5qd7YWaeajlq1BFvU1hRVJIRH7FcTMXZ05ZuSAbVHgwpGogqHpUhHRNsb23Tb59s1+K+rlXL9ezrr0Q/1wT6/qiX5olJLOOrIO7vNki7kONR4saDzW2DxX+nq+vrH+wImexgAAAaHSURBVBcfOTI/7Mkc25/5SC3n4VYuD/cf2tvBrBs37rFfsXtf8tgdT+bX1Y0bL84PZn325Lw83H9dO/292sqhwT32YfnYR7QizqesItGQghFCVG2hiNoiUe1r6dDdH+7Q+Ec/Uf+b3lXiret1x7o92tnSrlCkVeFwhyKBqPNSI+h1dXTvEYMDRkLOdyRJyncn+S/c3qa2UEhf1Hdo2dublHLzB0q87jVN+fubemzrPq2rb1FVW0gt7WGFgxGFOkIKhiJqj4TVFo4oFCWEveBh4LUBrw14bcBrA14b8NrAYdkGglHeguRTj1GFokFFIu2KhNsUCAe1vy2gbxrb9dpuv279YKtSb1+rv9y8TsPuWqvL3tqoTc0dzq4TMS9UwOFOOKa6pmHSzxOxKB80jX3OFIeaIhEp3KpIqMXZumJrNKrl732rlFtf15+vXaXEa5/XWU+u0es76rS1oUPVTR2qbW5TfSCg2o4W1QXa1BAMesHDwGsDXhvw2oDXBrw24LWBw7YN1AeDqgmG5AuG1BQIqLm9XY0dbdre1K53qhs176WPNeKB9/T/XP+GjrnuVU145H39ffN+bYlIDZGogmH4EtOBOLRi3rWuJyZ/gYjxtXm+K2/fk49GI4oGGxVtr1Ek1KCWUEA7AiHd9fFezXryK2XftUZHX/Ocet/6ghLveV6nvPOFrl+/WQ+s26qnPvhW/1qzWQ98tE33rvOCh4HXBrw24LUBrw14bcBrA4dnG4Cr/OPDLfr7h9t0z7rv9NePd2j5J7uUfd9b6rXiJR113ev609VvKv2edbpw1af6sK5RVeGIGqNSY3OLwqFgbMd9PgIuKcC+r92sof95j5hCwifWzuauksKsRAi3Sh0+KehTuKNR7aGgqpra9LW/Va/uqdfyD75R5v2r1PeOl/Wnm1er/+1rlHrrOqVdu1bDblivpJvWKdELHgZeG/DagNcGvDbgtQGvDRyGbWDwX9cp4eZ16nfrOvW57WP1vu1T9b71U/W/eZ2Sb3pXhbe/qblPf6SV3/n0TlW9vmtqUkOAlxo71N7RqnDo/2/vanabBsLgu/EIvAAvwJ8ESH0BTrwFL8AxpGol7hypgIo2/EgcEFGaqLGdtXe/QfOtUzukDmpVoRwmkhMnWturyRxGM99+G5AoxIxVctkNoxC7hSPGNHOFhBoBOSvljaI14LZGaJZAXSLVASEFLGKFqSV8Lioc/Zzi5fEHHBx+woujczwafcHj8Vc8fTvBs/EEz3UIA3FAHBAHxAFxQBzYQw5QpzwZT3D/zQnuvX6PB6NzPDz8hoPRGV4dn+LdjxlOLwp3v6rEuvcVzEqvIUsxeJsKa0WY19iD+SIL/inLtl87HDFeXnkwye29GU/SFcuqzuAP4YPMUKHGJSpU1qAxrpLk/pRAiGx0Bsxg+IUGv31cRAEdwkAcEAfEAXFAHBAH9o8DS0TMU8TH2QIn0zm+L0vMU4OiCagRERk3euSYPDWkzDIv5KLc4jcmiPmgksqrJemH8ddtMbZDiHEwE036YbU/jGKMqwh8JUFrs/lqSiuBNAPiAmgqb3sBbnvUPjNPjBPM98tyjpJOhzAQB8QBcUAcEAfEgT3jQAqwZQAWFVAEL7rnfpEs1jIUeQPvNAfiBcyCx45rhcPPDdll7HrfALfprM90c63kKMZYuk9ZRkFGyDzv9CWZ2XZz681dMo9G193O/NN7irX9bvJ99S4EhIAQEAJCQAgIgT1EwBLSKsBWDXtYwCpDqg2RWz+6DkooEVCgwgrRbaYsvrI/dhVD0tPqH9vJ5HD7Cl7XKbpcL8YQkq4Wo0o34KjyUoQl8z5jm1korbrWnPO2F51DtjGp/gR1vvmHCQ/hIQ6IA+KAOCAO/FcOeM8vA8omeuNWtqIwb0VRwdhPzIKroLUgY3eJXAHWRpTGQv3WAcsulLew4N943WswmuQFnRDjN5ptfS8sZpstNbnbqz+Bb5RoXGvJKbYGXYqs8r+KKiXE/lLIhE2HMBAHxAFxQBwQB/aCAyy74j7aBevgaTgxB0xLwC4BlmO52GKdPKfLP43GE1UTBdi2EMtG1XUybGcfsYxFd9kAO1q1989x3QCdCQEhIASEgBAQAkJgrxHoq55OHa4llSuw3vz7o/vnvSEDp4OO2MB4/SwEhIAQEAJCQAgIASFwRwhIiN0RkLqNEBACQkAICAEhIARuioCE2E0R03ghIASEgBAQAkJACNwRAn8APxZeAfoQL7E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Lý thuyết Các hình dạng nhìn thấy của Mặt Trăng KHTN 6 Cánh diều | KHTN lớp  6 - Cánh Diề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Mặt Trăng quay quanh Trái Đất mất khoảng một tháng để đi hết một vòng.</a:t>
            </a:r>
            <a:endParaRPr lang="en-US" sz="3200" dirty="0">
              <a:latin typeface="Times New Roman" pitchFamily="18" charset="0"/>
              <a:cs typeface="Times New Roman" pitchFamily="18" charset="0"/>
            </a:endParaRPr>
          </a:p>
        </p:txBody>
      </p:sp>
      <p:sp>
        <p:nvSpPr>
          <p:cNvPr id="10" name="Rectangle 9"/>
          <p:cNvSpPr/>
          <p:nvPr/>
        </p:nvSpPr>
        <p:spPr>
          <a:xfrm>
            <a:off x="0" y="990600"/>
            <a:ext cx="9144000" cy="1077218"/>
          </a:xfrm>
          <a:prstGeom prst="rect">
            <a:avLst/>
          </a:prstGeom>
        </p:spPr>
        <p:txBody>
          <a:bodyPr wrap="square">
            <a:spAutoFit/>
          </a:bodyPr>
          <a:lstStyle/>
          <a:p>
            <a:r>
              <a:rPr lang="vi-VN" sz="3200" dirty="0">
                <a:latin typeface="Times New Roman" pitchFamily="18" charset="0"/>
                <a:cs typeface="Times New Roman" pitchFamily="18" charset="0"/>
              </a:rPr>
              <a:t>Hình ảnh này cho ta thấy vị trí Mặt Trăng ở các thời điểm khác nhau trên quỹ đạo của nó.</a:t>
            </a:r>
          </a:p>
        </p:txBody>
      </p:sp>
      <p:pic>
        <p:nvPicPr>
          <p:cNvPr id="11268" name="Picture 4" descr="Lý thuyết Các hình dạng nhìn thấy của Mặt Trăng KHTN 6 Cánh diều | KHTN lớp  6 - Cánh Diều"/>
          <p:cNvPicPr>
            <a:picLocks noChangeAspect="1" noChangeArrowheads="1"/>
          </p:cNvPicPr>
          <p:nvPr/>
        </p:nvPicPr>
        <p:blipFill>
          <a:blip r:embed="rId2"/>
          <a:srcRect/>
          <a:stretch>
            <a:fillRect/>
          </a:stretch>
        </p:blipFill>
        <p:spPr bwMode="auto">
          <a:xfrm>
            <a:off x="0" y="1981200"/>
            <a:ext cx="9144000" cy="2971800"/>
          </a:xfrm>
          <a:prstGeom prst="rect">
            <a:avLst/>
          </a:prstGeom>
          <a:noFill/>
        </p:spPr>
      </p:pic>
      <p:sp>
        <p:nvSpPr>
          <p:cNvPr id="13" name="Rectangle 12"/>
          <p:cNvSpPr/>
          <p:nvPr/>
        </p:nvSpPr>
        <p:spPr>
          <a:xfrm>
            <a:off x="0" y="4953000"/>
            <a:ext cx="9296400" cy="1569660"/>
          </a:xfrm>
          <a:prstGeom prst="rect">
            <a:avLst/>
          </a:prstGeom>
        </p:spPr>
        <p:txBody>
          <a:bodyPr wrap="square">
            <a:spAutoFit/>
          </a:bodyPr>
          <a:lstStyle/>
          <a:p>
            <a:r>
              <a:rPr lang="vi-VN" sz="3200" dirty="0">
                <a:latin typeface="Times New Roman" pitchFamily="18" charset="0"/>
                <a:cs typeface="Times New Roman" pitchFamily="18" charset="0"/>
              </a:rPr>
              <a:t>Tim mặt trăng có dạng hình cầu nên mặt trời luôn chỉ chiếu sáng được một nửa Mặt Trăng.Tại thời điểm này nửa tối của Mặt Trăng hướng hoàn toànvề phía Trái đất</a:t>
            </a:r>
          </a:p>
        </p:txBody>
      </p:sp>
      <p:pic>
        <p:nvPicPr>
          <p:cNvPr id="14" name="Picture 2" descr="Hình nền Powerpoint đơn giản, đẹp (59)"/>
          <p:cNvPicPr>
            <a:picLocks noChangeAspect="1" noChangeArrowheads="1"/>
          </p:cNvPicPr>
          <p:nvPr/>
        </p:nvPicPr>
        <p:blipFill>
          <a:blip r:embed="rId3"/>
          <a:srcRect/>
          <a:stretch>
            <a:fillRect/>
          </a:stretch>
        </p:blipFill>
        <p:spPr bwMode="auto">
          <a:xfrm>
            <a:off x="0" y="0"/>
            <a:ext cx="9245600" cy="6934200"/>
          </a:xfrm>
          <a:prstGeom prst="rect">
            <a:avLst/>
          </a:prstGeom>
          <a:noFill/>
        </p:spPr>
      </p:pic>
      <p:sp>
        <p:nvSpPr>
          <p:cNvPr id="15" name="Rectangle 14"/>
          <p:cNvSpPr/>
          <p:nvPr/>
        </p:nvSpPr>
        <p:spPr>
          <a:xfrm>
            <a:off x="0" y="0"/>
            <a:ext cx="9144000" cy="2062103"/>
          </a:xfrm>
          <a:prstGeom prst="rect">
            <a:avLst/>
          </a:prstGeom>
        </p:spPr>
        <p:txBody>
          <a:bodyPr wrap="square">
            <a:spAutoFit/>
          </a:bodyPr>
          <a:lstStyle/>
          <a:p>
            <a:r>
              <a:rPr lang="vi-VN" sz="3200" dirty="0">
                <a:solidFill>
                  <a:schemeClr val="dk1"/>
                </a:solidFill>
                <a:latin typeface="Times New Roman" pitchFamily="18" charset="0"/>
                <a:cs typeface="Times New Roman" pitchFamily="18" charset="0"/>
              </a:rPr>
              <a:t>Do đó mà ta không nhìn thấy Trăng , ở vị trí tiếp theo đa số vùng tối và chỉ có một vùng sáng nhỏ của Mặt Trăng  hướng về phái Trái đất.Khi đó ta nhìn thấy trăng lưỡi liềm</a:t>
            </a:r>
            <a:endParaRPr lang="en-US" sz="3200" dirty="0">
              <a:latin typeface="Times New Roman" pitchFamily="18" charset="0"/>
              <a:cs typeface="Times New Roman" pitchFamily="18" charset="0"/>
            </a:endParaRPr>
          </a:p>
        </p:txBody>
      </p:sp>
      <p:pic>
        <p:nvPicPr>
          <p:cNvPr id="11270" name="Picture 6" descr="Nguyệt thực là gì? 6 sự kiện thiên văn hot nhất nửa cuối năm"/>
          <p:cNvPicPr>
            <a:picLocks noChangeAspect="1" noChangeArrowheads="1"/>
          </p:cNvPicPr>
          <p:nvPr/>
        </p:nvPicPr>
        <p:blipFill>
          <a:blip r:embed="rId4"/>
          <a:srcRect/>
          <a:stretch>
            <a:fillRect/>
          </a:stretch>
        </p:blipFill>
        <p:spPr bwMode="auto">
          <a:xfrm>
            <a:off x="0" y="2209800"/>
            <a:ext cx="9144000" cy="4648200"/>
          </a:xfrm>
          <a:prstGeom prst="rect">
            <a:avLst/>
          </a:prstGeom>
          <a:noFill/>
        </p:spPr>
      </p:pic>
    </p:spTree>
    <p:extLst>
      <p:ext uri="{BB962C8B-B14F-4D97-AF65-F5344CB8AC3E}">
        <p14:creationId xmlns:p14="http://schemas.microsoft.com/office/powerpoint/2010/main" val="8938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4)">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4)">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additive="base">
                                        <p:cTn id="17" dur="5000" fill="hold"/>
                                        <p:tgtEl>
                                          <p:spTgt spid="11268"/>
                                        </p:tgtEl>
                                        <p:attrNameLst>
                                          <p:attrName>ppt_x</p:attrName>
                                        </p:attrNameLst>
                                      </p:cBhvr>
                                      <p:tavLst>
                                        <p:tav tm="0">
                                          <p:val>
                                            <p:strVal val="#ppt_x"/>
                                          </p:val>
                                        </p:tav>
                                        <p:tav tm="100000">
                                          <p:val>
                                            <p:strVal val="#ppt_x"/>
                                          </p:val>
                                        </p:tav>
                                      </p:tavLst>
                                    </p:anim>
                                    <p:anim calcmode="lin" valueType="num">
                                      <p:cBhvr additive="base">
                                        <p:cTn id="18" dur="50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heel(4)">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ơn giản, đẹp (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a:solidFill>
                  <a:schemeClr val="dk1"/>
                </a:solidFill>
                <a:latin typeface="Times New Roman" pitchFamily="18" charset="0"/>
                <a:cs typeface="Times New Roman" pitchFamily="18" charset="0"/>
              </a:rPr>
              <a:t>Tiếp theo vị trí Trăng bán nguyệt. Bán nguyệt có nghĩa là nửa trăng , ở vị trí này chỉ có một nửa vùng sáng của Mặt trăng hướng về phía Trái đất </a:t>
            </a:r>
            <a:endParaRPr lang="en-US" sz="3600" dirty="0">
              <a:latin typeface="Times New Roman" pitchFamily="18" charset="0"/>
              <a:cs typeface="Times New Roman" pitchFamily="18" charset="0"/>
            </a:endParaRPr>
          </a:p>
        </p:txBody>
      </p:sp>
      <p:pic>
        <p:nvPicPr>
          <p:cNvPr id="4" name="Picture 6" descr="Nguyệt thực là gì? 6 sự kiện thiên văn hot nhất nửa cuối năm"/>
          <p:cNvPicPr>
            <a:picLocks noChangeAspect="1" noChangeArrowheads="1"/>
          </p:cNvPicPr>
          <p:nvPr/>
        </p:nvPicPr>
        <p:blipFill>
          <a:blip r:embed="rId3"/>
          <a:srcRect/>
          <a:stretch>
            <a:fillRect/>
          </a:stretch>
        </p:blipFill>
        <p:spPr bwMode="auto">
          <a:xfrm>
            <a:off x="0" y="1752600"/>
            <a:ext cx="91440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solidFill>
                  <a:schemeClr val="dk1"/>
                </a:solidFill>
                <a:latin typeface="Times New Roman" pitchFamily="18" charset="0"/>
                <a:cs typeface="Times New Roman" pitchFamily="18" charset="0"/>
              </a:rPr>
              <a:t>Còn ta nhìn thấy Trăng khuyết khi đa số vùng sáng của Mặt trăng hướng về phía Trái đất </a:t>
            </a:r>
            <a:endParaRPr lang="en-US" sz="3200" dirty="0">
              <a:latin typeface="Times New Roman" pitchFamily="18" charset="0"/>
              <a:cs typeface="Times New Roman" pitchFamily="18" charset="0"/>
            </a:endParaRPr>
          </a:p>
        </p:txBody>
      </p:sp>
      <p:sp>
        <p:nvSpPr>
          <p:cNvPr id="5" name="Rectangle 4"/>
          <p:cNvSpPr/>
          <p:nvPr/>
        </p:nvSpPr>
        <p:spPr>
          <a:xfrm>
            <a:off x="0" y="1066800"/>
            <a:ext cx="9144000" cy="1077218"/>
          </a:xfrm>
          <a:prstGeom prst="rect">
            <a:avLst/>
          </a:prstGeom>
        </p:spPr>
        <p:txBody>
          <a:bodyPr wrap="square">
            <a:spAutoFit/>
          </a:bodyPr>
          <a:lstStyle/>
          <a:p>
            <a:r>
              <a:rPr lang="vi-VN" sz="3200" dirty="0">
                <a:solidFill>
                  <a:schemeClr val="dk1"/>
                </a:solidFill>
                <a:latin typeface="Times New Roman" pitchFamily="18" charset="0"/>
                <a:cs typeface="Times New Roman" pitchFamily="18" charset="0"/>
              </a:rPr>
              <a:t> Ta nhìn thấy Trăng tròn khi toàn bộ vùng sáng của Mặt trăng hướng về phía Trái đất </a:t>
            </a:r>
            <a:endParaRPr lang="en-US" sz="3200" dirty="0">
              <a:latin typeface="Times New Roman" pitchFamily="18" charset="0"/>
              <a:cs typeface="Times New Roman" pitchFamily="18" charset="0"/>
            </a:endParaRPr>
          </a:p>
        </p:txBody>
      </p:sp>
      <p:sp>
        <p:nvSpPr>
          <p:cNvPr id="6" name="Rectangle 5"/>
          <p:cNvSpPr/>
          <p:nvPr/>
        </p:nvSpPr>
        <p:spPr>
          <a:xfrm>
            <a:off x="0" y="2133600"/>
            <a:ext cx="9144000" cy="1077218"/>
          </a:xfrm>
          <a:prstGeom prst="rect">
            <a:avLst/>
          </a:prstGeom>
        </p:spPr>
        <p:txBody>
          <a:bodyPr wrap="square">
            <a:spAutoFit/>
          </a:bodyPr>
          <a:lstStyle/>
          <a:p>
            <a:r>
              <a:rPr lang="vi-VN" sz="3200" dirty="0">
                <a:solidFill>
                  <a:schemeClr val="dk1"/>
                </a:solidFill>
                <a:latin typeface="Times New Roman" pitchFamily="18" charset="0"/>
                <a:cs typeface="Times New Roman" pitchFamily="18" charset="0"/>
              </a:rPr>
              <a:t>Từ đó các em có thể giải thích các dạng hình dạng nhìn thấy còn lại của Mặt trăng.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ình nền powerpoint đẹp nhất"/>
          <p:cNvPicPr>
            <a:picLocks noChangeAspect="1" noChangeArrowheads="1"/>
          </p:cNvPicPr>
          <p:nvPr/>
        </p:nvPicPr>
        <p:blipFill>
          <a:blip r:embed="rId2"/>
          <a:srcRect/>
          <a:stretch>
            <a:fillRect/>
          </a:stretch>
        </p:blipFill>
        <p:spPr bwMode="auto">
          <a:xfrm>
            <a:off x="0" y="0"/>
            <a:ext cx="9144000" cy="6781800"/>
          </a:xfrm>
          <a:prstGeom prst="rect">
            <a:avLst/>
          </a:prstGeom>
          <a:noFill/>
        </p:spPr>
      </p:pic>
      <p:sp>
        <p:nvSpPr>
          <p:cNvPr id="3" name="Rectangle 2"/>
          <p:cNvSpPr/>
          <p:nvPr/>
        </p:nvSpPr>
        <p:spPr>
          <a:xfrm>
            <a:off x="1371600" y="304800"/>
            <a:ext cx="7391400" cy="584775"/>
          </a:xfrm>
          <a:prstGeom prst="rect">
            <a:avLst/>
          </a:prstGeom>
        </p:spPr>
        <p:txBody>
          <a:bodyPr wrap="square">
            <a:spAutoFit/>
          </a:bodyPr>
          <a:lstStyle/>
          <a:p>
            <a:r>
              <a:rPr lang="vi-VN" sz="3200" b="1" dirty="0">
                <a:latin typeface="Times New Roman" pitchFamily="18" charset="0"/>
                <a:cs typeface="Times New Roman" pitchFamily="18" charset="0"/>
              </a:rPr>
              <a:t>Mô hình quan sát các pha của Mặt Trăng</a:t>
            </a:r>
            <a:endParaRPr lang="en-US" sz="3200" dirty="0">
              <a:latin typeface="Times New Roman" pitchFamily="18" charset="0"/>
              <a:cs typeface="Times New Roman" pitchFamily="18" charset="0"/>
            </a:endParaRPr>
          </a:p>
        </p:txBody>
      </p:sp>
      <p:sp>
        <p:nvSpPr>
          <p:cNvPr id="4" name="Rectangle 3"/>
          <p:cNvSpPr/>
          <p:nvPr/>
        </p:nvSpPr>
        <p:spPr>
          <a:xfrm>
            <a:off x="228600" y="838200"/>
            <a:ext cx="3206327" cy="584775"/>
          </a:xfrm>
          <a:prstGeom prst="rect">
            <a:avLst/>
          </a:prstGeom>
        </p:spPr>
        <p:txBody>
          <a:bodyPr wrap="none">
            <a:spAutoFit/>
          </a:bodyPr>
          <a:lstStyle/>
          <a:p>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a:t>
            </a:r>
          </a:p>
        </p:txBody>
      </p:sp>
      <p:sp>
        <p:nvSpPr>
          <p:cNvPr id="5" name="Rectangle 4"/>
          <p:cNvSpPr/>
          <p:nvPr/>
        </p:nvSpPr>
        <p:spPr>
          <a:xfrm>
            <a:off x="304800" y="1371600"/>
            <a:ext cx="8382000" cy="2062103"/>
          </a:xfrm>
          <a:prstGeom prst="rect">
            <a:avLst/>
          </a:prstGeom>
        </p:spPr>
        <p:txBody>
          <a:bodyPr wrap="square">
            <a:spAutoFit/>
          </a:bodyPr>
          <a:lstStyle/>
          <a:p>
            <a:r>
              <a:rPr lang="vi-VN" sz="3200" dirty="0">
                <a:latin typeface="Times New Roman" pitchFamily="18" charset="0"/>
                <a:cs typeface="Times New Roman" pitchFamily="18" charset="0"/>
              </a:rPr>
              <a:t>Một, vài tắm bìa các-tông (làm buông tối).</a:t>
            </a:r>
          </a:p>
          <a:p>
            <a:r>
              <a:rPr lang="vi-VN" sz="3200" dirty="0">
                <a:latin typeface="Times New Roman" pitchFamily="18" charset="0"/>
                <a:cs typeface="Times New Roman" pitchFamily="18" charset="0"/>
              </a:rPr>
              <a:t>Một quả bóng nhỏ (làm Mặt Trăng).</a:t>
            </a:r>
          </a:p>
          <a:p>
            <a:r>
              <a:rPr lang="vi-VN" sz="3200" dirty="0">
                <a:latin typeface="Times New Roman" pitchFamily="18" charset="0"/>
                <a:cs typeface="Times New Roman" pitchFamily="18" charset="0"/>
              </a:rPr>
              <a:t>Một đèn pin (làm Mặt Trời).</a:t>
            </a:r>
          </a:p>
          <a:p>
            <a:r>
              <a:rPr lang="vi-VN" sz="3200" dirty="0">
                <a:latin typeface="Times New Roman" pitchFamily="18" charset="0"/>
                <a:cs typeface="Times New Roman" pitchFamily="18" charset="0"/>
              </a:rPr>
              <a:t>Băng dính, kéo, sợi dây treo.</a:t>
            </a:r>
          </a:p>
        </p:txBody>
      </p:sp>
      <p:pic>
        <p:nvPicPr>
          <p:cNvPr id="29698" name="Picture 2" descr="Sử dụng mô hình quan sát các pha của Mặt Trăng Hình 53.4 | VietJack.com"/>
          <p:cNvPicPr>
            <a:picLocks noChangeAspect="1" noChangeArrowheads="1"/>
          </p:cNvPicPr>
          <p:nvPr/>
        </p:nvPicPr>
        <p:blipFill>
          <a:blip r:embed="rId3"/>
          <a:srcRect/>
          <a:stretch>
            <a:fillRect/>
          </a:stretch>
        </p:blipFill>
        <p:spPr bwMode="auto">
          <a:xfrm>
            <a:off x="5029200" y="3126782"/>
            <a:ext cx="4114800" cy="3731218"/>
          </a:xfrm>
          <a:prstGeom prst="rect">
            <a:avLst/>
          </a:prstGeom>
          <a:noFill/>
        </p:spPr>
      </p:pic>
      <p:sp>
        <p:nvSpPr>
          <p:cNvPr id="7" name="Rectangle 6"/>
          <p:cNvSpPr/>
          <p:nvPr/>
        </p:nvSpPr>
        <p:spPr>
          <a:xfrm>
            <a:off x="381001" y="3352800"/>
            <a:ext cx="4572000" cy="1077218"/>
          </a:xfrm>
          <a:prstGeom prst="rect">
            <a:avLst/>
          </a:prstGeom>
        </p:spPr>
        <p:txBody>
          <a:bodyPr wrap="square">
            <a:spAutoFit/>
          </a:bodyPr>
          <a:lstStyle/>
          <a:p>
            <a:r>
              <a:rPr lang="vi-VN" sz="3200" dirty="0">
                <a:latin typeface="Times New Roman" pitchFamily="18" charset="0"/>
                <a:cs typeface="Times New Roman" pitchFamily="18" charset="0"/>
              </a:rPr>
              <a:t>Chế tạo mô hình như hình vẽ bên.</a:t>
            </a:r>
            <a:endParaRPr lang="en-US" sz="3200" dirty="0">
              <a:latin typeface="Times New Roman" pitchFamily="18" charset="0"/>
              <a:cs typeface="Times New Roman" pitchFamily="18" charset="0"/>
            </a:endParaRPr>
          </a:p>
        </p:txBody>
      </p:sp>
      <p:sp>
        <p:nvSpPr>
          <p:cNvPr id="9" name="Rectangle 8"/>
          <p:cNvSpPr/>
          <p:nvPr/>
        </p:nvSpPr>
        <p:spPr>
          <a:xfrm>
            <a:off x="381000" y="4191000"/>
            <a:ext cx="1633781" cy="584775"/>
          </a:xfrm>
          <a:prstGeom prst="rect">
            <a:avLst/>
          </a:prstGeom>
        </p:spPr>
        <p:txBody>
          <a:bodyPr wrap="none">
            <a:spAutoFit/>
          </a:body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endParaRPr lang="en-US" sz="3200" dirty="0">
              <a:latin typeface="Times New Roman" pitchFamily="18" charset="0"/>
              <a:cs typeface="Times New Roman" pitchFamily="18" charset="0"/>
            </a:endParaRPr>
          </a:p>
        </p:txBody>
      </p:sp>
      <p:sp>
        <p:nvSpPr>
          <p:cNvPr id="10" name="Rectangle 9"/>
          <p:cNvSpPr/>
          <p:nvPr/>
        </p:nvSpPr>
        <p:spPr>
          <a:xfrm>
            <a:off x="304800" y="4795897"/>
            <a:ext cx="4800600" cy="2062103"/>
          </a:xfrm>
          <a:prstGeom prst="rect">
            <a:avLst/>
          </a:prstGeom>
        </p:spPr>
        <p:txBody>
          <a:bodyPr wrap="square">
            <a:spAutoFit/>
          </a:bodyPr>
          <a:lstStyle/>
          <a:p>
            <a:r>
              <a:rPr lang="vi-VN" sz="3200" dirty="0">
                <a:latin typeface="Times New Roman" pitchFamily="18" charset="0"/>
                <a:cs typeface="Times New Roman" pitchFamily="18" charset="0"/>
              </a:rPr>
              <a:t>Vẽ sơ đồ vị trí của Mặt Trời, Trái Đất, Mặt Trăng ứng với trường hợp nhìn thấy bán nguyệt.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lide(fromBottom)">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lide(fromBottom)">
                                      <p:cBhvr>
                                        <p:cTn id="21" dur="500"/>
                                        <p:tgtEl>
                                          <p:spTgt spid="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lide(fromBottom)">
                                      <p:cBhvr>
                                        <p:cTn id="24" dur="500"/>
                                        <p:tgtEl>
                                          <p:spTgt spid="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lide(fromBottom)">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9698"/>
                                        </p:tgtEl>
                                        <p:attrNameLst>
                                          <p:attrName>style.visibility</p:attrName>
                                        </p:attrNameLst>
                                      </p:cBhvr>
                                      <p:to>
                                        <p:strVal val="visible"/>
                                      </p:to>
                                    </p:set>
                                    <p:animEffect transition="in" filter="slide(fromBottom)">
                                      <p:cBhvr>
                                        <p:cTn id="37" dur="500"/>
                                        <p:tgtEl>
                                          <p:spTgt spid="2969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arn(in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0" fill="hold"/>
                                        <p:tgtEl>
                                          <p:spTgt spid="10"/>
                                        </p:tgtEl>
                                        <p:attrNameLst>
                                          <p:attrName>ppt_x</p:attrName>
                                        </p:attrNameLst>
                                      </p:cBhvr>
                                      <p:tavLst>
                                        <p:tav tm="0">
                                          <p:val>
                                            <p:strVal val="#ppt_x"/>
                                          </p:val>
                                        </p:tav>
                                        <p:tav tm="100000">
                                          <p:val>
                                            <p:strVal val="#ppt_x"/>
                                          </p:val>
                                        </p:tav>
                                      </p:tavLst>
                                    </p:anim>
                                    <p:anim calcmode="lin" valueType="num">
                                      <p:cBhvr additive="base">
                                        <p:cTn id="4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Sơ đồ vị trí của Mặt Trời, Mặt Trăng và Trái Đất khi ta quan sát thấy bán nguyệt.</a:t>
            </a:r>
            <a:endParaRPr lang="en-US" sz="3200" dirty="0">
              <a:latin typeface="Times New Roman" pitchFamily="18" charset="0"/>
              <a:cs typeface="Times New Roman" pitchFamily="18" charset="0"/>
            </a:endParaRPr>
          </a:p>
        </p:txBody>
      </p:sp>
      <p:pic>
        <p:nvPicPr>
          <p:cNvPr id="30722" name="Picture 2" descr="Vẽ một sơ đồ cho thấy vị trí của Mặt Trời, Mặt Trăng và Trái Đất khi ta quan sát thấy bán nguyệt"/>
          <p:cNvPicPr>
            <a:picLocks noChangeAspect="1" noChangeArrowheads="1"/>
          </p:cNvPicPr>
          <p:nvPr/>
        </p:nvPicPr>
        <p:blipFill>
          <a:blip r:embed="rId2"/>
          <a:srcRect/>
          <a:stretch>
            <a:fillRect/>
          </a:stretch>
        </p:blipFill>
        <p:spPr bwMode="auto">
          <a:xfrm>
            <a:off x="0" y="1066800"/>
            <a:ext cx="91440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Câu 1: </a:t>
            </a:r>
            <a:r>
              <a:rPr lang="vi-VN" sz="3200" dirty="0">
                <a:latin typeface="Times New Roman" pitchFamily="18" charset="0"/>
                <a:cs typeface="Times New Roman" pitchFamily="18" charset="0"/>
              </a:rPr>
              <a:t>Hãy khoanh vào từ </a:t>
            </a:r>
            <a:r>
              <a:rPr lang="vi-VN" sz="3200" b="1" dirty="0">
                <a:latin typeface="Times New Roman" pitchFamily="18" charset="0"/>
                <a:cs typeface="Times New Roman" pitchFamily="18" charset="0"/>
              </a:rPr>
              <a:t>Đúng</a:t>
            </a:r>
            <a:r>
              <a:rPr lang="vi-VN" sz="3200" dirty="0">
                <a:latin typeface="Times New Roman" pitchFamily="18" charset="0"/>
                <a:cs typeface="Times New Roman" pitchFamily="18" charset="0"/>
              </a:rPr>
              <a:t> hoặc </a:t>
            </a:r>
            <a:r>
              <a:rPr lang="vi-VN" sz="3200" b="1" dirty="0">
                <a:latin typeface="Times New Roman" pitchFamily="18" charset="0"/>
                <a:cs typeface="Times New Roman" pitchFamily="18" charset="0"/>
              </a:rPr>
              <a:t>Sai</a:t>
            </a:r>
            <a:r>
              <a:rPr lang="vi-VN" sz="3200" dirty="0">
                <a:latin typeface="Times New Roman" pitchFamily="18" charset="0"/>
                <a:cs typeface="Times New Roman" pitchFamily="18" charset="0"/>
              </a:rPr>
              <a:t> để đánh giá các câu dưới đây :</a:t>
            </a:r>
          </a:p>
        </p:txBody>
      </p:sp>
      <p:graphicFrame>
        <p:nvGraphicFramePr>
          <p:cNvPr id="6" name="Table 5"/>
          <p:cNvGraphicFramePr>
            <a:graphicFrameLocks noGrp="1"/>
          </p:cNvGraphicFramePr>
          <p:nvPr/>
        </p:nvGraphicFramePr>
        <p:xfrm>
          <a:off x="0" y="1397000"/>
          <a:ext cx="8991600" cy="5024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6277610">
                  <a:extLst>
                    <a:ext uri="{9D8B030D-6E8A-4147-A177-3AD203B41FA5}">
                      <a16:colId xmlns:a16="http://schemas.microsoft.com/office/drawing/2014/main" val="20001"/>
                    </a:ext>
                  </a:extLst>
                </a:gridCol>
                <a:gridCol w="1723390">
                  <a:extLst>
                    <a:ext uri="{9D8B030D-6E8A-4147-A177-3AD203B41FA5}">
                      <a16:colId xmlns:a16="http://schemas.microsoft.com/office/drawing/2014/main" val="20002"/>
                    </a:ext>
                  </a:extLst>
                </a:gridCol>
              </a:tblGrid>
              <a:tr h="817880">
                <a:tc>
                  <a:txBody>
                    <a:bodyPr/>
                    <a:lstStyle/>
                    <a:p>
                      <a:r>
                        <a:rPr lang="vi-VN" sz="2800" dirty="0">
                          <a:latin typeface="Times New Roman" pitchFamily="18" charset="0"/>
                          <a:cs typeface="Times New Roman" pitchFamily="18" charset="0"/>
                        </a:rPr>
                        <a:t>STT</a:t>
                      </a:r>
                      <a:endParaRPr lang="en-US" sz="2800" dirty="0">
                        <a:latin typeface="Times New Roman" pitchFamily="18" charset="0"/>
                        <a:cs typeface="Times New Roman" pitchFamily="18" charset="0"/>
                      </a:endParaRPr>
                    </a:p>
                  </a:txBody>
                  <a:tcPr/>
                </a:tc>
                <a:tc>
                  <a:txBody>
                    <a:bodyPr/>
                    <a:lstStyle/>
                    <a:p>
                      <a:r>
                        <a:rPr lang="vi-VN" sz="2800" dirty="0">
                          <a:latin typeface="Times New Roman" pitchFamily="18" charset="0"/>
                          <a:cs typeface="Times New Roman" pitchFamily="18" charset="0"/>
                        </a:rPr>
                        <a:t>Nói</a:t>
                      </a:r>
                      <a:r>
                        <a:rPr lang="vi-VN" sz="2800" baseline="0" dirty="0">
                          <a:latin typeface="Times New Roman" pitchFamily="18" charset="0"/>
                          <a:cs typeface="Times New Roman" pitchFamily="18" charset="0"/>
                        </a:rPr>
                        <a:t> về mặt trăng </a:t>
                      </a:r>
                      <a:endParaRPr lang="en-US" sz="2800" dirty="0">
                        <a:latin typeface="Times New Roman" pitchFamily="18" charset="0"/>
                        <a:cs typeface="Times New Roman" pitchFamily="18" charset="0"/>
                      </a:endParaRPr>
                    </a:p>
                  </a:txBody>
                  <a:tcPr/>
                </a:tc>
                <a:tc>
                  <a:txBody>
                    <a:bodyPr/>
                    <a:lstStyle/>
                    <a:p>
                      <a:r>
                        <a:rPr lang="vi-VN" sz="2800" dirty="0">
                          <a:latin typeface="Times New Roman" pitchFamily="18" charset="0"/>
                          <a:cs typeface="Times New Roman" pitchFamily="18" charset="0"/>
                        </a:rPr>
                        <a:t>Đánh</a:t>
                      </a:r>
                      <a:r>
                        <a:rPr lang="vi-VN" sz="2800" baseline="0" dirty="0">
                          <a:latin typeface="Times New Roman" pitchFamily="18" charset="0"/>
                          <a:cs typeface="Times New Roman" pitchFamily="18" charset="0"/>
                        </a:rPr>
                        <a:t> giá</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17880">
                <a:tc>
                  <a:txBody>
                    <a:bodyPr/>
                    <a:lstStyle/>
                    <a:p>
                      <a:pPr algn="ctr"/>
                      <a:r>
                        <a:rPr lang="vi-VN" sz="2800" dirty="0">
                          <a:latin typeface="Times New Roman" pitchFamily="18" charset="0"/>
                          <a:cs typeface="Times New Roman" pitchFamily="18" charset="0"/>
                        </a:rPr>
                        <a:t>1</a:t>
                      </a:r>
                      <a:endParaRPr lang="en-US" sz="2800" dirty="0">
                        <a:latin typeface="Times New Roman" pitchFamily="18" charset="0"/>
                        <a:cs typeface="Times New Roman" pitchFamily="18" charset="0"/>
                      </a:endParaRPr>
                    </a:p>
                  </a:txBody>
                  <a:tcPr/>
                </a:tc>
                <a:tc>
                  <a:txBody>
                    <a:bodyPr/>
                    <a:lstStyle/>
                    <a:p>
                      <a:r>
                        <a:rPr lang="vi-VN" sz="2800" b="0" i="0" kern="1200" dirty="0">
                          <a:solidFill>
                            <a:schemeClr val="dk1"/>
                          </a:solidFill>
                          <a:latin typeface="Times New Roman" pitchFamily="18" charset="0"/>
                          <a:ea typeface="+mn-ea"/>
                          <a:cs typeface="Times New Roman" pitchFamily="18" charset="0"/>
                        </a:rPr>
                        <a:t>Mặt trăng là một ngôi sao quay quanh trái đất.</a:t>
                      </a:r>
                      <a:endParaRPr lang="en-US" sz="2800" dirty="0">
                        <a:latin typeface="Times New Roman" pitchFamily="18" charset="0"/>
                        <a:cs typeface="Times New Roman" pitchFamily="18" charset="0"/>
                      </a:endParaRPr>
                    </a:p>
                  </a:txBody>
                  <a:tcPr/>
                </a:tc>
                <a:tc>
                  <a:txBody>
                    <a:bodyPr/>
                    <a:lstStyle/>
                    <a:p>
                      <a:pPr algn="ct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817880">
                <a:tc>
                  <a:txBody>
                    <a:bodyPr/>
                    <a:lstStyle/>
                    <a:p>
                      <a:pPr algn="ctr"/>
                      <a:r>
                        <a:rPr lang="vi-VN" sz="28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a:txBody>
                  <a:tcPr/>
                </a:tc>
                <a:tc>
                  <a:txBody>
                    <a:bodyPr/>
                    <a:lstStyle/>
                    <a:p>
                      <a:r>
                        <a:rPr lang="vi-VN" sz="2800" b="0" i="0" kern="1200" dirty="0">
                          <a:solidFill>
                            <a:schemeClr val="dk1"/>
                          </a:solidFill>
                          <a:latin typeface="Times New Roman" pitchFamily="18" charset="0"/>
                          <a:ea typeface="+mn-ea"/>
                          <a:cs typeface="Times New Roman" pitchFamily="18" charset="0"/>
                        </a:rPr>
                        <a:t>Chỉ có một nửa Mặt Trăng luôn được Mặt Trời chiếu sáng.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817880">
                <a:tc>
                  <a:txBody>
                    <a:bodyPr/>
                    <a:lstStyle/>
                    <a:p>
                      <a:pPr algn="ctr"/>
                      <a:r>
                        <a:rPr lang="vi-VN" sz="2800" dirty="0">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a:tc>
                <a:tc>
                  <a:txBody>
                    <a:bodyPr/>
                    <a:lstStyle/>
                    <a:p>
                      <a:r>
                        <a:rPr lang="vi-VN" sz="2800" b="0" i="0" kern="1200" dirty="0">
                          <a:solidFill>
                            <a:schemeClr val="dk1"/>
                          </a:solidFill>
                          <a:latin typeface="Times New Roman" pitchFamily="18" charset="0"/>
                          <a:ea typeface="+mn-ea"/>
                          <a:cs typeface="Times New Roman" pitchFamily="18" charset="0"/>
                        </a:rPr>
                        <a:t>Nhìn thấy Trăng tròn khi vị trí của Mặt trời, Trái đất, Mặt Trăng theo thứ tự: Mặt Trời- Mặt Trăng-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817880">
                <a:tc>
                  <a:txBody>
                    <a:bodyPr/>
                    <a:lstStyle/>
                    <a:p>
                      <a:pPr algn="ctr"/>
                      <a:r>
                        <a:rPr lang="vi-VN" sz="2800" dirty="0">
                          <a:latin typeface="Times New Roman" pitchFamily="18" charset="0"/>
                          <a:cs typeface="Times New Roman" pitchFamily="18" charset="0"/>
                        </a:rPr>
                        <a:t>4</a:t>
                      </a:r>
                      <a:endParaRPr lang="en-US" sz="2800" dirty="0">
                        <a:latin typeface="Times New Roman" pitchFamily="18" charset="0"/>
                        <a:cs typeface="Times New Roman" pitchFamily="18" charset="0"/>
                      </a:endParaRPr>
                    </a:p>
                  </a:txBody>
                  <a:tcPr/>
                </a:tc>
                <a:tc>
                  <a:txBody>
                    <a:bodyPr/>
                    <a:lstStyle/>
                    <a:p>
                      <a:r>
                        <a:rPr lang="vi-VN" sz="2800" b="0" i="0" kern="1200" dirty="0">
                          <a:solidFill>
                            <a:schemeClr val="dk1"/>
                          </a:solidFill>
                          <a:latin typeface="Times New Roman" pitchFamily="18" charset="0"/>
                          <a:ea typeface="+mn-ea"/>
                          <a:cs typeface="Times New Roman" pitchFamily="18" charset="0"/>
                        </a:rPr>
                        <a:t>Mặt Trăng là vệ tinh tự nhiên duy nhất của Trái Đất.</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7696200" y="2362200"/>
            <a:ext cx="811441" cy="584775"/>
          </a:xfrm>
          <a:prstGeom prst="rect">
            <a:avLst/>
          </a:prstGeom>
        </p:spPr>
        <p:txBody>
          <a:bodyPr wrap="none">
            <a:spAutoFit/>
          </a:bodyPr>
          <a:lstStyle/>
          <a:p>
            <a:pPr algn="ctr"/>
            <a:r>
              <a:rPr lang="en-US" sz="3200" dirty="0" err="1">
                <a:solidFill>
                  <a:schemeClr val="dk1"/>
                </a:solidFill>
                <a:latin typeface="Times New Roman" pitchFamily="18" charset="0"/>
                <a:cs typeface="Times New Roman" pitchFamily="18" charset="0"/>
              </a:rPr>
              <a:t>Sai</a:t>
            </a:r>
            <a:r>
              <a:rPr lang="en-US" sz="3200" dirty="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7696200" y="3352800"/>
            <a:ext cx="811441" cy="584775"/>
          </a:xfrm>
          <a:prstGeom prst="rect">
            <a:avLst/>
          </a:prstGeom>
        </p:spPr>
        <p:txBody>
          <a:bodyPr wrap="none">
            <a:spAutoFit/>
          </a:bodyPr>
          <a:lstStyle/>
          <a:p>
            <a:pPr algn="ctr"/>
            <a:r>
              <a:rPr lang="en-US" sz="3200" dirty="0" err="1">
                <a:solidFill>
                  <a:schemeClr val="dk1"/>
                </a:solidFill>
                <a:latin typeface="Times New Roman" pitchFamily="18" charset="0"/>
                <a:cs typeface="Times New Roman" pitchFamily="18" charset="0"/>
              </a:rPr>
              <a:t>Sai</a:t>
            </a:r>
            <a:r>
              <a:rPr lang="en-US" sz="3200" dirty="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7696200" y="4495800"/>
            <a:ext cx="811441" cy="584775"/>
          </a:xfrm>
          <a:prstGeom prst="rect">
            <a:avLst/>
          </a:prstGeom>
        </p:spPr>
        <p:txBody>
          <a:bodyPr wrap="none">
            <a:spAutoFit/>
          </a:bodyPr>
          <a:lstStyle/>
          <a:p>
            <a:pPr algn="ctr"/>
            <a:r>
              <a:rPr lang="en-US" sz="3200" dirty="0" err="1">
                <a:solidFill>
                  <a:schemeClr val="dk1"/>
                </a:solidFill>
                <a:latin typeface="Times New Roman" pitchFamily="18" charset="0"/>
                <a:cs typeface="Times New Roman" pitchFamily="18" charset="0"/>
              </a:rPr>
              <a:t>Sai</a:t>
            </a:r>
            <a:r>
              <a:rPr lang="en-US" sz="3200" dirty="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p:nvPr/>
        </p:nvSpPr>
        <p:spPr>
          <a:xfrm>
            <a:off x="7620000" y="5638800"/>
            <a:ext cx="1199367" cy="584775"/>
          </a:xfrm>
          <a:prstGeom prst="rect">
            <a:avLst/>
          </a:prstGeom>
        </p:spPr>
        <p:txBody>
          <a:bodyPr wrap="none">
            <a:spAutoFit/>
          </a:bodyPr>
          <a:lstStyle/>
          <a:p>
            <a:pPr algn="ctr"/>
            <a:r>
              <a:rPr lang="vi-VN" sz="3200" dirty="0">
                <a:solidFill>
                  <a:schemeClr val="dk1"/>
                </a:solidFill>
                <a:latin typeface="Times New Roman" pitchFamily="18" charset="0"/>
                <a:cs typeface="Times New Roman" pitchFamily="18" charset="0"/>
              </a:rPr>
              <a:t>Đúng</a:t>
            </a:r>
            <a:r>
              <a:rPr lang="en-US" sz="3200" dirty="0">
                <a:solidFill>
                  <a:schemeClr val="dk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1" i="0" u="none" strike="noStrike" kern="0" cap="none" spc="0" normalizeH="0" baseline="0" noProof="0" dirty="0">
              <a:ln>
                <a:noFill/>
              </a:ln>
              <a:solidFill>
                <a:srgbClr val="FF0066"/>
              </a:solidFill>
              <a:effectLst/>
              <a:uLnTx/>
              <a:uFillTx/>
              <a:latin typeface="Times New Roman" panose="02020603050405020304" pitchFamily="18" charset="0"/>
            </a:endParaRPr>
          </a:p>
        </p:txBody>
      </p:sp>
      <p:sp>
        <p:nvSpPr>
          <p:cNvPr id="4" name="Rectangle 3"/>
          <p:cNvSpPr/>
          <p:nvPr/>
        </p:nvSpPr>
        <p:spPr>
          <a:xfrm>
            <a:off x="0" y="0"/>
            <a:ext cx="9144000" cy="1569660"/>
          </a:xfrm>
          <a:prstGeom prst="rect">
            <a:avLst/>
          </a:prstGeom>
        </p:spPr>
        <p:txBody>
          <a:bodyPr wrap="square">
            <a:spAutoFit/>
          </a:bodyPr>
          <a:lstStyle/>
          <a:p>
            <a:r>
              <a:rPr lang="vi-VN" sz="3200" dirty="0">
                <a:latin typeface="+mj-lt"/>
              </a:rPr>
              <a:t>Em hãy mô tả các hình dạng của Mặt Trăng mà em đã nhìn thấy vào ban đêm. Vì sao chúng ta nhìn thấy Mặt Trăng có hình dạng khác nhau?</a:t>
            </a:r>
            <a:endParaRPr lang="en-US" sz="3200" dirty="0">
              <a:latin typeface="+mj-lt"/>
            </a:endParaRPr>
          </a:p>
        </p:txBody>
      </p:sp>
      <p:pic>
        <p:nvPicPr>
          <p:cNvPr id="1026" name="Picture 2" descr="Sinh ra vào ngày trăng khuyết hay trăng tròn có ảnh hưởng đến tính cách?"/>
          <p:cNvPicPr>
            <a:picLocks noChangeAspect="1" noChangeArrowheads="1"/>
          </p:cNvPicPr>
          <p:nvPr/>
        </p:nvPicPr>
        <p:blipFill>
          <a:blip r:embed="rId3"/>
          <a:srcRect/>
          <a:stretch>
            <a:fillRect/>
          </a:stretch>
        </p:blipFill>
        <p:spPr bwMode="auto">
          <a:xfrm>
            <a:off x="152400" y="1600200"/>
            <a:ext cx="8877640" cy="5257800"/>
          </a:xfrm>
          <a:prstGeom prst="rect">
            <a:avLst/>
          </a:prstGeom>
          <a:noFill/>
        </p:spPr>
      </p:pic>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strVal val="#ppt_w*0.70"/>
                                          </p:val>
                                        </p:tav>
                                        <p:tav tm="100000">
                                          <p:val>
                                            <p:strVal val="#ppt_w"/>
                                          </p:val>
                                        </p:tav>
                                      </p:tavLst>
                                    </p:anim>
                                    <p:anim calcmode="lin" valueType="num">
                                      <p:cBhvr>
                                        <p:cTn id="14" dur="1000" fill="hold"/>
                                        <p:tgtEl>
                                          <p:spTgt spid="1026"/>
                                        </p:tgtEl>
                                        <p:attrNameLst>
                                          <p:attrName>ppt_h</p:attrName>
                                        </p:attrNameLst>
                                      </p:cBhvr>
                                      <p:tavLst>
                                        <p:tav tm="0">
                                          <p:val>
                                            <p:strVal val="#ppt_h"/>
                                          </p:val>
                                        </p:tav>
                                        <p:tav tm="100000">
                                          <p:val>
                                            <p:strVal val="#ppt_h"/>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b="1" dirty="0">
                <a:latin typeface="Times New Roman" pitchFamily="18" charset="0"/>
                <a:cs typeface="Times New Roman" pitchFamily="18" charset="0"/>
              </a:rPr>
              <a:t>Câu 2: </a:t>
            </a:r>
            <a:r>
              <a:rPr lang="vi-VN" sz="3200" dirty="0">
                <a:latin typeface="Times New Roman" pitchFamily="18" charset="0"/>
                <a:cs typeface="Times New Roman" pitchFamily="18" charset="0"/>
              </a:rPr>
              <a:t>Ban đêm nhìn thấy Mặt Trăng vì:</a:t>
            </a:r>
          </a:p>
          <a:p>
            <a:r>
              <a:rPr lang="vi-VN" sz="3200" dirty="0">
                <a:latin typeface="Times New Roman" pitchFamily="18" charset="0"/>
                <a:cs typeface="Times New Roman" pitchFamily="18" charset="0"/>
              </a:rPr>
              <a:t>  A. Mặt Trăng phát ra ánh sáng.</a:t>
            </a:r>
          </a:p>
          <a:p>
            <a:r>
              <a:rPr lang="vi-VN" sz="3200" dirty="0">
                <a:latin typeface="Times New Roman" pitchFamily="18" charset="0"/>
                <a:cs typeface="Times New Roman" pitchFamily="18" charset="0"/>
              </a:rPr>
              <a:t>  B. Mặt Trăng phản chiếu ánh sáng Mặt Trời.</a:t>
            </a:r>
          </a:p>
          <a:p>
            <a:r>
              <a:rPr lang="vi-VN" sz="3200" dirty="0">
                <a:latin typeface="Times New Roman" pitchFamily="18" charset="0"/>
                <a:cs typeface="Times New Roman" pitchFamily="18" charset="0"/>
              </a:rPr>
              <a:t>  C. Mặt Trăng là một ngôi sao.</a:t>
            </a:r>
          </a:p>
          <a:p>
            <a:r>
              <a:rPr lang="vi-VN" sz="3200" dirty="0">
                <a:latin typeface="Times New Roman" pitchFamily="18" charset="0"/>
                <a:cs typeface="Times New Roman" pitchFamily="18" charset="0"/>
              </a:rPr>
              <a:t>  D. Mặt Trăng là vệ tinh của Trái Đất.</a:t>
            </a:r>
          </a:p>
        </p:txBody>
      </p:sp>
      <p:sp>
        <p:nvSpPr>
          <p:cNvPr id="5" name="Oval 4"/>
          <p:cNvSpPr/>
          <p:nvPr/>
        </p:nvSpPr>
        <p:spPr>
          <a:xfrm>
            <a:off x="228600" y="990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590800"/>
            <a:ext cx="9144000" cy="3539430"/>
          </a:xfrm>
          <a:prstGeom prst="rect">
            <a:avLst/>
          </a:prstGeom>
        </p:spPr>
        <p:txBody>
          <a:bodyPr wrap="square">
            <a:spAutoFit/>
          </a:bodyPr>
          <a:lstStyle/>
          <a:p>
            <a:r>
              <a:rPr lang="vi-VN" sz="3200" b="1" dirty="0">
                <a:latin typeface="Times New Roman" pitchFamily="18" charset="0"/>
                <a:cs typeface="Times New Roman" pitchFamily="18" charset="0"/>
              </a:rPr>
              <a:t>Câu 3: </a:t>
            </a:r>
            <a:r>
              <a:rPr lang="vi-VN" sz="3200" dirty="0">
                <a:latin typeface="Times New Roman" pitchFamily="18" charset="0"/>
                <a:cs typeface="Times New Roman" pitchFamily="18" charset="0"/>
              </a:rPr>
              <a:t>Ta nhìn thấy các hình dạng khác nhau của Mặt Trăng vì</a:t>
            </a:r>
          </a:p>
          <a:p>
            <a:r>
              <a:rPr lang="vi-VN" sz="3200" dirty="0">
                <a:latin typeface="Times New Roman" pitchFamily="18" charset="0"/>
                <a:cs typeface="Times New Roman" pitchFamily="18" charset="0"/>
              </a:rPr>
              <a:t>A. Mặt Trăng thay đổi hình dạng liên tục.</a:t>
            </a:r>
          </a:p>
          <a:p>
            <a:r>
              <a:rPr lang="vi-VN" sz="3200" dirty="0">
                <a:latin typeface="Times New Roman" pitchFamily="18" charset="0"/>
                <a:cs typeface="Times New Roman" pitchFamily="18" charset="0"/>
              </a:rPr>
              <a:t>B. Mặt Trăng thay đối độ sáng liên tục.</a:t>
            </a:r>
          </a:p>
          <a:p>
            <a:r>
              <a:rPr lang="vi-VN" sz="3200" dirty="0">
                <a:latin typeface="Times New Roman" pitchFamily="18" charset="0"/>
                <a:cs typeface="Times New Roman" pitchFamily="18" charset="0"/>
              </a:rPr>
              <a:t>C. Ở mặt đất, ta thấy các phần khác nhau của Mặt Trăng được chiếu sáng bởi Mặt Trời.</a:t>
            </a:r>
          </a:p>
          <a:p>
            <a:r>
              <a:rPr lang="vi-VN" sz="3200" dirty="0">
                <a:latin typeface="Times New Roman" pitchFamily="18" charset="0"/>
                <a:cs typeface="Times New Roman" pitchFamily="18" charset="0"/>
              </a:rPr>
              <a:t>D. Trái Đất tự quay quanh trục của nó liên tục.</a:t>
            </a:r>
          </a:p>
        </p:txBody>
      </p:sp>
      <p:sp>
        <p:nvSpPr>
          <p:cNvPr id="7" name="Oval 6"/>
          <p:cNvSpPr/>
          <p:nvPr/>
        </p:nvSpPr>
        <p:spPr>
          <a:xfrm>
            <a:off x="0" y="4572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lide(fromBottom)">
                                      <p:cBhvr>
                                        <p:cTn id="16" dur="500"/>
                                        <p:tgtEl>
                                          <p:spTgt spid="4">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lide(fromBottom)">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plus(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363147" cy="584775"/>
          </a:xfrm>
          <a:prstGeom prst="rect">
            <a:avLst/>
          </a:prstGeom>
        </p:spPr>
        <p:txBody>
          <a:bodyPr wrap="none">
            <a:spAutoFit/>
          </a:bodyPr>
          <a:lstStyle/>
          <a:p>
            <a:r>
              <a:rPr lang="en-US" sz="3200" b="1" dirty="0">
                <a:latin typeface="Times New Roman" pitchFamily="18" charset="0"/>
                <a:cs typeface="Times New Roman" pitchFamily="18" charset="0"/>
              </a:rPr>
              <a:t>VẬN DỤNG</a:t>
            </a:r>
          </a:p>
        </p:txBody>
      </p:sp>
      <p:sp>
        <p:nvSpPr>
          <p:cNvPr id="5" name="Rectangle 4"/>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Dựa vào hình dạng nhìn thấy của Mặt Trăng để dự đoán ngày âm lịch trong tháng.</a:t>
            </a:r>
            <a:endParaRPr lang="en-US" sz="3200" dirty="0">
              <a:latin typeface="Times New Roman" pitchFamily="18" charset="0"/>
              <a:cs typeface="Times New Roman" pitchFamily="18" charset="0"/>
            </a:endParaRPr>
          </a:p>
        </p:txBody>
      </p:sp>
      <p:pic>
        <p:nvPicPr>
          <p:cNvPr id="32770" name="Picture 2" descr="Lý giải vì sao mặt trăng lại phát sáng - MVietQ"/>
          <p:cNvPicPr>
            <a:picLocks noChangeAspect="1" noChangeArrowheads="1"/>
          </p:cNvPicPr>
          <p:nvPr/>
        </p:nvPicPr>
        <p:blipFill>
          <a:blip r:embed="rId2"/>
          <a:srcRect/>
          <a:stretch>
            <a:fillRect/>
          </a:stretch>
        </p:blipFill>
        <p:spPr bwMode="auto">
          <a:xfrm>
            <a:off x="0" y="1600200"/>
            <a:ext cx="9144000" cy="3657600"/>
          </a:xfrm>
          <a:prstGeom prst="rect">
            <a:avLst/>
          </a:prstGeom>
          <a:noFill/>
        </p:spPr>
      </p:pic>
      <p:sp>
        <p:nvSpPr>
          <p:cNvPr id="7" name="Rectangle 6"/>
          <p:cNvSpPr/>
          <p:nvPr/>
        </p:nvSpPr>
        <p:spPr>
          <a:xfrm>
            <a:off x="0" y="5410200"/>
            <a:ext cx="9144000" cy="1077218"/>
          </a:xfrm>
          <a:prstGeom prst="rect">
            <a:avLst/>
          </a:prstGeom>
        </p:spPr>
        <p:txBody>
          <a:bodyPr wrap="square">
            <a:spAutoFit/>
          </a:bodyPr>
          <a:lstStyle/>
          <a:p>
            <a:r>
              <a:rPr lang="vi-VN" dirty="0"/>
              <a:t> </a:t>
            </a:r>
            <a:r>
              <a:rPr lang="vi-VN" sz="3200" dirty="0">
                <a:latin typeface="Times New Roman" pitchFamily="18" charset="0"/>
                <a:cs typeface="Times New Roman" pitchFamily="18" charset="0"/>
              </a:rPr>
              <a:t>Nhìn thấy hình dạng Trăng tròn: ta đoán là ngày rằm (giữa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2770"/>
                                        </p:tgtEl>
                                        <p:attrNameLst>
                                          <p:attrName>style.visibility</p:attrName>
                                        </p:attrNameLst>
                                      </p:cBhvr>
                                      <p:to>
                                        <p:strVal val="visible"/>
                                      </p:to>
                                    </p:set>
                                    <p:animEffect transition="in" filter="slide(fromBottom)">
                                      <p:cBhvr>
                                        <p:cTn id="20" dur="500"/>
                                        <p:tgtEl>
                                          <p:spTgt spid="3277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 Nhìn thấy hình dạng không Trăng ta đoán là ngày mồng 1 (đầu tháng).</a:t>
            </a:r>
            <a:endParaRPr lang="en-US" sz="3200" dirty="0">
              <a:latin typeface="Times New Roman" pitchFamily="18" charset="0"/>
              <a:cs typeface="Times New Roman" pitchFamily="18" charset="0"/>
            </a:endParaRPr>
          </a:p>
        </p:txBody>
      </p:sp>
      <p:sp>
        <p:nvSpPr>
          <p:cNvPr id="5" name="Rectangle 4"/>
          <p:cNvSpPr/>
          <p:nvPr/>
        </p:nvSpPr>
        <p:spPr>
          <a:xfrm>
            <a:off x="0" y="1143000"/>
            <a:ext cx="9144000" cy="1077218"/>
          </a:xfrm>
          <a:prstGeom prst="rect">
            <a:avLst/>
          </a:prstGeom>
        </p:spPr>
        <p:txBody>
          <a:bodyPr wrap="square">
            <a:spAutoFit/>
          </a:bodyPr>
          <a:lstStyle/>
          <a:p>
            <a:r>
              <a:rPr lang="vi-VN" sz="3200" dirty="0">
                <a:latin typeface="Times New Roman" pitchFamily="18" charset="0"/>
                <a:cs typeface="Times New Roman" pitchFamily="18" charset="0"/>
              </a:rPr>
              <a:t>- Nhìn thấy hình dạng Trăng khuyết có khả năng tròn dần là ngày đầu nửa tháng</a:t>
            </a:r>
            <a:endParaRPr lang="en-US" sz="3200" dirty="0">
              <a:latin typeface="Times New Roman" pitchFamily="18" charset="0"/>
              <a:cs typeface="Times New Roman" pitchFamily="18" charset="0"/>
            </a:endParaRPr>
          </a:p>
        </p:txBody>
      </p:sp>
      <p:sp>
        <p:nvSpPr>
          <p:cNvPr id="6" name="Rectangle 5"/>
          <p:cNvSpPr/>
          <p:nvPr/>
        </p:nvSpPr>
        <p:spPr>
          <a:xfrm>
            <a:off x="0" y="2362200"/>
            <a:ext cx="9144000" cy="1077218"/>
          </a:xfrm>
          <a:prstGeom prst="rect">
            <a:avLst/>
          </a:prstGeom>
        </p:spPr>
        <p:txBody>
          <a:bodyPr wrap="square">
            <a:spAutoFit/>
          </a:bodyPr>
          <a:lstStyle/>
          <a:p>
            <a:r>
              <a:rPr lang="vi-VN" sz="3200" dirty="0">
                <a:latin typeface="Times New Roman" pitchFamily="18" charset="0"/>
                <a:cs typeface="Times New Roman" pitchFamily="18" charset="0"/>
              </a:rPr>
              <a:t>- Nhìn thấy hình dạng Trăng khuyết có khả năng khuyết dần nữa là ngày đầu cuối tháng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7807752"/>
              </p:ext>
            </p:extLst>
          </p:nvPr>
        </p:nvGraphicFramePr>
        <p:xfrm>
          <a:off x="0" y="191071"/>
          <a:ext cx="9144000" cy="6678677"/>
        </p:xfrm>
        <a:graphic>
          <a:graphicData uri="http://schemas.openxmlformats.org/drawingml/2006/table">
            <a:tbl>
              <a:tblPr firstRow="1" firstCol="1" bandRow="1">
                <a:tableStyleId>{BC89EF96-8CEA-46FF-86C4-4CE0E7609802}</a:tableStyleId>
              </a:tblPr>
              <a:tblGrid>
                <a:gridCol w="4784521">
                  <a:extLst>
                    <a:ext uri="{9D8B030D-6E8A-4147-A177-3AD203B41FA5}">
                      <a16:colId xmlns:a16="http://schemas.microsoft.com/office/drawing/2014/main" val="486513680"/>
                    </a:ext>
                  </a:extLst>
                </a:gridCol>
                <a:gridCol w="4359479">
                  <a:extLst>
                    <a:ext uri="{9D8B030D-6E8A-4147-A177-3AD203B41FA5}">
                      <a16:colId xmlns:a16="http://schemas.microsoft.com/office/drawing/2014/main" val="3184006587"/>
                    </a:ext>
                  </a:extLst>
                </a:gridCol>
              </a:tblGrid>
              <a:tr h="460649">
                <a:tc gridSpan="2">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CÁC</a:t>
                      </a:r>
                      <a:r>
                        <a:rPr lang="en-US" sz="2400" baseline="0" dirty="0">
                          <a:effectLst/>
                          <a:latin typeface="Times New Roman" pitchFamily="18" charset="0"/>
                          <a:cs typeface="Times New Roman" pitchFamily="18" charset="0"/>
                        </a:rPr>
                        <a:t> HÌNH DẠNG NHÌN THẤY CỦA MẶT TRĂNG (PHA CỦA MẶT TRĂNG)</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tc hMerge="1">
                  <a:txBody>
                    <a:bodyPr/>
                    <a:lstStyle/>
                    <a:p>
                      <a:pPr marL="0" marR="0">
                        <a:lnSpc>
                          <a:spcPct val="107000"/>
                        </a:lnSpc>
                        <a:spcBef>
                          <a:spcPts val="0"/>
                        </a:spcBef>
                        <a:spcAft>
                          <a:spcPts val="0"/>
                        </a:spcAft>
                        <a:tabLst>
                          <a:tab pos="3200400" algn="l"/>
                          <a:tab pos="4343400" algn="l"/>
                        </a:tabLs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53272544"/>
                  </a:ext>
                </a:extLst>
              </a:tr>
              <a:tr h="426453">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A</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gn="ctr">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CỘT</a:t>
                      </a:r>
                      <a:r>
                        <a:rPr lang="en-US" sz="2400" baseline="0" dirty="0">
                          <a:effectLst/>
                          <a:latin typeface="Times New Roman" pitchFamily="18" charset="0"/>
                          <a:cs typeface="Times New Roman" pitchFamily="18" charset="0"/>
                        </a:rPr>
                        <a:t> B</a:t>
                      </a:r>
                      <a:endParaRPr lang="en-US" sz="2400" b="1"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67855387"/>
                  </a:ext>
                </a:extLst>
              </a:tr>
              <a:tr h="694902">
                <a:tc>
                  <a:txBody>
                    <a:bodyPr/>
                    <a:lstStyle/>
                    <a:p>
                      <a:pPr marL="0" marR="0" indent="0" algn="l" defTabSz="914400" rtl="0" eaLnBrk="1" fontAlgn="auto" latinLnBrk="0" hangingPunct="1">
                        <a:lnSpc>
                          <a:spcPct val="107000"/>
                        </a:lnSpc>
                        <a:spcBef>
                          <a:spcPts val="0"/>
                        </a:spcBef>
                        <a:spcAft>
                          <a:spcPts val="0"/>
                        </a:spcAft>
                        <a:buClrTx/>
                        <a:buSzTx/>
                        <a:buFontTx/>
                        <a:buNone/>
                        <a:tabLst>
                          <a:tab pos="3200400" algn="l"/>
                          <a:tab pos="4343400" algn="l"/>
                        </a:tabLst>
                        <a:defRPr/>
                      </a:pP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ứng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với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ngày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Trăng</a:t>
                      </a:r>
                      <a:r>
                        <a:rPr lang="en-US" sz="2400" dirty="0">
                          <a:effectLst/>
                          <a:latin typeface="Times New Roman" pitchFamily="18" charset="0"/>
                          <a:cs typeface="Times New Roman" pitchFamily="18" charset="0"/>
                        </a:rPr>
                        <a:t>)</a:t>
                      </a: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694455774"/>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4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995547567"/>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8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2213731382"/>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12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552668636"/>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tròn (ứng với 16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90755048"/>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19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3918888725"/>
                  </a:ext>
                </a:extLst>
              </a:tr>
              <a:tr h="694902">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Bán nguyệt (ứng với 23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3188020503"/>
                  </a:ext>
                </a:extLst>
              </a:tr>
              <a:tr h="650529">
                <a:tc>
                  <a:txBody>
                    <a:bodyPr/>
                    <a:lstStyle/>
                    <a:p>
                      <a:pPr marL="0" marR="0">
                        <a:lnSpc>
                          <a:spcPct val="107000"/>
                        </a:lnSpc>
                        <a:spcBef>
                          <a:spcPts val="0"/>
                        </a:spcBef>
                        <a:spcAft>
                          <a:spcPts val="0"/>
                        </a:spcAft>
                        <a:tabLst>
                          <a:tab pos="3200400" algn="l"/>
                          <a:tab pos="4343400" algn="l"/>
                        </a:tabLst>
                      </a:pPr>
                      <a:r>
                        <a:rPr lang="en-US" sz="2400">
                          <a:effectLst/>
                          <a:latin typeface="Times New Roman" pitchFamily="18" charset="0"/>
                          <a:cs typeface="Times New Roman" pitchFamily="18" charset="0"/>
                        </a:rPr>
                        <a:t>Trăng khuyết (ứng với 27 ngày sau)</a:t>
                      </a:r>
                      <a:endParaRPr lang="en-US" sz="2400" b="0">
                        <a:effectLst/>
                        <a:latin typeface="Times New Roman" pitchFamily="18" charset="0"/>
                        <a:ea typeface="MS Mincho" panose="02020609040205080304" pitchFamily="49" charset="-128"/>
                        <a:cs typeface="Times New Roman"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400" dirty="0">
                        <a:effectLst/>
                        <a:latin typeface="Times New Roman" pitchFamily="18" charset="0"/>
                        <a:ea typeface="MS Mincho" panose="02020609040205080304" pitchFamily="49" charset="-128"/>
                        <a:cs typeface="Times New Roman" pitchFamily="18" charset="0"/>
                      </a:endParaRPr>
                    </a:p>
                  </a:txBody>
                  <a:tcPr marL="68580" marR="68580" marT="0" marB="0"/>
                </a:tc>
                <a:extLst>
                  <a:ext uri="{0D108BD9-81ED-4DB2-BD59-A6C34878D82A}">
                    <a16:rowId xmlns:a16="http://schemas.microsoft.com/office/drawing/2014/main" val="1005024630"/>
                  </a:ext>
                </a:extLst>
              </a:tr>
            </a:tbl>
          </a:graphicData>
        </a:graphic>
      </p:graphicFrame>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7391400" y="2209800"/>
            <a:ext cx="628014" cy="647065"/>
          </a:xfrm>
          <a:prstGeom prst="rect">
            <a:avLst/>
          </a:prstGeom>
        </p:spPr>
      </p:pic>
      <p:pic>
        <p:nvPicPr>
          <p:cNvPr id="14" name="Picture 13"/>
          <p:cNvPicPr/>
          <p:nvPr/>
        </p:nvPicPr>
        <p:blipFill>
          <a:blip r:embed="rId3"/>
          <a:stretch>
            <a:fillRect/>
          </a:stretch>
        </p:blipFill>
        <p:spPr>
          <a:xfrm>
            <a:off x="7391400" y="6184836"/>
            <a:ext cx="683768" cy="673164"/>
          </a:xfrm>
          <a:prstGeom prst="rect">
            <a:avLst/>
          </a:prstGeom>
        </p:spPr>
      </p:pic>
      <p:pic>
        <p:nvPicPr>
          <p:cNvPr id="15" name="Picture 14"/>
          <p:cNvPicPr/>
          <p:nvPr/>
        </p:nvPicPr>
        <p:blipFill>
          <a:blip r:embed="rId4"/>
          <a:stretch>
            <a:fillRect/>
          </a:stretch>
        </p:blipFill>
        <p:spPr>
          <a:xfrm>
            <a:off x="5791200" y="5486400"/>
            <a:ext cx="664591" cy="713232"/>
          </a:xfrm>
          <a:prstGeom prst="rect">
            <a:avLst/>
          </a:prstGeom>
        </p:spPr>
      </p:pic>
      <p:pic>
        <p:nvPicPr>
          <p:cNvPr id="16" name="Picture 15"/>
          <p:cNvPicPr/>
          <p:nvPr/>
        </p:nvPicPr>
        <p:blipFill>
          <a:blip r:embed="rId5"/>
          <a:stretch>
            <a:fillRect/>
          </a:stretch>
        </p:blipFill>
        <p:spPr>
          <a:xfrm>
            <a:off x="7391400" y="4876800"/>
            <a:ext cx="683768" cy="640080"/>
          </a:xfrm>
          <a:prstGeom prst="rect">
            <a:avLst/>
          </a:prstGeom>
        </p:spPr>
      </p:pic>
      <p:pic>
        <p:nvPicPr>
          <p:cNvPr id="17" name="Picture 16"/>
          <p:cNvPicPr/>
          <p:nvPr/>
        </p:nvPicPr>
        <p:blipFill>
          <a:blip r:embed="rId6"/>
          <a:stretch>
            <a:fillRect/>
          </a:stretch>
        </p:blipFill>
        <p:spPr>
          <a:xfrm>
            <a:off x="5715000" y="4191000"/>
            <a:ext cx="664591" cy="680148"/>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5715000" y="1524000"/>
            <a:ext cx="656590" cy="637540"/>
          </a:xfrm>
          <a:prstGeom prst="rect">
            <a:avLst/>
          </a:prstGeom>
        </p:spPr>
      </p:pic>
      <p:pic>
        <p:nvPicPr>
          <p:cNvPr id="19" name="Picture 18"/>
          <p:cNvPicPr/>
          <p:nvPr/>
        </p:nvPicPr>
        <p:blipFill>
          <a:blip r:embed="rId8">
            <a:extLst>
              <a:ext uri="{28A0092B-C50C-407E-A947-70E740481C1C}">
                <a14:useLocalDpi xmlns:a14="http://schemas.microsoft.com/office/drawing/2010/main" val="0"/>
              </a:ext>
            </a:extLst>
          </a:blip>
          <a:stretch>
            <a:fillRect/>
          </a:stretch>
        </p:blipFill>
        <p:spPr>
          <a:xfrm>
            <a:off x="7391400" y="3505200"/>
            <a:ext cx="664591" cy="683080"/>
          </a:xfrm>
          <a:prstGeom prst="rect">
            <a:avLst/>
          </a:prstGeom>
        </p:spPr>
      </p:pic>
      <p:pic>
        <p:nvPicPr>
          <p:cNvPr id="20" name="Picture 19"/>
          <p:cNvPicPr/>
          <p:nvPr/>
        </p:nvPicPr>
        <p:blipFill>
          <a:blip r:embed="rId9"/>
          <a:stretch>
            <a:fillRect/>
          </a:stretch>
        </p:blipFill>
        <p:spPr>
          <a:xfrm>
            <a:off x="5715000" y="2895600"/>
            <a:ext cx="683768" cy="662601"/>
          </a:xfrm>
          <a:prstGeom prst="rect">
            <a:avLst/>
          </a:prstGeom>
        </p:spPr>
      </p:pic>
    </p:spTree>
    <p:extLst>
      <p:ext uri="{BB962C8B-B14F-4D97-AF65-F5344CB8AC3E}">
        <p14:creationId xmlns:p14="http://schemas.microsoft.com/office/powerpoint/2010/main" val="235551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img.loigiaihay.com/picture/2021/1013/mat-trang-chinh-thuc.png"/>
          <p:cNvPicPr>
            <a:picLocks noChangeAspect="1" noChangeArrowheads="1"/>
          </p:cNvPicPr>
          <p:nvPr/>
        </p:nvPicPr>
        <p:blipFill>
          <a:blip r:embed="rId2"/>
          <a:srcRect/>
          <a:stretch>
            <a:fillRect/>
          </a:stretch>
        </p:blipFill>
        <p:spPr bwMode="auto">
          <a:xfrm>
            <a:off x="0" y="0"/>
            <a:ext cx="9144000" cy="689001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185214"/>
          </a:xfrm>
          <a:prstGeom prst="rect">
            <a:avLst/>
          </a:prstGeom>
        </p:spPr>
        <p:txBody>
          <a:bodyPr wrap="square">
            <a:spAutoFit/>
          </a:bodyPr>
          <a:lstStyle/>
          <a:p>
            <a:pPr>
              <a:buFontTx/>
              <a:buChar char="-"/>
            </a:pPr>
            <a:r>
              <a:rPr lang="en-US" altLang="en-US" sz="4400" b="1" dirty="0" err="1">
                <a:solidFill>
                  <a:schemeClr val="bg1"/>
                </a:solidFill>
                <a:latin typeface="Times New Roman" panose="02020603050405020304" pitchFamily="18" charset="0"/>
              </a:rPr>
              <a:t>Học</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bài</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theo</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nội</a:t>
            </a:r>
            <a:r>
              <a:rPr lang="en-US" altLang="en-US" sz="4400" b="1" dirty="0">
                <a:solidFill>
                  <a:schemeClr val="bg1"/>
                </a:solidFill>
                <a:latin typeface="Times New Roman" panose="02020603050405020304" pitchFamily="18" charset="0"/>
              </a:rPr>
              <a:t> dung </a:t>
            </a:r>
            <a:r>
              <a:rPr lang="en-US" altLang="en-US" sz="4400" b="1" dirty="0" err="1">
                <a:solidFill>
                  <a:schemeClr val="bg1"/>
                </a:solidFill>
                <a:latin typeface="Times New Roman" panose="02020603050405020304" pitchFamily="18" charset="0"/>
              </a:rPr>
              <a:t>vở</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ghi</a:t>
            </a:r>
            <a:endParaRPr lang="en-US" altLang="en-US" sz="4400" b="1" dirty="0">
              <a:solidFill>
                <a:schemeClr val="bg1"/>
              </a:solidFill>
              <a:latin typeface="Times New Roman" panose="02020603050405020304" pitchFamily="18" charset="0"/>
            </a:endParaRPr>
          </a:p>
          <a:p>
            <a:r>
              <a:rPr lang="vi-VN" altLang="en-US" sz="4400" b="1" dirty="0">
                <a:solidFill>
                  <a:schemeClr val="bg1"/>
                </a:solidFill>
                <a:latin typeface="Times New Roman" panose="02020603050405020304" pitchFamily="18" charset="0"/>
              </a:rPr>
              <a:t>-</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Làm</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bài</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tập</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trong</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sách</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bài</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tập</a:t>
            </a:r>
            <a:endParaRPr lang="en-US" altLang="en-US" sz="4400" b="1" dirty="0">
              <a:solidFill>
                <a:schemeClr val="bg1"/>
              </a:solidFill>
              <a:latin typeface="Times New Roman" panose="02020603050405020304" pitchFamily="18" charset="0"/>
            </a:endParaRPr>
          </a:p>
          <a:p>
            <a:pPr>
              <a:buFontTx/>
              <a:buChar char="-"/>
            </a:pPr>
            <a:r>
              <a:rPr lang="en-US" altLang="en-US" sz="4400" b="1" dirty="0" err="1">
                <a:solidFill>
                  <a:schemeClr val="bg1"/>
                </a:solidFill>
                <a:latin typeface="Times New Roman" panose="02020603050405020304" pitchFamily="18" charset="0"/>
              </a:rPr>
              <a:t>Đọc</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trước</a:t>
            </a:r>
            <a:r>
              <a:rPr lang="en-US" altLang="en-US" sz="4400" b="1" dirty="0">
                <a:solidFill>
                  <a:schemeClr val="bg1"/>
                </a:solidFill>
                <a:latin typeface="Times New Roman" panose="02020603050405020304" pitchFamily="18" charset="0"/>
              </a:rPr>
              <a:t> </a:t>
            </a:r>
            <a:r>
              <a:rPr lang="en-US" altLang="en-US" sz="4400" b="1" dirty="0" err="1">
                <a:solidFill>
                  <a:schemeClr val="bg1"/>
                </a:solidFill>
                <a:latin typeface="Times New Roman" panose="02020603050405020304" pitchFamily="18" charset="0"/>
              </a:rPr>
              <a:t>bài</a:t>
            </a:r>
            <a:r>
              <a:rPr lang="en-US" altLang="en-US" sz="4400" b="1" dirty="0">
                <a:solidFill>
                  <a:schemeClr val="bg1"/>
                </a:solidFill>
                <a:latin typeface="Times New Roman" panose="02020603050405020304" pitchFamily="18" charset="0"/>
              </a:rPr>
              <a:t> </a:t>
            </a:r>
            <a:r>
              <a:rPr lang="vi-VN" sz="4800" dirty="0">
                <a:solidFill>
                  <a:schemeClr val="bg1"/>
                </a:solidFill>
                <a:latin typeface="Times New Roman" pitchFamily="18" charset="0"/>
                <a:cs typeface="Times New Roman" pitchFamily="18" charset="0"/>
              </a:rPr>
              <a:t>5</a:t>
            </a:r>
            <a:r>
              <a:rPr lang="vi-VN" sz="4800" b="1" dirty="0">
                <a:solidFill>
                  <a:schemeClr val="bg1"/>
                </a:solidFill>
                <a:latin typeface="Times New Roman" panose="02020603050405020304" pitchFamily="18" charset="0"/>
                <a:cs typeface="Times New Roman" pitchFamily="18" charset="0"/>
              </a:rPr>
              <a:t>4</a:t>
            </a:r>
            <a:r>
              <a:rPr lang="en-US" altLang="en-US" sz="4400" b="1" dirty="0">
                <a:solidFill>
                  <a:schemeClr val="bg1"/>
                </a:solidFill>
                <a:latin typeface="Times New Roman" panose="02020603050405020304" pitchFamily="18" charset="0"/>
              </a:rPr>
              <a:t>:</a:t>
            </a:r>
            <a:r>
              <a:rPr lang="vi-VN" altLang="en-US" sz="4400" b="1" dirty="0">
                <a:solidFill>
                  <a:schemeClr val="bg1"/>
                </a:solidFill>
                <a:latin typeface="Times New Roman" panose="02020603050405020304" pitchFamily="18" charset="0"/>
              </a:rPr>
              <a:t>Hệ mặt trời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hãy nêu các hình dạng nhìn thấy của Mặt trăng mà em biết | [Chân trời  sáng tạo] Khoa học tự nhiên 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71935" cy="584775"/>
          </a:xfrm>
          <a:prstGeom prst="rect">
            <a:avLst/>
          </a:prstGeom>
        </p:spPr>
        <p:txBody>
          <a:bodyPr wrap="none">
            <a:spAutoFit/>
          </a:bodyPr>
          <a:lstStyle/>
          <a:p>
            <a:r>
              <a:rPr lang="vi-VN" sz="3200" b="1" dirty="0">
                <a:latin typeface="+mj-lt"/>
              </a:rPr>
              <a:t>I.</a:t>
            </a:r>
            <a:r>
              <a:rPr lang="en-US" sz="2800" b="1" dirty="0">
                <a:latin typeface="Times New Roman" pitchFamily="18" charset="0"/>
                <a:cs typeface="Times New Roman" pitchFamily="18" charset="0"/>
              </a:rPr>
              <a:t>MẶT TRĂNG VÀ CÁC HÌNH DẠNG NHÌN THẤY</a:t>
            </a:r>
            <a:endParaRPr lang="en-US" sz="2800" dirty="0">
              <a:latin typeface="Times New Roman" pitchFamily="18" charset="0"/>
              <a:cs typeface="Times New Roman" pitchFamily="18" charset="0"/>
            </a:endParaRPr>
          </a:p>
        </p:txBody>
      </p:sp>
      <p:sp>
        <p:nvSpPr>
          <p:cNvPr id="4" name="Rectangle 3"/>
          <p:cNvSpPr/>
          <p:nvPr/>
        </p:nvSpPr>
        <p:spPr>
          <a:xfrm>
            <a:off x="0" y="533400"/>
            <a:ext cx="2381358" cy="584775"/>
          </a:xfrm>
          <a:prstGeom prst="rect">
            <a:avLst/>
          </a:prstGeom>
        </p:spPr>
        <p:txBody>
          <a:bodyPr wrap="none">
            <a:spAutoFit/>
          </a:bodyPr>
          <a:lstStyle/>
          <a:p>
            <a:r>
              <a:rPr lang="vi-VN" sz="3200" b="1" dirty="0">
                <a:latin typeface="Times New Roman" pitchFamily="18" charset="0"/>
                <a:cs typeface="Times New Roman" pitchFamily="18" charset="0"/>
              </a:rPr>
              <a:t>1.Mặt Trăng</a:t>
            </a:r>
            <a:endParaRPr lang="vi-VN" sz="3200" dirty="0">
              <a:latin typeface="Times New Roman" pitchFamily="18" charset="0"/>
              <a:cs typeface="Times New Roman" pitchFamily="18" charset="0"/>
            </a:endParaRPr>
          </a:p>
        </p:txBody>
      </p:sp>
      <p:sp>
        <p:nvSpPr>
          <p:cNvPr id="5" name="Cloud Callout 4"/>
          <p:cNvSpPr/>
          <p:nvPr/>
        </p:nvSpPr>
        <p:spPr>
          <a:xfrm>
            <a:off x="3429000" y="838200"/>
            <a:ext cx="45720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Times New Roman" pitchFamily="18" charset="0"/>
                <a:cs typeface="Times New Roman" pitchFamily="18" charset="0"/>
              </a:rPr>
              <a:t>Vì sao ta nhìn thấy Mặt Trăng?</a:t>
            </a:r>
            <a:endParaRPr lang="en-US" sz="32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304800" y="1143000"/>
            <a:ext cx="8153400" cy="3896702"/>
          </a:xfrm>
          <a:prstGeom prst="rect">
            <a:avLst/>
          </a:prstGeom>
        </p:spPr>
      </p:pic>
      <p:sp>
        <p:nvSpPr>
          <p:cNvPr id="7" name="Rectangle 6"/>
          <p:cNvSpPr/>
          <p:nvPr/>
        </p:nvSpPr>
        <p:spPr>
          <a:xfrm>
            <a:off x="0" y="5105400"/>
            <a:ext cx="9372600" cy="1569660"/>
          </a:xfrm>
          <a:prstGeom prst="rect">
            <a:avLst/>
          </a:prstGeom>
        </p:spPr>
        <p:txBody>
          <a:bodyPr wrap="square">
            <a:spAutoFit/>
          </a:bodyPr>
          <a:lstStyle/>
          <a:p>
            <a:r>
              <a:rPr lang="vi-VN" sz="3200" dirty="0">
                <a:latin typeface="Times New Roman" pitchFamily="18" charset="0"/>
                <a:cs typeface="Times New Roman" pitchFamily="18" charset="0"/>
              </a:rPr>
              <a:t>Mặt trăng đã được con người biết đến từ thời tiền sử,do</a:t>
            </a:r>
          </a:p>
          <a:p>
            <a:r>
              <a:rPr lang="vi-VN" sz="3200" dirty="0">
                <a:latin typeface="Times New Roman" pitchFamily="18" charset="0"/>
                <a:cs typeface="Times New Roman" pitchFamily="18" charset="0"/>
              </a:rPr>
              <a:t>nó sáng thứ nhì và chỉ đứng sau Mặt trời. Mặt trăng là một thiên thể gần có hình cầu với kích thước bằng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plus(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arn(inHorizontal)">
                                      <p:cBhvr>
                                        <p:cTn id="4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372600" cy="1077218"/>
          </a:xfrm>
          <a:prstGeom prst="rect">
            <a:avLst/>
          </a:prstGeom>
        </p:spPr>
        <p:txBody>
          <a:bodyPr wrap="square">
            <a:spAutoFit/>
          </a:bodyPr>
          <a:lstStyle/>
          <a:p>
            <a:r>
              <a:rPr lang="vi-VN" sz="3200" dirty="0">
                <a:latin typeface="Times New Roman" pitchFamily="18" charset="0"/>
                <a:cs typeface="Times New Roman" pitchFamily="18" charset="0"/>
              </a:rPr>
              <a:t>Khoảng 27 kích thước Trái đất. Ta có khối lượng bằng khoảng 1,23 khối lượng Trái đất .</a:t>
            </a:r>
            <a:endParaRPr lang="en-US" sz="3200" dirty="0">
              <a:latin typeface="Times New Roman" pitchFamily="18" charset="0"/>
              <a:cs typeface="Times New Roman" pitchFamily="18" charset="0"/>
            </a:endParaRPr>
          </a:p>
        </p:txBody>
      </p:sp>
      <p:sp>
        <p:nvSpPr>
          <p:cNvPr id="8" name="Rectangle 7"/>
          <p:cNvSpPr/>
          <p:nvPr/>
        </p:nvSpPr>
        <p:spPr>
          <a:xfrm>
            <a:off x="0" y="1066800"/>
            <a:ext cx="9144000" cy="1569660"/>
          </a:xfrm>
          <a:prstGeom prst="rect">
            <a:avLst/>
          </a:prstGeom>
        </p:spPr>
        <p:txBody>
          <a:bodyPr wrap="square">
            <a:spAutoFit/>
          </a:bodyPr>
          <a:lstStyle/>
          <a:p>
            <a:r>
              <a:rPr lang="vi-VN" sz="3200" dirty="0">
                <a:latin typeface="+mj-lt"/>
              </a:rPr>
              <a:t>Mặt Trăng là một vệ tinh của Trái Đất mà chúng ta có thể nhìn thấy trên bầu trời. Đôi khi chúng ta thấy nó rất sáng vào đêm.</a:t>
            </a:r>
            <a:endParaRPr lang="en-US" sz="3200" dirty="0">
              <a:latin typeface="+mj-lt"/>
            </a:endParaRPr>
          </a:p>
        </p:txBody>
      </p:sp>
      <p:sp>
        <p:nvSpPr>
          <p:cNvPr id="9" name="Rectangle 8"/>
          <p:cNvSpPr/>
          <p:nvPr/>
        </p:nvSpPr>
        <p:spPr>
          <a:xfrm>
            <a:off x="0" y="2590800"/>
            <a:ext cx="9144000" cy="1077218"/>
          </a:xfrm>
          <a:prstGeom prst="rect">
            <a:avLst/>
          </a:prstGeom>
        </p:spPr>
        <p:txBody>
          <a:bodyPr wrap="square">
            <a:spAutoFit/>
          </a:bodyPr>
          <a:lstStyle/>
          <a:p>
            <a:r>
              <a:rPr lang="vi-VN" sz="3200" dirty="0">
                <a:latin typeface="Times New Roman" pitchFamily="18" charset="0"/>
                <a:cs typeface="Times New Roman" pitchFamily="18" charset="0"/>
              </a:rPr>
              <a:t>Vệ tinh không tự phát sáng được vậy tại sao ta lại nhìn thấy Mặt trăng</a:t>
            </a:r>
            <a:endParaRPr lang="en-US" sz="3200" dirty="0">
              <a:latin typeface="Times New Roman" pitchFamily="18" charset="0"/>
              <a:cs typeface="Times New Roman" pitchFamily="18" charset="0"/>
            </a:endParaRPr>
          </a:p>
        </p:txBody>
      </p:sp>
      <p:sp>
        <p:nvSpPr>
          <p:cNvPr id="1026" name="AutoShape 2"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ZwAAAD4CAYAAADYU1DBAAAgAElEQVR4AeydB7ReRdX3h/SEEELvPeSWp9fb0kPoSAdBpAgWmoiIKC++ymtBWugdFQVp4mtvgA0QBSmKQCgJ6T0h9aYn/2/95jz73rknz725CSj6rfdZa689Z2bPnnJm9v/smTnncfq/3z+9BzZs2KD169cLvm7durZweG3p3a0M8mvWrNHatWs9oRd97/WHDgj90OrVq32d4StWrPC0dOlSvfvuu1qwYIEnCy9evNjLU4dQB3paW1u1cOHCqkT+RYsW+XJoB7Jcz58/X6tWrfLto3z08ENm+fLlXhd1IP/KlSs79Cvlk2fJkiU+nTrTX+iwNsLpP3TNnTtX1J8yly1b5mWtT+FWL2srbaGO5I3rDGXRRx3oO6s/5fLjmnjagFxX/UP9KI920i7awg9d6KGfqNu8efM63BvKtr4xeTj5qbv1H9zKJw/9EvYTYcqgj5C1fNZX1MHaQz1Jh9M+6z+43QPqhC4rc3M47bT7aX1p3NpIXWwcWT1oE/H2I0xfWnuoQ9h2k7O2W7soH6L/aBM/K59r2maytDHe/5SLXFi29aPpQSdy5KVe1BFOuy2/ycLRR32624/UnzLtPsfbavcZOe6ZlWVyVjfSbezSd+G4JI/JUW/a4KyzSIyTKY/zuNx7vY7r76pOYVndlQvzbGm4Wh27G7c5ZW6OTht4cIhyuvPbVH1ML4MRYhAxOTA4TGIGFgONAcRgs8lAPHKhftNlkwFZkw8nkg1+yiOMjE1+ax+cHzIMYPJTPpObupkc5RO2iW8TlXwmY5z6hoYXXVxburWFCU29aDf64ExK+gNZKxNubUAOQo5y0GH64FyT33SavPVRnFM32kQ+K5P+MD2k2+Q3XbTFjDxl8qtWR7sn1MXuhdXVyrJ7b7rhoSztRsbSrb6W39rMNUBEurXR8oQ8TLP6kU4dGRvooEyrZ8itLpRh/R/Ww+pCf1o56GVcxe8T+WgnZSNr98vGSbVyzWBTTxubcTkDE/Sii3Lt/oT1sz6hLdXKRJZ7TFlWN8tTjVsbuFfWVl9wZWxQBmXZ3KIvre9MjnzxexiOBZNHjnLoD+riSLDEsEMsbAUYt/j3m5t+4+9Vv+nZFH+v5fyn5rf7HucMEIhBZoSxhJggTEgGdtxY2GRl4Mf7xAadDX6bFHAGP7rQTV0oB/3IMlDjY5P7Sb0McMiPfGhUKZ8ybUJQDpOBuHjdyGfGBDl0UZe4HHkpExkjk43XkTaEssiFk9Z0UzaTG33WN11xJm21/kU3eszIWf3CfrUy6T/CVkfKow+tXPKEhghZax/9ZPcdecqhj+kbZDCsYV9Sn2rGFnnKID9lQ1bnkFua1S1MI0xdrHxrn3Erg77nXtBHlmYcGfJbOdSXa9oSEnKkxfsq7CfrIxtP1k+UTV9TZqjT5KxtIZCYHHWmDJOx8Wb1Nzk4Y5YyrY7WJrjltzR7KAnrH+qkzsgiR7tt7FKOydmY4z5YGegzWfoMea4ZE3bvXGhEaFCcKPyDoHg97Dqsi8XFeSizqXA8L9fV8lSTqybbmdz7HV+tju81jsEVEgPYBgoDkOWa6dOna+bMmZoxY4amTZvmiTiuZ8+e7Qc9Aywk6mV5kTUiP2GWi+gf8jDI0QUxkIljMkKmkzpSlumZM2eOr7elI4s+ykQP9SVMPUyXcdqIrqlTp3p9yKHf0uHoJQ49lGn1plzyW7nG6bNZs2Z5WcoP22d6kaVPkbN+pA6m29oWcupJPawcOPqIoy6UFeanvtSFdpustYe+JZ0yrVzyEsc9sDxWFtdWxpQpU3w51N30k04+uy/UpVr/IEd96RPrS2t/Zxw5yoKsjVZvyqMfbfyE9bX6UI94OnI2RqzPqBN1o44Q6RBttHJNln6yck0WThxpdt9CnaYbnfS/6UTWxqfVy8qlfdbfpitsI3J2/+kTZK1vQk69Ld302VgP648u6oXs5MmTfZ8TRzkh2bxBL/LWH+gKifHGNX1IHkeh3/72t3XPPffo7rvv7kDEvd907733akvJ6tKd/N/61rfUHaLtcaqW7zvf+Y7uu+++fxv67ne/q/eTumqblUM/3XXXXZ7uvPNOhUQ89+WBBx7Qo48+qkceeaSNP/zww6L/kLE8Fkbn97//ff3gBz8QclwzDtF1//33ez2kQaaXMhgL6ICjm7ykQ6EuqxdtoE6myzhlUxb1svqb3GOPPebluaZMqzOyhOmzhx56qINOrimLeiEHr1Y29fze977ny0QXbTb98JCsPNqJfmsjbaCOxFm/IWvylE37QnnycE3dKdNkrWziqJfdP2QJQ8wL5G6//Xafz+pDmvWj6YST/uCDD7blRxfX3Ffqhh7ojjvuqEpWN+tD8tm9svoiQ7qNFcYB9aFPKB956m31IB4ZyMYRdaC+3CdLQ448tIt4azeyt912m7+mn5AxWcLIUqdbb73Vt4k6oAO9pJtO+p92I4dO7l81XZRrMrSDOpse02X9iVw1or5Gls41dUMf9TPimnrdcsstXpf1LfEhWf1vvvlm317rP2Soj/Hnn3/eAyJADPA40GnYsGFqbm5WU1NTByIuTi0tLdpSopzhw4dvRCNGjFCcRo4cqTiR33SQNmrUKE9xuTDNZDaHjx49WnHqrIy43OZcjxkzRltKY8eOVXfpoIMOUndo3Lhxgg4++GAdcsghng4//HAddthhMk4aukzWOPHIHXvssTrppJM8nXzyyYJOPPFEHXXUUV5vqP/QQw/18h/+8Ie9/Ic+9CERZ7qOO+44n590I3Qdc8wxHeTQTZkmAz/hhBN8ndF1xBFH+DzU5ZRTTulAlEHbKJfy0WMyp556qg8TR5nool/gVve4Tsq1diBz5JFHijKok+klTD6TQyeyphv9IVmfHX300b4vyRu29fjjj/dtMDnj3A/qE8qSl/bQZuQYQ3CI+0odKAc5I/qcMG2hnsiaHLpIJ4/pMD20jzRkIHQwPmws2NjvbBzbmKUs+pC2UAcrh7nGvEaOeNKRoz/C+0o/WDzlkw5RP/JSD2S4x8ghY/LE0VfU0crDFlAH8ps+y0c9kEUGveSlb0wOTj7KIx17SBvoV8qCrHzGLWViGymPa3SR33QiT3/SDuS6sq+Whg2lftSBvKYPndQfPdh45CjXZJAjjAz1RR/4QDsYr8RbOpy2A754N7Za4aZNnar6ujrV1dZWoTqfRnrXVK9EfdeUrE8omeiMkkomkkpByaTSqZRSyZSPI55riDA6SMuk08pmMp5bejtP+3hkQsqmM9okZTLKZrLKxYiy4pTLZpXL5jpQPpfTxpRXIRejfF6FKlTMF9QtKhRU3IiKKhViVCyqtAkql0oqBVQul9XQ0OCJh5DGxsY2Ij5MNzk4g5TJxkBmQMItzKAk3eQZqAxsBqoZv3g6aegh3YgJwCS0ejEpuI7LkZc06s7EoHzqwqQ1XYSZqKSHk5qJgwwcGXSTn7rbQxl1JS9yyCALYRwxILQPWTOIJgMnD3WhTOtbk7frOEcXdUA/eU0HnD4nP/Ujn9UT/cgjY/K0BbK+Du8lYwA91leUA1ke9NGnyJgxIp17Qh9SLjrgpofyIXQgi+4Rw4erqbFRpWLJkx9/lbDFwYuM5WJJw1padPC4cTr0kEM0etQoNTU2qbHc0Db+G8plDR82zMuM42HooHE6aOxYDWsZpsaGBg1vGSbi0UH8wQeN8zKjRo4SeaGRGPWx5D1IY8eM0dgxY73smNGj1dLc7MvKM4fzeT+/m7kfo0d7GXSSJ5TFNjDvRgwb7utssqNHjdaI4SPU1NDo7Qb2CZ20MSoXPZEu4khDV0tzi0YBYqNGe0IPRBtoH3LpVLrNVrbbwsh22jW2E8KW0S7qR9tHjhjpiTjqhD3HFtMG+pZ7ZjR82HDRfmwpuug/8hEf0TCfB5kbb7jRLzO2A86UqUrU1auupnYjqq+tU3coUVfndaCnGgE2HkwADIAnRmk6wQAHgAFs6hNeF3zj9KQygE4qrQxglOxIxEVppEeUBaC6AzjpzEZgEwcfu85nc+oOFXK5jQEnDkC5vIpQdwEnJlfKFzYGmwB8ysWiysVSGwFMZahYUkOp7AljgQEKjZAZWDNkGJNqRDpGDONvhio0dBgdjC+GCjkz8MhaWlgGBssMFXrMUGPcMFpWLwydGX6TQxY5Axy4GVHSTBccYKLOGG3Ks3S4AQ7x5Ld2UzY6yWvyIeDw9Gj1I5/VD1kz/LQbOWuzyXfGDeDMcFsfw60/uG+hPntytvsQlk39KcvkaRv5Q6AI5ekD+pp06mK6qU8IeCHgWJ/affR1HT3aGyMMbgPgxJiLjU0bp6VCwY/LkcOG65Bx43QY92HUaLU0NUeAUxnzjeWyRnA/Dhrn5eDIDWtuUUOx1JZ26MGH6GCA56BxnsaORgajO8zLHzw2SjtozFiNw/MbO7ZND/OlmI/mJ/UaAYh5mYOEPDRm1Ci1NDb5OZzPZn3dR40YqbGjRmvs6DEVmdEaWQGcfCbrbRIPo9T1oNFjvBx1H10BkqZygwcn8hCHrkgu0kmZ5KU8s29m80Le0UYmvexw5uGw4Ro1At0jRV1bmpq8/cPuYmOxKwCaB6bhw33dqQv9Rj9gr7gfkQxyEXFN/M033tTm4bAH5KZ9wICTqk8IMIiAo+LlVIAplUh4wMiBpB0A6f8Ax4CJmx5RzLNpA5v29HZwKXlw6gxwzLBijMwAhobJ0uMcWQOS0MhZGAON8QUMMELEY7AwmBiysAyMGjIYKeQw1oTJawaOPBhtM/wGEMgSRxp6MJTkCXUZUBBHHYxCGfRZHak3Rpo2U0/C1M/0GLdyrd9oG3U2vdYXcOoU6qQ9li/OaYfpMV2UiR4rExnyUUe4eX4mb2WTrxrgkI86WD7kyQvZfQJoaBNlEke/cM/JGz6sUBfS6CPI+hcPBWPUxIOLBxwedtofhAxsjOPJRGBykA475FAdNGZMBCSlsn/YYx4ggxE8ZNzBOvTgg72nYkYdoMAgAw4ADsDVDjoHeUAhzUDGp409yOtClngMcnNjk58zgA4ACQiaLDIACkYbIOXBkQfR5sbGSP+Yilc1NgInQII+4EGPh1fAwssCKHhNeEt4L8NHVABhpNdNPuIhZCBAyINEOuNtZWRL2x+020AneCjHlgJOgCb9BNBEBJC0+PaRjk0uZHMaWQEaQCcCnhE+DlnaYeASAdgw3zfk4b7dduut/rABezj+0MAHDTjm7eAZJXHjKh4OiExncUN4AqAj08kIkOD/5+FETxfeU2nzXKqBjslFHlAEMpFcHHBCzwajCpnhC8EA4xInnmwxMhgrjFFo5DBwtqZr8WYszZDb07mVC0iEsshzHQccDCAGzTwM04usGUOMKEbR6oVMKG/Agu5QJpTD+KIPXRD1QxYZKxMZdFCWyQEqyJFmssaJI51+s3Zbf8c5AGGAQz4II0474aTRF5RrwBGCLHIhdQU45LM+MbCwvGHZ9Id5aQY2dh+tvtTNQAeOPIYKkABo8E68h902htvBh3jkeFLGoBuYRE/izT4/Bh4jiNEHUCDClIF+/wTe2OQ9AwAJMsCJwu3eDt4DaYfgAbG8ViEPJiNG+nqij3pRB8tvgAMwUV9b9aDegAP5DdQIAxSURb2RxcahE+MfgUnkWUV5o/wYddIBGMomzacDTCNG+NWKTsHGrwIl2x7eATg8FwAhAhwAJKLIs2rxD7GRDU5peHPkCUVgg5eDVzSykme4B2PuA30e6YxkkL/j9tv9kW28G/ZyPnAPB8ABZAx4IsCJltU8sFRAB/D5P8DpuL9jno1NXJ4KAaCQbNLC258kqwBOsG9TzfhtCnBIx8hg9DBYGBczTnAMmBlmM0IYSQwQxhUjaWVwTTz5zDjDMXroBtSQwbhSnhl+Kw85wsSTjkEHIMxgUxfb3LQ6mSwyxFl90WX1pWzqSLkGYFY/ykM2BDnkuCZ/WLdQJ95CCDjoj4MN1/RtHLhCnfS3tRWjj07Ktr5A1tqBHtLRa31uDxDE0TZkrZ6E7dri0GH3LlyKNcAxQA7LJA+6We+PgCYCHAMf82qMM16jsd3gjaoBBcYbYxstBY3yxtyABIOO8USnnw8VDwhvAQCJPByW3tq9ITwTM+gADYBjcu1lRYDD3GpuaPSAwRIfepDBM6Fc5hkgwtzkmvr4ZbDKMh1yEPXHILPcDlAgj8dhQOLBpLIMh3HHw0KfeTUAg8mQTltZCWrzaCpbCdE1Ww4VwMlkvEfly2P/xns4EdhQH4i+QB+Agz2mTSyhhZ4O+QAXPDPai7wtT5oOrm+95RZ/dB/AwcvZYsBJ1LJv0/XeTbifEwEL4NIRYIjHW7HG0cAIdNr3dart03j09V4QnlCcNnYpuam2xhnyXIY9mzhtfGiAp4KNaeM9HFzQaM8m5LEDA5X9m2hNmHXhkDqCii2ddcbNw2FQ+AkG4FT2dxhUTDxzfW0SImcUTepo49SMjhn/0PCFadXCZogxZBgVM7QYKMgMO2GMI4YWOcoIyyNMnAFONaNKmhlmAxwzhOjGsAEOpGH40Ee9iMMAxgHFjDVGnXobiCALAJGP+lKu1Y+6k8/ahSzlImdlAjhWprU71Adwogc52mMU9ruFzWOI9wdlUmcrl3ZSRyubcsOykaPcsEzkIcq39iFHm4xoK2HrX9MBwNi+DXkNcGgXdTN5qyPtwEg1VvYNAZ4IcKIHIgMZuB+jlX1GxjAGFtCwPRjzRvB8oAhsoidumxfGMX6k2z6PeScY/2FNzX6JD0Mb6T/Iy2LUMbJReqP3lphTLAcCUrY8h16MPnWkzqzI0CarL+mEkcFIIweA0PYIcDLeBphH5D2gyn4OdaC/2MvByI9j+Q7vpgI4cPLZflBk5+L2L9W2ImR2kHIjAGkHGepF2/yyIIcQ/IpSwrebOgAkURsioGIpj/5IJ5L+IZc+Rgf1QQf3+MYbbvBLaiyndQI4NaqrgWq7PDBgYGOeSQguG4cjYEKWygEolg/eDjLm2XQ8BAC4eICpoHZ0nfS62pfW4p3c8do6ugPY/FMOCFQHl/gpNduAjAMJEySiTQCPP2DQvonZIV8boOH+8+TR4p8GGQAMECZF5PFUljOY/IGHY8YHY4dhgpsxMYNSzTgShyxGBWOPccXghEbPDGTc0JphNY4OM5RmrDD4GFTSrHwDHMrCSCKDbuSoe0jEAwDUyQw3YTOeBkrEmT7yUJ6Va/1BPG3BCIeyVi71Q5b6xfUhE5LptP6zPgg5daAfwj6xtpJmOsgTL5t8Bm7WFuu/OLd7j5z1lQFNeB9IR9a8G8tn4wPQ5X5ABvzUETk/1iqAs9E47BAP6HCwpdj24IQBxuh6sPFLZNGeDMtaGEOMHToZ5zbW4Rj3yMtp308xoGBpmfljoAQ4RKDQ6PORbvsy6EI/6REgRRvoGGp0YMiRxeCSTr0AJ+SRYQ7SHuY9NiFafstGS3+VpUPyUAcABqOOLHnZN/Iekl9OizwcdFMfHrqxbXg5cO/ZxOxm6P3w8AzARuAQeYOUQ7zlx85im7mmD5AFdDwIN7PsVvTlYO9phz04oCfytlK65uqr/d4NYNMBcPBYOJEWAU3XYINcdwAnyb5MSJU9GsoCPWlIO9hEezYAg1XWgMZ42GEeaNpOqnUElw5yXZxSoxw7cbYpHg2MjT2aeHwcWDq7rgY4fmL4CRc93XFDuXnVqSPY2KRBB/ns2sDFBrpP6wJw4kbPDJk3FMGTMIaNNAjjaYbODA/xGB2MDYYK4xUaHsox2XiZ6EIn8hhVjJvpR9bqRBxpGNNquuP6yYc8OjGE1Ikw8aaX61AXZVQj9CBndaStpsfqyjXARPutHXEZZImDLF+18khHB201XaEc9TcyndQJWbjpRg/9AjDArY+sfEtDl90DAw27D5YPHdWIdMozUCVsen1e27fpAC7Bw08lHpBg/PoTmPnoQYnlLFv+AkBsaSduOJl35OOUGmMewktgP4L8kAcVNvn9aTeMeqNPhyMfzTt7gIxWLEwWvd7ABvVrn6d5n590dBkAtq18dDjdGu1RIwdgRiDYfkgB+4I9I5222nIcgAQBAAAYMthTAxzC2NLIFka2NbSLyJGPfsL2YWMjJ4C99IQ4zIVtxk5jw8mLLPfD7ovVDSeCVSLah6eFLCtZ7Ml/4+tf91+g4Fg01LakVl/xaCIg2fRx6G4BTgVgPKi0HXOu954JBhfjuDHgRCBQbRkt7LDNDf8neDgecPxmavvyWPsg3hh42sClcqyUgc3AxF2HMzgiYsJF3g4yValigMxYmQEyQ2VGJm7UQqNCmsnBuY7rC2UsHZnuEno7k0VfNZ20hXrC4+GwnXG9cX1cmw7TY+21vJbONWEDOCs/Lmfypg9uMnFuMsRTFys7rGe8jsjaPQL8AEjiOgMc02v54vWhTPKGnk14HeolXOQdsOC4Pe/VVB1/nYzL9jEc5fPXhaLXgeGLdEV7PZZmAAPHw28Hj4p3Tx2CuQFYAQ7k93kr3kcEELbczfyLwMd4ZIAj78uMMPOV+PYHygpgATL+RFr00Gq6MdqUDZjYUhqnvXhgDB+CqWMESACNeTfRchrlRfYtelgnH3rhWf/AvTHgYD/bHuSrbE2QFtlmA574qlO4J8Q+VMYDlb1GYwfArvrGVR5oODDQ4dBAfW2tL4CMVAY3yTJX490FHBDSKm9LbYAJHQJF64QRkiJnS2TWGSE3kDHwMDS3+K645YmQP3I7/+08nMpTnHkngERngGOTiqcUJgoTC/fb1ll5gmMyIoe+UK7qhK8Ajhk1jBRGBzIjZIbNuKWTx+JMFsNEGBnSzXBZusmbjmrcZKrxUK/p74x3JhuCQFg/5MP2h3XrLN7KDnVauYCOxZscnDjzQgADq0NYXjxcrS/icWEZlp846gEhHwcr4pA1XYStPpZm6QY6AEpI8XiuDWysPM87AZeq47JNtt3rZ17YmI+Aw5ahO45zD0AeWCrpNr8qy3Q2J1iuQk801/J+vlgY7j2siscTgYnNy2jpjH0ZNvx5B4cyWVKL9nI7ekc+b+V9O8JGttQXAU60p0QbDTgAL+Yz+zXew6nw0SNGerCK9m/wcDjVGz2woxv7Sly0x23eTjsPbWtb2PbQg9dQzCkwHtnshF9+w+7wgEs/UU7k2UTvWiLfKeAABlTO1irJCKhUAxviOgMcv4RWHx1xxjULAQfUg6K4CGQAGAMdKphOGJJmlE5CERJHS2hJZVMR5dIp5f3yG+gN2gaUZrmONc2OlOPEm8/TzvOc2mj7qgBPBdGTQfR00X6YoMOBgVxW+VzkQra5yf7lzu694OkHXuUlsmhg2wCuzhl8G1P7FwR4UxvizWTWjXmrmbeCWSvnawS8LRy9zR3lIewnNyBjT4mVlwbNMJlh7cw4mWHaFMdImaEzgwU3svx2HXJLC7kZQeQIWz0Jh0S8kcVzbeGQm64wjnBYF0uz8qhTmF5Nh6VXK9fkARqW9mwfqSu9YT+Yboszg256rb4mBzfZrnhczvSSJ66LNAMckwuvrZwwzuv3BwU4LNBOnYFNmxdj3kdlyRhDF+WJ9nmi+WEPV5EHQ7qBioGP/+qG7ZNWHtb8HAFQ7AHPeJXlbOauf9irfL2Dhzy8E07MsURHmWZD/TwPgIVro+iBO9q74UVODiCwnMb8RQfp2CDsA9fsm/j9Gz67VQEcfxy6WPLehTkK9hDtl7c84HR2cq1iV9sOXFWAqbLv4wGoAjo8yIfX2GvAhT6lzXherKhQX+QiYIo8o29WPJy2PZypk6d4VwjAQTACgJRft7N9nRB0wjhAJ1r3q3wVwL9L034IwNKM+3XBJJ9MqFDlxFpUyZRS9YANSI3nwykJGpDxdcomE8om6pRN1CqXqFUhUadCsl65FOuLdR0pXa9cJtGR0kkVklDCUz6VEFTIpCuAw1pmUdlMqQI6GeWy6TbK59Jqp5TyuaQKuWj91QbR5vB2l7s6yIRAZN5MyFmqiBNGBgMGYeSZ6DxhViMzAiHHQKAjNNRmNDbFzeCYXGicuhO2fCH3xikwdKSZIf1n82p1pkz61UCnmgxxndUtlDcZ9OHlQNWAyeTg1jdWRqhvS8Loi983K2NLuOnaFGcJaSNq82RsmaxzbuCxJTw+Zzq7LhQK6g7Zp3Pwclj2aveU4vMaj6PdXhDGG2FOs/EP2EB4MqxIRIDDQy0n3qL3fuwwAQY+2r8Z5r0vAAGgAQRYQgtXcSzc1epPmNa+BBetNpnDYEBithy90cm16EVPgAfAicCm/QV+83DaAGfalCkelexUGgoBH7sOwcbCtjRmhVueyLvZBOBs5KpFQJOsZ9MKdKShGaXTByqd3l/p9AFKp4cokx6qTBLASSqbyCiXzCuXKCpbX1a2vqEjJRqVTzbFqKRcKqFcKqlcKqVcMtKRTzcol2pRLjVCueSoiDLRRlrk5URHpPPZjPdq8GyMbB12c4DGZP8ZgMNEN0NB+L0ADgYOI2b6NsXDsrfU+MXLQE9ocDdlkEPZ9xqOtwF9gAJgbuDQGfB0VTZ5rB3x9sWv43qsThZv11vC4339flxvCmgsfSOwAYD+QwEHjwkPhDbB8bQ6m9s29+Hew8lkK4Azyi+XsRxOXjsphv0BVAGhyKsBlPjKwFixnIZ3hS6/lMYhgU7AxryfEFg6D4f7PRGAee+m4rmYzY8Ap8mfnKPe1IW4bgDOVC+I52LLZACKgUs1HnlD0XIZBXQfcEA+TjAYATDpCGg82OC6QXg1GWUSEbeltUwyXdnjqXy8k+UxDx4J5ZLtlE8lVcCjCYjlNzyniKITHLlMUrksxHokR/vqIvJLbLa8FvF8loHQkcIBtLnhzgZl6NlYOPRsLFztycw8GUvrDHCIN0CyMAYHwxU3iJtriMz4YRQt/F54aNTN0H5QnLoANngl1MGAozv1IY+dMoufgrM+pp+6o6srme72td1vk7c6vBdugLIp/v8T4PDRTOY+c9XefzznTVMAACAASURBVLN5G+cGRsgDODyw4s0AJpB5CRhuvB/ysz8SeTSV/ZvKlws4WMCyooETeQCeiEd71GG4c4Bp39NBJlouizjbKgY21TwcABavjjoSBvA2CTjTp07zS0p4J+a5RLzz/RtkqUC0SbSZgFOP2wWBhlAEPh5kUpyq4FhdRn4JjWU0/xmbyqGCVFLpdFLpTESZbFLZbJ1ymaFVqEa5TEhJZdINymTKymRKymaiTblclgMM9crnalTIDVEhd4DY14n2cgAbvB0GCGfUIdzdiAq56ETK5oJNNECjQRoflNWuDWRCbqDSGbfNWgOhkAMyGBa4AY4ZOwMcrjfH+JjhMj1mFMP4rsImH3Iz8OTDiMV1h7Lvd9j6wbjpD5fUiLP0kJtsyAEqjhfzzg7HpAEd8tAm6+dNtc/KML12bZx4dHSHKBM58lo+q8eW8k0BjaX//wk40cm08IBBOJcBG/aTiLOVEfZ6kAdQABz2afBoiIfb/pB/0bMCNMjh8bDMhh0xcDKwwSsKgcbC3QUc9ABiyONIdAY42H5Ak3ZF9i/nnYHuAU426/dsQm8m3KuxeO8F1bJvY4ATIZp3syrfQiPcVqid527jSaXqczHAiQ4GZFNm5Okw1iQPUC69v7KpA5RNHahMqlaZdL0ymYjS2Xqlc3VK52qVznaH6pWhI9lIywI2ReXSJeXTJRXSRRXSeRXTORXT2Qrg2NcGzMMpqJAtqpAttdNmAA6DqANxLLzKpqQfsHYyxrhtcga8GtAYqBiQ2HWcM/ExKiZHODRiW2KAzMiFeuJxdl2NWz7jGEKMNF4BcWEdTeafyc2Ix/l7BRxeFgV07F0a2mD9YWV11i7KDss3+ZCbrk1x60/Ly/V7JQOUTfGqgMNDEEtTAfHUXJUqx5rZL4lOqdnx/03zavOmWlx39m+QiQ4cRPs1BjY8GIZgQzgCHE7C4RFFh4si8IlOoLFEZu/V2N4IQGPfYCONPR6Wr/Bs0IMXhFcRgozfBujwfmHF22G5LaBqAITdBTyoP3qw45HXEx3kiuw69r0diEhvl2vfuzEMqLKHM9WjWPUTabWK3s+JXgTt6AG1e0TR6bOOfztApazQds4SWujhRN4NHhOImUnTkDrP84kWFepGKV87UrnaYcrWNSpTn1Oe02nZGqXTe6kusb2SuT2VyO8fUW4/1ef2UyIf8bZwdl+lCrsp39Bf2dLWKpZ3UiG/p/doirmkSpmcSumiSumSp3wWlLcDAwAhm30gOZ+t4MmirEK2QYVc9OJUhPDtJ1Di19WWzxiA0cCM3keyQQqvTtGgjdI4ebbxYQADEHgcZLgmHmNg6XaNocFAhcaPOAOmuCGqZsxM1tIsDwbNDjKY/s4ManfiTX/IzWj+O3OAApDBy+FEWrgPVK3e1le0k7ABjfWRxdt1dzh57L7AyUPZBhDEhf0alw/zdjdsujtwfzqNlyLt8EC0B7IxEHUCOFWAqLsHCAxcbD540KhyAIf4PPspAEQlDI+TnWwzQx0BSvXVC79v0+GlTx5mo4MELEsBKpxYg8cJz4blK+yGeS3REejo22iR7ughmXT6kpNj0ZHpjZfYkKkGOhZnS2jY7tDLaQ9vDC7tdr49bbMAJ/zEDWDjPZnKoQJ/HcRZmvHqgBPu4QTH55J4LwBNjVLJIUolD1AuNSSi5AHKJg5QLrGfSpl9VMzsonx6W+XSfVXM91I6vb3qEvuoPrlvRIl9VZ/YV8nU/kpnhiiZ3t/Hp1P7qJTZVbnEriqm9lE5M0SNuVqVsjUq5YaolN9PpcLeKhX2UiFfp3wu4U+i5XOcSAP5DXQAGQjgMXeyc7BhIFYDnOipp+gHBWu3doa/GtjYWXcGEOn+PZ0qp89CA7IpwAnBxgxN3IgYiMTj40aJ69Dghelh/PsRDnVbuJrB/neLs3tje0DdqV/YX8jbtbXbrrvLLR/3k3tr1wYGNg4sHh6/93ZteUJuaSEP09vCHyTg8JmbyodmAXHmiYFQnFNfZOMgE143lBv8aS2bt+a1wOMUPYh2/FoJcYAO3hGggwcDuODxcOyZZTZOwAHOLMkhH51wi17utDA6LAyYYHPQGR2T/g8BnM48mgh8Kp9AqPIxzmhZrZqH0458HpCSdUola5ROcSJtiD+Vlkrtq0Rib6VTuyuT3EOZxD7K1B2gbE2NirUJlYbWqTy0Rvn99lZT7f4q1uykQv1glZLbqZTcXoXE4DbK12/rw8XEdirV76jG2r3UULOvmuqGqrGuXqXahMqJlEqpOhUzB6qY21/F/L7K5w70ezr5fJ0K+XoV8kkV8vwzn71nA9Bw89874Ng6bbQJGL2oaYPXOAMNOQDHBnE1D8cMhE0iQMW8GXuia5v0wYm20MCYDiYasvG0zq4xemYU4zJmgIjvrnHcHLnuGO9/FxlrV1f1MW/G+tPybCkP9di9MWPKtd0fuKUbD9PiYWSoU1xHKBeOt7bwBwg4gAX1Na+b+REHGq6Rsz4KPZ0QbLxMpS1t87KyQmHXG/Po4dS8nQiEKvs//gXt6JM50ftHpbaXUKOvFGQrL5S2f60APYCNeTt+mY0ticoLoNH2xH8I4JiLBIDYkpt/9yZ438ZcL/NsjHfq4fh3cACaWqWSQ5VKDVEqtb+SqX2USu/tl8oSyd2VTO6uVGJPper2VLp2T2WH7qZRxf10aNM+OqJlFx3eNEDnnzJEF5w+SJ/+mNNnznG66BynC85yOu90p3MDuuBMp/PPcDr3tIE69ajeOmZMPx01akcd3LKXSoldVUjuo3zqAOXTQ5XLDlU2u5+y2f2VA3jyNYqAB9DJqJC3s/TdAxsGVFceDq6vnfRgWcBAJs6RYz3bdFUDHAMam0BdAY4ZBTMsGA4zTGZAmHDVjJzlCTl5eXq3J/gwLQxX07c5cZTzn0zW1s7aANgYmUw8j6Vb/KZ4XA/y4f0nPbxHYdjk4hwZ8lEX9HEdl+G6DWQq323z1x8g4DA3qIP1SXzO2NwBTOwhrSvA4W+wARX2ZaJ9mmhJPA407fs7Bb+X6/dxsjk/n3mgJB3wsK/Ne0CqAAmggddiXoyBlfdiAoDz4FM5Hm1LY1t6VNrs+r90Sc3AI+LRhzjDpTQqw94LR5n9OzT1HArgw2+8RMo309iTiTaZIo+GFz5rlE4eqHTqAKVZ9krup2RybyUSeyiZ2kOZzJ5KJXdTfT3gs7uKhUFqanAaOczpmm9uo4cf2lqP/dB5Wriov1au2Farl2+vta07aM3S7bVy4bZ6d1ofzZu0lVYtHKxl87fW8sXbqHX5IL27pL/+8rzTD//X6aEH++lb9+yt0SOdhjU5NZYHqlTcVfk85e6pdGYvZTP7Kpc9IDrB5r2dhAr5lIoAj/8qbPRl2A6HASrx9uSCFxQffFy37eFUTqoAMFH8xns4fn26MrAYnH6AVllSs8nCRKlGABCTDUMQGhXCGA32GAAMM0jIEq5G8fzkY2+CE1hwM2LxvFZWPL6712Yo/tO4tY96h+F4OzDgBtqdpZFu98l0dcXRabpCObsX6CI9fk+5rgYiFmc6u5LzABOCDeEPEHB4b4Z54sGkVPKejM2bjXhlz8bv0/Al6C72cJi79sDY2XyP0qP3dKKDA7nKoYjoLw380lrbqa9gmZ59JPaTcjnl/Auj0XIadoCPmfKVa5bjsCH+qyl2RLryQqgHKx8XfdzTL7N1tofDH11W/rAt5T9LtvEeTvzrMOaYVOMb7eFMnzrVb+5XPZW20VHp6KBAdGqt1h+j9kBSV1SqZrjStWWl/V8QDFEmsa+yqX2VTe+vVHJ/JRIHKJk8QInkHsqntlcpNVANyUHK1+6kdN0+SiX2V6pubxUSe6lUs7tq6gfruBN309ev3FF/+s0OWjJ1O62e11ur5jq1znRaM6uv1s3sr5XTemnF1B5a9YbT+r/2lJ7eRut/0FPrH+4lPbOzVrzYSwsmOs2e7LT0bacVM5wWT3eaP7m3FkzeRXMm1Oi1Zwoa/9WBuuSiQTr62K1Uzu2kQmo3FdK7q5DZW7nkvsqxB1TYTwX2eYr7KZ8fqlIuqXImrYYslFFjLq2GfErlfFrFQlaFfIPy+RYV8u1LYTYYDXDinky3rzcBKl0BTjUjgNEwI2YGBR4CFMYKIxP/yjJ5ASvAhk/xw00XaZ0Rujb3aT00mBY2w/d+cmsr7eIIM0swnemnreELoVavkNNOdCFHf5j+uM4wTzwc5iOts36Np1FGGGd6ub/oIL0zXeFYCMPV5E0faWEZYb7OwtXGJG/x+xdCK19mjg4VvP8HCbo956oc6PHz2a9iRA+ReB1+VYO4kPhraj5nxQvkmbQKvGeTzaqYy0accIXy+ayy2YyyHFzKZVQs5tXUxFwsibRMJuXTGkpFDW9u0qjhwzwv56NDVf7dRN5PrFA+nVE+nVMulVU+lVMpW1Q5V1I2yesn7cR7jqlcUjX1NUplUqqrr1M2m60AUPv7kdlEVsi2HyCITrGFnygz8HlfACfc28H74ZM0qbq00vV1SieGKl1fq3RdUpm6nH95M5kcokRmNyWzO/lls3zyAOWH7qfc/nspP3QPpWp2UkvDDjr6iN46/xNOv//VbvrD7/bTS8/vqelvbKd3JzqtnOq0drrTmkm9tO6NbbT+ha215g89tOoJpxW/7qFlP++lxT/sq2UPDtb063pp2lW9tOaBXbXksX5a8GunBU86rfhNT+nFwVr3Qh+tfMFp+QtOa19zan21j+b8fYAm/W07vfiXwfr973bU5Z93+sjxToeN3s7vAzUW9lcmsb8airjBLKslVS6kVMqnVeLcfK4kbni5kFCpWKNisVaFAk8mAE7zRl7OPwNweALDi2FSM4FD0LHlNfNy4hOcPKHhCQ2GGRDSMZx4MBhPM2RmTAGi8P9uiEcmTmb8TBf6CL8Xwui/30QbOcJs/3kT12/1BZDCT/gbANk+ARxdtNPaamlxnVyb3pB3Fh/KhGHrc/o6jLdwWK7JdsYtT8g7kyU+lLNxtCleDcBYavbU2OT3MNnH5EmeY8ObIvY72WjfJPnP7LR/0429k2j/pDqwWbpxDvTgucBZ8jYvZ2MQYymNLwfk1VDk/3nwavjSAB8LbSeuAZhCIac8D63FnEpl9p0aVG4o+jhAiLTGBr5C0BwBTguf1WFpj32eTIwANl7riECwXOA4edl7Q35viAMHle9JAjjpXErpXFrJdFIpvB3/AVBOtfF+TlbZZE68xmLLdm08/A5bJXztNddo6dKlWrZsmSe3JR4OIAOa2cc4UwmWyPZROrm/0olapeszStcVla4rK53MKZkaokQawNlFicT+StfUqjg0pcKQIWpM7aBTTh6oa64ZqL88s4fe+Vt/rZ3RV2un9NG6iU4b3nRa9w+nFc87rXi2l5b/dqBW/WI7rbq/t9be6aR7nNbf21Otd/fUojv7as74AXr1UqfXP+O07PodterugVp8r9OCu50W3dpf+vkBWv3QQC16wGnNL53W/cFp9bNOa15xan3dqXVSD62c3k8z/tFXL/1xsO68sacuPLeXDho1WC3lOhVSeeVTBZWyKRWKtcqX6pQvZpTPl1XIN3mvxj/1FHgySapYTKhYSP9LAKdtqSD4F8YQaMJwHHC4tkmPcTCDYobCrjEmGEt4PA7Di0GFd2Ugw3wYYig0gJsbNuP9fnLqRDsAHPPaqumnriZr7YBXI/SZTDVdxHXWdtLIH8pU0xEa+zBs+U0H9bB7hRzlhvJhuFqdwvSuwnavN8VtnIWcv6LmJUf7TlkEQAY6m+YR6AA8XVPkOdkR7c3j/j0hDzgGUJ29C8TeEUt4OQ8ogEqpxDHrnAcVgCWiCuBwTVpF3mQBmwhwcj4/OhsbWSqPdOfyWZ9uciHHa/J5eWAu8D4iXlRAubTS+ZRS2aTS2XRELLEBOH5vKHoxn8+KATjR3hL7SxFFwBN9EMC/5pJK6frrrtPKlSu1atUqT1sEOLhLrAsCPHg7LJll03sokxzq35VJ1xf9hzczGV7I5EDAvqqvP0CJ+qFKsWSW2lejS/vp0OHb6SMnOT33woGaPr2nls1w0mQn/Xkr6eke0uNO+oWTfrqV9GhfLb2nnxbe0E9Lv9lPq/7LSZc56WtOGt/D0/pr+2jBZU4TTnV642SnFZf2ke7eRbqnl1bd6rTkqh7SfXtpzv84zSDfY9tq/U+c9MettB7Q+UsPLXvKad3TvaS/O22Y4jR/ktNbb+6on/2kQccevbVGDd9D5cz+auQDoYUDlS4foExpqDKllHL5FuWzB6uQOVTF7CiVikmVG3ZTubzPvwRwzKMBePB2bPkiBBq/dl3Zy4mDDvIh2GAkOhiAwFupFh8ank0ZGJM1ObveEl7N8L5fcRhoM9Jd6cQod5UeplUz4GFctT4gP14UnD5DJtRJGB3xvKYXcGGp0/bYrF0GgJbX7kfI4zrDtGrhcGx0N2wPOyFv9n+3Mcx/jZnXBiLvJjqtuSkQIb3bQFLlvZ7qeQ1UAl75X53IwzGwif4yBG/HiL2jfDmvlpEtGjlmpEaMGaHho4Zr2KhhG9GIUTzEDNeIkcM8DR9hvEXDhkc0YsQwDR/ZMS+6W0a0+DJ8mGsf16zm4Q1qHtHYJTUNb1ChMa9yU8l7OLlCrqqHk+vMw/F7P7a8FvHx11+v1atXa82aNZ62CHBYu+PMtwFOOlGjXHKosvUlZeqGK50oKJ3bV7nGgco19FUqtZsSQ/JK7l9WPufUXHT67AX99ZMfbaMFS/to0SKnFdOc1r3YW/pVP+mHTrp3b+mWIdLXd5Yu66u1Fzkt+4TTkrOdlp3htOYjTvqw0/pznVo/77TiYid9xmnDR50WH+S0aLSTztxKunEP6Y6tte5up3V3OenbTtMvd1pwlZMe6KO1P9pKq361lVY/0UerHt9Gi37YWxsecVr/yFba8Ot9tPqve2rFHKdFy5yeesnpf652GlZyKg3ZR5lESolsjZKlPZVq2knphlpl8yOVTx+tQuoYlXJNaiztpYbS3v8SwLFNTwMeAxyABdCxeMJxsOHaltUwIhiKcPJbGBkMUDVDE8ZtSgZ9lIGhw1jGjdrmXJtRfb85dTCjTrgz/SZjRr8zOYvflFy87eQDGAAL8lp62N+EibelPZOzPma5E08Nsj0402P1ievb0msDGbvHdt0Vt/EVcjwaPv3PeymEDXDYKN8UeUDi5cdukF8eC75w0NmHRMOvIFg4+hJCtJwW5YtAJr6kxvJ6spDSVeO/qetvvV7X3zpe191yna69eWO64ebrZTT+put03Q3XCG50/Y3XCrruJst7rddz3S3Xe37NTdcqpGtvvkbX3vJNXXfL1Z4IX3PzVbr6pm90oK9f91Wdc+7ZHhjZw/HEf9wAJPyRW+Ubl9kEn7GpfNfS/sPMltP8X8zwNzMRATiAzdq1az1tBDjhKbSNv68W/Z+N/f0ogOOX1+oyytYCNhwayCuVqlUqu4dyhe1ULg9WMb2d0kO204jCIJ13rtOLz++qGRO31sJ3ttLySf3U+rfBWvPUIG34cT/prl7S13pr1VVOK65wWvEJJ53ipGOddJSTjnBac5jTmsP7aP2RA7XmxEFq/chALTpmK+nUbaSjBmhJyWl+ijw7SZ87UGsv3V5rvzFA629w0rV99c5Z6O6nDTcN1Mp7nVrvd1rzsJMe7ifdN1jLLt1WK64coFV39FLrY07Lnu6tZa/307yJPTTl7b5645X99YULnQ4ZNUD57J7KFXZUtjxIqdIOyjce4JfYirkWNWRGqTE9Sg3ZLd/D4SVPnrb4hAeDmJMpfo25cvIH8LAjnACKgU4IMAY01biBj4FTnJsBwFiE4WrGw4weHNmuZMzYGY8bN+J5CmdJy/Y9iIvL2bXpMZnw+t8hTD0BDoy7gQH1MhAyvqm6WnvhcVl0AEqADgBFupVLHPtrEICDbKgr1Gf3zfTH5eza5OLXFg+3MdNdzvizh6Emv1dT8WwqINNdIPEeSgxEDCTiPAKNwGsplT2gocM8lGjPhuW2cuVzOpXTov4gQfTVENvPifZnC/4dmugdmaw+dPRRennCy3pj8gT99ZXn9fTzT+lvE17W29Pe0t/f/Ju/Ju61ia/qlddf1suvvKB/vP43vTP1bU2d8Y4mTXlTk6dN1MTJb+qlvz+vJ373K/3iiZ/p50/+XL995km9M+sdvTrxVU2aMVFvTn1Tf3rhGU2YPEEvvvaiXp34iibPfltvT5+gSTPf9HzijDfaOHFvTXtdb019Xa+//ZouuOh87z2xh8OhAQ84wUeV/aGByh5OdHAgAhc7KBDy8deP90Czbt06QdUBx/9RGmDS/vkaOyhgIBPydF1e2boGfwya5bNEai8l6vdRcuheKqd21cii04mHO91z8yC9/WoPLZvaX2ve7qn1f3Na91QPbfjlYK26bzutvHaQVl/eV2svcNJNTqv+x2nR6U4rD3fSmB5aP6yX1ozop9bRA7RwRD/NaemrVQdto2UtTvObnVYf01/zRjlNLTjNyDvNbXSaNdJp+sFOs0510s3ba8mFvTTxQ066eFfpyh0153KnNbc4rR3vtPwLTmsu6qN5Jw/UnNN7691LemjptU6Lv+W06Ee9teyZbdX62o5aOXVHTf6b0w++t4M+epLTuBE91JTf2b84mi8MUaF0gIrFA1XOFdSQHqNyZtQWezgADOvYLCnYpqQf2MHf9gIyAAdky2mAi8WZh8O1gQ5h82psksfBhmuMBoYHAwUPjUkYBhQwchifzsAGedLNkBk3gxVy0uwQggFOmB6GkeW6M/1WzgfJqR/lmzdhdTGgMW7xcR6218JxGa4BaVsm4xpZdBNHP4b3yfQYN3m7r3Zt6SE3mU3x7gINcjb+DHA4pbbR0lm1/9KpGtcRQKqBSldx5lH5uVZ5IdO+22bei4ER1+zbcu118nDoX32Ivkk2buxBuu32WzV/6TzNXjRLD//oIV1wyfn6zR9+pZkLZuiHP39M5118rn74i8c04Z3Xde2NV+u2u2/Wz3/zE817d7ZmzJmiVya8rElT39Ls+dP101/9SOdd9EmddNoJOuMTH9XXr/uaZi6coQXL5mvO4tmaPPsd3f29u3TvA/fo+489oHdmTdS8pbM0b+lszVsyS3MrNHvRdC1cPtenzVk0Q/OWzNb8xfP02huv6qKLP618Ma9kMjo4kPKAk1aaL/jHTqmFABMP/1MAJ1VPRdJKpvZWfXon1SV2UaJmbyX331Mjc9vo02c4vfT0fpr11tZaObmX1r3SU/qjk37spPud1t3UV0sv30aLzh+k5ef01fLTnDbc4LR+/Faa/wmnOUc5LTy4v+aPHaC54/pp/hEDNOfQfpo+qreWNjitzTsPOqtOcFp0gtOMw51mjnOaO9ppwRinuaOcFn3UST/YTsv/y+ldvKav7CJdu51mf5HynXTdVh7oZox2mjTaadqRTvNO20pLLuzh94UWXdtbS7+zrVb9Zietebm/Vr/tNHtCL73653105cW9dVjj9mpO1qicTqpYGKJiaU+VigeonM/6E2x2HNp4d0+pATj+m1OVEzDRoC6JF84MVOAGDkxWQMfSDFTgccAxYCCvydmkN44Mhseeyi1P3NCYISO+MxnLExquzsKUifGMP61Xk0c2JAPHMO6DDlNv6mB1s+vu1qtau7sbF5ZpeexebCmP32Ouq5GNo+5yxqGNVXtfp+N+SveBxABhS7jtATH/DGCYs+3zt+iPbEdyvJAdHYumLOR5CdN7SIWizjjto3r5by9p/tK5mrdkjm668wYdevTBuu6WazRzwXR96Wv/pUM+NE433jFeE6e/pRtvH69rbrxKz7/8Z82YO9UDzNnnnqlf//bnenvqG3ru5Wd157du0xHHHqoLLjlPP3/ip5rwzmt6beI/NGn6W5ow6VU9+uOHdMVXL9fPHv+Jj5s47U29PulVvfImXtZrmrVwuma/O0NvTH5dr779il6fFOUFcGbOnalbb79V9Uk+lJyJQCcR/ZUMX/f3h8Lgbf/uGf1jQOiEWJglNTyb9evXe3pfPByOPfPSZn1qN9Umdldd/W5K1m2nxmwPnfdRp7deSGjV/O21drbTmmdrtO7X/aQH8TicVn3OqfWT/bXotP5a+OFeWnii05wjnXTDQOnOHbTimzvonQt6a9pnt9bUS/rorfOd3j7bacapTguO76lVY502NDutP8xJ5/aWLhssfX576cJBWn+ak85w0tlOYs/mlXaQYy9HDziJQwO/ctKj/aUrB+r1stP0w5xmHuHUSv7zt9WsY51mn9lT877otOweJ/1poFY+21PLXuW4dl+9+2ZBX/vM9jqiebCG5fjmW42K+SEqlfZSqby7SqUhbQO1fcBGbnj7YA4Hdudhmzz+ZbQKsAAuTHYMCwbFJqyBDpM9jLN4MxCWXs0okA+jhF64XVczVKExQ3c1mc7iLG/IkY0b5DA9DAOI9nRPfDzfB30d1rWrcGf1rJanWl9yD8O+t75A1u53Z9zuv6WbLrs2TjzjIH5t+UOO3OaSPRjhLVRd/qp8Jdq+Fl2N+3lS+e4gy9KbS/6LHpWvhNjDIXPX3rFh3lI/jmcDOn5eV/5CmjBx9kWAG68fr4UL5uvdZXO1ZOVC3XjbtTr86IN1znlnauqsifr4+WfpyGMP1dXjv6ZfPvlTXfz5C3T+xZ/Uoz9+UBOnvaFPffocNY0sefkX/v5nr+PZF57Sxz51um647VpNmz1J933/Xl138zd11fVf1R/+9ISuvOpLOuOcU3XrXTfqzy88rauu/Zq+ef3X9Ynzz9HV46/ShImv6vW3X9XlX75MF33uQl3+5S/o0R897D2cBYvm66Zbb/LHoutZ5Uqw2sVL/ZV/Za7LKO0BKPpUWQQu0YcB2IYJ6Z8COInU7qpN91dt/X6qrcmovnZflctOZ5zp9M7bB2jpnIFq5R2aiU56cWstubenFl3eX4vPGKC1krZHqwAAIABJREFUp26jlSc6LcM7Oc5p3pE9NGNsP+mOfmq9y2kxwPC3HaXX+mjty06rnnJa+5jTkiucFp/mtPSw3lo8qodWfai3Vh7t1Hq406rDnVaMc1p5ZE8tOt5Jnx0s/Xwftc53WvGPntILO0jPbKsNzzjpH06rnnNa9WOnCRc6zT97kHRFP838kNO0UU6tR+yqKeVemn6o05SPOM34opN+ua30dB9/THvpi720YtK2WjJjX9063unUk51K+UH+xa6Cf2nrQBVLAFD70xFhG8TdARw/oSonaSLAKYpTL0xMm5w2yS2OSQ6wdEWhLPKmI87NsMBJq2boLC6Utbju8GoGFeNrBtPC1eTQH8px3Znh/iDjqaP1RbV2hG2I17OavOkKufV/GEc4zM+1yYXc7rvFxa8t3rjVEX0mG+dbCjaM286WvOyha1O8O3OrU5kOczT6OgAvchrgMIdtLhL2Xx6pABJAQxz7NwDXdVdfo6VLFmn+ollasHi2rr/pKp10yjE65vjD9dSzv9VHzzpZHznjRH35q1/US688pz/8+UlddNkF+ti5Z+jF157XLXffqCNPOEzfefBeTZ8/RQuXz9NfXv6TzvrkR3XDLddoxpzJuu2uGzXusFG67L8u1j8mvKRfPv5j3ffAPTrtzJN1023X69OfvUAfPfNU/feVV+j0sz6i7z7wHX3z2m/48GWXX6qTTz1RD//gQc1ZOEeLly/WzbfepFTlPRwDnOhrMimleeeyAjgGNrblEucsqeHdbNiwwVO7h1PX8Q/XyFhXl1ZdfUL1yQOUTPHJmf2USSSUrcsr4wvdT6nkzkrWDVamZhdl965Rab+9dOrhffXrH++pCa84LZuxtVpfHaC1L3Lc2Wnl7QM168pBWvHx7aTjB2nRGKcVR/XT0mOcNnzVaf59Tmv+d4BWv+60bsKO0pRaaVE/rV2ys1Ys20Fr5/WWJvaQfjRIU893WnE6p9H6avVx8N5af6zTquO20oojndYc6tSKd3Odk77VR+vv2sa/ozP/nm005eaB0qNJvfolp8Ucr37EacptTm8e319vftjppRanlw7sr9eGDNLfRzhNGt5fb5y8o2Z+dbD0YA/Nu8Zp1n1O7z7utPwvPbRmUh/NfWsr/fWZbXX2GU4N2b2VTQ5XPX8O13igCqV6lRr2VWO+qKb0KDVlhqmpWKPGYr1KhQYVik3KlzibX4r+egDXHKqARpk9mS4AxMAjztvyB+AUyoQGIW4sOrvG4MQNmhmh7nDLW02PpcExkuF1Z+HQmP4rwxhcPCuW/QhTtvH3ox6mq7N2V4uv1v/UxZbVuKfkqybX2f2uFo9OllGt7eE42lTYxp/JcR2Gbcw2sJzMIRlelCzl1VDKqVzKqtSQU7Epr2w5q2xjToVGjD9/WtZODYW8jBrzeUWUU1Mu0y0qABiFkvJ80oYvBPCSZi6jci6txmxSTdl6Nefq1ZBLqphN+y8IlDM5NaRzasjklKurVwNfHMnX6aYbvqZ3F8/Qu0vnacGSubriK1/QKaefpFPPOFnX3PANfeZzF+i8T39Cn/viZ/TyP/6qq2/4hg4/5hAdc9KH9Ke/PqUHf/iATvzIcfr54z/RvMWzNX/JHL3wynM65xNn6fbbbtGM6VN155236eSTT9Dvf/ek3nprgu6++0596lMf12GHHqwrrrhcl3z2Yl166ef0s5/+ROefd66u/uZVOvPMM3TD+Ov1w8d+oHPO/pgefPABzQEUl87TzbfeqHQajyapdH3KE2G/r18f/Seafw9zo6/R2D9HRxzAAWzs1w44/i+m7S8IOCxQp7r6pGoTAM4QpdK7+2+fZeozytYVlKk/UKnkjkomdlSybmfVHTBY6X130CmH9dGvHttFC2Zso9Z5Tq0TnVa95LThT3gGTuuvcFrwOSf9dy/psgFq/biTvjpAurmfVj7cU4teHqB18/pp2eJtpaWnSasu1LrVTqvWDNaylQO1flV/aX4PacIOWnldb605z2n9x5ymne607Eyntaf31IYT+mvDoX20gX2YT/JyaF/php6ae5jTG8c5Lbl9oN65radWP7iPZn/JacNBTrrUqfU2J315bw9QK84fpL8fuJVe2c1p1vlOiy/upzlf6a9FNzrpFqcZn3SafrXTip876ZneWvvXflo/qa+WTuujF54drPPP2UYN2VrlC3VKF2qUL6VUatpVjcWEmtPD1JIaqeZ8So0F9nwalC82KlfmZa52kNncsE3k7nCb4CGvZli6ijOj1ZkBs/SQo4/r0AhWM5ybE/d+GPct1YEhx/CSnzp3pgfwCAGkM7lqOjanL8K+tjBlhcutFh/nXd3reBp5OYgAUb8QNMIx1Vk4HKOhDPE27stFToQ1qLFQ8tRUKKi5WFALX08vlTScB58yeyZ5FUsV4oXKCvEGfwg6Df6T/Wzwb5ryfEzT/g8nzzcTeVs/40GnlEurnEt5KuZSYiWjkM2qnM6rIV1QOZVXOZv3stnsUI2/6atasGS6Fi6bpwXL5unSKy7RRZdeoM9+8TM69uQP6Za7btTnr7hE7NN85Rtf8vEf+9QZOvn0E/X7Pz2pR3/ysE454yT97Dc/9oDAXhD7OJ889+O69ZabNWf2LN15x+065+yz9edn/6Tf/fZJnf7R03TtNVfr2GOO1uVf/KIu/dwl+tIVV+jJJx7Xpy+8UN/4+td1yoc/rLvvulOP/+bXOuvMM/ToDx7R7CUztGDpXN106w3+kzYpvhjDHr1fTksoUV+r+kSNEvUASvxQWUenhU+gdQk4uEe2EYSy+voa1aOYz9ckhyjNBznrCv4zNsnkzkqk+vvls6EH7q1Urr+Gj3R66eWsZkzrq2VznFa+01OtL7OM5qTfO+mhPtKFTvq6k25zWnOH08pv9VbrI07rnnBa8vsB0rQarVm2ndYubpJWPCite0iL5CRto/WtThtanbRsgDTDadV1Thsu6681XxisyZf11JzznRad5KTjt5GO3EE6YqBmfqynll6znZZc2lvzik7L2dP59g6aPt5p2Xc5SOCkI52WHOI090ynVg4UPOw07yynGZx2q3ea9D9OK+930s+cdIeTrnSa/eGttfTq7bTm0T7S472kp3aX/rqrVr/VU62ze+q1l/bQKUc7jSztqjKfEM81qNiwpxoa9lRTIaGmTIuaMqPVkG/ym/x4N/l/EuAwoW2Ch5O7O+G4oeE6NC5cxw1XV9cYJ9Lh7LlgCDfHoFaT7cx4/yviqU/Yhs7K5MQdwAToWPuryaIvHl+tzZ3FVet7ZA3surpf1e51V3HopTzGESDRnfFkMjYeyU/dKIe0EHAaCs1qyg9Tc65FLblhasm1aESuRSOzLRqdHaZDG8ZobG64GjJlZcsVKpWVq1C+WFahyMnNiArFBqWLLd2iIp+pyqUEuAA0fCUeAMrli8oUykoXGpQqNCqTLynLf9rw6ZhMSYUMn4wpK1nP52eKyhSz/p2YBSsWaM7imZq9aIYu+/Ln9OVvXqF7H7hLuea0fvHbn+qaW67SuKPG6ITTjtX3fvAd/fc3/kunfuxk/f7PT+onv/lfHXXi4Xrwf+/XtPmT/Wmzl17/q87+5Fm6467bNGvODN16+836+CfP0e/+8KTuuvsOfeJT5+j+739XZ5z5UX3u0s/q4ks+oyu+dLl++/sndOFF5+u68dfosi9cqksvu0Tfvu9enX7GaXrksYc+CMCJNoI8etUP8YiWrMspVZ/xfw+drMsrARClBqk+2Vd1Bw5V4sA6jRjWV398bk/NmOH8fs3qv7O53l/6xVbST/pIDw7Q2msH6q0Gp9ard9Pyu3bSike31dTHnRYCRn9w0nN9pTkJaVWTtPoT0tpfa9Xq72iRekpri9KqHaSlTnq3tzTTqfUGpzXfGCCN30O6yEkcHPjUAOms3tLJfaRD+mvD0U46Z4B0XB+trNtK7450Pl4H95bOclrzhNPKnzotu9dJlzipvp/05b20+NidtDi/vdaeuLumPL2D1v10YHTQYbzT9BOdFhzXT7p6F234zvbSIztIj28nPdlXYk9ngtPSmU5v/X17nXfSQA1L1iuX4fTYgSo37aCGhj3UwJHp1NEqZw+Ovp1UTqhQev89HCYxk9kmuF3bxA+5yYS8K4MTplUzdNXiMM4sQ5HXDGtnxrO78abng+DUkXKNd1YHO8X3QQEO9eN+0O/V7oulhfe0qzDjJhwnWwo4Ng7gptM8nJGZZo1LjNDY5AiNSo3UsMwoNeVHqVwYpVxxpDLlEUo3jFCyYYTqA0oQVx6hVCmidGmEMqURyhaHV7ybjvup7LfEqSmbUHO2Vo3Zeg88/BdWNl9UutCoRLFFtaURqimNUn2xWZl8QdlcSblsg3LZRmUzDUpnGzSkLq1kuUFfv+UmzVz2rhasmKM3pr+mi754ga659Sr96W9P6eSzjtfLb72gm+4Zr+NOO1oXXnaexh41Soced5BOOP1Y/f65J/XcP57VkScdphPPOFZ/fOF3WrBirv78yjM6+7wz/Ym2GfOm+WPUp5/9Ef3x2d/pkR89pPKwoj82ffARY/X5//qcPnPphbriyi/q17/9hS685Hzd9e3b9cQff6PDjz5E4w4fo9GHjNT9j9z3rwUcltHMTcIdStbVKsWna+rSStUVlUxklUgcqLrEnqqr20P1NburvmawhmX76aJTttLyWTtIU5z0FzyHftI1/fwptFUX9ZKu2F5LOJo84kB/YmzpZU4rvrqNVv3eaeXTg6TntpKmjtFq3aEN+phW6wpJN2pd6xlaox5qXbWX1q7uLy10WvoHpyXfd1p3f610/c7aMN5p6rdYDnNaMd5JP+yvJV+JTqgtvsZp8Zeclh7vtDA3UG8Pc5rT7DQv7bSUrxHcv4dmnOC09NztpG/tJv3cac23dtSSU5yWnOS0/u7emvm00/qbemkJS4Ff3E5TG7fTiyc5Lbiyj5Zc3VfLb+op/W/0GZ51j/fTiqcHaeXbzn/Z+rlf7q9Tj+ytYn4XlbJplUv7qNy4q0rlA1XKjlMxe0j0siZLbsGpM5t0m8NDA2BhMxrx6xBoLGwyIbf8ITejihGz+M6MWDyevBhdM4Dw90pWnw+C0xZrk4XfSz3oi3j+zemfeH/Hr9EVj7Nru5ebyw0obBx1h4djjLDlIWxjPtFc1IHDSxo6vKzalkbVNzcr3disfKlZpVyjmrINGp5t0LA8L2Fm2qihkFFjhZryGUHNnue65d3gBfGBXvZnzMvp6OGU2rycyMNhBYN/4iyqkOW/bRpULDSqUGpQIp/X57/yZb0x/R3NXzlHc1tn6o0Zr+nt2W9ozvIZen3aK5q1dLremjVBr7zzsuePP/tL/fkfT2vC9H9oxuIpXu7NWa/r9Wn/0Oxl0zVzyTTNWDxVE6a8qmlzJ/vjzfBJM97yx52nzZuiZ198WhPeeVVvTnldE6e/qbemTtCU2ZM0fd4U/14OcTMXTPPHoR/9yUM6/iPH6rGf/SuX1Px6XMc1uFRNVqlaPJ6hSuHZJOqUyOysmtptVX9AvTIH1vv/qvnseU6T/lSjtZO3l17i22dOun6g9Kk9tOTIHmr9sNOGC/rp7aOcVp+6p3Sn09rbnFbfO1h63mn9c07iBNuSI6S192rdquO1XCO0ft1IaUlaat1aq5burA2LB0vTBkrPDdTie5w2/Gpn6YcDNe87Tsvf3EV60mnts04bXnZaxDs+P+IU2s7SC3tIjw1S633bas6VfTTnYKdlaadVjU76nx219Nzd9dZR/TXn4p4Se02/6qV13+ov3bKtVvLNtof6as4XnJZf1VMrvzJYL2R76tXPOi2+tq/e/ZoToLbhu05rH3Caf6/T/EcGaemfemr5m07vvjVId93gdNghTo3JGjVk6tXYuLcKDbuoWM6rWOCba7zRXFAp3z7ZbNJ1xeOTtto1ExkDYhO62nWYFg9XMz6h0bJ0M1qb4p0ZT4yspaHDwtW4pccNc7VrQACvKnwZkrh/NVWrm8XF22jxXfF4Hru2/ue+WLi73O6l5UUnecP4zsLhuLFxGMaRz/QRbzJwG+PIkMa1j29Iq9BQr1JzRtnGrNKNeaWbikqV80qXcso3sAydUbGcVbnEF5azauBwAXs4vP8GaOSzaizk1JTPqTGfE/s4EH8VUMqSHl37uFx7Oq8dsCQGkET/9MtXmDkckFJDPqNiJqFyNqkiS27+n4CJy6gEpdnjyfm/ISiWCzr8Q4friaee0LzWWXp39TzNXT5L81fM1oKVczSvdbYPw+cun+llfvrbH+mBH39Xk+dNjNJNbuUcD1rkRdfCFfM0f9kcvbtigT+59m7rfC1YPlcLW+f7lzvnL52jha3zfBrxi1YsiNKXz9OcxbP07EtP67pbr9G5F39C5138ST3392c1d9ksvTPzbV193VXKcGigtnJooI4DBByPrlPi/djDqa+tVUTtoJMaWlK6lu/o7K0kYJPcR/Wp/srntldqn4Qaa4boE+c4vfrKAK2ZvY1aX9tGa37fQ+vuddpwaR+tO2ZnzR/mpE/2ly7vpSnnO7V+ZZDWc9T5x32kJ7eX3nZaN9VJ7M2sTEitp0uLc1q3dIDWLeyvFVP6S7MHSZO3kqbsJv15kPSHgXoDT+YvW0lP9dd83o15ZltNfMD5jfs1c/toIQA2c6D0fG/pNwOkZ/pr5QKntc/01YoLnNY2OCnfQ6uO761JFzm985le0u27SC/3lf7mtOa5wVpx0wAt4UDBFRwU2Fbrv99H6x7oo4nnO034otPqW5w23Oy0ZrzTulu47qG51/XSvLu31fJf7qQlf3FaM9lp6qs99M2vOh3euKtGZfk7g73UOGxnFZv3U7GhrHKpSeVCo8q5xrbJZ5OwMx5O2K7C4aTfVLgzY9Kd+O4aNTOMcY5xtTjTZdchj++XkNaVYf5PAhzavan2hG0N+8XC1ndbytFDXsqxvu7O/TewMM5YszCc+wDos5xKGR2ApQIwFmeAM7yQ1Oh8jUaXkmrif6b4a5ByUblSQTkAppxVsZhSqZRRsVTwb8bzVWW+xFws8A+ceTWyasC/ceZyaubUG6fUsmk15zJq4RP/mZSGAUjZdBu18MXlUrNfOkuXWvwyWpp92Cyf8U+qnE2oMVunYYWE96T84QIOFGQzasim1MiX5BM1Xo7/zGpuzOuMs07xBn7Woul6d0UEDIDFgta5HWjestl66q//j7z3Dq+q6Pq/JyGhV0HFRk89vdd0EnrvvUgHEbEjKmIDUbCg3hZs2Nut3vZeEHsDO1Kkp1DSez6/a83J1mMExee539/7Xtf7x1wze/bM7H1OkvXNWuu71npH+252F+zkaNUhZE4DR0WBBhkBGmkCME3bobJCDTBCnY5uh8sKiW4Hj+zT1OqVq69Ecqi99OYLmnK9dftXPPfyMwwc0p+U5CTsJsn8L1ToRsDROJD8vycNNAUcKchmTfRgEw3H0hWz+SxM5q5YLG2xJbfG2fNUZo/qxjdfdqfksKJUMit/qsh/PI5D18RRPFNxOEuxVwT7kjZwTztNPebhTiDO+sdbUS2O+N2tOFKjOIyikJbkV3embt9JFL6s4Ps2FH/ZjJLPFEfEuf+kgje7UP+OYtvjiqq3FTyiQJhjG1pTeKei4pvWVJeeSnFlJyr3tqXycgWS6FPiZwTYfmoDD7eG6QrSYqnzt+SHZYqq/8Sw8wEF+YqG/QJMzTXDrdYTITnkC9nhWUXJe1J/R7SeSJYEIT+w+iS46gz2LlLsuziGunvPgteSOPSSovJLRd2eOPJ3dGP1+acz2H8mIcdZBIKn4wqehttvxiM5m1whvI7A/28BxxCYf9WLEBSigQgvGctaEWbRQrjpWNbI3P9tjeZYz2v6btHX0Z87ev6vxtF7jPH/FGhkn7yzgIzxTLmWefmOT6QJYBifW95H9sicjAVsJM+bNAEdOdf4Z0r+YZJ1WqtpzJoh1wGfk3DAQcDrxOsRK0AIvzuDgD2dsDlEriXIAHOATLsfVzCIXQIwgyFc/gAOj5B0AgRD6Xi88iw/Dpcfe6AvFm8OZm82qe5MPbb4crD5c5He6u+rW7I3B1OoHyn+HJI9GZi9aVg8QWyeADZhubmlGJoTm8tDqsOLzSOhDZLKxoLHZsZtTiLD58BlTsLvtJAe8jJ20mg+/mIz2yQv2p5f2H1gFzv3bv9T27HnF31/x+5t7N6/U9/fdYx1x9p7onPyDHmPX/ftYNe+Hcizvv3pGy644jxCWX5M1hTMplRMieJSMf/3ASeShC2CYpqhlpyMJUnUqUSsltMwWzpgSjkZa+LpOBPakW5VPLmhLQd3tKVqp6T2Vxx8RrH3esWhuW2pGtqcmpCi1KcomdAMbm8Fm2M59HQkdqXqJkXNRRKbkw5HT6JiWzwHv+rI1tfbcPBqReWtiiP3KRreUvBGHDzQjMMXxlC+Oj5StuCAgv2x8G0cVa8qGj5vBzt6wtenwhvN4GkFb8XDq6dTerXiiADM8I4woAOs6QIftKRsq+KgZBvYEfG/VApw/diFyqKucFMr6KvY2l9RLO+SHcP2ed35dF13Ku7rDmtOhVubab/RDwMU1fMSaLjgNA4vjqPy2nbU3deewgcVJS8oqr5oTs2+dlTvT2PSQEXY3h6npQ8ubxKuQLKOK/CKWc3598Ga0X+kf6XZGPfkD/dE24kIleOtOVFBZwjGpr3sbzpnCL7o3hCC0euj7xtjWSfj6DPl2hCI/1/qjXeWdzXGJ9JHfzZjLN9L9N4T/blE75Ox/JyN/ng/86bz8nsm/xAYbDzj907e7e8Ax/i9lj0G8GR4Msj1D8TvyMPjG06SaxiJ/rHY+8/GPXQeqdkTseVNImnYYjqPW03nsatIWXQ/febcxcljVpM8924six6g09CrdbPOv5de467h5IEXY5m5ltRpa2iTuQj7rFtInbqGUwdfou975t9Bn6zx+AdNZMiMJQSHTSM1czjWvPHY+k+ie2AI3fxDOdM3mG7eAfT05pHo70uSO4TZ7dfkArvNisNq0TFEol1JYTSpWxMMCQj6SUsL6XEoJD+vY7dAUIqueQiFI3tk39812eMPeP+2SUE3OddYL9eBkA+LN5VURzKpluRIpc9G7ea/ruEYWT+lZPRvgJPaG6upJxbTmZis8ZiST8HcLZlsW3fuXNOZPT83p/jXOBo+awsbO3L0mniOzI+jemg8OJvBKYrK0xUFQUXZhQrePpWqL5vDM+1A6Me5jWlnHpXI/5awrS1saamLqhVfLVpQF1gvdWu6UHtTPGXXKEpWKCpvUvCqMNrawaFYDmxTFBbEwLftKRXN6McWsCWeo9coap5oDrd0pHKaokpAZ6Sieqbi6JWK4lWtYHJ3+KoLtbLvOcWBpxR771Yg9Gp3DN/kKXZ90pqisS3ZF4rnxymKj1cqvpKzLjqFypmt+Cag+MIiOdiaUXtOC7hO6NNtOHRTOwrvjqX4NUXxVgVH2vLiI10Ynt0Jv0WKtQVxBpLw+E34vC5dhc/4w/u73gCUv+uNP/oT6ZsKkH9yfaKCzRCMTXtjv8wbAvN4oGDslXXR64190huAY8wd76z/W/OiORyrGc833vOf9Mb3EN3L9xj9+Y3v9Z/08nOX3xfZ809+B2SP8b0be2VOzpB3+iuTmvy+y++yrJVcgLLekT2clP4zOCt7KvYpK7CcvZruE1eSePYaHOeu58xxl9Jr4jJc0y4hNGYOSZkjMeeOJTV7NH1CQ7DkjMWSPYak8DCSQ8OwZIzElj6YVH8ejowhWMMDSXRnY88Yoq9l3po2CJc8N9gPU/oQ0kfNxj5gCsn9Z+AYez6WcZdy+oBzMU9bhWnGGpJGXYhzxALsQ2aSlD4Ec1p/kl0hrJ4AVqcXs0Wy5zuxWsUX5CQlOVn3Yp6z22yNzYoAlNGsFjM2KXxmsej7MtYFzawW7VcR38rxmuyR4phNm8UsoS1/bKLBWKSQpsmE0yGFMk0k2ftgdZvondgTU2rqf9+ktvvX3VhMFiRtgTlFmhlzigmzmNTMvbCYemI19SY1tRWWlNOw9urDsKz2fPlxa01/rtoSR+2Lnai98SQq5rWgflhr8LaE3nFUd1UcTlAUORWVS2Lh3V5UP9OW8vMU1SLQBXAyFTuXKbirJbzZBn5upU1uDQIGq+J0rA3vtIFnO+jA0cMvKA4/1Yza9a2p3xIL2xUVXyvKd0fyotV/qaj5orWmMNdLvM/m02FtR21CK5+rKJmkqJgoAaLCYmsLI06Fx5tx9A3F4ZcVJQ8oSs9pDrnNwBlDSU4chbefwqZcpcHny5GKbxdHAk2PhluR74jjM5Pii0TFV2bFr5mRQFSu7ciOhZ0oEIbc/YrSjxUNO1tx8MfOLF8cT44vAY/DjduXiNcnUdRSdtaMR2cbcOHxRBJwesSU4A3g9Yh/RxysESerT0oWeHy6RoikAAl4/fpa5qKbJBCUe9HN75XiVH9uAX8AaX6fNP+fmtwLBUP4A/JfVFTz+5DqjFIwK6jrlgQJ+SPXxxJ00SDRVFjKtQhmEU7SZGwIMUMYy7WcK330WYaglfnoPcb1/9v9XwFO9Psan/Pv+ujvLnocvU/mj/Uz+Ks5A2RkTcjnI93jI+yVGjTyexHE5w/iFZOYlD0OevAG3QT8TtI9VtJ9ToJepy6h7PP58fqDuCWbs5SLDoX174g3EMblC+H0hnD4wtgDWZhD/TFljcIxdC6pw86l1+BzcU69DPuUC+k1fB6umcsxT7mEniMWkTDyHFLHLOasvCl0y52EKXs44bQwbiNo2t2Y3FZ6IQdI6XXJfaZbhDAgAaGSwcAjZZ+d4uMxeoe+ljgbmz8TeygXcyCXpMAAEkJD6J02im6hUThHLsI1egnmQXMIjT+P9CkXYh86G8/IBTiHzcHafwq9AkNJCAwhKTCYVE8WXmsKHqcDs82JyRkg1RUmxRHA7PBglewENhtOqwWPyYbTbMdqc2F+hPJjAAAgAElEQVRyeklxynobVrsFu9WCw2zHYXbjtDpx6Eqckdo0dotoVbY/zpktyLxWKKRGTSMYSVZnyXkmQGZYtwR4Uq1JJKcmYDKnkJyYqGt+6TQ2OsuABH5KXObxfDiRhAHCcDaa5FL7Q6aB3b/u0TE2pmQb5mQrlmRhJpiwJqeSkiyVOnvgtCZhTumMw3wmLnM7lixQVBQran5U8H47yje05dCyZhEQCbeGxDaQ1JySNMXOwYrS4Yra61pR/34nds9V1C+U6P+TKROT2gJF6aa2lFylqJGszb920cGVNde1gA3tKRa68UEF28+k6gtFwXeKsq1xERD5sTW8pSi+S7FHfCpCr97agUPiV1kQq8sb1D/VhqplzWFSK+onKYoXtoSzW8GMGFgqjLqT4b3WVH3VnuqPO2lNrUTiedIVBBS4FPXuTnzZV/HvforNI2L5ydySfV4FfVpQ1bMtH3dXfJSo+FU+r1dRIPtmn8SPE06haJ6iep2i7M0Y+K4XVXsV33x0OpNGxBJwJBIKphL0BfUfqNPZA4/XhkcHgAroePG45Y88DZ831Ag8EZODAIjX6SEjlE5aIEzIFyQowOL5Ywt6RWj8scncMZs/SECaT6oqRpoBTDKfFpJiWFla9fYHvUgLSAv4yO3bV4OfAE2aP0TYF6lHHy0IjbEIRBG+YssXQSvzMie9zBtlCaSXNcY9uW8IQ9ln3JP7BpgYQt24ju5lXdMWfT96bJzzd330HmPc9BnR72es+af9sc481pzxHf9d/1eAE30v3esj2+Ulw+0n7JXfjRBefwhPIIg76MUTdOEN2gkGrGR7zWT4bAQ9Dnw+Ly5fAJc/DZc3gE8qdgZ8BH0efGm52EN5pAb6k5I+EuugWaQOP4+E0cuxz72DlHn30W7EalImLMc6bCYJOaOw5o3AnJ6L2R/G5gvg9AZwefy4hSItpJuo6prG+Lh50nQNm6gEuceIw/k9j1sk+3MkX5rkUhPzmFMDmYCZxR3GJppVznh6ZkzAPvp8gjOvxTn5Srr3X4B7wiU4Ry0hMWs8lvSBmEL96eVII8WbRaIjSIrDj8Xh1nVnhIrtFlKC2YXb4sZmc2Hz+rCFfKR67Bp0LDY7drMLZ6oXt9WNy+bALsXQpAqz2YrDYsUludwcTuxSHM1k0QAUARYzRhloo4yAFEqLjCO1zcTCpVtjrTNJBhBhpzXNKnD86wjYJJOSlMzxAUeClBrBRmJvrOLDMfchJfUMEvt0xGnpgC3xJEYOUXyyqWckp9k3irrnYqm4OobKiYr6XEWxJ5bDKYravs3gjqSISez5WB2bUyNmpTtOg6dawHenwq4OUBBHSa2Cn1tT9r6iYYei9jFF5YNxlH3WlvwixeEKRf77kq2gM9yrkBie+pUxESr1RzHUPtuOhk+6wtYUeKEZ3NWR2ku6USbUbKmDMzYGJsTCZMWh+Yqi2YoqKcb280mU1LeHw3GwI57y/yhq7lBUSP2dNAU5ranoewYEW0FaC8hqS4M/FuwK7G10X52s2J3alSd7nALLTtcgVjBRUelVfNS/JQXnKOruEDBsTvmmGCq3taZwV1fuv/sUApbe+D0JeNwJuN2pBPxuPF77MQBHMkA3Ao5oMuKXEfODaC/ilBUTiFEmt2kmXWM+qm+agVeu5TzD/BEtcKJNHSLg0tPT8AU8eAPuSPO78fkl55SDgN+ns/umB0MRQBNtp0mcjSF8BSzEgRxNAhAhLPZ/qUo5cOBAXXxNtBzZI+dE98Y5huCWc4yzjLmmvexp2pqukeu/A5no+8fa3/QZTd/1WHv+bu5YZx5rrun3fbzr6J/xX439Tcxq8jMOii/C7yUk/oXG5vcHsAVzsPgzsQaysYf6Yg9m4Qyk4/EFNFU5zesg0+8ka8BIgsNmYh2xhJTJ1+FYdD/JM26l14hLsA+ZQ6jvEMI+D/ZQFolp/UgMZJHiC2L3BxpZnS79/LC8i2hPbu//I4Cj/y7E1NdYokAARhJzisYk1Uflb87p8mLzppHoTKeXK4dunoGc7hnCmYFR9AiPxjd0Fp4Bkzmj/zm0uHQrpy14iu65szBZrORYzmCA5RSyzKcTtPTGJ5kNXA76uNJItToImHrS33ImA+y98dnsmOwhEh3ppNi8OCzJuGxmnSBUQES0FOmNgm+RpJomPWcX85xZwMaitShZJ6Aie6QXgEhJTNIajYCEXItbRa8xmX+LzTRypx2rTpoRvxlxx4iG848AJxlriuTL6Umq6RSs5nak9lZkeVvxxMOnUlrQiZof42l4Q1F7t6Jmvghn8XnEs9eu2GdWVA6KhQdS4c62VL2pqPlWwTct2X+J+FjaQH5bqg/HsxtFFYqKA4qi7xUUNqNks2SIjoEdzaCkA6U/KCrea0Pl67FacJdKqejNNvihLdX5kq05VgeCbr9YUSvpZz5oR+laxYEHVSRYUwJOx8bCkHhqZyiKLlKUCqmg+DQobgZVHeDIKfBV1wibLVNRF1JU+2IpD8dRuK4d3JNA7WSlNZZDH3ZhS7biSEhR41MUODrxpNPCrgGKA5Ib7qpYGHsS20bHUSXlEv7VSr9XxZuK6i/P4OiODnz9+SmM6H8SPnsfPL6T8Qd74/Nk/lnD8fjwuMWuLZkKInnWvF631i4kf5Q4+oJhP1k5GXosYHAizdBQjN4X9OILRZo/7CMQ9hNI8zeaTMRs8nvzhdxEmke/h5yRnpGGFMwS8AsHgtqEoU1sTQDHEIAiYI3oe5kToSe9AIxoNlLpUxJDNtViZI0hnEXb6d+/v14jZ/0d4Bj7mvbRAPLfGDc9/79xfSxwOdac8f3+Xf9XIBN9zxUKYQuHcIYC+ndAKL7pPgcZXgcZHpc2t6WJluHLJCE4CGswR2uhGR4L2a4kbWZzBzNxDZ6OdcJlnDbiCnrNupukGbeSPPJC7WfxBTPJSQsT1HE0kqImHUuwH2Z/BjZ/AKffF/knxyMxNVbCHhtZQTe5GUFy0oKkiWnvv6zhRLSj6AwEkUzRoj3Is9LFbBsMRZKLOuxa0FscXszuNG0+S/X2JdWTjckVxuwMYPVn4xgwBcvwRZzRbwG2ySsITb+cXt5+uEPZeAMhrM4I481rOw2Poyc2u5NUSxoOSzZ+k59wqoWQKRGnNYFkZxJmuxkBE5tR3rkRdARQZN4u5jWbTWdRkHdND6eRlZ6hy3ZLgTkBUAGd5MQkevfsRc/uPejdoyd9evUmsU+fRgBK0lWdRQuKaEPi4/89QUA00BjjE9BwrJi0/8aEJSUFS0oi1pQEUlLEpHYypuTmuJLiWDA1jm1bTtd1bWo/jNc5x8ouVdRICQC/oi4hnl+SFPlJihp/DPVz2lE5SFEqdObP4uC+ZlRJ7MqeSFLPkt3x7JU8aYXt4GBb2B8PB5tTW9AGNsfpdDfl4p85omBPa9gSAz+0hw/bULkhlrov28MPnah5TFGxQnFguaL8dSEndILLO1F1rqJ2oaJUQGCW0hpOw0OdqX2xFbWSSkfYaUcUtSWKhrIWsLcDPN+SqkGKCl8rqr3tKMtU7D1HUbFeUX2PouZBxYFbFLv7KsozFNVpisJMxVvDTqP2vJZwhSQmVXBZZ1jchoJxivzFkfxsvNqcsjdOouKHtuz7uT1rV7cl09sNr681Hv/puJ3ZjYAjWk5j5mihdwrYuCQflACOlCVwk54d0gn9br/nNp549lEeeeohHnnyBNtTD/HoUxv/1B55eiO6PbWRRxrbw08+xMNytlw33v9978M89tTDPPbkI0yaMoHsnCyt5QTFpyPazTGYZ9GC0BCYMmcAjghnEfoCNNGC2lhrzAnQnHPOOSxatOg3X4/sM+4fqz8emMizotvx1h1rPnqfMT7WumO9zz+ZMz7/3/XR3+9fjaNB5a/GrlAYazhdA44/4CLNZyPTayHLYyPd6ybkFe07C68vXZvSRPPx+IPYA5m4socRGjWHpH4zsI65APvkFfQafiGWflOx9R2LKX0YyYH+mPy5WL2ZOL1hfGIC9noJuhz4fW68Pjc+r4Ogx07IbSUkgOO2keZzkJ0WIEOYVhLL9l8GnKapbiLXEVOagJEuOS2+U4eVkC2ZoGgnTgdOpxu7kAVsHqx2Dy6nR5u4XFazfn9J9On0hXH1HUFKv2mclj0T57SV2CZcxplZU+mZMRZLWohkt5Mku5dUSxibKYzH5MdvcuAzp+Cy9sFm74nVKkwyIRc0NqnKKaWfrTZsFhvhUBqDBg5mzOgxTBg7jpHDRzBowED6SnbzYEh/Z+LfEe1GQKZXj54adAR4pPWS1qMniX0StHlMNBvt+zlGJWgDbE5MwzFZMAlRQMAmNQlLah+sKb1ITelJavIpWJNakmlvzTcfeTiyqxXVP0g0fktqblCUTIuhMjMGHIqyM+LY1ktR0jMGEhRH3AqS27FDGGevtoYrYiIxOPsUR75WHP0mjsM14rfpqbM/S5aC+l8UNUdbc/TxCAmg9kvFoVJF6X6hQcfD92058KTi4PWK2lfj4KWIkK8fpai+vB281IbqNQomtoeZnWB0a6rntNSmNBYqih5sBh+cTI1oQu8qaj9THN4UCdCs3a7gq9bkz1XU5HQGT1sIKqoksaeUMBCa9fudYHE8dZkKQnG6LxmnKLutC6w+QzPhyudJAbnWcF4cR3MV5TNiQcxqT7Sl/KkWVHzUitLtbdm17SyG9W1BONgSr+8MPK4QHq81SssR4oCQBIQuHfHd+P3CHvKx9JJz2fT5u2zb/QM7D/xC/tF9FJYeYN+h3ezY/3NjKVlJFrhHz+0t2qWjknUkskQjl+XrADRJKPhr/nZ+2fsT2/f+pGufHzi8h6KygzoqWXo5b2/Rr41RzAXkH9nPwcP7KTx6kMOlRRwpPcQHm9/ToKPpnkIo8HkjRILjaDjRICNC1BCOhkCNvjYEs3FPBPr06dO5/XZJyT5OazbGPRH6cl8Aafz48do8J9dyhtGLFiXXxlrRjESbmjhx4m/r5Z7xXNl3vCbr5DxjvYzFJCgaV/QeuS/PEO3NOFeupck6eQfZG32WsU7uy3kDBgzQZ4v2J9fGZ5Y9co4xJ/uMe/I9Ro+N7/WvQCb6nieQhiuQjk9IGn43GV4BHJsmBwiJxBHMxBzK0+a0kNdBKCsXe+4YeufNJHnMpfjmrOGsvDn0EQpz1nA8aX3J8ljIcFsIer04vGkacIQhZgvmYfeE9XzYZSXgtuHzOgn4XATcDq0BBcXZ7xJGpwt/wI/H78OlzV5i+vpjE2CQEtFi+pJ7x/XpHMOHo0tEN5aJ/u1c7fuJFGFzShCoVPV0WAjaUgg6zPik/pX28bhw2CPmN5fNHgkIlQzTuqxBCgFrIh67CYvTQ09vP1zjLiB53HJOHnQhiVNWkTz+Cs7MmERPdy5Whw+X1YbTYsdudWATn43NitOSjN1iRpd+ttp1b7HYsNud2g87bNgI5s9bwJIlS1kwfyEzpk1n/JixDBsylH65eVrLEVOhmNlEw0no3VtrOT26daNHt+6/NQN8BJCERCCAIqY2MdmJpmOY32ReSAgR4DFIA8fz4QjgSO601GSsksYmtRfm5O6kJvckNaErXlNbLjjbxO6fT6JSCql9qqjd2IySJYrSQa2p9LahKkUApwUHkmNp6NMMesdSZVJg7kzN3S2ofbMVR1c2BmoKeOyR7AEncUQTAk4DCaYUP83eFtTua0bV9x1hSwfY1oYjWxUHPpP0N83g2w7UvhkHzygOr1SUrldUXqUgT9FwTk+4/STqJOfZ5Hj2CylgQhsY34nqOa0pWayovUbB+hbweEf4MAHEPPeA4uhTim0CQh/GUrWxI5zfCoY206QBfPE6y3XFTYqq29tTvuBMGNIcQm0htwWcFwkK5fr21IxXcHF7Gm6IgymKKgkcHRkPN3Sg9CpF8e2KipdaUvNda0oOxHLbmg4M7NuegKc3gYDU+jDj9Vnx+hx4vUIc8GjNRthfaWkiNEP0zc3i25+/Zm/RTl5//yX+9cB69hTu1IDz7sdvsO7ONfy8+zsNJG9vfp0tP3/Ji28+p2uX5xfvRVpR2QGKqw+xY/9PPPTkBm5cfz033Hott997M1u3faUBJ794HwUl+7hp/Sre/egNCkv267bl5694c9NrOi+T1Pc4VFLA0bLD3HbHLQTCPtLSQ5rfHwj8uVibIfya9oYgFOFqCExD4Eb3hoC//PLL+c9//sPo0aO1sDYouSK45Yxp06Zx3333cfbZZ/9BkIswlWfLOhnL2SKsp0yZwh133KHPiwYPGct6WSeCXc6WOWONzAvAyHnGWZdccgkjR47Uc3K2rBV/1Zw5c5g9e7ZeJ+fI9YIFC/TzBTgFSOTzDB48WAOw7BWAEiCRz7Fq1SquuOIKli1bpsFRaMTyXDl78eLFes54luyR/fLu8izpje9YPrcxju6jgcYYh3xhwu4wGZ4gmV4fGV43aQEvgVAQR0YWCel96Zk1iF554+jRdzruyZfhm3ktyaMvpufABVgkXiZtsHbyi5kt19mbkNdFyOMiw2Mjx51KriuJbFcKaW47Xq8fuy+TVH8udm9QZxDQfkTxM7p9+FwBPO4gLk8Iuy+E1RfEIQSaJmATuZby7H7tbxF/5z8BHEPDET9OWMy4Qljx+rR5SsBGTGtCHtDsNp09JAI2bska7ZQaOh5cDjdOSY1jd+B0uDC5AiQLM80Vxup047clk2E6k5C1DykOH6eFx9Nz8hoscx+h27CrSRm8iMRwHiluK6n2JFJFo3E4sdqC2O1Z2G1+BGSsVjtmk1V/d31z8li0aDHr1t3KtddezxVXrOC8JUuZP3ceUydPZvTIUQzqP4DsjEz93WgNJ0kAp89vZjUDZJr2hrajwSU1VWs9AlYCPLrKZyPRIBp0/lSeQLPUtIYT0W6spgQsqT0xJ59Jcp9umBNPIWhT3LmqN3t+UDRI3M177SlbF8uhiYqjgZaUpbShqk9zSGxPsT0OkhWkKKrDijJhcz0bB7+0oOQN8c30okgqbebHQGkb7b+hNo6GbxX1WxXVkg1gdysqK2Mo3KGoe1Mi+rvApi7ax1L3TktKXlIckPxrt0qMTmd48RSqLlEcWhmhIB8VmvWEDhQK9VkAQPqzFRUXC2W6FdWfNYdvOsF3XflVSky/G8uRNxWHhdRQrDhSragubcxeLfFDLkWlMOvuPgXWnR6JIXqpNyxsR72w2cRH9JaiXmrvyLNXtuPnoGKHV1GboiCsqJnZgsJZSoNO5YMtqXhPUb5d8cPX7Zg+piN+a2+cjtPx+FL/BDgiWCLCMcTAQf25445b2bV/u07Wd+X1y7H7LQgIfLvtG5atvJhQjp8vv/tMayUPPL6BCy9fyp33r2f/4T288cGr/PuVp/n14A6t8fy46zsuv3YZuYOzCGZ6dWnbj7/cRMHR/RRXFHG0ooj/vPZv7n7gDn7cvpVPvvqQp196nGtuvIrvtm9BUmkcLo20L775lCnTJuEPSeCZh1Do2KQBEX7HayIcDQEpAjy6yR4BFhGkGzZs4J133tEmNRGyck+ErDQBhqlTp3LXXXcxYcIE8vLytMYj++S+rJc1ogXJtQjspUuXMnToUP1s4/lCXDCeL3MylrMMUJM5OefCCy/87T1kjXEt54kmJnsERB5//HH+/e9/62cIuLz22mu88MILGlQESNauXctll12m32fSpEkaXGSdPE8AUTS6LVu28NBDD2mgkmeLMJbPJcAlQCTvLOAln0fG4ucywEPARb4nuY4GGmNsrIvuM30hcl1hslxB0twidMM4AxmYQlkkZPSjZ84QzKOn4Zh1GadOuoUeoy/HM3oRvsx+ZHjt5Dj7kC4pYHw+rQUlBgfg8Gfi8YXxa7akh7DHqcEm3W0l3WUlw20jw+3QzE23V5hoAjIhPK40PO50XO4MHJ40rL4wZr8Az3EAR0pLRwNRU3aacX0MDUfARPYK0GRLMGtGpjZDibZkVP2UXgBFzGgOp+cPTbJH24V95pCMBF7sLr8GG7vDpfOxSdE2i9NLb1cmfTzZpIj5LbU3udYzcVuy6O0ZS9KoZaQuXE/7kefRY/h0TH37Y3W6sCXb8dmysJg8pJptmMw2/eyJk6ay9ubbuOvu+7jn3vtZd/NtXH3tKi6+eBkL5s3XWs7Y0WMYPHAQfbNz/gQ4TU1qfwSc7vTs3p3ePcXE1oekhESt3UQ0nYhmYxAVTgBwpJJbClZTElZTHyyp3TElnU5Kn+5YEtoxIFPx89YUqg/FRxz573Th8JXx5A9qyRGnojqpGbXdmtPQU1FiU9RYFdiUpkWXZIt5qTl81BHEFPd5Bxp+UZR+rTj8haK6QlEnJQf2xFG9XVG6R8oPtIOjzajbGykBzfMxHH5JAjM7ULIilurr4qjf1hpeOg1ui4WXe3Ho3k40CFNuvqJynqJu+mnUiWlLAjSHNINxwpCT55wJxWfAwU7UfhET0azejqVuR3so6wKHWkNVPAjg7G2uzWj5Qoq4PxbujIPXE2BTR/Z+rii4TFErFOrBLWBjO9CJPmVdK4pTFPmWllT3EXp1PEw+k8IRisPzFRXr4ql/NZ6GnxWlB1uxdE4MAWtnreVowPFb8PrtOj5HfDYuYcUEA6RnhBk2bBC3rV/Lrn3b+W7bFi687HzsXgvPvvg0mz/fpIs4pfcN6YqA2/f8zAuv/psbbr6e5195lm9++JLzL13C+Kljuf+RDbqy38HD+/j4y81cftWljBozlPc/fIuXXnmOt959lVdef4HCQ/t55/3Xue+Bu3j8yY0sOncuL771HE+//ATf/vLNb/maDpcV8cWWz5gyYxJpmUKddRMInriGYwh2EaICCIaAN+aNXuaHDRumwUQ0mBtuuEEL6H/961889dRTWqDfeuut+j/+jRs38tJLL/Hcc89pwS8mKTlnyJAhPPzwwzz55JMsWbJEC2oR/E888YQ2wy1cuFDvkfNk3eTJk7U5SwBBAOORRx5h5cqVGqwGDRrEM888wz333KOfMWrUKA1yY8aM0aD32GOP6fcbO3Yszz//PJ9//rkGHwFEAcynn35anyMayk033aTPkLVr1qzhjTfe0JqagI5oOrLn/fff12AiGpSAkGg+AqozZ87k6quv5pprrmHFihWcd955+lwDcARU5LMb4GyATHQfDTTGOOzxkunykO4L4Q/m4AgPwJQ+FMegKQTGz8cyZAq+8XMJj5uNO2cozvQ8XMEMJNbG64sQXYTCbPOlYfFnYQn3w+VPx+1Lw+2TPjL2+oIEpKia20aOK5V+nhRttvP5Jf7Mj88Vwu9Kw6dBR2Jugjh8fmx+Dw7fH01pv4FMowlMtBUdi9PINvuTpvOXgBMiOzNLA06axKB5vJpyLA73COC4/gA0Aj5O0Wy0Sc2lxy6XBzHR+eypGmwcDruuoWNzuLDbIyYym82KzW7XRAF3qh27xYPZn0ePzPF0HriIlPm3kjzzBrpmTMMSGIBfir053KSYrLjcfiZPncFNa2/lX3dvYOMjj3PPhgdYd/N6Vq2+iWXLlrN0yXnMmzOXSRMmMnTwYHKysjXBR4gFKUmGDyfiu/kj0DTONZrZBHR69eihgUe0m/8x4FhMEuiZhNXcG0tqN1KTupLSqzs+azumTVCUlHSkSqL5d7eC97uQf2Fb9meeRJFZUZuo4KxmNPRQHBWGmiMWfO2pDLajQdhrfRVlZyvKJR+aBHbuj6de/CbPK2q2toVt8dR82YEj3zajqijiyNcCvyQWqS1T+0kzarYrGp5pRvlSRfksKU0gbLCzYGkM/KsZdY+318XTyi9R1C9tBVNOpXKRovAcRcNkpWvf8GJLKOhIXW0HqitbULNPRbJb/9gSSk6htOYkqO0KNYOhfBCUueBIZ/YIXfsJKdwmZRfiqXtfUf6OokZS4Qig9W2htah8IQtsjoWHY6jv2YKKPnGU94qhLKU5xd5WHExTlMxQVF3TgrqnW1C/RVFf1JYbrlQMSG+L15KCx2fCqwHH9hvgiIYjcQ3BoI/BQ/pz62036hxI3/64hYsvu5CBQ/txzaqVPPLEQ0yYMo4BQ/J46703kPvr/3UrFy+/kCkzJvLGO68xbtIY8gbmsPqm6yg8mk9x+RF+2fUzN918A5Mnj2PXrm1ccMG5TJo0loUL5/D226+xaNFc5s07m6lTxnPhRUvY+PT9zFs6my++/zSSTLCsgMNlBXz13RecPW+GNqsJbfqfAI78520IRBGKBsAcqxetYf369RooHn30Ua1BCFgIsIh28cEHH3DxxRdrIBBgEM1CzFECDqItiLnt3Xff1VqJAIOYsWSfCHMhIoiWIZrEueeey1tvvaWfI6AjYwGoV199lZtvvllrFrJf5gWwLrroIgTs5NmyXkDo2muv1YJf1gl4CYjMmjWLK6+8UoOhgJcAijxfQFM+l7zfgw8+qD+HgIihuQnIyLPkHcXftHnzZu69916uu+46ffYDDzzAm2++qQFHyBSiVQlwyHcrwCK9AeTRQGOMDZCJ7kN+N+GAG18wjD29P+acMSTlTsE5ajHZM5Zh6T8Vc/YYnOn9SfM5NU1aznP7gtr34/SHcftDeCWQ2OshoAOchdofQEDGK3R/n4BThPYvGoT4dtIDfsLBCAXb7/YQcPoIOYMEnVKUzY9PfDKSbd3XmC06WpMxxoYGI5pOY/sT2MiaYwBOBKTcBLw+rdkI81LMc+L3MMxpvwOOW2s5huYjfhxJZ+OWeJjGmJjIWhsOh5QyEBNbY/Zpawpuayp2mwWLw0OyI4DFasZpN2kfjc3qIdWVq9P5pA45j64587FMvJw+w88hMdAPlzfI2PGTWXfLHay/4x4e2PgYDzz0KPdseJDbbr+b61bdyPLLV3D+eUs14EybMlWTB/pmZRMKBDSTLQI4EZba8cBGgOa31k3GPTTRIGJS+x9oOFZTCjZzIjbJLpB6JqmJJ5PQvRvZwTa8+FRXykoU9SWdIpmbP+1E8QqwipQAACAASURBVHltKAycSkGSoqqXgjMUCOAkKUodrSHUHTyJ4I2HHs2oDUYSbPJNKwol6eYTioabFdWPdqZGkmZ+nAK7E6AsHo4q6msU9VUxUH0yVQVnQWl7+KkDDXcr7dTfJ2as8W1hiQLJh/aMov5lRd1HreCRUyIazTWKukdak3+Bon5ZLLzWnuqa1pQTQ2WDorJasUuySucr/dxKzqSCQcBzNPAmFVxHUa2dfFrC5s6RmKJnFAUSjPpIa1ijqJOkngPiIKM5e8V39FJrWB9HQ0Jz6nooCrsq9p8Zy2FLPPs9sRSOUxQvEx9YS+o+VNTtbsln73Vl9JAYvBYvXq8Jr8+Czyf2bGGqCUtHiANugkE/OX0zWHfzDezavZ2t333NZZdfwuIlC3W52StWXMa4CaOZNHk8L778PD/9/D1fffM5Tz37BH37ZfPAxvtYvHQRs+fPYuv331BcdoSio4Xs2P2LTkc+dcpE9uzewdkzpzFkyABeevE5rrh8GUvOXcSjjzzIxAljueuu27n7oTuZOm8ym756j4Ky/RyWzLVl+Xz9/RfMnDONYJofoVmfKOCIgBIhJ70BMAYAGddGLwJTBKwIdjEjiVlKNJdnn32WG2+8UftONm3apIWuaEAivEUzEUE+fPhw/R++mJwEcESrEG1HwECA4fvvv+fSSy/VgCOakZjaBEhE6AuIyDPkWXfeead+lryTgKOAxurVqxkxYgSi0QjIiZYkzxftQwBDAEjAQcx88v4CLqKBGYApe+fNm6ev58+fj/iBRPsRkJHnCFDKGgEcuS+gtXPnTt2LhnX99dfrz/HJJ5+w5NwlGhDl82qQkeDagGSR8Gsih5iJgsEQoWCAcNCPPxTGE87CF0wjFPCR5ncR9nsQH5wrHMaSlY0pewDOYZMJTToX79jFJOVOxZo3GVPaMCyBfnhDEvjrR+J2fIEQgXCGBh2Jz/G7HYTdFjI9JrLdKQS9Ll0aOuh1E2kenQnD4xV/TBi7PxNnOBd/KI2QvIfbRdDpJuz0EXb5CLo8BKR8tMeG12vB67XhFeJAdDNAx5g7DmlAgEi0H8NnY/TGXEQzisTiCNjIfSELGAGgLvHZ6ObUhAHt03FI2QOpGBohDLjtdl0RNMUV0mY0ARuP3YLHbsZhMSE+Ia3pOJzY7A4sHhsmu0lrQ/6UJDKSk0hLNuMw+0kMj8I6+wbOXLSBPgNmkt1vKBdftpKbbrmTuzZs5J77NnLvfRu58677uPnWO1hx1bUsXLiYObNmM3niJN1GjRipTWrhQEgHhaYkJpMgLDWDmdak79kIMMb9CChFQEf2ScxNtB/HMKkJL+BPPpw9u/boaFR7agp2Ux9sqd2wJJ9KakIn+iQkMTBb8dVrSlfaLCo9lZryrghoaEFv6UxR946U9+gEXVto0KlJ7EiZtwvVaaeDNQVOPgusjcGUK06GO7pSvTJCY665XtL+K+rvi+OQaA+bOsC+M6kXcsDRGGhQlNGS6koxg50J1W3gYAuKnlbskXgecfLvawUlbaAgvhE4OlL9vuJXyWJwdTO4rjMsaAmLToZn+lFX3oryGkXpIcXRAsW3Qssuk9IIUrraDyWfQG0p1AC126ivvYrqeslU3Q5ujBAbfnxPMlSfBTe2hBtbUzxGQf9WEJbWknKPotipKE5SlJ+pKOupqM1oyeHck/l5uIqQJx5uBf826fIM336qmDBZYXEE8LlS8HssBLwO/J5ISg6p7e4SldznJScni7XrbmD3r9v5+qvPmDN7BvdtuIsRwwczedI4lp53DtOmTuTNN15h0wfvsGLFcsZPHIPDbePBh+9n8dJzWLhkAT/t/IlDZYc5UnGEbQI4a1cxZeoE9h/Yw9mzpnPuuQvZuWsb06ZPZu26Nbz11mvMmDmVdTev4c7772Ta/Kls+up9Csr2cbRaUqUf5MutnzDt7EkacPxBSQz4z304IiCNZoBMdC/3xKwlglc0mq1bt2rQEA1HAEf8Jh9++KEW+vfff78GHDFPCSFA/uMXgBDzlGgJb7/9tgYAMa2JaU6EtZiiBHReeeUVDRQCOHLuBRdcoDUm0ZIELETAG4AjmoUAlgCZmOEEUEQTknPF7CUgKf0tt9yitSABGvkM8l4CSsKmu+222/T57733nn43ATjRkOTzyHPE1CjnGxqO+Hjkc4q2J59dAEp8Nm+9+Q5XXrGCDXdvYMyoMTomKjOcRlogSNjvJy3gJ03ypIXSSQ/6yAq48aTlkJQ1BmfGALKCLga6+0SAwe+lZ944Oo+/mJNHLMY7+3KCE8/BO3AstlAW7mAQj8424NbpbYwsEMfqxfcmmvrxmtw31ohfShMF/mK93Jeca9Karm26X67FLC25zARADBCRXlhsEdCJgIloIlpT0WtlztgTASbRkCKg1BiXo1lpkch+ie7/fb+AWKPZTUgDx2lGoGZ0L3V3pDka86vZbBHNSExuEjAq2Qb8oXQGjZzERStuZNWt9zJ78cVctmI111y/lrVrb+PGNTexfNllXHLhRZyzcBHTp89k/LiJjBgxioEDBpGT1Zf0UDp2s42UPskk9UogsXtveksszgk0ASEBIPHpCMMtQiSI5OGMAE5E61m3du0fU9tEA45N06HPwpIUAZzEhI5cdUk3SrefAYcVxeVnUFNlg1+6IWn5j7hbcrB7LAd6xLK/RzPqejQHk8TgKCpzFFUZzSIR+0IhHq2oW6x0QbO6KxX1V0UYY/US8b85kYqnFdsfVdSImUniYw62guoWmlRQQ3NoaAv1zaG8JWxtRpWY596Oo/RNxd5nFBXPKMo/kODS1vByc7hNMh2cQdmFzaicqXQNnOo3W1FVIXE/sbA3htp8RdFO8RmdCiVdKKtPZz//oRJ0K2YrB7mckgYp5tYFromn4rp4vpfcbHfFUXengodidTBo3WhFfbbSJIJCq6LQojjYTVHTuzWVYnLMi6NySEcKJsZTslzRsCGOqke7wBbFoV1xPPJYMlZ7Al5nMn6p/+G14feI41KonV6d18ztdpGZmc4Na65n375dfPrZh8xfMIuXXnqOqVPHM2bMMNavX8eChbN5aOMGVq1ayaWXXchTzz7GiNFDuH/jvVxw6VLOnj+TX/b+Qn5JPgeL8/nx15+44ZbVTJ0xiV92/sisOdM574Jz2Ll7G/MXzubGdat48ZXn9fydd69nw6MbmDR7Epu/+oBD5QcpKN3LkYp8tvz4JTPnTscXlEC9P/tvRIMxwORE+migkbEIbgELMRuJQBYhLsAg/gthrInQFqErgli0EgEc8XGIYBdAkf/45QxhlQlhQMBBQEbOE7+QnCVAJML7xRdf1M8SYJCzxEQl5jDxo4gvRkBIQEA0D3mO+E1EUxKNRcBIAErOFw1LQE4YaevWrdMsNfHdyD35DKIRiXlNtCTRuOTaIAAIQIlWY3x2eX95LwEbOVdMagJCYjJcvnw5gwYOYvOmzVx5+QoevP9B5D/ZtFCYTGHVBUOkBQIacEI+L5nCggymY0/LIyvkZXgwmdzMMN6cIVgyhuIOZWIP5+EcPY/QOatJHrWI5H5TsGQOxx7si9efptMfSdyNZMjwB9y/pR06EcAxAMbwMRnXAkhNAeNYICVrmgKOsc+Yj+414EhOtUZN5/degCTSBEgMwIieiwDUH9cZYPI7OEWAzAAjo5f7xwMbmY8GGmN8LMAR0LFYJZ+aA5vDicnqoP/w8Vy15g7mL13OuRet4OrVt7D21n+xdt16Vq68RgPORedfwDkLFjFjxtlMGD+R4cNHMqDfQHKyckgPp+OwOHQJguTeiST2OHHAMbQdIRpI0KhkKIgGGmN8XMCxCSU6tReW5DMwJXYhNaEjIW9r1l7dkoaizrq0c3l5V2pq+kJBOryjKBqlyO8jJiPFrp4KElpAqmQcUNRkKUpzFbU5itqs1pqa3LBIUSk+FqlRIyWgBWwkG/RzcVS/pjgswZgCAEIcOHQyVLUHFHXEUksLGuo7QflJOvsAv8ZqE1vVG4oaqe75pIqA0IttqLkrhgrRcK5sTfEiRY0Efp4vsUMxVFcrKIqDwg5wtBP1OyWbwck01HSgnBSOcAVlbKacwxxlBwdZTXWdovrfrSm7uRVHb2xFwbUttTmNt5vB5x3h0c5UTFbUCYEgR1HsVuxPVRxOVhSeEU9xQoS2fShL0TD3JFjRmvLVigrR6j5TVOxXPP98Z3Jze+B1JuDzpGrAkTogPgn0FNDRDlgXubk53HTTDezeu5233nuNuQtm8tqbL3Lp8gtYfN58Xn79eeYunMkDG+/hyqsvY8bsKVx13eVk9A1x78a7WbHqCkZMGMZNd95Iflk+RZVF/LT3J66/5TomzRjPjr0/M232JBYtnc/+oj1seOguJk4fy0XLz2fi9HG88taL3PfYfUw6O1JQ6nBFPkWl+zlUdoDPvt7MzNnTCOq058dmQp0I0BhrmgKOCG5xqItwFq1AzFviaBetRPwjIvSFESb+DwEOASARyEKhFuEe7XwXxpcIfQEHMV2JqUtMUwJe4ruRawGTu+++WwOBCH55hmgdYrITwJH78o5iKhMNSvaKuU3OlXUvv/yyNqXJOgERAZwZM2ZoM6CAmJjdBKDEvyRgJ5qRXItpTVhmAi5iipPPLUApfhvRuKQX0BHAMQgU8g6XL7+cxx99jCuWX879G+7TFFgJ8BPQER9EmmRyCKeRmZZGbshNRsiPN5yJJ5xN36CLIWkOsjLSsPabhGPylZiHL8I06Gxcw+Zg6Tsee/ow3IFc/L50wt4AaV4vaV43YZ+kevnngGOAjZhT/7eAEw02MjaAS0DHABsZC9AIGBhaTmT8Z8ARQImAhmFu+13TiQYTbVprpEhHNBwj19p/V8Mxm83YHRGwMVtt5A0YxMQZ8xgzdR6jJ89h2VWruePejdy8Xvw2N3HlipVctWKl9t3MPnsWkydNYcKESYwcOZoB/QeSnZFNWlCyGNhJTUwhqVciCd16nZB2IxqQATgGicBgrRlAY/THAJzdOvGbLTUJa0pPTEmnkZrQmdSEDgzOjuHzd5KoP9yM+v0toLYnFdUjqK+cDrtOp/JKxRGLovgURUk3oULHglmBkAakFk5IUexTFGd0ompqF8ovVFRcoWiQeJwbJEN0PDzVHN5pRrXQnAVEDsXCkRg42p6GolhdCbSBWMppB/VWqPVAVVeqJWD0UBv4NA42dYaX2lNzv/iGOsGtLTki2QEWKQ7NVDTMigEBoI9acyRfUb6zOezpCOKTKu0I22KhQNFQ3Z6qcjdlzKSe54CPqGVNxOT2QweK324Ob3Sk/DpFg1Qc/aqDrp/DM50pEWLCiBjIi6U2XXHAqiiyxLHztFiKLc1hWBxHMhVHh4rfpxVlyxW1GxS1b7TW9Ohvvz6D6ZNPx+vqic+TTMBn0QWo/N5ILIHYp+WPUmpnrFp1Hb/8+iMff7WJG265jk+/2czLb73A8688zZfffsIt/7qJV956gbc/fJ3lKy9h4dK5nHfpYk2JfufjN1l2zSUsv34Z+0v2UVRdxPaC7Tz2wqNcf/M17C7cyQ23Xc+t96zTlQa/37mVq264Qpeh/deDt+sg09fee43r113Hlp++4lDZQQ6VHuBw6UE+/fJDbb5LS0/TtnzRaJo2A0xOpD8W4AigiF9DwEPowKLRiNlJgEVMZqIBCTjIGrkWE5j4acQfI/dE+MseEfaiIYnWIJqJaBcCYrJHniFjeb4QCkQbknkBFPGfiH9HwEE+m4DB+eefr0FHQEV8KwJgAooCMMJaE7AQoBFTnbyXmN8EOAVMxL8k2oqY34TuLCApYCL7BLjENCfvLN+XAI34ruTzSRPTnnyuuXPn/kYamDt7NmfPmMGdt9/OkEGDNNhI1gdpaeE0srNzyO2bS0ZOPzLT08gKuAjpOi0Rf1QgZzD24Qvwzr8V27iLSc0ah9XfH5c/D38gh7A/nQxfkAyPV2caSPO5CGnA8fwjDUcAQX6fDW3ofwM4AiSGxiO9nCk/GwEyeY4BOh4NOIaZrPHvSnw9x9BwBEgEWCT2RsxuxvWfTGqNpjJDMzL8O9Gg9N/ScMS/k2q24HR7GDB4GCPGTWHgyImMnz6PVWtv5857H+Lm9Xdx7fVruGrlNVx55VUsWriISRMnMW7cBMaPm6A1nH55/clKzyIcCGvAkSJrAjh9zup54oDTI8JeiwSJdtM+oGNpOX8GnF9/xWY2YRdKdEoPTIldSU04SQPO1BGKHz8+A47EwX4/9eWJVNRNo4rLoNivnfWVEtjYoTmcEqNjb7C1B+ep4O5IuVCjQ4ry6YqqG+LZt1ZxRLITSL2YWxqTWr7dFrZ3hMKWkbxm5c2gOIb6o4oaXSZaQZUAzqlQ1R8qR9NAkENiZquIhd3x1ErA6Csx8FwrePokuKOFBrbCeYoy0W6mx8K1rWg40IWC76U2TWdKJeN0YaPvRlLvfCQ+nDiO/qqoKxdNahhUXgqlc7R2J/E5lMbT8F1zyqXswasdYGsXeLsVhZcpKsSPM7AZ9I2nISOGoyHFtgTFzz0U5YEOMKodNf0UBwKKgwMUBbMUJTcpap8/i6ofYtj2dXsuWtwBr6s7Pk8iAZ+JoM+O3xf5b0yIAyIARZiPHTuaz7d8rAM4tYZRdqAxM4CUopWa5pJFIJ8jlQXs2PcTEvwp2QKKKvI5ULyXgvKD5JcfoKiqkIPlBzgo9dWrCzlUWaCb1DU/ULJX1zcvLD+o9+07upuiynzk+lDZIQ6XH+ZQaYSdJoBTeGQfGx+9n8FDB2nzn6TVEMf0fxNw5POLgDeAyNAwjDnp5XkinI01MicC39gr92SfARZyL7qJgz/62hgL6Ah7TbQR0UIEQMSkJufLeQJSAmgyJ2M5R8byXLlvvIeM5czofTIn2poAh5j7jGfKWM40ro3PZHw+mZc5uZZnCfgICWDwoAFMmTSRvL45miQg96U0QHpGFn3z+pHXfyD2AZPxZA+mn9/CaNdpOkWMZdR59J60ip7DzseZNxZr1gjsgTz8/gxCYkJze8kUer7PTbpXGGkuAn6J+Hfjk6Jff1EZVADlWKYxY+6fAo7sM0AmGnDkHPm88v3KdyPvZACO9IYpTejNovlJEk5jToNElA9HmHBp8t0FAr9pRX8CnN/WuzTbzQCe/zbgWCUBp82Oy+PFbLUzc/Y8BgwdzeBRE1iw5CLW33U/9z74CGtvvYNrV6/hihUrueCCi5g9ew4TJkxk/PiJjB49lkGDhtA3J1dnfQ8HwzitDszJJpJ7J/0jDUdyromWI5kJup/VrdGsJkGgRraB4/hwdu/ahd2Sii01AXPyWZqdJua01MT2TB+t2PZ5GzjUHPYNgqoAVXULqW64GkpzdaG0On8MtGsDZ3SE5Dhq3Yq6tBhqcjpQNqyF9vXwjTDBOsL+3vBBZ+oej+XonYqyBxX178ZQ9Ytix3eKfbsUVLeCo62hNAbyu8CPp1D2tQRidobyvlA5lWrGUEAK9ZwGla2gSFG+VVEh1UFfjIFn4+G102FDxwhtemp8JCbnhXhdZroyP5Yq8RPJewmoSXDpD3Gw72R4pSMNn4oPqT1UCMi1h5JYXeytfEsHqp9rDaskKFSYdR3IX6XYP1nR0E/yyTUDXyxkxlGVG89+n+K7BMVPiYrKzFbU5SkO2mMoTIvn6GSlC8pVPdKH8i8UO79UXLxI4XWfgdfdC58nCb/XovNIeYU8EOVIlT+qIaMG8vr7r1BUms+RiiIKShrrnpdHap1LDXRJY7P5iw9YufoKPtv6sQ78PFxZREGZAEcBBRW/t8KKAoqk1voJtEOlRRQeLeBQSSFFxQcoKS9i247vuPSyCwiHI/9NhwNphIK/p1iJCL3fCQFNrw1h2rQ31hnzhvCN7pveM4SNzBvrDIFvXEvf9L6siV5nAIrMiVYkwZnCRhMNRLQrmTfAxNgrZxrjpr2cZzS5J+9g9KKhiXnQIAnIvGhx8lzjWcbnPF6fJs8O+kkPB0iXpJbhyPcdFKEpz8rMJjuvPzl5A/DnjcSdNRhPKJNwdh62YfMxn72W5EnXYOs3kfSAR7PaIrWRJCu51LxxEQw4CQUdBEMOfGEn7rAbZ8iDKxTRVgzgMMBHgEHGMm+Ai3EtczI21hjzxrpj9Ya5zPhHRs6QOQN85Fq+HwPY5dowqel1jdqMpkk3ajwCOH8AnUaatE5v00gyiACIYV77vY8ATKMZTYNPhMEmJjtphg9HNKRjaTqG3ya6/ysfjklKELg8XLRsOWMnTWXo6PHMWrCYlatu5KprV7H0wku4+LLLWXrRxcyeO49Zs+cyZep0xo4dz4jhI7WGM2TwUPJy8ggFIoBjaDj/1IfTlEItOdd+AxyducbEnzSc3bt2NgJOb51dQOjQEcBpyxMPnUV10cna3ERBgIaybOrqz4Hq8+AXE/kLYig1K6q6xVBjj6PcGkuVX1Gbraib1g6e7Ay/doTyScBcwAkHu8LXnSiWbM1fnAzbOnHgB0VpqaJCAkAPt9GVP+uFAPDBydTeH8uee8Wv0xpKEqEmmxpGUkwedXUB6utOpVbYbKWK6p8VDV9IcKm0lvBlL7ipPQ1TYqiXwE9JdfNIR3i2DWxpTeFupTNTFz+pqH2nhS6PcET8QR8oikUTqmpBKc0iDLYfe1N+zylwVUtYLjV8FGWPKcrFNDY1FoKx4Gyui7Y1SBbpvGYcyojh5xTFF2covjlLcdCqOJAUz2FfS8rHK8qvVNQ80oeyTxSlu1rwxfsm/J7T8bp74PMm4vdKJVA7EcAxCrJF7NOBdD/jp47jxdde4L2P3uXDzzbp/oNP3uODT95n0yfv6/6Nd17lmeef5M13X+fjzzfz/sfvsemzD/jg0/d5/9P3ee+z35tcS/vg0w/Y9PkmPvziQ91k/MFnH/x278NPP+Sjzz/iQ1n38bvcftfNzJozjQED+uLzeshMy8Tr8hEO/e8AxwAb6aOFczRoGMAhQsaYbyroj7e36broawEGQ2jJftFYRMsR7cUAAAM8jPNlf/Q4+jxjbOyRaxlLL8+RJgAjWoo8S+blOfI80XTk+lhAI4JXTEf6OwqHSA/Jf+7S5PuXSptBwunp+EJhfOEMQpk5BDP7khdykpaZg338JZy24ElOn3Ufpv9D3XuAx1Vd699bvVg2NjYOzbhbfUaj6U2jYrnIBePeG9hgmgFjG4MDIUASEiCFcFMgtIRQTTEmISThpocAAW7oYBtX3Iu6NJLm93/WHm37eDwukHvvdz89z3rWPnvvc2Y0c85+Z6291rvGLqQq5Gekt1SHJOtQ6u5Ce16di+PEE3TgCTnwhp24w27KQ14cIR/lwe6yGd3RZvKejEvLCiQGYAxwmDHRpp0MaEyfOU+ARET6NZBYfpDJ68rnYsatFo4JBrDqEwHOiUDm2P5uQk/ZF9JA1R2p1r2vY4BMQp//HcAxFo7H52f23HncsPZmrlh+HcuuWs7KG29i5ZqbuOSyy1my7HKuvm4FCy9ZomXugoXMmbdAWzfjx0+kbux4xKVWLfeB0AId2cMZzvAvEKUm1k0i4Ag9juFWEy1JoUkAZzNlpYXYiwzgSMDAGRSNyOO3v7uArsYesD8DDoygq2UMsdgCODhesypvqUjn8HBFU5HSLqQDEiwQko3zDKKLcuJZ/J2ldPACrbFf0I4TWnvAZ1ns3SBJl3kakNoOpNHakkKsPgu29WX3w4rPv6U4KIEFD5xD4zcUXc8J6PSC6GA68NFJHbHOMXTGBtGKoh5FhySN7k6JuwAbc2FjLxpvUbQuUnRMy4CZmcSuzqTrGsXhOxUNG9K0lYYQhb6ezcH3Fa0fi7Uj+0NSiyed7XsVLVIv571e8HBv+Fov+I7U4snm8EOKqFDZXJpHlxRd82TFAyb8iuhIRWt1GrtKFO+ep3j9XMXWEYrGkj60B/N0UbrGGxTRx79C2xtZdOzI5vNPCvB5zsbjHojXMwyftwivV3IMxMIRluh4WKk8SC5h6q0IMmpMLVOnT2HytMlMmzFVt6dMn6L1VDmeNoXpWk9mwYJ5zJw1Az0+YypTZkxl8oypXDRzKpNnTmXqzGlaps+ewaz5s5m7aB7zFs1n1vw5TJ8zg2mzp2uZMXsG02ZNY8bsaUyaMp668SMJV0jVT2GJ9utwy4pApf4FZQWNk7VPtJjKwvFlAEcW/pOJWfDNYm8Wf+k3YvpEGxeZOU+0nGudI8fm3ERtgEjmi8ix0XKe/P/iVpP9IAlkkLaMy+ua6yZ+RvK5HNMXDFARcFMRFFdQHHAkgCMQDuMJhvCEIrjDlbjD1VRXBLXbLH/+dzTYDJ20AmfFGCJehybnDAe8RGR/R8pdBCSvyosn6MYddOEJufCE3bhDXlxBP05J9JSSFJb707roGyCR+9ZYJqbPqk3bXOdEWgBGQETEgI1pyznWPjPviJXTbeGcCnDEMpEgAAGXuKUjgQVHLRsDOsbCiQcZmLBoEzggxKM+zU6QDGykz2rZmHYyC6e0tFRHqTndXq648mrW3nIrq2+6Sct1q1Zx9XXXaYC5/OrlrLn5ZuYtXsyCS5YwZ8Eips2czZQp0xhXN4FRtaOpqR6pfxT63D4dFq2DBgYPZ9gXDBpIBBwh+EzcxzkuD2fblk2UlRZ0A855FOkItV4acH7zxzOJtaXB3kzYdQ5dHeMgVgufDdG5NHsK8mgakUp7maIjFA8SEFYBKs+kbWI29d9VdO4aQmfzL6DrETo67DrqjANpNEnNm3+m0fVBCvXbFa1SgqC+L3xwLp+sUhyQEOoVSkeZdS1PoUUIOv8rC6I96JD9nE43dFYR6xxElFQaJTmzNUvv68RiihaxTOozOPAdxcElEjhwJiwYSOPCFF2qoGWRomlpFsxOhwd6wHu5NNanQ0sGCPDV96Xhwzw+XK/Y86mKW3mv58J9GfDCINiWRoMknN6VDjf21VZdl1fR5lK0CXdajaI9qGizK7YPS+dvGAqDJQAAIABJREFU5yg+GqCIlvWHqh40X6hovD6FhkcVba/lwK48dm86C5/nLDzuAXg9Qy2AUx5ParNstMoDLbk5LqFK9/p0aWjp8/sD+lhKUEu/+Kh1trSUfPZKol9Ql4GWhDxhAE4mQXFJCMfYqFGMGj1at8Ul4xcermAQt9etI9GcHgfhiJ9QWEoIO6mMSDSU0MsHCEkkkyQSWvJqTtY+ZuFMKBH9ZQDHXM8s9FYAMH2ymItFIZaFFVBkrpkjbTPPLPzSJ21ZPAUU5Fi09Jlj6bOKXM96TWnLXBHz2hKg8Pbbb7Njxw4dyi3BDtZzzP9ktLy+eW2ZJ4mckYCrG3A82sLxh/w6sdMbqsBbUYUzXEmgZgz+GcspmX0zA8ZegXPkZB1p5g+GKA/V4PRHqPI5tEhAgUfARCyGoB9fyBeXoA+frsAaxC+8aN6QtigEVESsgGP6BFDkvct7lvcuxwZkrO0TAY3pPxngmDEBGAM2or844MRdYxpwdDj10Ug2Azai4y6zsiPh1AZYDBuBBBwIuP27Fo6wE8gejnxHVy2/lutWruba61dy7fUruHL51Vxy2WXMXbiQpZdfwS23387ylSuZd/ElzJg7nykzZjH5oikacEaOHEVVpFr/KHRL8bhiG0XDCxkhgCNBAxecXh5OMgtHcnKszAPiXju+4mc34Ni0hSOAIxFqAjg92PCHHrQ2K9glC+5Q2turaWsdqHNHxGqIjuhFR0kGlGWggwWCWSChwb5s2p25dC5S8BtF+6c50FQE7UNolSTKtkzYnEpMM0Bn0Sh7N2JFbMmD9RnEhNH55jPhpjTNxNx6kaJlUW/4m9DO9KBLwKTtTDo7hkP0HL3v08wZ8f2WtlSdN7NVEjpjinphMfhxH7ixFy3LUzWJJ0KyeXEWzDuP9kln0Van2COsAVu6udRaFc3v9II/joCnpE6OItYm3Gq5HPx9Ck0f9ab+X4od98eDH3ikgEPVitaworNK0VapaPCZEtU5HMjvwd8HpPPxBYqWkjOIhRVtFykarlUcflTR+Kc0Wjems/OTXPy+vscCjnapCXO0hEaLPzz+MLsl2/pIKegAFSEprBTRkSdSFtrj9OB1SzVEL36nF1+5h6AuNy3AIzQd8sAfFU01IudJFVG/bKxXUVs7mtGjx1BZKazDsgHr1+fEgcdPqCKgq5OGtHUj+RhubeFIyeuwL/JvA44sTgakQqH4r3lZWBPFLMBxNu2j+yJSnVQv6NVVRyLUJOjCLHqy0IubrG5cHSNrRx4Fi8hRd5e8lgCJuLfkXFksjTaAIX2VlcdaI9JnlZBm+j7q9pNjeR9yfdFyLYlME+aEtrY2mpub9Z6OgI6MybXM/2m0LNqmrT+nI4Dj0m41canpEPVQGG+kEnekBmfFSGonT2fIsocYMPkm/KEKJniGUe21UeF3EfT78EutlHAVnkAYt1d+YATx+uTHRohgWCQeDBLyBQm7w1S4KrQ24KEBRqq/GkCRAmqyXyNJp93/r4wJgOh+S7CBHBtgSa7FpRx3K5vxRItGjq1jBnBcel/laD6NsXKsLjVDcxO3XLotHEv+jhVsdLs7aEBbQdY8nm7LSF+nm5nAgNEx2h4v3masm3IJDDgm8bMUycGJu9TsRKqque32b7BqzU0sF9fZ4kUsvuRi5iyYz/zFi1h6+eVcu3IlN9x8M9PnzmPClGlcNHU6EydcqGvjSMBApUSoBcKazdpWVErh8AJGDBrG0AGD/i3AkZwcCY8+so+TDHC2btmCzZ5PSYGLkuKzKC5SFA89A3tBBv/5+xxamhQtEjF2OBv2fAU+HgAv9Kd5gWKPXdHpTqMroIhWK6K1vSGiwKugKhWWKA49oohJuPIfe8ChfiDF1Q7GmQs6Dyq2fKDoFMLMfT30RnzDQ4qWexRt9wk7s4JvZcFlveDKIfBfZ0FnanxPpSODaOcZED0D2rNp6UqHtjSd2Ln9gGKHRKBJZJkEIHyWQ9NjiqZrJXggFRanwPw0mCNuNsVhyf6XejfP9YWXexH9tSSj5sJfc9i1Pl56oOs1sch60/q4ouOlHvB4lqbZiX07hba5ig5vigbemFNBtaKpSsAnlagjgz2DFZ+erzhQojjsVDSNVMSWpCLF6+ofUDQJL9smxf6tuUyfq6gM5OMrl1ogEjQgvy7zcQcKcPuFZ82B1xPC5XXh9DpwecvxhTxEasJaghG/Lv0sY26/E5ffidPnoNxbhjvg6j4uxxVwnlDcQTf+iI9QdVBLoNKPN+xF+l0Bcad48HaLuFa84l4RV4tIyN3tenHjDR2dZ+aLljlyfTlHtD/sJRg6VkK6zIGfcIWvW6SdXCoiQmwqEjgi8jmEa0LIe4/UVmiRY/M/GV0xMqzHREtfsCrwhcRc51Ra/k95Lz4B56qAbocqjgKQLMQCahKOLQwI0WiUgwcPaiaCRfMXUOkPEfEHiQTDOn9CFgwtwRBhcaUFxbrxUhtw6Mg0XyhMIBSgMuTCWxGmaPR0CqdfQ2DZbQwfM4PS2gtxVVYTCHsJB8sJhlwEQmK5evBr8WlOPGH+9gaksqsbX9Ai3X3+gBt/IM4O7vE70eLr1uZYdHefV9rdP57cHimpLvk7whMooczCbC1A5cEjhJyeeLHBU2l9Hbe416Sch4i04+eKdjrLdZkDTX1T7sZzGuJ2uPjSUiaM0Alid+qIMKlrI2MSHSbaaS8/TsptZThENNNACXapnWMrpNRWpMH+G3d+i5VrbuS6lauYv3ARs+bMZcas2UyZNp258xewUCybWXOYMOkixk+cxIWTLmLChInaTVsrtXAq5MdgULsLbUUlFA3PZ8TgoQw7TevG5OEc51LrTgDVrNHd0WrHWThbtmzFZh+BrchFcVE/igtTKRnSj/mzB/DJO1+h61C8/HN0Wzb815nwQj86b05n3yjFYYciVp5BLJBKy0hF25jedI1StNYqWmcL2eVZdL6VCh+KyyiHxoZM2l9WHHpTEauPlwCIShLmYSnx3BM+zYTfZcL3s+i4RRH7sdSn6U37s9m0CK3M21nQkAntuXAgi9ZoGm2k0U4KLaRAvVQOPYPGfyka31K0C0g0p9PVKuWqM4k9kKrLAxy6TNFxcbxkgVQCbbpKcUhyg57JIPqSYvfjivpHFa1PKeqFN+3lFHhvAKzP4/BaxSEh6fx2BtybBbek0zZJgZRlsOWCOxOqUmgKK6JBRYc9neb8FA4XKRptikavIjYpC67uCXdk0vwzResfFNFPFfu25HD3f5zBE4/cyQtP/5Jnnn6Edc+8yNPPP8jTzz/E0889yjPP/ZJ1z7zA0+ue4sl1j2t5+rkneXb9Mzz34jrWvfA0Tz/7hO5/6tnHeerZJ3jq+Se1PPHs4zy+7peIfvK5J04qT7/wFM+sfwbRInINc47ps2rzGta+ZG2ZJ/3yHhYuXcCchbOZv3gO8xfMPk4WLJzNqWUOCxfOYeGiBFkyn9kLZ7Ho0oXMmj+T+ZfMO4nM12PzLp7L3MVzEX3y+Se7VvIxuaa8H7nu7AWzmDh1AtUj45FuYsGIFSUWlwQIiKUj4dfClbZz507efOMNrrl6OVWVErJdQTAURtyextoISURa2E8wHMBdMUondI4O2BgVKEVcamVjppA/bj7O2cspn7qEkrFTcFWEuoHFAExyLSDjDQh556nlCOBYgSZJ2ytVQT1ODSper+SXufF1BycI2MjxEZCR9qlEgOsI2BjQcerXcDod+noCSi5XOR6n5N0cK+5yF8eLE6lt82XEWSY1cBLFoftsxaXxMbvQ4TgptzuOF5v0xQHHIWWkHcXYy4ootRcSrAhw621fZ7HUUrrqai5espTFFy9h5qw5GnSmTZ+p9UVTpjJx0mQtk6dM1flfYi3rAJRwuDu3qJzSwmIKh4/47wGcIXHGgVMDTtkwSoqLKCrsr8OhHcMHsXrNV9jzybmwKz0OBGJdrDuTxrVp7L1Qsd+h6LClxBdZVzaEJRw4k5Zqxb4JisNSlOzVoex5WdGxVdHRpIjuVdRLSPG7PaAxG6LpuiYOh/PgkJSX7gn/6Kdp/mNCiim1aralUy+M0VuzOCy5Mh/0gC1nwBtZNDcpGlDahdYkLjQBrd3nwPt96PxjOo3C8PxZHmzOho+ktEIuvKbY/lNFy0MptP8ok9iPcog9kEKrZP3/ZypdEszw51xYn0rXzxWdjwoTQja8ch7crWi8TNEgDNErM+AGRedSRZe4EcuyoDQHnOm6SmiDS9Eh1o7UwynK0FF8na5MGNsH5vaDq/vAt3rS/lAKzb9VtH2oqN/Zm/sePoMXn72LX63/JS+99Djrn3+FF156khdeeooXNjzDCxvWsX79Bp5f/xzPv/gsL4hseI4XXowf6z453tB9vOFZXnplA/946zU++PR93v/kPT789AM+3JgoH/LRpo/4aJPoo3LsvA/5cOPRMeu8Y9sf8clnHye93sebP9KvLe/l17/7FS+98hIv/no9v355w5eWl3+zgZd/89Ix8tLLL+rrb/jNi2z4zQb++Nc/8No//84b77xxEnmdN94xcrJ5X3zstX++xpv/9Qavvfl3/vHWP3jquSe5+WvxYmpSx0ZyfISeRtrCiiAh2MIq0NDQQGNzM598tpk1t9zMDTev5bobVrH6qzey8qZVWlbddD2rblrBiptuYOnau/jqmuv55vUX8/WVl3H12ttY/r2fc9kdP+TKW+7g2rVrueqmr7LixlWsWnP9sXLDClYlyMobVnC6cv3q6zgdWXH9tcyaNYMJEyQpdxwTL5xwVCaOZ8LEeP/4CXWcloyvY9y4scfK+Dp97QsvnMB4eZ2J46irG8O4uoR548YyfnzdcTJu3PHXrKsbq68h1zmpjB3D2LGjj5UxQqckdZkkt6pKA2p5uYOyMttxItaPtnLsNuKAU4TNXkiJrRBf0Mulyy5j2qxZzJ2/UFs04ydeqEFm+sxZiIi1M3nqNC68aDLjJkxk0kWTdXKzhNwL4FRGIgS8Ps16XVpYROGw/1XA2YKtbDDFxQMpKjyboqHn4y2ysfKrigOf9IFNufB6T/jVOTTcks2O8Yp9DkWL8IMV5kBxTyjMAlsaSBJoIIP6UYp9CxRtd0rCp4q7pXTeSxpt4rr6aABdjXkQy4Jm2d/J0cme0a1pHJKN+CtlQZdkzjRNbtn5R8W+w4q2f51F/c+kNo0wROfpjfYWCTjYpmhrTItT1hzKhl3Z8I5U7hSrqAAeP5NDAijR1DgDdVseLftyadnaE7Z+Bf6Zg1D18IqKR609m6KZpbt+IaUPUmi8XdGwRHF4kWL/HLGMcmBmOtEZivaL4nQ2OHPAlk2XXdHmFMZsRcyuIF9BcQZd9nS6ytPpCqbH6+dc1Re+3oPW+1NoelnR+l4qh7f15t6H0qmt/gpe52B8vny87ircXhdur0dv1rt95foXn0uqgfqceP3i7oi7PeRY6tDE++SXqRu3lAmo8DN9znRWrL6O61Zdq/WKG1ZgletlYVlzPStvXBmXNdcjfUdkzQqul3FZpG5ceZysvmkVq26KnyvtG29ew+q1q4+bJ9eQ/mtXXcuNt6zR11uzdjVr1qxMIqtYs+bUcuONq7jxxtXHyJqv3tD9v1zP9WtWcP9DP+Xdj95l07aNSWXztk1s3i6yOa7l+DTkRNdL7P/0s0/4ePPHfLZ9M5u2boy/zpbNbNmy5YiIRSPHmzdvZvv27ezdu5fGxkZaolH2NTex8fOdbNyxjY+2bGTj9s1s3PYpG7d9wsbtH2v5ZPtG3t+6h83btrNpyxY+2r6HNz9v5p+fN7J5zz52797Cvl2b2LF7B5/v2cmuZLJ3J7ss8vkemXu6slNfV659Mtmxczuvvvo7nnjycZ548pc88cQveeqpJ46RJ596nCf1uMz5kvLEL1m3TmokrYvL8+t4bv067QkQb4AR/YOt+0eaacsPt0TR58r5pyHPvvAMifLkM4+z7vmnefCR+5k+ayo1o6qoHFlBZc2xMrKqBi2y91hdQXVNmMqqIJXVIapqKpk+cwbTBVSmTWfChZNwebzaypk2YyZTp8/QgDN12gwmSXXPCROZOm26Jnk1rBnVUp7cH9BRd/biEgr/u1xqp2fhbMHmuIAS2zkUF55H6bAiyobYuPZmxbZ3FI1/V+x5QrHjdsWmaYrPfYqG/BSiF6TBiGwoyYHCjHiVzzL5pZ8L3nS9cd5SJ9T9GdTfIvsg2SBuq++mw8f9iLXl0CakmMLS3JJC217FoX8qtgu/2pWZ8M1MeHUQrMum/jbFPqGmEatJlxpQsCyVzjUKbsiGb5wDv+wPr2TDp+k6ETS6Q3FI9mLe7gGvnBGvOvp2CnykaP9c8fk2xZYtis79OfBBbw59V3HgUkX7AiHkzKXryUyaf6Q4uFzRKq/bDS4Ns1JgSi5MzIVZaTBJEZN9K3cGneUZtLlSaPYoGhyKLilEJ9VPi9PoKk2jrUhxSDjWfIqmqYrG6xSfrlX86z7Flt8r9m3uyX2PpjJ6ZF8CvoH4A8PxuCrxSO0QT0W8ZoiAjK8cr9eFR0T83KZtjrv7tLvC58EnZJoBr9biYjmRyK+nQDigXTOiZcNZQq91u/tY+kISjZYg4UjoyFwZq6yOUFEZPm5eqCJIRVWFFrmuzI1UySa9bPBbpFKiw2Qj/tRSXS2b+sdKpCpCpPs91I6ppbKmkpGjR1KbICNH11AzKi5HxsfU6nBzCTk/lSRe74THY2oZPXaUfi1ZNGSeBCoIk4CIiZaTvBsdyFBXpylyxMI5VN/Ahld+R+348VTVVlNTW0V1TQXVI8NaqkaGqawNUzMywEUVpThGTWf4rFspXvoDyiZdypTJE7jn6yt46qEf8NjPH+DhRx/ikZ8/fLz84hEeSZSfP3L8vCTnPvzzh3nokQdPSx599GEefOhn3P/AT3jggZ/ys5/dr7W0v6zcf/9PSBS51o9+dJ8GtI2bPmXf/j3sPbSbvYcTRPoSZM+hXew5eGrZe2jXcedKX+K50re/fq8WGdu1fwc7927j8307jpP9e/ayf88+9u3Zw769n7N330727N3B3v2fs3PXdnbu3sUVy5drwBFACYUj1I2boMFnyrQZzJw9VwOPuNXE+pk+c6amZRI6JUkkFtesWDh+r1eXJyjOL9AutaEDBv5bQQPDvhjgnE2hVPkcVED5UKcGnF2fpsCnKcT+lE30/l4cvDiNpqpMKMujbYAiVpjBoaGKhrI0Dpan6GCBTncu+LOgJhVGpkAoj/0COK+eR9tPFNHfyZ5NHl2diqaYop3uCLC9Ske/SfGyZiH5lAiwJ/PY9S3FrrsV3JGiXVrarSWuLEnivKwvrMqj/dtp1H83jehNis67FLEH0uh6RNF0r+KThxXNQgr6spSkzoAHM+CXitZfKpqF0uaPZ8OzQ+hcnUPrTIlc60+DlE145mz43hm6cNvhK9NhSioxAdAJqTApD+bmwYIsmJ6iK4p2VGbQUZlNazid5nA8OKBFAEe45expdBWn0TBEcXCE4qBX0SRUOF/rQf29igPrFa0fZFC/ox8/ejSPMbVn43Ofj9c3GI87gsstGeNjCIVHaQoRt8eGxyvlCoQ3SjZs4xutZhNW+mXzVTZhZczjc+PR4a0evH5hcvbi8Uu461ERahIBJQ0y4QD+oP8ISBnA0izQAW9ywJIwWYucCNTkuv6gbEjHtWxsy96DMBQkSjgsCZ+nlooKCbU9VgQADSiGu4FPtICgVaTPiAChBioBxMq4aNCqqtBzNDDqOTIvDpryOgZAj1zfjMm1IyJH5xx5T5E4TZEEC1ij2aQtfGvCGr1//3727dvHr3/1MlMmTScSilAZCFId8FMT9BHxu6kUVoFuRgH5/Gr8NkaMWciIS3/C8MsfYsT4S6moCDKpxsvUsRFNezN2/ATGjq9j7Pixx4jQEtWNr2NM3eh4/7ixjBUZP1b3Sb+WcWMYmyBjxo1hdN3oU8vY0YweM0q7m8QtNbZujD6Ou5sEbI/KaAHp0acno0aN5DgZXavJbsXdJrloc+bOYua86brirVS9PZnMmDuVeYtns3DJPOYsnIkcT587lZnzpjFrgeSpzWDGvGlMnzOFabOndI9NZ7YZmztVnyPnGZHzZb5V5NxEmTV9JnNmzmbWzBm65MiMmRcxZ+50Fiyawy1fv5k///UvLFm2jKndFo0kgoplM2/BQhYuupjFlyxl5uw5en9HggdkD0fYMQRwhOy1SkL6uyl9ykpKKRrxxYMGTI0cCRwQahvhVMsfLkwDhZRY6G2OS/zcsvUzbeGU2s6nqOAcSobl4xhSzrLrFFs/ERp/ReyNLDp/0ZPDl6fSPDqdLmcWsYJ0WvMVhwoVu0sUe8qzdFmCNneqprdBCq5JWYJaRb0wQr/XD7adDfvzoD2Vzg5FB4qWzhS6mjI1S3SXAMOv8+i4O4/OdZlEn8iBDf3YLMDwdj58MByeO4v26xR7heL/ijPg/lx4pwfRX2fQvkLRLqHYknS6tCdckcLnX1e0PqFoeVTFywn8pLvU9DelKJuCtamwOg8uyYR5uXDxmexbK/VucmC58LCl0LwwE6ZmxWVy3NqRCqY67Ht+BkxLIzYpGyb0oL02k2h1Jk1eRdSj6HAoOksULQLMQyTxU9EoYdESVPHN3kQfTqf594qOTVk07O7Pjx4+j1FVA/G7B+HxXoDHHUIKUwUCYwgGR2ng0IDjidfH8UuYtA4r9eosfwkZ9XklRNlLwC95DgI4HmSjVoBGQlNFDPAk6kBQLJsA/oDk6IhVJPkWx4qeI/MsEgcSAZGjYq4l1zsiwTiYBYJ+3RfU4c4S8ny8xMOcJZLr5CLhz4kiocvxxf6orogcBRIDKEZHKuNgU1lViUikMoLu01rakW4wsmjLHLnOsfMr0K8XqdDvQ4BM5pj3pMcSQqcFbEyJAgM2UvRt9sw5VAeqqAlEGB2KMDYYYpTfT43fR8QXJBSI4A/V4K4YQ3ndHMqnX0PxzDXkT7uBQSMXYI+MQ+htKgNuHckWCEpOVfx7sH5f8t4kck7XMpKcG4sce58cez/I/aGTQ7t/zBw7N/4Dx9onQQDyQ0lHpMmPn+7AAW2RW9pfKFItWdBAYp/HSbmn7LTE4bbpKE9fyI3TW0aZq1SLw23Xx9Inc+zOUmzOku4xW/e17ZS5bAlSqufK/KNSgq38eJFAgniUmh27rUgHDYhX46rly/jz3/7Eex98oPNuxIUmQQICLuI+G1s3ngWLLuayy69gwaLFLL1smdYzZ8/WYCM/ZDSRbU2NTkiVRFZxqX2ZKLVEwBHgSczBkfDoJICzWQNOUdFgSovPo3jY+TiGlhGpVrz5mqJrr6LjnRTanszi4LWKlkkpdPklIiuNloJuF1GhoqUoTy+ussDKPoaUKJAk0Ohkxe47lS4jTWs67Z3putImXYqOekVsXw5szWOv8KD9VbjNLoDnetL6PUWzMEr/4Uy2/Zei60Bf2DIAnjoLrk3TLARdEljwrDA/57J3vaJD9ocWpsHMvjClP0zMhlW5cO8Z7L1HsellRfvvM2H9mbouT7NUDZUAAEkMndUdWScutDXxMgqxqyVJtAfRMQoulBDqVDqXKJquVhxcqYheoWicpmidrmB2JkzOpGtMBh2RNNo8CkIZtMp+TqGiYaCiXgCnVNEUUbQLu/RdfeCJbNr+kkLntjQO7urLbd86hyp/Pj7XcAKhIboUr1vnK9Tg8VTjkkQyXeHQqTOYxSyWbGbRwmxrFUn49HUn4pl8h3hyqOTTxJPurFrmWMetx6bfJPRJDsipxOTQWLX1HOk3eSTJtPz6Px1JtBBOdCzRYCcTEykm0WLSFhF3l4Qrm0gy02/V8npm/ETXl/kyZt6btW36REs5hEOHDum9HClZIBxrQiVfE6iiNhBhXKSaunCEWl+ASq/w1lXiC4/BXTmR0ppZlC79Hv5Zy3FXj9U5NwWVUxhWNQN7RZ3Oparyu3VIbBxwBHSOikS9BYTwMuCPS/eYJHhKfaOj0j1u5smPE/0DxTrnxG0NML446MgPIXEJJ4KNHP+3A47bidNdjtPtOKWUu8pwSQlrTznlzjIc3SL9TpdDS7zfjqPcjsNppKx7vjk+qsvKbSSK3VHKsWKjrNSuI9ecjjJKSwpwue1cOKmOv/39T2zaspG77rlbJ3nOW7iIOfPmI8Bz4aTJVNWM1JbOkkuXsWTpZSy6+BLtZhs9ZqwGGmE8l6CBkTU1ujqrsCPYikyU2pAvFBZtBRyxbow7zZqDcwLA2YStbBBFhcU6Sq20sA+uETZK8xV/+l0qXQcUbUKM+VwaB29UNM1QxCrTQCLUHFkcGq7oGp4OQ3sTK8yOb5QL4EguzrgecJli38Lu2i9CgtmRRmubItqgaHpX0SxRYe8Pg3dyQGhl9p4Br6XovRo5N/p9RaNQ1hyQ6p2KLglnFqAR6+MysRJy4Ic5cRocCTa4MhXEBSYs0QsUzVIH5/ZM7Uo78EEG7W/k6WTLbSsUuyQAQCwiud5liraL4yAi+0QdKxTRa7PillJtGoxWNM5UHFyjiD6ZS+tPFc3XKtoFsMTamaVgSrw8AT5Fe6mi06loLle0l6XQnp/FocGKAwI+EUXbfEka7UPsmXTaXxdGBsWOLbkEQ4oKpxOfswSvb4Cu2+72luNyVeB0RnBqwBF+te7CbJKo2Q00RgsTrogUbhPGAQGO0wUcKwBJ2wo0J2tbgcS0rUBj2mZM9P8fAEcoZmRfRcDACjKmLcAhoCha+oyLTI4TxQosiQBkxlauXIlU/ZRKnpr9WVgXAmEiAXGnhRhVEaE2XEEkECQUrsYZqqUoNI7CqukMH7OY4YvupnTUdCJBF6P8JQRDFZRGxlNWUYc3WE3EHyDSzTVmBRtpHwEaqdYqHGyRCkJSauJ/AHCOhD1359r8bwGOSfY8pe4m8DSJm5rmxtDdJGgzR9gFJKlT18jpTgg1CaSij0n4NBVAkyTwmzQeAAAgAElEQVR+Sn6Oo9SOvbQEj8uhAeen9/+QLds28o83X6O4tJRARQWz5s5j/gJJ/FyirZqrll/DJUsv01aO5ONMnzFLE7ZWROIlOcSdJj+eKoQ1xOvV76ekoIgCHaX2xQDHyjQwZNAg7U4zPGpW0Eli4WzUUWqlRS6KCs+iMD+DwgGDKBjQiz+93IuYAM57irYXU6m/VdE4S+l6L7HSVDrz08DRCwqzIT+LA448DoUUTeJO8/eC2mFwaX+YkknLUgk3zoDDPSCWS+xQDp1/S4dfSP0aSbTMoW2LonVPnMG57dZUmldmEr0vE/51JjRl0PCt7k39qxTN1ytaVmfRcm0qrM3WFgfXpejAgtgKRcsl3WCyIoNOAaGLxVrJhEWpdIo7S46v6qEldkUeiHtu2RlwVR8arhfgkvlZMCtTW2r1MxVdVyq6JAfnd7mw9Vy4L5eOSxStcxStkxVdwhhdIWCbCvZUDb6dAryBHnQU5nJgoGJfvqKxSvKAUuEHvWh7QtH6hqJzn2L71hwiFQp/iR9fuYNQxVC8vjJcXjsuVwiXK4Jb2AC8UgnUic/lxu/2EhDQEZBxibi1lmMZ0/U8ThNwBFCsgHMygEkcswKJaRuQsWoz9n8ZcAwYiBZrx1g5cnwiEXAQMcAh2gCOuZ51LFmfjBsCT9EGkMMVEYLhCkJ6vye+VyVg4I5UU1JZR/mkRfjnrcQxYznFtVMpiIzHHRlJpb+c8e5h1HkLqQgE8ARr8QZrqfL5NQ1OMsAxfQI+AjbB/0HAkT1HAzz/O4Dj0jk43nI3p5ITJX0el9CZkLxpxt1lTqyi++3luCyikz5t5ThtjmOkrNiuc3Sc5Q4qwn6+/4O72LZ9E3/6y6tMmXYRDqcTh8vNxIsmc+lll2vXmeTiXLL0Uu1ek30bCYmuHTWGkCR5hiv0vSlh0XKPSl0kWReE3aCkoJCCYcMZMfjLAY4Aj1DaJHKoGdBJAjibNNOAbPYUF51HUUFvioefS9GwvvzhlaG07e1J5yc5NK/P0i4ucUO1+HNoHK44eEEqVPQDWxYMzIXh/XQ4sFS27JiUARdm0SpJkWvPJHqfolnyaKSiZ0Ma0eZUOj/LhhfyiP1WrBzF7tcU7UKcKdn9V50HV/Ti4H2K1t29aPhHX5ruzqHr2yk03qtoWq04JDxmz/ejXVgJrs+EZWlwtaLj2nTql6bTslDRfpUiemkWLMjTkWZS6hrZh5mfTnR5Lw5dm0PLsky4vAcszSR2VSZcGbfMEGCaKJZLFg3LFJ3dUXLcK/lAPeH9M+DBdNqNpSSh3GJZBdKg4Mz4XpbQ6MxTdIjbcXA2LaWKlqp0ohfnwo976sTSxn+mEN3Xg+1b++D39sDjKMTvKSYQKMQrpYAlBNrtx+0O4vFIxJoXXUxKik0Zt5nQwHe71bRlI4AjFko3NbzVyrGCirVtQETAwLSTaXF/yWJo5hlLyICIFWAS2zLHiIwlc6Ul9hm3mizIpm3V1oX8ZG0DACfTiYAic6VPfhkmjsmxAJKMGcCRvhNd/2TvzTom/78cG10ZCjIy6CMcCRIIjcQbrsVTWY0nHMZeO5uSOTfgWriGwPgZeCuq8UZG4gtX6to4I/1l1PgdhLXVEsEfrNSVP4VFWvZ1rOKX792IWEF6PH4v+OTHyCnEK/fa6YhX3GhxIlrRQtlkdPw+7e7TFDaSBHoikWtIaYI4kaerm2HA3T3fMA5YdWLSpxzHkz6PJnkeTQIV4s6jSaEmCdT0ybE1wdNVJoSfR69zdCye9OkqcyHiKCnT7AJuSQ61STsuLmGUttmwl5Vis5dQWRUvJ//Zlo38+S9/4JJLFuuSE0JzIzyKlVXVzJ43XzMLLFqyROtJU6YyZfoMJDBEOPBqdP2jMfpekuhHuVeljIVwvElyqWzwS+Jn/pA400Aie4AAihFhGBARRoLS8/tSNKA/gy4YzIDhZQwpclJYWEJZwTCc+YOwFwynsKiUu+75PrFYDPOntm7drDemSoqHUVw4kMKCcyjI70dhfh8e/MlZ7N9yJq2fpNHyqzzNsCyUNg2+PA4OU+w4W9HiSgcJhx6gYFgvupyZtI7vdlOtURwS19EDPeH13jQbJub6LDo6U2nar4j9OSteCG1rBl3vpsI/M+j4oYQip4KUon5eUS+Emo/0pf4OsS4y4L1sDq9SHJLItfXCv5YNN2bHXWPiDlueQeuSXsTmKrrmS3CBovmqLBrF5SbvR0oVLE2haWUmB67JAXGdiVVzSypCGMqyPBCLTNxk8r/M6UGX8LCJ600sp6sVTT9XdAjH3Os5xJakoMHpewokVFtArboXTZKjc1P8PXQWKFoH9STqULTWyPvLg59m0vgbRfP7GbTs7sOnH513hC3a78snGLDrqp9C+S+uMQ02bj8eDT7yEB4temUAxWgBClmUZXGXPgMsZtwcW7WcY8BAdDKwkT4DCFbQsZ4n7USgMcfWeV8EcMyCbAUa0zZjp9InAoJk/cnAJVmfnGtAR3Sya1n75D2e7H2bMauuCgWpDfqoDIQJhEfirajFXTEaz5jpuGevYMSFV1BcNw93zVjNQGDep1zDfO6no63fjWmf6B5I1m+9l07WNvegVcu9nHhs+NBOpQ1hp3CmJfKoGZ61IzoJW7Rxr0kpd2v1z0TeNHGLyb6HnieEoEfq3xiW6GO1zD3iSrM7cNpdlItFY3fqoIBymx0tQmFTWoKzzI7DVoxd3OlBt87V+evf/8y2bVu49NIlOihISEDFMpG9F7fbo4HlkksvY/GSpUgpgvmLFuvoNX9Ioi+rGF03jtFj6/R9Kd+p3KPiUpOwaPn/jmEaGDiYwVLJ0yrdZQgM6GiLRgDnvN6UnN+PIYOHM6jYz+BiD4WFxZTnD8aTP0ADT0GRjbu++4MTAY6EtBnAEdfamcyeovj4rRwOfaxo+30eTd9XtF6qaK7Moakkhe3nKD4fqthfrGhxKw54FM3B7kX9wV7w54F0PZRFh4Q4/1G4zTLiRKC702lvTaetIQU+7gHC0vxJf9reOg8+GcK+exWtUsVTznlLEZOFfbWiQ3J0pO/jVFruzmbfFYrDtyo6fqrouDOLttsUrbfG91Y6xOqQjXmxOIQW57G+tEhY9CW96ZrSnc8j4c9X9oKV6fBIL3gil/03KFpWptJ5eTygIKatoR5waW+Ynwsz0jUP256rFVs/UrR91h/WngdjesHlipblihbZ6/qaouXObNpX96NhTCrtUsZhcA9aPYrGsYrGZWl0PKBo+09F48dxHrUHfqTwe87D4x5MwFdA0G/H5y3Xv0bigOPTYOPxSBXDOODIQyoPd+IDK32yyMjCIG2zgEjbnCPtRDHzzHnJFhbpM/NEy+uYxc3MF1BKtsglnmfA62Rarm3AxLoQm7YZO5W2LvynaptF+1Ra3oNcS+aJNscnuv6XARzt2gpHqHGPJBT2IblM3qrJ2ObcjvfK2wnXTSdYOZr8qrF6019+xYrIe0j2HZyoz/rdmLb5Pk9HJ95LJzq2AotpJ96/pwIZ6/h/B+CIVyAecOPR7M6GxNMKOl8EcKzAJPs/5WVCq+OjpKiUMnGhOZyUSRXPEjkupbzMRmlJEeUOm45+GzdxDBt+vZ4t2zez7tmndfi4o8yuLRKpRCoMAQ5HuXa1Tpk6Xe/jSME1iUy7+pprqaisonb0GE1tUztqtAYa+czEyqkVt5rUR3J7NHAZl9rwgfEqnlZwkfYxVk83GA0fNJBhg4cwdGgBIwrtFBSWUlJQoIHGUTAMW6FU/yzmnnu+mwg4n+nNqZJiYfkcRGHBuRTkxwFn/vQU3n39HKL7FG1/60H0gTQ6rk0jOiGdDn+Gjriqtyn2Vyg+rVbsCSsaxA31Q0XjzxUNwkP22xy6Xk3TLjMOKGIblbZ0Wuoz6WwXlmjhO1PsfzuP+re/AvvPgR2pNO08m89/JXQzit1SmfOps2h8WhHbkQl7ehJ79QKaf6I4cJ+iUfaAvqnoWK9of7sXe3+saJHgAsn/kZo7u/vAtrNo/q3s0/SkYYGiVRiphRz060PhljTaH1ZENyii955Bw3eF6FPROl/RKlbO0lyYdw5c2A9q0+maqGicqNj2oqLz3TPh5rNhXN94OPYtKTT/VLFHSD5/3guuuICovw8dRRm0lfShsULRNFPReXMmUoen67V0ojsFvPK49jKF13U+HtdgfN4C/F6b3jQU8/cI4GhG56OAYx5q6wMrbfOLTtoyxywg0j4Z4FgXFplrPTZta79cVxYw8+te2jLP9CcubuZ9mPGTAY0Zk0XcgIkBGas2Y6fSJwKBZP2nAhozLueatuhk17L2fRnA8YerdchzQKLVvFISopqSiZfSf+pteKdcHgcgv4uyyjrNs2ZeI/GzP9Wx9bsxbfOdn46W++J0xICMVVvvX+mX49OVfxdwNDg440E4whwtx1agMe1/B3Acdgf2UrF4XBpwBIDEUpFrCpCUO+J1ryQMeuyEUfzm979i647PeObZpwgEfdjtpZTZ7fq9lRaX6HDm0tJ49U/Z35NItdVrbuKOb36LW772dR0OLTk502fO1tQ2cm/KdypWoBRGjITCusqpWDj5Q4cxfNAQBHCGD4i7zMRtZsg8NegMGsSgQYMYOHgQFwweRP9h5Zxf6KWwxKHdZ66CYTgKR1BaWKCBRvZwBHS+f/ddCYCzZcuxgJN/HgX5/Skc0Ze6qiz+8ad8mg4oWt7JhHX96LwlnejsuCXTGUqlzZ9GvWyWS9TYNelwfw/4Y4a2TGQvRhIw9z2jOPCWhDYrdgmh5uf9oP0MYh0KmhTtHYq23VlwqDe0SbE3cZ0NpPHbikM/Unz+n+nwl/Noe0nBpnRa31LxWjT/EkDJpuk5RddjCrZkwYHe8OFZ8Jtz6Hgxj9bdvWloz6A9mkvzR1LPJo8DdyjaxSX2eDwXpuVmxb4fKbbep+i8O4fDDyg6v55G9DJFyxJFs1g7c/rARbk6zLtD9mXm5FC/XNFwk6L1GgXf6EfXilTqVyoO3q44LLlH9+TFGQmKc2kryqHN04fWKd1Jq/dlx/eq3s7VAQMbPxjAqquG4pP8G/cw/N4iAl6JRnMca+F0A448ZAZM5CE3D6l5iE2f9djal2xhkLnSL4uLmXs6C43cyAYcZFGTYzlPdOIiJ31GZMycdzL9fx1wrIByqrYBA+v/ZAVKK5CadiBcgyc8Bl+Vj4pIHb7JV+NYfBvFFy4hHKjBXxnBW1VJOBjRn6ecZ76HxM//ZMfme7Hq0/n+zZxk91SyPnNPWvX/t4BjiqzFy0IbgEnUXwRwZG5c4pFrAjhlwhjtcOEsd1FVWc28uXOpGztWu8psthLKy8twuctYvXYlH2/6gF+9vIHa0TUabEpLiyktKaa0qBiH3Y5bgEpArFuqq0cyc+ZsFi26mJVSK+faFcyeM1dX+hw7tk7vMQroyPch+z8SUSeAV5xfSP7Q4Rpwhg0YSP75g8gfMIgRAwYxvJs9WlxsAjYCNAOGDOL8IYM4yzmO/o6xDC8ux51/AZ7h5+IoGEJRUQkjih1al+cP5Yd33ZkAOFu3YispoaQon5KiIRQXDqCo4GyK8vsRKu/FnXcomoV6ZnMqvHwOXd/LoEv2MMYoGsKK9uo0orJXIdQz3+kDz/eHv0hkmdD5p8MLmbT/QtH2pqJlfzYtH/WCz/tDUzZ0xqltWjkL2vtBWzZdQsLZouBFpRkBeCOH5r2D6NjeH3Zmw1bJ6VFEhfdsZyYc6BcHMOFqa06DQ2mw40z4Y086X+kBm/M01Y2UKogdzoSP+sOfU2n+leLQL4U7LRd+lkXXo4pmCQa4M42YJJp+vyd8rQ/cmkOT7OtclkHsMkXzDUJ9k6KJOyXsmsWKqOw1resJ3xH6np5Ev5pOTNx1YmVJXZz8FBoKMjjgySIm4HWnolO43X6riL2XQ1d9Kn/509lMmzAEn2soPk8+finzq2vhiEstXttGXGlxOVrHPfFBtT7EydrWBUAWFrM4WedaFxDTTtTWRUnaMp7Yd7LFzTp2KrAxC+/JtHXRPlH7VGBwsnGrFSNtseiMVXei82SedSzxfcn/k6zP9Jv/V6KMghVVBKtGMWLcMkbMvg3/wluIRCqpDkjl10q84SoiwspgqbFj/YyTtRO/r2THid+7OZb7yNq23leJbbm3pE/eg/xPcmy1Xqz3nrVtnWNtmx9b5jrJLBzpM2L2dvRxkj0cARZJgjR7OYlAk3gcnxcvvmZAJR4KfTQkWtxoZkzCoR0SBu1wU1ZWTpndwbJll/P+++9z7733avomm71UUzutWn0d7338L15746/ccNMqnbfjcNixl9mwy16PzabpaBxi3dgdlEr4tN2B2+2lMlLFxImTmD9/IRdfvIRZs+boSp91so8zerS+F+V7cHbvLcm6XzSigBESMDAwDjAFAjjndwNOd32cQQMHccHAgQwYHAcbm6uc0inXMqhmMQMLXbjzB+EvkH2boci+zbBiF4VFJTjzB3PfXd88FnC2bd2GmGjFRQWUFA2jpGggxYXnUlTQn5KhPVl1fTpbPo+HK8f+di78PIvYLYq2OYqDIxWdk9LgkjT4Wiadd+bBo1LCIEMvpu2SY/P7QfCzFGK/TYX9/WDnIBql8NqhVBCXWouimTDEnNAp5aLPo7l9BOzuC9sloi2V/V19ad4X50gTwNm/TlH/qqKrcQhth8+ChhxoU7SKxdSaDluz4S/Z8HI2ra8qOv4h4KTobJJxAa0MDr+iOPCYouvJbDofy6X9R6nEJEH1q4oOIQi9Jwvu6A3fyKZFcm+uVzTcoWiTUtebc+h8RPZ/4iSjHeLW+2F3yPQtPWkTgPp2Tw5IwqgwRhdIaYJUtroVHSuz4MEs2p6SgIlU2JRN0750nlnXn6B7AJ7yYfg9Rfg9dvweZzyh0+3F6z4KNvLwmYfJPIjWB/VEbbnZZJEwC4IsALIoyoIv50i/aJljQMQsKladbGFK1pdskTtR34lAxyy6J9NyroybxT1xEbcemzlfRhvQMWBzMsAxcw3oWN+Dact7Nm2jk/2fFSEvFRU+/OOWMWDRPZw7/RYcNTMZ57UTCduJBEKEA1X4hF2hO1nWfJ7yvST7zJN9X8n6rN+7aZv7x3o/mfvHOmbaZkzeh3zucmzuW6OlL1HMWKKWe9/aZ54Fa7/pE7Ax4nbFq28aYDHaAIoci/vaJ8+X03WcW+3Y+QZQpAyBAI05joOO1S2nrQkBHXGnCeCUlbNq1WrNBP6Lxx6jdtRIKiJh5i+Yy8effsC/PnyHlWuuI1jhx1ZWgqO8TANOmQYcO2XdwQZltjJspXZKim3YJdqt3E04VMGFEy9iwfyFXDhxEhdNmsz4cfGyBBLeL9+BRLPK+ysrtWniTh19dsFARgwczIjzBjJc5PyBCLfakAEDNW2NAM7AIYMZNHwoPmGjmH8ThRcuZ7i7ltL84diHD8RWVEBBkZ3hxc64hVMwhB/e9a1EwNneDTiFlBSNoKRoMELiWZT/FUqHncX4MYpX/jNdF2Lreq8vvJShGaBblilaZmfStSCVrmsUnV9L1QwAEoYs+ynt/6HYdJui4RtScTMH/jpAWzyf/VUR/acATlrcwunI4RBLof1iuhqn0h67mvbOJzjMEugcoQGpRQg+hc1ZotxeVURvVnT9Ohc+GAAbc+FwqraMdqI43JxKy5uKzicUu36qaPxHJo3vSeKoorNVxVkOpIzBv/rBk9nwbD/YcD480R8k0OE7wkSdBt9Jhdtz4evZdKxRHL5dEf2Ngn2pEE2DDxRb71VEn8kmKntND2fA2jPoWCbuNaHPydLM2oc9iqZiRZNLsX98Ch239af14VQ6fifccb1gdwa7PjuTm9Zm4CwfiLe8AL+nBL+njKDPSyRcgVTwjAPO0QfVPFDmwUt8WJMdJ1sg5AaUhUbmy4Iic8wiJdosMladbGFK1pdsoTtRn1kgrVrmGjA52YJs5hgQMXMTtVmMpV/mCmAYQDDnnkxbQcS0k8031zdzEt+HOU4GODIm/fI/metUV/g0S/DQhd8j//IHKJ50JcFwFVUBD5VBDyMDLiJBqdI5ilAofq6cf6LPWvqTfV/J+qzfu7Vt7iXTZ8AlUScbN/esVSe7X63jydrGcpExOV+eCWtfsjLTBjSsOr5vI+HM5TphuiIY0vsbBoiMNufEjw3AxLWJXJOFXKydZIBT5nBhLyvH7ihn5erV1Dc28PPHfkHVyCpWrl7Jxxs/0kzd162+Rkep2RwllLvLEOsnvocjFo4FcErLENCRIAR7iZ3SYpsOTpDqv1MmTWHGtBlcNPEiRo0cpXPJ5H6S70MK0cl1xD1XICHRQ4fpsOgRg4Yw4oK4pWPdwxk8cCBDhwxh+IgRFBYXUWwvJb92HsUTLqe0ZjpF5UFGFJToMGixcERkD0dCo39w93eSAU5pnHQtAXCKh/ZlbE0eL7/ioCmq6PisJ52vKlr+Q+nkyMYlPWldpmi7SXFIXE0SbrxY0bZG0S6LrnCSfTWHlruzaHhQ0Sj1bfYpusTi+CwnXhOnqwcNrAK+AR33AL+mo6uVbWxiP9fTGutHB2m6HHXrRz05uL4X+4V1etM5sKuXLl7GNsUnwsvWlQfvpmpAi0mxt709aHk7l8a9vdnZrmiT8tZNUuitJ/y+Fzx4BtGrFdH7cml8OpWW58WVlwm3KWLy/r9zJp3XZOqINW31fJZBZ2cOXV09oT4TdvUn+mEvzeXWebtCR8bd0RMeyiL2A8W+OsUBu9LF11pDio7FPdm/tj+f/VDR9mcFH/aHPYpP3ipk3txcyjzn43cX43fb8Lrs+Nwugr4gPrf/vxVw5KaThcE8qNL+vwg4ZuE1gGIWYwMcRptxs/jLvGRi5suYzP13AMe8VjJtrm/Gkr0X6ZP3kzhmfY8yJv+bv3ocZZOWccbstdjGXII3WEOwMoijUpI4a6gI+QiG/VQEajTgGKAxn4s5tupk4JKszwBGMm3mm/spEWzMPWbtl/vMet+ZOV8EcOQceU3zo0u0uaaAjAEa0WaOAJE+TuJSEyCxgooAkLjYTJ/R/xOA8/CjjzBtxjQeePB+tu3YyvfuvYdQlR/hbLM7SigqKeh2p0nQwLGAI3VzHN1gI4BTVlqGrcSuxVXuZtLESUyeNJlJF16k93DkfpTPTkptS3RcYX5+PAdn6DCGSYTa+Rcw5IJ43o01Mi1/mEQwS720QoqEmLOoiEH2CopqZhGZdQ2u8RczuLyGYSVubdnYCgp0wEBJYeHxXGrbtu6gtDgZ4JxNyYh+eOw9uPqqbOplv+VAHryZAusU3J1NdOV5dNygkNyV5isUXNeLriuzqL9SUS+WztUKrsiGW7NpflCxR6yUBgXvnEHr33Lo2BlnHdjDIuj8KjT9gM7Ov9MCtNBKTEAoerZ2l0X3KNr39uHwH9OJSoDAtvS4y22jgu0pHEAKuJ0Nv82l+TlF835Fe1u2Lk8Qez0FDmVSL/tDH/el89cZ8HhmPK9mQhr1Nyr2/VbRtSMV/p4Ftyrq1yoOr1E0LcyAxZnwK6ky2oso/YCh0JIH+/po91r7nxX7V8Sj2vh6GjyQAXdm0xlUdOUrukoVsTGKrst78eHVPdn4Y0WTJMF+dB4cVvz4zjRGjczDXTEAn6tYu9N8Eizgcmqg8R4HOEf90/KgmYct2UNr7TMPqnWBSByXYxmXxUR0MjELzam0dYE7VVsWR6vIwisPiPTJuWbxNAuyVZuxUy3wsoCbOV9GG4tFzjVAkew61jHTTqblf0jsN31yXfm/RTunXsmQKx6ibOJ8qqrCVOkS0BWUR+pwVtThDY9EfpWP9Hv0Ho75XuRzkesn++zNnFPpZN+/6bOeK31yfyWTxDG5X829KPpE96+5txO1XE/+L9EyJqAi9638n6KNC020ub9lnrZ+kgFON42N1XIxIGPVJwYcY9HErZsTWTj2chc2R7mW61evprGlmfUvbeCl3/yKf33wLm+8/QaLly5i6qzJzJo3gzHjRlFsK9QF2pJZOBpwSh2UldixF9spKynToKOBp8iGy+Ei4PETCccjKeUHlnxmfp9fc6nJ+7QL8Awfga2wCJ/TTWFBAQX5R0UYBKSCp1hDIpIoKiHZw4scDHXX4p9+Dfnjr+L8wFQG2UI6Qk2CBU6c+LnFAI5ceDil2qV2PsX5Z1M44ixsBX0YM1KxQwqgHU6FLSnwejqs7wv3nQv3ZOukyXYhwrztTHh4KPWS/Cgb6bf2gOU5cEcasRdSiG1J17/oO/9Tsf8VxcEPFJ3RVHZ3uYHVwHpisV00dwFt7dD6dWjvBpz2HDqbe+mQaD7Lgk2Klo+6XVxNORyKpcKnfXSgQZeEY8u+0yGxpHqD5PRsUvECbX8Twswe8QRNydUZp9hxg6LtjUzY3IOWhwUkM3XBtX2LFYfnKtpWp8E/+sLhQmAUdEykI9YX9vaBP6fQKbxqci1JCv1aFnw3C76aFycwLYiXbRDrr/mKdD5dlcf2R1NoeF3R+nFPWvcq1lypCHn7U+4fgtdtx+dx4pO67/LLze3B4/bhFbea9nOb7Oo46MiDZB6qE2l5qGVxkAfS+vBLO9k5ZjHQN+cJQMeMWRedZO1ki12yPlkcrSILryy2os18AyzSZxXTb128zbi1z4CDtU/apv9U2go4Zm6yfZzE65/oWGhHZKwm7Kcm5MUvLAHhaoKyQFSEGe234ambTdGCb1C0+NtUVdVSHbRTFfYQDFVpxgFH5SitI4GwDiAQ1m3zPZjPxXx+Vm3mnEyb7/hE2pwr43LPJBN5TZknc8y9JvesucdEm/5ELfOSiVxLvl/RZlyuY+0zlo25pszTfckAR/qOgM7RkOjEQIL4sdXyMW41YRLoFkd8P0fmSl6PWEuyvyNBA2XlDmyOMi3Xr15Ja7SNnbs/51DDYfYe2Mdjjz/GuufX8c67b/H+B+/y0MM/o8whFUHtcevGYuE4bHbNt8lPrWsAACAASURBVCaca0L26Sgt0yLgI8f2Ehu2olLdlj16HVLtdOn3IRaO7FNJkqskgHokas1ehjAlyNyS4uIjUlpcHA8qkzDnomItAjjFRTaKbG4GlUU4p2aJrr90fnAyBcWluEecj6NwGEWFJdx9HNPAlm3avCouyqe0eDi24iGUFA2gpOBsCgvOp3jE2YwMKZ7foGhoTKH1gCIqVsVbPWBdGvxHBqyUwIEMTXgp0VotEhIsTM+/GBCv3PlIBvw9k5jk04j8LZXo65lEN6VBewrNsWzaWUgXr9ARa6e9E4gehM6biHadBVKorT2HrraetDRkEm0STjapFpqm83g6WjM50Kk4/IGiSaLbPuwDB3tSL+9zaw5skfIIwkadoZkLYjd1J4VOz+HAAsV2ea8besDT53JQIs/qetE2StEh/GnXKA49lqpLU7O/Flpugaa1NNCL6K4edD2dQpeQiI6SZNK+NC5XRG9NgzUZtI1UdJQrGJMF1/Rg11IpZJfOoed70fB2JvXbFW+9oZg7VeFzDMbltB95+I48IN3RNvLgmAdaHhzzoJkH6mQPrjyYZtEzD7651om0zDMLhbStYs4xfWbhSaZlwZGFzyw8Mse68Jm2zDkdMUByOtosuOZ/N9qca44TtYCJAZdTadmIlTnmGnKuaZ9KhyJVGljGhJyM8dtwRUZjC4/F6a+gOuhhasTG0GlrGTjjdu2Dl8/OvHfzuSZ+ZubzPJVO9l2Z71zGpC3fs/mOrdp8/+YaMmbuQ6PNuebzkLmJ96yZeyJt5idqmS/Xt/ZLn7yG6TeAk6hlryVuqcSj0uJ7L24NDFbXmlg2ciyAcWSP5wgoWUHHGq1mACjORiDJlcLkLvs5kmdT7izFUW6j3GnjqquvoKOjnc7OKM3NTdTX12s5cOAAhw4cZM+u3Tz+2C/1ezD7NsdrG/bS0xNxoSWKgMtpiVg2iVIgrAJDKS0qYMT4pRQsf4Szx13JQJsLZ/65uIpHUDoin+/dfc+xezhbuwHHJjHeMqlIAOcCSgolH+d8ikb0I+LO5Cd357NzR7a2Gjq3p8Cb6XQ+kUPjtxSSx9IqZQCWK/bdoqi/XdF2h6Lp7lTtrmoUF9ifU4jJ5vofFA1PKJpfyoJ/9YfDvYl1ptBMfxq5kCZ+QhPvAb+li1m0kxUPLmjLhcZcmncq9gp47JWEzh7wtpST7hUPKNjVm443FfX/UogLruFNqaNzDrslQfPNbFqekfLUWRxeqmidlAXTzqVtVh7tUoZANvulKFqlommUol0SPqXImwQLfK83jX9T0OiCjsuBRcRasqjfpv4fe98dZ2VxvT/LVnoVkF539/bey3aWKsUKIgHEBooVK9gVC2DHGqOxxRhrjLEbS4wxGmvsGrGg9Lr97j6/zzPvHni93i1oTH5/fP+Yz5n+vnfemfPcM3POGTTRruhOhe1HKjRcoFBLjbUbFWr5+49T2E3fc/MUUku7YONJudh2cz5q/9IdzV91RcMOhaceLMSMiV0Q9A9CMOTZs3C5mGSxMG5elOkLTRaguY7Epa4wifS05JMKk5G4MB4zs0mvw7QwnrZoR8yvLeaZzkwFQITpdkSF4Ys0wnR6G6mTTqVNe5RAQ4v+nwo4Zck4yhNRfYkaVZoZwmUTES6pwuSwDYG5yxE++nJEZh2tx1h+P2lbY9aZsWadTN9K2sp3l3mQ/v1lDpjzWVfmnLRjP3JOxr459zinpV5HVOZqOmU7PkPWh1DmyzP09plJNVrqaBAhkLQGM6iYAYcSj1G2F6DM22vm+F4Ntb2AwzzuUGjphh6hKaV4bNrOxu1x4NTTTkJdXY0GnMceexR33HEH7rzzTn09xbnLV6C8tEybQ9DmhkBDieb/J8DxWwrhsVkx1u7DQF8Vhk06GvtXH4mR8QNgcTgRtI2DvbAYq1dlBBwnHDYr7BZqqY2F0zYadsswFBcOgcu+P7xFPTHROxpv/m00tm3sgtQGhdTbOcCf+mD7GoXNZytsW6bw1YkK22l/wrCGTjiHI3VjPmp/o9BCDa8PKW0Mw+53+2LL33LR8kF3YEMPrfqM2hygdjBQFwGa5qExtQh1LS59SRuo7lzTFajrZXgmWK/w3TMKX92n0ECbmTcHIfWmwqZXFXa8Tzuc7sCHCtuvMMAQD/dF85fD8NVXCi3P98cWSiQHFQATuhjOObkdtrDVbuZXClu5NXZBLnBLT2BtHlLHDwA+ygVSxWjENDSgBPgoH7U0Hr2I6tE5aJqo0HRgLnDCIODY7sB0hQZ6jp7cDztnZOP7xQqbLszH7oe6YtcbCnXfKdTtGIUFM3qhPNoLvkA/+MJ01mmoh8rCaWuByiKU+uYFL3lmmqk+25gDGYQ5bWYo5rjUkbxMzCs9jwxHAEQYm5lKWUc0HTDaSrMfAoE41ZR/2gQW5jPNtulAI+n2gMZcJn1Ju32h5fEwyqIBDR7h0glaqimLhxFJlCJYMRVDF/0G4Tmnobyics+78ndx3PjumcbKPKbtxdO/D9PSH+P8xvJ9O0tlXpipPId5nIPmOdlRXOZsOpV2e0DEpJ1mzssY57kOQU/btgUM4GmVYn4AOBm33n4o2QjopAOOvspgz/UGrbY5XuOaAZfbhtlzDsZbb7+JDRu+01dg82I0Ssr8pvwDQ19nlLxov0MJhJLJ/2+AEywcoc9rRrhLMNIZwmhnAI7pixBasAKFpQfCVjReb7+tySzhUI3NApulEG57EXyeYrhto+F0jEDx+AHwjB+KwDAbjpur8NmHfdC4nbYoeUi9kIP6uxVqVis0rczD99RU+31P4J4CNF2t0HJdLjadpbDr1wopXrD2WW9gXT/UvlmATU8rNPBs5RPayGQDG7oBW/sBNQOBpkGoS41DfXNftFCzjPY6u7sCu/OB3bTnoVeBLNQ/r9Dyam/go0Ha91rzowqb72K/OVrSSd2jUEeNs9sVWt7KxuaNCi2P5KOF9jN0yjlJaTc1mNtFO/rcdaTC7rMVGgiY1+QCN+cCq3JRP623lqRSDfthFxyoaxyP1G8VGs5WSB2rkDo0CzWV2ajhbZ/VuWgoNXzLpcroAHQ4ts7tivVnKmy7ORs1L2aj5guFjV/n4NHfDcXE4GAkebNndCjcYV64ZixKLjJZMFxg5kUni5d5sviYJ/FMVNpLmZkpSFwYjaTbYjTp5cJU2qNmJpmJEQqz64i2BTDp+eyHwCBXCzBOMCAlCDF/X8Dhl6irAScWQAmdKVZORXkyiuqYB4mKaoyesxJDjrgOgUmH6fMdGReOHeO/BODIGMo8aOv7S755HrAN2/P9WM4yzjVSphk3z1eZh+1RmbNtUVEO4DphnFpoUlfWzo+oBhzDbxpBR0s6GQBHtt4EVNLTkk+aEXBol2O2z/G64fHaUVaewL333YXPPv8Y9913Dyoqy/V7uyjJuN1GoJ2N9gTg0t4AaOz5Y+mGEk/nttO47Za+ncZ0p7bTuO2Wvp1mtSFYPBLFFjuGOmIopmZc8Wi4yqfDOftsDKo8BiPsYdhsDlz9Y9c2X8Fpc8JaTAnHAq/LhrDfCZ+zCFbLYDisQ+EcMwqh0VZUuHvg93d3xY5tSks5TbSn+UsP4M4C4Pp8bL1UIfVgd+DJwcDdfbS2V8NZSt+2uYXbWR/Rpb9CzSMKW+9Q2EFre9qjcLvq7WxgfV+gsS9qkIVG5KEltdc4VANOXa7hhYCeCLZmAV8NRcvbA1DzajY+pyHmQ/nAjVRt7gp8sR/w2SDg1f1QS2NNXnvwL4XtvFaa22VTFBqnKWydwds+u6L2sGzspmbdbQVoXpsN3JwDXKaQWqiQKu8DPKTQtCkXWxr7ovmbQYbSwUXdgYt6I3V8DjYeqrCNTkGPKEDNFIWt1QopusA5rz/Wn5mD9VfmovbxHDTwnGmDwpuv98CsymxU+Ecj6i9EIDIe/kTxXrftJsDhouVC4uIh5QKWhUUqC1sYQPoiNtfNVF/aCaORNKkwFzOVcslrD2hYxnqdARwy9bYYqTBcYYqdpQIUZsCRO2ek7OdQvsdPbV+WiKI8EUFZaQnKqyejtKQE5bEAwpMPw5ATH4Nv9hmIlFWjNLFXOpTfLeORTjOBeaa8TN9M+ub3auvbm7+5zDPm8T1ke5H9sH+Wy3yTOSht0imfl54nbdKprAMz4DCPafPzpB7pntDqM40H+pkARxQDdBmNRrWHaGqLGuBkBhqp+0PQMZQH5LI1ASO/z4tEMoQTT1yCd997C//4x2uYv+BX8Po8cDod8FBjTEDHafhME8lGttV+DDrtAY7DdL7z4/ObtgDHmeFc50fnN1QeKBoDi82OMTYvbFYLfIVDMd7mxuDYoehWvhQD43N0+urVV/zwDOerdTT8dMBWbNOX8bhsVvjdNnidxXDYh+uzHNf44fCNHQD/qGE4ZXEW/r2uO2op5fAw/q3uwLP9gIf6o/bpPmh+oBtwVw/gmmw00HL/4dHamWcdrfdf7wr8TWHXrQpbeVB/fR/gzp7YcJ3C1kcVmj7mtdN5qENXw8+almzoZZoeCbqiubELGlMKqZRCM70GbBoAPJiF3RcpfEKgeW0/4Ln9gLcHAR8pbPtEoWFdDzTs6ApszQVeptYc77jpAkzI1aDTfGAecMj+aDqoL7B8BHDPSODmnsCNOUgtVaiP8obTnqg5UWHbSwq1O/KBl/oCpwwCLu5rGHle1RtNK/sC5/UBluUidZLCllMVtvN33auw7jaFDXf2AP7ZB/XrFdZ/m40rLleI2Ucj4h6KkK8I/rAdvph978IwLRJZvLKAJG1eiMzjojeXZVrEsqhZJotT4qTpQRiMmbIPpqUu43xuZ0I68+M7M4+UQMA9f3Me450JwixJWd+clvhPBYb22pn7Jqi1Fcx9SBsCTjIRR6ykHFVlCX1ZlqdsGoqnn4iBh18DbrNFE6Vaey3TGKSPZVvpznwX1jF/487EOQ84B/hc/m7ejMrAb8g8mWudofI89sf65rmdHt8DHqY10lYe+2V/BCPeIcVts84EHvYTZAgmBBadNtnnEFDYjwFMxlmNXB1AH2WUKtiWkhFBp7QkidPPOBmff/4xPvnkA5x19ula3Zlua3iPj9gMeb3UaDOuICDAiFIA+zYAR6SdzGDDOnarVUs0VHlmWrbl0qWcTBKO1GFZJqCRPGqjEWiclvHaYSfd2tiLCzHaX4mRB5+P4iOvwThfCa7KaPhpdcFWTPfSdjgtNrjtVrjoW80yFnbrMDiL+8M9vh/cYwdjUnkeHnxoIBpaFBrX5wGf5qPuVYVtjynsvFFh63KFlmuzgZt6Y/fxCptXGgfpuDELeGA/4JlxwB97o+5mhR2XZaNp1XDUXN1Ta481vaTQTElkYy5AlWaqYW/rpm1oWnZnoY6eAlIKuwlEzQrNPP8hwK0tAP6eC/yrAPi8G7A5HzU1ChsbFHavpyubrsA3DAPwzfUKO89ova/nGN68qVCzQKHutC5ouroAjffkomalwoaTFOopsfgUWpLdAEorL/dF6v0c1NAbwQG5wGSFnZMVvp+qsJ7q1SGFndxGO6obcFEvNNzWDXX352PXI3mof6kfGj7qry+ee/nlfjhkZi4ijmJE3IUIBYoQCDvgi+w1VEtfQPJvTi+c1oUmC5l1Jd4ZykUtCzE9zrQ5CCMwU5abGVRnGRrrCVOUNkwzTobK8xAyY6mTicm2lSdMnJR1zOn24mYg+Clx9t2ZdvJe8v5Mc0uNnn79ZZNRGgsjWTEBvnnnw7LoWoQrpiKaLEM4XopQ9D9/XiPjb6bmb9yZuMwTfi+OAbcpuV3J78g89tGZ+cg60hdpOsCkp9PXRltptmPfpPsKOAQJARsCjkg6VCZgGaUO2rGIOjXjBCFStuMVzvRVRg035s84YBq+XPcpPvr4fZxy6lJEYyHtrJMSjt1uB2/jXLJkiQaeTIDDvvhMXppGEJIzHQEkoYbkYtPbbWzTFti0KeG0arN1BDhjHV5YrUXwFw3XgGOxOuEqLoLdE8K4ycdizPw1GBGfiZVX35BBwtkDOA44WiUdWovaLbTNGQWndQBctMkp7IuAqxsWzFdYt74/6ngb6DqF+ncVtr+gsO33Ck0XKNTzPhja4pytsGNNDnB1D+D6/sC52di4rA9aqFDwG6W3v3ac1wsN141B6uHuAH2sfU+JpquWapo25mDbpwr13xpOPptqs9BUlwXQ1c0Whc2vKdTdpZC6MxvY1B/ffqNQvyMLLXUKjaxTp9DwV4VtTypso6Hltq7Y+aFC6gOqZ+doI8/U83moe9JwpNnIbTNq1F2fYxiyTldALB8IUwOvG/DwINTcrbDlZIUUt8x4VkN/cof0xNdhhU1uha1RhZ1zFbZeno+GJ/qi6YVctLzWBU3v56FlQz9s3NAPV1zeDWXRAQi7xiPicSESsCMYcsIXMi6QSl9AAjJcOOYyWVDMY1xCZxa5LHAyBjI/Uskz00yMh0yTDEaYCuuYGVd7cXmeMGCmJbBfacs8Yc6doexPAutLvDO0M4Dxc+vIO8nWHtMVibCWcLzJifAkquGfOh+uI1fBOvdCVEVciNBhZ9LwdZdpDGTcOqIyph3RTN+6rbz0OcJ34FjLvJDyzsxFARypK/O4LWpeAx3F5Y8aJQjan3RGutF1MqpA80bPvZpoojJNAJItNHFpEwmGNDARCKZPOwAPP/QgNm76Fo88+gdMmlyFaDTUup1mRzKZwLJlyzBnzhy9tZYJcKorq5CMJwygaz3fMUtAAjg81yHgVZSVgffmMF+klnT6cySccXYPLLZieIpHwWGxaB9qtkLqATgwylOC/SsXoejg07H63ifbAhwnHBanlnLostplsbaKVLRCHQ5n0UA4invDWtgNEyry8MD9I7Brax+08ACfnprfyMbOZ7qgeZVC3QqFnXRguUSh4eI84Kxs4LQsbFuqsOE0ZQDOPZSEFFJX9ULqpqFI/b47mp9vtZf5ohdatis0bu2Oneu6IsVn1FMtOQfYxmsM8o1nvpaFpiezsY0KCbU9sHu9QsvOAjTUZmPXLgJMHvBSFzS/nKU9AmB7dzQ1KDRAIdWcC+ym1ltfNO/KQ/NGXhtt+GrD7XlootYabWtKFeDviyZqrl3fS1+sxnt2Gg/IQl1Coa4sG5jVF9+5Feo8CruTCluOVNj4617Y8pduqKPa9PsKqS8VUtuz8cZrYzDn0Gz4nQMQdhciRmvgAC2iPfCF3D8AFPNiMi8+yecClXwucDIHUlm47VFhCMIoSCXPTDMxHDNjkfKOmJmUsy23XOQwXxiUlJPyXTIx2PbyzMDCeua0xDO1Z9nPARMBEPYhz8lEWc5//qLVxncpi4VArTSqQRdPORrjZ18I6+zz4J26AMm4IfUlYhEwZHp3jlNngnls24vLt+wMNc8RibMd+5d52d78y1Qmc7kjKvO/I8p+NNCIA89ObqcRcAwlAWqliaRjnOcQXAzpR7y4BzQICeCwjO3J9BmmTpqMe+++B598/BGeefYJzJx1gL5Ezx/wwO/3gltqM2fO0OrQRxxxhDbMzAQ499x1N5Yct1hvl3HLTrbXBGjMNBoO49zly/WdN5SEKOmkg83PlXCK7HYU2Wyt22o873eg2OLWlMai44IVsBx9FVb/6V2YbpiG0mc4dLZWbACOo9gBW5EVbiu1E5ywWyj1jIPL0h+O4n5wWvvBbeuGuQf2xaef9EYjpRFqmfF66Lf6aCmgYW1PbOSVzUco1HAraonCzoXGuYa+t+bPBdrbcupWhZbruwA3ZwO/VQDvp3k0H7i3C/BVPuo39ULz9gGGogC32DZkAf/OA77poyWXBnoUeDcf2NlLSzy1f6FngVzUfJuFj+hZYGt/4JN+SH3SetfO9v5obqJ7mp4APQXUDgN2D0SqpRsaaVxaS5VqOijthxSvpi5RAEOyOzYsUtjO85/Tc7Xa9/YJCruCCtu9Cpv8Cts9Co0+hcbJWahZ1hO7Hx2Mb15QaHrPOOsiMG/4WuHUxV1QHuuOSGAIQt4ixHwexPxRhAMhBILONgEnfXGlL0oudDIl84InI8i0sJknZaRkFJInzENoJubDMj7HXMZ0ZwKZMcGGNw/SZbpsv0h/AjZCMzHaTHlmJs9yc1ribbX7TwNOPEGV66SWXpKJGBgqK8o10CboH41lSSoIRFEZCyNSUoFxR1yCsYt/A8/MJYhHY3Amp6MkHkNJzA96i8707p0BG9bpzHeR8Td/0/biMj+EyjxjWjQtjfiPvUBLXTNNn8/tpdPXQltpOqn0EiDI/DvwpSZXS4sERLAQpQBN92ijGVtnBBjm63atZcwzNNM8CIfoZiiGRx5+CJ9//hn+/tqrmDFzKrxelzb+1K5qWq8cOP74JXjhhRdw0YUXaYCk5MQzoxgBPBzRUs0zTz2lQYRbdVTrpqdnSjMEFL4HjUx1u2AIhx58MC4473wkojHdluAp/fEdCU7c+otFojBLYnu334ytODmvyUSttmIU2h0otLngKi6Eo9iK8cUeFBXZ4S0cCavVgvFHXITLHvnnDwHn63Xr9D4fnbOZA33mWIsisFr8sDtGwOHqDoelP5zjR8E7fgyC9q6YN1fh9XeHomZ3H+2Us+lfXYAXXWi6eyTqeQsnD/Iv7o5NRyrQTQwuyAeeGYDNv1H46nqF7atbbXaoQHBdF+CWHOCWPOB8pc9mtr6Wje1bsrGb22MEELqyeS8f+HoI8NUA4O8KO6mEsC5Pu71hvSZuo33XBdvf6Q5stAC1BahtUdhNP2oNuUBdFdA8AcBUtGAW6jEKu5oHoa6lK1IteYYt0FdjAXojmKSQmqmw+XKFnav6YfOJecCSXG0k2hRSaHAr7HQo7AopbEoqfH+AwrcLFbZd1gN4vjdSbyu0fJGHxg298O03fXDmUoWqcB9EvKPhD46APzYIgfB4hPwhRDyliHiSGnC40LlYZTuAC8q8AJnmYmWeOc60eRFLHVL2J/XN9ZgvjIXxzgSp3xHNxOjI/KnNRLDhATMlhPYYp4AB2wnzFGmBlM/IxIylnZkK8PyyNIlwohrxRAXK4lFUxr0oT3hQkgwimoghFC9BJF6GRKICk0MJVEbKYak6FGNPuB72oy5EpGIypvo9KAtWwlYyC6HSIEpKHPo38rdwvCQwzd/C3y+AkWksM32Hjr6duVz6ln7amiMy32ROSVoAgWn2QZoeOCc7G6Q/oQQW2d4yUwGPjqnhhkYkEzH6zJQ2ts+Mmzq1NOP2I+gKIOQLaqkj6Pfps5lIPISLLj1PX6T22FOPYOK0CVoyIiCJNERKSWXVFVfi0Ycfxh23367LDpg6DccvXoLVV67Cheefr8HixRdewCMPPYS119+Ag2bO0soKlFIIjIfPno1f33objjnqKBy5YKGuc8tNN2FCZRUqysqx7NRTcclFF+P6a6/TeXzu1MlTdJuLzr8AC381X4OYeYuNICN4kAlwqJiwp7wVO/bU02mLvhNnzZqrf7il1hbgsDNLsQcWiwM2x0g4nf3hsg2Dp5AHRRaE7QORCCscf6LCF/8ehKYdCvVf9EHzu0qfiey6XaHpmm5obPVEoF3239nHkGKe6w081x8NtxKEDGt+XK0Mu5eb8qBdz1BCul5h60MK/36dZzbdgY97A3/to21tNtOFzde9ge97At/2BHib5we5wCddgE29gM3d0FxbgJZUDpAqQHPTEDSiGkg9DDR9BjSvA/BPIPUE0HIa0GwDGroBm8ag4fm+2EjjUEpnlxcAd/XBlnMLgFP6ArMUdlcp1M3MR311PuqqFBpmGooDm4/sgV2XdEXT77OAN/PQ8nkvpDZ0w/bvB+GNv9swuUwh6RsOn6MQ/sB4+KOjEAjZDMDxxhDxGto0Agzyr0w0WJjPxSwLXxY0KRcfy9MXMuub60la6glzIINhvDPBzIzai8t7mimZIxmmWKAznYlJCriQpgOKGTDSyyTNOmawEeZsbvtLxWOJCiTipSiNR1EeD6AsEUAsHtKAE6P/tHgSpbEEJkRiCCemYOy04zH00HNQNPkIhJMVKAtHEY9UIBCvRLQkjERJQAOLjBvHTsaPefwd/N0c50xjaR5/ibdVL/17cj5Iv5wzUt7WPOE8ZD2Wsy6pzGeZvzL3zJRlnQ0CNEJ/LuBw28wAl73nM8ZWGvOpEm1IHFSlZj29pSZnOS4vgp4A/C6ftplxOR2IRILauPODj9/Dp//+CJevuRThmKE8YAYbUTC49+67cfONN+GJxx/X15Ecd8yx+N2992HJccfh4T88iF8dMQ+vvfo3rL3+ehy96Cj88dHHtERDwDn4wAN1+rBDDtXnNuWlpSBgXXfNtTj15FMwf948PHD/73Hm6WdowCGAHThzJm5aeyPOPvNM3ec1V10NthMlA1EY2AMoGexwzICTXs9IW2AttuBHhp/tAg5Bx1oImzYCHQWPvQjeYjuCFjvCthGI+7tg2iSFe+7uiw3f90LttgI0faPQ9LZC09MKuL83aijpUEHgdoWG1Qobr1VoeTwfeG20VqWuaXX0mVqp0LQmG7gqDzhXAUcrw9blT4OBN/ZD3bP5wJP7Yeu1CjtvUKi9WwH0XvB5DvBpD2y/Nxd4og/w9+7A2wrN3+ajiSrUNBxtHAQ0HQjgYQAEmp1oRh2aWxqAegDNzwCpScb11pv7Y8s9edhyukI9Aeey/sCNI7CON3Ue2xWY1QW74gp1R/dF44KBwKKewKlK3wraeGVftNzXHy0vdUPqky6o/bYrtn7fA395vh8WHK4Q8xUg5C5GgFbHQSd8YSsCPL/xRRDxBRD1G2c4XHhcjKRcVAQexrmAyVy4DUXKtLku45KWRc8FL32ZF7jEhTEIc2C6o8C6nQnC3MxUAEQYnpRJ2kzNZQIkQqUfSafTXwpMOtNvSTyJEgIrt8QSUSSSMSTLSpAoJTjEURqLoCISQiKegGviXNjnXw77IWfAXzoZkUQJgvEyBBLlSEZZJ4ZE0pBq5OxL2J3tDwAAIABJREFUvCeQUlo0g455/CQu45hOCcJsz345fpm+Kduwf9aVOZVprjCPfch8M88hmX/p81PmYHq51GuLCtAI/bmAIxKNSEcEGdlSo9ozt554LxW3OsMBXs5mlBN4fC6PdnoZ8BiabLFoBEcddSRefOl5fP7lp1hz7SpUTa6AvtsmTbphPxMnVOOpPz+ppZwnHv8T5s45HGedfgZuuO46LJw/HzetXYsTlizBX19+BcvPPgfTJk8B61Fy4VkO0w8+8AecfeZZGnCqKipx0tKl2g8bQeeYo47W4EXQuuC88/RWG8+CCFqTqqtx1hlngIDDdpRQRMrZFwnnPwY4NlshrLZxsFkL4bLa4bW5EHC44bcWI+oci4hzP5QG+mHeYdl44S8jsJGH+TW5qP9MofmfCvVPKDTwXObBXOAOw/Zm+1oCRX/g6WHAXX2x6xSF1CkKzWdnIXVuLkBJYnl3NM9RqFucA1y3P3DXcH2lc+2xxjnQt1co7KY2Gft+RgF/z8aOW7qi8aZc7LhZYRuvT/i0K5q2c4stC2gYCaSOA5o+ABpTqMdfUIO/aaxpIuDgZTQ0T9E2PloV+9lCbKfLmgsLgGPygDNGYD1VqI/NRdMkYwtt65F5+HpuNradkAtwa5B2Ro8WAC8ORP1bvVC7XmHLliy8/kYfrdUX8vSG1zESkaAf/oAPHr8bXmql+RMI+WKI+L2IBmwaMLhYhVlwMXJhkcriJ6Mhk2Ad82LdswBbAUsWPZkB20pdUgmsI4xG6ndEpX5HNJ3BmdPSlnnyW9MpGZg5T0AlU56UtUc7Axb/iToVsbBWedY2NskSrW1WUlmFkrJSlMQjKIv4URnxwV1aifEzF8O+cA2i009AebwM0XgcrtJyuEtLUBb1oixagpKEYZ/Esy/aKnE7UoLYLgnomMdG4uZxN8f5x4XbmpxPHDf5JmbKfNYj4LQ3L9iGY0fKejLXJC5pmcsy/4S2BS6Z8mWeC/3ZgEN7Gn9An5nw3IRnHgQcOftI0qi1lFd4J7RbfwKTSDoEK57j0BszbWWoAPDXv76MjRu/x/Vrr0XlhHI4PTZ9kZpZumGcEtOihUfi6SefxEt/eRHPPv00zjnrbJxz5lkaBA6adSCuXnMVjj9uMV547nkNRJMmVOPhBx9EIhbTVwsQCOfP+xX+9MfHcfqpp+H8c8/VYHP7bb/G9ddei6MXLcJ9d9+DOYfNxmmnnIrzVpyLU08+WYMWlQsITldefoUGKwLH/xRw7PZC2O20x3HCWeyHx+aF32lFwDkKycBoxD2jkfAUozQwBAdUKzz73FBspar0pgKkPsk1vAc8nwc8NAyNv+6FTasVttCG5ZYsbTuziZb9Z+QgdSQlmhy0LMhB/WEKODwXzZMUaqYr7OSlbgcpoNLQGms4RuHr67OBr+3Am/ngNdZ1jyl8foPCp2sU6v6QC7yYD7yhsOV1haYtPVHXMAw19Umg/lpgG7Cr6XJsxdVoaASa8D2acC5qUKTPeuq25mDbPUNQe0UOcGYuMC0bqOyKTUcpfLdQ4dtyhdpYFrYfofDvRQrfURoj+P3Z8JjQ/E4PpL7thR3bFd58X+Hw2QpBV0/jMNHrgttnhSdogy/shS8QQ8BXjpAvrgEnEqDEE9ALVhgfFxwlHHO+aHiRGchCZj3WIZVFLIyDffGfLJkNy8xMgHGpx3hngtTviJqZW1txYYrpVBgd391cxn7S06zbmSBj+ktSgkx11IuKWFArB4RKqhAsmYBwgurNUZTGAiiP+lAW8aFoysEYfuhpGD/jNPgjs1AeKkE8FoO7NA5XeRSJWBAV4QpUxKr19yMwEGgmTZq0JzDN+SCgYB4biWcae5YRRGRrjuPHepm+qeTL3JA5JGmhMhdl/qXPx/RyqSf5mcAlPY99poefCzgEFwIO7xTi4fseMGm9YoCH76WUMhNJLe1wi03qEGR8Xjd8fg+isQjWrFmFTz/7BJ9++jEqKsrg8Ti1kgCvGUgHnHg0iksuuggXnHuelmzOPuNM3H7rbThvxQpce/XVmH3oYfoch+c5r77yCs5YdrqWRP7w+wc0ALI/SjnsZ+nxx+PpJ5/CHx99FCeesFQDCftYfKyxPTdv7lycePwJWsJhf48/9hhmzZiBc846C9ddcw0qyytA7bL/HuAUW4zLdVr36+hbjYY9NopZFj/clhh8Dh+CnkKtYZUID0IyNBKlQRvK/S5MClsws7wnPvvAjubdfdD4DaWMnsA/9gdeGg48mAd6G2ihhHNtLpq5lUbAWWAASqpCoSmm0BJXSCW6AEkF+iJrrFJITcgCKroA5QQjnvXsD/xtEFJf9ADWUZEgCw1/Go76h7oCr/cA/tELXz+g0PRpFlJUj4YVwHlAPbfTVgN4EMBzQMtv0NJ0KloarFoyw+Zs4O0B2HJZb9Sdm4XdhyggopDyKGyZrbB5ocIuAuCcPqg7SaHhGoV6OvB8TAGvdNVaei3rctGwTWHLdoWb1/bFxNj+CNqC8HhC8IUs8EZHwRsZC2/IBb+fk7tMAw4vP4r4PXsWkwAHqXlLTRguGQMXqnnxsS4XP8tYz8yEhXGzjHXMC5n9CNPIRKWNMAimOxP4DukhUzv5TcIg95Waf+d/Kp4JlNg384VKXNJk4CW8xybqRHnMjyiNOpMTdKA9TTIWRmk0oL1DU5Kx/2oZ3IsvRXjKXEQC1UjGJmowjZT44CsPwV9SgYpIJSZGyzXgiHRDwJk8ebIOZsDh+6SPd1tp+Q5SLulMNNOcaCtP5ojML0mbqZSZKd+Dz2Ye53R6ffM8T48TcLj1RSAQ6YOAkDGYvEAbmmmG6rPUZR8EIK0Q4PNrKYSSALW89N0xfqOcGmKUgLSngKAXwaAXV666HJ9//in+8cbrOHLRQgSCvFKabmuoFebWEtAebwROFyg58azmiMPn6udMmzIVT/7pCVx0wQV7AIcKBScsOR6vvfoqzjrjTEyeOFGf65SXlMLlcKC6aoIGqNtvuw3XXX0N7v7tXVrCoRRERYLjFy/G/ff9DofPnoNTTjoZK84+BzMOmI5VV1yBPz7yKJ556mncdssteotOg03G85oM1xOYlAZkS00oz26sxcXg5W1rVq/OrDSQfghELTWbxQ67xaUBx2UJwetwI+Adh0hwKGKRQUhGRqIkUoSyUDEq/KNQ5umL808ZgfdeH4ud3xmXreHLAuD9LODVXDQ/mIPGWxXqLlRoplLAEoWmI4xD+KaAApwKcHUBvHlAWKE+qbCrXGFnZQ4aK7LRUKnQeIhCMz0F/C4beCbLuF+H2mvPj8I3yxRqKUE90wP4rDvqd9ENTi+gzgGkLkVLaiNqsQyNOARomgJsjwNfD8PWP/ZGLbfheAX2bfsBy3pqFzVbDlbYXqGws0ShcR7fNws4uQA4uxeab8wGHs5GyzMK9bzJ9KOuaFnXBTu+ysYXHw7A1VfkYnplX5T5LQi5/PBy3zc8Cv7oEPjCY+ALuBHwUZUxqpUGwr4Qwr4IohEDKGTxcQGKhMOFxrQsdlmcks9FyjIuXjJBMkBzIEMiM2ffrMv2DLK4pV8zlT6FqUr7TIyJz2W5MA/S9CBgIvnsh3HJ/ymU7/afDhyr9gLHVcplbChlUP15alkAVWVRxEor4E9OQjBRpbdAyqIhfX4TSpbDWTYN4w4/G47Dl6GsrBKloSRCianaU3Qy4UEkGYC3pBplsTJUx4yzFjPgiJRjBhy+k4xrRzTT98uUZ54LHcXZXurInMpEZd6ZKd+X7SXP3I556SBjTv9UwCHIEFx4GVksHNHnM0zv8SrQao9jnO0YygIEJGqWEeDY3utzIxIP4oyzluHDj/+F1/7+Ko5bfIyWZgN+Ahe10txafXkP2PC6AhfVmf1aw4xba3wu0/PmHqE1yAg+lKyoTVZWUqrrVVVU6DpUEGB9qjfz3Q4+8CANKCynkenS40/AvMPnYtqUKagoLcP0adO00Si3BSdUVmpgLisp0coIa1at0goGLCNg7NE06xB49mqpCdAI7RTg2CjhWLmHZ6AZJRxupdktHjgsbrgsvFHODr+nGCH/OERDYxCPjEMiUohkZAhKw72Q9A3FxOhI/OpghUf/kI1tNKbcQm/QOcAHPYBXeqLx8Tw039SqmXaGQt2xCjWzFFqirYBjU0gRcNwKCCjURrNQH8sFwlla2tk0T6H2unzgvlzs5nYWQeK1HOC2YdhBiYQGpzfTiDNfq1PXNRQAtTZg10I0Nf8aDS0TkartjXp6qX6lm1Y8qLmst77LBvT9dm5XQ4o6JgvNi/OwdR5d3+Ri9xwDIHFZnu6/5U95aHklH6k38tH8r3ytFr77+yy88lx3LJqjMDE+HFHPeER84/WY8XK1YHgEgpHhCAQsCHiDWrIJBdwIBZwI+Zku0de/knGQ8crikwVH4BFphwtS8gVwuNi5cMkA2QcZILdMZNuEeSxjHWnPNmZGIQxDKOuxXDPTykp9gCzMgfnmwHcmE5ZnsF56YB2Wk0o/pEz/1MD+/puB4yhjKr+X1FD3noDp1XFMqCpFtKxaA04kXoHySAiVEb/e/nCUTtWXVo07+CzYJ/0KFbEAqmIB+JPVCCSrEI9HUBINaLc2VCwoSxp9c0uNZy4EGQkEIdlS4zukj3dbafN3ay8u86Az1NwP65tBwxw3z2uJS/+STq9vBpj0+D4BjgYRSkKGBERtNIIIFQMIPFpzrNV40wCkvZprTGtFAX2rp+HGJhQO4IADp+Kp5/6ML9Z9hnNWnKXBxucz3N8QvLytigV0S8MtMPEiLVtizCeI8V1YTjCgVEUpivkEFtrfTJ44SW+psY7ksw4lHVLyboIa67MOAYBxSi4sF0UA/gYCGpUSbr35Ziw79TQ9Hqz7XwUcqtnJjyH4ULoxAq8XLYbLboWXhkZuH8JeH6IBJ6KhYkTC+yEa7YpwYCws4wbBa++HGdMUnn2hK777OhfNGwaj+Yu++iB/55u5aNKShAKuysK2MxVqjs1CyyRj+4q+y3ZQ2rG3ApAnG3DlArZWI8yze+GTVQofXaOwnbYyd+cBvx0ALBxoeAbgFt0tvVD7cC7q1mejpSEL2DUI2OUFdliBb/sCbyrsukuhcXWu9gitr8Ze0VO74gG3+uhV4OgC4Phe2HVqARov7IkdRyvQ8zXuyMJuauC9loumd7qi7hP6ehugnZl+9MEQzJ+tEHKOQtAVg9s7Br7IKPj8hQj5aAw2BuFAMYKeEILOMoS9cYRD4xEKjUUw4EXQW67/yXHhcgEKkMgCE8BJz2dagIFMm4yHAEEGSGYkgXkCZuyfi1vqk8qiT6dkWmwrjI1pM3OROPMFNJiXidlJOan0Y25nLu9s/JcAm0zPlucQbMjoOb4COBxXAZypE5OoqCpHmICTmIhErBQTwj5MCHsRjSVQXDUHlgWXwXfYCkSrDsOEkggmlToQTCbgTk5GIDYRFcEQqsJuRJMRhMuMG0jZP0HHHPhN+D7mPxOZxj09T75ZRzR9LrSXlr6kjhk0zHEBFTOV8rbyZA1kop0FHG6hGdJKK+DsMeY0vAYYgLL3imgDcOT6AcN+hvyRigIECxplTppSjfsevAffbf4Gzzz/FGbMmqa30bxet94m43XPPqcXLpsBAgQK9quveG7dnjO8ARiONgl+d9z+Gxx2yCGGA04NHi4NiLTLueG66zUoaF7tNPy5CbAQeAQwCB6WwiKtWGCAkuHss2j8eL09SJXp39/3O1y1erXWlGMd9intO6Y/V8Jp1VDgSxsPJuAI4o2DwzYKLpsFblsQPlsp/I4KhDzcDnIiGLDC7R4Pd3AoHIHBsLgGoKi4Ozw2hbVrhuPLT/qjZVceGjdmg/fAtPwzB3iGUko+mn/TGy2X9wGOyAImKqBMYUuZQk1UoS6Ug3p/PlICOB4FHJYFXDwQX9FO5pZ+qD05D5u45RVXAAOVDo5RqL9CofH5AuC7LqjfbdwAiucUtq8ZieYrewMX5AGn9gJ4N87pCg3nKOxYzvt7uqKGeQvygQXdseUYhcZVBWi6dD9svaEHvnlc4at/0vM1VbIL0LQ9D7W7u+Ctt7trO5uAowgutx32cB9YIv1gC1vhDUQQ9QYQ81sR9foRcVQibJuiDT3D4REIRYYiGHRoBQIuOC4qARehAipcmFLHvPiYzwVPpkiNJWFO/EfMIAySZaxDpsB+hFEyXxiFmbIO0+xbgEEYS0c0nclJOr2d9JuJyXcmT4DgP0kzPZfgwnyOGZm8pGXMmVdZUYEJlXHEy0rgT1YiEK9CWSyJ6oATE8MeRBNlGDfpSIw79ib4pp2EaHgiYvEIJiTHIprwwJ6cBkfsUFT7IpjlG4lQiR+uinL9TII+nyGB31j+RPAdZHw7Q9O/QVtp81zoTDwdOCRtppxT6YFzOT1P2jDfPNfT4/sCOFQOIFMn+HBbSmxhDHChGxv6RTMMO5mn62pgMGx1KB2QmbOsuqoKDz7yANZv+RrPvvgUSisTcPt4hbQbfq9xeZrX6UHA5UfAHdB/5glY3EKjcgKlKko35Ld8DwIPn08V6CMXLNBSjIAR21EiWXHOcr0dZxzw28DrBAhivLPG8D5AicgADrbhu7J/2tiwnq6rryCw7XEAKvfd6F2tDrfS5DznPwA4WqqhZNN6IGS32LQigd3K7TY68rTCSVcGdg9cdoqK/DgueDzFcHlHwuEdArtzKGy8pnp8IZzjRyLmVzhinsJr/xyKmvpRaNmqgK+6Au/1QNMrecALWcDjVC3ORtPxeWic0wu1M3uhYZJCY6VCQ0KhMZiFZl82Gv0KqMoGFvbR1zZjRS80Hp6LzSGF3XGFbUEFzM0HTuiJ7fMUGlYoYG0+6m/ugt00LL1MAct7AKf0AI7vh9rZ3VEzJx/NS3NRd6pC7XKFnecpbD+9O3ac1h2py7trdW5ekb3rIYXdz/fC7rcHYOOHCi0bFOp3jsb7HxbilJMVZkyhUedABO2FCLiL4POPhD9QaEgp/qie4CGfV9OgN4ygh3lBBP0uBANOBPyc0D9UApCFJQuOC57MRPJJZZFycbJMmB//+cqev6i+kkEJ4AiDYX0yUDJPWeBm2hkmwzrSX0eU75iJmXeGSbKOSBR870z9tJfHNpkC+0wPbdXjWHEMZcxYz9w2WVKCUEm1vjRtQtSDBDUJkxO037RYIgHHhIMxasaJsBywEIGyqYhFuX0aRTJG49AwQrEShKJlSEZiKIv6EUvEEGndCuVz+Gx5PsGGcebzd7c1hh19EymXb820xDkXOMdImUfKcj6L+fLtSc3z0TwvzfNJ+mM568sfKqmfTs1zXeqa8/bEW68fkDqZqPl6AgNsxC+aYVfDPAk+2sr5vQgGqCHK6wM84DYZJZdQKAC3y4njjjsWH3/8Id577x1MmlgNv99nXCWtVaSNsxtKQj43L2MzHHwSsChlcYuMoDOpeqI+g6Fm2SEHHayf/8br/9CqyvQcQM04tmEZbW0Wzl+gz5jKSkoxc/oMbQg659DDdDtundGAc+b06RpYWE4pjDY7NCalVMP+CDo8ZyFYpd9/k0myMWuuGTtfbYGNYexpnOH8BMNP4+HsnF5AGYwzHr4AywzkdMDptMLpHg+He6QGHAc9TBcVwlVYCGdRT0TCCguPVXjpteHY/rVC46ZsNG/IReqLHDS/WwC82g14LAu4SaGJjjFPykJqQT5Sh+ahcXqWvr65hY40Jyo086bOwxRqKMkszQGm5qHZWQC48tHs6AL4umjNMrqbqalS2FilUE/NthO7IXWyAk7LBpayrULzYoXdRym0nJGF2jMV6i/MRctVPZFam41m2tX8IQt4Kgep57qg8R9ZSH2Sh8Zv81GzMQdb13fDm2+NxlnLFaorFUKOnoi5ihFy2gzjTt84BP1WA2AIJG1pzZjzW9Wf9yyiVhVQWZyy2LmYpI4sUCkjA5R/4Nx6IegwpG+9CEMRhkEmks4YmDbXay8uTKsjSkaVDgptMcpM+QIE6X10Ni3tzdQMGIyzLL0/5rGM0oVIFjTiNPej28UT8JdMRlXUjykRu7a78ZdU6339YEk5HFPnwX/UxYgeOA/h0oofPcf8XPNYyViYnyfvzTwpz0Q7+iZSnv59pS+Ws0zmB+PMM88PxmUumqm0MVMplzlMKnnplGXm+W5uY45nAphMebIOOwM4Pv4JDPDKEJ8GHF4lQBAKh4M46aSleOedt/DO229ptzEiKZGZM06gSQ+UODQAtV59QEPSc89Zjltuuhk33rAW9997n9Yge/ftd7TnAWqoXXrxxZp30GUN1ad//7v7cchBB+G4o48BNdO4zUZNt0MOPEj3TZC5687faoUAUrq9oefoM05bhltvvgWnnXKK1rYj7xYgMdOOAEcUAzLTnw04gmSUcAyAodhG8YwP3PNyNhccdi8czvFwuIbA6dgfLtsIeKzjYBu7H5zFWQj5FQ6apbD28i54741B+HZdAeq2FqDx2+7AJ92Bf2aDW164XyFFH2yX0st0rr4EreUoBczPAhZko3muQvMChUZ6IjijADi0OxDuCXgLgFAvg/pytTRE6eg7Sj2HZOnzmNpTuqJhWS6aTleGWvb5CrvOUGjRvtxygVv7AXcPBug2h+/yCrfOCoD3egFfFaB5Yw52ft8NH73dH/f/ehDmH6FQWa4Q9uQi7CxE1B1AxONHyGtDwD8efr8FforXZlBpL24CEvNi4iJkmpSLPb2M+bL4ySTIgPjPV5gjGSTj5n/D7Me8uM0MwRxnvc4EYVqdocLIfgo1M+T/VNzMxCWeqW+WiYRDZs86zJO6zIvG4vAnqlERDWBixKFVoX3JKkQTcXiT5bBOmoPgwnMRmnYYQknj3hhpb6YcG6b5PAbGZbwkLvWZL+MudcxUyjpDzd9afi+fI/OFc4P9mOsxLvOPVOaVOY9xc5nUIZW5bc6TfJnrAjrp+ebyTACTnrdPgNMKMAQZgg1VnCOREA4/fDb+9a/38P777+LKKy4HtcPIwA2DUa8+oE8HG6YJOObALbUrLrtMG3fSAJRnNzzAf/ftt7V3gRMWL8H9992nt+BoB0QDz9/c9mucftoybcR5y403aQmHwLL42OO0pp0GseUr8NADf8AjDz2MKZMma+27GdMO0MBIlzaV5eWmrTXDUaeAzh6ebtpaM5dlBpq9OGGWbhjfJ9c2lGrYiA8h0PBjcVC5xynabHxBW7EftuK4YTjkGgqXaz+4HYPhtoyCc9xYOMeOhHPcYDjG7AffCAcmJbrhgvMVPvmyD7bsVFp9ufHrPLT8az/g9f3R8Gw34PFWTwLUaFudD1zQFzi9P5pP6o2Wk3ui5gSFzcfSxYwCjlQaiJoOUWg5LAeY3x0t83OROiYLNXRJs1yh9iyF2gt6ov7CnsBlfYDVvYHrewC3FqCZrnceaHWV83IX4LWewJv9gX/1NS5v26JQt1nh+3X9sHa1wvwZfZEoHgu/rT9C3oEIuSwI2MIIuxIIeaguade+0nyBYnj9LuM2v/aARsraABxZVLIw09NchLKgyQzIbMgsyAAJMgxkWsIchUGlMwDpw0zTGUtb6c4ws/bqmBlkZ+LCbPeFZuo3U3sZO5EghEpd9sM468mYknKc4/EEgvFKbW9TGXEjEQvDl6hAqKQMnrKJsE+cjeJpi2AvnYRgvG3HpXwGvxklU0qq7FueT5r+W2Rs0/OZlrKOaPq35XP420kFVDg3zPWYZr/yTiwT4DDXZVzAQso7ojLf2VaAwzz3zXEp74juC+Bw+8wcAkEfpk6djCeeeBzff78eK85drtXgxSEnz0uM8x1DqSAT6JhVo+nVYOUll2rjT26Zrb7ySu0p4L133tUeCKgifdcdd2rAoPPN++65V4PI6aedpiWVNatWa8/QtKlZuuR4rdlGQDto1ix89+16DVoENfpOo2NQusD57R13YmLVBINXd/I66f8i4Mh2GtXreKjt36OrzpeQsx5bsRe2oigcVgcczpFwuYbC7RwBe9FoeC0uuAodcI2zwDp6GJzWrvDahiHo6ovp0xQe+/MAbK7tgbrGLDTuUmjaqFD3Jf2xDUTqlcHA832Ap7oCvIrgLsMDddOVCs2r8pC6shdwVS6wSqH5YoUd3DJbkQ+c1x0NZ3cBrusDXKP0Vh09U9eszQHu7Abc2xV4IB94NBf4YxZST2Wh5ZVuaHm9D1re7o+mz7P1RXA8b+JV1k1NCi89ux/OOXEkJsXGI+oZg2AwCz73IPhdTvidIUS9lfDYwwjwhj+/DZ5AIbwBO7zaLbqhsy+TvU3aCcDhgjIvNFm0XJQSyADIaMgEhHkKYxQGJAwgU3vph9TMXNqLd8TMOirPxCgz5Uk/8vv4GzsbMvXX2bZSj+MoY8k8MmQZY4IDgSESL9F+0EqjPsRjYfgT5fAkqxCacghKD18C/4wFcJdO0t4HpF+h0jfflX3LWRwlVNbp6DdkKpcx64jK92U987c3zweJs67E+c6Uovl+zJc5xTj7krrMFxBhXNqb20hboeyT48C65nmfHu8IaKRc1l6HW2o+jwYbj9cNBgIPPQesXnMl1q37N373u3tRNaESdNbJMxnyR1F3FgBKBxxut1EJgDY4BAaCwcqLL8HlK1di7pw52pEm3c/88403sWjBQu19gIac9K9GaWXxMcfi4gsv0mc5PM+h6xpeRXDpxZfgpKUn6vegrze6rnnnrbex9rrr9XkOwYrt6FeNWm40FhUQSaf/NQmHEouhpWCIRyLZiAjFF6HYaKC4Q2tFyMvZLLxPx6O32By2QjjthVqjjf7X3MUOuC0WuK3j4LIOh8O6n75B1Gnpg4CrByZWdMNxRyv86fH98eW6/VFb2xu1u3JQuzkftd92QdOXXYAPcoA3eJlaPvBUNvDnHOBP2UhRKvmjQjOloUcVUvcqtNyVj41XKWygksAzg4A/52lbm5ZnFZrpd+1lBbzQRdsE4dU+wJu90fReHlq+zNbeEVIQu74xAAAgAElEQVSbsrXEVVfTHd9/PQyv/cWKZUtycNCUbqgq6Yd4ZCB8gYHw+AfD77Mi4PEjQDVnL30wBeDzO+H1W+EJ2OAL+OD1ReHzRjp3hkPNGbksykTTF1emtCxQ80LmIuVilX/HTHNxCwNgOr0+8zoK0oeZCmORvI6YG58hdTIxSeaxL9aR8vT6kiZTknqMC9Nm/JcO8ixSAR8qAcR5aVospAEnmCiBg+rO0+ah9LBj4KmYBm/JBG3kyd8m7yi/QX6v/BbpV/KFSjszlTHpiMp36gzlt0qvZ54j8t6sY86XuHluMi5/mhhnG7aXOmzDOOc44/xtAjhSx0xZT9YM89mGafGwLhew7anXqgpNbTABHao582CegXFt+Onz6nMb7UnA70VpaRI33bQWH330gfYkMHvOofo8x+vZa1tDECHY0CmnGHOaQUeARrbVNOBccukPnHcePOtAUGmAgEN3NPfdc492QUN/awSmxx55VPtbo9NNuq6hZMR8uqvhdhrPcB584AFt/Pns08/gmEVHYeUll2jv0AQbbtvRnofHIulgYwgRooWWTqm1LFtnbdF9OMMheOwFGQtoCCpgY6YCMj+kVti0FhvPeuxwWt1wWj2aumxWuOxj4HIOhcsxBM4iC5yWYXBZBsJVNAjuwiHwFRdgaqXC6Sdn4Q+/G4n77hyA9z7qgS+/zcamDblo2NwDqW/o7j8H+JBGnUp7hMZbCvX/VGh8Pxepd7si9Xp3pF7thfUPKWzgOcxbA4AP+6Hpg25o+qCLcZ8ODT4/UWj+NBtNXxQgtb4bmrf1wo4NBdi4vjs+/ag7/vBAPh74/TBccen+OPSAHgjZByDgHIqAbxB8of5wBYbC7aXWCq2DvQjQJY3fhUDAroM/4ICfngQCEfh9Cfi90V8ccLigzAtR4sIMuBClDuM/J6QzH6bJcBn4PHM50+lBysk4pUyYqJmyHsulnqSljVApJxUAMDPh/3Y8EQsgEo8irM93IgjHk7BXHAjH5HlwVR4If6wE/kSFzuc78/1I9zVk+l0yJh1R+QY/lXZ2/sg8NNP2AIf1BBxI+Rz+FsZl/rIO86Uu87kWmSZlGfMEeASQWEamTN9jEqgtRnDQHqBbD/MJRB6PWwMO3dPQuHPlykv0mc3f/vZXHHvs0bqMTnjdbjrt/KGCgAYubSQqmmqGsoAAjVACDqUTKgJwy4uuZ3hkQWea9BhA40z6T6PUsvzss7ViwbnLV2iFADrjpOZZVXmFBpWZB0zX/uAOnDlLu7rhb1pxzjmgVwJusfF+HG7BXXTBhVqyouDQacDpEGgEgPYBcAg2ewCnFWwyIdoPgaYVBW1FsNvGGqrTdIVj9RnB5oTDXqi32RyuwXA4h8JZ7IWr2KrPd9zW/eC29oDP1hOewh7wF/aBe3QPhIv74Yj5CiedofDam2PxyadDsem7ftj6XQ52b1BIbVOo/Vah/jtlGHdu6o2Gr7uj6d890Px5L9S8l4cd72Sj5au+2PVFVzRt6ovd33RD03d9UP99Nlp25aBuu8K2zQqbtxbgi3V98fY7Y3HmmQrHHaMQ9/VE0L4fgs5BiPiGwO3sC693IDy+YXB7x8LltcOj/0V54Pc54PdbtYJAwF+MYMCOoN9tqEFTHdobR8Ab/p8BjixKWaSdZRTt1cvEpHjewH+iZJrp5WbmJ0xSmKuUSdpMWSZpqWemUibPY5r9s448579PoyiJeRBMxOFPliAajyISj2uwicw+Gd6qA0EX9oEo1Z9/rF3G95Xf9VOoeXzai8uY/VTa3vwwl3He7UsQYBGQEHCSfFLpT0DF6/XqPxpC+adD7JM4LxlkXKlWTFf9ZNj0xkz3L9WVVdr1Cxm7WPtTLZqq0MGgHxMmVOptNEo3i45aqLfXgqEAbDaLVplOBxwCCg0pKdHwzEY8DAjQCOUZjmx3UZOMYMNtNwaCAUFB5zmcug8CGcGQO1Hsg9t4fAbrUSigZMazdvowMwDFpiUu9kfXNbMPPVTnM+3aBy21TDhgFkL2xvcBcPgjRKQyttYIJoJce2kmwHFYi+CwjoHDQkqPo63oaS+GwzEedh0KNXW4hxmabJ5ucPoVXAEFu7ULXIUWeMYF4SkaB6dDwV7YAx5rH7gtCsmQwtVXjsctN/bACy/2wY66sdiNXtiW4i2eCtjZ6kJntwI2twa61NmmAOaxvL4L6hp7oKllIHbWDsF3m8fhj0/2wA039UVVlYLfTQ8BQ+ApHgefqzeCrnEIu73wuwsRivZAINoF/nAvBEIjEQiPhS/SV3sQoIGXn0oCPrqrsSHodRnbbO4gQtrehltuhp8k2T9uj5oXmsTNi629uCzETJRMwJxvZgr7Gs/EpIS5sYz9MW2uxzQZKBkB9/sZZ7m0a4u5SjuWC3gwLvnCSMhkyFhk+1Dq/vdpFGUxJ/zJJDzJCg040XgMgYOXID7/HESmzEZ5NIgQASdibPnx98iYtTUOmfJl7H4KNX+bnxLv7Jwxz7n0uHkus4x9ypwgZVrqSFtJk8r6EFAi4PBPz9y5c7F48WJcccUVuPzyy3HZZZfh4osvxnnnnQdKCJQaeMhOQ0qqGNNuhT7GKHGQqet//g4b7HYrJk2qxsuvvKivG7j77t+isrJcA5Hb7dTOOb1tqECL8Sj72wtAP9RSo0NQntnQPoaOPLnNZYAX6xlAIpKI9hbQeqTB9yNosA6POUipil1cSM/+xnm7Pv6g5wCLVYMWpSVKULTLETDTvzNNcSATf/9FAEd+rIGWltYzmr1AIyiW6YUcVosBNpZiOGzFcNjHw+EYA7tzJOyOcbDb3LBbYrBbkrB5rLC7rbDT9w8NSG0ctLFwOQejuLg7iot7w24dDg8HymGDzzYMAVdvxAI5KIkqlCcVpk9VmDWzC6ZNU5g3T+GB+8fj1RfDeOVZB976qwevvVCE11+2468vufD0c048/IQVRx6lcPAkhUOnKsycpDBtosKEyhwkEvkIh/vA6x6IoG8cPM7x8PuGw+8bjFhsFMpKHShLRhENxLRLGhpwBbxu+D1u+F0h+F0R+N1+nQ54PAh6ggi5Iwh7Ioj6goh4XQh5DQ2/9oBGysyLSOLmRdZeXBZlOk1vI4u7s0wjvV4mBiV1pG9hGMwXJkLmL/84zX0IeKQzVWGkzBdAkX+rLGMf0ob5BDKG/+W2WjwWRXnUDl8yCVdJJSLxiAYd+wHHYMyEI+FITEE5XULFKP0Y/u747m2Ngfy+TFTG56dQ8/j/lLh8745o+lxkOtN8ZD5/B8eCf0oIHJwvzBdASV8PTHObjH7l7r77bqxZswY33HCDpldddRVuvPFGXHvttWD8yiuvxMqVK3HxhRdqa30y+mOPPlrbqXD7itcxy9UE5IU2GrvbrRpcLr7kQtxxx+2YPHkiqKkmSgQOh00beqZLOAIae+xxWp11imQjlGBEn2mG3zSChgFOlD4IIqxHUOD7ME5JicIAz5ko3RBUCAbcmWIdg4cbftbIp0XyYT3tJ671fIlllqIiA1j/V4BDyUTErLbObwg6mQCHkpCjNdhtlJSKWkFnPByUcminYw3CYQ3B7rTB7rTD4aBLhwBctiCcdhuc1GpzDIbNPgwOuwUu+m4rHguXZQRc1sFwWvvCbesDt6033Pa+cNn6w2UfCL+vG8rLu2LqlF6YPrUHDpiSjxnTCnDA1HxMmVKAqQf0QkV1N8Ti3eC394bX2gte3U9feByG+rbLMRRe12i47KPhdRXC5ylGOGRBSYkLlRURJKMliPhLEfDE4KPnZ3pYcPnhd4fgdwdbAccLPyUZT8DwleYNIkzXGD43gl56hqaUYw5tuE+nFlpaoOuO9JC+aNtKZ1rwmfI6YhwdlZNpSZ22GJiZqbJOe4wyvZzMh0Ai23bCgKUPlrOMDEvK2qOsL6G9evtcxkvx4glE6CEgGkY4WQr3pDlwzb8EninzEYkl4IpNQDISQjJqXFpm/k3yTmbKd5Df+VNoW9+js/nyXTuinFech6Ssy3fNNNcCAdqSUXoJIcA2oQCCoSAisShKyspQUTUBydIKfc4S1TfiuhHy88Iy+kBj31FMqK7GkUcvwKJj5+HEU5bgiiuvwpVrbsDlV92Ko5cux6+OOxNLT78UK1fdjOXLV+K0k87ASUuW4sxlp+K8c5bj5ONPwoHTDsbkimmoLpuCCeVTEI+WwecLw+Hywt5q3E5JglJBJBjSvG/s6DEYN2asPuPWIEAvAh5fqycBehMwB4923CmAJEBjpsbWm0g0hi9Lrcmmt9YMtzSsI9tgbMttM3F5YwAPwcZQ6CLoGFKO4dST+Qx7pZm9d96IexwzzcjfM5zhaI8DP9gBM8795WhGaNt2OK1nOFKRVKQaM834QiYjISk3fkS6JoRNgwkBxemg6GeDy2nTcabNwUWpxz4SLvsIOG3D4bQNg9M21Aj2IXDqsD9c9kFw2wekhf102uscCL97MHyuwfC794fbORBu52C4nYwPgdsxDB7HKHicY+BzjYffXQy/m3uhHu1DiQeMpbRficZ0WrRZ9L5sq78l0Xbh3qrWbjG5x9B5baQN8GkDdMQup5VS+y09tAUw6fmZFnxbeR0xlPbKO8u82mKYAjDmfjLVFeZLKpKMOY+Mmu2Ylx6kP8lnXYn/p2gkGoM9PhGJaBjlEQ+i5RNRdNCZsC+6BrGps1ES9mJs2RyUhT0oCfsyPt8MNvKO8u4/hZrHdF/j7X3z9DKZV+ZnSN4PaCCKYCCKQDCswSYQ8iMY9iMcDSFekkRpRRUSJRXaIp6AE6Z1v9+HSDCCstJKzJh1EM6/6Hxcec2luHjV2Th9xYk48pijsHTZmZh33Ck4eNEpOGLpuUhOOwKHLliK5eetxIJfLcTsgw/CySedgPNXnIvDD52LieVTUR6pxpSKWSiNVcPlDKPQ4oLF6YG12A57Me8CI7XDVmRF0dgijBkxGiOGjMCYEWNQPK4YdgvPWqjuTAUBarvtDR4XJRaCjgFCZqCROIEkPZjLKKW0HQwwEVBpj+4FnL08WXh1hzQj4Bjn9xobMmCH4Mj/GHDscNitOlCqcTnscDntcDoIOj8Mbkch3M5xcDvH6uByjIbLMQpO+0g4HSNaw3C4HUPgse//g+C2DwZDyDcSkcBo+N3D4OX5jHsYPO7h8LhHwOMeBY9rDLzu8fDR95nHAr/HBr/HcKRHsKDjPmqxMJDhM2+PmEwfSdqNuVGPddsDmPSy/wOcH2qvmZlUe0yVwMBygg3PayjRMC6A0R7gSJ1fkhJw3Ilq/T6lYS9CiQoMm3EWRk1fBi99p0VCsJQdhPKIFyUR/5737uid2huTjsrMY7uv8XRQ6SjN8ef34HNE2vkB2FCiCRJsIlq64aF8MORFIOjRNBIxPJjHonGEtE1PGH5/AsFAOSqrZuCccy/E8gtXYNm5J+M3v7sZq9ZehuNOXYBzLz0Jq2+6CCuuOAtzF8/FmSvPxqJTj8Vhiw7DWRefjmNOnI95iw7DBZeuxJVrrsVpy87CjANmYfqU6ZhSPQXJRAn8gSCsdgdGjBmNcWPHw1JIrVs6wnTAWkwtXhuKxhdjzMgxGD1iNEYNH4XRI8dg/JjxsBbxDzTVoumPLQC/x69ByO3gFhe9DPzY04CWVv4PcPZqGpglG4l3iIat0k5mCWdfAMcCj7NYB6/LAq+rCB5noT5j8Th51jIOHtdYeJ1j4HWO/kHwuUaDIegdhxDvo3GPhd8zFr49YRx8rUCjQcZth9/thN/t0oF7pSIGk2pgaZVgdLo17/8AZ696dWcZWVvMkQxX+mAdpturS6CRMxtRFOiIaaeXy3PS839OmoDjj5cjFI4iEQkiXjERtqPXYlzVfLiiFf+PvffwkuLI9vz3H9hzdmeeJER3ee+r0lRl2XY0dAON957GQ2MaaLxHCCMQSHgJIWEkhIS8BLKDvBlJY5BmRqMZ2dF4szP7e2/Ne7vz/Z0bUdGVnZ3VXZhh3tuBc+JEZGRkVprmfvKauAE1U0CsMAh1aQmFtGoKnHL3faX94rleSd0bYPT76fxiW2jaRtjQNtdsUkVTmoRkiqYQUNb5GFLJBFJJGVpKhaKlEUvVIpFqQSg2BKPGL8EjT1/ArkM7MLN9PLbuW48dB3bhxLkH8PgLp3Du/P147Pz92Lh9CabPH4mp80dh7faV2HLXbdi8fzt2HTuEwyefwN33PoTlazZh8LBhSNM6RGoEEi39LoeQTCsIRoLwerydwKEgKNJkGHh8QQYYl8PNYGO32jl4rA54XV5EQmQW44mNSesh2NwAzl8h/v2nX3z1FbPvkd9GqEGiFpDR11cNHLZuNk0iJVWU7I48dbZweomaaT+RMOJUovQSyXFGTjoqQSTiAVbkmA+KscR1faKd8CMRF4XCCoPsfFKc1hqPMYccLZREhUBC4YikhXDzWYKFS1I/BxAfQ9tkUiNTG5swVpxMZtRmzLZvaDglDUd8FZNAJYFFgqsn4UpAIMiI5KTkZDZqOWbQoN+hQvvE+c3GXW2fli0glclDy+Sg1A5EdOH9kBpHQc3VQco1Qs7UMtMaAcn4W+K6rmV9JaARxwiAVFLr4UIOff22vs39NkkkUzKSKdJsYkgmo9BSCaRTtCQAtxpEUzn4kgPgV0YhpE7B0AkrcPb8i1izqwP9x6poXTIOx8+ewDOvvILzr34HF77zAl66eAEPP3I/1q1fiiXL2zCnvR2rduxF+/aD2HTkUew6+hx2H30Ci1Ztw6CRo9DQXId+TTmks3HEpSBkVUI0GkcgEEKQsuWHIoiEo6wOBSPw+wJgsLE7YbdR4ZqOtdrGwON2uOH3BhALl8xsZFJLRLtGqOnNZjdMavo5OQb7HXcWGWehdt8uq+GwsGmeFptsjmSfNLc9Un+UvTiykbKXEqPYdoIPlRAHRiwE2axEQ5CjQb6P1QQsUcQ5+KJITJth9layuZLzXw8cPqmL4MILhw3314i+Uq336eihYoQOg5TBVyMi1Yy10X9D2+ILsrda/x+9t3YlQqWnMUJIVVoL4U9Cl9okZPXHlhO6NF4Ah5ZeIOCI4+kYoxAX2/rfo76exopjrqSm8xJw1HwDovUj4Zp2F9I1/RiAorkBSGoZ5r/JpfmSEvrfKHfPV9Ovf2f651tJW39sT23629Kb0PRt49+dSs7/pAo1SdpNAmoqDoW0G436KVNAEloqh5DWCHtyCNzJSagZshqb9j6CB558ChPbRqNxTAJzOybh8QuP49X3PsTzr72P19/5EG+/+y7efOMizj16Bu1Ll2H01HkYO3cdxi+9E8Pb9mLkrDvQunQvRrUuR33LCNQ1N6CmXwbZPJn2ZMRjCfi8EQQDEYRCpcKgE47C5wvA6XDB4XDB6XDDaXcxE5vQdOxWB1wOV6eJjQURFH05PPKMR5+VM6eRnKOAAA6hnvw3XYMCzGWo8PGU/DZ6X46Z8iACCPT79AqHaJdCpbsrKkJhofqqfTjiB/W1GYTKAYduJEpfDcVwvHLAYZFtoTiiVCh8OkITnUqx6ZTDiArTfmiSVQUlLrK1FjO38m0eZSLFFSRiMisMQMxsVtJkSsApwaWnPqb5dFnAqbTWhhE+YvtyINQbaMR+43/2y93uScj0tq+cQKPjaJ/wv5QbpxfEoi0gQZFdBBoyq9F5CCbiPDSGto1FnMNYG8dd7XY+m0Y6W4Bc3wJpRBssI9ahkNGQSWuI5JoY6AqajKzGQ4GvFCbifnurxTsXz53G9/buetsvznlltYIUAUclDUeGTKHGigxFyyCmZBFXapCrHYJQbhSC9a3IDl+B1uWH8eEXf8H9T57DoQfvRMfWVjz81BF89/uv450PvosnLryEZ154Hu998DY++N4bOPf4aQwcOhDRTAH9J8zDoFnrUT91A9ItS+GURyCYbkFuwDCk62pRqM8jX6D1fVREIxLcTtJkwggEw0zT8ZOmQ1qOAI7TDafLAxcVpxuuInTIn+O0O9k2aTrkAyJNRx80wIDCQp4JKjz6jMNFQCbGotDKBwroISSA0rUWsrW3Wg8V0RbH0LZexndv9wwaAZ2/O3AowWc0HEOUTQ6NsBfCtqlPV8KhBKjQXJ1IJIEolWgc0WgMUVoOtVhinV8Duhdm2hdHLJZAPC7xEpPYdiJB6SkkJOIypIQMSaJs2EUthkxllDKD8ppJFYKmUxPis4K5dsJXFxRgKVf/owCHBB4JWYIGCXdqmwlNM0EsjiVoCDAIc5o4Bx1nhIrYNp5T9F/LOkemMi2FaP0IJKbdjsTYDvSjRJ6ailiuP7R0BjUpCbnrBBw9PMQz0vddSfvKQMOzDqQo15iqsMXNFAq2SWUQT+YQUWsRSTVBqx+PdOMUSI3zkRjYjtiAmWi//RAuXvoIH3/zKX76zSX8/Bcf4A//7RP8+c8/w8+/+C7OPHUUE2cNxOzFw3Du/AFMWdAEucGNSF0QvhoZwcY6pEePx7BZa1AYNhNK/VA0jxiHQcNHorGpCXX19UilNMSiJAfSCIXjCIajvIQiCEdj8AfD8Pj8cHt8cHm8cLg8TNsRWg4HjotpPQ4ytVkd8Hv8zFJDQQNkFSHZIrSXkiZjkF09RqbdAA7LSCAIKepyGg4zk7E5OBw69AWgB41os8mioTgi4XgROAQbI3BIyynzldANOgScImwIOkXgEGA4iBJI0MSr4sxh0l4IDGTeumLgFKPYCFrlIKPv/0cBjhBw5UAjhKKxFrAgOAjYCLgYzyXGGuty5zSOu9LtDEXQpZPIazKC9aPRZ/Q2qIMmoZ8WB2k1UraOBQ7UpBIMQFf6O3Sc8V4uZ1u8gyutrwY4ND+NCn2MSYqGuJpHJNkPgeQghHJjIfWbA3nAQuRGbEXT1Dswqm0D5m5aiQNnDuLtS6/jm99+jj/98Zf4/a8+xjefv4Z33jmJbXfOxoRZWcxdNRhLbhuL7AgP8qPDqB2vQh4UhTxQQf34JrRv24zWZUswed5stHW0Y86COWjsT0tA1DEtJxoLwu11IBCi+YIxRGLxYp2A1x+Ey+ODx1uEjtvLtRxmWnOCIFMqXNOxWezM50NBByIYiYBDGkxZs9oN4HTPOKBXsSo1qZEpLRYhwkuIhclcRjl9yGTWvXQFjjlsolEKq74c4HBthmk5RfhoKY2BRiLNROZJ+7iG07Ovppw5jftwSBui4/lXjR4qPbX/UYBjFIyXKzwFcKgud6yZIDf+Lm2bjbvaPvLN1KbiCDdNwc1TDiNZ24QGLca0GjWTh5StR+11BI7+fsQzuFLQiOOuBjgFLYO0nISmpqGmCogotQgmm+FPj0KwphWRxiVIDd+Epin3YMjM/Tj4+AUs2bEIB87cjvOvPoJPPvkIH73/PTz/2P14/rGdePTMGuzZvwArN49Dx/YpWHtgARqmaRixZBAGzW5Ev4kFjJk7FOvvXIG1ezuwZNN8tK2ajbblszFp6mg09i+woIV4wodw1A53oA/cfhd8wRD8oXBn7fL64PR4oa+9Xj+8BB6Hi2k0BBgbBRBYHSCzGrWt1VbWpo9xCkLiwCF3gEGzEdv/TwPny6/YDFphc9PXeqhQm4HFEETQ2V8MBmA2wC6h0TSzlc9u5cChmbIJbkpjaW3MNZxImFYR5SVKgQWRrqa0aJSWtu6q4Yh0EGJiptjmqmucOQTJKZggtZb8OPEE0lqagYZgQ2uSU7rxTuDossCWA4yx3wgcrilxbakn2NC+ywIOBQ4YSzGjrvDfMMetLtnhlQgJIWCutBYCzqymcwqhb7bfrI+OIQEqTGD6MUKwinOKbWOtP0bAyzjmaraZlqOpiA6ZDX/bSdB8nLymIJ3OIJnJs4CCvKayOTlX8zv6++ipLX5DP+ZK3ycdZ/w7Kp1LJOqkMcWippBUtWKhdgr1Wh0ylDFAU6BkcwjIY+BPzYYjNRX++hnIjt4KbcQdqB2zD6Pm3YWn3v4Ap58/hideuRfnXzqJ88+cwfGDe3H2+A48enIljh6cjb13L8TeQ8tw8cPH8NIPnsZtx2/Dwp1LMXbJRIxZMA6zVszEtgNbsOXgahx6aA827VmNqfPGYejIAWhozCKVjiIueREIV8PjvwUeAk4gCH8wxGrSbpxuHysuTwBOtx9ubxA+H83NCcDt9LAwaQIORaxR7bTz0GlrNe+jsGkeAMX90XGKXGOlK3gq89+UDxoQfpjyNZfJwhqlr5msLspvo/zvul2JD8ePO/fswV//qguL/vrLr5hzSA8aY5sl8+xMa2Ou7dBF86gzHhDAQFSEE4GKUudQyLPZQ+g5wqLkEOvpRYgUEaRVkAksVZyoSYLcaCslVZagQkWEJxrrzsWUiiY2EZUmgFKpT+dvBhyTCDezaDZKiaMHkGgbhQZtM0AZUr+bjSsJmNI8nEr79EJP3xZCUV+bnVNcD+2jsULL0R8n+gWURE2+HjLF0e+K4yngQES5iesxnutyt5PpLORcP0SGtUGZfSeGJm6Fmq1BuDAIaraWaTspFjrNl3PQn19cw9XWdH/iHGbPsdI+8bzNapHjjH4nk80gk01DS9N6S+SAp4XYMlAVfUlDVdLIxRqQlhVIGQ8CuQSc8Y2wSwdhSy9HZHArxiw+jMaxR1EzfAPuuO8pXPrqV/jFH77ARz++iAdPbsO+XQuwculQnLx/Ofbvn4Y9d07Bzl2z8fKrD+CnX76Nr//0Kb768y/w+scf4OT5x7Fu704s3LQaS7dtwD2PPogzF57A/hNH0L5+KQYMb4Sal5BIhhGXQwiFvfD7nAgGAwgECCgB+GjuDUHG4YXD7ofHHYHHFYXHFYPPE4XPG4LH7YfT4YHD4YHN6oLVQiHTLjjsblZTn63aBZ87yAKheIASj4oVprWe5BulHatUTprJWN5Xyg5AUWZ60Ih2V6iYy3o+pjxwKFs15WqjZKJ7dv8tgVNMNEdwYcAJ8psSD+BvARzKKyReFKmoBBHymVB2AEpJQ+tCEITES6Ux1O4ZOHwM+XiES/EAACAASURBVG9Y0jsyjQkNRFdXCh0Oqd79OJel4fwNgCMEiIBSubkUlQors3FCCFZSk5AT5xDjxTbVAixUi/2i1gtx0SbYEHz0Y2hb9ItxV1vTsgPxXCMcja3o27wIQ2ULkpkCIvlmBp66VJxtU7ZocS1/y1r/zC63bQYa0Sf+Tuja6TkS0Gll0kKhphM6nTnTRO40JYW0lEVSziKe0uBPN8AZ3wKHvAfa8G2YsGInZq87iX4jb8fE2bfj7qMP4rW3X8cjZw/h4N5l6FgwGMvnNuHSew/h6IF5WLIoh2XL67Fl+2R899KjuPTZK/j4F+/jd//2O3zzv/6Az/+/3+Gj33yJtz/9CN/5wft46b338OTFl3Dw1L1YvG4JGloKyDTIyNRKSGfJyhFna9yEgmF4PT44KSLNQcEBPjjsPthtVAdgtxKAQvB6wvB5gwxGVosDlmo7qqpsqCatxuKA1epkxUYAsrhhtzgR9NH0DLk4IZQn7ORmtpIsEzKts74BnK70M/pxBHAINoLOAjzGulJydz58PWT0bd0aFAQLSjdOa1yQlnF5wOGZWUljyKQ0Pv+GIteMRReRZjSt6bf/owBHL+CFUDGrL1do6cdfjmAVgQHiGLoWaovzUZvgIPYb63LgEOP0x1KbhGa5Yy6nX9WyiNcNhTpxNVyDF6Il6UIyk0Ms2wglU0ANASedY/NxxLVcq5qeDZ1L3Jt4Vldam71/6hOwKWnFGtIaLT9Rh3wuz66BzbVRaUl0Q0nGISn9EFZGwKtOhj1+GxL978bme9/A0Wdex4MXPkHd0IUYPmo65s6YjodP3I2jdy7FiQPteOrEerz7wiG8+8oRnLh3CdqX5NGxuhFrto7Etn0z0b5pAnYeW4+3f/YGTr3wMC799ud49Scf4tC503jlBx/gvR99jqe/8zr2HTuM0dNHoq4ljUy/GGqbksjVJhGLRxGiqRgRic3FcTPNhSDjhcPmg83qg93qg83ih8sRht8Xhd8fhtPphcXiYKBhwKmyszYBiPqZxmMhnw7N0/Ei5A+z1Dc835rw69wATnFRtgDLQMrVrq6gKaeCcZWNVvsk5xi3NxpBI7avCjgsaKD0orhpLcZCEAk6pJmQ8Nc76CrRcCiihGk1pPp3+nJIMyoVPVR6av9HBA4JqHLC5kqFFx1XTrAaz0njyNylz6SsP1aciwSr8VixTz+e2mIctQVAxBjaJuBcC+iQ5hKsG4X4+NXwNs9EcyqAVDqDeKYeSjqPAuUNS2eR1Lpfu7ieK63pHsW9lXs24jlUUpf7G9ADh7fpYyCLLGVYoBxoKTLlUo40XSluS+kgospQ+BNtcEkdsCZuQ82Ygzjw+Id44u0f4elXv0T/kVPQ1FiHJTNH4pH7NuPe3bNx3+5WfO+VA/jROw/gzZcP4PTJDuw/MhPrtg3Bsk0DMX9NE+auHYLTLx7AiRfvxbbj23HipbO48P3Xcf7DN/D8++9i39FHcP7V93DoxHHMWToDA0ZmkR8QRb4xgVReRjAShccTQ8Afh88XgccTgscThssVZOY0m80Hu90Phz0IjzuGQCCOgA44BBcGmWo7qovQIU1HmNRIwyHouJ1eFp17AzimKW44cNjiaiYOpc5Zp5RhWqwWWjSnceDwMEABGKqjxcLaFaqLphpOJ3BoTg/PXCCgQyAjuJCJjaAhoMOBUzSricmgxfUmxD4BEDpORJyJmvUV5+qIceTjEW2qOWR4X6XAEYAjUF5J0ftwyIdF5XJ9OOKLVQgUM4FTiaAqN4aEkV4gUpv6jOOpT6/hEAioTxQar2+bHS/2i1qMoW3jNYjtawKdTBa+xklwDF4ET+1o1KeiSGspyOkC1HQO+ZTEtJtKgSOuTdxHTzW9L3F/VNO2uO8rqc3eP/WJvxPRVtUkUuSzYaYzBZqmIqXJUJPxYkkwAClJCdFsEEF5IjyxjXAkboNV3oK6iXfi3ue+j0cv/hCPXfgpxkyfhFHD8lg5vwUPHVmKfZtH4I51g3Fsbyve/c5BPHRqDe5/cAUOnWzD2jtGoGNbC2asqMGafVPw8o/O4rbja7Dtgduw75GDePr9l3DxR9/Fy997H+2r7sCbH3yC519/DYdP7cfYGQNRP1iClPEjLIXgD8bhcMbhdEXgdIbgcoXg8UbhcodhtwdgtZGZLQS3mzSbBILBBPy+EPPVEGiYGY1pNAI8BBvy55A5jWs41io7HFYXAr5gUcu5Mg2HybtustPcT85lbzEjjAgAK8py4b+hupwC0a3fhBPC9y98OIHL9eHwHyHnkJ9dCOU9I2FLgp+DhS9hQBdKP1aCTfdUNzSGBQ7oMgzQeRjEDIsAlYOQeMA8B1u07Izckl9HD6GukSDcl8N9PgQoggQLWYyUwqwFfOieqU3AIc2Hot9oLN9f8u9w6PBwagpcYPN3GIh4X3cg9e7XuRwIEXAYaGgteBIATAiIyKGutQCKviafjfDjlBM0vfWTUBOCjsYahRwJdLL1k/ZC9n7SYEigGsfRthC0+loIW+qj89D5xFgBC9oW4/4eNV1bcsJKyNO2ItE4CmlVQiZFAjjDQJOjHGJaBimtvDmQnh1dO0GXnhEVui/xTGkfbV9OoWPYtZm8F3Hu3t6v2N/9dykSLQu+1k0pbQ2lrKFM0GqSzGq0mFoS4YwKT3w23NGdcCk74UhvwtytT+HESz/B2Zd/jLuOXMSB++5Ge/sY7NsxE8f2z8Ha9hqsbS9g15ZR2LVtErbvmo4jpzuw/8FF2HZ0KrYdnoplO4bj0GNrcP/zO3HHQxtw+8nNeObD5/D2Z+/jvS8u4dPf/xr//K/AZ9/8Ca++9y4eeOQ4Nu1egcFjaqHm4/CGA/D44vB403C543C5CTqk3fDaZg/CavOzQgDy++MIhRLweoLcbGZ1slqY0MiMJoreh0MaDkWuUTocmocYL2ZQ4ZYevrR0t4/rbmDhliOSXXQcyVERnMXh0hU8eqj01O4GFgr86gEuAjK8pmCBruWyotTEjzOYBILFKLQoi24QcKEINiqVAIdulM5Jwl6YusweTlng6Pw13V5IL/voxQgNR18TNCiKjQPHLLhABBjQKp98prAADYNQPIFkcRIbvycOF9KqqHDIXB/gUNCBABSDT3HhNj1URFvAxaymMUKwVFqL89J4EmrlBKIQogSbhoYGJkh7Gkv79IUEnTgH5VOjQtv0m6KIMfrjrmebfl+Zuhmp2XdArRsILZMFQSatJRloMhqFBKd7BI64B4KoCGoQfXQv1L6cQucR4KJ3ZHas2bsWv0k17S//t6EVI9LEstBkSotBUSkTNMFGgyrnIEsFBNUmeOJL4IhugT+/GZ7aNZCHrMfu0+/j3Mu/xOKOh3Dbnh247fZFeOWFozh13wo8eLwdj5zowLEDbTiwdz5u2zYdxx5ajUNn2nH47FIcfHA5dh1bgIOPrMFjbx3BKz95HC//+Gl88M17+MX/+ga//bc/4k//918YcH7+9S/xxnvv4NSjJ7Fj31YsWDYPQ8eMQFxNw+WT4QvmYHcmYHdEYXNE4PbSpE8ZDlcENkeQFYcrCK8/hkAwxiLURIAAhw332QjYcK2HBw0QeGxkYqu2s9BpmsND8o4+pgkcpY/lkpuAyToT4DDQFKec0EcwnYd92Jt8wPcEGf0+IfO71NcPODqY6MLoBGQoZpuoKignIKS/AWObboTMaUxox2jCZymvmh4+1G8slwMZYVajF8EB0x04BBoBj5K5jKu3dAzfx4FDApwi1oR5jjQcEu4MMkUfj16D6dq+TsAhyInsCEUIsrk6ZUKjBSRELeBTXqh01ZLMBBQJQxJuvUGHtBOhoZQToGaQEIKSzk/HkzAWQlGMN26L/utVU840x/BVcIxYhVSuFol0DfI00ZMyIdOkR42gWV67EfdItYAoXbvYpnY5aOiP1bfpGAGvcseavU86h/htapuNoT4ypSlymoFFJOZksKH1btQ0kkoBqlQPKT4AvugkeKIrEUhvRLDfEjhqFsJTuxy1Y+/AmFnHMKBlJ2YuWoYXX34cn3/6Bp59bB9eeHw3XnniTrz8xF145amDOHvyNpw8uQYnH16B04+vx4kntuGp1w7h0NkNOPn8Hnz0u9fx8R/exaVfv4/f/tuv8If/8wf88V//hC9//SV+9vXP8eb7b+HM42ex++69WLxiJcZPnYWGphHwhTNweJIMODZHDFZ7FA5XHA53DA53FA53BA5XGE5PGN5AHD5/lAUMsGg08t8wf42TmdE4cMi0xguFRduqCTgcOrSeDuVhC/m5TGTgYRn0DbChj2kTeSiAQxYfkkMks/QyVN82yuFy211AI+ZcXi/gCJBwDacrfAg6dEMU6kwXWamGQzdK4wlWfGmCyoEjAETH6TUWMxDRwycocHMYQccEODGu2ZC/hJnLimYyDqiuwGGLsdFktmIQAcGI1iJPsyi2RFFL4mCh39QXDjMzH8/fwKRG2glNCBV+oKKZTMCEagEYYy3GXAvg6IWUXvAJASb2kxCkYhzT07YQeiSMy42j8/+9SjatwTlmI6paOtgiYrFsPxSScQadnsxo4pmUuye6b3FP1C43zthPx4hnRvvKHSvGGGtxPvHbtG382yFzGc2xSSUJpCkkU/R3JvHfVfNQ5QYo8SZIkSEIhNoRTW5DqnkTYoOnwVbTij7KQtiTKxHQ1iIsr0LjkKl4883X8N9//wU+/+g1/Onzd/Dnn72FL797Hp+98ywuXXwYL5y7Ay88tQ1vvnkUX/zuXbz98ZO499ztePz1e/C9b17BV//jEj77b5fw2R9+jG/+8iUu/fxDvPODV/D9H7+L1997DQ8//hj23H0YbUvXY/zUhWgaMgnBeA2sLhlWRwJ2pwSHS4Lbq8DhjsPjl+D2J+D0ROENxuEPSfD4wsx/Q34a0mQIODT/xmZz8ZBoEURQZYe1igcMkIZjp2J1sLxrPo+XaSZcRpnApkfg8GVemDuA8kyW+YAvBxhj/98dOFxrEetV+xlYSKuhfgKOoGoJSuYTiujGhL+GtYuqIG93tTdykHXXcASx6aEKoJAGUx44PJSZaznmwKEvA/J1UMhzSRviWpFewyGAMG2GTQTlICMIsWOLpjbaTwECHDY0ho/rqu0UAwmKudr4MT2DpxMeAiJlappzRAAkTYz8R3ScQsUEOj31XSlwxHFCIJUTbLRfCEGCxuUARy8MxTmEQNT/nhCOf4+aoOKdtA3BiZtAaW4i6UYUkjEUUjGm3bB3VAaI4l5Erb8ner7i2Yn9ldbiudF4/Tn1x4sxZjWNE++KnqkZcGjZaMrckUnT++VLELAJoGoBitwfUmwo4uEJCATWQ6vZg0zLasSHjYGtdgos6Q4E67YjnNsKrXYHJs7aiE8/+QL/8rtf4+N3Xsb//OVH+D/fXMK/ff49/OWjN/D5G0/i/Qv34u0L+/DNl8/j9//zE7z10TO455Gd2HdyI449eQfe/vQ5XPzBk3jilVN46uWHce78aZx5+gieeOEhXLh4HvefOYsdd96DtvatGDVuIdRMC9x+DXaPDKdXhTegwR9KIxDJwu1X4A+n4AspcPliCMZUBKIyXN4Qg4uY7ElaDQsQKAMcazWZ03TAYRmmHcwtwYKLWEStCXRMNBwhD6kWcpSsR/p+0ab9lZTrBhyjs4e29RqOsU0ajn62qvFCxbwcccPc/GZ+06UxpYdlBhG9WlkKIDB5OUV/DtlDhU3UTMMhaBFkCBAEF75tvlCSXmMR7ZIZrqTRmMGl0j6ezaBn+AhAmUGIBJl+OWyzMdTHAxq4JkTakCgEIUrxQ8KF7P3mgsXcv2MGGzPBVU7Y6QWfvk3XIM5Dbf0+fVuMEX20TeOFGYna5YowW12LWktnEcm2wDlqOSLDZqCWJhImB0NLS8imw8gnZdTKWSTTKSS1y/PDiHsTtdmz1Pfp75eOoX3iPVH7ako34Cik/eegJcNIJ4NIKzI0qYCknIGsJRDR8vBJE+EMbkJEXoHaQZuQH7YS6ZHtkId1IDpwA9SW7VAGbEQoPRt3H38Bv/39/8Y3X3+F8+cfws4dbfjyk2fwx8+fxh9/+iTwp0u4eOE4nr6wFy9/eAxnLh7E3lO7sP/BQ3jy9afxzqcX8eZPz+Hijx7Agy/vxl1ntmDPqR3Yfmo79p07jHX7d6N5UiumLdqEkZM6UNd/KsKxRrg8KjOd2V1h+EMy4nIWMSkDjz8GpycCbyCBYERBOJZkGo7DHYbF7i8WH4tis9q8sNrcPICgaE4jzcdS7ew0r1HQAOVZo0zTbocLIZ8f8XAEcjRe1nwmLDyluiQvu8lQAZjrGJFmxpCyQQNmg42Q0W9zP05JmzEDDkGGHg4DBSPv5QCHhzh3AY8J5bvs7yFwoBxwqF8IYQIDAYjgYywCMr3VlcLFbNzVAodgJO6FQ8Q8vLoccIRAIkFFwCEB3E2w9BBQQMeRYCNw9STYhMAUNf2uaBtrOqcQjHQ9xv1im8BC+8VY+n06lvqp7qlcC9CIc9DSA6lcM5wDpyHUOBRNagRyciCSaRmpdBxaKoO02oBwtg5SmvufxD1ci1p/n+KaxDukZyOeCf2WeFaXW4vzdakZcPJIEXDUANKyhHSigJScQyIlI5SqgUeaDEdwK+LaKgwauwMNo9dBHdoOb8N82LILYdfaEatbhezAFfj467/iL/8CfP7Flzj98N1Y2jEMH753Cp98cBo/vHgEP3nnFB55cDtOnN2Jx149gYufXsTLP7mIU995GC/9+DW88dk7uPTHH+J7v30Dj751CPc8uwG7Tq/EzA13YcC0NVAHzUesdiYS+ZkIK+PgjwxCMFKPcDTDQqMpIMAXTCAQprk5CoNLKKoiHE12Asfti8LiCKDaHoCFFR+sdoIOB47w6zBTGwNPd+A4aME2mwN+txexYBgSW3Syu3WnBBn9vt6Aw+dMio9/o4ZjlNllt3vw4TBueHkaGzOGXDfg0MXTjRJ0iL78ZkuA0t98Nzoz35D+wZZvXz1weMQcCWsygRlBI7Z7A43YbwaSSvuuFjgcJBwy1CZzXxd/TtEUVw44wswmBBPVXYRKMfignIASQoyOIcEmto3jjYKV9hv7xLaI0BKCVPTra9pHgKQgAvFb1CcCE3o6P51HnPva1Blo/cYhMX091DGz0C+ZQFRpRlKTkE6FkVVlFKQspLQG5So1HLpeun5xz/pnom/r99MxItBC9PdUm71/874UVCWLVDICTQ1x4Eg5pvXEkykElQa441PgCG9EfsAWFAavhdx/EXy1M2BJT0cfeRaqpHnwphejffPjeOuj/4Ff/QH4zR/+jAce3oNFK5vwxOM78cO3z+Dlc3fg3AMdOP/cXXjx9afw4vs/xFPf/QJPfu8TPPPjn+LlL36JCz/9De545DXcfuopHHvuUTz86hEcv7AbmZHb4K9ZCU9mMXzpBfDIU5HITkVMHQ41PQjpbCOSWh5qqgZysoCEkkNCzvJayTGNJxRNwuOPw+4MotruLwscMq0xX45FgEbUPCyaNBwBHJ/LjShlk74BHPMkbb1pOIyWYhJoMdqBNCQ9aETbDDhmfWaUvxbAIa2Gn4fmGZlDRwClt7pSuJiNu1rgsIme5K+R+KJx3J+TKgUQVAgcoaGI2ihgzAQUjRH9JOxIqJFwE336Wi8MqU37jH1iW0CDvtZFn1lt1HDoOJrrQzWNNwpncT1m57qqPi0DpXEyglM3IT56LupoFUllEJKpODLJAApyFPVxlW0nNaXHe+rpOuh+xDMR70fcE9Wij2px7+J85d6L/njRpuPFh4i+1p+ft3nQQDIZg6ZGkFYS0KQMC4WOyXn4pYFwxqbBEV2Dlgn7EK9dCE96OuzpKbCmW9FHakXfxGz4c0uQH7IeY2bdiQvf+RKf//JPOPPsYSxc2x937JmHn3/0Mr76+AW8+Mwm/ODjs3jv0iU88MTP0X/yaQxuewD7nv8KO5/9Gm0HLyEy/D6Em+/Akp0P4qGXH8MDzx/B+BVnoA67DbGmFQjVzUEwOwGFQTNQN3ASGgaMQV39EORyA6ClG5DU6qAkayEpBJ484qStyTkEwyqsnVpNOQ2HJ/Kk5J0UUMAj1UStA47NyTQcj8N5Azh6E5qxXQlwhI+HT0oSCT27m9XM4GLW97cBDg8mEP6h/8gmNTYfSPhoimHRpM0YfTk9aThCwJAvp7tQ4ZmnhTDS10KYiT5hyhLb+lqMFTXtE219Tf1CWJYbox+vb5sdp78G0dYfc63a+WQW7ppBiBZqMFhyQ1UHQNZkJNIKYql6RNUhsOdbEMnUmN53JddB90fPmMaK92R8RrRN+0Qt2nSMuP/eajpGDxrRFr9ZqpNQ2DIECaTUGDQlgZRC0wgKiCT6wRsbAUd0BuyxDjSN24lYXRt8uVlw52bhFmkyvh2ZDH/tMkTqViA9cAM86hwMGr0Rr7z9E5y5cD8Wb2rGzn1t+PlP3sYXP34VGzc04NX3juKx59/DgHFHoY0+gf4LHoE07SgCk47CM+4EAqPPIjr8IAoTVuDOM4dw9o37cOKtj7Dj0RfQcfA4Zm/dgbpxE9A0fiJaxk3GgJaxqKsfgUJ2GLK5JqTSDZDUAqKJDMIxDdF4BpGYBrcvzoBjc4RgcZCWY2ZSo4SfvFBAQTng0DIGDosNTqsNYV8A8WBpTo6ZvOva9w9kUiMAsQi2ohZTzv7HoFPUcASAhGYjajO4mPV1fdglM1tnAEHRXyQyERi1HxFE0KUWix7pajKjUQAB+Xeo3Rl5Vkx/w1bu02WcZsEDulDo7kk+u8/DERpOye9CEW8qm1zKNB2KYisWDo3SctcEEHacLnO1mH9jhIvZdgk4SuekVUqBQ8KEBJn4cqZtM4FUEjKlpQ+M4y5HqBmP1W8LPwRdF/VTbSxmAlp/DtE2G3et+yiDgDSgFe5Jm2FvmoKaZBJRtQUpLY5cyo86JYzGRALZVARaigdoGK/BeH+0bRxD2+K+rlVt9l7L9Rl/U00mIbO/IRmqQkuExJFUZCSTdQjHW+CJTkJ1cAYc8hJkh65BqHYubomMxbdCY3BTdCK+FRqPWxPT4dDmQxmwAdb4fGQHrMFT3/kZPvvzb7H2rla8+uEZfPrpO/j4+y9g/eYGHDi5GHccfQbDZz2J5vnPYtTq1xEefxrVg4/hP9fcjeqB9+Cm7Gq462dg1MKlOPnCk1i07z6sPHIaa448gHlbt2PU/AVoGj8JzaMmoP/gsaitG4F8dhjUZD/EpTzC0TQCoSQrbl+CzcexOyOwOkKw2kO8dgZhdQRhtftLPhyrm4VL03IFYuKnzepmCT2rq2ws3xqFRdOy1OTDcVnt8DqciAVCnUEDJL+E75nJvqKrgeQXt8qYTykRcrW32lRm6+V6sW1UNvh214wCZv4b6rtmPhz9RQhtx/QGxOQh8unoJo/qH4YZXMz6ygHH2F8OOKYA0oGGQ4aDhsYSbEiQU7gxmdKEP0fUnfNrOvOtUchzKWJNmN86xxnyrRF09MAhf4sAkagJOgQNlqaG/kMXJ5ua1WZwKddH2pAI6+7086gqM4WRGYoE/dUAxyiQrnSbhC1dC9V0jkqFsZmAvi59NKGzfiQiE5bD228EGuQIEslBzIejaVFkkknk5ALimSzktDlIjPdY7rqv9JmWO64cXMz6jedQkyokVYJMWg1p1UqcFUmuQTg2Bq7gDFhDc+HNLIY7Ow23REfh28HRDDQ3RSahWp0OT2EBpIFrMHLOCTjk5Qiml6H/6M1YtPkg5m6ajnvP3YanLhzDiy+ewKrNDbj96CwMa92MVMv9kEedhjT6IURHP4ybaw/g27l9uDm3G7do61CdakOiaTHGLNiJmrEbMXHZUSzcehpLth7HxAWbMXj8ArSMmYl+zWOR1PpDkusQCqfh9atweWguTrxYYrA7KftAFFZ7hBdHGFYngacEHJvdB5vdyyaEUhZp8uOw5J1WD9N0xNIFBBsqbrsTTqsdHrsTUZoEWgyO0ssx6iOZSPMeuWwiN8C1B45ervfcvgEc0xdlhIx+m2k6psCh/Ebc1EY+Ha7hdPftlDQbMd+GNJnLA44eOgQHARpRE3AIDLS2T0ZLd0ahiTQ2evCUg0v3fh7NRvN1CKYEHHYeCjTQzZEh4JgJm0r7jELpSrb1wpaO12//+2xr0HIDYR8wGf76QegvBbtEqaVSGWgKRanVQqKItgpS1FzJc+vtmErfYaXjFFVGgi07QB8qBB1KaxNBQqpBMDwZDv982CIL4c3NgyU5Fv8UGY6bo+NRJc9kmk2kfzv6Td6Oxsm7oTRtgzWxBpboIjgSbfAk52HMopnYfHgB7j6+Cvc+sAnrdrRg46EZaJiwCrb0dtjqdsJStwHegRvhaVoLR/1K2AtrEG3aDnnwdjRMuBODpu/FiBmHUDNkM0a37sfoaXtQN3ApapvmoqZxMlLZFoRjWfhCMjw+GU63BLszDso4QMXu5IUDpwidMsCxO0rAYcEDbFE2Mq2Vli2gTAMO0m7sTqbhuG0OhL1+nti4W0QuN5+xpMfFDPwCQsaPc/3HfE9tMwWhZ8jo/fk3gHPtgNOpypYmiwqtRl8z01pxcifXZjh4hGYj6p40nE6wiDQ5Bi2IYEfaDa3tQ5kNhDmMUuzoYUPt7mDp7r/Rj6Hz8kmixcwEqqpbbpvDhqBjLGZCyDhGwKo3wXct9lcitK/XGDKpResmwDp6JayN41BQZMSTQ5DSEshqAdQoMfRLqEin4myJZbPruhbPpLdzlHtfZu/WrM94vMyAE4OkZCErGihpp5wMIi7VIBCaCWdgOSxh0m5mwlM7GY7cFFiSM1CtzEFVohUOrRWJ5naoLetgU5ehb2QdrInlqI50wB7fhGHzlmLD4TnYcXQ29hxejNsPTcGKfVPROHUNwk17YKvrQN/CCIxatRgT17Zh2prVyI1YiLrR29Ey6wjmbnsM9z7/Izzy/EfYuuccho1fi1hyIsKJpme5CwAAIABJREFU8QhEhsPtb4Tbn4MnoMLpi8DuinLACNCI2knwIdj0ABybF/aihkMmNQKOhSXy5CuBchMbTf6kBJ4EHAqNtrMSdHu7AEfAhDQb/aROrgWZ+3B6gox+3w3glJklW3roJb8Nf+Dm23pVVK/RGNtCiymZ0niGATpe+G9IwykfucbzqXFzV7Lk69H5cwg6lQBHgMes1mszLCloGbOaHiY9tQW0eE0TQUvLGOgFCQka/bZoVyKAaCyN603w9bZf/FZP4yoV2mbjrnmflka+/1goU1YjOGAU+slRJFSahyMhlY4inUwhK9cilsmZmtTK3afZdZYbW0m/eJf6WjzrSmr9cdSWVQnxVBQSJeiU0ww4SjIASamHx9sKi6sdbmklRi7Yh8lr9yPcPA9Vaius6nzYU3Pgyc9GsGEeAvWL0Se+GDcF16FPeCms8c2wx/YjPXweVh9sxe4HZmLPPQuxYe9ErLirFdPWHUB88GFYMltQO20Z1h5djwcvHsWRs8dRP2gZIuo2uNVtsGgr4BswA20bpuL2g+uwfFMHmoaPgpYfgkiiGf4wAacAhzcFu1eCvWhGc7oToOJwJdiyBaTl9AocOy1h4Ifb5edmNYeXp7mpLgKnmAbHZrF1BY7VjoDL0wkcJveKEziZvOvMKMCnmgi5aKz1UOmp/XcDDqlRZk6fIMs2QBkH9EWvVpXa3I/D862V2l0Xayvrw6G0N2y+jr7uTm+uTnI7JiM+Ub+b6skhxKFDk0f1pWtWgnLAEQDiyT1jLE+aXrMRbdJwSFjnKKNvOtOpcQifCGknwsTGoSPgY1aTr4bS7KjFHG08bxsBiJ+nmBJHEmvt9KTh8ACDEnTEtqh5sIDYT/4caiukNXUpHEbcJk92+SKcioCiQIPOostYwABG+dwqTBpKAvJqBCrNwaHj6feopvNRWy94RT/Vwh9EbdFvHEv94hwUDUZ+LXGcuF7aFucTfpdUSkM+0wBr4zQ4GoajTvVDlWqRUZJIpmRIaYXlGVOSOajJ0kRV/e+btcXv6EO9xfWJfXQN1FdJYe/N5J11vk/xbuk9Mp8Mf//l2zIUNQFFplBoenak4UQhKQPg88+Ew92OgLwCExYdwPLdD6JmzBrYU/PRN74I1mQbPDVz4S5Mhys3B31CbagKbEF1YCMswU2wR7bCHp+D+tHz0b7ldmy6axc27V+L57//GC7+5DWcfOk5rNi3Dx171uPdn72JT3/zGZ596UMk1DZ4IutgT2xElbIStvw8DJ4+E0u2bMXsjhUYP3MO+g8ZjsaBQ9GvaQikZB5ufxyeQIL5ZChRJ+VNowzRdmcIlH3Apqtpsifz3VAGaXsQDmeQLc5Gy1B73EG4nbQ6qAsuuwdOmpNDwGFLEzhgqbLBWmUtajk0H8cGp80Ot91RBA7JPx7RK1KCGcHCt/Uyk6cPM4cMnxfJJ4Fyf3rlwNHLf9424wXv8yHgK5U9u/fgr3/9K8S///T1l1+xFDblT9DVVlepjc8skKAccMwekPnDNYFQGeAYQWSm9fQGHAEeqgVkjDUJapFSRgCGayndfTnCxCZqimbrbCckFjGWTadRWyigkMuz85J2Y6b1GM1pYpuuR2guZmY3bnozN7+Jc4iafpuFWtM6OySASEB1hluXUuIIwHSrKxV+VwkcmvNDQpoErR4Uok8IZjNBXq6PziP2UdBCuRBkGiOAxMYkU2jI1cPbMg+WhuEoJD3Q5DzyEgU9qIhnJKhaFCklhxRlUa4wxYy4BzERlo4TfXStolBfJaXbuzKDD+vr2SwrPlpYrVC2cgIO9+HIahxxaQC83lbYXYsQlDswa+Vx7HvwNTRP2QarvABV8aXw1qyCr34BIs0LEKhbgKpwG6p8G2EJbIY1tAGW4CrYI8vgkRZCqV+Ika3rMHr2Itz7+EN49t3zOPXivTjw2FY88uo9+Oaff4af/fIrLFu1F4uWnsamHR9i6JRHEe9/AErL3agd1YEF6w9hcttG1A4ah/5DRqOhqQUDBg9DrrYR4TiFPVM0GpnVwrCxEoLdHYbTG2XpbSjDAGUh8ATicHk5kKy2AGx2P1uC2mb1wk0aDgHHQgEBbjgslCmaigO0AJsADmk5NosVdisVGxw2OwsOEB/KJMfE5PnuMrH7FBMzWUp9ZnAx6zOV74Y1bsqzgmcc8BczD1B9Azi69DfXAjikuQgBTfCgcEUOqK7ZpgVY9HU34CgK8tkc6mvrUFdTw7Qm+o9MgQNG6Ijf1Nc0hmtJtPhaKaKti1DonPxpBIaZYOFaFPf1pDrPWbGwqlD4CcFZqfA1G0dmHToPCV5q64Ehxou+q/094/EEAdI8qE4lU2iqa4Y2fR18QyYhp7qRlPLISQSXqwMO3Rfdi7gPUVMfXdPllIrfIT3X4t9Mr7UJcEKRBjhdU2F1tCGRXof1e89jy6ELqBu1GX3Cc3BrrB2hhg1w5uYgPXIlGibehr7hebjFvQJ9vSthDa1GdaADrtgqOCLtsFOkmzQb1vBoaP1nYdD4Zdh25AAOP3kbXvjeI/j6Lz/FR59dwuZde/DJV/+M3/wzsOXu9zF+4Xk0TXoEocISNIzagClt+5CsnYSYOghRqQFRqRbBaA7eYJpli3Z6ZdjdcVicUVhdUTi8cfgjSQQotU0siZiSQUzNIBBR4HRHYLMFeB41C4VB0/wbH7wuP9durG7YaVkCA3AsVVZYqzlwBHQcNhsDjPjIpfoGcHrIrSMI+Y+i4Rg1Hj5xNMZWBiW4CFDoQSPaRuDQf2iKRCvQWjGZLAsWMIMNnVMPms52J3CKc3qK83SExlOq+X6CkihcAJW0IzaWBA3Lps3XAqKxTOsp+zVsgNhlCkGjwBSg6K0mQSyEMY0VwCGBTNoJA0FRCxBmMCGkezo3HU9FXFe5scKcxs6dTKEm2wDXkPlwNI9HbSaElFRATsowWAgNR7tMDUd/veK6qBb9dI103+Jae6uvC3CUOARwLPYF8CeWYdLCg/CkpqJveApuDsxGn/Bi2FNLUa22YuySg1i//xVYYnNhCS6HNdQBS3gZ+vqXwhIiAC2H1b8SjuAqVHvb4Ymugiu0HP1Hrsau4/uwbs92PPzc03jprZfw3Z+8it/86yf49f/9Cp/+5Y/YdfJ5pIeuR6J+M+I1a5AfuB4xbQYCseEIRpvgCdTA6cvCEyzAHayFw5eG05eCza2gyhGD06/AF9Hgi6bgCcvwRmT4YzL8ERlef4KtCupwBGCz+WCzeOCwe+EpAsdB699UUZborhoOAw6DjoVpORw6AjhRZsonX/IN4NwATtHEVt7UJoINBFzM6u7A4aYuihxjwr0YiSagpa87IaMLIDD7AuWQ6QoCDpniEtRiKepi3rXKBVHXc5oed52AI0BgFLIEAPLv1NfXM7MXjSOzF/UJQS2O7akWAp7OJ8xrVAuB3/XYFHJaPRwtbbA3T0BOC0BJ5JElU1MyyUxqSS0CjfKOXYZJjX5D/B7dp/hN4z1Xum36vkw/JK5cw5GUGPwkvJ1TYHMuhM0/H8HcTFijk3GLfypu8c/BzcE2VCUWIdSwHG3bnsDGA6+heeLdcCWWwxJqR3VwKaoCy2ALr0aVfzXsoU2wBjbBGd4GV+h2OALb4I6ugFo3H3WD1mLh8gewedf9OHTqCH70m4v4+n9/iF/99Xd497M/YvLi+6EM2IUhU+6DVLsC4dQMSJnJkLQRiCpNCCUa4I/VwBPOweHPwO5Lw+ZNwuJR4PAr8EY1hOQc/AkNrnAC/oSCQExFMKQiGFQQCisIBSV4PRHYbR64KTTaRtqNA/YywOFajgXWag4dMq0RYLhLQLgQygUJ/Ic2qZUcPSWnT1f/DdnuSoEEPGBABAgIzUbUZhoO2Qw7nVZBfbv7g+NUNzjETKLYKg0kMPPhUNQan8lrrLlZjNRZUYTmoq95JBtf3oACCLprO7yP4COCBkQAgBFAfD8PCBC+Fw6YkpakB46+TeckzUNAiI4n+JBQ0cNFY2HQKTb3hpYx0Beaj8NBx2FXEkilAAPuvzFoQSyQoEyfTjBerYDsSZCKc1MthDHVAji0DLXwwQhgCOGtP7anNo2nY8l0Vltb25lNm/qNRUvWITZ5PaLjFrDMyYpcgwwBJ5VEIishpVGusQw0tXt+OHEPZvdr3Cc0O31tdpxZX0nbLfPuxHut1JzG/ubo7zANVSJtKwZJjsEXqIHNPglOzxJYffPQNzQKfbwT0cc7Hbf45uCWYBtuDs6FTZ0PZeBaDJxyJ/qP2Q1HlAIHFsIS7sAtviWwhFeiKkBlNWyRjbCGeDCBNbQVjug62MNtCErrIac3Y/z0A1i34xhOP3sW5y4+jR1HHsbM9jOoab4XofwaqP3XIV7TBqWmFen6iUjXDkM8VY+wnIUvloQjmIArqMHpT8MV0ODwJ+EKUlHhjSbhj6fgj6sIyRqC8RTLrRYOJxEOKwgWgUNZBShggIDjYsUDO9NwnMyHYy0GDVj6WmCtssDWCRwbyzepD4E2DQ6gICuxBEG3Wi9bedvMXyNkt74W8rtL3aMPp7vfpiIfjn6QaJd3DomoBYpK45FoXS6Qpbsp7RNjytXlHF3G/u5OM/EF0LXmEWxdQ6bLAccYKs0hVAKNAE65miDD4NETcNgYPq4EilLAgB4+Akyipn2lY0q+HA4XiS0cpx/D4CNT8k6CTRIcMnyCJweMxqLgaE6PvojABwKPCPMWyUBFFJuZBtVTH4t4MjjFzYTf1faZgYKEMPUTJKgwc5cJHMyONesjqBC06urq0NDQwKCjN9WVoEORYvUITViP6ITFLEO0otQhS2vgpFKQcjK0dBSZKwDO1T6nLsdfjm+mIuhQhCOlY0pDIeDIFCIdQyBUB5ttIvyhFfDFl6I6MgZ9/VNxq28mrJE22BPtsCQWwyYvgjUxD15tIeqG3Q6v3AZrZBH6htphjXXAm1oHW6IDVZGlsCVWwC6tQahmO9zaZtilVbBGl8AeWYVq31Ko9euwavvDuO/xCzj88BNoHrcSydoNSNXsRbhmPgLZqcg0z8bAMfMwdFwrho+fhLqmAZAzGgLxKBwBP7xhFe4AFQUOT4L5cOyeKFz+BHwRFQFaDyeqIhBR4QvIcLmjcLnCYGY1qxdWChKggIEicJzFoAFrFUWo2WHpawPBhgGnEzY8cIBn2e8q08rDpfvHejk5a+w3yuyy2z0Ah7HC4wWtWiq4oa/LBg3oB4n2DeD0DB69RlNuro7ZGAIIAUMPmlI7zvw/AmRC8zFChwQ9nYP2c+AkeO614gRQggVpLASQrqBJgyLhuhVaqZEt4EYrhnJtR5j2uLZzGaYVIaAuIzS6izC8SlMcncv41W8GkcvpE8AhbYmgQzUBp/s5UpCUBtiGdcAxdDZUJQhF7YeMnEMypemAk4ZGyS6vAsjGY2m74ud4PYCjxBBL9IfDMRmB8EpEkqvgUibDnZgPd2IRwtmVkOo3ItFvM8I162FPLIY91gZ/cgn8ahtiNevh1VYjM3g3GsbcDaVpC6zKQtiSiyA1b4VNWwZl8A4UxuyFI7UIt0bnwZKYB2nAMmw+9ASOP/sCHn7lJSzYcBv23P8UNt/1GMa1bUL9qJmYu3IzOjZvxZwlCzBh+ni0jGxG/YACMjUpyGkZcSWJUFSGPxSH0x2EzcHzpDncIeaz8Qdl+AISAiEV/qAChyPEwqKdjgAcNA/H7mUBAx6nj2k45MOhJaYJOCxKjYBTZS2WamZSs1usLEqNPrS7fVx302K6g0Z8oBvBUm67LGCMLpMbwDHQ32Bqu54aDmlEZGYjMxZBoZxpjaCgh4y+LWBD8BD9JeCUtJqu0ClpSNTPNQ0+z6ZTuykuOU2BCFRorlBPRYwjzUcsbSDMbAw6AiSV1hVmKahYSJYBkR4uoi3OKbaFcBb9ohb9ldQCOgQa0nZIaxLnKdVJSMlGeCdshH/cEqhqGIraCC2RhawmEUsnoKaC0CRKKVQKSCgdX3m0mbg3fV3xea4TcKLx/rBYxqPKOg9V7tnMpBZQFyGSXg5fcjF82lLE6jagKrIYN3nmoa9/PiyBOajyTUEoswzpwdvQNOluyE3rMKj1AKRBa+HKL0Jz62H0kRcgO3ovhrWdQmr0Nvj7LUVq5Dr0n74FypBZ8NcPxpZ7D+Hdr7+PNz97FUefPohjTz6F3ffdh+Vb12PW4lmY1TYFk6aPxIgxTRjQXEBdfRaFuhxyeVpeIwVZluD1+uByeVkggN3ug93mh8MehNsVg98vM5Ma+XA83ig87gh8nggC/iiCvjArPncALpsHDisVNxxWFxw2F1sLhzSc6r7VsFRx6FBY9A3gmBCOTwYtmc2MtCznwzGjrSBzb3U36htAI/ZfT+AQGMgeTuHMJKTJpKXXajg4eEYC0iAITEwj0c3BKQFHYtoFh1eCmcuEz6crbHgm6ZJ2wzUmOk7MkyFTGl2PHjQU+ZbPUsmZlCyLjONA4oDSg4d8QQSdnkxo3fb9OwAOCWASyOUEcSWgEWPoHNQW5jNqdz9vEnGlH/yTtyA0eTnUZBRxuR6alIXCggYSSGpBaPLVA6f7b1cOKzaBs9IPh4rGmZjUlBgSchMDzq3Vc3Crcya+5RqMW5wT4JPb4JbnwxKbBalxM2zx5egbaMdNzrno456BW92T0CcwCc7kLGgtaxFtXIqm6bvR3LoP2oitaJhyABZtOZz59eg/4zgmrX8UY1ecwpT15zB0wQnEBmzDrZF2SA2bsHDDWWw5cA4HzzyB8999C6efewwrbluFyXPGYf6SqWidNRpjxw3CgAE1qK3Noa62BjUFDYVCClpKgttlh8flhtvhgYu0F5sfTmsITmsYHk8CgZACf0BGMCgjGJAQDCQQCsQ6gRPwBOF1+uG0ca3H5aCAAipuNvGTBQxUW9g8HLfT+f82cH7xFU389Jva33o0qbEsBKVMA92A08uyBXrw8ECC8iqiAFH58MCuGo8pcGjpAt0cnJ7aPJCgZ3Oa8OmQRkPCWEzUpDBmU+AUk3ASQOgYHsVW0lIYhBKU1p3Pn9FDyAgbrtHwIAGxj36XtCOCnwgUIFNaVksjl84wmBBs6Dp5ybHwawrBFoVARFDqAp0UN7GRX+dKgGM+M51mr/deus16J4FvUvi5TGbCFzUioQGUE9ACKD3V4lg9ZPRtsV+lqL9kHt5RS+EcuRiylkNBViFRklQ1haySgJLxICdJSMvm92N2j5X2VfJc2RgTiJgFEnT7iDA5TmjXikwaOqV4Ih+ODElWkJAbYLEPQl/rBPR1zsR/tUzATe7JsMXnwCnPR1V0FoL51Yg3bEPf8FLc5G1DH/8C/FfHNHzbMxG3RicjWLcIrpp5UEauR8vCezBk4QMIN22Gr3YjLPJKyC13YuqWCxi75gyGr7gfw5efRmzIbrgLe1CduB2+zHbE67egftQmPP7Kmzj99DPYfXg/WudNw8L2mZg5exzGTxiCQYMaUFeXLy7cl0JNTRppTYbP54Lf54HH7YabwOPywmn3wGFzw+mg9DVBeFxhFqEWCckIMeDE4feG4XMH4XGQWY20GwoioMwDbrgcVGjbCTuluGFpbmzwuj1XCZyu2V30crZru7zsNsry8hzQBwxU6MP5xVdfs7Q2wm+jr8v/UNfoNaHtGC/UuM3Wz9EtV9D1AXR9UAIyvdVCq9HXZsAxZh6gbbaOTsUQKg8g0jTI78HMYT0ED+hBZAacLppPMRhBaDECQKKm36JCwGGBAsJ3U4xEI0CQhkO+Gkq9w2GTQ02+wEsujxpDIRDpoUPakTCtXRFwygqn3v1BHJxXHrrNhKoOOCUgmGsBvUGJjqcxAjL6tv7cBIaCqiAydgkC03cg3DAFdVIMwayCtJxEYzSOSI6yDySLWk7v4eXiA6IzmKMYys7MnIZQ5soB0f0dlDuf+FvruZagyDyzOoeOBllKI5ag7Mv9YHENQ197K+z+1bjJO50FCPizHQjkViKQW41Y/RYE8xtxs78N33YvwD95FuJmXyuqY9NhS82Bq2Ex1PG3oWHuYTTMvgfhgVthkZbBElkGZeBeTNv6KoZ1nMLQVfegMGcXIiM3Qx59BPbcnQj3O4Q+kTVwKO1YuHoPjp56AnsPH8O2XTuwau1yzJo7CeMmDEXzwAYUanLI0nLl+Qy0tMrS9ahJCZIcRSDogdfrhMfjgNNphYOK3QG33YegL4JwII6QnzSbCPyeEDzOANNq7BZKa+MEW2zN6mCQIdBQpmgOHEriaWeTQH1uHyLBrh/QTLaZ+nC6ysye5KlRFpfbrlTmUySznhXl2t2CBm4Ap2t+tXKaj9Bo9DX5bihbAR1DIKDca7RfD5Zy7XLAEUDprRb/+TuBw1LspDp9NGS+E+Y0YUojoBBwKHWOsTAQMe1Hp+Uw30/Rn9M5T6e7oLoaIVfuWAYcirQzFDOhaNZHK5ZSITDogVCuLcaX20/9YhVUcU4BH/0xDDhyHM7hy1A9/xT+acgWBJNNcFOqIllFv2gcnoIMV3oYYsk6pjWaXb+xz/Q5UOi7oZR7npX2m51P/K31XOuBQwsJ0gdYGnEpi2CsEX3tg+AOLcCwsWdQ5Z+DSHYlfOpS+NRliGbXQq7ZBG98Oao881Hlmo9bHfNQ5Z2BqtA09IlMQ1VyFuLDN6CmdR/yU/bBUejATeF5qI4uRrCwGaOXPo3V936Ihtl7ERqyBo661Yg274cy6D7EGvbBqayALTEN4fQAzFqyCuu2bceOPTuxbMVCzJk3FeMnDMfAQY2or69DbX0D0pkUEokIwpEAFCWOhBRFJBKAP+CBh6DjdcLltsPr8SDkjyASjMFLvpqi5mOzOMBKNU34pGKHrZon63RYHSxpJ2WLZsDRbQd8ge4BA+Q6uAGckpbzj6rhsACBKC2E1PMyBmbQKQ8cMWeHggXI5FYMuzb4fMxMaaRlMcgwzYSi00jDySCfIVMa125qCzUoVwg6ZloOwYvO/ffQcrqaeXrXBoSgJlOe0ELIwS9CmPVwEG0CBwUAUDGDCI2jfhFiTW0BHXEOfZ1RFfhqRyA8dC7k2sFojnqR0KLQFBW1cRlSxo3+cRcKUrRi4HR9DnzuDPnsupZr8TFgOKduftdlAUci4GiQlRyCkXr0tQ3ALZZxuNW2AN+yTEMivwGeeDvLPuCNtqPKMQtV9pm41dIKq302fIHFcPrnoq9nGm71T0W030rEBq2BOnIzGqbfBUd+MTx5WpJ6LZIDd2LqihcxZslZ1E7Yi1DjRtyaWIGq2GZUhTfAGl6CUHo++o1ajH3HT+PYw2ex/757MGfhHMyYPRmtMydizNhhGDSoCf37D0BDv2ZIcgKxWAiRaBDxRISFeNN2IOhlsPH6XEzbCVBEly/MJ3hayDxGKWwINrymiDRebAw4pOWwUm2DtZqi0pxw2vlCbFSH/CYRajeAU4INqWD/qMDRazvC72MGF7O+ciAhrUloLQQc2jbTdjhw+BwdFixQnHcjAgVEzbUb8tNw7aauUIO6mlrU13Yt1EcgqsnnUWBBBaUgAm5aK00MvdJ5OZV+ZZcbJwIiBFR6qgkABAVy8FMIMxXzqLLuMNHDQ7QvBziaKiFUPxqRMSsQbJmFbFxDTEtAU2TkEwoimTiycgxpWaoYOGbPxAgAmvxrNq7yvtLkYeO5e92mOTidJjXyQxaLnEYgnIfN1R839x2Ob/eZiv9imQZLeBHSA3ZBrtkCd6wdFs9c3GyZhj6WaaiytiKWWI5MzSakajagr68VdmkeLOocWNPzEBu4Grmx2xFvWotov9XwZ1YhUbcD/uxaJPpthS+zEX1Da9HXvwkW/ypEUu0YOnEtjp19GuffegNnnnsSB44fxrota7B0xULMmDUZY8aOREtLC5qaBqOuvhmZTBpaWmFmtXQmCVmOIRzxd2o4bo8DPr8bAb8fXrcPDis3mZWAQhoNN5OxSZ4MMBw6lD+NhUT3tTANh/w5pOlQEEHYzJz2jwMcyj7QFS5m25UCh+yGPdkZ9ft6892I/XrfjWhX6sNhfpyr8OEwzaZTu+FaDgGiO2Cor3u/GUgEYARQeIBB1+ACOo5gRKlxaFxX4HAthyBhhA2Z0Ths6tBAExh1hScMrUUt8/FQYAFFsvEAAg4cvZYjvqT1X8Oi729b9wQZ/T7y4QjgUHYAKj0Bh4AiioCMsab9BDDRT9uira+1lIxgYRSiU7fDO2MXosmhiGgqNDWBrJyCP1NALJmDovDVVvXXbd4u90z1z1+0y42tpL87cDjETPoN2hVN+iShTP7EEpwkyJKCSDQLt7cfbrqlGVXWaegTXIB44+0ojNiP4TMeRLZlD/7JNRM3OWfg27ap6OOcgb7uGWgadjcrNzumoY+/Fd/yTUK1MhvVydlQWjYg0m8FYo2rYY0vRF/vEljD7agOtaOPbzlf2sC7FRbPcuQaV+CR597GBz+9hOfefAlnzp/DwQcO4fbdWzlwZk7BmDGjMHjwEPRvHIhcvh9oyexsTkNNbRa5fBopTUYkSiY1NzenuWwgLcfvI2d5AOR7IVMZmc2EBsMyQdN2sRBoeBHzb6zsGLHUNIErEjJfNvrfnUlNlxG6nP+G+vfs3t11eQKKUiOI9HSQfp8ZcMz6rheEBGR6q68XhLpqPV0DDfj6OiIFTncA6UHFocLn4JiBSQBJDxyaM0ORaRTOzKLTWBg0mdLyRZ9NDdNsOGjq0VDXtYgs1QQmYV4jk5wZcEio8GvgIdolIVMSTpV/WVciDC9vjEITY4tOfgINmcPKAUIPi8ttC0jp63Q2hXh6ECIjl8E/63bEksMgJSWkkwmkU1kE03Wg60sWUxD9XZ5Thaayzmtj4/nfI73rzv5iYAiPSotBlvhHkEJzyhJkDo5CSmQQDPaDzd4Cf2A25IE7oAzdg8K4wxg272E0T78fFmUp/ot3Jm4OzcW3PDPwLW8r/MnVCKprcLNrJm7xz8CtkZm4NT4TN4WnsuLOLEKwtgMmxBT8AAAgAElEQVS2+GJY/Mvhiq1EdXAZLKHV6ONaA7tvGxz+5WgesR7Pvfoe3rz0Ok4/ewYPPvMQDt5/AJu2r8OSZQswY+bUInBa0L//QNTUNiKZUpHLc+DkC7QekoZkSkIsHmKajdNlg8NhgcfjRigQQtAfhJdFr/FgAIIP99WQCY1Dp5SsU5jX+Jo41X0pJNrBzkHAER/TvddXFzRgJrdN+yqEi9/LMw5Q1gFRbgCngvVzygUOGPt7gkvXfRRYwBeCo349WIxto0ZTLkrtbwEc0n5oWQQBG4pYuyrgMMEkvrxFfXngMAq2SrdJAIpAAALPtSiVwiiiSsgkVKTyDYgOHYn6eBp5JYC0loCq/f/svWeUHMd1Nvz++M7rJDEAJIDFhsm5e/LM5gWwixxJEIkgciBBgAFgAjMpRjGLWdGWZVmJCv5kvRZlSaaVJcuyZJlWoiWKQcxBFGW///x856nbd7qnp2d3FoApSh/nnDpVXV1d3VPhPnVD3RpDpT6E1fmZWFCKtxDuTv/f9Mpp27tx0AIhKK/xnibAEa7aqz8ih1OqFFAm4JDLKZVQKxdQr1EnWYeVW4De7oUIhTYhv/Ba2EtuQG3NHRhadw9GN9yH/rV3YXjjvRjZeB8W7ng/6qfeicTQVTgpeQDHR/bgxMQuROsHEa6di2j/eUiNXIjc/EsRKp+DUOEQ+sfvwsK170ascim60heiO3MluuJXIpq7COOrLsZDX3gED3/r7/DJL30af/25j+LeP78X19x0JS64+DwDOOvWnYply5Zi4cJFWDC+EPMXjGH+ghEQbMjpjI4OgtZqNCKgOC0c6TVWarFoxOzR4aKcEhqaNUfDYUTDtEALg8cN8Jwbmj2rKxv1MMAD2DQdC8cMcNnZtwCnifsJRMAAsdtbHI7L3VBfQ4AgmCgQBYnYCD5B3ExQ3rEHHDmDx+hxaK3m6HGOBnCCCRiJ3hsAOo5bnWMBNFpHJ4BTrVVRpBltaR4yKw6g7+CDSA/vRa1WxUDNQqk+gnh9JYpGx/TGtEVQP3Sa1+grL+A4e768dRBkSpUiyjzltsz9OAXUyjYqxSxKeYqEx5FOLkcifjqipQPoyp2FufZ+zLb2ITV6OTLzr0Zi7Erkl96M6pq7UFh+G4or70Jq/CbU1tyNeRsfwMIzHsTwqbdjaPWtGF9/D/pKBxEqHkJ10W2Yf8r7sHTzBzB66t3Ij9+IeP0dSA+803BJ28+7H1/87r/j2z/7Hj7/rS/g3R99L668+UpcfcOVuPCSg9i+YwvWrl2NpcsWY+Giccwbn4f543TSOoKxeUMYGq4b82iaRdMyLRrrM4ATDvcgHKbiXw5OS8bjBnxikUgDaHjkQCN4xGsUsxnxWnefEbkl40lYWVq7vQU4bwFOGz2PgsdUMcGBFl7cnMmyatUWxN0okAjIqLfpIB2OWLGxvOpwjk6ktsAxGgi2VGvej6N+3BwRSwABEmIk9+U/tRfHNIjasQQijzk0AYNgwVi5niOJgwBHwcgb5+tlDBRHYC3Zje5z34XKovMxUOPx4TnYBJzqKlSq9FBRekPAN+hMJS9YTJZu9I0HcLz92Uj7AaeUR62cQ62Sc9w9zUM2tQy9c1ciaZ+JmH02Yvn9mJPYhXiFGz7PxMmZAwjVL0Wo/wrMrRxGbMGNSC29FfnVd2Fg3X1Yc/ZHcdr+j6G48AYMr7wLwyvuRqxyOULFy2AtuBX2+PWwFl6D/jW3o7r8TtSX34cFa+/F3sN/gb/52g/wnZ//O/7um3+Pez/0AA6/41Jcfu1l2L5zCzZsOg3LV9A6bT7GJ8Ywf2IU8+jeZmQAg0M1YxLN/Tfcd2M4m0gvCDahUDci4T7DzSgno9yNXvO4gQbgNFmoiThNj5nOJDPI5/JvAY5Xf8O0HF3QgSHBFJ4IvBuPvMYCk6WDZJrqfYA6msn0OHKMQbMH6aDNoEdrSBAEPgQWisYEbGwTt4BNwwBATvgk4AjHE8z16EQ3mz4bRxGos07ZgyMbPl0LNXIvrtFAq/6mYaXWsgGUe3HkWAMxjRbAMd4NnI2nJFqqYCYAKuA0yrCcA0wNInaMAMa/d4TXFKmZQLDxAE4j37mvwNMkgtNnfbHs4md97uZRL9BoOlevYQEJ9OACdJ16JnIT+zHUX0eVIpn+MVTKw5hfimOobB3zfTRBbWsU+dr+GhsA0X5qH4vYzO1vHXeMTR83TqMtoVQpGQ5H9Dc0ILBRLVuoGNP+YRTzixDpG0dPz2no6duMVG4f4rl9SJUPYkZoO47v24ETQnswI3w2ToocQE/9ckQnrkN0/B3ILrkJi3b8Oc648LM4de9HYI1cg+zA1ehKnIuu1PmYkzsfXfkD6CqejbnlcxHuP4y+ymHY865CbcmF2HLeTXjPxz+Dz3zhk/jgJ96Pm+68DocOn4uFyxagf6iCQimHfDGLWn8RI6N1jIzIPhzuuyFXQ4Axmz0jvQg5YCOA04toJIxYhJs3uRE0BOFwPOI0B3RoBm2CEaU5nqK7+4yFGs2h8zQYyFpvOh2OHwPaX7u6myl1OFrAG7evuHmX6RsFQkGAwzyCDbkGAo66yZkMfPTe/wQI+fU8ws24+3QUkFSkxmuK2kisudeFIixaKingiGm0Ghq4Me9zwqtVk3A54tbGcDq6J0f34QwL8IilmgCP6Gyot5HgAo74WqOVW6vBgJz6KYDiIVSOA1H1udZyv0MCN9lz7cx+tQ2a4g7BjO9rENWGE9Q2Ij9nlS/PcC9MgG+5ag3WwAiGywkMDtZQOOMqnHT2Q8iPrkC+PgarNg8rShFUinT/EmSlFvzuydrlDblngMXltAk47GsCnB4k6AWjdulysYre2SvQNfs09IbPwMmhjYiXzsaM0Ok4fs4mnDRrK+aevBu9M/dixtwdODG5G9GhSxAbvRTp8atw+qFPYfN5D2F4+S2YE92FuaGdyBbPw/INd6A4egkihXMxJ302ZsbPxOzkWZhNrwa5HUhXdmHX/ltxxy0X433vuR633HYY6zYvQa4aQ6oQRTwbQizVh2QqhESsF+lkDKlEFPEYAaTPxCYd7TPXkXAvIqEeRMI9iEUZehFz7kXDNALggWp0yClOOUO9cuZNn3HSKXnqsJNqCtIxLrbb0TirQw8trMO7mJ8sHaQe6ZTmBxkIeLFD022NBrSAN+705b9TwMlkzel4nHTUlQjotNk85XP2+WYBHDnITdyCkPhxsirg8D/5uSHhfAg4fuWtEEFyIQQv3YtDEGu4tml4G/BvAKVlmvhZE/c29CxNJ54Od+PxNCAETlzqmNUz5fYN0Z7sfpd8DyAdA8DhewUcmuPgTZHBhLuVAxD/cwQP1q+g5S/X2ANkgEx0L8zzl+O1VRvAUDWH/oEa8mvPRfSizyE3by3s6ggK1RGMFxKolsiBcSNr8wFoUl/z/+N/ljb/HcYewCHAEPzNYqTeb9Icr8Egw3w3lIsVJCIrMWfWCsyaswYn9axHrLAfx/dsxgndW9AV2oPenr2Ye/IOnDxnG06YuwUn9m3HzOhu9FjnYHDpO5GpH0ZXZA96InvR27cb1cFLcca+D2Df4c9gx/mfxI5Df4P+pe/E7PQ+VCeuRqa+H7UFB7Flz0247poLceXlB3DlVedjw+aVKA9aSBViyBaTSGbCiCd6YWVjsHMpZDMJAzoJehSIR0xIxMIGWAg24T6K1LoRjQjoRGlI4OQL4PAkTwEXOuhkIMj0zO02gdeJaMyADBfN7uGUAX4l3wIcl8v5nQKO4XBss8+FvtF0haBczGTx7xRwHGs1go2fCzKAQgMC45ct2KqNE1wmuUx0lxgL6DT0OR4XNwZ0HE5HHXb642aw8fpSE+JIghhMWLz7L0gY/df/c8QyiOh3mkdwVi5OQCUYRNz65H/wOpDDqVRR5p6eWgmVWgWpsVMwc9u7kV60xXA41eoABoridcCt0/POYwTMxxygvIDjLC6Ew3HN44PGhY5TNy4jn12OnrkLMWvOMsyNbEJv+kzMCO3EiX07Ec6ei67ILsyYtREnz9qMWbO24OTZW3By93bM6tmBrvAezAnvxuzuHZjbsxO9vbvRF9+N2sJLsW7v+3HW5Z/Dvisexp7D/wdrdv4Fdh56CJv3fQDbD7wPS0+5BBcdugDXXHkZztq3G3v37cKqtSswOK8f2UIK6WwUqWQI2XQEmVQMGbOxM25AR7kXcjsEFnIxEnoM4BiwoRGBAZyeBndDgOntVrDpRm93N3q65hrgoRUbORClUUq7AuO3AOfNATjcEKUdpvofb57eC4p/l4CjojV/LOATDDJeTsfL+agVnICOn8tp5XQIPBSX+UMDbLw+1JzD2JS48h0qQnGJSPDq9pgTPc/eHy9xC3pPIDEP4EgIOOTkyA26HItwMN46+P9d9z6ODzPqhgLqrNUqKNFAoVZDYWgcoR33oLjuQlRGFmGQVmzlfhPXAkE5yNDijQPvoLY0eU2AI+Jc5nPsMQQZJrCPvGNW0iVUChNIxBagq3sCPdENmB3dgVnxfehKnYOZkV14e89GHN+zDifN2ohZM0/HrJM2Y86crejq2YGTurZiVg/BZzv6YmehN0YDhP1I9J+N1TsfwJZDH8OOiz+Ds674PA5e/2Xsv/JzOHTt53D2JR/FolWHsXfnQdx+y70499wLsWzFaixcugQj8+mwsx92PoVkog/ZFDmaEJKJKNIpEa0RcAgwFKUZwImICE2BJhoRUVs0Qos1GgqQm6GepqdhDt3tAA05HB62RmmS0UE7ftKUbr0FOFNs/PldczgKJgo47DDNmypuZzhgjAfUo/Q0jjboVIcjQMPD24STEW6G4jOCjesE1Exonwdqb1kRx9EdjhABijpETCME0ojWPOI1GhIwUMzmDwQgI0YzJ3+KkYAQWZe7IZExIhKKUDyBHI0BASNacbkullcdyTERDanS2xsHcAWBQBAEDs5x3AZQnbYLepbARO/abDO2CcFJ/psfdGg8kUexxn0bA8YyLrvlBpS3vgOFkaUYKNvIVIbQX2M5l3Czrkbw/jejnH/zAI4uNtjX7E/GAjrBiw6OVW+Q8V5H3h5DT98IZvcsx8l9mxGyzkePdT5OjO3CH3evxZ+FTsGMrvWYMWMDZp60ESfNPh2zerZhZs8WzI7twpzkXgwuuQnz1tyBBevuwPjpt2Lo1OtgLbwU/WtuxOZDH8f2iz6JnRd9Agcu/wwOHP4Edu57EEsW7cDNN70PV191J3bvPg8LxhcbDxTVGk26uYEzglS8F6lEGBSlUW9DMVoyEUE8KvqcBpdDEZoBIYrUWC6CeCxi9uEY8ZlzhLQcstaL7q4u56C1HsQi7rk3SreUVh0d4BzdsQOdqlHSns2dXjWMPz0tHY7/YV53+kGdghAVV0GKLe2EqeLAzgnwrKrWbNqpGrP+ZoCiEYKcnUNP0OoNmuK6ycBJ7wUBTlCe+l7zczj+a3onkEnts1rzgZCZyI4cnYSAoKO6HAM6/S6nQxFSUOAqX63ReIAbn6eXYhJgEkMXUFpX4eaeWQW798gB8TnWSTBjfY16PGXfSPFbg6h7CXwHaQIM9VkGbBx9D/+zvz4D+KUCSvUhVNh2RQvJpXvQd8phpIZXYKCcR6YyjEqVBLv1eX99x+Ta09ZB/TTdPLe/pK+9nG4n6WLeQrFQRzozhtlzF2B233pErf0I589DtHYQsYFzMCe/BSf0bcDbZq3H27vI8ZyOt3Vvwsmp3RhdewdW7vlzrDzrg1h+1l9g6d73YNW++7H8zPuxev97sXjXfbAWX4YT01sxM7UVY6uux1kXfgz7Dv0VTt98NaqVU7Fu3X5ceME7sHvXfiyaWGT8wJWKGWRSYWSMWC1mDAcIOKqXYUywIQAl4tzwSes0glAYqSRFb/EG2PAUT5o8G39q3WH0zO1Dr6O74amepKOitzkafc3RgUvHRgMdgksqkTAbX7n5VcPtt7VxbRMELkF5f2iAI8BDjijXcAHOPA4GBR4DGL9DwCHRaVirTXIEAie7EkGCBFftepaKAR2H0xFgkWMH3LRyNHoGjXhmltW+6GT4DfqOToiUlJVD5fge1hX0nEvAPKv8DkDgmBDjDt8jFnLyffIf2NbBHArBqVyqgiKz/nIRqfoEcltvQGn1LlRLeeQpaqrJnqA34j8EtfnR5Ln9dWSAUy5lUSwWYdlDSKQX4uSuReiOboQ9cAEGl74D1cVXIjtGrwJnI1Q9gFDtAP64dx1mZLajsPRq1NfehPqGW5BfewMKG27C+N77sGTv3Vhx4AEs3/8gVu5/DxbtvBv5pZejp7wXvfndiOT3wu4/B6XqVmSyK5G3l6K/tgQT85dixdJlWDA2jJHBKsqFLKxcwhgM0FKNp30asVmox3A7tFxLJaNGr0NDAgJPMh5DKp5APMpjo+kdWjwIqKfo3u4wegk43dTt9AnYeCxqWxbNHetr3gKcBgf0+8LhEFQIMMLliCjO5WZc0FEOZqo4iJsJyuuUwyHHQ5GFkX8bQwMxozbXPi7HEHgFHWf13Qo8YsFGAGoOXqBxxURCEJsJS6fEit/DQPk+OS4SqqBnXQL25gUcAX33+2VPUTCHUqkMoL9UxECpgFqFHGIFpd23oLzxAtQHBzBUycKu1VByOKVjCTpB7Xus89z+ah4X2t+Tx0WUShkUixby+SrswgKEIuM4qWsh+pKbkCieBWvoAlTGr0Bq7BB6ePja2HnorZ+Jk+ytxlt0bulhFE69BrlTr0J27dWILLkA9ppLMbbjViw5+14s238/lu97AMv33oexdTcjUtmHruQ2dMU2I5I8BbHkMqRSE7AywyjmKlgysRDjo0MYG+I5PhasXNIYDBBYVKxGcRrFaqlkzMTkbphHMVoiFjNgQ3c2PEhNzr5hHEFfdwS9cwk49CzQi2SMvtcyht6odOUtwJmEhfpD43C8bC3BhASecmqKsgy45CxzMuhUQKP3g8AlKG86gKPPi77GcZOjIOQBnaCJTuIgXEozx2PEZSo285wg6XI0zat5b93TIWDyHE2+HZFcgHjHJWBvbsBR8J0cIKooVkcxWspjsJBDvtSP+aUECttvQGb9JSj0D2J+sQ+5+gCKtYEWkdzkdU/dPt5+0vR0+quTsm5/HRngFItpFIs5FAolFIpDsPML0RtaYDidE+eswqy+zZgd2YnkyEGkFp6PzKJDKC67BPGRfYgOnYW5tR2ILjgH5fVXI3vKpShsuArZ1ZfAPvVSjO261RzCtnDPXVi65x6s2HUfJtbfirmp7ehObEUocQqS2VVIpSeQTQ2gVuzHPOozaxUMVqlv4qIzjWwmiUwqLrqbWMiAi+pwKFoL9c01IdxH82jHX5rjMy3cS8edsQbg9M2VQ9johYBgw5OP6fqrBWhUFfD/Rw6nnVLoDw1wTKc7ehwSdk44o2ugGxo7j+lYshF0FBymiqcDOKrXYZ1MB3E37fL4f0jEuMpWboeitqBgwMYRMSnhUaLljfXeVDHfyzLk0Bi3s2RyCdjUBPVoCfLRP+/9H0EitSqKtXmYX8xhiMSrOobFdi9Onr8L4VMuQmFkAsurIaSq/bCrciz50X+T227eftL0VP003fuN/jKLB3czqL5vqrhUzhmvyyWe91Sso1oZR6WyCqHwEsw4aQlOmHkqjpuxEX/auxYz7I0IDexGYdFBDK66DPVll6C89EL01ncgu+Qg7NWXoHjaFcifdgWK669CZPG5mDt2JjIrL8LC3Xdi8dY7sfSMuzB+ys2IWLvQl1yDvvhiRONjSMVr6C8PYqhSQX/BRr1oG5FnuUgvCQWUipR8pMz+GxoFmA2doR709c5FX08XQr00bxYTZ7qyiUVi5kwbOd8mDgIPOZy+7qgBIOqqDVfT0BsH6G8IOn/IgPPkE08aMRhlkAxpJ2RiCbQFHRoPeEMy2JggQ1c4/hDg6FMQ35VH6gpAOkhXBOys1vN0uFnKb1jQbuVAPQ2JNoFBjQZYVnQ2AhYk3CS8JJL08EzAERGbJeBD/Y6GNnodlm8KxlO07LfxApEaJTTivFit+cFDAccbm6MOCD6+wO9Wws56DLGnmM2I2kTvYIh/kO4iABTaEQ+vhRrTQUTTEDLdL9T4Blcs5SV0RkTlvL9dWsrru6QeAmlg+aD/F5CnQCycnStK7PSaixNj4eYYVvBbRvP0kWYh0z+IZG0FFuUsZMeWIrPtKlS234iR/BDqtQLK9LBcrhszaZpKM/C6VK6hzG+lJZhx8y9iycD/6Wkzb3t2lnZ0co4YNsj60N/PvJYx0bwhud04Yb6p1wNOOr5lIcL7VfRX56OcX4h4aAFmnzCKrhMX48RZa/D2ng04IbQRx/euM6HP2g1r6BAyA+cjlD8Ts5LbcXz4dMzO7kRlyeUor7wUqUUHEJ6/C5Hx3YhP7EVp9QWor70UA2sPo7p4J+LlJYjlhpGz+zE6MILBUglD5RIGKyVUKyUUyyUUCzZKRe7voweTHNLJNOLRBKKhGMLkXniiZ3cUPFwt1MM9ObROixjrs3gkZk7xpBsb6m0IRJOJzwgwGvy0zL0WOkjaqCHI2Mrk0RDLE4KMA0yejza3ZSYCJV6CF4objNVQwBu3GA08+aQADgu1AE681TdOsCFBMOD4/4ABnwDAaSC/g+68Vus1gow0bDoQcLQjvQCi7m28wEMbd4rPSLQVdAg8LuCIexze44RgrHUawPF5KVCQUlHaZLEcTdAKOF7wYZrAo5PRG3uBZqo0TVCV2GgdkxED7z19zht770+Wbqx6PUTdW8+xTBPcWB+/p129QQAYlCfGANMHGgUk4RT5vMNlGMDJo1wpIl0fRqa6CAssG9nqIGKrz0Zo5cXIFRaiXq8ZN/7lMp1DNodymcYV4lNPQabd/zzSfPYXv1n3HkmbKph0ErvjjP3AsRY0PsSwQnVdXCSUUC5wfw7fwWfkRNtqaQCV/Cis5HxE585Dz8wxzJi5AsfNWofjZq/Hn528Fm+bdRpOmLsRJ0fOwHHda3F8z6k4rmcNTgivR1duJ0qLDqO07GJYy85HcvFZSCzag9jELiQm9iCxYA+S83ejsmQbqhMbYNUmUCgNYWLeOBYMDWKkWkE/zdTNIqCMbIb0JoVcVmhRwpx1E0ekj5wLxWUx9HXH0NstupmYAzgUm9EKjftwqLOhIQHpVxBNIu1xAaV14dx0z4jhlBZOHrcFGB/t9dPnttdtAMcLLO3Sb0rAYQOxcbmSYMdogwkQaeNODjhK1Aks7Tq3HYfjBR0FDvkWl/tR8PHGWnaqWL/NDzBB11MBylT3ZeILZyOA05kIzuyVaKxeOyE4zWWCCJ8hlmZzIwmOEwJ0OEHPBuWxDjH3FkU8y/AdQWU7zQsCyiBgapcnwCNgo9/TX8wbELEqg7LJs5BDodKP2OhpiC07gNTENtiVEWPJFgwoBFQJxgXOUf7HwLbw+uJzrAeDAGOyPAVr1q+LG3/scjEO2BhwEsCRslxk0RCmgqLdj0J2FHZyHIneeeiasxQzTj7FiNjePmMtjjtpHd5+8jrMiW5FV/IMdGc3YlbqFPQWt2CWtQ2x4f3IL78QyUVnI7HoTMQX7kZiYjcS5HTGdiI2tBXZ4bUojK5BaXAx6v3zsXzRUiyZPw/DlTLKFiUgNizLQjwaNU44E7GoSUdC1MtEESZnw9BD7iZqrM/ovkY4HAEb0en0OWAzia7mLcDxidTeIA6HnI+AC1GeKwo52no6gKNEX7iaYCd4rJuAoSsLKevKUV0wEaBxr4M9Ues7p4qnAzh+EDLiNscUeiqw6fS+TPDWDXktxKLNqnUyIuS9F0jojoJ4kuhzLwz3EOmeHlmZB4FOMyB6v8ubPppvFEB1wUbrKpXzKBSHUS70o7+YQqmcRa08gPLgUoydcSFKZ74T6f4VKJf6US8WTaiVivAGAdKKASWK17TuYxWzr9kOWt+RLDgUrMm1sL5248+8yzFuYZlSoYKS4XKKRnRlxFeUKlglFK06yvY8FLLzkYguQU/3cpx80jKcOGM1TphxmnF5E0rvgT14LsrjB5Ab3Y7c/L3ILbwAucWHkJzYj9j4mYiN70Z0/g7EF+xEfHQ7EiPbkBw6A5n+VcjVliBXHEW5MoTVy1dh/uAAKnYOGZ5nE40j6ojEuDlTA4+BDjeOFwijz1igEXjoJZr6nbDxHkDOhtc8G4cLX8OlGA7HpTNeutPExUymu3mLw3HFbfQc2pYd83gpaCdSMwDjlSdOE3DYaV4ZaDsOh/kEBwUdb8drWkRvzZs8ye0Egc9UQKP3jwZwjKitQ8BRDwVikOAYGAQ8q8TGS3iZZr43HAkR8tZp5P8ex42uLD8IIKbOE8CRTavckCrE0iWaSjxN3CG31vTMUYChtx67WkShMIYBu4axfA9ytRz681WMlIdQXHgqTtp6LSKDm1Asj6BeKqBezKO/aDshb/KouyHQiD4neP+S953TTZt+cnR8pp+nubhQEOGzOmb8gGP0iwpsTn9I2QpKeedsqLyFQj4HbgY1Y90uoWhXUbT6UchRsT+Gnq4RzJq5EDNOXInjTliDPzluJd42ayX6rE3IjexEanQnegd2Ijl+NuILzkRswR6Ex3YgPn8nIkNb0Fteh1htI7JDm5EqLYZVWYisPYzh4QksmphAycoil0wgFYkhFooiGqLojIp+NXN2zq4xxws4B6f1KOiInkaddBJ4qHYQsBHzZ6Et7RbBU4jSFIT+YADniSdNAwXpcLwKoUY6UJ7nMyIwHgmCQahhRODxMKAiNG/cgvxOg6vCrBE7YGMMChwrEC8AKRAxNvlZdrwDUFmK8YK4FwKMGzhg+CwBhJOIBJ15fLZhQKDpjg0JWo8s4ITlO1q5GtHvNIwLHGs1WS2KyIwExACNc085pSBruCAOx0s4lIAw5vOMSewpPvICypGmWxTRzgZKOhyVnfxCYPlOf1DdSUNnYso4YOWs2I9WzDYt4s13egLbJEd/acGHSRoAACAASURBVMV5GLbLWFDoRqY/j6FiHWN2EVb/KN526oXIr7kEhYElolAvEHQUcBjnDbdDwCk6RgT+duB14Hd6vsX7Xf70tPqOoOEPxizfMVrxgI537Gja+yzzRHxWQsEuoFjgPMihWCDocFuCzosSSraFMuebNYhUbD66Zo/jxBMW4m3HLcFxJ63E22ctxcy+lZibW4e55Q1ILdiDyMh2xMZ2IjKyDbGhLUgMbUG4vA4zIhOY2TeG7kg/svY82PlhLFq0AoP1fuRSSSR5VHQ4gngohkhv3Jg0U3xG4An10lOAnF8TDXOTZ8rkczNnT5d4fqaVGoHG0CXSJDVx9saehbHSpRY6Z+iUaxigdI7SntbQbBxAQwEvDW1Kexf0TjqQSfAagznpIL19kFcBcnXcZ+QNt992G/77v/8b+vtfT04BOH5lUPDLXW5H70/F9bAxtAGbGsZpND2imkDidk5roxug0VXANGPWGwQ4gYPF8UothNy1cvM/r1zNVDG5Hv+K0ACIA2iy2pPJp+DhjfVZgoeZxEUBBzE8EF9spo7GBHaPvNZnlCBMHotSl4SeCvJAIuco8IOImCF0aknlUfZ7y6piWX3AUTfA9wQR2cC8Y8SZtPtvk+XzfyjnRhFTpVxBrsbDu4YxnC9irBBGtl5BLV/BqGWhWqsjuv4g+ne8E/l561AoDxguhnW4nE4ngBPMEXrbdbpp/R/e/8s6Jh8fLofTablinlwM6xXDAQM0Bbq7sd1gFjpxVApRlPMW7Gwdqfgown0TmHXyOI4/cRzHzZjAcTMX4u2zx3FCZBxz7dUGYKL9mxGpb0Zi4Awk6pvQZ61BV2wxumMT6A1VEY/XMTa2AosWLjdjLJtOIRGJINYXRrQ3hkhP3LFAi6DPcDLcxClcDnU58SgNB0Kgc056DqBhAGmYiOzFNVYQDQkGlwAOJxBcWmkfaWQQ7QzKCwQXj/RJ7yv9njoOskqTI7YTMTf+vQEcNgBFbaLHkRUDO0xBSmPvikIMBsRooNPOVU6lwa3w5FDvqsRJk5Pxg0vQ9VRAo/eN2bTv6GqCCHUTnPBc6QWVaQYdASQXQNTpp4CQllVw0tgt3zmxIDEl6AhRUiLrxu2IG8vLs2IRRcDwl1VCp/l67SV8naSNTuENBh9+M7+N/8twXzyArTqMSqmGwYKNgWIOdmUAlXIdAwULtVIepaWbUNp+EzKLtiJTm498dcSYQ/OkzP5SocHhELyUwwn6/9pexypu945gIJGFiPvu4LGkY645Zlm2m3CwrF/uczznhesp5FEuJA3glPJJ2ZqQq8HKjiKTnkBP9xhOnDGIE04cwXEzBvEnMyv405Pr6EmvwJzkcsxJrUTIXotYcR2i9hokGLLLEI8OoFwcx+qVm7B08UqjE8xl0ohHIgj3hBDhnpnuBPrm0ihA9tHQY4DZU9MTQqiXvtW40ZPeoyk+SxhuRue1Ghu9BTgCOr9XgCOgI5yQAEgryhsOyOE+uLonkWandww4DvtrAMfZPxMEOAIuruIvCGy0Dh18U8UGULx7dmyeA0+FqphlCxfUzpzacTDqcDC6H4cTl5ZBcvKmiMCaJzvBSAApmJD4CYeIEFmWxIV16bu8sUt4mpX1BnA8BJmg0K6sfJd8P8v4xUDtrllWQU0BLYh4/k/kme9s/D+CTg358pg5XrlezqJUGkCpOAqrUgNNpYdKNgbyFcxcdDZiS/cgPbwSycp82JUh0By6XianQxEbzY49gONrD9OGAWIuk9+h/qrTskHjhGNM2lxMwtm2QeWaxMDOAovzgouhsgM6huMh12OCgk8BJYqwLcuI1kp2DgUrC5vP5gk8/YhH+xHuHcCcWVXMPKmKP32bjT87voI/Or6K/318HX8ycxAnzJ2HOeEJxDLLkcwtQzxUw6qlp+PUVZswMX+RWUClk9xfE0KoO4RwdwyRriT65lK0lkAimkYylkYimjJ7cMjh0CKN/tOyaed4AccQiWOP7eD1XuIFnk5pEhfRuqCePH6LwzFyTLJjRytSC2ILgxqfncgO5mAnceNEICHvuHP9gGP237jA4h0w/nQQ6EwFMp3cV6BRoFBOpSlWoDI6G+V0ZLKyLcgpUc9B+bnWo/F0AIdEyYCMAzhBRIV5kxEvEatNzQ1NVsfk92Szq+p1xBQ3WOR0rEFHv0u4Mlm1F0rzUC+nUK2kYZcXoJafb1zZWNUSBqw0VmUz6FlzAWrbr0Zp2TbEaouRq81DoVwHuRwFHJpEmz06pWDdmb8vjK7kKMBG6tMFicb+BYiY3LMduahR7+IUh/q/h9dNY9YBHNXVEHCqZfovq6GUr6BoDAnI3Qv4lKwBlLLDKOVqKHKO51MoF5MoFZIo2llUClUUc/3IxAYQD9G4YAizZg3hbSfU8cfH95vw/7y9jD86roS3z6zi5Dk1pCJ1zBtcjtGBhSgVqrAty3h7pmiMFmeR7rgBnNBc6nFoPJBALJREPEKaRgkLQxq5bBq2RatXkb6QFojukLop0fH66UXHNOkPG3CekB2ijrInFYuDIR2Nm42gfh1Ow7igYZnWqr9R+Z+AjoKPxnJwm1isOebPPmVXO+WX2T2bdjgeYyAgViDsYE4Akf1TPux0uM9QQPwXyX4fcjE6ANSqTTkUDhTeYxkSf4KEDB55ltdtLddoPGA8TXvjZqu3qUCH7/ROVAWKplgnrwdw5L6IJTjZm8p7rNUMZ+KcuWPKOHUoh+HGbYCkoSQWTskAmyF0QoxI8N3gAE2DEDoEy9F9kGC7gOQFCXlOCLr7HVLWLddM8CW/uU4X6FxQONI8EZ0paLXj1iplesam484iKjz7htZplSpKlbIBk7F8HpmhJUiefjWsVedixC4bsDGEtFiFXVyAUpFeByzUikXUCq1iSPMfWywAm7lLbRu3L9x+4fhwAaoVVILAQ/NYL1fzBJvGaanVWuMsp8b4MUYwlmxodsYfx7W5b8yjtV/pRoqctIja+B5jUGBXULQqYi5txnsWBTtjwIbcjkg0CsjnyrCzVWTTFaSTVcRiZYQjZXTNtXDijDhmzEhg1qw0uudmEe3LIBW1kIplEYskEYsmEDbWaOL/LNoXR6wvabiaVDyNdDKDbIp6FtdSlfRCjYqEdrigQxqitMK9x/ve4C5oRQetXlQkDlpYi06btM8TfHTTXaSLOkK2l4i3F9XRNMdKk91YaXdzzKO2m0M6HgeDeBhIIhlPIR5PIRZPOiGBWDyB2/zHEzz5hAAOFT20LmgCnFiwYoig4+Vgmj9uEgAynI97Uqj+eTaUWTU4yO42XHuWURuewEACrqtaM1gdgHABRQYL5cP+AdFUxlieyWBgPgcOuSUCiD7HgaZiO+Z1EgSApgc6XlAKAg4vIE2WDnrWzRPOSCyDNO0xLjDiuVYiJoRH9UXqCihIuSyAJMSxbIDFJYJuvQIELogoQZeyQgy1DoldwAiq738ij99Eowmu6tsBjb5Xv1/36RCQJc/7n8voXnwm4isPYrg6imE7gUrZglUeQq60AIUSAcdGrZBHPYCD9AOvvlO/wRsrUDTFDYKvYCN91VTGvFdBobl/+T5y0cLhCDftjisdG85ZTrr4cSwo/eV4rVy9vt8/pllG5oR4cPfODzO/7BzyDGa+0gcigaiIdMJCJmkjmyoimyogFc+AQOIP6QT3/+WQS1uwMpSQiE8z0gAuPHWe85q0QemBWr8qHZluHAwuASK1tuDSSiOVrk4Vd0q3BVSasSAdiyNDvDAubVJIxNMO4KQQjacQTbyJAYcNw4bXzmy/X8fTuI5RAcGJnc6BxkFqwMFR9HP1YOp17nPiG3GbA2xcdfgHiLFcCzAa4Lcx8D0yQZx3dQA6Rws4/skn1/y//tCq7wma3Pr9rKfdfc1XAuCNea+xii3Q0aEcNewtw7Qp53jfZhkTjFJfCC/LeAljYNrhpkhgSegZc3EhzxbbglhgXQ0uyyX8nZZTAqtGHfL/230/8zW479L24f9gPZnRU1HdehWqWy7GonwIufwQMuUhFHhiKPVCBR7nXUC5lJ+6nZz/pu+YMp424DgcM8eM44KJ/4OGEtL/InrVcSNjpAge5Me20zHL7zKcicOhN8a2M3/1eS+Xzzz2E9uc5ZvBRhaEBmxsBSOWIUAVkc+VHA6oDCtThJ3lopMSCk/IMk2QcoJVgJVVTsXlRrjYVBp1ZIDj+oU0i2yPpe6UwPOmA5wE0vS3SecAcXI4SSTiScR5LpAJccTjcdzWahb9u+dwyC0ZDscBCF5PxuU0HNMZ4BARG4HCDyDaiQQVDhQdMG45vzNQx/7dKS/lxA+S1kFuQIknB7+ufCaLjx5w/MASbFLNb2tMYBW5eURpOpkZSznHyagjwvPe17QXWEzaMdsWgsaVLJW/ukr2xSQUzh4e4Q7E0SUJlT7P2CXOnrSnThIbEi1pdzE6kOfEqWWnoHH05URPKN/eHuzMt6q1nAcI2Kb8BnJJPOZ7YGABimv3Y9aWK1CoDCJbWIx8tR+lahTlso1Bq45iqYh8pR3geNqLAGfarHkxoMCo39yIOwQcil8NB2zGkzte+F+kD6TPdbz4Y77f5Ol41Hp8iyVZMHrGubOfjeOU7zEWgI5T3WDAUbAhANF4iO8tGdCxsgXY2YIRzdkEF3/IcR5LUNBpAEpj8eksah2Jh84f0hT/orXdtXJDpEu/74BDkEnHUkjHkg2Hz6lYDMkYzxByw+233erfh/PmAJxm9q8d4IjOx9i7O9wGgYQdGLxBytkY5eh7RAwnIEMw0dUKB4gBJ644nJWEATBnExYBg2UZONg5sTmJmJ4MaPTe0QJO6wTjxGwFl6A8PwHgNQk8iT6JHwmCPhdUNjCv4WS0YFarLNMgZB6gYJ7hDKo1Y346PDhkNnYSOHiPhIyxciytdQjx5H3WQw6VwKXKWf4HKqvFWMTlJI4eWILr0v8jACkgGPQufhcDv1nv63/jNe9R31gt15EeXoyuU87CSRtvQba2BJViFqVKAtVSFoN2EYVyEXaFbdT6TVqnNw7qL+/9RtoHGG2ByQEMPsdv0LY2fc46GguaYG5Zx5bEAljB47lV5KzPcJzIe2XMBD3vzytY5MQ4PosCJlleM90qBte53f6eSEJ0HrMcv43v9OqC2wEN80lv+DyfZbpBbzo1EHiTcTjc/CpBACcTjyEdiyAVizRAJx6PTZfDiRufQGYHKXeR6k5So8MRZZTKAV3ACPA6oLtXAzkX1em4iivW1VB4GTc37jVBQzqPrsMLpgNVn+PGwpVwQJhB4HggMJ3sMTZoHiweuamziUu4JpXfCuBwwJiBZgaucE1c5bjBu9LSSeTNc1x4OApVGcS87wYl4Ix1kPsnlFy31ts8wUkEWgMJBwm1iEIcUUng0QjO6tazeVRXrEKgnNWrEi8SJT/gmHfRmok+0AbM6p6EWAifcEBCyIRIKwiZ+x4gY70sJ4RciC+JEK/N8w4xVIIooCBg5qZbiTafDQ7eZ90y0mZyzbQBQI+pd6tuxXnWaRvzLU4bVYo28vV+2Kfuw0kH/xaJeWtQK+dQLyZRpSVWKQ+7XELeeFiW/y/fqpxkZ9yMAqT3fyrwNPdXa30yFoUzI+CTOyO3oc9rP3I88D3atyJ2k/GjwOEfm83XjmiscRyIh9vhJmmHM9J5QNG493nv/NE5Q7GczlXmcWzp895YAYT/lXW6c9kVpzVAyVl48hmWIy2aDGj0Hp9nG/Gb+JyI+z0GAF5jgKB0W8BxaaPSTJcWK21l7KWvklba3Rw3GwcEexRIIBFPIRlLIUUOJxZDJhYxgJOMRo0RWjSeQDSVxe13vatzDodGBN5do5oWowH5M2rFpn+o+eNbDQiCRGXBDeRtLDfN59mJOkjYkf46BZToKoOyWIcDUi7GAR8OFN7TAdEai06JA5XlOg0KSN4BrWkOZqb5XZycMmhbV1wyyQUI2tUnA1cAx5RxVl3eSdguTSJBLoEESCaBcEvNRKRZVCIAI0TPXdU2A477fHM+30WdhXIn/O9aVomUuLWpm7bhu9gG2g4s67/W5xm7hFTSXj1PcDkXQNxn/XluvQQxBTKCjNQvYMf/JaAn/0nKBhlAuP9Zv4mm05VaBdkF2zFr54PoWbENdrWGUSuFqp1AopqHVaLVJZ9VcJZ6tD28sVgftr4n6D/qNzTHbru79cqChf3E/8mFCoGn+Tl5J99j7pFwcw+Nh3tuNxY1n4Ci84TvVrDQPH/M+3yWIMLYP5c4b2WOcO9OFoU8t07wHe7CTtOkBSwr444WrkIbgue8CzCmXIfeTViXfI9laI4ufv20a3rXLl2cioZORZf1vtLzqeJEzAGcaALpaBTpaMRYrSUTSUTiaYTTBSSKg3jwA391bADH+4Fq4SackHMwT6LZqkHM6oisnTeSv6zflFo6zWNI4FkF8B4HIWN2onawNxaTRHcAKeiQ8yF3w5WIGehczXQIOv6B770W6zaZCJxU3nuaVt9svDZpM0GUU3JjDl5+m044pmXV5678eC9QQdsQxzU/4xIZh9h7OYwGB0HupJUwCQFy8h3FstbHeyTUJFhMa77GJGYEIwYlZLznBTbme4FKy5nYASeu1knwyE2R8DeV8XFeei+IGEuerNblu8XKjPmumEx0OI0VvXJ57TimgPcPFkPgqZd9ldORmr8afVsuQ2Z8HcayaVStFPrqJeTI1VmOaNHTBqZ9zAZeP1fSCjj6X5vj1j7U/miNlUvmuyYBPMPlyD4UIfidiX0JGOxrBR++Q8a1O979gNN8rToYXbxx3hJEGGdgW2kxp+aR32bzqIAQgYjBypJWsBznvFwHg44AkXJABBGlGf7YS2c0LWAiagHm8ZnpAYyf1nVOS5VeTxVPBTSN+wScaAqpBuBEkYwlEEtm0ZOw0ZWpI1xbhPv/8hPHAnCaRW0NzodmcsZeWzkbsmcCMsLu0a69lbXzA0u7axGZCYCY+ozozd8J7rVaqWmHN8eOKXbACkXARQCHRNy4tekUcBzjBB2UjDkwCSCcUF4QUZDxxuZdjWc4QbxiM+8E5Iqt0BCNyQSUsnwPgUYIx+STvpm4KGFxY1NXQywnBKf5GQecGiAk7yU4MOg3KFjos17Cpe/g/2HwgoAQH3kv8/U5b6zAymcJEJMDjrzDfZfLybjvLYo3BYfA63/hM/x+eVbLuMDIb9Ky/tj7vZqu5yIo5HJIVBYb4CntuBbl9RegUB5B0cohXy7BzvPAMnIUzRxOO25G626O9ZvdWPvFtJ2nf7V/NNb/2ijvcBXNz8l40X7UxRBj5nUSzOLCKctv5/u0nmZwaZ4DnB9iceYFHQGWvJ1F3uYGzRTytgQDLDkBFoKLAZgcpRkMFNdnYJnrVi7H6I5zssmc3yiA4zc84gKW4nm/uEwkJuJFQBbATP/+Ag73KiWQinLPZhSpaAzRaAJzI2nMTlUx05qH0Oh63Hj/h44OcILEbMY7KDcBJbg/RxCcseF8nD07CjhBCNsOYPz5uvFTVwr6Ln+naTl2OjtfDQAUcPR5xv6VCa9Z3jxnjASmJ1LjIAwKBBVOUk4epmWi6IrMjV1Aclh/R2cUNOkIKrqSN/edejlRec+duM2TXogFiaeAA+N2REEBT++7zwStkKU+fhOPD6Csn4RXvsUtz+8iZ+DnDgxRdTgE3pPnXXNbPhccvHUrYAWVdcu5BLUVcPhuApe2n3yviNX4jSo2Y34nwBL8zUXU8kX05zOoFhNIV8dRWrgTmRUHEBnfhIGBIYxbWXNuTI4eo/2A4wNmBcvAdzUU+57/HwAE2ibeWABHn2s/TmSBI/dljEzFXTfXxWc4hrnA6xRsZKGmOtYgwMk4gJOEbSVg5eKwcunAYOfSDjdEwBE9sX8eC00QazV+q9COYMBpoUlG98x9PgpGfO73GXAINhSnCeAQA6LxNObG8zg5O4TMku3In3YQ17/745MDTpIeBkwlshFUuRd/rOIzNxZlk7KKJPoCOOSGHE6n3dEGHYrZlKvxApG/Y3nt5YT0ezg4FHDUEq0d4JiB1ND1uBvA/ANwutccpJwkfI5clBBzB1gasmWu4IRTEVBiOe+qTtK6+jNA0Lgvzwk4uOI2XWmaCd3gfEhEnElvFLDBq1F5xr3XDnBImEgohDjLJkmKt0gIJd9ZXWsZiqcaHIsSNNFtuQYCza55uAoOJvDyXi+x9Zfjtfe+pqVcs/6GYEPluHy7ALeCDMsLILkWaHJP6mC98v3u+4K+xdRTqGCgkEXd6oFdHkauvBjhJfsR23QV+heeggkrbQ5gS5cHUOSqn21ZLKNYKJmgh5gZcKZlXBsxohdApp92uRdddATF7riQRYeOh8CyNnU8NF0mx2+j6KSNSJiAQzBkXs4R+aq4WOMcpQ5OyFrIZ5nWfTQikeDCrcATPMkpGhc0aRBUcg7gkNPJW1wcckGagU0rMm7qpvjcWXR6xWoq9RCQkQWpgIcAhy5SCSIMhtY0ifiFq1HaI3TpjQIclThNHTdEZmZDZ7NaxHsvFSNXQ0OBGOKJGMLxPHrjOfQlbfRkBmGffiXSS/fixnv+Mhhw6GI7EY0h6QQeRkTw8QNNwthaxx1OJtXwnWasGWJxg/okqCTm3g80oOMATxCX48/zgspk6SDACcpTEGqAziTmiO6gatXvTHWvUxBq6IcaYKGgQm5Hrd4EnGTyKNH3ApI+o7HohzjJCVYSyz2CjnBW7nk7QgxYr9bdvOoMIhbt8pSATx274DJd4ucCTjNABL1TV/xHEtPIQRXjJKSGu2gLWM3fwvd5v0etwIK+o1osOJ4EbAznU8iUx5BYdQiVffchv3wvysUySpV+5Ip15Iu0VisjX6ogX6wgXyijkKejyALoc22gUjVucIxoKoij8eV5v1HT7I92/TtVvnA4rX0btFjKpjIo50so5PIocoNm1jZpXnuDARKCyTEKdtZCNptBNpdGJp0y4mj+r3zGgp22kE/bKKTzyKfysNIUqYl7K+GkXD2u0ADXqpXAwzwFET4n1654n/QniC4F5nW4AG9HF/20tN21nz63vQ4wHkvFepGO9SGZiKMvmUJPqoZopoRIioAzDyctOog5mXm45ba7jxZwhGPhnyXHYXQyhnNJGHCSvFQL2LwFOM2iNgM4ahjgxML9uLJjLcNJQaLAlTQJl+FMWoDKNQDQSc6yJJ4kmCKqE9Dhe7wckhL+qYjKZPdZB4ndVEHfdeSxrKCV0+Dqnv+v5b3KaRxBbAgwCbTDDfLaDyRKpA0343uH/Dfx7yecksP1+MpVCnnU8jnU8zSZrSBVHkNscCXSi3cgNLELc2urkCnUUcrbKJCDpHiyWEKhUEIhz+OZy2aDI7+hSs/LtqtPmqp9W9rLANKRLzg4Nkx7+WIdi95Yv415JMyGsDviYC/XL4ReF19HH3MxmM2mUSoVYNlZpNPccJ5BPmsJN5URsCHg2BmRFricmiudaAEccjXOAlbn1h864OTCvUgnI+hNphEJV5FIzoYdT6C89ExEznkfMvXTkEgVcPvttx8t4MTMgUMiLmtmudw84Yz8iGlODW0jVvOjcDv09ucHrhA8rKzef7NxOEasZmz5Xf2NTjBOXhWnUcxA4kYLLvVbRWsvKaOcjcvFKJBwMlNkxQ2GJEis2530btoQCmf1y/SRBlek0rrKVQJzLGLlxoTrEL1KUL0GhNrqfFxxlwJHc+z+B+YTbATYpnqO9+VZtiOfodl0O7Cq5G3U8xkTMqUhMJQqddi1USRWHEDmjBuQG1iEap5mvTycjAsPEXGRuJcIOoztIso0nTa7691vD2qXSfOOov+Dx03z+NTxl7MyyNkZWPks7EIOmWzKpK18Dk3BziJ3DANBhu/LWWnkCxZSqQRyRqSWbXBRdspCPsPFm+hHuWAwx5mTw2zy0SgcjnA3LuCoZOEPHXDS0ZjxMBCJUHefRqlvBnqzg+g55Sr0brsbWauEdDyKW2+++SgBJyqAY0RwdPjp2xDq1du8BTjNXM1U4jZyNCQI5GRISCg35kQm0SPhGhkcwvDgoFGmM18nsDcWgiwTnXXxWYKBcjhKQFm/lmVdcn3kgBNMcFrrm5Tg+cQ+wWUdgmv+m/P/Aghl8LPTI8adgFbQe6Qt3P1WQWWYRy6jaudQtbPIFvuNmKxmpVEpFhGf2Ibs5uuRnXcaLLuIvOFyWKct58NYOZRt2xzBTOAp0ZrNuPfv8D8GtFmnfdiunHccTpbOFdJI55MYWziC626+Bve952488P778KAvMO+B9917DMN9ePf77sd73/8gHnzP/bj/gXtwzoH9GOiXRQHFe1YqZ7gbAo5aPIrVI8WX4jW+hcPxiNR0O8UfOuDEE1mkIinkentQjp+IQraKvtUX4ISVl6LLXoJkohuxWAS33X7HUQKOT56noOJyN7oPhw7dmjkgXvs5mXbXfk6m3bVavykn0y4WyzVX7qq6HFXyNcfT193IIBTxQBCwuHoZRzQQYM1GLsQogCtVAzysR1f0tNga6h8wZ7CzDPP9k1q5GBIEEU34y7B+bljk2SNewqTg0woQQcSF4CQcjRsHlQvKO1pOSEBADBDkP7jf0PxN3v93JGnWq8/JOwjWLUHFiHqv8YzqQ1ydmVuf1kugKIKcDgOBp5bPGoOASHkBwqMbERndgOzQcuTLFVg08qBOybZQsrKo2DlUaEiRp96ojDLPh/G8f9L0GwQ47qJGdIV520Y6n8DIwkFccf1hPP7sf+C5Xz+Nl3/7PF7+zxckmPTzeOm3z0l4nfHzThnms6yUZ1rvvfT6c6aMN4918vrZV5/Gz5/+GZ5/+Vm8/OsX8MpvXsKvnn0KP/3Zj7F92xaMjQybvjW6m3TOLNAoIaDzUS722O+cX6qfyalhgDF/dnU4qseR+67exkhYHA8mXsAKolftaF1n+e0MA4QWe+ltEH0OyiNt94dowkYqkkSpdzbqobehe3Q7IrsfQGrtIeRDbtyIZAAAIABJREFUs5GMzUF3LI4bbrurc8ChEQE5GW/wv9gAjeF0xErNGA8EAE3QH9E8byNoOu1xhyMN3fmm0Y5ByJhNt4KLgtFUsYLMVHE78ZkfmARwRAxGYs16mce0ciYUjxnuxxgWUDSmIjkCmaQVbPicASVHnCb1kNhJvop8CECNsgG6IT+wBRKyY0zABNSUMLtxC8FXQu+POyW80yin4rKmb3C4SIo51SqPIjRtT7Y1iW5gm1EH4xyuNmpFMGDFYdklZMojyLPPKRJdfxDD265AdWwRUnYZdkFW2gSdSt5Clc5kCyWU8mJEwPceaZBv9Y2ZDsaDf3x4r1u/hYATx813XY+f/+onBmyeeeVJPPnCz/H4sz/D0y89jud+/RSeffUpc++F3zyDF19/Fi/99lmTT3B68fVn8KuXnzCg8+JvnwXLsI7Hn30MTzz/H3j6pV+a8q/8X4LNc+beD3/2L7jnPXfi0Z/+K5575Rm88MqzeOnVF/Dyqy/i4S/8HVatXO7sxRF6oIs96WvZpM35OBVN0PtBQELQYRtzfHA8ELy4mb0jIOlQFUH6qXTVG5NOx7lfxqGr3nvedBB9D8rjoXTpSBh2tBdWrIz/tfhSRE67FtnCEKrxP0KypxvdiSyuv6ONa5sgK7WOAUf34JhNnoKw3j8xVVpBxhuzI8y1wxWpOWEnndMx4DRWHGLKyFWJu3Jp5YZ0MGk8FdDofQGcVqVnC+B4NoiSI+J7zMD3TXoSMOGYggGHwCOg494nEeDkV6LCAU93MiNDw0Y/xHteQjFZmnX4QythOXLCp3X538FrL4czWTqQwE8DXPzPGyU7Qc3UIdwP389vJXBTv0ZxJ9uU1/o8CZam/XF/rR+12qAxdR7J9GLATiFbGkCyPIp6JoKRbAjFlXuR33QFUoNLEa+MIV8fheWIziq2bQCnki+KOM0WoNP2m26sYlXte+VO9PpIYq1DY3I4mWIKH/n0X+GZV57CL555DPvO34tTNq3CqnXLsWXP6fj7r34ez77yVIPjeeE3z+LRx/4V5160H5/83Mfx3X/7NvYfOguPP/MfIPfyxPO/wF9/6kM4ZeMqbNy+Du/5ywfw48cfxXO//pUpe+iy83DJ1Rfiww/9JZ57+Wm89NrzePn1F/Hr376CV157CS+8/BwOHjoPtp1DLpcxAMC5x/mrc3Q6YMNngwCHee4ij4fG5d4gwCHYkHGIOltVyO2I8ZefNgeBS1BeOhKFFe1DLFtB17rb0HfGLUiU5qMQmYtUMoJQbxiReALvbHc8wZsNcAR8RATHDuRgZ3wsAYcDgHUeaVBAmSrmSkYH7lQx6yKYaDnlWppFcmKiqcAiZVwOx31GuR8FILVkE4LJwU9jBMYkTp0SlOkSsmNZ3k+036hrAo1axjHmexXw2Iajw8OYNzpmAJwcI++xDDlSTfu/tVakSXMZ+ULVWKKxnF2oIp8vYSAXQyUTR6x/GcLj21FcuRvlZWcgUhxFpjQAm0YCto0KAY/fQs/SJhwN0IsIlv1FoOS4YNzpuOisnIWUlcBHP/XXeO3/voKnnv8lPvbpj2DHmVtx2umn4L733o1//uF38MKvnzXhxdeew3Ov/Apf/toX8ZFPfhg/+vmj+Ncffx+333MLnn7hCbzy2xfxs1/+BLfd/U5s2rYe97/vXuzevxO33HUTXnztefzD17+I9/3le3DPu9+F7/3bP+FLX3sYh6++CN/47lfx1HO/xGv/+QpeevV5HLrgPGSzKWO5ljPubVTyIYtQFaV1SiuCAIfPEngN1+S4tnojORwvcMhm/VaVh7fMZOlYNIpINI3uykqEDn4EodoGpBIxpCJdiIYt9NKoIBrGnTffdOxFavphLloGW6m595v/qJez0bSW5TVZURJRdtixBpx2A6OTgTUV0Ex2vy0IOWaiBBzlYrxptoMXjIJEas2A1QxErrjNJS7TAZt2ROVYgorW5X+X2RjYocjIT9yP9loAp2SOV6g73pINoPAI6ErVcDejwyMmJqEmN2YINzkiw1m6YkH9FhoIVLkpsVBFrDwf6eIgylYW/emQ0eWkioOIF4YQG1iO0voLMH/bJUgMrTB5OZvHMufFcIAAQVf8luqNjgx0pL25YVJEgNT3HS3gBC1+MlYKn/j0x/Diq8/j5ddexK9eeApXXns5Dpx/Nr7+7a/gY5/6CD70kQ/iwx//EH70s0fxlW8+grvvvwu33HEzvvGdr+HHj/07Lrn8Ijz13BN4+Tcv4rHHf4Ibb70eO/Zsw7f/+Zu47qZrsW7Tqfjlr36Bj3ziw7jhlutw/3vvxTe/+3VcecNlWLx6AlffeAV+8dRj5vlXf/MyDl14PjK5FDLZtAm5hhdoB3Ac7yOd0AWW8dMV1SGLFMUFszcCcNQ6mLSTnA3pddApnqS5SsuniqPpHML9y9G3ZB+S6y9CX7yIcDSOcCyJcF8a8UgUub5uvOumG4IAR1iu1o2fzfobwwXFYgEfpewa77nPKGhMFSvIqN6G1/pM070O5Z0qUmsMjgAzaf+A8F43npuC+5kMUKa6Z9ztBBgO6EpKAYn1ME2gUGDQe5zMQYAjgCTPkW0PmvQmj94O1DTbOesnkMjrDm8n9pfhtYLE0cRCiL0Wc6JoVnGMxJ0RUyXqxzKm7H1oQMRmIod3dWsEHXXdTw5I+0raI1iHU7fTIOjY+Qp6K4uRLI2i30piJDXHyPnj/UuRL/XDrgwhPr4ZxdMOom90A6L1pUjm+42eh4BVtzKoGO8UFKkRdAoocBOnBpMn7WbAry1oyyJEx0tQP0+V5/ZRc11ap21ZyFppfOJTHwMJPcVZr/32VVz9jitxwcUH8chXv4xLr7gECxbOw4HzzsY3vv01PPTpj+O6G6/F/IkxXH/jtfjyI38PgtaPfvooXv/P1/CDH/4LLrjoINZvXIu/e/hvcf+D92DFqmX4wQ+/hzvuuhWXXXEJTlm7Cu+69w5cctWFxmDhxtuvw6M/+wFe/e1LeOW1F3H+oXOQyiSMWC2VTjgHQsocmo6YXWmHl55oWu6JIQGJP2lbJwtoU+YodDh8D7+B71faat7vMeIivU3F40jHwkjE44iZ0zvpL42HqsUQjyURi6URN0cSxBErDaOy9VJkN1+ORCyHnmQccyI2eqMFRKMhWH0hZHq6cOc7fRzOE088YeR7sUgUCeNdIIZULI4sjw01iiYXQEQO2HpNkJkKEXl/MjaOxgZEezYMN5Mq0HhjorM2nuu3LVjpRtBRU2A2NMFMVxPyHtm4qoNhqlgH0lTxVEAz2X0CSWNiKhA4sRJO3m8HVkHPegGJxEK5n6Cy/jwFOT+ImHYl2DW+0XW/w9XxZESJdXl1BVo3/x+tgYwYxxFX6X/2xlr+zRIr99IQm7Ul5sFA2dBLOS5z1CiEgEZz3IF6PwYLGdRzCby9vgm5Xfcgt/FqhOvLkbUKGM32YUF6FgZycaQLA0a/Y+UryHkCDREsm2crcWc/Xcm4Cw23r7h4Ceo7r9dyb5+74lrvuFGxI/vMcObOgkfnIt/B/Tef/MwnDND8+vVXDPBce91VOHTR+fjaN7+Cy6+6FNt3bcU/f/+fwPvPPP+0AagNp6/D2eechYc+9THk8hn85LEfmftf+vIXsHzpIgz2V/HA/XfjzjtuwZrVy/G9734bj/7b9/HBv3g/tm/bjF27tuFDn/gLbNq+Hg8/8jk8/+ozeO2/XjV6nPMvONcADnU4Zn9OJmO4VHJ4/B+UsrSjEV7QMNZo6qGeRN5Z7HrLTJnuEFxI07z0UdO6WNeYtFLveWPSWfYHAZVleYBaOXICeHBadyqP3qRtAIhn3fTFcpgbr6EnWoQVjcFeuAHVDeciPLwSM2M2emMpUMyWiPQhGelFMtKHeCSC2271nfj5xC9dwCEblIwI4GRiCePmph3IePOPFnAMujqNYricNoDDxlJv0wagzOFsBKhg0CE4sDE5UNxnBdQUONoNIn++lp8qFpZZ3uumlYWePFYbfr++hoSfgQOfgMUJLlyMq+sxk7sBAC4xcIkInYeKWIeg4CUS7dIkEs3chWPa6nme941MuqFQF7GO+94gItaaRwChCEeARDmCN8Y44WjAS8FTV/YqSuu0Thew1JuBtB/blBwTz5+pFyyUMwlES/OR3HAN8jtvR2xsPeqZqPFUkC3UYeVLGLTihruhfqc5EGwEcIy4zPFXJn0kQNNuoaD/Q/tT+yd4zMi+MbYBy3Mc63Puuyxk82l86rOfMOKsV15/CS+/9gKuuu4KnHtoP776zUdwzQ1X4ezzzsK///SH+P6j38M1N1yJiy67AJu2bsBZ5+zFpz/7EKKpMH782KN4/pVn8ZPHHsU7rrsSO3eegX/94T/j3nvvxJKl4/jmN/8RO3dtwWWXX4Rdu7eaQMOBDVtPw+f/4XN47b9ewSuvv4jX/+s1XHz4AnBDKr0PZDIpZBwLVi4C3TkfDDpe+qOAwzy/pMVbbtJ0GyDxgoWmSQ+VVkles7rC0FbDybhWxAJArn6c10Z6xUPT4klzRHQyHkU8nkAkkUYiGkUm1INcIoneZA2ppWchMn4G5vYvwyxrCLPjFsKJJOLRsAM2vUhEwp0BjnI5aYfb8QJLu/QxAxyPObU2aHPsNibzJ+20ABDiAPA/o501VewOuukbGchu5MnBRjmfICBRkDHcic+owFs+iAgIQSMBcFewQeXa5TUTDAEKElctTwJEoOCK3ACP448r6DklOnyW30MA5PPMJ8FjWu8JYQvmCt5M9xqA43z/dAGH/4XPsC2US5I89Uqtvtm4091CZmQV4sv2IXPKBShMbDQbRnP5smwOZZtykcDgLFKa+4FtLUG+m/3pmNKbPglYCDS4HukzrU/7f/pxDtlCCh/91IeNwv/l11/Ay799AVdedxnOvXA/HvnGl3DNTVdi33l78a8//hd85Vv/gNM2n4r3/9V7sWf/Tuw7/0zzbCofxw9/+n3z7M8e/xFuv+tm7Ny7FZ//4mdxwcXn4sz9u/DwF/8Wy1cvwv3vfhfOO3Q2zty/Ex/79Idx6qbV+ORnP45nXnwav/7ty4bDokjO+FgzYJNqAhnOfc5BxkF0wktTCDg6l1lW7wXRHr3XEncIOLJQbwYc5k03CF0nwCTRnSwZaVU22odMNIQYT/YM96EQnYtUNIzE8BrEd9yDnvmbcXK2H3NSRXRHU4hTNxTuRcrhbhKRCCg1u3UqDidhRGtR0HlnkFl0EOgcLeAQPNg57Cw2vjZkM9gkG4ouorqWFY6nFUi0E1WMxmsZLBoHr1aCBpR8W6dA01qvDlgdiEcSKyGmTkaIRDN3047DIQhQzMFnvCKw6ROKZq5JnxcOxyWWSnCVMAXF8l/sFisordN8a4PQuURQQenNBjgNDq8gupsj+T7ldLT9tA7m80ycQrkf5VQEtWwCscoEUhuuQWr3g4jWl6NEz8e5HEL2sDlfp5jNopjNoJhzAg8jayw4CrAdHQ8BjsYQfJf0ibsoafSbwzVL27sLDe2roNgdZxwzYvzCPtU6uPGToq2nXvylMX1+/rVncOvdN+Hiqy7At3/wDdx81w0m/ZNf/ju+8b2vYM85O3H4motw2uY1uPCK8/H5Rz6H+lgFP3n8UfP8L371M9x53y04Y9dG7DtvD869cB/+5u8ewiPf/CI2bF2Li684iF1nb8P5lxwwgLZ5xyZcce1lePypnxtx2s8ffwx79+4yJtFWLmukITpHOXcpeeCikTQniD4orWHMMiIaFzGc0jBvmSnT0wAc0kqV+kwGNO1UHk30PJZAKF5APJZGJhpFLhJCLhpCNhZGivR5YAK949twwsrLcaI9H12JHEKpLPpCYcTDfQZsUuE+JMPkbqKIReK49dbbmo0G/CI1BZxkWHQ6TR/k2wSq944GcMjOsVM5wLnK48BkA2pHeWPmc6XADiWh43OTdZ6ItORUPe0UDhgSZ53QQQMoKI/v6iy0Dko+pwP4SGKd1Pzf/HYSOOZ5uZt2gKP/k+/V8kIEXADR+qcTG5m8ivAaRy244NAgWD7gYL/xHr+LinYRo3lcyjedQ99c35sRcPg/qHeizzrG2t5HG7ONjEiK/WwXkbNLqGWiGEl2IZ8vY/a8nQjv+2vMHtuFbHEAllVAvDQPhVzWAE0pm0Y5mzKBgFQ0oGMbsKFOh5tKab5Nk27xzdfc1tp/HBOck+7CxTb7R9qNFf5v4Vzl++V51+qtUi4jU0zgwIVn4tH/+L7ZtPnKf72AR771RXzp6w/jsad+hK9850smzc2g3Mj5j9/+Eu7/wN34f7/wSXz5Gw/jBz/5Lv78I+/FUy8+bp5/8oVf4B+//UV84K/fg498+kP47qPfamwSfehvP4oPf/KD+OzffxoP/+Pn8OxLT+P//P1n8Tef+xR++h8/xgsvPYeHHvo4FswfM3SHc0RphJmrztwlnVEds58+eGkQAcfMNZ7maQwDms8I85Ztm54G4HiBpJ2OnEDkLddIO/Rc9+SQwchE4ojFcojHMshGIiiFZyMeTyG7eBvKO29EYv1hAzY9SRuRWBx9fT1IxSJI9HUjFe6BAE4E8Ugc0UgCt97qc95JwCHrw0BU8gKOoJTca5RpAzoKPhq3AyE1y1MuxnRkyt2BS6JCEApCa+0gdqTRzejmUF8HCSiRMHPlLat7ltcVCieEHnfs5YDMtzQ4oVbg8A+0zgAoGKgUDDsBIHmPHCbHCSzA7Pp10skvRErOTOeKTAHGjV2xnpsnnJIhbj5wYH1mdeeI8fgeWb0JWLEOL3gJkZJVrVf/o8SLYKOAwzxvmteGODmiHXPPk+a40HrebLH+L///6fQ7p/pvdGNDzoaBYJHO15AqDCJaXQz7rAeR2vMA8ovPwPxMlxnv7BcaBhQySVRyAjzFnCzS8vkiaFRAb9N02zI8ONRwdaR9oOPJ9Ien3QVIXL983v/H/865xkUE9U5mIeGAJsc4Ra7cFMsy2WIK85eO4t0fvB//9tgPwM2b3KTJ8MJrzzTSL/7mWbz4+nPm+umXnjAbRVnm+V//Cr96+Ulzj8+yDLmkZ15+ymwYfeG1Z42LG7rLoUsbDc+9+iu8+MpzePnXL+L5l57Fk0//El//+lcxMT7fgKrRoaZ5VIFsulaFv8b++d90bUT4SWOcpItbpVe6gHavPRIZH+3yLrD9aUMTG/4rlUaq25mYQzPVm7+oHFywcSVWSpuVVmtMwMlRldIXQTYcMRxOIprAn2YnMGP1lejefAtmD52GbGQWUpHuhoFAiqI0eo8mlxMOg8yKAE4St97i86X2RgOOoisbkx3GwciYk4QrKV4HgQ3ztOMISOw8f4foNevjJKarEU4AAg/rl3eRQxJTYRLloEHQNJAmMakmgB0p6PDd/J7Og5TXdqJoTZ51jq4lKDgAwDLCDYlZp3JGbl6QOM6v4CWBd4DF4Y4M4DDt+W75HgcsHOKkYj8+7w9eUBGC5XJaLgGTPPf6zQs2R/ONJOASHF2Vh7h76y3nMgZsbKuAbL5igLdEBXdxAF0rDyO+9XYUl+9CLRVC2q4iY5eRy3Fvjg0+S9AhaFE8x02lFjeX2tQRiTseivHkfW5fKOi4+c74MFxt61ghZ0OOaWhgwOxFosED552ObwNIzmZHq5BFvmJhaKwfm7dtws233YBHvvZlfOM7Xz2i8PXvfBVf/6cOAst966v4xre+ii9+6WHsO/tM49KG/199qFnpHBh4Zk87OiDzvnlB6tIRIfTyrACL0CWhWW45771giY7SM40VPJQjkb00fsAJ5mboZcAEMhaabmEe4ghHM8j2zUUpPAdly0JsdAN6NtyE/73wMI4b2opQtoR8958hG57TMBAgV5MKhxpgkwjHEA8nEIsQcN40HI57JLWsCBT1xRw7CHTYiQo0puParA5YjhNAV1tcVZEwEhzI0eiA8Xe+XrcbaJ3kHw0I8ft0gnpjAoW59tx3QcUFapZhvnAdCireZ53jtgP2/whYBRMcEh9ZxYsH6yDAIWFS/YNwS64+QJ4V0NBvE9ELCa2I08w7HFGbyXPSrLeZ+P3hgA/HpeuJgKdcBv836l94L5OvoZTLoj8bQ8XKIFYZx0mlFYgMr0V27FRUF62HNbwc6coY0vmqMYUmp0PxmuFw2JYUz+UrsM0pm/I+M2acRZi2tcaNfndEa7oI0fsas58oNWgATrVmwNRwDQ5INRY8VtYcSZDNZVAo2BgZGcLSZYuxavWKIworV6/AilXLOwrLViwx75hYuAD99ZoR0ecoBktljadoK5kDQzDgiP5X56bSI6UbzXEziDTTOKV17RfNCjLe2A84um/RzVeux7VI03vkXrjYp9iNHI5yNd44FoubUztz8QiseARxewA9S85FYuudOHF4B2bGq0hGQrDDXUiHe4zpM6+TkTBoJJCgGiYcQyKcMCEeTuK23yXgqIyRf1z+KNGWrKA2hKJ1sJ8fFYuxE9zObe5Y3muI1Izlj4jUSMz1Gd5X8NA8b6z3po7dgaPP85lOuR5//QQrHcwtsUeHxHZQYOFEJ/HmtQCOV1fjGgrINzny5Q5d7QinovL3sqOjUOAQHRIJDsVnyk1SlCJESYCQ3yb+x6icduX6htgayzbXUk3/i+7l4AqZeQpSwi0FE2WW+30L5G74H1VU1Q5w6FUgmR9A1q5iMBPBUCZkjADoUTpj0ZlnHvbYaoycdTvqq3cjVl2ERGEIuULVtF0+k0Ihk0aeCw0rb84qsXKuSFbGjXD9CiAa6zeaftY2bqM/ZJ/qOKAITfpOuFyOJR2fHA/mOk09R9pJB4ueO5lLmRT3zqSnDGlaqWZSZp8NzZ/ztmXoAEVmuWQGuWQWVsIyIQhwTLmMbMLmWOT/MSJ5Dz0S2kK64G5eZ5pzXWmEN/YCylRpBQ/lcDjn+R1sIz6r0iOWU9pCaZABGm7qTArd1Dwv2Jh0LIZYIo7uWAq9xfmwV+/HCUPbMKu6BnNjBcR6+5CJhBGOZBGnUZlj+qwGAjQSiEcINkknJHD77xJwXISNGws4aYiEm264wVZ5pIvYbETTwTy6usk7dSvgsPHZqcrJiJ5GNn5yQPA+69Ny3gHAtHbW1PEbAzjmfziiPQ4utoPqgJQQMJ+rSa4itQwnPFfQOvllhSkcEAdrp4GiF92EKEAhvsRIIJUw0ZU7V7j6LrFUkg2GYoIrllAED4IQy4rRgDi6VOJEAkcdADc88l3M1+/8QwMc/jeGdkCj96mziRZHUc0lUc5RXGyZeF56DurpEKL2IGZXVyO0YBuiYxtRXbEd+dGVSBf6kc3kUCCHk80Yc2mK5cxGUAdwDDfqLBq0L72xARzHszH7wYB/wNgx/drgUCmic/39yXiVsWnSSRo2FMy5M94zaHjw2ZEEns6ZS+emDFkCXCYte23SsjePc1zBZirAIe3g3DJtYJzrEkSE/igxZ32cZ1xccY4KbXE3nftpDWlQp8EPOGbh6agkRO+tm+s955Q5rmzI1Rh659C+FrDhwj8aRiFyIuZUFiK06Xpk9tyHrsoyWOE5qPQch3yoC6FwFrOiVYSi6YbuPxoVA4FoJIVYJAVyNgSdZDiO22/xWak92TAaiCAWpu00LQwcA4Jw1CiAqASaNETEjJqm1Bq4gVSfSUXjSEfjYMz7Jp9lnevGPacMr/2BZbkZNWN2xCYkHUuYU+caO24VRJxOlEHgKPIIQk4duUQKuWQaWca+wDzdfNoJ+JgBZADOld1yJdQSPEp8BU4OzgYoElBoDOGYX0q+gAsHuTewjDyreh13c1pjcpuVGMUcosci8eI9TgYvQfGmjeWZIYLCvbA8J5esXKsNfdj/1955hllVZXmfT++H+fDOl3fedrRbqCoKqqBAcNqmHVvsYJsJBZWgCgyIigFUMqiIEQRBGhRQsU1gJJoBM4JEJVZEQAREkBwqr3l+a591767DvcWtAqd75qnrczxp77XXXnuv/3+tfU4donXauudGwXKMI4RoVuXkBREuyypBOZbeIBs+E8NXltHRPUdwS0cuw4lGyNH2nGyVG4Bkg44tQg/tdXkv9AUEA/vG7JGHztjDLQ/G1ptybnP/Zo4rG31jz/pGVtI2o4O+8szrz+66LZWlS9uMCySt3X9I6w6XSOs/9pLfD5gq7a+fIC3+M0suap0snVudK+3btJfzMzpLSse/SIe01tI+lOXa2Pi29o+N9B3puOVS/5qbV9HlXORFCMreZgwyI52H6UHAw96Wgpkfp9ky0iEWb74HAZjvHxxTxnzB35tfUQYfss35a7oupZHdcG73bK9l9LltcC/4Wz+fMLADGRw+Q7t2L4ITYIW/BW/e0gZleC6TRoYC1sXY0sA877o7r4uXhquGwcnJqfLrVmnSIpUVpBaSnnyeZCSdI+3O/zfpkPxryUj6tbRJbiEtk1vL/29/ufzm0jxp3+12Of/3XeXfeU06KUnSWvxGWrVoLslJPOdpLSksnTVP0q1l82SxLbV5svjbxHGhLw0Y4SS3aCHJEI6SjnszTd9Y03U51ubib62CLxRoByGU0NY62ZGLkoiSRivhGjLVOBEyaeUIxYgnhW/7OJJJb9lKB8AMbns+w2NvXeiAedmLDbYxexuW21JSHdEEhAPBhDedHMFksskWex87w4lVlgluDkpk4iZvQBzByxPmoPqMJCAZJm3YmZxDQTaW7USdK9JGEIlZhIojOzJzmZAPJu4YAPDIKAIYDlwicgLisHbCexf9nfosyNoDwHFGXsflc/6s+bMMow+0g5cUAF4Dbat3Nvb1Z0iOIBpDMOE66OrG0n3/TjMYD3StLxGCtpcrYpSxsonseXU66cK/SttrBkh65jA57483S8rFmdImg2c/7XRr2/ZCSc3oJG3aGinaEmnsJTXGMzzG/jl9RzfmqX/91OPofZ8A7PjU8rHbjeUPNq/DfmKyw3tIx5bVObb7Vj+W/0avRX0+fA2cQQb2IChAto9B8Y4E12hnAAAgAElEQVQNbzRLCTDP8K3+fRDEB3hpWAq2GgYT4PNspnkqXxFIktSU8yUt+TxJTzpX2qacLynN+ePOdGme2l46du4iHXsMko7dBsi5HS6X89Iukt9oJsPyGYmI+2NOMpqWvInWPOm024Rx4+v+HU6UcJwwXn9W4rEsx3tV2l6ZjrVvpSkZaZm/tdTvstm11gHZsJbchj/wDD6jA2mkp7bSrCM9tbXW4Rrl0yAaSIGlrpatXEYTRAFEAkQEtjQHqDLgDFx4cIkqkMEAKnmlttY2uRbebDJGJ9Sp0Y67F15+C59H67mJ7Wcs7lmPpumhvw1iwkI65gCx9hoVBm+LWXQJsAHUABl1cKSoIztSctej5Be9H11j55o5jQP+KBjRll/Hjh1JGHhBOEG0GgJRdIS8yGp4TVb/vfjgkza0GY2M45OWlgvJPfNrFp1HM7Qzk+ne5LJnNIxJLHmarQSfLTK7xyqXyLWMtu0ltd3F0q5DJ0nvdJVkZA6VFn2nya/+dJt06Ph76dz6XLkkvYUkd/yTpGW4DJKx0D8ujWvP2MBvwQn1mSM2D07d2/KvC5A0mPLecjSwd4FKtC27fureyfGvx/KPeNeoZ75LwGbjgt7co159fq/kQOAa/GmG8wfnW0YcbgnfiIklM/doIIxJ/jnLZfZA37Ic8K2+zWGkw9jIcXJLD4MdIbmPbyZJq+TmuqUmt5CUlBQ5v2WanNv6Qjmn3WVybqdu0u662+Sy/MGSfHEXOSetk5yT1EaSU1oHfy5jhJMiEE4KhNMi6bTbhPFxCAfQZgmKjic1d9mO/3c5sUjGv2ak4u+VYMg4yGaUXFKVRC5o204fYEIy3MNYEIuSCsthSjZGOKlKDJAOZcID4F4NdATDpGHCRJbYvPVRTWNbItvkueMw2eh5kDa7SChKGqdOREcwLtOof6KG6yLbJjfZDrpbpKzZSDD5NRsKLalRzxzXHJ80nmct/Psq9joq5SwLMiDwHdU/dnKiDg/AQSIAigM7RzomJ7wna2Ez8EI2IGIOHSUStyQESPG8hzpGktaOyU4EZBtWJtq/cBtmewgAmXa/oXv6abLol9nFMgFf38h9+9BlsFzml2nYcTtJS28vf8hIkU4XtJOMy/Ol5YDZcm7fGZL2p17S+cL2cmmrf5e26TwXsyU/t6wXv50YNrOAhGxVX+122VIsWzEPHCgjJ5qJ+3PPzRXP7hBSjDnPfHZz2s0t5hd17Xp4H/a56Ll7FsNY4yvIMd2QES1X1/cdHkAk7ksnzG1bPiOQIng0crFnxI5U4hMOsiijhBP8o2hnRDjBYwbDUMXXpCRJTzpf0viwZnKSZjznp7aRX6X9h/xr28uk5TX9pW2v0fIvv+8tSRddKb9KvVDOa9lOl86Sm/M4hbfQol8PSEpOPXPCwdA4C0aDcNjsj0HtmU7cPV8JhVT8TR9SubclIDPe/WYwKGODwV7PI1+SDh522bntdSDcm2sMhr/5A+WOT81uopFEqi5l4Vw4B5FIrM05g5vc8Safu+5eTFCHikROdScp5aLrwRCUIymfzHR5LVgzjjqQI6Toeeg5TvBvqkM8AJfLGDpp1gDpOGd0WY71x4jRndd1fuwBuShY2vOHYLmEe9gMB4uCR10gigCWLsU52bY0hkxzaPRlnlGe+06myXcZkgF2RGbc6Dt21hC/Xl2dDSAVOALCdLrGLmflT7eP9smRTzx9CBD4Qjb/vg513BZ9ESNevbjX9UvMHeXiC9ro16MZ5+adusj/u3qYpPadJMlX3qp/f3N18v+Ri9JaBOOA7V1/Y8s91RaUpyzyrS7HsewCcWBTF1S0UyKJNf+070b0CRBONDNsIOEELwXZkrYjqdCz1BjPb9SPlfDwb/e3fAQTLA0zhhAXMi3LqUs0sTHJEZd7scCtygR/XxjCOB/v/GN7u1dfogqwknbBNPaKu7pClSRpSUnSmleXk1M0a/lNaoack3aR/FvHy6VTwVDp2Ge0/N+Lc+Tc1Aukecu2kpTSWpKbJ0k6/zxBUvMI4ZDdQDjJfCzAHsHUs38inOHs27tXsjJ7SG52tuTl5EhOVpb0zOwhPbpnJrz17J4pPTPDWw/J7tlTsntmSVaPnpLVo4dk657jxm3IygltXIu1hcvRr5ysbMnNzpG8nFzdOKbfdbccyaOM3uP+6TfsxmbyeuXmSkHvfN165eaFZDgd4smNynEy0TW/Vy+JyonqS9neeXnazvV9+kq/G2/S7Ya+10t+r95ax/XVZPl7ZwOzBfveeb2kd26e1qO96JYb5zhchnLRLT+vl+qB/io7zy8f+5j2dcvLE62PjLO0OR1Ml+ge/Qp699Ytqmv0frx68a6jr92z41h96JNfIH0L+kjf/IKInWg/VtlY16wNf5+bVyC5vQqkICdL+mVfJzdld5Uu/YbJtWPekm4Pz5fsW4fLsO6/lRuzu3hjGnssGH/mly/fHecFPsR8snnkH9s19jnBnKANdx6tEy3XKydX2KL3/LkaPnZlo+VpI0/69M4XbIoNfT+q62v1+5+VpZ/oCzaAG2yGM7lZ2doePn5D375y4/U3aLvo4Mpn1aln9WNhkmGGYpPiU7Qda8/teyp+gqG2xcJRw1z2hrtZmT0lOzNLt6weWdKjR45kZveWgv53yfWDRkjXm++Wa/sPlj/m3SJdM7OlR2ZP6dmtu2R16y453btJdveuktW9m4DzmZk9pXtmlmRy3K37abdXXnq57jOcY0eOyMb166W4sEhKioqlpKhIjzk/062osEjO5laMbjE2dE5ki1U31rVEZNVfBjv6W2L6xZZZLGXFJVJaVBwZD8rZ2Lg6xVJaXCxlJSVSVlKqW2lQx8Y0tmxfr2Jtg3bO1ha77cTkx67r6/s//1jtXOzs0fD++vMrelxcXCKbSnZIYfFW2V64QfZuXiFlxUWyeudJ+WqPyKrtR2Xb5m+lrGhLQuPccL3+EePi+o8PsDmd2TdeF/Mf8zN/XxLByuhcjrZ5Zu2qb8fAONpvPJYWS1FhmRQVlkpRYYkUFRYL86S0bKuUbtsmm4pLZH1RsWwsLpHiwkIpKdwipVts2+yOCwsVc6hfWFQihapPoRQV1r/t++kn8X/NTh4/IRUny0VqakRqakVq6261tbXKUP+s+7C+9Z0n2ge1A7Y4ow17BjY9IzmMh9TVhTGKyLR2Qm3ZOEbK+XXiHFuds7XXtn39Ah0TkR+zbljW//Rzfxwa0xe/Psc1IrVVUiUiFSK6l5oqkfKDIuWH1Y+Picie4H59vhK5F3Mcwu3+s5z7NjyLOlUjN568GqnV+/WVCerGmvcx5CaKU4mXi6qPClKLrtWic6OmQqSmXKT6hEg1PMB1347WL+pFt8TbplL010yqa6S6skpqqqoDwxnhwD21UlNT0+itIUo1tqw6RoxBO2WCNIA4T6mbiHy/jE4sG5x4E7WR1022tWfnASkx+WurqqWmijGtio6plW/aR73vn80W5tCN1gtwOKmkA+EcDTaprRCp3C1SsVtqqqvkBxEpBwMa3U4j5+4v2p4Bo+kWPrfrie6p72+16kunkIvvfxyfhT42Fgvj1VOCqa2SWqnWTWohFTCiQqTOVinwgfa7mv7WNUEtfeM+GNMQPI3yjTSrY8A6xgMwzyy78do5a4fhjvqse9rjRLUwx/+H7I3w/b2RlxuTCMmG9atx0VadMWWS6LgmsvfbaTo+7XwK27+h5wpOATA2tG7M8oxxuYAUZDknROQ42QxlIaLqIxrJVuucONPxTWQ+/TeVUTt6bUXOE+2jV/cUXzFiDsYpItuvk2g7CZZLFKcSLlclUstsOBnkttVSQwZcK1JVI1JVLVJZJVJZWRcqrKvsMYv6g14kk06cG3w1mylrBUauramRQwcPytIlS2T/vn1SXl4uVUTKNTW6r66ujpzbMXu2ivJyOXnihFSTKQF8utVKTbU7h/m5d/LkSZVbWVmp9ZBtJGLHtGl6IYfOReQEunJeHZSjjDuu0XLIsfPKigrVBR1Nfsz2PAMim02NWkPbTp7qTP9MB7I/619trRw+dEgOHjggx44ec3p496wPyEAnNnR0bSCHNly76Mm52dG14WzAdTbsrbZhNGtrpYos1SKPGndudqkor9D7Tl6t1qP9Az8fkEMHD+m4cY/6yHK60r4razravegYc99NPO6ZjemX0zM6F1TNyJxwfVX9sXtkvKLyuGZ9xN7at2AucI92bYydfk5v09mRros4ObZz2+M8ZPbWtptzzua0hc1cO+6ateH0cG1b+zpftA/VUhV4rY2HjSVlzG62d9fcXLdrtOnG27UbPQ/sy5xSm0XHxvTQ8alBXpVUVFVLRY0jm0odViJTlk5cVFvJ/DG7MOboX1kpB/b/LNu/2xbJjimDbmZ/1U3nSILgaUD1j9j7SFffcX266cR1Pqb2rVOWORfYoT75//B7Si/BImu1KozacIcmNF5ixtDSJ+uWv3cXnZ+5Eg3vWDOrAlicOHFC1q9fL/fee688//zzsn///gjpQD6UOXr0qBQWFsq6deu0/M6dO2XN6tWyacNG+eC992T/T/ukqqJSqgBUHDqY1FyDkKj3/vvvyw8//KDkFSY0HBRQ3rnje9mxbbscP3pMZSDr2JGjsmvnD+oQ1RWVeh0HQO+9e/eq7hs2bBB04lpFRUWEKJFLH/bt2yfbt2+Xw4cPa5nNmzfLTz/9JFu3bpXvvvtOy1tf0Y0+s1Hv22+/lZ9//lmJi2vI9MusWbNGZs+eLVu2bNE6kCtlTAZl9+zZI5TDtiYDPemzleXc6lgb1s7x48eltLRUNm3aJAcOHNA6lKE+ZUwG/ef80KFDqjd9poy1yf2VK1fKrFmzZMeOHXrd14FypgdybOM6x1aW9qxNK2P9tutWFruaDjY21LG+hvc2Dn5ZZNP/H3/8UcfzyJEjkT7RHvKx0bo1a2XX9zt1qZjnlDzU5YHo0cNHpPzESZ1f+/f+JLt37ZKDBw9qHWxCm7SHjG+++UY+//xz+fLLL2X16tWye/dulU8b1GG+MC+2bdsmx44dU7uYruxNf99mXDe7cJ1zfMrK0K+ysjKdm1xDBn1mjL766iv59NNPVR/muW876zfzGd2xC2POHLFyzN0VK1bo/Fv/zbfy4+49cuLYcSWXraWlsnnjJvnw/Q9k/bpvpOLESWerky7oRAa6oLsGXAYcTfsmCzTAAnUIB+CdNm2a5ObmKukAakwyHIIfk41JPGrUKLnlllsUzBYuXCgF+QXy+uw5cvNN/eSrL5fJ4YOHpJZITMmmWqqIFquq5dCBgzJlyhTJysqSr7/+Wp3Nd0BzDJx3zAMPyIMPjJGd23coaEBYENDYMQ/K/aPv0xcdkE/kBXm89tprcuONN0qPHj1k3LhxCkg4rO/cOC4A8tRTTylY4NxDhgyRjz/+WOuPHz9enRs9cGDTDRk4+OTJk5VsuW9y2VOOraioSJ599ln55JNPIk5OWdvQBzKifcpy7uuILJNr99ibPugEwDFGY8eOVeAAXMJl0cX0BwwnTZokH374oY6jyWdcAUz6DPEgg2umK+BrcpHFPfYm13S1vdVjT/umN3urz3XkML4mh721Q13AjHON4sncgrGgHDoBvOhMYATof/HFFzpm1EEXxph+8Uro7Fde0aCHQGXksOEyfOhQ+a60TJiHr82eLW++/obMmT1HyzOHVq1apUBNWwD1ww8/LL169ZLLL79cBg8eLEuXLtU2uY8eEydOlNdff11efvllDSSsL+xtDKwv1g+u0zfOuUfgAaHZdYIR+ocvWlBEMIWf9e/fX373u99Jz5499d+Kp6/0GVnMAwIi/g15yhN0cbx27Vq1OW3Rv+7du8sDDzwggwYOlBdnvSCHDx5UAp4y+SkZNniIrFyxQg7+fEB9eN2aNbri4ffLxrsBGNNUtMkCEQtECAcngAQGDhwo+fn56mhMcj9CYrLhaCNHjtTJj8O/8847UpCfL4s//EgKN22WFV8tlxPHjmmuVlleIeUnTugEtj2E06dPH43WcDZzNHMcQGXZsmVy7dXXSP9+/WRrSakjrqpqeX7ms3LVFVcqsfGSA0sApPs4GxEo+kMK2dnZ8vbbb0ec2pwE2USIAAVRJE49YsQIdXiiV7IvSAhHBhiRizOzETlCFGR3RI9hJ6Q8WRuEhsMjAyenTcpzjo0hHNpHHkRu8tkjgz11AGXOsQ/12XOOzekD4FJcXKzlDXgoY+3RNrIYL/RewjLp/v2qB/agLLp89NFHOsZWnnsAHW1xjR995ZwNmZyz+WOGDnadMmy0wTWrgzz6gl2RZeWpiy0ob2NFWc65Tlmu0zfGqKSkRO3D/qabblL9jaCQzTzo3q2bTH5ykhw5dFiOHj6sf0Nx98BBsrW0TDNwgqIlH30kZRDQoUOyePFiJfHvv/8+ohdj8NJLL8l9992n88V0pg3u7dq1SxYtWhRZCUBn7mE/9vSPPnCdNuwacrjGfcieQAl5Vp+5Sd8ISpjHkAd1Ge+8vDy9ZnOH69gPP2UsmYNcY2PsGXPsj2yIjWCSObR2zRoZO2aMfLJ0qa4i4L8Ei9+VlanPrlj2lQwfOky+27o1oqvJYSyafk0WaIwFIoSDQ7z44otKBr1791bSGTp0qE5yHAOHxlFwSDIcHB2HI7PIy82VRQsWakQ5cvhw2bJxk2zasEH/4PGhB8cKf4j4xLhx8l3ZVvnb3/4ml112mdbv16+fvPDCC+ocOAQTGbAmmiQCu2PA7cL78CyB8Pclg++5N/JHjmQ8mkUFyyg4LI60fPlydeBXXnlFHRq9DcRwzM8++0yefPJJXULDGYcPH67LDBAJkSX377zzTnnooYfk7rvvVv3QjfuUHTRokNx1111KioAnsrEPYPDYY49pHWyCLvfcc4888sgjeo2lKxwWkIewuQe5EzUDUNwje+H6448/ru3MmDFD699+++3aL0CFpb9hw4Yp4QMwAI/ZDmIh82FJFBn0D7B69NFHBRnY+80339SlIa4DpGSqZHics4yKbeg/tqAt9Nq4caM8+OCD2n8yQvoAoGFzgBHSRm/6D+FCDMggCyEzpC7lybKwIe1CHJQlAEEmfWLsDEixCcTKXCNSBzwBTGxH/8gimUsXX3yxtk1b2IG2CT7uGXS3AioZTeHmLfqHerf2v0W2bNqkS0XPzXxWbr9tgDw9bZoSFPp27dpV7r//fg1EbM7MmTNHMx1swBhiY8aU5S36e/PNNyvpELxAEOhLfxlb+sscmTt3rsrlHraiLHpaFnXppZeqTbDH9OnTdS7Rd/r5xhtvKFlBXIwRvok8MtfRo0cLPko99GRuYltsReCEPxO84beMIzpTHz+AcJ+aNFkef/Qx2fDtehk1YqTa46MPPtQAcfTIUdKjW3cZPmyYLmFSn3mOjdGl6ddkgcZYoBkTiA2HAujJPoiimJhEXhACTkMZJhxLaoDDFVdcoUCGw3Xt0lUWzl8gpOX8pe+aVas10+FTMyxj8Je4/DX1l59/odH9Nddco84E2OHkrC0jHwADLPr27SvjHx8nQwcP0T/kYt395Rdf0iW2B+67T/+61z30dA/ZqWuR5Hvvvaf1P/jgA5WJowAeEA9lWIKhn08//bT2LScnR0mG9XqIhKyOJRSA97nnnlNZkAfLi1aPLApggnyRj1xAhOUQ6gwYMECd9KqrrlJQZJkNe9JPkwOZAJiABnLoA1nWn//8Z42qAXwyNQgC8gPoqDtz5kzN4ljKAfh4nkH/qA/g3HbbbdoHbEgWRLRMOZZRACADa8aVPgJo3Ge5hTYhDsCL/r377rsKTpAY7VOHPjFGEAP6srwH8EKyN9xwg8ybN0/vXXvttQqEkATLUgAs+mN/Mjw2ondsBZBzTvsWkfOsi3bRmYwFAAVkWSICVCdMmCCM9dVXX62RPbpgA9qBjO4bNVruHz1aI/h3F70jI4ePkIF33iXfrvtGMx6eYXz+6WcycsQIefXVV3UplPkO0DPezBfk0S+W1iBI9IG00ZsABL0YB+Yx84f+de7cWW3KmFEef2FMsDNyWD1gvJkztLNgwQLBH9CZLJT5QFtkXHfccYeSGH7HZoTDuECwnTp10jEkW0YfiIc+QDIEQIwZz0she3yYIOy6667TtvCpmdNnyN0DB+qzrm/WrlP/vW/UKNm5Y4e8Puc1/Uv79999T/bt+0nnOfZAb+Zb06/JAo2xQDMAk+yG5x6sEQNURjjXX3+9RlC2dMOEw+kBpUsuuUSzlC5dusiVV1yhGc7UKVP0Ex2s/bK0xjeUPvv4E5n9yqv6CY+FCxYoWJLW41CsfXfo0EGzGhyKtXccjuicyOuuO+6UNatWyffbt+snL3hO9OjDjyiB8UkefTEhWC6gH0TFRNCAGNE5jsF1ZHNMpIdTAhpE1QAXAIqz4+QQDkuEkANLHYAbZekzkTqRNuUgFspiF4secWhAEoCkfYAW5weUAHPAGDkABeDKHkIAjIiM0Q/SwvZEqETHyKEOxwAse/RGHuAG0LOkQ12iVqJqyiEHsOMFBgIJCBIiJRshQ4DsIE8yCvpABgSxQShE2JAUS0mUQ1ZBQYHaiLI8P6D/BAcAHVkg+tDOmDFjFFixxV/+8hclcuwNyFIeMqHc1KlT1a7ozryjL4AkNoU4AHsyXSMcMmnAmfFljkCUECI25nkgmQJzEzvQNnInPfmkPPbIo7qsNmXyZHln4SIZNWKEMDcJVvbs2i1rV6+REcOHa/8BezITbE/7bMiDUCAKCAUSQXfK0A576tE/yA974D/0E3uTzZAx40eM4/z58/WYesxL5PMQn/sQJXOFLAh7Miepb8EI/YNwGAvaMnJjCQ3yJ5hhXMhkGTvmKQENZSEc7uNvEDSEyVuoZHkEhDzHgWSemTpNhtw7WDMe/G7QXQOltKQkYluzCfumX5MFGmOBZgABYMpEJRJlA3DZA34ALhGoASuOgyMQ1QECOBZOwJJamHD4wN/a1avl7Tff0u9ULVqwQJ0A2US6RH3t2rVTUMOhWNr561//qkTWrUtX+fMf/yTDhgzR7KbzH/6gpHX1lVfqv6Py6ksvy8Gff9bXVwFbnI6sBl0ACeTh1ERkEA5OQh8AKSI/gAtgAICJaiEXAA8HJWvj3AgBAIYgAG4Ak42yRJW0A2FTD7AAyAEgABQbQVzUhTzIRrA17QNObESxADngA7gDWIAI9iFjAZwAbdoGSNEN4gCEIRwyCnSgPuUpBwBDHAAPfWDZCtsQbUOylEE35ECSkBRECUFBOpA1x2SB1KFNwBBiJCME2LA3/YIw0R8bESwQsTMviKQBW3RnvLER7dqyEv0kUueFBuyInSAv9GGsGDfkIh/gxFboyBISuiMHUCZ4ob/0n80IZ97cuTLruefk1v79Zei9g/WzHGPuf0CWfLRY33Qke3547EPS76Z+SpQsTxrAM28MXI1wsCPEDAmTbbE8xdiRHZKhMP7oS5ABuJNZYGsCKwIBiAOgh1zoowVBzBP8jDkM0WBDMkhsA6lCMvSLMfYJh2VNskgImnlFEINNyIrREX39l0XoEzpjdwiI56sznpmuWeDCefNl2JChugzJMiNvqfE8hyXskuKSCK6gg22Ri00HTRZogAWaAQ4s0xCBM/EBS5wYYDHywbGY7DgFhMPyzK233hqJ5HhpIDbhtJXVK1fJvLfnSt+CAnln4UIFP+QCRCxXtG/fXh0YpwLccEqcHAfgo3V/nzVLvl6+Ql6bPUdmPfe8DLzzToGMln3xhWzeuFEfatIHnB2iBGgBbogUYOA6gOQTDhEyhMN9MgacnggWYCDDgWQhHACVflLWiILIEvCDcABggJFnLzwDAGAhBZYlIQwyRsDZCAfbIQcgQA4bRI8c9PMJB3CgDYAKWdSBNCA0wJ+6ZIIAGrajPpknfUMfsgPsSDkIB0DFvoAYUTpyAHnACuJiGY2lJYIL9OT4mWee0XEHpGgbPclwsA1zAdkQAkCJTcgQCCIAfd6GgtyxLXMJ+2JLsxFzAFAFKAFP+oT9LcMB2Ij6IT+AlOyCOcp4Qoq0hSzmKv01UGYuEMnPeXW2sJTGxzHH3H+/PgPkOcWCefNl6eIl+syCZbWHxo6NEANgj73Nnux9wsHezC90YOmUjeADHRh3CNwIB3tBOOhIEETgwNxibuBLFggxztiCvjIeZIkQDmPO0nW8DAebsaxNJkjQgT2wMeOKfZhz2BYiJDPEnrSFf0M4ZaWl+sYn/sWzLV4jf+O11+XO2+8Q7LJ82TLhJQu+NYgdIEhkmG0agDFNRZssELFAMyYswIhTQDiAA3vOmZw4A9E5ywFEtYARAOATTt8+feIQToasXrlS5r71tj7snz9vnka5EAOEA8hlZGQoYDCZIQkAg8xj1vPP6/oyjsBbb4cOHNDXop+cMEH65OfLkUOH5J5Bg+SxRx9VRwMsfvvb36re6Afo4IgAOm3hMGQ4ODKOCIkAVETMLC3hrETYAIcRDlEi0bQRjhEF4GpEgVzk0CYRONE4USzOjRxABDk+cSEHGYCGrdNDGIwF4E6GA1gDwAAVoEVWBHkRvfKsg/V4lqPQDRBgQ5Y9R0EO8sk8aM8IBz0BUbIX6jMGROnoiExeHICYIBzAlTEH7CkLAbFUBiAaoUNeLDnRd9rkgTbgCRGhK1kNz+nQHbBlXFiaBJgBYHRDT2SSoRnhkBFhAzImxgVwRybnZCIQJ2SGrSE56mEDggsCKF55/nbdOuGZxLMzZsq+H/cKGc6br72uzxJvuuFG+XjJEn05Bf1taYslMgiT8UCeEQ7zwzIcbAqoowOZDOQKeUI4vExjGQ6kb2Ns2RnkhK4QNnMesmbMWClgDBgf7EYQwHgiEz0oG85wWB4j02WplWADHfBby2yxPcTHWDFPmecsgUNCkydNkqenTpOVK77WZbRXXnpJJj7xhBLOxvUbhO2GPn1l7ttz1SeNbNCFrenXZJ40IukAAAXVSURBVIHGWKAZzsHEBIRZWgEAbD9x4hMyceJ4mfb0FPnii0/l+Ikjsm//Xpn1wnPy9PRpcuz4UVmxcoVMmPC4rFuzXN5/Z75MHP+YbNtaKqVFRW4NuLhUli9bLhPGT5Q1q9cqyACYAK6BKqBmE9nWtj/5+GOZ9fws+XHPHv2TWP7A8/ixY/LOokUydcrf9C/1n5wwUWbOmKnRnL2JBXmSbRCps+QCEQH6OAxOBwAAimQTAAvOiS6ALA/3AQBAlMiaazwUhwgAfggMMiDqBLC5ht7oD5EBXNTFfmQD1AWckMN1llKoC3kjBwABxAENAI5IFGIBNNETfSAz9PPbtpcAIDWiVQNHMiJAnwwUuYwt9ekvYMbx3//+d+0jRIXNiMIBIuzB0iIZE+UgaUiK8WDJC/0hHgAL3QBMiAU5tEc0DiHwLIjoHWLgOkRF9E1fITN0pwzzDRB/6623tP9kWvTXslH2gDo6AsbYk2AAEKcPjBtjRJaMvbGzjQUgu27tOtmze7d8vHSprPp6pZSfPCmzX31VlixeIrt/2CXjx42TRx56WKZNnaqkS3uAPITIOGBTNmxMG4wh5APBEBBhTwgHXRh35g3jiy9BljxDYVmSLJo3EbEdzxcJ4BgX5iJzkvvMVTJT5hPkSRCELfBFrtn40i59JcNk/iCTttAN2zKWzB+Ih8CQOYMeBFrYhnFjLBiD6c9Mly2bN+uXMZYsXqzPTKc/84yw/fD9TuFvlTieMd09xzMdkNP0a7JAYy0QeS06tgD+DqMy+P5OhdRKebBVSo1USY3wTR7K8CnAI8GXm/h4IB/l4XsawWcf/H3shhK+ysTHUfnhSIBb+GfOAVhaJBkuczbOacc2dKIt2jzbP2sDuRwD9BCNtWX3WU4BkAAhI1izla8T5QEO7IcsynAt1o97EDOZJyBLloJ86tuGLgAcAAxgUod7ADdtWHvoy2b6xmqvvmvU8/VtqBx0on30Y6wgLKL/RH9+e8hAF/+aybFr7ClHGxAatiEYYs6aHayO7SEiAhjuo6/Jsvv+nnv8KEc9+pToz+Sajr+knySqU1O5//0WqJ9wCGbCm08eiRyfRRuGncQcLtwE13FCfn6dcLkzPfdl+8dnKjdWffoT7hPlaBdQ48cSHBE25wZC3A//fF3t2GSHyyKLDINMBULjOYa/5EQ9ZBBlE2GTBVj0znW7b0Bv7YXbSfTc6ts+0XqUszroRJZBn8h+G/Kz/vjywvUpQ3/ZyBbJYMgqGB+eURrhUC78Q0dszp77fnuxylqfbB8uE+/cyvv7eGWbrjdZ4GxZ4PSEA5adbvM+pAq+KcYZGammnBhznZnq5iA4ojlmWCJlzFHNacNlzta5tWXtcP5L/8wG1o61SZbBkp2BndnAyvl7X++wPCvHdcCRZR+Wv1haY9kI+VbH+k0UT9v+G1g2PlbW9ia/MXtrz/qGzER/lKUe+pN5YS+ysIb8/Pb8Y1+GtQPx0g524RkVy4ZkOuhgtvHrcUxdu2f7cBk7p6y1ZXaxe4nsw3U5b/o1WeCXtED9hOPzBHxhxGPcYXu+Ohrctkvsa8/ympo5CHt/Cxso0XLheg0993Ww44bKaGh565sBrl+fe4AUG6Aaq4yVN339vd2zPfcgHOQBnj7RGBhShnasPY4tw7EyiehhbZ5u7+trbZ+ujt1HD9vQjY3zxvxitR1LN2sH4sGWfvuUD/9MBtcp65/HK2tlYskL17Fzv44d272mfZMFfikL1Es4tfqchuc11VKDc9TxD06gGZ5Z8K8M8lSH/yqlWiqkRiqF+i6zUfYJ1W94l3AMc0Jz3HhS7L5fJ17Zxl43Rw3vGysvkXq05f/C5wZwRg5+2fCxr3f4HufcRw4Egj2Rbdf9caCc3eeYcr5sjuP9rFy8++HrlPfHtj7Z4bqco5vpTr8aWh8Z8epw3TZrw86NkG1cIJ9YcrhGXX6+DL0Q+p/d57K1EyoS99Qv7x/HrdB0o8kCZ8EC/wVq/nEycWJ+n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Lý thuyết Chuyển động nhìn thấy của Mặt Trăng KHTN 6 Chân trời sáng tạo |  KHTN lớp 6 - Chân trời sáng tạo"/>
          <p:cNvPicPr>
            <a:picLocks noChangeAspect="1" noChangeArrowheads="1"/>
          </p:cNvPicPr>
          <p:nvPr/>
        </p:nvPicPr>
        <p:blipFill>
          <a:blip r:embed="rId2"/>
          <a:srcRect/>
          <a:stretch>
            <a:fillRect/>
          </a:stretch>
        </p:blipFill>
        <p:spPr bwMode="auto">
          <a:xfrm>
            <a:off x="0" y="3657600"/>
            <a:ext cx="9144000" cy="3246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308324"/>
          </a:xfrm>
          <a:prstGeom prst="rect">
            <a:avLst/>
          </a:prstGeom>
        </p:spPr>
        <p:txBody>
          <a:bodyPr wrap="square">
            <a:spAutoFit/>
          </a:bodyPr>
          <a:lstStyle/>
          <a:p>
            <a:r>
              <a:rPr lang="vi-VN" sz="3600" dirty="0">
                <a:latin typeface="+mj-lt"/>
              </a:rPr>
              <a:t>Mặt Trăng có dạng hình cầu nên lúc nào cũng chỉ có một nửa Mặt trăng được Mặt trời chiếu sáng, nửa còn lại nằm trong bóng tối ta không nhìn thấy được gọi là phần tối.</a:t>
            </a:r>
            <a:endParaRPr lang="en-US" sz="3600" dirty="0">
              <a:latin typeface="+mj-lt"/>
            </a:endParaRPr>
          </a:p>
        </p:txBody>
      </p:sp>
      <p:sp>
        <p:nvSpPr>
          <p:cNvPr id="5" name="Rectangle 4"/>
          <p:cNvSpPr/>
          <p:nvPr/>
        </p:nvSpPr>
        <p:spPr>
          <a:xfrm>
            <a:off x="0" y="2590800"/>
            <a:ext cx="9144000" cy="2308324"/>
          </a:xfrm>
          <a:prstGeom prst="rect">
            <a:avLst/>
          </a:prstGeom>
        </p:spPr>
        <p:txBody>
          <a:bodyPr wrap="square">
            <a:spAutoFit/>
          </a:bodyPr>
          <a:lstStyle/>
          <a:p>
            <a:r>
              <a:rPr lang="vi-VN" sz="3600" dirty="0">
                <a:latin typeface="+mj-lt"/>
              </a:rPr>
              <a:t>Thực tế thì quỹ đạo của Mặt trăng quay quanh Trái đất không phải hình tròn mà là hình elip. Nên chúng ta có thể nhìn thấy được  9    của bề mặt Mặt trăng.</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34500" cy="584775"/>
          </a:xfrm>
          <a:prstGeom prst="rect">
            <a:avLst/>
          </a:prstGeom>
        </p:spPr>
        <p:txBody>
          <a:bodyPr wrap="none">
            <a:spAutoFit/>
          </a:bodyPr>
          <a:lstStyle/>
          <a:p>
            <a:r>
              <a:rPr lang="vi-VN" sz="3200" b="1" dirty="0">
                <a:latin typeface="Times New Roman" pitchFamily="18" charset="0"/>
                <a:cs typeface="Times New Roman" pitchFamily="18" charset="0"/>
              </a:rPr>
              <a:t>2.Hình dạng nhìn thấy của Mặt Trăng</a:t>
            </a:r>
            <a:endParaRPr lang="vi-VN" sz="3200" dirty="0">
              <a:latin typeface="Times New Roman" pitchFamily="18" charset="0"/>
              <a:cs typeface="Times New Roman" pitchFamily="18" charset="0"/>
            </a:endParaRPr>
          </a:p>
        </p:txBody>
      </p:sp>
      <p:pic>
        <p:nvPicPr>
          <p:cNvPr id="23556" name="Picture 4" descr="Khoa học tự nhiên 6 Kết nối tri thức Bài 53: Mặt Trăng"/>
          <p:cNvPicPr>
            <a:picLocks noChangeAspect="1" noChangeArrowheads="1"/>
          </p:cNvPicPr>
          <p:nvPr/>
        </p:nvPicPr>
        <p:blipFill>
          <a:blip r:embed="rId2"/>
          <a:srcRect/>
          <a:stretch>
            <a:fillRect/>
          </a:stretch>
        </p:blipFill>
        <p:spPr bwMode="auto">
          <a:xfrm>
            <a:off x="0" y="533400"/>
            <a:ext cx="9144000" cy="4495800"/>
          </a:xfrm>
          <a:prstGeom prst="rect">
            <a:avLst/>
          </a:prstGeom>
          <a:noFill/>
        </p:spPr>
      </p:pic>
      <p:sp>
        <p:nvSpPr>
          <p:cNvPr id="6" name="Rectangle 5"/>
          <p:cNvSpPr/>
          <p:nvPr/>
        </p:nvSpPr>
        <p:spPr>
          <a:xfrm>
            <a:off x="0" y="5181600"/>
            <a:ext cx="9144000" cy="1754326"/>
          </a:xfrm>
          <a:prstGeom prst="rect">
            <a:avLst/>
          </a:prstGeom>
        </p:spPr>
        <p:txBody>
          <a:bodyPr wrap="square">
            <a:spAutoFit/>
          </a:bodyPr>
          <a:lstStyle/>
          <a:p>
            <a:r>
              <a:rPr lang="vi-VN" sz="3600" dirty="0">
                <a:latin typeface="+mj-lt"/>
              </a:rPr>
              <a:t>Hình dạng Mặt Trăng ta nhìn thấy trên bầu trời thay đổi mỗi ngày. Người ta nói đó là các pha của Mặt Trăng.</a:t>
            </a:r>
            <a:endParaRPr lang="en-US" sz="3600" dirty="0">
              <a:latin typeface="+mj-lt"/>
            </a:endParaRPr>
          </a:p>
        </p:txBody>
      </p:sp>
    </p:spTree>
    <p:extLst>
      <p:ext uri="{BB962C8B-B14F-4D97-AF65-F5344CB8AC3E}">
        <p14:creationId xmlns:p14="http://schemas.microsoft.com/office/powerpoint/2010/main" val="38992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plus(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Hình dạng nhìn thấy của Mặt Trăng là phần bề mặt của Mặt Trăng được nhìn thấy khi quan sát từ Trái Đất.</a:t>
            </a:r>
            <a:endParaRPr lang="en-US" sz="3200" dirty="0">
              <a:latin typeface="Times New Roman" pitchFamily="18" charset="0"/>
              <a:cs typeface="Times New Roman" pitchFamily="18" charset="0"/>
            </a:endParaRPr>
          </a:p>
        </p:txBody>
      </p:sp>
      <p:sp>
        <p:nvSpPr>
          <p:cNvPr id="3" name="Rectangle 2"/>
          <p:cNvSpPr/>
          <p:nvPr/>
        </p:nvSpPr>
        <p:spPr>
          <a:xfrm>
            <a:off x="0" y="1143000"/>
            <a:ext cx="9144000" cy="1569660"/>
          </a:xfrm>
          <a:prstGeom prst="rect">
            <a:avLst/>
          </a:prstGeom>
        </p:spPr>
        <p:txBody>
          <a:bodyPr wrap="square">
            <a:spAutoFit/>
          </a:bodyPr>
          <a:lstStyle/>
          <a:p>
            <a:r>
              <a:rPr lang="vi-VN" sz="3200" dirty="0">
                <a:latin typeface="Times New Roman" pitchFamily="18" charset="0"/>
                <a:cs typeface="Times New Roman" pitchFamily="18" charset="0"/>
              </a:rPr>
              <a:t>- Mỗi thời điểm, phần bề mặt Mặt Trăng hướng về Trái Đất được Mặt Trời chiếu sáng có diện tích khác nhau nên ta thấy hình dạng Mặt Trăng là khác nhau.</a:t>
            </a:r>
            <a:endParaRPr lang="en-US" sz="3200" dirty="0">
              <a:latin typeface="Times New Roman" pitchFamily="18" charset="0"/>
              <a:cs typeface="Times New Roman" pitchFamily="18" charset="0"/>
            </a:endParaRPr>
          </a:p>
        </p:txBody>
      </p:sp>
      <p:sp>
        <p:nvSpPr>
          <p:cNvPr id="4" name="Rectangle 3"/>
          <p:cNvSpPr/>
          <p:nvPr/>
        </p:nvSpPr>
        <p:spPr>
          <a:xfrm>
            <a:off x="0" y="2743200"/>
            <a:ext cx="9144000" cy="1569660"/>
          </a:xfrm>
          <a:prstGeom prst="rect">
            <a:avLst/>
          </a:prstGeom>
        </p:spPr>
        <p:txBody>
          <a:bodyPr wrap="square">
            <a:spAutoFit/>
          </a:bodyPr>
          <a:lstStyle/>
          <a:p>
            <a:r>
              <a:rPr lang="vi-VN" sz="3200" dirty="0">
                <a:solidFill>
                  <a:srgbClr val="7030A0"/>
                </a:solidFill>
                <a:latin typeface="Times New Roman" pitchFamily="18" charset="0"/>
                <a:cs typeface="Times New Roman" pitchFamily="18" charset="0"/>
              </a:rPr>
              <a:t>Các hình dạng nhìn thấy của Mặt Trăng là: Trăng tròn, Trăng khuyết, Trăng bán nguyệt, Trăng lưỡi liềm, không Trăng.</a:t>
            </a:r>
            <a:endParaRPr lang="en-US" sz="3200" dirty="0">
              <a:solidFill>
                <a:srgbClr val="7030A0"/>
              </a:solidFill>
              <a:latin typeface="Times New Roman" pitchFamily="18" charset="0"/>
              <a:cs typeface="Times New Roman" pitchFamily="18" charset="0"/>
            </a:endParaRPr>
          </a:p>
        </p:txBody>
      </p:sp>
      <p:sp>
        <p:nvSpPr>
          <p:cNvPr id="5" name="Rectangle 4"/>
          <p:cNvSpPr/>
          <p:nvPr/>
        </p:nvSpPr>
        <p:spPr>
          <a:xfrm>
            <a:off x="0" y="4191000"/>
            <a:ext cx="8991600" cy="1569660"/>
          </a:xfrm>
          <a:prstGeom prst="rect">
            <a:avLst/>
          </a:prstGeom>
        </p:spPr>
        <p:txBody>
          <a:bodyPr wrap="square">
            <a:spAutoFit/>
          </a:bodyPr>
          <a:lstStyle/>
          <a:p>
            <a:r>
              <a:rPr lang="vi-VN" sz="3200" dirty="0">
                <a:latin typeface="Times New Roman" pitchFamily="18" charset="0"/>
                <a:cs typeface="Times New Roman" pitchFamily="18" charset="0"/>
              </a:rPr>
              <a:t>Khoảng thời gian để Mặt Trăng quay trở lại vị trí nằm giữa Mặt Trời và Trái Đất là 29,5 ngày và người ta gọi là Tuần Trăng.</a:t>
            </a:r>
            <a:endParaRPr lang="en-US" sz="3200" dirty="0">
              <a:latin typeface="Times New Roman" pitchFamily="18" charset="0"/>
              <a:cs typeface="Times New Roman" pitchFamily="18" charset="0"/>
            </a:endParaRPr>
          </a:p>
        </p:txBody>
      </p:sp>
      <p:sp>
        <p:nvSpPr>
          <p:cNvPr id="6" name="Rectangle 5"/>
          <p:cNvSpPr/>
          <p:nvPr/>
        </p:nvSpPr>
        <p:spPr>
          <a:xfrm>
            <a:off x="0" y="5638800"/>
            <a:ext cx="9144000" cy="1077218"/>
          </a:xfrm>
          <a:prstGeom prst="rect">
            <a:avLst/>
          </a:prstGeom>
        </p:spPr>
        <p:txBody>
          <a:bodyPr wrap="square">
            <a:spAutoFit/>
          </a:bodyPr>
          <a:lstStyle/>
          <a:p>
            <a:r>
              <a:rPr lang="vi-VN" sz="3200" dirty="0">
                <a:latin typeface="Times New Roman" pitchFamily="18" charset="0"/>
                <a:cs typeface="Times New Roman" pitchFamily="18" charset="0"/>
              </a:rPr>
              <a:t>Hình ảnh Mặt Trăng ta quan sát được trong các Tuần Trăng là giống nhau.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?1.Em có nhận xét gì về Trăng khuyết ở nửa đầu tháng và ở nửa cuối tháng?</a:t>
            </a:r>
            <a:endParaRPr lang="en-US" sz="3200" dirty="0">
              <a:latin typeface="Times New Roman" pitchFamily="18" charset="0"/>
              <a:cs typeface="Times New Roman" pitchFamily="18" charset="0"/>
            </a:endParaRPr>
          </a:p>
        </p:txBody>
      </p:sp>
      <p:sp>
        <p:nvSpPr>
          <p:cNvPr id="5" name="Rounded Rectangle 4"/>
          <p:cNvSpPr/>
          <p:nvPr/>
        </p:nvSpPr>
        <p:spPr>
          <a:xfrm>
            <a:off x="228600" y="1143000"/>
            <a:ext cx="4267200" cy="838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b="1" dirty="0">
                <a:latin typeface="Times New Roman" pitchFamily="18" charset="0"/>
                <a:cs typeface="Times New Roman" pitchFamily="18" charset="0"/>
              </a:rPr>
              <a:t>Trăng nửa đầu tháng</a:t>
            </a:r>
            <a:endParaRPr lang="en-US" sz="3200" dirty="0">
              <a:latin typeface="Times New Roman" pitchFamily="18" charset="0"/>
              <a:cs typeface="Times New Roman" pitchFamily="18" charset="0"/>
            </a:endParaRPr>
          </a:p>
        </p:txBody>
      </p:sp>
      <p:sp>
        <p:nvSpPr>
          <p:cNvPr id="6" name="Rounded Rectangle 5"/>
          <p:cNvSpPr/>
          <p:nvPr/>
        </p:nvSpPr>
        <p:spPr>
          <a:xfrm>
            <a:off x="4648200" y="1143000"/>
            <a:ext cx="42672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b="1" dirty="0">
                <a:latin typeface="Times New Roman" pitchFamily="18" charset="0"/>
                <a:cs typeface="Times New Roman" pitchFamily="18" charset="0"/>
              </a:rPr>
              <a:t>Trăng nửa cuối tháng</a:t>
            </a:r>
            <a:endParaRPr lang="en-US" sz="3200" dirty="0">
              <a:latin typeface="Times New Roman" pitchFamily="18" charset="0"/>
              <a:cs typeface="Times New Roman" pitchFamily="18" charset="0"/>
            </a:endParaRPr>
          </a:p>
        </p:txBody>
      </p:sp>
      <p:sp>
        <p:nvSpPr>
          <p:cNvPr id="7" name="Rectangle 6"/>
          <p:cNvSpPr/>
          <p:nvPr/>
        </p:nvSpPr>
        <p:spPr>
          <a:xfrm>
            <a:off x="152400" y="2057400"/>
            <a:ext cx="2382383" cy="584775"/>
          </a:xfrm>
          <a:prstGeom prst="rect">
            <a:avLst/>
          </a:prstGeom>
        </p:spPr>
        <p:txBody>
          <a:bodyPr wrap="none">
            <a:spAutoFit/>
          </a:bodyPr>
          <a:lstStyle/>
          <a:p>
            <a:r>
              <a:rPr lang="en-US" sz="3200" b="1" dirty="0" err="1">
                <a:latin typeface="Times New Roman" pitchFamily="18" charset="0"/>
                <a:cs typeface="Times New Roman" pitchFamily="18" charset="0"/>
              </a:rPr>
              <a:t>Giống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vi-VN"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2438400" y="2057400"/>
            <a:ext cx="3548344" cy="584775"/>
          </a:xfrm>
          <a:prstGeom prst="rect">
            <a:avLst/>
          </a:prstGeom>
        </p:spPr>
        <p:txBody>
          <a:bodyPr wrap="none">
            <a:spAutoFit/>
          </a:bodyPr>
          <a:lstStyle/>
          <a:p>
            <a:r>
              <a:rPr lang="vi-VN" sz="3200" dirty="0">
                <a:latin typeface="Times New Roman" pitchFamily="18" charset="0"/>
                <a:cs typeface="Times New Roman" pitchFamily="18" charset="0"/>
              </a:rPr>
              <a:t>Đều là Trăng khuyết</a:t>
            </a:r>
            <a:endParaRPr lang="en-US" sz="3200" dirty="0">
              <a:latin typeface="Times New Roman" pitchFamily="18" charset="0"/>
              <a:cs typeface="Times New Roman" pitchFamily="18" charset="0"/>
            </a:endParaRPr>
          </a:p>
        </p:txBody>
      </p:sp>
      <p:sp>
        <p:nvSpPr>
          <p:cNvPr id="9" name="Rectangle 8"/>
          <p:cNvSpPr/>
          <p:nvPr/>
        </p:nvSpPr>
        <p:spPr>
          <a:xfrm>
            <a:off x="3352800" y="2438400"/>
            <a:ext cx="2109873" cy="584775"/>
          </a:xfrm>
          <a:prstGeom prst="rect">
            <a:avLst/>
          </a:prstGeom>
        </p:spPr>
        <p:txBody>
          <a:bodyPr wrap="none">
            <a:spAutoFit/>
          </a:bodyPr>
          <a:lstStyle/>
          <a:p>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cxnSp>
        <p:nvCxnSpPr>
          <p:cNvPr id="11" name="Straight Connector 10"/>
          <p:cNvCxnSpPr/>
          <p:nvPr/>
        </p:nvCxnSpPr>
        <p:spPr>
          <a:xfrm rot="5400000">
            <a:off x="2743200" y="5105400"/>
            <a:ext cx="350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2971800"/>
            <a:ext cx="4495800" cy="954107"/>
          </a:xfrm>
          <a:prstGeom prst="rect">
            <a:avLst/>
          </a:prstGeom>
        </p:spPr>
        <p:txBody>
          <a:bodyPr wrap="square">
            <a:spAutoFit/>
          </a:bodyPr>
          <a:lstStyle/>
          <a:p>
            <a:r>
              <a:rPr lang="vi-VN" sz="2800" dirty="0">
                <a:latin typeface="Times New Roman" pitchFamily="18" charset="0"/>
                <a:cs typeface="Times New Roman" pitchFamily="18" charset="0"/>
              </a:rPr>
              <a:t>Thời điểm nhìn thấy:buổi chiều và đêm.</a:t>
            </a:r>
            <a:endParaRPr lang="en-US" sz="2800" dirty="0">
              <a:latin typeface="Times New Roman" pitchFamily="18" charset="0"/>
              <a:cs typeface="Times New Roman" pitchFamily="18" charset="0"/>
            </a:endParaRPr>
          </a:p>
        </p:txBody>
      </p:sp>
      <p:sp>
        <p:nvSpPr>
          <p:cNvPr id="13" name="Rectangle 12"/>
          <p:cNvSpPr/>
          <p:nvPr/>
        </p:nvSpPr>
        <p:spPr>
          <a:xfrm>
            <a:off x="4572000" y="2971800"/>
            <a:ext cx="4572000" cy="954107"/>
          </a:xfrm>
          <a:prstGeom prst="rect">
            <a:avLst/>
          </a:prstGeom>
        </p:spPr>
        <p:txBody>
          <a:bodyPr wrap="square">
            <a:spAutoFit/>
          </a:bodyPr>
          <a:lstStyle/>
          <a:p>
            <a:r>
              <a:rPr lang="vi-VN" dirty="0"/>
              <a:t> </a:t>
            </a:r>
            <a:r>
              <a:rPr lang="vi-VN" sz="2800" dirty="0">
                <a:latin typeface="Times New Roman" pitchFamily="18" charset="0"/>
                <a:cs typeface="Times New Roman" pitchFamily="18" charset="0"/>
              </a:rPr>
              <a:t>Thời điểm nhìn thấy:đêm và sáng sớm.</a:t>
            </a:r>
            <a:endParaRPr lang="en-US" sz="2800" dirty="0">
              <a:latin typeface="Times New Roman" pitchFamily="18" charset="0"/>
              <a:cs typeface="Times New Roman" pitchFamily="18" charset="0"/>
            </a:endParaRPr>
          </a:p>
        </p:txBody>
      </p:sp>
      <p:sp>
        <p:nvSpPr>
          <p:cNvPr id="14" name="Rectangle 13"/>
          <p:cNvSpPr/>
          <p:nvPr/>
        </p:nvSpPr>
        <p:spPr>
          <a:xfrm>
            <a:off x="0" y="3810000"/>
            <a:ext cx="4495800" cy="954107"/>
          </a:xfrm>
          <a:prstGeom prst="rect">
            <a:avLst/>
          </a:prstGeom>
        </p:spPr>
        <p:txBody>
          <a:bodyPr wrap="square">
            <a:spAutoFit/>
          </a:bodyPr>
          <a:lstStyle/>
          <a:p>
            <a:r>
              <a:rPr lang="vi-VN" sz="2800" dirty="0">
                <a:latin typeface="Times New Roman" pitchFamily="18" charset="0"/>
                <a:cs typeface="Times New Roman" pitchFamily="18" charset="0"/>
              </a:rPr>
              <a:t>Ở Bắc bán cầu: nhìn thấy bên phải của Mặt Trăng.</a:t>
            </a:r>
            <a:endParaRPr lang="en-US" sz="2800" dirty="0">
              <a:latin typeface="Times New Roman" pitchFamily="18" charset="0"/>
              <a:cs typeface="Times New Roman" pitchFamily="18" charset="0"/>
            </a:endParaRPr>
          </a:p>
        </p:txBody>
      </p:sp>
      <p:sp>
        <p:nvSpPr>
          <p:cNvPr id="15" name="Rectangle 14"/>
          <p:cNvSpPr/>
          <p:nvPr/>
        </p:nvSpPr>
        <p:spPr>
          <a:xfrm>
            <a:off x="4495800" y="3810000"/>
            <a:ext cx="4419600" cy="954107"/>
          </a:xfrm>
          <a:prstGeom prst="rect">
            <a:avLst/>
          </a:prstGeom>
        </p:spPr>
        <p:txBody>
          <a:bodyPr wrap="square">
            <a:spAutoFit/>
          </a:bodyPr>
          <a:lstStyle/>
          <a:p>
            <a:r>
              <a:rPr lang="vi-VN" sz="2800" dirty="0">
                <a:latin typeface="Times New Roman" pitchFamily="18" charset="0"/>
                <a:cs typeface="Times New Roman" pitchFamily="18" charset="0"/>
              </a:rPr>
              <a:t>Ở Bắc bán cầu: nhìn thấy bên trái của Mặt Trăng.</a:t>
            </a:r>
            <a:endParaRPr lang="en-US" sz="2800" dirty="0">
              <a:latin typeface="Times New Roman" pitchFamily="18" charset="0"/>
              <a:cs typeface="Times New Roman" pitchFamily="18" charset="0"/>
            </a:endParaRPr>
          </a:p>
        </p:txBody>
      </p:sp>
      <p:sp>
        <p:nvSpPr>
          <p:cNvPr id="16" name="Rectangle 15"/>
          <p:cNvSpPr/>
          <p:nvPr/>
        </p:nvSpPr>
        <p:spPr>
          <a:xfrm>
            <a:off x="0" y="4648200"/>
            <a:ext cx="4648200" cy="954107"/>
          </a:xfrm>
          <a:prstGeom prst="rect">
            <a:avLst/>
          </a:prstGeom>
        </p:spPr>
        <p:txBody>
          <a:bodyPr wrap="square">
            <a:spAutoFit/>
          </a:bodyPr>
          <a:lstStyle/>
          <a:p>
            <a:r>
              <a:rPr lang="vi-VN" sz="2800" dirty="0">
                <a:latin typeface="Times New Roman" pitchFamily="18" charset="0"/>
                <a:cs typeface="Times New Roman" pitchFamily="18" charset="0"/>
              </a:rPr>
              <a:t>Ở Nam bán cầu: nhìn thấy bên trái của Mặt Trăng.</a:t>
            </a:r>
            <a:endParaRPr lang="en-US" sz="2800" dirty="0">
              <a:latin typeface="Times New Roman" pitchFamily="18" charset="0"/>
              <a:cs typeface="Times New Roman" pitchFamily="18" charset="0"/>
            </a:endParaRPr>
          </a:p>
        </p:txBody>
      </p:sp>
      <p:sp>
        <p:nvSpPr>
          <p:cNvPr id="17" name="Rectangle 16"/>
          <p:cNvSpPr/>
          <p:nvPr/>
        </p:nvSpPr>
        <p:spPr>
          <a:xfrm>
            <a:off x="4572000" y="4648200"/>
            <a:ext cx="4572000" cy="1015663"/>
          </a:xfrm>
          <a:prstGeom prst="rect">
            <a:avLst/>
          </a:prstGeom>
        </p:spPr>
        <p:txBody>
          <a:bodyPr wrap="square">
            <a:spAutoFit/>
          </a:bodyPr>
          <a:lstStyle/>
          <a:p>
            <a:r>
              <a:rPr lang="vi-VN" sz="2800" dirty="0">
                <a:latin typeface="Times New Roman" pitchFamily="18" charset="0"/>
                <a:cs typeface="Times New Roman" pitchFamily="18" charset="0"/>
              </a:rPr>
              <a:t>Ở Nam bán cầu:nhìn thấy bên phải của Mặt Trăng</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8" name="Rectangle 17"/>
          <p:cNvSpPr/>
          <p:nvPr/>
        </p:nvSpPr>
        <p:spPr>
          <a:xfrm>
            <a:off x="0" y="5473005"/>
            <a:ext cx="4648200" cy="1384995"/>
          </a:xfrm>
          <a:prstGeom prst="rect">
            <a:avLst/>
          </a:prstGeom>
        </p:spPr>
        <p:txBody>
          <a:bodyPr wrap="square">
            <a:spAutoFit/>
          </a:bodyPr>
          <a:lstStyle/>
          <a:p>
            <a:r>
              <a:rPr lang="vi-VN" sz="2800" dirty="0">
                <a:latin typeface="Times New Roman" pitchFamily="18" charset="0"/>
                <a:cs typeface="Times New Roman" pitchFamily="18" charset="0"/>
              </a:rPr>
              <a:t>Hình ảnh Mặt Trăng có xu hướng tròn dần, tăng dần diện tích chiếu sáng.</a:t>
            </a:r>
            <a:endParaRPr lang="en-US" sz="2800" dirty="0">
              <a:latin typeface="Times New Roman" pitchFamily="18" charset="0"/>
              <a:cs typeface="Times New Roman" pitchFamily="18" charset="0"/>
            </a:endParaRPr>
          </a:p>
        </p:txBody>
      </p:sp>
      <p:sp>
        <p:nvSpPr>
          <p:cNvPr id="19" name="Rectangle 18"/>
          <p:cNvSpPr/>
          <p:nvPr/>
        </p:nvSpPr>
        <p:spPr>
          <a:xfrm>
            <a:off x="4572000" y="5473005"/>
            <a:ext cx="4724400" cy="1384995"/>
          </a:xfrm>
          <a:prstGeom prst="rect">
            <a:avLst/>
          </a:prstGeom>
        </p:spPr>
        <p:txBody>
          <a:bodyPr wrap="square">
            <a:spAutoFit/>
          </a:bodyPr>
          <a:lstStyle/>
          <a:p>
            <a:r>
              <a:rPr lang="vi-VN" sz="2800" dirty="0">
                <a:latin typeface="Times New Roman" pitchFamily="18" charset="0"/>
                <a:cs typeface="Times New Roman" pitchFamily="18" charset="0"/>
              </a:rPr>
              <a:t>Hình ảnh Mặt Trăng có xu hướng giảm dần diện tích chiếu sáng.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80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plus(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plus(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plus(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4)">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0.70"/>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plus(in)">
                                      <p:cBhvr>
                                        <p:cTn id="74" dur="2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7"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0" fill="hold"/>
                                        <p:tgtEl>
                                          <p:spTgt spid="19"/>
                                        </p:tgtEl>
                                        <p:attrNameLst>
                                          <p:attrName>ppt_x</p:attrName>
                                        </p:attrNameLst>
                                      </p:cBhvr>
                                      <p:tavLst>
                                        <p:tav tm="0">
                                          <p:val>
                                            <p:strVal val="#ppt_x"/>
                                          </p:val>
                                        </p:tav>
                                        <p:tav tm="100000">
                                          <p:val>
                                            <p:strVal val="#ppt_x"/>
                                          </p:val>
                                        </p:tav>
                                      </p:tavLst>
                                    </p:anim>
                                    <p:anim calcmode="lin" valueType="num">
                                      <p:cBhvr additive="base">
                                        <p:cTn id="85"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2" grpId="0"/>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1472</Words>
  <Application>Microsoft Office PowerPoint</Application>
  <PresentationFormat>On-screen Show (4:3)</PresentationFormat>
  <Paragraphs>114</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81</cp:revision>
  <dcterms:created xsi:type="dcterms:W3CDTF">2022-02-20T11:36:53Z</dcterms:created>
  <dcterms:modified xsi:type="dcterms:W3CDTF">2023-08-17T14:52:55Z</dcterms:modified>
</cp:coreProperties>
</file>