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357" r:id="rId2"/>
    <p:sldId id="358" r:id="rId3"/>
    <p:sldId id="359" r:id="rId4"/>
    <p:sldId id="374" r:id="rId5"/>
    <p:sldId id="378" r:id="rId6"/>
    <p:sldId id="377" r:id="rId7"/>
    <p:sldId id="376" r:id="rId8"/>
    <p:sldId id="375" r:id="rId9"/>
    <p:sldId id="331" r:id="rId10"/>
    <p:sldId id="332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53" r:id="rId22"/>
    <p:sldId id="355" r:id="rId23"/>
    <p:sldId id="356" r:id="rId24"/>
  </p:sldIdLst>
  <p:sldSz cx="9144000" cy="6858000" type="screen4x3"/>
  <p:notesSz cx="6858000" cy="9144000"/>
  <p:embeddedFontLst>
    <p:embeddedFont>
      <p:font typeface=".VnAristote" panose="020B7200000000000000" pitchFamily="3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5" autoAdjust="0"/>
    <p:restoredTop sz="94660"/>
  </p:normalViewPr>
  <p:slideViewPr>
    <p:cSldViewPr>
      <p:cViewPr varScale="1">
        <p:scale>
          <a:sx n="67" d="100"/>
          <a:sy n="67" d="100"/>
        </p:scale>
        <p:origin x="1128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79788-CCBF-410D-8D9F-9812D35E5D5D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0C993-A15A-4531-A761-2B569D6CA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5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6F50F-5E46-4190-B3D3-49B7FB02B90F}" type="datetimeFigureOut">
              <a:rPr lang="en-US" smtClean="0"/>
              <a:t>17/8/2023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h Dong (13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953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h Dong (145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7620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h Dong (152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4" y="4467091"/>
            <a:ext cx="47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h Dong (157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93" y="4643303"/>
            <a:ext cx="5429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9922" y="725107"/>
            <a:ext cx="72230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+mj-lt"/>
              </a:rPr>
              <a:t>Câu 1: </a:t>
            </a:r>
            <a:r>
              <a:rPr lang="vi-VN" sz="2800">
                <a:solidFill>
                  <a:srgbClr val="FF0000"/>
                </a:solidFill>
                <a:latin typeface="+mj-lt"/>
              </a:rPr>
              <a:t>Năng lượng hao phí khi ô tô chạy trên đường là:</a:t>
            </a:r>
            <a:endParaRPr lang="en-US" sz="2800">
              <a:solidFill>
                <a:srgbClr val="FF0000"/>
              </a:solidFill>
              <a:latin typeface="+mj-lt"/>
            </a:endParaRPr>
          </a:p>
          <a:p>
            <a:r>
              <a:rPr lang="vi-VN" sz="2800">
                <a:latin typeface="+mj-lt"/>
              </a:rPr>
              <a:t>A.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Nhiệt năng làm nóng động cơ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Khí thải ra môi trường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 sát giữa bánh xe và mặt đường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Cả ba phương án trên đều đúng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47725" y="2895600"/>
            <a:ext cx="456261" cy="50691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1758950" y="125412"/>
            <a:ext cx="4565650" cy="636588"/>
          </a:xfrm>
          <a:ln w="28575">
            <a:miter lim="800000"/>
            <a:headEnd/>
            <a:tailEnd/>
          </a:ln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47725" y="3581400"/>
            <a:ext cx="72230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Câu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hao phí thường xuất hiện dưới dạng: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+mj-lt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838200" y="4446083"/>
            <a:ext cx="456261" cy="506917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2"/>
            <a:ext cx="9144000" cy="6858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0732"/>
            <a:ext cx="8036417" cy="75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6200" y="914400"/>
            <a:ext cx="7960217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2653186"/>
            <a:ext cx="8945451" cy="770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55877"/>
            <a:ext cx="3001546" cy="1680866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04800" y="4612806"/>
            <a:ext cx="143921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75" y="3518263"/>
            <a:ext cx="2374900" cy="1508975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298601" y="3509117"/>
            <a:ext cx="143921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78" y="3429000"/>
            <a:ext cx="2941022" cy="1826214"/>
          </a:xfrm>
          <a:prstGeom prst="rect">
            <a:avLst/>
          </a:prstGeom>
        </p:spPr>
      </p:pic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5875986" y="3505200"/>
            <a:ext cx="143921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37" y="5096910"/>
            <a:ext cx="1722638" cy="17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2" grpId="1"/>
      <p:bldP spid="14" grpId="0"/>
      <p:bldP spid="1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51"/>
            <a:ext cx="9144000" cy="6827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914400"/>
            <a:ext cx="495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Hãy kể tên các dụng cụ có trong lớp học hoạt động bằng năng lượng lấy từ nguồn năng lượng tái tạo, nguồn năng lượng không tái tạo.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9692" y="935865"/>
            <a:ext cx="502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Các dụng cụ có trong lớp học hoạt động bằng năng lượng lấy từ nguồn năng lượng tái tạo: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+ bàn, ghế gỗ…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+ Các thiết bị dùng điện: quạt, bóng đèn sử dụng năng lượng điện lấy từ nhà máy thủy điện, pin Mặt Trời.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08032" y="914400"/>
            <a:ext cx="502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Các dụng cụ có trong lớp học hoạt động bằng năng lượng lấy từ nguồn năng lượng không tái tạo: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+ đèn cồn sử dụng trong phòng thí nghiệm.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+ điều hòa sử dụng khí gas.</a:t>
            </a:r>
            <a:endParaRPr lang="vi-VN" sz="28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56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6098" y="0"/>
            <a:ext cx="9127901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762000"/>
            <a:ext cx="3581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62000"/>
            <a:ext cx="3429000" cy="2554605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76200" y="1326524"/>
            <a:ext cx="5410200" cy="1797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2000"/>
            <a:ext cx="3854683" cy="3298586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6200" y="1303986"/>
            <a:ext cx="4876800" cy="1797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06251" y="1263444"/>
            <a:ext cx="4876800" cy="3093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6779" y="1144583"/>
            <a:ext cx="4876800" cy="1569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31517" y="1168436"/>
            <a:ext cx="5105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31517" y="3176600"/>
            <a:ext cx="5105400" cy="2266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098" y="3204504"/>
            <a:ext cx="5105400" cy="2266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7" grpId="1"/>
      <p:bldP spid="20" grpId="0"/>
      <p:bldP spid="20" grpId="1"/>
      <p:bldP spid="23" grpId="0"/>
      <p:bldP spid="23" grpId="1"/>
      <p:bldP spid="24" grpId="0"/>
      <p:bldP spid="24" grpId="1"/>
      <p:bldP spid="25" grpId="0"/>
      <p:bldP spid="26" grpId="0"/>
      <p:bldP spid="26" grpId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6200" y="13778"/>
            <a:ext cx="8229600" cy="519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6200" y="457200"/>
            <a:ext cx="9067800" cy="938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-1" y="1395758"/>
            <a:ext cx="8229600" cy="519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1898212"/>
            <a:ext cx="9067800" cy="85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396" y="2847415"/>
            <a:ext cx="8991600" cy="824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" y="5270220"/>
            <a:ext cx="1566315" cy="156631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718978" y="5894832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34" y="5270219"/>
            <a:ext cx="1690270" cy="1544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68" y="5309842"/>
            <a:ext cx="1911350" cy="143493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4157296" y="5914022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847790" y="5894832"/>
            <a:ext cx="685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257800"/>
            <a:ext cx="1600200" cy="1621863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0" y="3789240"/>
            <a:ext cx="9067800" cy="85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-1" y="3837508"/>
            <a:ext cx="9067800" cy="85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30314" y="3720105"/>
            <a:ext cx="7391401" cy="605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6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  <p:bldP spid="19" grpId="0"/>
      <p:bldP spid="4" grpId="0" animBg="1"/>
      <p:bldP spid="21" grpId="0" animBg="1"/>
      <p:bldP spid="23" grpId="0" animBg="1"/>
      <p:bldP spid="24" grpId="0"/>
      <p:bldP spid="24" grpId="1"/>
      <p:bldP spid="25" grpId="0"/>
      <p:bldP spid="25" grpId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0" y="6096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481124"/>
            <a:ext cx="2438400" cy="2665985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81000" y="1143000"/>
            <a:ext cx="5181600" cy="131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3 000 km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44510" y="1143000"/>
            <a:ext cx="5181600" cy="131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07831" y="1129989"/>
            <a:ext cx="5181600" cy="2235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29/10/2021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2 131,3 MW,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31240" y="1143000"/>
            <a:ext cx="5181600" cy="131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753655" y="617508"/>
            <a:ext cx="3581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6846455">
            <a:off x="4293775" y="1509483"/>
            <a:ext cx="101939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4395707">
            <a:off x="1561277" y="1541764"/>
            <a:ext cx="11766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672644" y="2471416"/>
            <a:ext cx="4343400" cy="469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2573609" y="2959721"/>
            <a:ext cx="1527756" cy="469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977444" y="3657600"/>
            <a:ext cx="3966156" cy="1702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2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33042"/>
            <a:ext cx="9067800" cy="938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……)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524000"/>
            <a:ext cx="9067800" cy="938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" y="4014442"/>
            <a:ext cx="5287231" cy="2832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733800"/>
            <a:ext cx="3773015" cy="30206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64394" y="1600201"/>
            <a:ext cx="90678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bin,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9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  <p:bldP spid="5" grpId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76200"/>
            <a:ext cx="90678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1524000"/>
            <a:ext cx="9067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2438400"/>
            <a:ext cx="9067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3505200"/>
            <a:ext cx="9067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18%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3632716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089942"/>
            <a:ext cx="3429000" cy="276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267200" y="0"/>
            <a:ext cx="3810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219200" y="1333500"/>
            <a:ext cx="77343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" y="2945237"/>
            <a:ext cx="5688591" cy="3897738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6004775"/>
            <a:ext cx="2438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9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6"/>
            <a:ext cx="9144000" cy="68580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-152400" y="5366"/>
            <a:ext cx="3810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685800"/>
            <a:ext cx="8991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1034"/>
            <a:ext cx="4419600" cy="23876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6293" y="2192628"/>
            <a:ext cx="4495800" cy="1821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05459" y="2057400"/>
            <a:ext cx="4495800" cy="2462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52400" y="4191000"/>
            <a:ext cx="4495800" cy="2360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647127" y="2192628"/>
            <a:ext cx="4495800" cy="1385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32704" y="3121875"/>
            <a:ext cx="8854225" cy="2360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(than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4303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-152400"/>
            <a:ext cx="9067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838200"/>
            <a:ext cx="9067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1752600"/>
            <a:ext cx="9067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80%.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76200" y="3048000"/>
            <a:ext cx="9067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than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3962400"/>
            <a:ext cx="9067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4876800"/>
            <a:ext cx="9067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36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164" y="116983"/>
            <a:ext cx="72230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+mj-lt"/>
              </a:rPr>
              <a:t>Câu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.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 </a:t>
            </a:r>
            <a:r>
              <a:rPr lang="vi-VN" sz="2800" dirty="0">
                <a:latin typeface="+mj-lt"/>
              </a:rPr>
              <a:t>Cho các nhận định dưới đây:</a:t>
            </a:r>
            <a:endParaRPr lang="en-US" sz="2800" dirty="0">
              <a:latin typeface="+mj-lt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+mj-lt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+mj-lt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+mj-lt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             B. 2              C. 3             D. 4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32075" y="5379675"/>
            <a:ext cx="431174" cy="431174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nh Dong (168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h Dong (174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18" y="552449"/>
            <a:ext cx="76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nh Dong (17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24599"/>
            <a:ext cx="2476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nh Dong (189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44" y="6600825"/>
            <a:ext cx="27908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762000" y="685800"/>
            <a:ext cx="431174" cy="431174"/>
          </a:xfrm>
          <a:prstGeom prst="ellipse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8026" y="4001438"/>
            <a:ext cx="431174" cy="431174"/>
          </a:xfrm>
          <a:prstGeom prst="ellipse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7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6200" y="13778"/>
            <a:ext cx="8229600" cy="519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14300" y="762000"/>
            <a:ext cx="8915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71450" y="800100"/>
            <a:ext cx="8915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7273" y="2528552"/>
            <a:ext cx="8915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Than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uranium,……</a:t>
            </a:r>
          </a:p>
        </p:txBody>
      </p:sp>
    </p:spTree>
    <p:extLst>
      <p:ext uri="{BB962C8B-B14F-4D97-AF65-F5344CB8AC3E}">
        <p14:creationId xmlns:p14="http://schemas.microsoft.com/office/powerpoint/2010/main" val="41700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h Dong (13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953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h Dong (145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7620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h Dong (152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4" y="4467091"/>
            <a:ext cx="47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h Dong (157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93" y="4643303"/>
            <a:ext cx="5429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4164" y="116983"/>
            <a:ext cx="72230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Câu 1: 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Năng lượng nào sau đây là năng lượng tái tạo?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0" y="990600"/>
            <a:ext cx="533400" cy="5334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5970" y="2049848"/>
            <a:ext cx="7211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Chọn phát biểu đúng về năng lượng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M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ặt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T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rời: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6443" y="4261718"/>
            <a:ext cx="537827" cy="537827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164" y="116983"/>
            <a:ext cx="72230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Câu 3:</a:t>
            </a:r>
            <a:r>
              <a:rPr lang="vi-VN" sz="2800" b="1" dirty="0">
                <a:latin typeface="+mj-lt"/>
              </a:rPr>
              <a:t> 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Nguồn năng lượng tái tạo là:</a:t>
            </a:r>
          </a:p>
          <a:p>
            <a:pPr algn="just"/>
            <a:r>
              <a:rPr lang="vi-VN" sz="2800" dirty="0">
                <a:latin typeface="+mj-lt"/>
              </a:rPr>
              <a:t>A. Nguồn năng lượng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800" dirty="0">
                <a:latin typeface="+mj-lt"/>
              </a:rPr>
              <a:t>B. Nguồn năng lượng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+mj-lt"/>
              </a:rPr>
              <a:t>C. Nguồn năng lượng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+mj-lt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854163" y="1451083"/>
            <a:ext cx="440341" cy="440341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7864" y="3333779"/>
            <a:ext cx="8028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Câu 4: 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Nguồn năng lượng trong tự nhiên gồm: 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</a:rPr>
              <a:t>năng lượng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+mj-lt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</a:rPr>
              <a:t>năng lượng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+mj-lt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</a:rPr>
              <a:t>năng lượng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+mj-lt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</a:rPr>
              <a:t>năng lượng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hao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phí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657864" y="4559626"/>
            <a:ext cx="475685" cy="475685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nh Dong (168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h Dong (174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18" y="552449"/>
            <a:ext cx="76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nh Dong (17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24599"/>
            <a:ext cx="24765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nh Dong (189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44" y="6600825"/>
            <a:ext cx="27908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164" y="116983"/>
            <a:ext cx="72230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Câu 5: 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Năng lượng nào sau đây là năng lượng không tái tạo?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latin typeface="+mj-lt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latin typeface="+mj-lt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latin typeface="+mj-lt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latin typeface="+mj-lt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38600" y="914400"/>
            <a:ext cx="511175" cy="511175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nh Dong (294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90"/>
            <a:ext cx="8191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h Dong (393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868" y="133082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nh Dong (30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026" y="5831140"/>
            <a:ext cx="513397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2514600"/>
            <a:ext cx="72230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Câu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 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Dạng năng lượng nào không phải là năng lượng tái tạo?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marL="514350" indent="-514350">
              <a:buAutoNum type="alphaU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latin typeface="+mj-lt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latin typeface="+mj-lt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latin typeface="+mj-lt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9775" y="4750301"/>
            <a:ext cx="511175" cy="511175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5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1922" y="304800"/>
            <a:ext cx="79372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+mj-lt"/>
              </a:rPr>
              <a:t>Câu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 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Trong ba cách đun ở hình bên, cách nào ít hao phí năng lượng nhất?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algn="just"/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                   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06791" y="3962400"/>
            <a:ext cx="625617" cy="606479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nh Dong (294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90"/>
            <a:ext cx="8191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[KNTT] Trắc nghiệm Khoa học tự nhiên 6 bài 49: Năng lượng hao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248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11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164" y="116983"/>
            <a:ext cx="72230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+mj-lt"/>
              </a:rPr>
              <a:t>Câu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.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 </a:t>
            </a:r>
            <a:r>
              <a:rPr lang="vi-VN" sz="2800" b="1" dirty="0">
                <a:latin typeface="+mj-lt"/>
              </a:rPr>
              <a:t>Khi bóng đèn sợi đốt chiếu sáng, dạng năng lượng nào là có ích, dạng năng lượng nào là hao phí?</a:t>
            </a:r>
            <a:endParaRPr lang="en-US" sz="2800" b="1" dirty="0">
              <a:latin typeface="+mj-lt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+mj-lt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28218" y="2286000"/>
            <a:ext cx="431174" cy="431174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nh Dong (168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76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h Dong (174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18" y="552449"/>
            <a:ext cx="76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nh Dong (18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553200"/>
            <a:ext cx="2336288" cy="21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000" y="3292257"/>
            <a:ext cx="72230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+mj-lt"/>
              </a:rPr>
              <a:t>Câu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.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 </a:t>
            </a:r>
            <a:r>
              <a:rPr lang="vi-VN" sz="2800" b="1" dirty="0">
                <a:latin typeface="+mj-lt"/>
              </a:rPr>
              <a:t>Khi một chiếc tủ lạnh hoạt động bình thường thì trường hợp nào dưới đây không phải là năng lượng hao phí?</a:t>
            </a:r>
            <a:endParaRPr lang="en-US" sz="2800" b="1" dirty="0">
              <a:latin typeface="+mj-lt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+mj-lt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800" y="5055226"/>
            <a:ext cx="431174" cy="431174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9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3629025" y="5417344"/>
            <a:ext cx="6858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000" b="1">
              <a:solidFill>
                <a:srgbClr val="0000CC"/>
              </a:solidFill>
              <a:latin typeface=".VnAristote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A7EEF7C-17D0-89EE-EDDE-773699E58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WordArt 16">
            <a:extLst>
              <a:ext uri="{FF2B5EF4-FFF2-40B4-BE49-F238E27FC236}">
                <a16:creationId xmlns:a16="http://schemas.microsoft.com/office/drawing/2014/main" id="{C44C1E11-5783-B194-3C4E-AEB9659464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2094" y="1257321"/>
            <a:ext cx="4829021" cy="2928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35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THCS THỊ TRẤN KIÊN LƯƠNG 1</a:t>
            </a:r>
          </a:p>
        </p:txBody>
      </p:sp>
      <p:sp>
        <p:nvSpPr>
          <p:cNvPr id="6" name="WordArt 11">
            <a:extLst>
              <a:ext uri="{FF2B5EF4-FFF2-40B4-BE49-F238E27FC236}">
                <a16:creationId xmlns:a16="http://schemas.microsoft.com/office/drawing/2014/main" id="{1F4E2E73-7079-A2B1-7CB7-A3DECF89D0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9748" y="2095685"/>
            <a:ext cx="8855476" cy="17155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42"/>
              </a:avLst>
            </a:prstTxWarp>
          </a:bodyPr>
          <a:lstStyle/>
          <a:p>
            <a:pPr algn="ctr"/>
            <a:r>
              <a:rPr lang="vi-VN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1. PHƯƠNG PHÁP VÀ KĨ NĂNG HỌC TẬP </a:t>
            </a:r>
          </a:p>
          <a:p>
            <a:pPr algn="ctr"/>
            <a:r>
              <a:rPr lang="en-US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MÔN KHOA HỌC TỰ NHIÊN</a:t>
            </a:r>
          </a:p>
        </p:txBody>
      </p:sp>
      <p:sp>
        <p:nvSpPr>
          <p:cNvPr id="7" name="TextBox 31">
            <a:extLst>
              <a:ext uri="{FF2B5EF4-FFF2-40B4-BE49-F238E27FC236}">
                <a16:creationId xmlns:a16="http://schemas.microsoft.com/office/drawing/2014/main" id="{FC61FE93-F675-E8EE-A67D-E17F615FD876}"/>
              </a:ext>
            </a:extLst>
          </p:cNvPr>
          <p:cNvSpPr txBox="1"/>
          <p:nvPr/>
        </p:nvSpPr>
        <p:spPr>
          <a:xfrm>
            <a:off x="1600738" y="5000604"/>
            <a:ext cx="5975864" cy="774922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1629" tIns="40814" rIns="81629" bIns="40814">
            <a:spAutoFit/>
          </a:bodyPr>
          <a:lstStyle/>
          <a:p>
            <a:pPr algn="ctr">
              <a:defRPr/>
            </a:pPr>
            <a:r>
              <a:rPr lang="vi-VN" sz="2250" b="1" dirty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GIÁO VIÊN</a:t>
            </a:r>
            <a:r>
              <a:rPr lang="en-US" sz="2250" b="1" dirty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 : NGUYỄN THỊ THU HƯỜNG</a:t>
            </a:r>
          </a:p>
          <a:p>
            <a:pPr algn="ctr">
              <a:defRPr/>
            </a:pPr>
            <a:r>
              <a:rPr lang="en-US" sz="2250" b="1" dirty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TỔ : TỰ NHIÊN</a:t>
            </a:r>
            <a:endParaRPr lang="vi-VN" sz="2250" b="1" dirty="0">
              <a:solidFill>
                <a:schemeClr val="bg2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38293"/>
      </p:ext>
    </p:extLst>
  </p:cSld>
  <p:clrMapOvr>
    <a:masterClrMapping/>
  </p:clrMapOvr>
  <p:transition spd="slow">
    <p:split orient="vert"/>
    <p:sndAc>
      <p:stSnd>
        <p:snd r:embed="rId2" name="applaus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2206" y="944987"/>
            <a:ext cx="754528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 không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nghiên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nhiên.</a:t>
            </a:r>
          </a:p>
          <a:p>
            <a:pPr algn="just"/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không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nghiên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suy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phương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100" b="1" dirty="0">
                <a:solidFill>
                  <a:srgbClr val="FF0000"/>
                </a:solidFill>
                <a:latin typeface="+mj-lt"/>
              </a:rPr>
              <a:t>Câu 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100" dirty="0">
                <a:latin typeface="+mj-lt"/>
              </a:rPr>
              <a:t> Con </a:t>
            </a:r>
            <a:r>
              <a:rPr lang="vi-VN" sz="2100" dirty="0" err="1">
                <a:latin typeface="+mj-lt"/>
              </a:rPr>
              <a:t>người</a:t>
            </a:r>
            <a:r>
              <a:rPr lang="vi-VN" sz="2100" dirty="0">
                <a:latin typeface="+mj-lt"/>
              </a:rPr>
              <a:t> </a:t>
            </a:r>
            <a:r>
              <a:rPr lang="vi-VN" sz="2100" dirty="0" err="1">
                <a:latin typeface="+mj-lt"/>
              </a:rPr>
              <a:t>có</a:t>
            </a:r>
            <a:r>
              <a:rPr lang="vi-VN" sz="2100" dirty="0">
                <a:latin typeface="+mj-lt"/>
              </a:rPr>
              <a:t> </a:t>
            </a:r>
            <a:r>
              <a:rPr lang="vi-VN" sz="2100" dirty="0" err="1">
                <a:latin typeface="+mj-lt"/>
              </a:rPr>
              <a:t>thể</a:t>
            </a:r>
            <a:r>
              <a:rPr lang="vi-VN" sz="2100" dirty="0">
                <a:latin typeface="+mj-lt"/>
              </a:rPr>
              <a:t> </a:t>
            </a:r>
            <a:r>
              <a:rPr lang="vi-VN" sz="2100" dirty="0" err="1">
                <a:latin typeface="+mj-lt"/>
              </a:rPr>
              <a:t>định</a:t>
            </a:r>
            <a:r>
              <a:rPr lang="vi-VN" sz="2100" dirty="0">
                <a:latin typeface="+mj-lt"/>
              </a:rPr>
              <a:t> </a:t>
            </a:r>
            <a:r>
              <a:rPr lang="vi-VN" sz="2100" dirty="0" err="1">
                <a:latin typeface="+mj-lt"/>
              </a:rPr>
              <a:t>lượng</a:t>
            </a:r>
            <a:r>
              <a:rPr lang="vi-VN" sz="2100" dirty="0">
                <a:latin typeface="+mj-lt"/>
              </a:rPr>
              <a:t> </a:t>
            </a:r>
            <a:r>
              <a:rPr lang="vi-VN" sz="2100" dirty="0" err="1">
                <a:latin typeface="+mj-lt"/>
              </a:rPr>
              <a:t>được</a:t>
            </a:r>
            <a:r>
              <a:rPr lang="vi-VN" sz="2100" dirty="0">
                <a:latin typeface="+mj-lt"/>
              </a:rPr>
              <a:t> </a:t>
            </a:r>
            <a:r>
              <a:rPr lang="vi-VN" sz="2100" dirty="0" err="1">
                <a:latin typeface="+mj-lt"/>
              </a:rPr>
              <a:t>các</a:t>
            </a:r>
            <a:r>
              <a:rPr lang="vi-VN" sz="2100" dirty="0">
                <a:latin typeface="+mj-lt"/>
              </a:rPr>
              <a:t> </a:t>
            </a:r>
            <a:r>
              <a:rPr lang="vi-VN" sz="2100" dirty="0" err="1">
                <a:latin typeface="+mj-lt"/>
              </a:rPr>
              <a:t>sự</a:t>
            </a:r>
            <a:r>
              <a:rPr lang="vi-VN" sz="2100" dirty="0">
                <a:latin typeface="+mj-lt"/>
              </a:rPr>
              <a:t> </a:t>
            </a:r>
            <a:r>
              <a:rPr lang="vi-VN" sz="2100" dirty="0" err="1">
                <a:latin typeface="+mj-lt"/>
              </a:rPr>
              <a:t>vật</a:t>
            </a:r>
            <a:r>
              <a:rPr lang="vi-VN" sz="2100" dirty="0">
                <a:latin typeface="+mj-lt"/>
              </a:rPr>
              <a:t> </a:t>
            </a:r>
            <a:r>
              <a:rPr lang="vi-VN" sz="2100" dirty="0" err="1">
                <a:latin typeface="+mj-lt"/>
              </a:rPr>
              <a:t>và</a:t>
            </a:r>
            <a:r>
              <a:rPr lang="vi-VN" sz="2100" dirty="0">
                <a:latin typeface="+mj-lt"/>
              </a:rPr>
              <a:t> </a:t>
            </a:r>
            <a:r>
              <a:rPr lang="vi-VN" sz="2100" dirty="0" err="1">
                <a:latin typeface="+mj-lt"/>
              </a:rPr>
              <a:t>hiện</a:t>
            </a:r>
            <a:r>
              <a:rPr lang="vi-VN" sz="2100" dirty="0">
                <a:latin typeface="+mj-lt"/>
              </a:rPr>
              <a:t> </a:t>
            </a:r>
            <a:r>
              <a:rPr lang="vi-VN" sz="2100" dirty="0" err="1">
                <a:latin typeface="+mj-lt"/>
              </a:rPr>
              <a:t>tượng</a:t>
            </a:r>
            <a:r>
              <a:rPr lang="vi-VN" sz="2100" dirty="0">
                <a:latin typeface="+mj-lt"/>
              </a:rPr>
              <a:t> </a:t>
            </a:r>
            <a:r>
              <a:rPr lang="vi-VN" sz="2100" dirty="0" err="1">
                <a:latin typeface="+mj-lt"/>
              </a:rPr>
              <a:t>tự</a:t>
            </a:r>
            <a:r>
              <a:rPr lang="vi-VN" sz="2100" dirty="0">
                <a:latin typeface="+mj-lt"/>
              </a:rPr>
              <a:t> nhiên </a:t>
            </a:r>
            <a:r>
              <a:rPr lang="vi-VN" sz="2100" dirty="0" err="1">
                <a:latin typeface="+mj-lt"/>
              </a:rPr>
              <a:t>dựa</a:t>
            </a:r>
            <a:r>
              <a:rPr lang="en-US" sz="2100" dirty="0">
                <a:latin typeface="+mj-lt"/>
              </a:rPr>
              <a:t> </a:t>
            </a:r>
            <a:r>
              <a:rPr lang="vi-VN" sz="2100" dirty="0">
                <a:latin typeface="+mj-lt"/>
              </a:rPr>
              <a:t>trên </a:t>
            </a:r>
            <a:r>
              <a:rPr lang="vi-VN" sz="2100" dirty="0" err="1">
                <a:latin typeface="+mj-lt"/>
              </a:rPr>
              <a:t>kĩ</a:t>
            </a:r>
            <a:r>
              <a:rPr lang="vi-VN" sz="2100" dirty="0">
                <a:latin typeface="+mj-lt"/>
              </a:rPr>
              <a:t> năng </a:t>
            </a:r>
            <a:r>
              <a:rPr lang="vi-VN" sz="2100" dirty="0" err="1">
                <a:latin typeface="+mj-lt"/>
              </a:rPr>
              <a:t>nào</a:t>
            </a:r>
            <a:r>
              <a:rPr lang="vi-VN" sz="2100" dirty="0">
                <a:latin typeface="+mj-lt"/>
              </a:rPr>
              <a:t>?</a:t>
            </a:r>
          </a:p>
          <a:p>
            <a:r>
              <a:rPr lang="vi-VN" sz="2100" dirty="0">
                <a:latin typeface="+mj-lt"/>
              </a:rPr>
              <a:t>A. </a:t>
            </a:r>
            <a:r>
              <a:rPr lang="vi-VN" sz="2100" dirty="0" err="1">
                <a:latin typeface="+mj-lt"/>
              </a:rPr>
              <a:t>Kĩ</a:t>
            </a:r>
            <a:r>
              <a:rPr lang="vi-VN" sz="2100" dirty="0">
                <a:latin typeface="+mj-lt"/>
              </a:rPr>
              <a:t> năng quan </a:t>
            </a:r>
            <a:r>
              <a:rPr lang="vi-VN" sz="2100" dirty="0" err="1">
                <a:latin typeface="+mj-lt"/>
              </a:rPr>
              <a:t>sát</a:t>
            </a:r>
            <a:r>
              <a:rPr lang="vi-VN" sz="2100" dirty="0">
                <a:latin typeface="+mj-lt"/>
              </a:rPr>
              <a:t>, phân </a:t>
            </a:r>
            <a:r>
              <a:rPr lang="vi-VN" sz="2100" dirty="0" err="1">
                <a:latin typeface="+mj-lt"/>
              </a:rPr>
              <a:t>loại</a:t>
            </a:r>
            <a:r>
              <a:rPr lang="vi-VN" sz="2100" dirty="0">
                <a:latin typeface="+mj-lt"/>
              </a:rPr>
              <a:t>.</a:t>
            </a:r>
          </a:p>
          <a:p>
            <a:r>
              <a:rPr lang="vi-VN" sz="2100" dirty="0">
                <a:latin typeface="+mj-lt"/>
              </a:rPr>
              <a:t>B. </a:t>
            </a:r>
            <a:r>
              <a:rPr lang="vi-VN" sz="2100" dirty="0" err="1">
                <a:latin typeface="+mj-lt"/>
              </a:rPr>
              <a:t>Kĩ</a:t>
            </a:r>
            <a:r>
              <a:rPr lang="vi-VN" sz="2100" dirty="0">
                <a:latin typeface="+mj-lt"/>
              </a:rPr>
              <a:t> năng liên </a:t>
            </a:r>
            <a:r>
              <a:rPr lang="vi-VN" sz="2100" dirty="0" err="1">
                <a:latin typeface="+mj-lt"/>
              </a:rPr>
              <a:t>kết</a:t>
            </a:r>
            <a:r>
              <a:rPr lang="vi-VN" sz="2100" dirty="0">
                <a:latin typeface="+mj-lt"/>
              </a:rPr>
              <a:t> tri </a:t>
            </a:r>
            <a:r>
              <a:rPr lang="vi-VN" sz="2100" dirty="0" err="1">
                <a:latin typeface="+mj-lt"/>
              </a:rPr>
              <a:t>thức</a:t>
            </a:r>
            <a:r>
              <a:rPr lang="vi-VN" sz="2100" dirty="0">
                <a:latin typeface="+mj-lt"/>
              </a:rPr>
              <a:t>.</a:t>
            </a:r>
          </a:p>
          <a:p>
            <a:r>
              <a:rPr lang="vi-VN" sz="2100" dirty="0">
                <a:latin typeface="+mj-lt"/>
              </a:rPr>
              <a:t>C. </a:t>
            </a:r>
            <a:r>
              <a:rPr lang="vi-VN" sz="2100" dirty="0" err="1">
                <a:latin typeface="+mj-lt"/>
              </a:rPr>
              <a:t>Kĩ</a:t>
            </a:r>
            <a:r>
              <a:rPr lang="vi-VN" sz="2100" dirty="0">
                <a:latin typeface="+mj-lt"/>
              </a:rPr>
              <a:t> năng </a:t>
            </a:r>
            <a:r>
              <a:rPr lang="vi-VN" sz="2100" dirty="0" err="1">
                <a:latin typeface="+mj-lt"/>
              </a:rPr>
              <a:t>dự</a:t>
            </a:r>
            <a:r>
              <a:rPr lang="vi-VN" sz="2100" dirty="0">
                <a:latin typeface="+mj-lt"/>
              </a:rPr>
              <a:t> </a:t>
            </a:r>
            <a:r>
              <a:rPr lang="vi-VN" sz="2100" dirty="0" err="1">
                <a:latin typeface="+mj-lt"/>
              </a:rPr>
              <a:t>báo</a:t>
            </a:r>
            <a:r>
              <a:rPr lang="vi-VN" sz="2100" dirty="0">
                <a:latin typeface="+mj-lt"/>
              </a:rPr>
              <a:t>.</a:t>
            </a:r>
          </a:p>
          <a:p>
            <a:r>
              <a:rPr lang="vi-VN" sz="2100" dirty="0">
                <a:latin typeface="+mj-lt"/>
              </a:rPr>
              <a:t>D. </a:t>
            </a:r>
            <a:r>
              <a:rPr lang="vi-VN" sz="2100" dirty="0" err="1">
                <a:latin typeface="+mj-lt"/>
              </a:rPr>
              <a:t>Kĩ</a:t>
            </a:r>
            <a:r>
              <a:rPr lang="vi-VN" sz="2100" dirty="0">
                <a:latin typeface="+mj-lt"/>
              </a:rPr>
              <a:t> năng đo.</a:t>
            </a:r>
          </a:p>
        </p:txBody>
      </p:sp>
      <p:sp>
        <p:nvSpPr>
          <p:cNvPr id="6" name="Oval 5"/>
          <p:cNvSpPr/>
          <p:nvPr/>
        </p:nvSpPr>
        <p:spPr>
          <a:xfrm>
            <a:off x="892206" y="1654886"/>
            <a:ext cx="323381" cy="323381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074" name="Picture 2" descr="Anh Dong (168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9" y="750094"/>
            <a:ext cx="571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h Dong (174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492" y="857251"/>
            <a:ext cx="571500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nh Dong (17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6" y="5554265"/>
            <a:ext cx="185737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nh Dong (189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844" y="5743576"/>
            <a:ext cx="2093119" cy="1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874164" y="5155993"/>
            <a:ext cx="323381" cy="323381"/>
          </a:xfrm>
          <a:prstGeom prst="ellipse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15319" y="0"/>
            <a:ext cx="894156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026" name="Picture 2" descr="Du an DMT Quoc Oai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154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040" y="3655216"/>
            <a:ext cx="894156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-26160" y="3655216"/>
            <a:ext cx="894156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4627515"/>
            <a:ext cx="894156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3399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3399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3399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54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8" grpId="1"/>
      <p:bldP spid="11" grpId="0"/>
      <p:bldP spid="11" grpId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2057400"/>
            <a:ext cx="3763851" cy="25146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50. NĂNG LƯỢNG TÁI TẠO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267200" y="685800"/>
            <a:ext cx="47244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25849" y="3810000"/>
            <a:ext cx="2971800" cy="1948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6098" y="0"/>
            <a:ext cx="9127901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981200" y="956256"/>
            <a:ext cx="5698902" cy="49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 rot="7889995">
            <a:off x="2053531" y="1951067"/>
            <a:ext cx="1659519" cy="5426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2400" y="3119222"/>
            <a:ext cx="3124200" cy="1071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Notched Right Arrow 18"/>
          <p:cNvSpPr/>
          <p:nvPr/>
        </p:nvSpPr>
        <p:spPr>
          <a:xfrm rot="2174917">
            <a:off x="4513224" y="1962119"/>
            <a:ext cx="1659519" cy="5426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800600" y="3124200"/>
            <a:ext cx="3276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267200" y="762000"/>
            <a:ext cx="47244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46148" y="2434453"/>
            <a:ext cx="8945451" cy="770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4" y="2688756"/>
            <a:ext cx="1769492" cy="1775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05" y="2644466"/>
            <a:ext cx="1830508" cy="2001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18" y="2618704"/>
            <a:ext cx="3093559" cy="1714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" y="4627905"/>
            <a:ext cx="3035300" cy="2027147"/>
          </a:xfrm>
          <a:prstGeom prst="rect">
            <a:avLst/>
          </a:prstGeom>
        </p:spPr>
      </p:pic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-102406" y="4659029"/>
            <a:ext cx="3276600" cy="505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118" y="4753335"/>
            <a:ext cx="3962400" cy="20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3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84 -0.35509 L -0.00278 -0.05972 C 0.00538 0.00694 0.01771 0.04282 0.03038 0.04282 C 0.04514 0.04282 0.05677 0.00694 0.06493 -0.05972 L 0.10417 -0.35509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4" grpId="0" animBg="1"/>
      <p:bldP spid="4" grpId="1" animBg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2" grpId="0"/>
      <p:bldP spid="22" grpId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2361</Words>
  <Application>Microsoft Office PowerPoint</Application>
  <PresentationFormat>On-screen Show (4:3)</PresentationFormat>
  <Paragraphs>166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Times New Roman</vt:lpstr>
      <vt:lpstr>Calibri</vt:lpstr>
      <vt:lpstr>.VnAristote</vt:lpstr>
      <vt:lpstr>Arial</vt:lpstr>
      <vt:lpstr>Office Theme</vt:lpstr>
      <vt:lpstr>Kiểm tra bài cũ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50. NĂNG LƯỢNG TÁI TẠO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171</cp:revision>
  <dcterms:created xsi:type="dcterms:W3CDTF">2017-09-21T17:04:00Z</dcterms:created>
  <dcterms:modified xsi:type="dcterms:W3CDTF">2023-08-17T14:48:07Z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