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Lst>
  <p:notesMasterIdLst>
    <p:notesMasterId r:id="rId44"/>
  </p:notesMasterIdLst>
  <p:sldIdLst>
    <p:sldId id="256" r:id="rId4"/>
    <p:sldId id="306" r:id="rId5"/>
    <p:sldId id="307" r:id="rId6"/>
    <p:sldId id="310" r:id="rId7"/>
    <p:sldId id="302" r:id="rId8"/>
    <p:sldId id="274" r:id="rId9"/>
    <p:sldId id="282" r:id="rId10"/>
    <p:sldId id="283" r:id="rId11"/>
    <p:sldId id="284" r:id="rId12"/>
    <p:sldId id="275" r:id="rId13"/>
    <p:sldId id="269" r:id="rId14"/>
    <p:sldId id="311" r:id="rId15"/>
    <p:sldId id="312" r:id="rId16"/>
    <p:sldId id="313" r:id="rId17"/>
    <p:sldId id="314" r:id="rId18"/>
    <p:sldId id="270" r:id="rId19"/>
    <p:sldId id="263" r:id="rId20"/>
    <p:sldId id="264" r:id="rId21"/>
    <p:sldId id="265" r:id="rId22"/>
    <p:sldId id="266" r:id="rId23"/>
    <p:sldId id="267" r:id="rId24"/>
    <p:sldId id="281" r:id="rId25"/>
    <p:sldId id="273" r:id="rId26"/>
    <p:sldId id="286" r:id="rId27"/>
    <p:sldId id="287" r:id="rId28"/>
    <p:sldId id="288" r:id="rId29"/>
    <p:sldId id="289" r:id="rId30"/>
    <p:sldId id="290" r:id="rId31"/>
    <p:sldId id="291" r:id="rId32"/>
    <p:sldId id="292" r:id="rId33"/>
    <p:sldId id="294" r:id="rId34"/>
    <p:sldId id="295" r:id="rId35"/>
    <p:sldId id="296" r:id="rId36"/>
    <p:sldId id="297" r:id="rId37"/>
    <p:sldId id="298" r:id="rId38"/>
    <p:sldId id="299" r:id="rId39"/>
    <p:sldId id="293" r:id="rId40"/>
    <p:sldId id="285" r:id="rId41"/>
    <p:sldId id="308" r:id="rId42"/>
    <p:sldId id="3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80" y="5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5F2C0C-3732-4DFD-9EA4-46A7BDD63256}" type="doc">
      <dgm:prSet loTypeId="urn:microsoft.com/office/officeart/2005/8/layout/radial5" loCatId="cycle" qsTypeId="urn:microsoft.com/office/officeart/2005/8/quickstyle/simple1" qsCatId="simple" csTypeId="urn:microsoft.com/office/officeart/2005/8/colors/colorful4" csCatId="colorful" phldr="1"/>
      <dgm:spPr/>
      <dgm:t>
        <a:bodyPr/>
        <a:lstStyle/>
        <a:p>
          <a:endParaRPr lang="en-US"/>
        </a:p>
      </dgm:t>
    </dgm:pt>
    <dgm:pt modelId="{1A377C28-D041-4B0F-AEFA-C34A4AF534C2}">
      <dgm:prSet phldrT="[Text]" custT="1"/>
      <dgm:spPr/>
      <dgm:t>
        <a:bodyPr/>
        <a:lstStyle/>
        <a:p>
          <a:r>
            <a:rPr lang="en-US" sz="2100" b="1" dirty="0" err="1">
              <a:solidFill>
                <a:srgbClr val="FFFF00"/>
              </a:solidFill>
              <a:latin typeface="Times New Roman" panose="02020603050405020304" pitchFamily="18" charset="0"/>
              <a:cs typeface="Times New Roman" panose="02020603050405020304" pitchFamily="18" charset="0"/>
            </a:rPr>
            <a:t>Năng</a:t>
          </a:r>
          <a:r>
            <a:rPr lang="en-US" sz="2100" b="1" dirty="0">
              <a:solidFill>
                <a:srgbClr val="FFFF00"/>
              </a:solidFill>
              <a:latin typeface="Times New Roman" panose="02020603050405020304" pitchFamily="18" charset="0"/>
              <a:cs typeface="Times New Roman" panose="02020603050405020304" pitchFamily="18" charset="0"/>
            </a:rPr>
            <a:t> </a:t>
          </a:r>
          <a:r>
            <a:rPr lang="en-US" sz="2100" b="1" dirty="0" err="1">
              <a:solidFill>
                <a:srgbClr val="FFFF00"/>
              </a:solidFill>
              <a:latin typeface="Times New Roman" panose="02020603050405020304" pitchFamily="18" charset="0"/>
              <a:cs typeface="Times New Roman" panose="02020603050405020304" pitchFamily="18" charset="0"/>
            </a:rPr>
            <a:t>lượng</a:t>
          </a:r>
          <a:endParaRPr lang="en-US" sz="2100" b="1" dirty="0">
            <a:solidFill>
              <a:srgbClr val="FFFF00"/>
            </a:solidFill>
            <a:latin typeface="Times New Roman" panose="02020603050405020304" pitchFamily="18" charset="0"/>
            <a:cs typeface="Times New Roman" panose="02020603050405020304" pitchFamily="18" charset="0"/>
          </a:endParaRPr>
        </a:p>
      </dgm:t>
    </dgm:pt>
    <dgm:pt modelId="{EFAA0E43-7AE1-4172-8D2D-35703484773B}" type="parTrans" cxnId="{D400ED28-77A9-4CFA-BB22-D977A832FE3F}">
      <dgm:prSet/>
      <dgm:spPr/>
      <dgm:t>
        <a:bodyPr/>
        <a:lstStyle/>
        <a:p>
          <a:endParaRPr lang="en-US" sz="2000">
            <a:latin typeface="Times New Roman" panose="02020603050405020304" pitchFamily="18" charset="0"/>
            <a:cs typeface="Times New Roman" panose="02020603050405020304" pitchFamily="18" charset="0"/>
          </a:endParaRPr>
        </a:p>
      </dgm:t>
    </dgm:pt>
    <dgm:pt modelId="{CFFA77F9-6819-404E-AF62-7DF429027F0B}" type="sibTrans" cxnId="{D400ED28-77A9-4CFA-BB22-D977A832FE3F}">
      <dgm:prSet/>
      <dgm:spPr/>
      <dgm:t>
        <a:bodyPr/>
        <a:lstStyle/>
        <a:p>
          <a:endParaRPr lang="en-US" sz="2000">
            <a:latin typeface="Times New Roman" panose="02020603050405020304" pitchFamily="18" charset="0"/>
            <a:cs typeface="Times New Roman" panose="02020603050405020304" pitchFamily="18" charset="0"/>
          </a:endParaRPr>
        </a:p>
      </dgm:t>
    </dgm:pt>
    <dgm:pt modelId="{67457724-C123-4914-ACB7-F0556009AAB0}">
      <dgm:prSet phldrT="[Text]" custT="1"/>
      <dgm:spPr/>
      <dgm:t>
        <a:bodyPr/>
        <a:lstStyle/>
        <a:p>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dgm:t>
    </dgm:pt>
    <dgm:pt modelId="{0E02F372-E9D5-40A7-9A06-82DB4560AF5C}" type="parTrans" cxnId="{4AC0F7DC-7759-4E57-AB0C-DAABD939A3BC}">
      <dgm:prSet custT="1"/>
      <dgm:spPr/>
      <dgm:t>
        <a:bodyPr/>
        <a:lstStyle/>
        <a:p>
          <a:endParaRPr lang="en-US" sz="2000" dirty="0">
            <a:latin typeface="Times New Roman" panose="02020603050405020304" pitchFamily="18" charset="0"/>
            <a:cs typeface="Times New Roman" panose="02020603050405020304" pitchFamily="18" charset="0"/>
          </a:endParaRPr>
        </a:p>
      </dgm:t>
    </dgm:pt>
    <dgm:pt modelId="{9E7FF955-8D5B-4EF4-A2AD-2FBE852C74AA}" type="sibTrans" cxnId="{4AC0F7DC-7759-4E57-AB0C-DAABD939A3BC}">
      <dgm:prSet/>
      <dgm:spPr/>
      <dgm:t>
        <a:bodyPr/>
        <a:lstStyle/>
        <a:p>
          <a:endParaRPr lang="en-US" sz="2000">
            <a:latin typeface="Times New Roman" panose="02020603050405020304" pitchFamily="18" charset="0"/>
            <a:cs typeface="Times New Roman" panose="02020603050405020304" pitchFamily="18" charset="0"/>
          </a:endParaRPr>
        </a:p>
      </dgm:t>
    </dgm:pt>
    <dgm:pt modelId="{6C9FAED5-4455-4362-B428-10CBB98347EB}">
      <dgm:prSet phldrT="[Text]" custT="1"/>
      <dgm:spPr/>
      <dgm:t>
        <a:bodyPr/>
        <a:lstStyle/>
        <a:p>
          <a:r>
            <a:rPr lang="en-US" sz="2000" dirty="0" err="1">
              <a:latin typeface="Times New Roman" panose="02020603050405020304" pitchFamily="18" charset="0"/>
              <a:cs typeface="Times New Roman" panose="02020603050405020304" pitchFamily="18" charset="0"/>
            </a:rPr>
            <a:t>Điện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dgm:t>
    </dgm:pt>
    <dgm:pt modelId="{9A47F01F-714B-4045-B27D-3E9B981F913D}" type="parTrans" cxnId="{1D4E692B-0FAD-446B-902C-60F1628BB4B7}">
      <dgm:prSet custT="1"/>
      <dgm:spPr/>
      <dgm:t>
        <a:bodyPr/>
        <a:lstStyle/>
        <a:p>
          <a:endParaRPr lang="en-US" sz="2000">
            <a:latin typeface="Times New Roman" panose="02020603050405020304" pitchFamily="18" charset="0"/>
            <a:cs typeface="Times New Roman" panose="02020603050405020304" pitchFamily="18" charset="0"/>
          </a:endParaRPr>
        </a:p>
      </dgm:t>
    </dgm:pt>
    <dgm:pt modelId="{CDED031E-06B7-4179-8E66-DBDB4E2B4EAD}" type="sibTrans" cxnId="{1D4E692B-0FAD-446B-902C-60F1628BB4B7}">
      <dgm:prSet/>
      <dgm:spPr/>
      <dgm:t>
        <a:bodyPr/>
        <a:lstStyle/>
        <a:p>
          <a:endParaRPr lang="en-US" sz="2000">
            <a:latin typeface="Times New Roman" panose="02020603050405020304" pitchFamily="18" charset="0"/>
            <a:cs typeface="Times New Roman" panose="02020603050405020304" pitchFamily="18" charset="0"/>
          </a:endParaRPr>
        </a:p>
      </dgm:t>
    </dgm:pt>
    <dgm:pt modelId="{7FC99B1D-B148-4701-8EA1-EDE91C4B1DB8}">
      <dgm:prSet phldrT="[Text]" custT="1"/>
      <dgm:spPr/>
      <dgm:t>
        <a:bodyPr/>
        <a:lstStyle/>
        <a:p>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âm</a:t>
          </a:r>
          <a:endParaRPr lang="en-US" sz="2000" dirty="0">
            <a:latin typeface="Times New Roman" panose="02020603050405020304" pitchFamily="18" charset="0"/>
            <a:cs typeface="Times New Roman" panose="02020603050405020304" pitchFamily="18" charset="0"/>
          </a:endParaRPr>
        </a:p>
      </dgm:t>
    </dgm:pt>
    <dgm:pt modelId="{A671B4B5-A9C3-44CA-9C92-FEA8A368D4A7}" type="parTrans" cxnId="{37DC0FDB-776F-4D1B-B4C4-0B424E3AF3AB}">
      <dgm:prSet custT="1"/>
      <dgm:spPr/>
      <dgm:t>
        <a:bodyPr/>
        <a:lstStyle/>
        <a:p>
          <a:endParaRPr lang="en-US" sz="2000">
            <a:latin typeface="Times New Roman" panose="02020603050405020304" pitchFamily="18" charset="0"/>
            <a:cs typeface="Times New Roman" panose="02020603050405020304" pitchFamily="18" charset="0"/>
          </a:endParaRPr>
        </a:p>
      </dgm:t>
    </dgm:pt>
    <dgm:pt modelId="{E7B4C2CC-E316-417F-83F0-F9BDCE3A1FE6}" type="sibTrans" cxnId="{37DC0FDB-776F-4D1B-B4C4-0B424E3AF3AB}">
      <dgm:prSet/>
      <dgm:spPr/>
      <dgm:t>
        <a:bodyPr/>
        <a:lstStyle/>
        <a:p>
          <a:endParaRPr lang="en-US" sz="2000">
            <a:latin typeface="Times New Roman" panose="02020603050405020304" pitchFamily="18" charset="0"/>
            <a:cs typeface="Times New Roman" panose="02020603050405020304" pitchFamily="18" charset="0"/>
          </a:endParaRPr>
        </a:p>
      </dgm:t>
    </dgm:pt>
    <dgm:pt modelId="{018F9A82-2697-481F-89E1-3392B21C1780}">
      <dgm:prSet phldrT="[Text]" custT="1"/>
      <dgm:spPr/>
      <dgm:t>
        <a:bodyPr/>
        <a:lstStyle/>
        <a:p>
          <a:r>
            <a:rPr lang="en-US" sz="2000" dirty="0" err="1">
              <a:latin typeface="Times New Roman" panose="02020603050405020304" pitchFamily="18" charset="0"/>
              <a:cs typeface="Times New Roman" panose="02020603050405020304" pitchFamily="18" charset="0"/>
            </a:rPr>
            <a:t>Nhiệt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dgm:t>
    </dgm:pt>
    <dgm:pt modelId="{7B22A65D-7367-4A4E-B7B3-E9CB2646B000}" type="parTrans" cxnId="{4738CA0E-2AC7-40C0-A8D9-96BBE0FD206B}">
      <dgm:prSet custT="1"/>
      <dgm:spPr/>
      <dgm:t>
        <a:bodyPr/>
        <a:lstStyle/>
        <a:p>
          <a:endParaRPr lang="en-US" sz="2000">
            <a:latin typeface="Times New Roman" panose="02020603050405020304" pitchFamily="18" charset="0"/>
            <a:cs typeface="Times New Roman" panose="02020603050405020304" pitchFamily="18" charset="0"/>
          </a:endParaRPr>
        </a:p>
      </dgm:t>
    </dgm:pt>
    <dgm:pt modelId="{0E9EF2BE-FB9A-423B-B614-D8450472E5BE}" type="sibTrans" cxnId="{4738CA0E-2AC7-40C0-A8D9-96BBE0FD206B}">
      <dgm:prSet/>
      <dgm:spPr/>
      <dgm:t>
        <a:bodyPr/>
        <a:lstStyle/>
        <a:p>
          <a:endParaRPr lang="en-US" sz="2000">
            <a:latin typeface="Times New Roman" panose="02020603050405020304" pitchFamily="18" charset="0"/>
            <a:cs typeface="Times New Roman" panose="02020603050405020304" pitchFamily="18" charset="0"/>
          </a:endParaRPr>
        </a:p>
      </dgm:t>
    </dgm:pt>
    <dgm:pt modelId="{6CE41637-2D66-4960-A46F-ADB828E6CED5}">
      <dgm:prSet phldrT="[Text]" custT="1"/>
      <dgm:spPr/>
      <dgm:t>
        <a:bodyPr/>
        <a:lstStyle/>
        <a:p>
          <a:r>
            <a:rPr lang="en-US" sz="1800" dirty="0" err="1">
              <a:latin typeface="Times New Roman" panose="02020603050405020304" pitchFamily="18" charset="0"/>
              <a:cs typeface="Times New Roman" panose="02020603050405020304" pitchFamily="18" charset="0"/>
            </a:rPr>
            <a:t>Thế</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năng</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hấp</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dẫn</a:t>
          </a:r>
          <a:endParaRPr lang="en-US" sz="1800" dirty="0">
            <a:latin typeface="Times New Roman" panose="02020603050405020304" pitchFamily="18" charset="0"/>
            <a:cs typeface="Times New Roman" panose="02020603050405020304" pitchFamily="18" charset="0"/>
          </a:endParaRPr>
        </a:p>
      </dgm:t>
    </dgm:pt>
    <dgm:pt modelId="{BA00EF6A-9F85-4F5E-AE23-BDC4B80A40F6}" type="parTrans" cxnId="{813B1B92-C23F-402D-9E30-A01D4AB0140A}">
      <dgm:prSet custT="1"/>
      <dgm:spPr/>
      <dgm:t>
        <a:bodyPr/>
        <a:lstStyle/>
        <a:p>
          <a:endParaRPr lang="en-US" sz="2000">
            <a:latin typeface="Times New Roman" panose="02020603050405020304" pitchFamily="18" charset="0"/>
            <a:cs typeface="Times New Roman" panose="02020603050405020304" pitchFamily="18" charset="0"/>
          </a:endParaRPr>
        </a:p>
      </dgm:t>
    </dgm:pt>
    <dgm:pt modelId="{597B5592-59E3-4BDC-821C-431BCF0CC956}" type="sibTrans" cxnId="{813B1B92-C23F-402D-9E30-A01D4AB0140A}">
      <dgm:prSet/>
      <dgm:spPr/>
      <dgm:t>
        <a:bodyPr/>
        <a:lstStyle/>
        <a:p>
          <a:endParaRPr lang="en-US" sz="2000">
            <a:latin typeface="Times New Roman" panose="02020603050405020304" pitchFamily="18" charset="0"/>
            <a:cs typeface="Times New Roman" panose="02020603050405020304" pitchFamily="18" charset="0"/>
          </a:endParaRPr>
        </a:p>
      </dgm:t>
    </dgm:pt>
    <dgm:pt modelId="{2FE65295-066D-4828-8A65-6880A1666809}">
      <dgm:prSet phldrT="[Text]" custT="1"/>
      <dgm:spPr/>
      <dgm:t>
        <a:bodyPr/>
        <a:lstStyle/>
        <a:p>
          <a:r>
            <a:rPr lang="en-US" sz="2000" dirty="0" err="1">
              <a:latin typeface="Times New Roman" panose="02020603050405020304" pitchFamily="18" charset="0"/>
              <a:cs typeface="Times New Roman" panose="02020603050405020304" pitchFamily="18" charset="0"/>
            </a:rPr>
            <a:t>Hóa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endParaRPr lang="en-US" sz="2000" dirty="0">
            <a:latin typeface="Times New Roman" panose="02020603050405020304" pitchFamily="18" charset="0"/>
            <a:cs typeface="Times New Roman" panose="02020603050405020304" pitchFamily="18" charset="0"/>
          </a:endParaRPr>
        </a:p>
      </dgm:t>
    </dgm:pt>
    <dgm:pt modelId="{72F743F4-A743-4083-AFE3-BD7DB58F0B36}" type="parTrans" cxnId="{20C5612E-D3AE-4D2C-B26F-3A2983379533}">
      <dgm:prSet custT="1"/>
      <dgm:spPr/>
      <dgm:t>
        <a:bodyPr/>
        <a:lstStyle/>
        <a:p>
          <a:endParaRPr lang="en-US" sz="2000">
            <a:latin typeface="Times New Roman" panose="02020603050405020304" pitchFamily="18" charset="0"/>
            <a:cs typeface="Times New Roman" panose="02020603050405020304" pitchFamily="18" charset="0"/>
          </a:endParaRPr>
        </a:p>
      </dgm:t>
    </dgm:pt>
    <dgm:pt modelId="{178D7FA0-1965-4AD3-8D37-445AFF0A598B}" type="sibTrans" cxnId="{20C5612E-D3AE-4D2C-B26F-3A2983379533}">
      <dgm:prSet/>
      <dgm:spPr/>
      <dgm:t>
        <a:bodyPr/>
        <a:lstStyle/>
        <a:p>
          <a:endParaRPr lang="en-US" sz="2000">
            <a:latin typeface="Times New Roman" panose="02020603050405020304" pitchFamily="18" charset="0"/>
            <a:cs typeface="Times New Roman" panose="02020603050405020304" pitchFamily="18" charset="0"/>
          </a:endParaRPr>
        </a:p>
      </dgm:t>
    </dgm:pt>
    <dgm:pt modelId="{398A5BAF-B186-43B0-A0A5-296D3D7FE426}">
      <dgm:prSet phldrT="[Text]" custT="1"/>
      <dgm:spPr/>
      <dgm:t>
        <a:bodyPr/>
        <a:lstStyle/>
        <a:p>
          <a:r>
            <a:rPr lang="en-US" sz="1900" dirty="0" err="1">
              <a:latin typeface="Times New Roman" panose="02020603050405020304" pitchFamily="18" charset="0"/>
              <a:cs typeface="Times New Roman" panose="02020603050405020304" pitchFamily="18" charset="0"/>
            </a:rPr>
            <a:t>Quang</a:t>
          </a:r>
          <a:r>
            <a:rPr lang="en-US" sz="1900" dirty="0">
              <a:latin typeface="Times New Roman" panose="02020603050405020304" pitchFamily="18" charset="0"/>
              <a:cs typeface="Times New Roman" panose="02020603050405020304" pitchFamily="18" charset="0"/>
            </a:rPr>
            <a:t> </a:t>
          </a:r>
          <a:r>
            <a:rPr lang="en-US" sz="1900" dirty="0" err="1">
              <a:latin typeface="Times New Roman" panose="02020603050405020304" pitchFamily="18" charset="0"/>
              <a:cs typeface="Times New Roman" panose="02020603050405020304" pitchFamily="18" charset="0"/>
            </a:rPr>
            <a:t>năng</a:t>
          </a:r>
          <a:endParaRPr lang="en-US" sz="1900" dirty="0">
            <a:latin typeface="Times New Roman" panose="02020603050405020304" pitchFamily="18" charset="0"/>
            <a:cs typeface="Times New Roman" panose="02020603050405020304" pitchFamily="18" charset="0"/>
          </a:endParaRPr>
        </a:p>
      </dgm:t>
    </dgm:pt>
    <dgm:pt modelId="{AB4DD5FA-DB27-4A90-A91E-6D81B8B6E90C}" type="parTrans" cxnId="{E0FC87A0-FC43-4928-9BAB-3B4105B1D37C}">
      <dgm:prSet custT="1"/>
      <dgm:spPr/>
      <dgm:t>
        <a:bodyPr/>
        <a:lstStyle/>
        <a:p>
          <a:endParaRPr lang="en-US" sz="2000">
            <a:latin typeface="Times New Roman" panose="02020603050405020304" pitchFamily="18" charset="0"/>
            <a:cs typeface="Times New Roman" panose="02020603050405020304" pitchFamily="18" charset="0"/>
          </a:endParaRPr>
        </a:p>
      </dgm:t>
    </dgm:pt>
    <dgm:pt modelId="{F0E3476B-A0A3-4B09-ABB9-A884CF088742}" type="sibTrans" cxnId="{E0FC87A0-FC43-4928-9BAB-3B4105B1D37C}">
      <dgm:prSet/>
      <dgm:spPr/>
      <dgm:t>
        <a:bodyPr/>
        <a:lstStyle/>
        <a:p>
          <a:endParaRPr lang="en-US" sz="2000">
            <a:latin typeface="Times New Roman" panose="02020603050405020304" pitchFamily="18" charset="0"/>
            <a:cs typeface="Times New Roman" panose="02020603050405020304" pitchFamily="18" charset="0"/>
          </a:endParaRPr>
        </a:p>
      </dgm:t>
    </dgm:pt>
    <dgm:pt modelId="{13A60CDE-F3F1-4D64-80C2-4B4E5A23971A}" type="pres">
      <dgm:prSet presAssocID="{235F2C0C-3732-4DFD-9EA4-46A7BDD63256}" presName="Name0" presStyleCnt="0">
        <dgm:presLayoutVars>
          <dgm:chMax val="1"/>
          <dgm:dir/>
          <dgm:animLvl val="ctr"/>
          <dgm:resizeHandles val="exact"/>
        </dgm:presLayoutVars>
      </dgm:prSet>
      <dgm:spPr/>
    </dgm:pt>
    <dgm:pt modelId="{16041F8A-1908-459F-81A7-455AAFFF56E6}" type="pres">
      <dgm:prSet presAssocID="{1A377C28-D041-4B0F-AEFA-C34A4AF534C2}" presName="centerShape" presStyleLbl="node0" presStyleIdx="0" presStyleCnt="1" custScaleX="122534" custScaleY="121001"/>
      <dgm:spPr/>
    </dgm:pt>
    <dgm:pt modelId="{D0C3BD0D-61E8-4C6B-AE1B-124E0E8FEED4}" type="pres">
      <dgm:prSet presAssocID="{0E02F372-E9D5-40A7-9A06-82DB4560AF5C}" presName="parTrans" presStyleLbl="sibTrans2D1" presStyleIdx="0" presStyleCnt="7"/>
      <dgm:spPr/>
    </dgm:pt>
    <dgm:pt modelId="{23941E87-3067-43DF-9130-455C556EE15B}" type="pres">
      <dgm:prSet presAssocID="{0E02F372-E9D5-40A7-9A06-82DB4560AF5C}" presName="connectorText" presStyleLbl="sibTrans2D1" presStyleIdx="0" presStyleCnt="7"/>
      <dgm:spPr/>
    </dgm:pt>
    <dgm:pt modelId="{DF7D1E62-BACF-4EFB-982D-CB2FBFB20C3A}" type="pres">
      <dgm:prSet presAssocID="{67457724-C123-4914-ACB7-F0556009AAB0}" presName="node" presStyleLbl="node1" presStyleIdx="0" presStyleCnt="7">
        <dgm:presLayoutVars>
          <dgm:bulletEnabled val="1"/>
        </dgm:presLayoutVars>
      </dgm:prSet>
      <dgm:spPr/>
    </dgm:pt>
    <dgm:pt modelId="{2E5485A3-FB01-498F-854C-129A8807B34C}" type="pres">
      <dgm:prSet presAssocID="{BA00EF6A-9F85-4F5E-AE23-BDC4B80A40F6}" presName="parTrans" presStyleLbl="sibTrans2D1" presStyleIdx="1" presStyleCnt="7"/>
      <dgm:spPr/>
    </dgm:pt>
    <dgm:pt modelId="{DF0C58FE-6B5B-47CA-8C31-0ABB4BDE9373}" type="pres">
      <dgm:prSet presAssocID="{BA00EF6A-9F85-4F5E-AE23-BDC4B80A40F6}" presName="connectorText" presStyleLbl="sibTrans2D1" presStyleIdx="1" presStyleCnt="7"/>
      <dgm:spPr/>
    </dgm:pt>
    <dgm:pt modelId="{33498906-FFB7-4A1B-A1CC-E7151244974C}" type="pres">
      <dgm:prSet presAssocID="{6CE41637-2D66-4960-A46F-ADB828E6CED5}" presName="node" presStyleLbl="node1" presStyleIdx="1" presStyleCnt="7" custScaleX="111181" custScaleY="99857">
        <dgm:presLayoutVars>
          <dgm:bulletEnabled val="1"/>
        </dgm:presLayoutVars>
      </dgm:prSet>
      <dgm:spPr/>
    </dgm:pt>
    <dgm:pt modelId="{CB62799A-CDAC-4BD3-8B1F-52C9C2663849}" type="pres">
      <dgm:prSet presAssocID="{72F743F4-A743-4083-AFE3-BD7DB58F0B36}" presName="parTrans" presStyleLbl="sibTrans2D1" presStyleIdx="2" presStyleCnt="7"/>
      <dgm:spPr/>
    </dgm:pt>
    <dgm:pt modelId="{2E4E14E5-9E73-4222-A6E9-B998381681CC}" type="pres">
      <dgm:prSet presAssocID="{72F743F4-A743-4083-AFE3-BD7DB58F0B36}" presName="connectorText" presStyleLbl="sibTrans2D1" presStyleIdx="2" presStyleCnt="7"/>
      <dgm:spPr/>
    </dgm:pt>
    <dgm:pt modelId="{A58BA06D-518F-4B3B-B8A6-CCE0307ADB4F}" type="pres">
      <dgm:prSet presAssocID="{2FE65295-066D-4828-8A65-6880A1666809}" presName="node" presStyleLbl="node1" presStyleIdx="2" presStyleCnt="7">
        <dgm:presLayoutVars>
          <dgm:bulletEnabled val="1"/>
        </dgm:presLayoutVars>
      </dgm:prSet>
      <dgm:spPr/>
    </dgm:pt>
    <dgm:pt modelId="{DB4DCB57-75DE-4BC2-8B28-F32019E8D94F}" type="pres">
      <dgm:prSet presAssocID="{9A47F01F-714B-4045-B27D-3E9B981F913D}" presName="parTrans" presStyleLbl="sibTrans2D1" presStyleIdx="3" presStyleCnt="7"/>
      <dgm:spPr/>
    </dgm:pt>
    <dgm:pt modelId="{14F2C2C3-4A9A-4B35-9D0E-AFAC5C4D883B}" type="pres">
      <dgm:prSet presAssocID="{9A47F01F-714B-4045-B27D-3E9B981F913D}" presName="connectorText" presStyleLbl="sibTrans2D1" presStyleIdx="3" presStyleCnt="7"/>
      <dgm:spPr/>
    </dgm:pt>
    <dgm:pt modelId="{499EA721-DD01-4325-A1C0-477F1DFE4FD4}" type="pres">
      <dgm:prSet presAssocID="{6C9FAED5-4455-4362-B428-10CBB98347EB}" presName="node" presStyleLbl="node1" presStyleIdx="3" presStyleCnt="7">
        <dgm:presLayoutVars>
          <dgm:bulletEnabled val="1"/>
        </dgm:presLayoutVars>
      </dgm:prSet>
      <dgm:spPr/>
    </dgm:pt>
    <dgm:pt modelId="{E968D977-7F4C-41BB-B601-3BD4AE054016}" type="pres">
      <dgm:prSet presAssocID="{AB4DD5FA-DB27-4A90-A91E-6D81B8B6E90C}" presName="parTrans" presStyleLbl="sibTrans2D1" presStyleIdx="4" presStyleCnt="7"/>
      <dgm:spPr/>
    </dgm:pt>
    <dgm:pt modelId="{04D31ACF-52EC-461D-BFE9-4481954978E3}" type="pres">
      <dgm:prSet presAssocID="{AB4DD5FA-DB27-4A90-A91E-6D81B8B6E90C}" presName="connectorText" presStyleLbl="sibTrans2D1" presStyleIdx="4" presStyleCnt="7"/>
      <dgm:spPr/>
    </dgm:pt>
    <dgm:pt modelId="{153534B0-0772-4541-859A-421D79B4FF35}" type="pres">
      <dgm:prSet presAssocID="{398A5BAF-B186-43B0-A0A5-296D3D7FE426}" presName="node" presStyleLbl="node1" presStyleIdx="4" presStyleCnt="7">
        <dgm:presLayoutVars>
          <dgm:bulletEnabled val="1"/>
        </dgm:presLayoutVars>
      </dgm:prSet>
      <dgm:spPr/>
    </dgm:pt>
    <dgm:pt modelId="{DDD9DCD4-9686-4C5D-A46C-64310721A3E3}" type="pres">
      <dgm:prSet presAssocID="{A671B4B5-A9C3-44CA-9C92-FEA8A368D4A7}" presName="parTrans" presStyleLbl="sibTrans2D1" presStyleIdx="5" presStyleCnt="7"/>
      <dgm:spPr/>
    </dgm:pt>
    <dgm:pt modelId="{56D0F4E1-DE8A-4B06-B40F-4F4CDF248166}" type="pres">
      <dgm:prSet presAssocID="{A671B4B5-A9C3-44CA-9C92-FEA8A368D4A7}" presName="connectorText" presStyleLbl="sibTrans2D1" presStyleIdx="5" presStyleCnt="7"/>
      <dgm:spPr/>
    </dgm:pt>
    <dgm:pt modelId="{3806643F-407C-4784-84D9-D41DFB7F1458}" type="pres">
      <dgm:prSet presAssocID="{7FC99B1D-B148-4701-8EA1-EDE91C4B1DB8}" presName="node" presStyleLbl="node1" presStyleIdx="5" presStyleCnt="7">
        <dgm:presLayoutVars>
          <dgm:bulletEnabled val="1"/>
        </dgm:presLayoutVars>
      </dgm:prSet>
      <dgm:spPr/>
    </dgm:pt>
    <dgm:pt modelId="{A0987B0A-2287-49FC-A218-7C9B820EE811}" type="pres">
      <dgm:prSet presAssocID="{7B22A65D-7367-4A4E-B7B3-E9CB2646B000}" presName="parTrans" presStyleLbl="sibTrans2D1" presStyleIdx="6" presStyleCnt="7"/>
      <dgm:spPr/>
    </dgm:pt>
    <dgm:pt modelId="{38A554F8-477F-401E-88F2-24C095AAE6C0}" type="pres">
      <dgm:prSet presAssocID="{7B22A65D-7367-4A4E-B7B3-E9CB2646B000}" presName="connectorText" presStyleLbl="sibTrans2D1" presStyleIdx="6" presStyleCnt="7"/>
      <dgm:spPr/>
    </dgm:pt>
    <dgm:pt modelId="{FDC6587D-4FE1-425F-8A9D-BEE85E31DA10}" type="pres">
      <dgm:prSet presAssocID="{018F9A82-2697-481F-89E1-3392B21C1780}" presName="node" presStyleLbl="node1" presStyleIdx="6" presStyleCnt="7">
        <dgm:presLayoutVars>
          <dgm:bulletEnabled val="1"/>
        </dgm:presLayoutVars>
      </dgm:prSet>
      <dgm:spPr/>
    </dgm:pt>
  </dgm:ptLst>
  <dgm:cxnLst>
    <dgm:cxn modelId="{B5420605-EE6D-4A05-9956-5D06A6A9BDEE}" type="presOf" srcId="{67457724-C123-4914-ACB7-F0556009AAB0}" destId="{DF7D1E62-BACF-4EFB-982D-CB2FBFB20C3A}" srcOrd="0" destOrd="0" presId="urn:microsoft.com/office/officeart/2005/8/layout/radial5"/>
    <dgm:cxn modelId="{730A2505-89F4-48D7-BE8C-FEDE391E92F7}" type="presOf" srcId="{018F9A82-2697-481F-89E1-3392B21C1780}" destId="{FDC6587D-4FE1-425F-8A9D-BEE85E31DA10}" srcOrd="0" destOrd="0" presId="urn:microsoft.com/office/officeart/2005/8/layout/radial5"/>
    <dgm:cxn modelId="{4738CA0E-2AC7-40C0-A8D9-96BBE0FD206B}" srcId="{1A377C28-D041-4B0F-AEFA-C34A4AF534C2}" destId="{018F9A82-2697-481F-89E1-3392B21C1780}" srcOrd="6" destOrd="0" parTransId="{7B22A65D-7367-4A4E-B7B3-E9CB2646B000}" sibTransId="{0E9EF2BE-FB9A-423B-B614-D8450472E5BE}"/>
    <dgm:cxn modelId="{F0C2D811-18F9-42DB-B282-2E376176495C}" type="presOf" srcId="{0E02F372-E9D5-40A7-9A06-82DB4560AF5C}" destId="{23941E87-3067-43DF-9130-455C556EE15B}" srcOrd="1" destOrd="0" presId="urn:microsoft.com/office/officeart/2005/8/layout/radial5"/>
    <dgm:cxn modelId="{FA7E0D21-0B2E-426D-B708-B4A30196808F}" type="presOf" srcId="{9A47F01F-714B-4045-B27D-3E9B981F913D}" destId="{14F2C2C3-4A9A-4B35-9D0E-AFAC5C4D883B}" srcOrd="1" destOrd="0" presId="urn:microsoft.com/office/officeart/2005/8/layout/radial5"/>
    <dgm:cxn modelId="{D400ED28-77A9-4CFA-BB22-D977A832FE3F}" srcId="{235F2C0C-3732-4DFD-9EA4-46A7BDD63256}" destId="{1A377C28-D041-4B0F-AEFA-C34A4AF534C2}" srcOrd="0" destOrd="0" parTransId="{EFAA0E43-7AE1-4172-8D2D-35703484773B}" sibTransId="{CFFA77F9-6819-404E-AF62-7DF429027F0B}"/>
    <dgm:cxn modelId="{1D4E692B-0FAD-446B-902C-60F1628BB4B7}" srcId="{1A377C28-D041-4B0F-AEFA-C34A4AF534C2}" destId="{6C9FAED5-4455-4362-B428-10CBB98347EB}" srcOrd="3" destOrd="0" parTransId="{9A47F01F-714B-4045-B27D-3E9B981F913D}" sibTransId="{CDED031E-06B7-4179-8E66-DBDB4E2B4EAD}"/>
    <dgm:cxn modelId="{20C5612E-D3AE-4D2C-B26F-3A2983379533}" srcId="{1A377C28-D041-4B0F-AEFA-C34A4AF534C2}" destId="{2FE65295-066D-4828-8A65-6880A1666809}" srcOrd="2" destOrd="0" parTransId="{72F743F4-A743-4083-AFE3-BD7DB58F0B36}" sibTransId="{178D7FA0-1965-4AD3-8D37-445AFF0A598B}"/>
    <dgm:cxn modelId="{CB984D2E-2C44-4E14-ABF7-B3B04F05E9B7}" type="presOf" srcId="{7B22A65D-7367-4A4E-B7B3-E9CB2646B000}" destId="{A0987B0A-2287-49FC-A218-7C9B820EE811}" srcOrd="0" destOrd="0" presId="urn:microsoft.com/office/officeart/2005/8/layout/radial5"/>
    <dgm:cxn modelId="{C5EA9B31-FE0E-4E0D-87BE-54A43179EAA9}" type="presOf" srcId="{0E02F372-E9D5-40A7-9A06-82DB4560AF5C}" destId="{D0C3BD0D-61E8-4C6B-AE1B-124E0E8FEED4}" srcOrd="0" destOrd="0" presId="urn:microsoft.com/office/officeart/2005/8/layout/radial5"/>
    <dgm:cxn modelId="{A69C8B63-D3C2-4D93-B2EA-6FAD0BFAE922}" type="presOf" srcId="{235F2C0C-3732-4DFD-9EA4-46A7BDD63256}" destId="{13A60CDE-F3F1-4D64-80C2-4B4E5A23971A}" srcOrd="0" destOrd="0" presId="urn:microsoft.com/office/officeart/2005/8/layout/radial5"/>
    <dgm:cxn modelId="{F2CD3065-570A-4E02-BB2A-464FBEA10D63}" type="presOf" srcId="{398A5BAF-B186-43B0-A0A5-296D3D7FE426}" destId="{153534B0-0772-4541-859A-421D79B4FF35}" srcOrd="0" destOrd="0" presId="urn:microsoft.com/office/officeart/2005/8/layout/radial5"/>
    <dgm:cxn modelId="{FCF80C68-3C10-4790-BA0D-903991FF3DAA}" type="presOf" srcId="{72F743F4-A743-4083-AFE3-BD7DB58F0B36}" destId="{CB62799A-CDAC-4BD3-8B1F-52C9C2663849}" srcOrd="0" destOrd="0" presId="urn:microsoft.com/office/officeart/2005/8/layout/radial5"/>
    <dgm:cxn modelId="{DCCC3D72-A49A-4912-BF5B-89E5A8C7ABCB}" type="presOf" srcId="{6CE41637-2D66-4960-A46F-ADB828E6CED5}" destId="{33498906-FFB7-4A1B-A1CC-E7151244974C}" srcOrd="0" destOrd="0" presId="urn:microsoft.com/office/officeart/2005/8/layout/radial5"/>
    <dgm:cxn modelId="{86261356-6604-458A-A403-F4D60FE1C4AE}" type="presOf" srcId="{2FE65295-066D-4828-8A65-6880A1666809}" destId="{A58BA06D-518F-4B3B-B8A6-CCE0307ADB4F}" srcOrd="0" destOrd="0" presId="urn:microsoft.com/office/officeart/2005/8/layout/radial5"/>
    <dgm:cxn modelId="{F3349B85-262E-4ED7-8EDA-8716B09E8323}" type="presOf" srcId="{72F743F4-A743-4083-AFE3-BD7DB58F0B36}" destId="{2E4E14E5-9E73-4222-A6E9-B998381681CC}" srcOrd="1" destOrd="0" presId="urn:microsoft.com/office/officeart/2005/8/layout/radial5"/>
    <dgm:cxn modelId="{C904058A-AD42-4D2D-BF8A-405554E93535}" type="presOf" srcId="{A671B4B5-A9C3-44CA-9C92-FEA8A368D4A7}" destId="{56D0F4E1-DE8A-4B06-B40F-4F4CDF248166}" srcOrd="1" destOrd="0" presId="urn:microsoft.com/office/officeart/2005/8/layout/radial5"/>
    <dgm:cxn modelId="{813B1B92-C23F-402D-9E30-A01D4AB0140A}" srcId="{1A377C28-D041-4B0F-AEFA-C34A4AF534C2}" destId="{6CE41637-2D66-4960-A46F-ADB828E6CED5}" srcOrd="1" destOrd="0" parTransId="{BA00EF6A-9F85-4F5E-AE23-BDC4B80A40F6}" sibTransId="{597B5592-59E3-4BDC-821C-431BCF0CC956}"/>
    <dgm:cxn modelId="{E0FC87A0-FC43-4928-9BAB-3B4105B1D37C}" srcId="{1A377C28-D041-4B0F-AEFA-C34A4AF534C2}" destId="{398A5BAF-B186-43B0-A0A5-296D3D7FE426}" srcOrd="4" destOrd="0" parTransId="{AB4DD5FA-DB27-4A90-A91E-6D81B8B6E90C}" sibTransId="{F0E3476B-A0A3-4B09-ABB9-A884CF088742}"/>
    <dgm:cxn modelId="{2533BDAB-944C-4471-BBD9-AD7DCAA05B2C}" type="presOf" srcId="{7FC99B1D-B148-4701-8EA1-EDE91C4B1DB8}" destId="{3806643F-407C-4784-84D9-D41DFB7F1458}" srcOrd="0" destOrd="0" presId="urn:microsoft.com/office/officeart/2005/8/layout/radial5"/>
    <dgm:cxn modelId="{1691EBBB-C4B2-4DD1-9343-AF64A3DD0994}" type="presOf" srcId="{6C9FAED5-4455-4362-B428-10CBB98347EB}" destId="{499EA721-DD01-4325-A1C0-477F1DFE4FD4}" srcOrd="0" destOrd="0" presId="urn:microsoft.com/office/officeart/2005/8/layout/radial5"/>
    <dgm:cxn modelId="{571867C8-AA13-4556-87FB-48C3DFF7F561}" type="presOf" srcId="{BA00EF6A-9F85-4F5E-AE23-BDC4B80A40F6}" destId="{DF0C58FE-6B5B-47CA-8C31-0ABB4BDE9373}" srcOrd="1" destOrd="0" presId="urn:microsoft.com/office/officeart/2005/8/layout/radial5"/>
    <dgm:cxn modelId="{51BCAFCF-8B09-45B7-8EA3-9C74C6148F91}" type="presOf" srcId="{7B22A65D-7367-4A4E-B7B3-E9CB2646B000}" destId="{38A554F8-477F-401E-88F2-24C095AAE6C0}" srcOrd="1" destOrd="0" presId="urn:microsoft.com/office/officeart/2005/8/layout/radial5"/>
    <dgm:cxn modelId="{E2A9C1D0-AF9D-4D78-A6AB-E5D647140C77}" type="presOf" srcId="{AB4DD5FA-DB27-4A90-A91E-6D81B8B6E90C}" destId="{04D31ACF-52EC-461D-BFE9-4481954978E3}" srcOrd="1" destOrd="0" presId="urn:microsoft.com/office/officeart/2005/8/layout/radial5"/>
    <dgm:cxn modelId="{A71895D5-BFB8-4498-8D92-E5DD1837B88E}" type="presOf" srcId="{AB4DD5FA-DB27-4A90-A91E-6D81B8B6E90C}" destId="{E968D977-7F4C-41BB-B601-3BD4AE054016}" srcOrd="0" destOrd="0" presId="urn:microsoft.com/office/officeart/2005/8/layout/radial5"/>
    <dgm:cxn modelId="{121073DA-5668-4ED2-A45A-77F5E8C15BAB}" type="presOf" srcId="{A671B4B5-A9C3-44CA-9C92-FEA8A368D4A7}" destId="{DDD9DCD4-9686-4C5D-A46C-64310721A3E3}" srcOrd="0" destOrd="0" presId="urn:microsoft.com/office/officeart/2005/8/layout/radial5"/>
    <dgm:cxn modelId="{37DC0FDB-776F-4D1B-B4C4-0B424E3AF3AB}" srcId="{1A377C28-D041-4B0F-AEFA-C34A4AF534C2}" destId="{7FC99B1D-B148-4701-8EA1-EDE91C4B1DB8}" srcOrd="5" destOrd="0" parTransId="{A671B4B5-A9C3-44CA-9C92-FEA8A368D4A7}" sibTransId="{E7B4C2CC-E316-417F-83F0-F9BDCE3A1FE6}"/>
    <dgm:cxn modelId="{4AC0F7DC-7759-4E57-AB0C-DAABD939A3BC}" srcId="{1A377C28-D041-4B0F-AEFA-C34A4AF534C2}" destId="{67457724-C123-4914-ACB7-F0556009AAB0}" srcOrd="0" destOrd="0" parTransId="{0E02F372-E9D5-40A7-9A06-82DB4560AF5C}" sibTransId="{9E7FF955-8D5B-4EF4-A2AD-2FBE852C74AA}"/>
    <dgm:cxn modelId="{0D5350E9-E86D-4A0E-A1D8-0A35791A4552}" type="presOf" srcId="{1A377C28-D041-4B0F-AEFA-C34A4AF534C2}" destId="{16041F8A-1908-459F-81A7-455AAFFF56E6}" srcOrd="0" destOrd="0" presId="urn:microsoft.com/office/officeart/2005/8/layout/radial5"/>
    <dgm:cxn modelId="{6F56F1EF-8D18-4F95-8551-79F5A82543B1}" type="presOf" srcId="{9A47F01F-714B-4045-B27D-3E9B981F913D}" destId="{DB4DCB57-75DE-4BC2-8B28-F32019E8D94F}" srcOrd="0" destOrd="0" presId="urn:microsoft.com/office/officeart/2005/8/layout/radial5"/>
    <dgm:cxn modelId="{ACA285FC-4C8C-44EF-AD34-8212B05F6446}" type="presOf" srcId="{BA00EF6A-9F85-4F5E-AE23-BDC4B80A40F6}" destId="{2E5485A3-FB01-498F-854C-129A8807B34C}" srcOrd="0" destOrd="0" presId="urn:microsoft.com/office/officeart/2005/8/layout/radial5"/>
    <dgm:cxn modelId="{9AE700BC-EAAD-4504-96FE-6C278B354372}" type="presParOf" srcId="{13A60CDE-F3F1-4D64-80C2-4B4E5A23971A}" destId="{16041F8A-1908-459F-81A7-455AAFFF56E6}" srcOrd="0" destOrd="0" presId="urn:microsoft.com/office/officeart/2005/8/layout/radial5"/>
    <dgm:cxn modelId="{D10EF049-6120-45FD-969C-583DC277220B}" type="presParOf" srcId="{13A60CDE-F3F1-4D64-80C2-4B4E5A23971A}" destId="{D0C3BD0D-61E8-4C6B-AE1B-124E0E8FEED4}" srcOrd="1" destOrd="0" presId="urn:microsoft.com/office/officeart/2005/8/layout/radial5"/>
    <dgm:cxn modelId="{B44D867D-B0EB-4189-9665-30B71BFFD9CE}" type="presParOf" srcId="{D0C3BD0D-61E8-4C6B-AE1B-124E0E8FEED4}" destId="{23941E87-3067-43DF-9130-455C556EE15B}" srcOrd="0" destOrd="0" presId="urn:microsoft.com/office/officeart/2005/8/layout/radial5"/>
    <dgm:cxn modelId="{DEE4B602-0E47-4353-951D-4FBC4165BF70}" type="presParOf" srcId="{13A60CDE-F3F1-4D64-80C2-4B4E5A23971A}" destId="{DF7D1E62-BACF-4EFB-982D-CB2FBFB20C3A}" srcOrd="2" destOrd="0" presId="urn:microsoft.com/office/officeart/2005/8/layout/radial5"/>
    <dgm:cxn modelId="{B9341398-6911-4A06-A6A9-98FBBAC73397}" type="presParOf" srcId="{13A60CDE-F3F1-4D64-80C2-4B4E5A23971A}" destId="{2E5485A3-FB01-498F-854C-129A8807B34C}" srcOrd="3" destOrd="0" presId="urn:microsoft.com/office/officeart/2005/8/layout/radial5"/>
    <dgm:cxn modelId="{13E7A56B-D697-41C4-A6A9-E4C623BB990B}" type="presParOf" srcId="{2E5485A3-FB01-498F-854C-129A8807B34C}" destId="{DF0C58FE-6B5B-47CA-8C31-0ABB4BDE9373}" srcOrd="0" destOrd="0" presId="urn:microsoft.com/office/officeart/2005/8/layout/radial5"/>
    <dgm:cxn modelId="{56668475-3327-4D84-9039-03B821232EE8}" type="presParOf" srcId="{13A60CDE-F3F1-4D64-80C2-4B4E5A23971A}" destId="{33498906-FFB7-4A1B-A1CC-E7151244974C}" srcOrd="4" destOrd="0" presId="urn:microsoft.com/office/officeart/2005/8/layout/radial5"/>
    <dgm:cxn modelId="{B30EBDAF-DD4F-4BD0-A479-C4AB13EEFD74}" type="presParOf" srcId="{13A60CDE-F3F1-4D64-80C2-4B4E5A23971A}" destId="{CB62799A-CDAC-4BD3-8B1F-52C9C2663849}" srcOrd="5" destOrd="0" presId="urn:microsoft.com/office/officeart/2005/8/layout/radial5"/>
    <dgm:cxn modelId="{3A6C98CE-BFE4-48D6-99ED-F9533F5F021B}" type="presParOf" srcId="{CB62799A-CDAC-4BD3-8B1F-52C9C2663849}" destId="{2E4E14E5-9E73-4222-A6E9-B998381681CC}" srcOrd="0" destOrd="0" presId="urn:microsoft.com/office/officeart/2005/8/layout/radial5"/>
    <dgm:cxn modelId="{86BE957E-188E-4C12-9077-5FAEDF4714B4}" type="presParOf" srcId="{13A60CDE-F3F1-4D64-80C2-4B4E5A23971A}" destId="{A58BA06D-518F-4B3B-B8A6-CCE0307ADB4F}" srcOrd="6" destOrd="0" presId="urn:microsoft.com/office/officeart/2005/8/layout/radial5"/>
    <dgm:cxn modelId="{DBB36F80-5B0A-4FD4-95EB-08E1693820D0}" type="presParOf" srcId="{13A60CDE-F3F1-4D64-80C2-4B4E5A23971A}" destId="{DB4DCB57-75DE-4BC2-8B28-F32019E8D94F}" srcOrd="7" destOrd="0" presId="urn:microsoft.com/office/officeart/2005/8/layout/radial5"/>
    <dgm:cxn modelId="{AD11467B-DA04-4550-B040-A46BD1B6B8D2}" type="presParOf" srcId="{DB4DCB57-75DE-4BC2-8B28-F32019E8D94F}" destId="{14F2C2C3-4A9A-4B35-9D0E-AFAC5C4D883B}" srcOrd="0" destOrd="0" presId="urn:microsoft.com/office/officeart/2005/8/layout/radial5"/>
    <dgm:cxn modelId="{3CA6DC48-4170-45DC-8093-1C5802731841}" type="presParOf" srcId="{13A60CDE-F3F1-4D64-80C2-4B4E5A23971A}" destId="{499EA721-DD01-4325-A1C0-477F1DFE4FD4}" srcOrd="8" destOrd="0" presId="urn:microsoft.com/office/officeart/2005/8/layout/radial5"/>
    <dgm:cxn modelId="{27D624CA-892C-41F3-B086-CCDA8DD70728}" type="presParOf" srcId="{13A60CDE-F3F1-4D64-80C2-4B4E5A23971A}" destId="{E968D977-7F4C-41BB-B601-3BD4AE054016}" srcOrd="9" destOrd="0" presId="urn:microsoft.com/office/officeart/2005/8/layout/radial5"/>
    <dgm:cxn modelId="{867C24B1-8A51-41EE-9858-860EA5E6E3F0}" type="presParOf" srcId="{E968D977-7F4C-41BB-B601-3BD4AE054016}" destId="{04D31ACF-52EC-461D-BFE9-4481954978E3}" srcOrd="0" destOrd="0" presId="urn:microsoft.com/office/officeart/2005/8/layout/radial5"/>
    <dgm:cxn modelId="{14113B60-ED39-455B-8F2F-0843B96C4F0C}" type="presParOf" srcId="{13A60CDE-F3F1-4D64-80C2-4B4E5A23971A}" destId="{153534B0-0772-4541-859A-421D79B4FF35}" srcOrd="10" destOrd="0" presId="urn:microsoft.com/office/officeart/2005/8/layout/radial5"/>
    <dgm:cxn modelId="{411C51C1-F94E-4584-8491-0469C7D0F113}" type="presParOf" srcId="{13A60CDE-F3F1-4D64-80C2-4B4E5A23971A}" destId="{DDD9DCD4-9686-4C5D-A46C-64310721A3E3}" srcOrd="11" destOrd="0" presId="urn:microsoft.com/office/officeart/2005/8/layout/radial5"/>
    <dgm:cxn modelId="{3B4E1B1E-373F-4F5D-8C9A-4475B924D969}" type="presParOf" srcId="{DDD9DCD4-9686-4C5D-A46C-64310721A3E3}" destId="{56D0F4E1-DE8A-4B06-B40F-4F4CDF248166}" srcOrd="0" destOrd="0" presId="urn:microsoft.com/office/officeart/2005/8/layout/radial5"/>
    <dgm:cxn modelId="{479E1464-E7A4-45FB-9B5B-71FE5A98DCE5}" type="presParOf" srcId="{13A60CDE-F3F1-4D64-80C2-4B4E5A23971A}" destId="{3806643F-407C-4784-84D9-D41DFB7F1458}" srcOrd="12" destOrd="0" presId="urn:microsoft.com/office/officeart/2005/8/layout/radial5"/>
    <dgm:cxn modelId="{65B5AF5C-DFD0-4606-89D5-3583CFA8F415}" type="presParOf" srcId="{13A60CDE-F3F1-4D64-80C2-4B4E5A23971A}" destId="{A0987B0A-2287-49FC-A218-7C9B820EE811}" srcOrd="13" destOrd="0" presId="urn:microsoft.com/office/officeart/2005/8/layout/radial5"/>
    <dgm:cxn modelId="{50633174-C662-48B1-8D8B-3F20E2F37DAE}" type="presParOf" srcId="{A0987B0A-2287-49FC-A218-7C9B820EE811}" destId="{38A554F8-477F-401E-88F2-24C095AAE6C0}" srcOrd="0" destOrd="0" presId="urn:microsoft.com/office/officeart/2005/8/layout/radial5"/>
    <dgm:cxn modelId="{26E00DFD-F9D2-4BBA-B6AC-66DBE86D9D80}" type="presParOf" srcId="{13A60CDE-F3F1-4D64-80C2-4B4E5A23971A}" destId="{FDC6587D-4FE1-425F-8A9D-BEE85E31DA10}"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41F8A-1908-459F-81A7-455AAFFF56E6}">
      <dsp:nvSpPr>
        <dsp:cNvPr id="0" name=""/>
        <dsp:cNvSpPr/>
      </dsp:nvSpPr>
      <dsp:spPr>
        <a:xfrm>
          <a:off x="2905935" y="1757183"/>
          <a:ext cx="1798603" cy="17761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b="1" kern="1200" dirty="0" err="1">
              <a:solidFill>
                <a:srgbClr val="FFFF00"/>
              </a:solidFill>
              <a:latin typeface="Times New Roman" panose="02020603050405020304" pitchFamily="18" charset="0"/>
              <a:cs typeface="Times New Roman" panose="02020603050405020304" pitchFamily="18" charset="0"/>
            </a:rPr>
            <a:t>Năng</a:t>
          </a:r>
          <a:r>
            <a:rPr lang="en-US" sz="2100" b="1" kern="1200" dirty="0">
              <a:solidFill>
                <a:srgbClr val="FFFF00"/>
              </a:solidFill>
              <a:latin typeface="Times New Roman" panose="02020603050405020304" pitchFamily="18" charset="0"/>
              <a:cs typeface="Times New Roman" panose="02020603050405020304" pitchFamily="18" charset="0"/>
            </a:rPr>
            <a:t> </a:t>
          </a:r>
          <a:r>
            <a:rPr lang="en-US" sz="2100" b="1" kern="1200" dirty="0" err="1">
              <a:solidFill>
                <a:srgbClr val="FFFF00"/>
              </a:solidFill>
              <a:latin typeface="Times New Roman" panose="02020603050405020304" pitchFamily="18" charset="0"/>
              <a:cs typeface="Times New Roman" panose="02020603050405020304" pitchFamily="18" charset="0"/>
            </a:rPr>
            <a:t>lượng</a:t>
          </a:r>
          <a:endParaRPr lang="en-US" sz="2100" b="1" kern="1200" dirty="0">
            <a:solidFill>
              <a:srgbClr val="FFFF00"/>
            </a:solidFill>
            <a:latin typeface="Times New Roman" panose="02020603050405020304" pitchFamily="18" charset="0"/>
            <a:cs typeface="Times New Roman" panose="02020603050405020304" pitchFamily="18" charset="0"/>
          </a:endParaRPr>
        </a:p>
      </dsp:txBody>
      <dsp:txXfrm>
        <a:off x="3169334" y="2017287"/>
        <a:ext cx="1271805" cy="1255893"/>
      </dsp:txXfrm>
    </dsp:sp>
    <dsp:sp modelId="{D0C3BD0D-61E8-4C6B-AE1B-124E0E8FEED4}">
      <dsp:nvSpPr>
        <dsp:cNvPr id="0" name=""/>
        <dsp:cNvSpPr/>
      </dsp:nvSpPr>
      <dsp:spPr>
        <a:xfrm rot="16200000">
          <a:off x="3690659" y="1297951"/>
          <a:ext cx="229155" cy="49906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dirty="0">
            <a:latin typeface="Times New Roman" panose="02020603050405020304" pitchFamily="18" charset="0"/>
            <a:cs typeface="Times New Roman" panose="02020603050405020304" pitchFamily="18" charset="0"/>
          </a:endParaRPr>
        </a:p>
      </dsp:txBody>
      <dsp:txXfrm>
        <a:off x="3725032" y="1432137"/>
        <a:ext cx="160409" cy="299439"/>
      </dsp:txXfrm>
    </dsp:sp>
    <dsp:sp modelId="{DF7D1E62-BACF-4EFB-982D-CB2FBFB20C3A}">
      <dsp:nvSpPr>
        <dsp:cNvPr id="0" name=""/>
        <dsp:cNvSpPr/>
      </dsp:nvSpPr>
      <dsp:spPr>
        <a:xfrm>
          <a:off x="3144709" y="3757"/>
          <a:ext cx="1321056" cy="132105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Động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năng</a:t>
          </a:r>
          <a:endParaRPr lang="en-US" sz="2000" kern="1200" dirty="0">
            <a:latin typeface="Times New Roman" panose="02020603050405020304" pitchFamily="18" charset="0"/>
            <a:cs typeface="Times New Roman" panose="02020603050405020304" pitchFamily="18" charset="0"/>
          </a:endParaRPr>
        </a:p>
      </dsp:txBody>
      <dsp:txXfrm>
        <a:off x="3338173" y="197221"/>
        <a:ext cx="934128" cy="934128"/>
      </dsp:txXfrm>
    </dsp:sp>
    <dsp:sp modelId="{2E5485A3-FB01-498F-854C-129A8807B34C}">
      <dsp:nvSpPr>
        <dsp:cNvPr id="0" name=""/>
        <dsp:cNvSpPr/>
      </dsp:nvSpPr>
      <dsp:spPr>
        <a:xfrm rot="19285714">
          <a:off x="4548692" y="1721732"/>
          <a:ext cx="203350" cy="499065"/>
        </a:xfrm>
        <a:prstGeom prst="rightArrow">
          <a:avLst>
            <a:gd name="adj1" fmla="val 60000"/>
            <a:gd name="adj2" fmla="val 50000"/>
          </a:avLst>
        </a:prstGeom>
        <a:solidFill>
          <a:schemeClr val="accent4">
            <a:hueOff val="-2950806"/>
            <a:satOff val="7635"/>
            <a:lumOff val="300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4555347" y="1840563"/>
        <a:ext cx="142345" cy="299439"/>
      </dsp:txXfrm>
    </dsp:sp>
    <dsp:sp modelId="{33498906-FFB7-4A1B-A1CC-E7151244974C}">
      <dsp:nvSpPr>
        <dsp:cNvPr id="0" name=""/>
        <dsp:cNvSpPr/>
      </dsp:nvSpPr>
      <dsp:spPr>
        <a:xfrm>
          <a:off x="4619623" y="750549"/>
          <a:ext cx="1468763" cy="1319167"/>
        </a:xfrm>
        <a:prstGeom prst="ellipse">
          <a:avLst/>
        </a:prstGeom>
        <a:solidFill>
          <a:schemeClr val="accent4">
            <a:hueOff val="-2950806"/>
            <a:satOff val="7635"/>
            <a:lumOff val="30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Times New Roman" panose="02020603050405020304" pitchFamily="18" charset="0"/>
              <a:cs typeface="Times New Roman" panose="02020603050405020304" pitchFamily="18" charset="0"/>
            </a:rPr>
            <a:t>Thế</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năng</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hấp</a:t>
          </a:r>
          <a:r>
            <a:rPr lang="en-US" sz="1800" kern="1200" dirty="0">
              <a:latin typeface="Times New Roman" panose="02020603050405020304" pitchFamily="18" charset="0"/>
              <a:cs typeface="Times New Roman" panose="02020603050405020304" pitchFamily="18" charset="0"/>
            </a:rPr>
            <a:t> </a:t>
          </a:r>
          <a:r>
            <a:rPr lang="en-US" sz="1800" kern="1200" dirty="0" err="1">
              <a:latin typeface="Times New Roman" panose="02020603050405020304" pitchFamily="18" charset="0"/>
              <a:cs typeface="Times New Roman" panose="02020603050405020304" pitchFamily="18" charset="0"/>
            </a:rPr>
            <a:t>dẫn</a:t>
          </a:r>
          <a:endParaRPr lang="en-US" sz="1800" kern="1200" dirty="0">
            <a:latin typeface="Times New Roman" panose="02020603050405020304" pitchFamily="18" charset="0"/>
            <a:cs typeface="Times New Roman" panose="02020603050405020304" pitchFamily="18" charset="0"/>
          </a:endParaRPr>
        </a:p>
      </dsp:txBody>
      <dsp:txXfrm>
        <a:off x="4834718" y="943737"/>
        <a:ext cx="1038573" cy="932791"/>
      </dsp:txXfrm>
    </dsp:sp>
    <dsp:sp modelId="{CB62799A-CDAC-4BD3-8B1F-52C9C2663849}">
      <dsp:nvSpPr>
        <dsp:cNvPr id="0" name=""/>
        <dsp:cNvSpPr/>
      </dsp:nvSpPr>
      <dsp:spPr>
        <a:xfrm rot="771429">
          <a:off x="4769082" y="2641198"/>
          <a:ext cx="223493" cy="499065"/>
        </a:xfrm>
        <a:prstGeom prst="rightArrow">
          <a:avLst>
            <a:gd name="adj1" fmla="val 60000"/>
            <a:gd name="adj2" fmla="val 50000"/>
          </a:avLst>
        </a:prstGeom>
        <a:solidFill>
          <a:schemeClr val="accent4">
            <a:hueOff val="-5901613"/>
            <a:satOff val="15270"/>
            <a:lumOff val="601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4769923" y="2733551"/>
        <a:ext cx="156445" cy="299439"/>
      </dsp:txXfrm>
    </dsp:sp>
    <dsp:sp modelId="{A58BA06D-518F-4B3B-B8A6-CCE0307ADB4F}">
      <dsp:nvSpPr>
        <dsp:cNvPr id="0" name=""/>
        <dsp:cNvSpPr/>
      </dsp:nvSpPr>
      <dsp:spPr>
        <a:xfrm>
          <a:off x="5075990" y="2425508"/>
          <a:ext cx="1321056" cy="1321056"/>
        </a:xfrm>
        <a:prstGeom prst="ellipse">
          <a:avLst/>
        </a:prstGeom>
        <a:solidFill>
          <a:schemeClr val="accent4">
            <a:hueOff val="-5901613"/>
            <a:satOff val="15270"/>
            <a:lumOff val="60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Hóa</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năng</a:t>
          </a:r>
          <a:endParaRPr lang="en-US" sz="2000" kern="1200" dirty="0">
            <a:latin typeface="Times New Roman" panose="02020603050405020304" pitchFamily="18" charset="0"/>
            <a:cs typeface="Times New Roman" panose="02020603050405020304" pitchFamily="18" charset="0"/>
          </a:endParaRPr>
        </a:p>
      </dsp:txBody>
      <dsp:txXfrm>
        <a:off x="5269454" y="2618972"/>
        <a:ext cx="934128" cy="934128"/>
      </dsp:txXfrm>
    </dsp:sp>
    <dsp:sp modelId="{DB4DCB57-75DE-4BC2-8B28-F32019E8D94F}">
      <dsp:nvSpPr>
        <dsp:cNvPr id="0" name=""/>
        <dsp:cNvSpPr/>
      </dsp:nvSpPr>
      <dsp:spPr>
        <a:xfrm rot="3857143">
          <a:off x="4167974" y="3385707"/>
          <a:ext cx="228050" cy="499065"/>
        </a:xfrm>
        <a:prstGeom prst="rightArrow">
          <a:avLst>
            <a:gd name="adj1" fmla="val 60000"/>
            <a:gd name="adj2" fmla="val 50000"/>
          </a:avLst>
        </a:prstGeom>
        <a:solidFill>
          <a:schemeClr val="accent4">
            <a:hueOff val="-8852419"/>
            <a:satOff val="22905"/>
            <a:lumOff val="902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4187339" y="3454700"/>
        <a:ext cx="159635" cy="299439"/>
      </dsp:txXfrm>
    </dsp:sp>
    <dsp:sp modelId="{499EA721-DD01-4325-A1C0-477F1DFE4FD4}">
      <dsp:nvSpPr>
        <dsp:cNvPr id="0" name=""/>
        <dsp:cNvSpPr/>
      </dsp:nvSpPr>
      <dsp:spPr>
        <a:xfrm>
          <a:off x="4004210" y="3769478"/>
          <a:ext cx="1321056" cy="1321056"/>
        </a:xfrm>
        <a:prstGeom prst="ellipse">
          <a:avLst/>
        </a:prstGeom>
        <a:solidFill>
          <a:schemeClr val="accent4">
            <a:hueOff val="-8852419"/>
            <a:satOff val="22905"/>
            <a:lumOff val="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Điện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năng</a:t>
          </a:r>
          <a:endParaRPr lang="en-US" sz="2000" kern="1200" dirty="0">
            <a:latin typeface="Times New Roman" panose="02020603050405020304" pitchFamily="18" charset="0"/>
            <a:cs typeface="Times New Roman" panose="02020603050405020304" pitchFamily="18" charset="0"/>
          </a:endParaRPr>
        </a:p>
      </dsp:txBody>
      <dsp:txXfrm>
        <a:off x="4197674" y="3962942"/>
        <a:ext cx="934128" cy="934128"/>
      </dsp:txXfrm>
    </dsp:sp>
    <dsp:sp modelId="{E968D977-7F4C-41BB-B601-3BD4AE054016}">
      <dsp:nvSpPr>
        <dsp:cNvPr id="0" name=""/>
        <dsp:cNvSpPr/>
      </dsp:nvSpPr>
      <dsp:spPr>
        <a:xfrm rot="6942857">
          <a:off x="3214450" y="3385707"/>
          <a:ext cx="228050" cy="499065"/>
        </a:xfrm>
        <a:prstGeom prst="rightArrow">
          <a:avLst>
            <a:gd name="adj1" fmla="val 60000"/>
            <a:gd name="adj2" fmla="val 50000"/>
          </a:avLst>
        </a:prstGeom>
        <a:solidFill>
          <a:schemeClr val="accent4">
            <a:hueOff val="-11803226"/>
            <a:satOff val="30539"/>
            <a:lumOff val="120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rot="10800000">
        <a:off x="3263500" y="3454700"/>
        <a:ext cx="159635" cy="299439"/>
      </dsp:txXfrm>
    </dsp:sp>
    <dsp:sp modelId="{153534B0-0772-4541-859A-421D79B4FF35}">
      <dsp:nvSpPr>
        <dsp:cNvPr id="0" name=""/>
        <dsp:cNvSpPr/>
      </dsp:nvSpPr>
      <dsp:spPr>
        <a:xfrm>
          <a:off x="2285207" y="3769478"/>
          <a:ext cx="1321056" cy="1321056"/>
        </a:xfrm>
        <a:prstGeom prst="ellipse">
          <a:avLst/>
        </a:prstGeom>
        <a:solidFill>
          <a:schemeClr val="accent4">
            <a:hueOff val="-11803226"/>
            <a:satOff val="30539"/>
            <a:lumOff val="1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err="1">
              <a:latin typeface="Times New Roman" panose="02020603050405020304" pitchFamily="18" charset="0"/>
              <a:cs typeface="Times New Roman" panose="02020603050405020304" pitchFamily="18" charset="0"/>
            </a:rPr>
            <a:t>Quang</a:t>
          </a:r>
          <a:r>
            <a:rPr lang="en-US" sz="1900" kern="1200" dirty="0">
              <a:latin typeface="Times New Roman" panose="02020603050405020304" pitchFamily="18" charset="0"/>
              <a:cs typeface="Times New Roman" panose="02020603050405020304" pitchFamily="18" charset="0"/>
            </a:rPr>
            <a:t> </a:t>
          </a:r>
          <a:r>
            <a:rPr lang="en-US" sz="1900" kern="1200" dirty="0" err="1">
              <a:latin typeface="Times New Roman" panose="02020603050405020304" pitchFamily="18" charset="0"/>
              <a:cs typeface="Times New Roman" panose="02020603050405020304" pitchFamily="18" charset="0"/>
            </a:rPr>
            <a:t>năng</a:t>
          </a:r>
          <a:endParaRPr lang="en-US" sz="1900" kern="1200" dirty="0">
            <a:latin typeface="Times New Roman" panose="02020603050405020304" pitchFamily="18" charset="0"/>
            <a:cs typeface="Times New Roman" panose="02020603050405020304" pitchFamily="18" charset="0"/>
          </a:endParaRPr>
        </a:p>
      </dsp:txBody>
      <dsp:txXfrm>
        <a:off x="2478671" y="3962942"/>
        <a:ext cx="934128" cy="934128"/>
      </dsp:txXfrm>
    </dsp:sp>
    <dsp:sp modelId="{DDD9DCD4-9686-4C5D-A46C-64310721A3E3}">
      <dsp:nvSpPr>
        <dsp:cNvPr id="0" name=""/>
        <dsp:cNvSpPr/>
      </dsp:nvSpPr>
      <dsp:spPr>
        <a:xfrm rot="10028571">
          <a:off x="2617899" y="2641198"/>
          <a:ext cx="223493" cy="499065"/>
        </a:xfrm>
        <a:prstGeom prst="rightArrow">
          <a:avLst>
            <a:gd name="adj1" fmla="val 60000"/>
            <a:gd name="adj2" fmla="val 50000"/>
          </a:avLst>
        </a:prstGeom>
        <a:solidFill>
          <a:schemeClr val="accent4">
            <a:hueOff val="-14754031"/>
            <a:satOff val="38174"/>
            <a:lumOff val="15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rot="10800000">
        <a:off x="2684106" y="2733551"/>
        <a:ext cx="156445" cy="299439"/>
      </dsp:txXfrm>
    </dsp:sp>
    <dsp:sp modelId="{3806643F-407C-4784-84D9-D41DFB7F1458}">
      <dsp:nvSpPr>
        <dsp:cNvPr id="0" name=""/>
        <dsp:cNvSpPr/>
      </dsp:nvSpPr>
      <dsp:spPr>
        <a:xfrm>
          <a:off x="1213427" y="2425508"/>
          <a:ext cx="1321056" cy="1321056"/>
        </a:xfrm>
        <a:prstGeom prst="ellipse">
          <a:avLst/>
        </a:prstGeom>
        <a:solidFill>
          <a:schemeClr val="accent4">
            <a:hueOff val="-14754031"/>
            <a:satOff val="38174"/>
            <a:lumOff val="150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Năng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lượng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âm</a:t>
          </a:r>
          <a:endParaRPr lang="en-US" sz="2000" kern="1200" dirty="0">
            <a:latin typeface="Times New Roman" panose="02020603050405020304" pitchFamily="18" charset="0"/>
            <a:cs typeface="Times New Roman" panose="02020603050405020304" pitchFamily="18" charset="0"/>
          </a:endParaRPr>
        </a:p>
      </dsp:txBody>
      <dsp:txXfrm>
        <a:off x="1406891" y="2618972"/>
        <a:ext cx="934128" cy="934128"/>
      </dsp:txXfrm>
    </dsp:sp>
    <dsp:sp modelId="{A0987B0A-2287-49FC-A218-7C9B820EE811}">
      <dsp:nvSpPr>
        <dsp:cNvPr id="0" name=""/>
        <dsp:cNvSpPr/>
      </dsp:nvSpPr>
      <dsp:spPr>
        <a:xfrm rot="13114286">
          <a:off x="2831464" y="1709073"/>
          <a:ext cx="225537" cy="499065"/>
        </a:xfrm>
        <a:prstGeom prst="rightArrow">
          <a:avLst>
            <a:gd name="adj1" fmla="val 60000"/>
            <a:gd name="adj2" fmla="val 50000"/>
          </a:avLst>
        </a:prstGeom>
        <a:solidFill>
          <a:schemeClr val="accent4">
            <a:hueOff val="-17704838"/>
            <a:satOff val="45809"/>
            <a:lumOff val="18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rot="10800000">
        <a:off x="2891744" y="1829979"/>
        <a:ext cx="157876" cy="299439"/>
      </dsp:txXfrm>
    </dsp:sp>
    <dsp:sp modelId="{FDC6587D-4FE1-425F-8A9D-BEE85E31DA10}">
      <dsp:nvSpPr>
        <dsp:cNvPr id="0" name=""/>
        <dsp:cNvSpPr/>
      </dsp:nvSpPr>
      <dsp:spPr>
        <a:xfrm>
          <a:off x="1595941" y="749604"/>
          <a:ext cx="1321056" cy="1321056"/>
        </a:xfrm>
        <a:prstGeom prst="ellipse">
          <a:avLst/>
        </a:prstGeom>
        <a:solidFill>
          <a:schemeClr val="accent4">
            <a:hueOff val="-17704838"/>
            <a:satOff val="45809"/>
            <a:lumOff val="1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latin typeface="Times New Roman" panose="02020603050405020304" pitchFamily="18" charset="0"/>
              <a:cs typeface="Times New Roman" panose="02020603050405020304" pitchFamily="18" charset="0"/>
            </a:rPr>
            <a:t>Nhiệt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năng</a:t>
          </a:r>
          <a:endParaRPr lang="en-US" sz="2000" kern="1200" dirty="0">
            <a:latin typeface="Times New Roman" panose="02020603050405020304" pitchFamily="18" charset="0"/>
            <a:cs typeface="Times New Roman" panose="02020603050405020304" pitchFamily="18" charset="0"/>
          </a:endParaRPr>
        </a:p>
      </dsp:txBody>
      <dsp:txXfrm>
        <a:off x="1789405" y="943068"/>
        <a:ext cx="934128" cy="93412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6D6989-3B5C-427D-90F1-DDF525D7BC97}" type="datetimeFigureOut">
              <a:rPr lang="en-US" smtClean="0"/>
              <a:pPr/>
              <a:t>17/8/2023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C71F8-17CF-45C2-977C-266F7A3919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2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388DEE-8ADB-4640-A2F0-69A95F2E36C2}"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D3927F3-9A20-4217-B2BC-06F679F61752}"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927F3-9A20-4217-B2BC-06F679F61752}"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927F3-9A20-4217-B2BC-06F679F61752}"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4" name="Google Shape;24;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sz="3467"/>
            </a:lvl1pPr>
            <a:lvl2pPr marL="1219170" lvl="1" indent="-524920">
              <a:spcBef>
                <a:spcPts val="0"/>
              </a:spcBef>
              <a:spcAft>
                <a:spcPts val="0"/>
              </a:spcAft>
              <a:buSzPts val="2600"/>
              <a:buChar char="◆"/>
              <a:defRPr sz="3467"/>
            </a:lvl2pPr>
            <a:lvl3pPr marL="1828754" lvl="2" indent="-524920">
              <a:spcBef>
                <a:spcPts val="0"/>
              </a:spcBef>
              <a:spcAft>
                <a:spcPts val="0"/>
              </a:spcAft>
              <a:buSzPts val="2600"/>
              <a:buChar char="◇"/>
              <a:defRPr sz="3467"/>
            </a:lvl3pPr>
            <a:lvl4pPr marL="2438339" lvl="3" indent="-524920">
              <a:spcBef>
                <a:spcPts val="0"/>
              </a:spcBef>
              <a:spcAft>
                <a:spcPts val="0"/>
              </a:spcAft>
              <a:buSzPts val="2600"/>
              <a:buChar char="⬥"/>
              <a:defRPr sz="3467"/>
            </a:lvl4pPr>
            <a:lvl5pPr marL="3047924" lvl="4" indent="-524920">
              <a:spcBef>
                <a:spcPts val="0"/>
              </a:spcBef>
              <a:spcAft>
                <a:spcPts val="0"/>
              </a:spcAft>
              <a:buSzPts val="2600"/>
              <a:buChar char="⬦"/>
              <a:defRPr sz="3467"/>
            </a:lvl5pPr>
            <a:lvl6pPr marL="3657509" lvl="5" indent="-524920">
              <a:spcBef>
                <a:spcPts val="0"/>
              </a:spcBef>
              <a:spcAft>
                <a:spcPts val="0"/>
              </a:spcAft>
              <a:buSzPts val="2600"/>
              <a:buChar char="⬦"/>
              <a:defRPr sz="3467"/>
            </a:lvl6pPr>
            <a:lvl7pPr marL="4267093" lvl="6" indent="-524920">
              <a:spcBef>
                <a:spcPts val="0"/>
              </a:spcBef>
              <a:spcAft>
                <a:spcPts val="0"/>
              </a:spcAft>
              <a:buSzPts val="2600"/>
              <a:buChar char="⬦"/>
              <a:defRPr sz="3467"/>
            </a:lvl7pPr>
            <a:lvl8pPr marL="4876678" lvl="7" indent="-524920">
              <a:spcBef>
                <a:spcPts val="0"/>
              </a:spcBef>
              <a:spcAft>
                <a:spcPts val="0"/>
              </a:spcAft>
              <a:buSzPts val="2600"/>
              <a:buChar char="⬦"/>
              <a:defRPr sz="3467"/>
            </a:lvl8pPr>
            <a:lvl9pPr marL="5486263" lvl="8" indent="-524920">
              <a:spcBef>
                <a:spcPts val="0"/>
              </a:spcBef>
              <a:spcAft>
                <a:spcPts val="0"/>
              </a:spcAft>
              <a:buSzPts val="2600"/>
              <a:buChar char="⬦"/>
              <a:defRPr sz="3467"/>
            </a:lvl9pPr>
          </a:lstStyle>
          <a:p>
            <a:endParaRPr/>
          </a:p>
        </p:txBody>
      </p:sp>
      <p:sp>
        <p:nvSpPr>
          <p:cNvPr id="26" name="Google Shape;26;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27" name="Google Shape;27;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220551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pic>
        <p:nvPicPr>
          <p:cNvPr id="29" name="Google Shape;29;p6"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0" name="Google Shape;30;p6"/>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 name="Google Shape;31;p6"/>
          <p:cNvSpPr txBox="1">
            <a:spLocks noGrp="1"/>
          </p:cNvSpPr>
          <p:nvPr>
            <p:ph type="body" idx="1"/>
          </p:nvPr>
        </p:nvSpPr>
        <p:spPr>
          <a:xfrm>
            <a:off x="2074900" y="1972500"/>
            <a:ext cx="4282400" cy="47984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32" name="Google Shape;32;p6"/>
          <p:cNvSpPr txBox="1">
            <a:spLocks noGrp="1"/>
          </p:cNvSpPr>
          <p:nvPr>
            <p:ph type="body" idx="2"/>
          </p:nvPr>
        </p:nvSpPr>
        <p:spPr>
          <a:xfrm>
            <a:off x="6615029" y="1972500"/>
            <a:ext cx="4282400" cy="4798400"/>
          </a:xfrm>
          <a:prstGeom prst="rect">
            <a:avLst/>
          </a:prstGeom>
        </p:spPr>
        <p:txBody>
          <a:bodyPr spcFirstLastPara="1" wrap="square" lIns="91425" tIns="91425" rIns="91425" bIns="91425" anchor="t" anchorCtr="0">
            <a:noAutofit/>
          </a:bodyPr>
          <a:lstStyle>
            <a:lvl1pPr marL="609585" lvl="0" indent="-491054">
              <a:spcBef>
                <a:spcPts val="800"/>
              </a:spcBef>
              <a:spcAft>
                <a:spcPts val="0"/>
              </a:spcAft>
              <a:buSzPts val="2200"/>
              <a:buChar char="◈"/>
              <a:defRPr sz="2933"/>
            </a:lvl1pPr>
            <a:lvl2pPr marL="1219170" lvl="1" indent="-491054">
              <a:spcBef>
                <a:spcPts val="0"/>
              </a:spcBef>
              <a:spcAft>
                <a:spcPts val="0"/>
              </a:spcAft>
              <a:buSzPts val="2200"/>
              <a:buChar char="◆"/>
              <a:defRPr sz="2933"/>
            </a:lvl2pPr>
            <a:lvl3pPr marL="1828754" lvl="2" indent="-491054">
              <a:spcBef>
                <a:spcPts val="0"/>
              </a:spcBef>
              <a:spcAft>
                <a:spcPts val="0"/>
              </a:spcAft>
              <a:buSzPts val="2200"/>
              <a:buChar char="◇"/>
              <a:defRPr sz="2933"/>
            </a:lvl3pPr>
            <a:lvl4pPr marL="2438339" lvl="3" indent="-491054">
              <a:spcBef>
                <a:spcPts val="0"/>
              </a:spcBef>
              <a:spcAft>
                <a:spcPts val="0"/>
              </a:spcAft>
              <a:buSzPts val="2200"/>
              <a:buChar char="⬥"/>
              <a:defRPr sz="2933"/>
            </a:lvl4pPr>
            <a:lvl5pPr marL="3047924" lvl="4" indent="-491054">
              <a:spcBef>
                <a:spcPts val="0"/>
              </a:spcBef>
              <a:spcAft>
                <a:spcPts val="0"/>
              </a:spcAft>
              <a:buSzPts val="2200"/>
              <a:buChar char="⬦"/>
              <a:defRPr sz="2933"/>
            </a:lvl5pPr>
            <a:lvl6pPr marL="3657509" lvl="5" indent="-491054">
              <a:spcBef>
                <a:spcPts val="0"/>
              </a:spcBef>
              <a:spcAft>
                <a:spcPts val="0"/>
              </a:spcAft>
              <a:buSzPts val="2200"/>
              <a:buChar char="⬦"/>
              <a:defRPr sz="2933"/>
            </a:lvl6pPr>
            <a:lvl7pPr marL="4267093" lvl="6" indent="-491054">
              <a:spcBef>
                <a:spcPts val="0"/>
              </a:spcBef>
              <a:spcAft>
                <a:spcPts val="0"/>
              </a:spcAft>
              <a:buSzPts val="2200"/>
              <a:buChar char="⬦"/>
              <a:defRPr sz="2933"/>
            </a:lvl7pPr>
            <a:lvl8pPr marL="4876678" lvl="7" indent="-491054">
              <a:spcBef>
                <a:spcPts val="0"/>
              </a:spcBef>
              <a:spcAft>
                <a:spcPts val="0"/>
              </a:spcAft>
              <a:buSzPts val="2200"/>
              <a:buChar char="⬦"/>
              <a:defRPr sz="2933"/>
            </a:lvl8pPr>
            <a:lvl9pPr marL="5486263" lvl="8" indent="-491054">
              <a:spcBef>
                <a:spcPts val="0"/>
              </a:spcBef>
              <a:spcAft>
                <a:spcPts val="0"/>
              </a:spcAft>
              <a:buSzPts val="2200"/>
              <a:buChar char="⬦"/>
              <a:defRPr sz="2933"/>
            </a:lvl9pPr>
          </a:lstStyle>
          <a:p>
            <a:endParaRPr/>
          </a:p>
        </p:txBody>
      </p:sp>
      <p:sp>
        <p:nvSpPr>
          <p:cNvPr id="33" name="Google Shape;33;p6"/>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34" name="Google Shape;34;p6"/>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49854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pic>
        <p:nvPicPr>
          <p:cNvPr id="36" name="Google Shape;36;p7"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7" name="Google Shape;37;p7"/>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8" name="Google Shape;38;p7"/>
          <p:cNvSpPr txBox="1">
            <a:spLocks noGrp="1"/>
          </p:cNvSpPr>
          <p:nvPr>
            <p:ph type="body" idx="1"/>
          </p:nvPr>
        </p:nvSpPr>
        <p:spPr>
          <a:xfrm>
            <a:off x="2074900"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39" name="Google Shape;39;p7"/>
          <p:cNvSpPr txBox="1">
            <a:spLocks noGrp="1"/>
          </p:cNvSpPr>
          <p:nvPr>
            <p:ph type="body" idx="2"/>
          </p:nvPr>
        </p:nvSpPr>
        <p:spPr>
          <a:xfrm>
            <a:off x="5064301"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40" name="Google Shape;40;p7"/>
          <p:cNvSpPr txBox="1">
            <a:spLocks noGrp="1"/>
          </p:cNvSpPr>
          <p:nvPr>
            <p:ph type="body" idx="3"/>
          </p:nvPr>
        </p:nvSpPr>
        <p:spPr>
          <a:xfrm>
            <a:off x="8053703"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41" name="Google Shape;41;p7"/>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42" name="Google Shape;42;p7"/>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077840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0" name="Google Shape;50;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Clr>
                <a:srgbClr val="666666"/>
              </a:buClr>
              <a:buSzPts val="1600"/>
              <a:buNone/>
              <a:defRPr sz="2133" i="1">
                <a:solidFill>
                  <a:srgbClr val="666666"/>
                </a:solidFill>
              </a:defRPr>
            </a:lvl1pPr>
          </a:lstStyle>
          <a:p>
            <a:endParaRPr/>
          </a:p>
        </p:txBody>
      </p:sp>
      <p:sp>
        <p:nvSpPr>
          <p:cNvPr id="51" name="Google Shape;51;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52" name="Google Shape;52;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014991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0" name="Google Shape;60;p11"/>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spTree>
    <p:extLst>
      <p:ext uri="{BB962C8B-B14F-4D97-AF65-F5344CB8AC3E}">
        <p14:creationId xmlns:p14="http://schemas.microsoft.com/office/powerpoint/2010/main" val="113076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 Closed book">
  <p:cSld name="Blank - Closed book">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alphaModFix/>
          </a:blip>
          <a:srcRect/>
          <a:stretch/>
        </p:blipFill>
        <p:spPr>
          <a:xfrm flipH="1">
            <a:off x="896951" y="445201"/>
            <a:ext cx="10398100" cy="6412801"/>
          </a:xfrm>
          <a:prstGeom prst="rect">
            <a:avLst/>
          </a:prstGeom>
          <a:noFill/>
          <a:ln>
            <a:noFill/>
          </a:ln>
        </p:spPr>
      </p:pic>
    </p:spTree>
    <p:extLst>
      <p:ext uri="{BB962C8B-B14F-4D97-AF65-F5344CB8AC3E}">
        <p14:creationId xmlns:p14="http://schemas.microsoft.com/office/powerpoint/2010/main" val="232108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buClr>
                <a:srgbClr val="000000"/>
              </a:buClr>
            </a:pPr>
            <a:fld id="{33BC4531-E4D0-4349-AB39-2EEC98A1D9B8}" type="datetimeFigureOut">
              <a:rPr lang="en-US" sz="1867" kern="0" smtClean="0">
                <a:solidFill>
                  <a:srgbClr val="000000"/>
                </a:solidFill>
                <a:cs typeface="Arial"/>
                <a:sym typeface="Arial"/>
              </a:rPr>
              <a:pPr defTabSz="1219170">
                <a:buClr>
                  <a:srgbClr val="000000"/>
                </a:buClr>
              </a:pPr>
              <a:t>17/8/2023</a:t>
            </a:fld>
            <a:endParaRPr 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defTabSz="1219170">
              <a:buClr>
                <a:srgbClr val="000000"/>
              </a:buClr>
            </a:pPr>
            <a:endParaRPr 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defTabSz="1219170">
              <a:buClr>
                <a:srgbClr val="000000"/>
              </a:buClr>
            </a:pPr>
            <a:fld id="{BB5EA493-9875-4D10-ADC6-D55006F9057D}" type="slidenum">
              <a:rPr lang="en-US" kern="0" smtClean="0">
                <a:solidFill>
                  <a:srgbClr val="797281"/>
                </a:solidFill>
              </a:rPr>
              <a:pPr defTabSz="1219170">
                <a:buClr>
                  <a:srgbClr val="000000"/>
                </a:buClr>
              </a:pPr>
              <a:t>‹#›</a:t>
            </a:fld>
            <a:endParaRPr lang="en-US" kern="0">
              <a:solidFill>
                <a:srgbClr val="797281"/>
              </a:solidFill>
            </a:endParaRPr>
          </a:p>
        </p:txBody>
      </p:sp>
    </p:spTree>
    <p:extLst>
      <p:ext uri="{BB962C8B-B14F-4D97-AF65-F5344CB8AC3E}">
        <p14:creationId xmlns:p14="http://schemas.microsoft.com/office/powerpoint/2010/main" val="4058339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4" name="Google Shape;24;p5"/>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2074900" y="1838428"/>
            <a:ext cx="8822400" cy="4056400"/>
          </a:xfrm>
          <a:prstGeom prst="rect">
            <a:avLst/>
          </a:prstGeom>
        </p:spPr>
        <p:txBody>
          <a:bodyPr spcFirstLastPara="1" wrap="square" lIns="91425" tIns="91425" rIns="91425" bIns="91425" anchor="t" anchorCtr="0">
            <a:noAutofit/>
          </a:bodyPr>
          <a:lstStyle>
            <a:lvl1pPr marL="609585" lvl="0" indent="-524920">
              <a:spcBef>
                <a:spcPts val="800"/>
              </a:spcBef>
              <a:spcAft>
                <a:spcPts val="0"/>
              </a:spcAft>
              <a:buSzPts val="2600"/>
              <a:buChar char="◈"/>
              <a:defRPr sz="3467"/>
            </a:lvl1pPr>
            <a:lvl2pPr marL="1219170" lvl="1" indent="-524920">
              <a:spcBef>
                <a:spcPts val="0"/>
              </a:spcBef>
              <a:spcAft>
                <a:spcPts val="0"/>
              </a:spcAft>
              <a:buSzPts val="2600"/>
              <a:buChar char="◆"/>
              <a:defRPr sz="3467"/>
            </a:lvl2pPr>
            <a:lvl3pPr marL="1828754" lvl="2" indent="-524920">
              <a:spcBef>
                <a:spcPts val="0"/>
              </a:spcBef>
              <a:spcAft>
                <a:spcPts val="0"/>
              </a:spcAft>
              <a:buSzPts val="2600"/>
              <a:buChar char="◇"/>
              <a:defRPr sz="3467"/>
            </a:lvl3pPr>
            <a:lvl4pPr marL="2438339" lvl="3" indent="-524920">
              <a:spcBef>
                <a:spcPts val="0"/>
              </a:spcBef>
              <a:spcAft>
                <a:spcPts val="0"/>
              </a:spcAft>
              <a:buSzPts val="2600"/>
              <a:buChar char="⬥"/>
              <a:defRPr sz="3467"/>
            </a:lvl4pPr>
            <a:lvl5pPr marL="3047924" lvl="4" indent="-524920">
              <a:spcBef>
                <a:spcPts val="0"/>
              </a:spcBef>
              <a:spcAft>
                <a:spcPts val="0"/>
              </a:spcAft>
              <a:buSzPts val="2600"/>
              <a:buChar char="⬦"/>
              <a:defRPr sz="3467"/>
            </a:lvl5pPr>
            <a:lvl6pPr marL="3657509" lvl="5" indent="-524920">
              <a:spcBef>
                <a:spcPts val="0"/>
              </a:spcBef>
              <a:spcAft>
                <a:spcPts val="0"/>
              </a:spcAft>
              <a:buSzPts val="2600"/>
              <a:buChar char="⬦"/>
              <a:defRPr sz="3467"/>
            </a:lvl6pPr>
            <a:lvl7pPr marL="4267093" lvl="6" indent="-524920">
              <a:spcBef>
                <a:spcPts val="0"/>
              </a:spcBef>
              <a:spcAft>
                <a:spcPts val="0"/>
              </a:spcAft>
              <a:buSzPts val="2600"/>
              <a:buChar char="⬦"/>
              <a:defRPr sz="3467"/>
            </a:lvl7pPr>
            <a:lvl8pPr marL="4876678" lvl="7" indent="-524920">
              <a:spcBef>
                <a:spcPts val="0"/>
              </a:spcBef>
              <a:spcAft>
                <a:spcPts val="0"/>
              </a:spcAft>
              <a:buSzPts val="2600"/>
              <a:buChar char="⬦"/>
              <a:defRPr sz="3467"/>
            </a:lvl8pPr>
            <a:lvl9pPr marL="5486263" lvl="8" indent="-524920">
              <a:spcBef>
                <a:spcPts val="0"/>
              </a:spcBef>
              <a:spcAft>
                <a:spcPts val="0"/>
              </a:spcAft>
              <a:buSzPts val="2600"/>
              <a:buChar char="⬦"/>
              <a:defRPr sz="3467"/>
            </a:lvl9pPr>
          </a:lstStyle>
          <a:p>
            <a:endParaRPr/>
          </a:p>
        </p:txBody>
      </p:sp>
      <p:sp>
        <p:nvSpPr>
          <p:cNvPr id="26" name="Google Shape;26;p5"/>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27" name="Google Shape;27;p5"/>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92771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3927F3-9A20-4217-B2BC-06F679F61752}"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pic>
        <p:nvPicPr>
          <p:cNvPr id="36" name="Google Shape;36;p7"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37" name="Google Shape;37;p7"/>
          <p:cNvSpPr txBox="1">
            <a:spLocks noGrp="1"/>
          </p:cNvSpPr>
          <p:nvPr>
            <p:ph type="title"/>
          </p:nvPr>
        </p:nvSpPr>
        <p:spPr>
          <a:xfrm>
            <a:off x="2074900" y="959167"/>
            <a:ext cx="8822400" cy="93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8" name="Google Shape;38;p7"/>
          <p:cNvSpPr txBox="1">
            <a:spLocks noGrp="1"/>
          </p:cNvSpPr>
          <p:nvPr>
            <p:ph type="body" idx="1"/>
          </p:nvPr>
        </p:nvSpPr>
        <p:spPr>
          <a:xfrm>
            <a:off x="2074900"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39" name="Google Shape;39;p7"/>
          <p:cNvSpPr txBox="1">
            <a:spLocks noGrp="1"/>
          </p:cNvSpPr>
          <p:nvPr>
            <p:ph type="body" idx="2"/>
          </p:nvPr>
        </p:nvSpPr>
        <p:spPr>
          <a:xfrm>
            <a:off x="5064301"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40" name="Google Shape;40;p7"/>
          <p:cNvSpPr txBox="1">
            <a:spLocks noGrp="1"/>
          </p:cNvSpPr>
          <p:nvPr>
            <p:ph type="body" idx="3"/>
          </p:nvPr>
        </p:nvSpPr>
        <p:spPr>
          <a:xfrm>
            <a:off x="8053703" y="1892877"/>
            <a:ext cx="2843600" cy="46136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endParaRPr/>
          </a:p>
        </p:txBody>
      </p:sp>
      <p:sp>
        <p:nvSpPr>
          <p:cNvPr id="41" name="Google Shape;41;p7"/>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42" name="Google Shape;42;p7"/>
          <p:cNvCxnSpPr/>
          <p:nvPr/>
        </p:nvCxnSpPr>
        <p:spPr>
          <a:xfrm>
            <a:off x="2219667" y="1809500"/>
            <a:ext cx="87016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195385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pic>
        <p:nvPicPr>
          <p:cNvPr id="49" name="Google Shape;49;p9"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50" name="Google Shape;50;p9"/>
          <p:cNvSpPr txBox="1">
            <a:spLocks noGrp="1"/>
          </p:cNvSpPr>
          <p:nvPr>
            <p:ph type="body" idx="1"/>
          </p:nvPr>
        </p:nvSpPr>
        <p:spPr>
          <a:xfrm>
            <a:off x="2123133" y="4853700"/>
            <a:ext cx="8750000" cy="692800"/>
          </a:xfrm>
          <a:prstGeom prst="rect">
            <a:avLst/>
          </a:prstGeom>
        </p:spPr>
        <p:txBody>
          <a:bodyPr spcFirstLastPara="1" wrap="square" lIns="91425" tIns="91425" rIns="91425" bIns="91425" anchor="t" anchorCtr="0">
            <a:noAutofit/>
          </a:bodyPr>
          <a:lstStyle>
            <a:lvl1pPr marL="609585" lvl="0" indent="-304792">
              <a:spcBef>
                <a:spcPts val="480"/>
              </a:spcBef>
              <a:spcAft>
                <a:spcPts val="0"/>
              </a:spcAft>
              <a:buClr>
                <a:srgbClr val="666666"/>
              </a:buClr>
              <a:buSzPts val="1600"/>
              <a:buNone/>
              <a:defRPr sz="2133" i="1">
                <a:solidFill>
                  <a:srgbClr val="666666"/>
                </a:solidFill>
              </a:defRPr>
            </a:lvl1pPr>
          </a:lstStyle>
          <a:p>
            <a:endParaRPr/>
          </a:p>
        </p:txBody>
      </p:sp>
      <p:sp>
        <p:nvSpPr>
          <p:cNvPr id="51" name="Google Shape;51;p9"/>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cxnSp>
        <p:nvCxnSpPr>
          <p:cNvPr id="52" name="Google Shape;52;p9"/>
          <p:cNvCxnSpPr/>
          <p:nvPr/>
        </p:nvCxnSpPr>
        <p:spPr>
          <a:xfrm>
            <a:off x="2275933" y="4857500"/>
            <a:ext cx="84284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2216793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pic>
        <p:nvPicPr>
          <p:cNvPr id="59" name="Google Shape;59;p11" descr="libro.png"/>
          <p:cNvPicPr preferRelativeResize="0"/>
          <p:nvPr/>
        </p:nvPicPr>
        <p:blipFill>
          <a:blip r:embed="rId2">
            <a:alphaModFix/>
          </a:blip>
          <a:stretch>
            <a:fillRect/>
          </a:stretch>
        </p:blipFill>
        <p:spPr>
          <a:xfrm>
            <a:off x="0" y="0"/>
            <a:ext cx="12192000" cy="6858000"/>
          </a:xfrm>
          <a:prstGeom prst="rect">
            <a:avLst/>
          </a:prstGeom>
          <a:noFill/>
          <a:ln>
            <a:noFill/>
          </a:ln>
        </p:spPr>
      </p:pic>
      <p:sp>
        <p:nvSpPr>
          <p:cNvPr id="60" name="Google Shape;60;p11"/>
          <p:cNvSpPr txBox="1">
            <a:spLocks noGrp="1"/>
          </p:cNvSpPr>
          <p:nvPr>
            <p:ph type="sldNum" idx="12"/>
          </p:nvPr>
        </p:nvSpPr>
        <p:spPr>
          <a:xfrm>
            <a:off x="10532467" y="5464568"/>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spTree>
    <p:extLst>
      <p:ext uri="{BB962C8B-B14F-4D97-AF65-F5344CB8AC3E}">
        <p14:creationId xmlns:p14="http://schemas.microsoft.com/office/powerpoint/2010/main" val="3026997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 Closed book">
  <p:cSld name="Blank - Closed book">
    <p:spTree>
      <p:nvGrpSpPr>
        <p:cNvPr id="1" name="Shape 63"/>
        <p:cNvGrpSpPr/>
        <p:nvPr/>
      </p:nvGrpSpPr>
      <p:grpSpPr>
        <a:xfrm>
          <a:off x="0" y="0"/>
          <a:ext cx="0" cy="0"/>
          <a:chOff x="0" y="0"/>
          <a:chExt cx="0" cy="0"/>
        </a:xfrm>
      </p:grpSpPr>
      <p:pic>
        <p:nvPicPr>
          <p:cNvPr id="64" name="Google Shape;64;p13"/>
          <p:cNvPicPr preferRelativeResize="0"/>
          <p:nvPr/>
        </p:nvPicPr>
        <p:blipFill rotWithShape="1">
          <a:blip r:embed="rId2">
            <a:alphaModFix/>
          </a:blip>
          <a:srcRect/>
          <a:stretch/>
        </p:blipFill>
        <p:spPr>
          <a:xfrm flipH="1">
            <a:off x="896951" y="445201"/>
            <a:ext cx="10398100" cy="6412801"/>
          </a:xfrm>
          <a:prstGeom prst="rect">
            <a:avLst/>
          </a:prstGeom>
          <a:noFill/>
          <a:ln>
            <a:noFill/>
          </a:ln>
        </p:spPr>
      </p:pic>
    </p:spTree>
    <p:extLst>
      <p:ext uri="{BB962C8B-B14F-4D97-AF65-F5344CB8AC3E}">
        <p14:creationId xmlns:p14="http://schemas.microsoft.com/office/powerpoint/2010/main" val="549475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a:buClr>
                <a:srgbClr val="000000"/>
              </a:buClr>
            </a:pPr>
            <a:fld id="{33BC4531-E4D0-4349-AB39-2EEC98A1D9B8}" type="datetimeFigureOut">
              <a:rPr lang="en-US" sz="1867" kern="0" smtClean="0">
                <a:solidFill>
                  <a:srgbClr val="000000"/>
                </a:solidFill>
                <a:cs typeface="Arial"/>
                <a:sym typeface="Arial"/>
              </a:rPr>
              <a:pPr defTabSz="1219170">
                <a:buClr>
                  <a:srgbClr val="000000"/>
                </a:buClr>
              </a:pPr>
              <a:t>17/8/2023</a:t>
            </a:fld>
            <a:endParaRPr lang="en-US" sz="1867"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defTabSz="1219170">
              <a:buClr>
                <a:srgbClr val="000000"/>
              </a:buClr>
            </a:pPr>
            <a:endParaRPr lang="en-US" sz="1867"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pPr defTabSz="1219170">
              <a:buClr>
                <a:srgbClr val="000000"/>
              </a:buClr>
            </a:pPr>
            <a:fld id="{BB5EA493-9875-4D10-ADC6-D55006F9057D}" type="slidenum">
              <a:rPr lang="en-US" kern="0" smtClean="0">
                <a:solidFill>
                  <a:srgbClr val="797281"/>
                </a:solidFill>
              </a:rPr>
              <a:pPr defTabSz="1219170">
                <a:buClr>
                  <a:srgbClr val="000000"/>
                </a:buClr>
              </a:pPr>
              <a:t>‹#›</a:t>
            </a:fld>
            <a:endParaRPr lang="en-US" kern="0">
              <a:solidFill>
                <a:srgbClr val="797281"/>
              </a:solidFill>
            </a:endParaRPr>
          </a:p>
        </p:txBody>
      </p:sp>
    </p:spTree>
    <p:extLst>
      <p:ext uri="{BB962C8B-B14F-4D97-AF65-F5344CB8AC3E}">
        <p14:creationId xmlns:p14="http://schemas.microsoft.com/office/powerpoint/2010/main" val="200935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3927F3-9A20-4217-B2BC-06F679F61752}"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3927F3-9A20-4217-B2BC-06F679F61752}"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3927F3-9A20-4217-B2BC-06F679F61752}" type="datetimeFigureOut">
              <a:rPr lang="en-US" smtClean="0"/>
              <a:pPr/>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3927F3-9A20-4217-B2BC-06F679F61752}" type="datetimeFigureOut">
              <a:rPr lang="en-US" smtClean="0"/>
              <a:pPr/>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927F3-9A20-4217-B2BC-06F679F61752}" type="datetimeFigureOut">
              <a:rPr lang="en-US" smtClean="0"/>
              <a:pPr/>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927F3-9A20-4217-B2BC-06F679F61752}"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3927F3-9A20-4217-B2BC-06F679F61752}"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D98F7-543A-4387-89F5-CA1762F3F2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927F3-9A20-4217-B2BC-06F679F61752}" type="datetimeFigureOut">
              <a:rPr lang="en-US" smtClean="0"/>
              <a:pPr/>
              <a:t>17/8/2023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D98F7-543A-4387-89F5-CA1762F3F2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chemeClr val="dk2"/>
                </a:solidFill>
                <a:latin typeface="Tinos"/>
                <a:ea typeface="Tinos"/>
                <a:cs typeface="Tinos"/>
                <a:sym typeface="Tinos"/>
              </a:defRPr>
            </a:lvl1pPr>
            <a:lvl2pPr lvl="1" algn="r">
              <a:buNone/>
              <a:defRPr sz="1600">
                <a:solidFill>
                  <a:schemeClr val="dk2"/>
                </a:solidFill>
                <a:latin typeface="Tinos"/>
                <a:ea typeface="Tinos"/>
                <a:cs typeface="Tinos"/>
                <a:sym typeface="Tinos"/>
              </a:defRPr>
            </a:lvl2pPr>
            <a:lvl3pPr lvl="2" algn="r">
              <a:buNone/>
              <a:defRPr sz="1600">
                <a:solidFill>
                  <a:schemeClr val="dk2"/>
                </a:solidFill>
                <a:latin typeface="Tinos"/>
                <a:ea typeface="Tinos"/>
                <a:cs typeface="Tinos"/>
                <a:sym typeface="Tinos"/>
              </a:defRPr>
            </a:lvl3pPr>
            <a:lvl4pPr lvl="3" algn="r">
              <a:buNone/>
              <a:defRPr sz="1600">
                <a:solidFill>
                  <a:schemeClr val="dk2"/>
                </a:solidFill>
                <a:latin typeface="Tinos"/>
                <a:ea typeface="Tinos"/>
                <a:cs typeface="Tinos"/>
                <a:sym typeface="Tinos"/>
              </a:defRPr>
            </a:lvl4pPr>
            <a:lvl5pPr lvl="4" algn="r">
              <a:buNone/>
              <a:defRPr sz="1600">
                <a:solidFill>
                  <a:schemeClr val="dk2"/>
                </a:solidFill>
                <a:latin typeface="Tinos"/>
                <a:ea typeface="Tinos"/>
                <a:cs typeface="Tinos"/>
                <a:sym typeface="Tinos"/>
              </a:defRPr>
            </a:lvl5pPr>
            <a:lvl6pPr lvl="5" algn="r">
              <a:buNone/>
              <a:defRPr sz="1600">
                <a:solidFill>
                  <a:schemeClr val="dk2"/>
                </a:solidFill>
                <a:latin typeface="Tinos"/>
                <a:ea typeface="Tinos"/>
                <a:cs typeface="Tinos"/>
                <a:sym typeface="Tinos"/>
              </a:defRPr>
            </a:lvl6pPr>
            <a:lvl7pPr lvl="6" algn="r">
              <a:buNone/>
              <a:defRPr sz="1600">
                <a:solidFill>
                  <a:schemeClr val="dk2"/>
                </a:solidFill>
                <a:latin typeface="Tinos"/>
                <a:ea typeface="Tinos"/>
                <a:cs typeface="Tinos"/>
                <a:sym typeface="Tinos"/>
              </a:defRPr>
            </a:lvl7pPr>
            <a:lvl8pPr lvl="7" algn="r">
              <a:buNone/>
              <a:defRPr sz="1600">
                <a:solidFill>
                  <a:schemeClr val="dk2"/>
                </a:solidFill>
                <a:latin typeface="Tinos"/>
                <a:ea typeface="Tinos"/>
                <a:cs typeface="Tinos"/>
                <a:sym typeface="Tinos"/>
              </a:defRPr>
            </a:lvl8pPr>
            <a:lvl9pPr lvl="8" algn="r">
              <a:buNone/>
              <a:defRPr sz="1600">
                <a:solidFill>
                  <a:schemeClr val="dk2"/>
                </a:solidFill>
                <a:latin typeface="Tinos"/>
                <a:ea typeface="Tinos"/>
                <a:cs typeface="Tinos"/>
                <a:sym typeface="Tinos"/>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spTree>
    <p:extLst>
      <p:ext uri="{BB962C8B-B14F-4D97-AF65-F5344CB8AC3E}">
        <p14:creationId xmlns:p14="http://schemas.microsoft.com/office/powerpoint/2010/main" val="317598242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074900" y="959167"/>
            <a:ext cx="8822400" cy="9332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1pPr>
            <a:lvl2pPr lvl="1">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2pPr>
            <a:lvl3pPr lvl="2">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3pPr>
            <a:lvl4pPr lvl="3">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4pPr>
            <a:lvl5pPr lvl="4">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5pPr>
            <a:lvl6pPr lvl="5">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6pPr>
            <a:lvl7pPr lvl="6">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7pPr>
            <a:lvl8pPr lvl="7">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8pPr>
            <a:lvl9pPr lvl="8">
              <a:spcBef>
                <a:spcPts val="0"/>
              </a:spcBef>
              <a:spcAft>
                <a:spcPts val="0"/>
              </a:spcAft>
              <a:buClr>
                <a:schemeClr val="dk1"/>
              </a:buClr>
              <a:buSzPts val="2400"/>
              <a:buFont typeface="Oswald"/>
              <a:buNone/>
              <a:defRPr sz="2400" b="1">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2074900" y="1838428"/>
            <a:ext cx="8822400" cy="40564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dk1"/>
              </a:buClr>
              <a:buSzPts val="3000"/>
              <a:buFont typeface="Tinos"/>
              <a:buChar char="◈"/>
              <a:defRPr sz="3000">
                <a:solidFill>
                  <a:schemeClr val="dk1"/>
                </a:solidFill>
                <a:latin typeface="Tinos"/>
                <a:ea typeface="Tinos"/>
                <a:cs typeface="Tinos"/>
                <a:sym typeface="Tinos"/>
              </a:defRPr>
            </a:lvl1pPr>
            <a:lvl2pPr marL="914400" lvl="1"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2pPr>
            <a:lvl3pPr marL="1371600" lvl="2" indent="-381000">
              <a:spcBef>
                <a:spcPts val="0"/>
              </a:spcBef>
              <a:spcAft>
                <a:spcPts val="0"/>
              </a:spcAft>
              <a:buClr>
                <a:schemeClr val="dk1"/>
              </a:buClr>
              <a:buSzPts val="2400"/>
              <a:buFont typeface="Tinos"/>
              <a:buChar char="◇"/>
              <a:defRPr sz="2400">
                <a:solidFill>
                  <a:schemeClr val="dk1"/>
                </a:solidFill>
                <a:latin typeface="Tinos"/>
                <a:ea typeface="Tinos"/>
                <a:cs typeface="Tinos"/>
                <a:sym typeface="Tinos"/>
              </a:defRPr>
            </a:lvl3pPr>
            <a:lvl4pPr marL="1828800" lvl="3"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4pPr>
            <a:lvl5pPr marL="2286000" lvl="4"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5pPr>
            <a:lvl6pPr marL="2743200" lvl="5"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6pPr>
            <a:lvl7pPr marL="3200400" lvl="6"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7pPr>
            <a:lvl8pPr marL="3657600" lvl="7"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8pPr>
            <a:lvl9pPr marL="4114800" lvl="8" indent="-342900">
              <a:spcBef>
                <a:spcPts val="0"/>
              </a:spcBef>
              <a:spcAft>
                <a:spcPts val="0"/>
              </a:spcAft>
              <a:buClr>
                <a:schemeClr val="dk1"/>
              </a:buClr>
              <a:buSzPts val="1800"/>
              <a:buFont typeface="Tinos"/>
              <a:buChar char="⬦"/>
              <a:defRPr sz="1800">
                <a:solidFill>
                  <a:schemeClr val="dk1"/>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10532467" y="5464568"/>
            <a:ext cx="731600" cy="524800"/>
          </a:xfrm>
          <a:prstGeom prst="rect">
            <a:avLst/>
          </a:prstGeom>
          <a:noFill/>
          <a:ln>
            <a:noFill/>
          </a:ln>
        </p:spPr>
        <p:txBody>
          <a:bodyPr spcFirstLastPara="1" wrap="square" lIns="91425" tIns="91425" rIns="91425" bIns="91425" anchor="ctr" anchorCtr="0">
            <a:noAutofit/>
          </a:bodyPr>
          <a:lstStyle>
            <a:lvl1pPr lvl="0" algn="r">
              <a:buNone/>
              <a:defRPr sz="1600">
                <a:solidFill>
                  <a:schemeClr val="dk2"/>
                </a:solidFill>
                <a:latin typeface="Tinos"/>
                <a:ea typeface="Tinos"/>
                <a:cs typeface="Tinos"/>
                <a:sym typeface="Tinos"/>
              </a:defRPr>
            </a:lvl1pPr>
            <a:lvl2pPr lvl="1" algn="r">
              <a:buNone/>
              <a:defRPr sz="1600">
                <a:solidFill>
                  <a:schemeClr val="dk2"/>
                </a:solidFill>
                <a:latin typeface="Tinos"/>
                <a:ea typeface="Tinos"/>
                <a:cs typeface="Tinos"/>
                <a:sym typeface="Tinos"/>
              </a:defRPr>
            </a:lvl2pPr>
            <a:lvl3pPr lvl="2" algn="r">
              <a:buNone/>
              <a:defRPr sz="1600">
                <a:solidFill>
                  <a:schemeClr val="dk2"/>
                </a:solidFill>
                <a:latin typeface="Tinos"/>
                <a:ea typeface="Tinos"/>
                <a:cs typeface="Tinos"/>
                <a:sym typeface="Tinos"/>
              </a:defRPr>
            </a:lvl3pPr>
            <a:lvl4pPr lvl="3" algn="r">
              <a:buNone/>
              <a:defRPr sz="1600">
                <a:solidFill>
                  <a:schemeClr val="dk2"/>
                </a:solidFill>
                <a:latin typeface="Tinos"/>
                <a:ea typeface="Tinos"/>
                <a:cs typeface="Tinos"/>
                <a:sym typeface="Tinos"/>
              </a:defRPr>
            </a:lvl4pPr>
            <a:lvl5pPr lvl="4" algn="r">
              <a:buNone/>
              <a:defRPr sz="1600">
                <a:solidFill>
                  <a:schemeClr val="dk2"/>
                </a:solidFill>
                <a:latin typeface="Tinos"/>
                <a:ea typeface="Tinos"/>
                <a:cs typeface="Tinos"/>
                <a:sym typeface="Tinos"/>
              </a:defRPr>
            </a:lvl5pPr>
            <a:lvl6pPr lvl="5" algn="r">
              <a:buNone/>
              <a:defRPr sz="1600">
                <a:solidFill>
                  <a:schemeClr val="dk2"/>
                </a:solidFill>
                <a:latin typeface="Tinos"/>
                <a:ea typeface="Tinos"/>
                <a:cs typeface="Tinos"/>
                <a:sym typeface="Tinos"/>
              </a:defRPr>
            </a:lvl6pPr>
            <a:lvl7pPr lvl="6" algn="r">
              <a:buNone/>
              <a:defRPr sz="1600">
                <a:solidFill>
                  <a:schemeClr val="dk2"/>
                </a:solidFill>
                <a:latin typeface="Tinos"/>
                <a:ea typeface="Tinos"/>
                <a:cs typeface="Tinos"/>
                <a:sym typeface="Tinos"/>
              </a:defRPr>
            </a:lvl7pPr>
            <a:lvl8pPr lvl="7" algn="r">
              <a:buNone/>
              <a:defRPr sz="1600">
                <a:solidFill>
                  <a:schemeClr val="dk2"/>
                </a:solidFill>
                <a:latin typeface="Tinos"/>
                <a:ea typeface="Tinos"/>
                <a:cs typeface="Tinos"/>
                <a:sym typeface="Tinos"/>
              </a:defRPr>
            </a:lvl8pPr>
            <a:lvl9pPr lvl="8" algn="r">
              <a:buNone/>
              <a:defRPr sz="1600">
                <a:solidFill>
                  <a:schemeClr val="dk2"/>
                </a:solidFill>
                <a:latin typeface="Tinos"/>
                <a:ea typeface="Tinos"/>
                <a:cs typeface="Tinos"/>
                <a:sym typeface="Tinos"/>
              </a:defRPr>
            </a:lvl9pPr>
          </a:lstStyle>
          <a:p>
            <a:pPr defTabSz="1219170">
              <a:buClr>
                <a:srgbClr val="000000"/>
              </a:buClr>
            </a:pPr>
            <a:fld id="{00000000-1234-1234-1234-123412341234}" type="slidenum">
              <a:rPr lang="en" kern="0" smtClean="0">
                <a:solidFill>
                  <a:srgbClr val="797281"/>
                </a:solidFill>
              </a:rPr>
              <a:pPr defTabSz="1219170">
                <a:buClr>
                  <a:srgbClr val="000000"/>
                </a:buClr>
              </a:pPr>
              <a:t>‹#›</a:t>
            </a:fld>
            <a:endParaRPr lang="en" kern="0">
              <a:solidFill>
                <a:srgbClr val="797281"/>
              </a:solidFill>
            </a:endParaRPr>
          </a:p>
        </p:txBody>
      </p:sp>
    </p:spTree>
    <p:extLst>
      <p:ext uri="{BB962C8B-B14F-4D97-AF65-F5344CB8AC3E}">
        <p14:creationId xmlns:p14="http://schemas.microsoft.com/office/powerpoint/2010/main" val="2140725070"/>
      </p:ext>
    </p:extLst>
  </p:cSld>
  <p:clrMap bg1="lt1" tx1="dk1" bg2="dk2" tx2="lt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5181600"/>
          </a:xfrm>
          <a:prstGeom prst="rect">
            <a:avLst/>
          </a:prstGeom>
        </p:spPr>
      </p:pic>
      <p:sp>
        <p:nvSpPr>
          <p:cNvPr id="5" name="TextBox 4"/>
          <p:cNvSpPr txBox="1"/>
          <p:nvPr/>
        </p:nvSpPr>
        <p:spPr>
          <a:xfrm>
            <a:off x="1524000" y="5181601"/>
            <a:ext cx="9144000" cy="1200329"/>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chỉ</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ra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năng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lượng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xuất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trong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39469"/>
            <a:ext cx="4987263" cy="646331"/>
          </a:xfrm>
          <a:prstGeom prst="rect">
            <a:avLst/>
          </a:prstGeom>
        </p:spPr>
        <p:txBody>
          <a:bodyPr wrap="none">
            <a:spAutoFit/>
          </a:bodyPr>
          <a:lstStyle/>
          <a:p>
            <a:r>
              <a:rPr lang="vi-VN" sz="3600" b="1" dirty="0">
                <a:latin typeface="Times New Roman" pitchFamily="18" charset="0"/>
                <a:cs typeface="Times New Roman" pitchFamily="18" charset="0"/>
              </a:rPr>
              <a:t>II. Các dạng năng lượng</a:t>
            </a:r>
            <a:endParaRPr lang="vi-VN" sz="3600" dirty="0">
              <a:latin typeface="Times New Roman" pitchFamily="18" charset="0"/>
              <a:cs typeface="Times New Roman"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685800"/>
            <a:ext cx="11734800" cy="601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ình nền cho PowerPoint đơn giản với tông màu xanh lam"/>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11811000" cy="67818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Tự “chế” hình nền ấn tượng bằng Photosh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69246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p:cNvGraphicFramePr/>
          <p:nvPr/>
        </p:nvGraphicFramePr>
        <p:xfrm>
          <a:off x="2352677" y="1203018"/>
          <a:ext cx="7610475" cy="509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4156147" y="2"/>
            <a:ext cx="3756875" cy="882573"/>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a:solidFill>
                  <a:srgbClr val="002060"/>
                </a:solidFill>
                <a:latin typeface="Arial"/>
                <a:cs typeface="Times New Roman" panose="02020603050405020304" pitchFamily="18" charset="0"/>
                <a:sym typeface="Arial"/>
              </a:rPr>
              <a:t>do </a:t>
            </a:r>
            <a:r>
              <a:rPr lang="en-US" sz="2133" kern="0" dirty="0" err="1">
                <a:solidFill>
                  <a:srgbClr val="002060"/>
                </a:solidFill>
                <a:latin typeface="Arial"/>
                <a:cs typeface="Times New Roman" panose="02020603050405020304" pitchFamily="18" charset="0"/>
                <a:sym typeface="Arial"/>
              </a:rPr>
              <a:t>chuyển</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động</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tạo</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ra.</a:t>
            </a:r>
            <a:r>
              <a:rPr lang="en-US" sz="2133" kern="0" dirty="0">
                <a:solidFill>
                  <a:srgbClr val="002060"/>
                </a:solidFill>
                <a:latin typeface="Arial"/>
                <a:cs typeface="Times New Roman" panose="02020603050405020304" pitchFamily="18" charset="0"/>
                <a:sym typeface="Arial"/>
              </a:rPr>
              <a:t> VD: </a:t>
            </a:r>
            <a:r>
              <a:rPr lang="en-US" sz="2133" kern="0" dirty="0" err="1">
                <a:solidFill>
                  <a:srgbClr val="002060"/>
                </a:solidFill>
                <a:latin typeface="Arial"/>
                <a:cs typeface="Times New Roman" panose="02020603050405020304" pitchFamily="18" charset="0"/>
                <a:sym typeface="Arial"/>
              </a:rPr>
              <a:t>bóng</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đang</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lăn</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chim</a:t>
            </a:r>
            <a:r>
              <a:rPr lang="en-US" sz="2133" kern="0" dirty="0">
                <a:solidFill>
                  <a:srgbClr val="002060"/>
                </a:solidFill>
                <a:latin typeface="Arial"/>
                <a:cs typeface="Times New Roman" panose="02020603050405020304" pitchFamily="18" charset="0"/>
                <a:sym typeface="Arial"/>
              </a:rPr>
              <a:t> bay,..</a:t>
            </a:r>
          </a:p>
        </p:txBody>
      </p:sp>
      <p:grpSp>
        <p:nvGrpSpPr>
          <p:cNvPr id="17" name="Group 16"/>
          <p:cNvGrpSpPr/>
          <p:nvPr/>
        </p:nvGrpSpPr>
        <p:grpSpPr>
          <a:xfrm>
            <a:off x="5900739" y="882575"/>
            <a:ext cx="435428" cy="271640"/>
            <a:chOff x="2607298" y="1058265"/>
            <a:chExt cx="326571" cy="203730"/>
          </a:xfrm>
        </p:grpSpPr>
        <p:sp>
          <p:nvSpPr>
            <p:cNvPr id="18" name="Right Arrow 17"/>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9"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sp>
        <p:nvSpPr>
          <p:cNvPr id="20" name="Rounded Rectangle 19"/>
          <p:cNvSpPr/>
          <p:nvPr/>
        </p:nvSpPr>
        <p:spPr>
          <a:xfrm rot="2711377">
            <a:off x="8109183" y="811522"/>
            <a:ext cx="2730980" cy="1372001"/>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a:solidFill>
                  <a:srgbClr val="002060"/>
                </a:solidFill>
                <a:latin typeface="Arial"/>
                <a:sym typeface="Arial"/>
              </a:rPr>
              <a:t>do </a:t>
            </a:r>
            <a:r>
              <a:rPr lang="en-US" sz="2133" kern="0" dirty="0" err="1">
                <a:solidFill>
                  <a:srgbClr val="002060"/>
                </a:solidFill>
                <a:latin typeface="Arial"/>
                <a:sym typeface="Arial"/>
              </a:rPr>
              <a:t>vật</a:t>
            </a:r>
            <a:r>
              <a:rPr lang="en-US" sz="2133" kern="0" dirty="0">
                <a:solidFill>
                  <a:srgbClr val="002060"/>
                </a:solidFill>
                <a:latin typeface="Arial"/>
                <a:sym typeface="Arial"/>
              </a:rPr>
              <a:t> ở </a:t>
            </a:r>
            <a:r>
              <a:rPr lang="en-US" sz="2133" kern="0" dirty="0" err="1">
                <a:solidFill>
                  <a:srgbClr val="002060"/>
                </a:solidFill>
                <a:latin typeface="Arial"/>
                <a:sym typeface="Arial"/>
              </a:rPr>
              <a:t>trên</a:t>
            </a:r>
            <a:r>
              <a:rPr lang="en-US" sz="2133" kern="0" dirty="0">
                <a:solidFill>
                  <a:srgbClr val="002060"/>
                </a:solidFill>
                <a:latin typeface="Arial"/>
                <a:sym typeface="Arial"/>
              </a:rPr>
              <a:t> </a:t>
            </a:r>
            <a:r>
              <a:rPr lang="en-US" sz="2133" kern="0" dirty="0" err="1">
                <a:solidFill>
                  <a:srgbClr val="002060"/>
                </a:solidFill>
                <a:latin typeface="Arial"/>
                <a:sym typeface="Arial"/>
              </a:rPr>
              <a:t>cao</a:t>
            </a:r>
            <a:r>
              <a:rPr lang="en-US" sz="2133" kern="0" dirty="0">
                <a:solidFill>
                  <a:srgbClr val="002060"/>
                </a:solidFill>
                <a:latin typeface="Arial"/>
                <a:sym typeface="Arial"/>
              </a:rPr>
              <a:t> so </a:t>
            </a:r>
            <a:r>
              <a:rPr lang="en-US" sz="2133" kern="0" dirty="0" err="1">
                <a:solidFill>
                  <a:srgbClr val="002060"/>
                </a:solidFill>
                <a:latin typeface="Arial"/>
                <a:sym typeface="Arial"/>
              </a:rPr>
              <a:t>với</a:t>
            </a:r>
            <a:r>
              <a:rPr lang="en-US" sz="2133" kern="0" dirty="0">
                <a:solidFill>
                  <a:srgbClr val="002060"/>
                </a:solidFill>
                <a:latin typeface="Arial"/>
                <a:sym typeface="Arial"/>
              </a:rPr>
              <a:t> </a:t>
            </a:r>
            <a:r>
              <a:rPr lang="en-US" sz="2133" kern="0" dirty="0" err="1">
                <a:solidFill>
                  <a:srgbClr val="002060"/>
                </a:solidFill>
                <a:latin typeface="Arial"/>
                <a:sym typeface="Arial"/>
              </a:rPr>
              <a:t>mặt</a:t>
            </a:r>
            <a:r>
              <a:rPr lang="en-US" sz="2133" kern="0" dirty="0">
                <a:solidFill>
                  <a:srgbClr val="002060"/>
                </a:solidFill>
                <a:latin typeface="Arial"/>
                <a:sym typeface="Arial"/>
              </a:rPr>
              <a:t> </a:t>
            </a:r>
            <a:r>
              <a:rPr lang="en-US" sz="2133" kern="0" dirty="0" err="1">
                <a:solidFill>
                  <a:srgbClr val="002060"/>
                </a:solidFill>
                <a:latin typeface="Arial"/>
                <a:sym typeface="Arial"/>
              </a:rPr>
              <a:t>đất</a:t>
            </a:r>
            <a:r>
              <a:rPr lang="en-US" sz="2133" kern="0" dirty="0">
                <a:solidFill>
                  <a:srgbClr val="002060"/>
                </a:solidFill>
                <a:latin typeface="Arial"/>
                <a:sym typeface="Arial"/>
              </a:rPr>
              <a:t>. VD: con </a:t>
            </a:r>
            <a:r>
              <a:rPr lang="en-US" sz="2133" kern="0" dirty="0" err="1">
                <a:solidFill>
                  <a:srgbClr val="002060"/>
                </a:solidFill>
                <a:latin typeface="Arial"/>
                <a:sym typeface="Arial"/>
              </a:rPr>
              <a:t>diều</a:t>
            </a:r>
            <a:r>
              <a:rPr lang="en-US" sz="2133" kern="0" dirty="0">
                <a:solidFill>
                  <a:srgbClr val="002060"/>
                </a:solidFill>
                <a:latin typeface="Arial"/>
                <a:sym typeface="Arial"/>
              </a:rPr>
              <a:t>, </a:t>
            </a:r>
            <a:r>
              <a:rPr lang="en-US" sz="2133" kern="0" dirty="0" err="1">
                <a:solidFill>
                  <a:srgbClr val="002060"/>
                </a:solidFill>
                <a:latin typeface="Arial"/>
                <a:sym typeface="Arial"/>
              </a:rPr>
              <a:t>quả</a:t>
            </a:r>
            <a:r>
              <a:rPr lang="en-US" sz="2133" kern="0" dirty="0">
                <a:solidFill>
                  <a:srgbClr val="002060"/>
                </a:solidFill>
                <a:latin typeface="Arial"/>
                <a:sym typeface="Arial"/>
              </a:rPr>
              <a:t> </a:t>
            </a:r>
            <a:r>
              <a:rPr lang="en-US" sz="2133" kern="0" dirty="0" err="1">
                <a:solidFill>
                  <a:srgbClr val="002060"/>
                </a:solidFill>
                <a:latin typeface="Arial"/>
                <a:sym typeface="Arial"/>
              </a:rPr>
              <a:t>táo</a:t>
            </a:r>
            <a:r>
              <a:rPr lang="en-US" sz="2133" kern="0" dirty="0">
                <a:solidFill>
                  <a:srgbClr val="002060"/>
                </a:solidFill>
                <a:latin typeface="Arial"/>
                <a:sym typeface="Arial"/>
              </a:rPr>
              <a:t> </a:t>
            </a:r>
            <a:r>
              <a:rPr lang="en-US" sz="2133" kern="0" dirty="0" err="1">
                <a:solidFill>
                  <a:srgbClr val="002060"/>
                </a:solidFill>
                <a:latin typeface="Arial"/>
                <a:sym typeface="Arial"/>
              </a:rPr>
              <a:t>trên</a:t>
            </a:r>
            <a:r>
              <a:rPr lang="en-US" sz="2133" kern="0" dirty="0">
                <a:solidFill>
                  <a:srgbClr val="002060"/>
                </a:solidFill>
                <a:latin typeface="Arial"/>
                <a:sym typeface="Arial"/>
              </a:rPr>
              <a:t> </a:t>
            </a:r>
            <a:r>
              <a:rPr lang="en-US" sz="2133" kern="0" dirty="0" err="1">
                <a:solidFill>
                  <a:srgbClr val="002060"/>
                </a:solidFill>
                <a:latin typeface="Arial"/>
                <a:sym typeface="Arial"/>
              </a:rPr>
              <a:t>cây</a:t>
            </a:r>
            <a:endParaRPr lang="en-US" sz="2133" kern="0" dirty="0">
              <a:solidFill>
                <a:srgbClr val="002060"/>
              </a:solidFill>
              <a:latin typeface="Arial"/>
              <a:sym typeface="Arial"/>
            </a:endParaRPr>
          </a:p>
        </p:txBody>
      </p:sp>
      <p:grpSp>
        <p:nvGrpSpPr>
          <p:cNvPr id="21" name="Group 20"/>
          <p:cNvGrpSpPr/>
          <p:nvPr/>
        </p:nvGrpSpPr>
        <p:grpSpPr>
          <a:xfrm rot="2670391">
            <a:off x="8076970" y="1730083"/>
            <a:ext cx="435428" cy="271640"/>
            <a:chOff x="2607298" y="1058265"/>
            <a:chExt cx="326571" cy="203730"/>
          </a:xfrm>
        </p:grpSpPr>
        <p:sp>
          <p:nvSpPr>
            <p:cNvPr id="22" name="Right Arrow 21"/>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3"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sp>
        <p:nvSpPr>
          <p:cNvPr id="27" name="Rounded Rectangle 26"/>
          <p:cNvSpPr/>
          <p:nvPr/>
        </p:nvSpPr>
        <p:spPr>
          <a:xfrm>
            <a:off x="9318527" y="3234631"/>
            <a:ext cx="1886500" cy="2174359"/>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000" kern="0" dirty="0" err="1">
                <a:solidFill>
                  <a:srgbClr val="002060"/>
                </a:solidFill>
                <a:latin typeface="Arial"/>
                <a:sym typeface="Arial"/>
              </a:rPr>
              <a:t>sinh</a:t>
            </a:r>
            <a:r>
              <a:rPr lang="en-US" sz="2000" kern="0" dirty="0">
                <a:solidFill>
                  <a:srgbClr val="002060"/>
                </a:solidFill>
                <a:latin typeface="Arial"/>
                <a:sym typeface="Arial"/>
              </a:rPr>
              <a:t> </a:t>
            </a:r>
            <a:r>
              <a:rPr lang="en-US" sz="2000" kern="0" dirty="0" err="1">
                <a:solidFill>
                  <a:srgbClr val="002060"/>
                </a:solidFill>
                <a:latin typeface="Arial"/>
                <a:sym typeface="Arial"/>
              </a:rPr>
              <a:t>ra</a:t>
            </a:r>
            <a:r>
              <a:rPr lang="en-US" sz="2000" kern="0" dirty="0">
                <a:solidFill>
                  <a:srgbClr val="002060"/>
                </a:solidFill>
                <a:latin typeface="Arial"/>
                <a:sym typeface="Arial"/>
              </a:rPr>
              <a:t> do </a:t>
            </a:r>
            <a:r>
              <a:rPr lang="en-US" sz="2000" kern="0" dirty="0" err="1">
                <a:solidFill>
                  <a:srgbClr val="002060"/>
                </a:solidFill>
                <a:latin typeface="Arial"/>
                <a:sym typeface="Arial"/>
              </a:rPr>
              <a:t>phản</a:t>
            </a:r>
            <a:r>
              <a:rPr lang="en-US" sz="2000" kern="0" dirty="0">
                <a:solidFill>
                  <a:srgbClr val="002060"/>
                </a:solidFill>
                <a:latin typeface="Arial"/>
                <a:sym typeface="Arial"/>
              </a:rPr>
              <a:t> </a:t>
            </a:r>
            <a:r>
              <a:rPr lang="en-US" sz="2000" kern="0" dirty="0" err="1">
                <a:solidFill>
                  <a:srgbClr val="002060"/>
                </a:solidFill>
                <a:latin typeface="Arial"/>
                <a:sym typeface="Arial"/>
              </a:rPr>
              <a:t>ứng</a:t>
            </a:r>
            <a:r>
              <a:rPr lang="en-US" sz="2000" kern="0" dirty="0">
                <a:solidFill>
                  <a:srgbClr val="002060"/>
                </a:solidFill>
                <a:latin typeface="Arial"/>
                <a:sym typeface="Arial"/>
              </a:rPr>
              <a:t> </a:t>
            </a:r>
            <a:r>
              <a:rPr lang="en-US" sz="2000" kern="0" dirty="0" err="1">
                <a:solidFill>
                  <a:srgbClr val="002060"/>
                </a:solidFill>
                <a:latin typeface="Arial"/>
                <a:sym typeface="Arial"/>
              </a:rPr>
              <a:t>hóa</a:t>
            </a:r>
            <a:r>
              <a:rPr lang="en-US" sz="2000" kern="0" dirty="0">
                <a:solidFill>
                  <a:srgbClr val="002060"/>
                </a:solidFill>
                <a:latin typeface="Arial"/>
                <a:sym typeface="Arial"/>
              </a:rPr>
              <a:t> </a:t>
            </a:r>
            <a:r>
              <a:rPr lang="en-US" sz="2000" kern="0" dirty="0" err="1">
                <a:solidFill>
                  <a:srgbClr val="002060"/>
                </a:solidFill>
                <a:latin typeface="Arial"/>
                <a:sym typeface="Arial"/>
              </a:rPr>
              <a:t>học</a:t>
            </a:r>
            <a:r>
              <a:rPr lang="en-US" sz="2000" kern="0" dirty="0">
                <a:solidFill>
                  <a:srgbClr val="002060"/>
                </a:solidFill>
                <a:latin typeface="Arial"/>
                <a:sym typeface="Arial"/>
              </a:rPr>
              <a:t> </a:t>
            </a:r>
            <a:r>
              <a:rPr lang="en-US" sz="2000" kern="0" dirty="0" err="1">
                <a:solidFill>
                  <a:srgbClr val="002060"/>
                </a:solidFill>
                <a:latin typeface="Arial"/>
                <a:sym typeface="Arial"/>
              </a:rPr>
              <a:t>của</a:t>
            </a:r>
            <a:r>
              <a:rPr lang="en-US" sz="2000" kern="0" dirty="0">
                <a:solidFill>
                  <a:srgbClr val="002060"/>
                </a:solidFill>
                <a:latin typeface="Arial"/>
                <a:sym typeface="Arial"/>
              </a:rPr>
              <a:t> </a:t>
            </a:r>
            <a:r>
              <a:rPr lang="en-US" sz="2000" kern="0" dirty="0" err="1">
                <a:solidFill>
                  <a:srgbClr val="002060"/>
                </a:solidFill>
                <a:latin typeface="Arial"/>
                <a:sym typeface="Arial"/>
              </a:rPr>
              <a:t>các</a:t>
            </a:r>
            <a:r>
              <a:rPr lang="en-US" sz="2000" kern="0" dirty="0">
                <a:solidFill>
                  <a:srgbClr val="002060"/>
                </a:solidFill>
                <a:latin typeface="Arial"/>
                <a:sym typeface="Arial"/>
              </a:rPr>
              <a:t> </a:t>
            </a:r>
            <a:r>
              <a:rPr lang="en-US" sz="2000" kern="0" dirty="0" err="1">
                <a:solidFill>
                  <a:srgbClr val="002060"/>
                </a:solidFill>
                <a:latin typeface="Arial"/>
                <a:sym typeface="Arial"/>
              </a:rPr>
              <a:t>chất</a:t>
            </a:r>
            <a:r>
              <a:rPr lang="en-US" sz="2000" kern="0" dirty="0">
                <a:solidFill>
                  <a:srgbClr val="002060"/>
                </a:solidFill>
                <a:latin typeface="Arial"/>
                <a:sym typeface="Arial"/>
              </a:rPr>
              <a:t>. VD: </a:t>
            </a:r>
            <a:r>
              <a:rPr lang="en-US" sz="2000" kern="0" dirty="0" err="1">
                <a:solidFill>
                  <a:srgbClr val="002060"/>
                </a:solidFill>
                <a:latin typeface="Arial"/>
                <a:sym typeface="Arial"/>
              </a:rPr>
              <a:t>Nl</a:t>
            </a:r>
            <a:r>
              <a:rPr lang="en-US" sz="2000" kern="0" dirty="0">
                <a:solidFill>
                  <a:srgbClr val="002060"/>
                </a:solidFill>
                <a:latin typeface="Arial"/>
                <a:sym typeface="Arial"/>
              </a:rPr>
              <a:t> </a:t>
            </a:r>
            <a:r>
              <a:rPr lang="en-US" sz="2000" kern="0" dirty="0" err="1">
                <a:solidFill>
                  <a:srgbClr val="002060"/>
                </a:solidFill>
                <a:latin typeface="Arial"/>
                <a:sym typeface="Arial"/>
              </a:rPr>
              <a:t>dự</a:t>
            </a:r>
            <a:r>
              <a:rPr lang="en-US" sz="2000" kern="0" dirty="0">
                <a:solidFill>
                  <a:srgbClr val="002060"/>
                </a:solidFill>
                <a:latin typeface="Arial"/>
                <a:sym typeface="Arial"/>
              </a:rPr>
              <a:t> </a:t>
            </a:r>
            <a:r>
              <a:rPr lang="en-US" sz="2000" kern="0" dirty="0" err="1">
                <a:solidFill>
                  <a:srgbClr val="002060"/>
                </a:solidFill>
                <a:latin typeface="Arial"/>
                <a:sym typeface="Arial"/>
              </a:rPr>
              <a:t>trữ</a:t>
            </a:r>
            <a:r>
              <a:rPr lang="en-US" sz="2000" kern="0" dirty="0">
                <a:solidFill>
                  <a:srgbClr val="002060"/>
                </a:solidFill>
                <a:latin typeface="Arial"/>
                <a:sym typeface="Arial"/>
              </a:rPr>
              <a:t> ở pin, </a:t>
            </a:r>
            <a:r>
              <a:rPr lang="en-US" sz="2000" kern="0" dirty="0" err="1">
                <a:solidFill>
                  <a:srgbClr val="002060"/>
                </a:solidFill>
                <a:latin typeface="Arial"/>
                <a:sym typeface="Arial"/>
              </a:rPr>
              <a:t>thức</a:t>
            </a:r>
            <a:r>
              <a:rPr lang="en-US" sz="2000" kern="0" dirty="0">
                <a:solidFill>
                  <a:srgbClr val="002060"/>
                </a:solidFill>
                <a:latin typeface="Arial"/>
                <a:sym typeface="Arial"/>
              </a:rPr>
              <a:t> </a:t>
            </a:r>
            <a:r>
              <a:rPr lang="en-US" sz="2000" kern="0" dirty="0" err="1">
                <a:solidFill>
                  <a:srgbClr val="002060"/>
                </a:solidFill>
                <a:latin typeface="Arial"/>
                <a:sym typeface="Arial"/>
              </a:rPr>
              <a:t>ăn</a:t>
            </a:r>
            <a:r>
              <a:rPr lang="en-US" sz="2000" kern="0" dirty="0">
                <a:solidFill>
                  <a:srgbClr val="002060"/>
                </a:solidFill>
                <a:latin typeface="Arial"/>
                <a:sym typeface="Arial"/>
              </a:rPr>
              <a:t>,.. </a:t>
            </a:r>
          </a:p>
        </p:txBody>
      </p:sp>
      <p:grpSp>
        <p:nvGrpSpPr>
          <p:cNvPr id="28" name="Group 27"/>
          <p:cNvGrpSpPr/>
          <p:nvPr/>
        </p:nvGrpSpPr>
        <p:grpSpPr>
          <a:xfrm rot="5653613">
            <a:off x="8744490" y="3964657"/>
            <a:ext cx="435428" cy="271640"/>
            <a:chOff x="2607298" y="1058265"/>
            <a:chExt cx="326571" cy="203730"/>
          </a:xfrm>
        </p:grpSpPr>
        <p:sp>
          <p:nvSpPr>
            <p:cNvPr id="29" name="Right Arrow 28"/>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0"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sp>
        <p:nvSpPr>
          <p:cNvPr id="31" name="Rounded Rectangle 30"/>
          <p:cNvSpPr/>
          <p:nvPr/>
        </p:nvSpPr>
        <p:spPr>
          <a:xfrm>
            <a:off x="7984912" y="5897804"/>
            <a:ext cx="3220115" cy="960976"/>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err="1">
                <a:solidFill>
                  <a:srgbClr val="002060"/>
                </a:solidFill>
                <a:latin typeface="Arial"/>
                <a:sym typeface="Arial"/>
              </a:rPr>
              <a:t>tạo</a:t>
            </a:r>
            <a:r>
              <a:rPr lang="en-US" sz="2133" kern="0" dirty="0">
                <a:solidFill>
                  <a:srgbClr val="002060"/>
                </a:solidFill>
                <a:latin typeface="Arial"/>
                <a:sym typeface="Arial"/>
              </a:rPr>
              <a:t> </a:t>
            </a:r>
            <a:r>
              <a:rPr lang="en-US" sz="2133" kern="0" dirty="0" err="1">
                <a:solidFill>
                  <a:srgbClr val="002060"/>
                </a:solidFill>
                <a:latin typeface="Arial"/>
                <a:sym typeface="Arial"/>
              </a:rPr>
              <a:t>bởi</a:t>
            </a:r>
            <a:r>
              <a:rPr lang="en-US" sz="2133" kern="0" dirty="0">
                <a:solidFill>
                  <a:srgbClr val="002060"/>
                </a:solidFill>
                <a:latin typeface="Arial"/>
                <a:sym typeface="Arial"/>
              </a:rPr>
              <a:t> </a:t>
            </a:r>
            <a:r>
              <a:rPr lang="en-US" sz="2133" kern="0" dirty="0" err="1">
                <a:solidFill>
                  <a:srgbClr val="002060"/>
                </a:solidFill>
                <a:latin typeface="Arial"/>
                <a:sym typeface="Arial"/>
              </a:rPr>
              <a:t>dòng</a:t>
            </a:r>
            <a:r>
              <a:rPr lang="en-US" sz="2133" kern="0" dirty="0">
                <a:solidFill>
                  <a:srgbClr val="002060"/>
                </a:solidFill>
                <a:latin typeface="Arial"/>
                <a:sym typeface="Arial"/>
              </a:rPr>
              <a:t> </a:t>
            </a:r>
            <a:r>
              <a:rPr lang="en-US" sz="2133" kern="0" dirty="0" err="1">
                <a:solidFill>
                  <a:srgbClr val="002060"/>
                </a:solidFill>
                <a:latin typeface="Arial"/>
                <a:sym typeface="Arial"/>
              </a:rPr>
              <a:t>điện</a:t>
            </a:r>
            <a:r>
              <a:rPr lang="en-US" sz="2133" kern="0" dirty="0">
                <a:solidFill>
                  <a:srgbClr val="002060"/>
                </a:solidFill>
                <a:latin typeface="Arial"/>
                <a:sym typeface="Arial"/>
              </a:rPr>
              <a:t>. VD: </a:t>
            </a:r>
            <a:r>
              <a:rPr lang="en-US" sz="2133" kern="0" dirty="0" err="1">
                <a:solidFill>
                  <a:srgbClr val="002060"/>
                </a:solidFill>
                <a:latin typeface="Arial"/>
                <a:sym typeface="Arial"/>
              </a:rPr>
              <a:t>máy</a:t>
            </a:r>
            <a:r>
              <a:rPr lang="en-US" sz="2133" kern="0" dirty="0">
                <a:solidFill>
                  <a:srgbClr val="002060"/>
                </a:solidFill>
                <a:latin typeface="Arial"/>
                <a:sym typeface="Arial"/>
              </a:rPr>
              <a:t> </a:t>
            </a:r>
            <a:r>
              <a:rPr lang="en-US" sz="2133" kern="0" dirty="0" err="1">
                <a:solidFill>
                  <a:srgbClr val="002060"/>
                </a:solidFill>
                <a:latin typeface="Arial"/>
                <a:sym typeface="Arial"/>
              </a:rPr>
              <a:t>phát</a:t>
            </a:r>
            <a:r>
              <a:rPr lang="en-US" sz="2133" kern="0" dirty="0">
                <a:solidFill>
                  <a:srgbClr val="002060"/>
                </a:solidFill>
                <a:latin typeface="Arial"/>
                <a:sym typeface="Arial"/>
              </a:rPr>
              <a:t> </a:t>
            </a:r>
            <a:r>
              <a:rPr lang="en-US" sz="2133" kern="0" dirty="0" err="1">
                <a:solidFill>
                  <a:srgbClr val="002060"/>
                </a:solidFill>
                <a:latin typeface="Arial"/>
                <a:sym typeface="Arial"/>
              </a:rPr>
              <a:t>điện</a:t>
            </a:r>
            <a:r>
              <a:rPr lang="en-US" sz="2133" kern="0" dirty="0">
                <a:solidFill>
                  <a:srgbClr val="002060"/>
                </a:solidFill>
                <a:latin typeface="Arial"/>
                <a:sym typeface="Arial"/>
              </a:rPr>
              <a:t>, </a:t>
            </a:r>
            <a:r>
              <a:rPr lang="en-US" sz="2133" kern="0" dirty="0" err="1">
                <a:solidFill>
                  <a:srgbClr val="002060"/>
                </a:solidFill>
                <a:latin typeface="Arial"/>
                <a:sym typeface="Arial"/>
              </a:rPr>
              <a:t>sét</a:t>
            </a:r>
            <a:r>
              <a:rPr lang="en-US" sz="2133" kern="0" dirty="0">
                <a:solidFill>
                  <a:srgbClr val="002060"/>
                </a:solidFill>
                <a:latin typeface="Arial"/>
                <a:sym typeface="Arial"/>
              </a:rPr>
              <a:t>,..</a:t>
            </a:r>
          </a:p>
        </p:txBody>
      </p:sp>
      <p:grpSp>
        <p:nvGrpSpPr>
          <p:cNvPr id="32" name="Group 31"/>
          <p:cNvGrpSpPr/>
          <p:nvPr/>
        </p:nvGrpSpPr>
        <p:grpSpPr>
          <a:xfrm rot="8139722">
            <a:off x="7563909" y="5988736"/>
            <a:ext cx="435428" cy="271640"/>
            <a:chOff x="2607298" y="1058265"/>
            <a:chExt cx="326571" cy="203730"/>
          </a:xfrm>
        </p:grpSpPr>
        <p:sp>
          <p:nvSpPr>
            <p:cNvPr id="33" name="Right Arrow 32"/>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4"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sp>
        <p:nvSpPr>
          <p:cNvPr id="35" name="Rounded Rectangle 34"/>
          <p:cNvSpPr/>
          <p:nvPr/>
        </p:nvSpPr>
        <p:spPr>
          <a:xfrm>
            <a:off x="1016000" y="5788172"/>
            <a:ext cx="3285041" cy="1064299"/>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err="1">
                <a:solidFill>
                  <a:srgbClr val="002060"/>
                </a:solidFill>
                <a:latin typeface="Arial"/>
                <a:sym typeface="Arial"/>
              </a:rPr>
              <a:t>phát</a:t>
            </a:r>
            <a:r>
              <a:rPr lang="en-US" sz="2133" kern="0" dirty="0">
                <a:solidFill>
                  <a:srgbClr val="002060"/>
                </a:solidFill>
                <a:latin typeface="Arial"/>
                <a:sym typeface="Arial"/>
              </a:rPr>
              <a:t> </a:t>
            </a:r>
            <a:r>
              <a:rPr lang="en-US" sz="2133" kern="0" dirty="0" err="1">
                <a:solidFill>
                  <a:srgbClr val="002060"/>
                </a:solidFill>
                <a:latin typeface="Arial"/>
                <a:sym typeface="Arial"/>
              </a:rPr>
              <a:t>ra</a:t>
            </a:r>
            <a:r>
              <a:rPr lang="en-US" sz="2133" kern="0" dirty="0">
                <a:solidFill>
                  <a:srgbClr val="002060"/>
                </a:solidFill>
                <a:latin typeface="Arial"/>
                <a:sym typeface="Arial"/>
              </a:rPr>
              <a:t> </a:t>
            </a:r>
            <a:r>
              <a:rPr lang="en-US" sz="2133" kern="0" dirty="0" err="1">
                <a:solidFill>
                  <a:srgbClr val="002060"/>
                </a:solidFill>
                <a:latin typeface="Arial"/>
                <a:sym typeface="Arial"/>
              </a:rPr>
              <a:t>từ</a:t>
            </a:r>
            <a:r>
              <a:rPr lang="en-US" sz="2133" kern="0" dirty="0">
                <a:solidFill>
                  <a:srgbClr val="002060"/>
                </a:solidFill>
                <a:latin typeface="Arial"/>
                <a:sym typeface="Arial"/>
              </a:rPr>
              <a:t> </a:t>
            </a:r>
            <a:r>
              <a:rPr lang="en-US" sz="2133" kern="0" dirty="0" err="1">
                <a:solidFill>
                  <a:srgbClr val="002060"/>
                </a:solidFill>
                <a:latin typeface="Arial"/>
                <a:sym typeface="Arial"/>
              </a:rPr>
              <a:t>các</a:t>
            </a:r>
            <a:r>
              <a:rPr lang="en-US" sz="2133" kern="0" dirty="0">
                <a:solidFill>
                  <a:srgbClr val="002060"/>
                </a:solidFill>
                <a:latin typeface="Arial"/>
                <a:sym typeface="Arial"/>
              </a:rPr>
              <a:t> </a:t>
            </a:r>
            <a:r>
              <a:rPr lang="en-US" sz="2133" kern="0" dirty="0" err="1">
                <a:solidFill>
                  <a:srgbClr val="002060"/>
                </a:solidFill>
                <a:latin typeface="Arial"/>
                <a:sym typeface="Arial"/>
              </a:rPr>
              <a:t>nguồn</a:t>
            </a:r>
            <a:r>
              <a:rPr lang="en-US" sz="2133" kern="0" dirty="0">
                <a:solidFill>
                  <a:srgbClr val="002060"/>
                </a:solidFill>
                <a:latin typeface="Arial"/>
                <a:sym typeface="Arial"/>
              </a:rPr>
              <a:t> </a:t>
            </a:r>
            <a:r>
              <a:rPr lang="en-US" sz="2133" kern="0" dirty="0" err="1">
                <a:solidFill>
                  <a:srgbClr val="002060"/>
                </a:solidFill>
                <a:latin typeface="Arial"/>
                <a:sym typeface="Arial"/>
              </a:rPr>
              <a:t>sáng</a:t>
            </a:r>
            <a:r>
              <a:rPr lang="en-US" sz="2133" kern="0" dirty="0">
                <a:solidFill>
                  <a:srgbClr val="002060"/>
                </a:solidFill>
                <a:latin typeface="Arial"/>
                <a:sym typeface="Arial"/>
              </a:rPr>
              <a:t>. VD: </a:t>
            </a:r>
            <a:r>
              <a:rPr lang="en-US" sz="2133" kern="0" dirty="0" err="1">
                <a:solidFill>
                  <a:srgbClr val="002060"/>
                </a:solidFill>
                <a:latin typeface="Arial"/>
                <a:sym typeface="Arial"/>
              </a:rPr>
              <a:t>mặt</a:t>
            </a:r>
            <a:r>
              <a:rPr lang="en-US" sz="2133" kern="0" dirty="0">
                <a:solidFill>
                  <a:srgbClr val="002060"/>
                </a:solidFill>
                <a:latin typeface="Arial"/>
                <a:sym typeface="Arial"/>
              </a:rPr>
              <a:t> </a:t>
            </a:r>
            <a:r>
              <a:rPr lang="en-US" sz="2133" kern="0" dirty="0" err="1">
                <a:solidFill>
                  <a:srgbClr val="002060"/>
                </a:solidFill>
                <a:latin typeface="Arial"/>
                <a:sym typeface="Arial"/>
              </a:rPr>
              <a:t>trời</a:t>
            </a:r>
            <a:r>
              <a:rPr lang="en-US" sz="2133" kern="0" dirty="0">
                <a:solidFill>
                  <a:srgbClr val="002060"/>
                </a:solidFill>
                <a:latin typeface="Arial"/>
                <a:sym typeface="Arial"/>
              </a:rPr>
              <a:t>, </a:t>
            </a:r>
            <a:r>
              <a:rPr lang="en-US" sz="2133" kern="0" dirty="0" err="1">
                <a:solidFill>
                  <a:srgbClr val="002060"/>
                </a:solidFill>
                <a:latin typeface="Arial"/>
                <a:sym typeface="Arial"/>
              </a:rPr>
              <a:t>bóng</a:t>
            </a:r>
            <a:r>
              <a:rPr lang="en-US" sz="2133" kern="0" dirty="0">
                <a:solidFill>
                  <a:srgbClr val="002060"/>
                </a:solidFill>
                <a:latin typeface="Arial"/>
                <a:sym typeface="Arial"/>
              </a:rPr>
              <a:t> </a:t>
            </a:r>
            <a:r>
              <a:rPr lang="en-US" sz="2133" kern="0" dirty="0" err="1">
                <a:solidFill>
                  <a:srgbClr val="002060"/>
                </a:solidFill>
                <a:latin typeface="Arial"/>
                <a:sym typeface="Arial"/>
              </a:rPr>
              <a:t>đèn</a:t>
            </a:r>
            <a:r>
              <a:rPr lang="en-US" sz="2133" kern="0" dirty="0">
                <a:solidFill>
                  <a:srgbClr val="002060"/>
                </a:solidFill>
                <a:latin typeface="Arial"/>
                <a:sym typeface="Arial"/>
              </a:rPr>
              <a:t>,…</a:t>
            </a:r>
          </a:p>
        </p:txBody>
      </p:sp>
      <p:grpSp>
        <p:nvGrpSpPr>
          <p:cNvPr id="36" name="Group 35"/>
          <p:cNvGrpSpPr/>
          <p:nvPr/>
        </p:nvGrpSpPr>
        <p:grpSpPr>
          <a:xfrm rot="13887990">
            <a:off x="4384202" y="6055217"/>
            <a:ext cx="435428" cy="271640"/>
            <a:chOff x="2607298" y="1058265"/>
            <a:chExt cx="326571" cy="203730"/>
          </a:xfrm>
        </p:grpSpPr>
        <p:sp>
          <p:nvSpPr>
            <p:cNvPr id="37" name="Right Arrow 36"/>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sp>
        <p:nvSpPr>
          <p:cNvPr id="39" name="Rounded Rectangle 38"/>
          <p:cNvSpPr/>
          <p:nvPr/>
        </p:nvSpPr>
        <p:spPr>
          <a:xfrm>
            <a:off x="861181" y="3447575"/>
            <a:ext cx="2160335" cy="1680804"/>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err="1">
                <a:solidFill>
                  <a:srgbClr val="002060"/>
                </a:solidFill>
                <a:latin typeface="Arial"/>
                <a:cs typeface="Times New Roman" panose="02020603050405020304" pitchFamily="18" charset="0"/>
                <a:sym typeface="Arial"/>
              </a:rPr>
              <a:t>lan</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truyền</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từ</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các</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nguồn</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âm.VD</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chuông</a:t>
            </a:r>
            <a:r>
              <a:rPr lang="en-US" sz="2133" kern="0" dirty="0">
                <a:solidFill>
                  <a:srgbClr val="002060"/>
                </a:solidFill>
                <a:latin typeface="Arial"/>
                <a:cs typeface="Times New Roman" panose="02020603050405020304" pitchFamily="18" charset="0"/>
                <a:sym typeface="Arial"/>
              </a:rPr>
              <a:t>, </a:t>
            </a:r>
            <a:r>
              <a:rPr lang="en-US" sz="2133" kern="0" dirty="0" err="1">
                <a:solidFill>
                  <a:srgbClr val="002060"/>
                </a:solidFill>
                <a:latin typeface="Arial"/>
                <a:cs typeface="Times New Roman" panose="02020603050405020304" pitchFamily="18" charset="0"/>
                <a:sym typeface="Arial"/>
              </a:rPr>
              <a:t>loa</a:t>
            </a:r>
            <a:r>
              <a:rPr lang="en-US" sz="2133" kern="0" dirty="0">
                <a:solidFill>
                  <a:srgbClr val="002060"/>
                </a:solidFill>
                <a:latin typeface="Arial"/>
                <a:cs typeface="Times New Roman" panose="02020603050405020304" pitchFamily="18" charset="0"/>
                <a:sym typeface="Arial"/>
              </a:rPr>
              <a:t>,..</a:t>
            </a:r>
          </a:p>
        </p:txBody>
      </p:sp>
      <p:grpSp>
        <p:nvGrpSpPr>
          <p:cNvPr id="40" name="Group 39"/>
          <p:cNvGrpSpPr/>
          <p:nvPr/>
        </p:nvGrpSpPr>
        <p:grpSpPr>
          <a:xfrm rot="15836526">
            <a:off x="3109778" y="4192485"/>
            <a:ext cx="435428" cy="271640"/>
            <a:chOff x="2607298" y="1058265"/>
            <a:chExt cx="326571" cy="203730"/>
          </a:xfrm>
        </p:grpSpPr>
        <p:sp>
          <p:nvSpPr>
            <p:cNvPr id="41" name="Right Arrow 40"/>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2"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sp>
        <p:nvSpPr>
          <p:cNvPr id="43" name="Rounded Rectangle 42"/>
          <p:cNvSpPr/>
          <p:nvPr/>
        </p:nvSpPr>
        <p:spPr>
          <a:xfrm rot="18270086">
            <a:off x="1796461" y="1203648"/>
            <a:ext cx="2482044" cy="1119904"/>
          </a:xfrm>
          <a:prstGeom prst="roundRect">
            <a:avLst/>
          </a:prstGeom>
          <a:solidFill>
            <a:schemeClr val="bg1"/>
          </a:solidFill>
          <a:ln>
            <a:solidFill>
              <a:srgbClr val="004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133" kern="0" dirty="0" err="1">
                <a:solidFill>
                  <a:srgbClr val="002060"/>
                </a:solidFill>
                <a:latin typeface="Arial"/>
                <a:sym typeface="Arial"/>
              </a:rPr>
              <a:t>sinh</a:t>
            </a:r>
            <a:r>
              <a:rPr lang="en-US" sz="2133" kern="0" dirty="0">
                <a:solidFill>
                  <a:srgbClr val="002060"/>
                </a:solidFill>
                <a:latin typeface="Arial"/>
                <a:sym typeface="Arial"/>
              </a:rPr>
              <a:t> </a:t>
            </a:r>
            <a:r>
              <a:rPr lang="en-US" sz="2133" kern="0" dirty="0" err="1">
                <a:solidFill>
                  <a:srgbClr val="002060"/>
                </a:solidFill>
                <a:latin typeface="Arial"/>
                <a:sym typeface="Arial"/>
              </a:rPr>
              <a:t>ra</a:t>
            </a:r>
            <a:r>
              <a:rPr lang="en-US" sz="2133" kern="0" dirty="0">
                <a:solidFill>
                  <a:srgbClr val="002060"/>
                </a:solidFill>
                <a:latin typeface="Arial"/>
                <a:sym typeface="Arial"/>
              </a:rPr>
              <a:t> </a:t>
            </a:r>
            <a:r>
              <a:rPr lang="en-US" sz="2133" kern="0" dirty="0" err="1">
                <a:solidFill>
                  <a:srgbClr val="002060"/>
                </a:solidFill>
                <a:latin typeface="Arial"/>
                <a:sym typeface="Arial"/>
              </a:rPr>
              <a:t>từ</a:t>
            </a:r>
            <a:r>
              <a:rPr lang="en-US" sz="2133" kern="0" dirty="0">
                <a:solidFill>
                  <a:srgbClr val="002060"/>
                </a:solidFill>
                <a:latin typeface="Arial"/>
                <a:sym typeface="Arial"/>
              </a:rPr>
              <a:t> </a:t>
            </a:r>
            <a:r>
              <a:rPr lang="en-US" sz="2133" kern="0" dirty="0" err="1">
                <a:solidFill>
                  <a:srgbClr val="002060"/>
                </a:solidFill>
                <a:latin typeface="Arial"/>
                <a:sym typeface="Arial"/>
              </a:rPr>
              <a:t>các</a:t>
            </a:r>
            <a:r>
              <a:rPr lang="en-US" sz="2133" kern="0" dirty="0">
                <a:solidFill>
                  <a:srgbClr val="002060"/>
                </a:solidFill>
                <a:latin typeface="Arial"/>
                <a:sym typeface="Arial"/>
              </a:rPr>
              <a:t> </a:t>
            </a:r>
            <a:r>
              <a:rPr lang="en-US" sz="2133" kern="0" dirty="0" err="1">
                <a:solidFill>
                  <a:srgbClr val="002060"/>
                </a:solidFill>
                <a:latin typeface="Arial"/>
                <a:sym typeface="Arial"/>
              </a:rPr>
              <a:t>nguồn</a:t>
            </a:r>
            <a:r>
              <a:rPr lang="en-US" sz="2133" kern="0" dirty="0">
                <a:solidFill>
                  <a:srgbClr val="002060"/>
                </a:solidFill>
                <a:latin typeface="Arial"/>
                <a:sym typeface="Arial"/>
              </a:rPr>
              <a:t> </a:t>
            </a:r>
            <a:r>
              <a:rPr lang="en-US" sz="2133" kern="0" dirty="0" err="1">
                <a:solidFill>
                  <a:srgbClr val="002060"/>
                </a:solidFill>
                <a:latin typeface="Arial"/>
                <a:sym typeface="Arial"/>
              </a:rPr>
              <a:t>nhiệt</a:t>
            </a:r>
            <a:r>
              <a:rPr lang="en-US" sz="2133" kern="0" dirty="0">
                <a:solidFill>
                  <a:srgbClr val="002060"/>
                </a:solidFill>
                <a:latin typeface="Arial"/>
                <a:sym typeface="Arial"/>
              </a:rPr>
              <a:t>. VD: </a:t>
            </a:r>
            <a:r>
              <a:rPr lang="en-US" sz="2133" kern="0" dirty="0" err="1">
                <a:solidFill>
                  <a:srgbClr val="002060"/>
                </a:solidFill>
                <a:latin typeface="Arial"/>
                <a:sym typeface="Arial"/>
              </a:rPr>
              <a:t>mặt</a:t>
            </a:r>
            <a:r>
              <a:rPr lang="en-US" sz="2133" kern="0" dirty="0">
                <a:solidFill>
                  <a:srgbClr val="002060"/>
                </a:solidFill>
                <a:latin typeface="Arial"/>
                <a:sym typeface="Arial"/>
              </a:rPr>
              <a:t> </a:t>
            </a:r>
            <a:r>
              <a:rPr lang="en-US" sz="2133" kern="0" dirty="0" err="1">
                <a:solidFill>
                  <a:srgbClr val="002060"/>
                </a:solidFill>
                <a:latin typeface="Arial"/>
                <a:sym typeface="Arial"/>
              </a:rPr>
              <a:t>trời</a:t>
            </a:r>
            <a:r>
              <a:rPr lang="en-US" sz="2133" kern="0" dirty="0">
                <a:solidFill>
                  <a:srgbClr val="002060"/>
                </a:solidFill>
                <a:latin typeface="Arial"/>
                <a:sym typeface="Arial"/>
              </a:rPr>
              <a:t>, </a:t>
            </a:r>
            <a:r>
              <a:rPr lang="en-US" sz="2133" kern="0" dirty="0" err="1">
                <a:solidFill>
                  <a:srgbClr val="002060"/>
                </a:solidFill>
                <a:latin typeface="Arial"/>
                <a:sym typeface="Arial"/>
              </a:rPr>
              <a:t>bếp</a:t>
            </a:r>
            <a:r>
              <a:rPr lang="en-US" sz="2133" kern="0" dirty="0">
                <a:solidFill>
                  <a:srgbClr val="002060"/>
                </a:solidFill>
                <a:latin typeface="Arial"/>
                <a:sym typeface="Arial"/>
              </a:rPr>
              <a:t>, …</a:t>
            </a:r>
          </a:p>
        </p:txBody>
      </p:sp>
      <p:grpSp>
        <p:nvGrpSpPr>
          <p:cNvPr id="44" name="Group 43"/>
          <p:cNvGrpSpPr/>
          <p:nvPr/>
        </p:nvGrpSpPr>
        <p:grpSpPr>
          <a:xfrm rot="18024353">
            <a:off x="3609833" y="1918511"/>
            <a:ext cx="435428" cy="271640"/>
            <a:chOff x="2607298" y="1058265"/>
            <a:chExt cx="326571" cy="203730"/>
          </a:xfrm>
        </p:grpSpPr>
        <p:sp>
          <p:nvSpPr>
            <p:cNvPr id="45" name="Right Arrow 44"/>
            <p:cNvSpPr/>
            <p:nvPr/>
          </p:nvSpPr>
          <p:spPr>
            <a:xfrm rot="16200000">
              <a:off x="2668719" y="996844"/>
              <a:ext cx="203730" cy="326571"/>
            </a:xfrm>
            <a:prstGeom prst="righ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6" name="Right Arrow 4"/>
            <p:cNvSpPr txBox="1"/>
            <p:nvPr/>
          </p:nvSpPr>
          <p:spPr>
            <a:xfrm rot="16200000">
              <a:off x="2699279" y="1092718"/>
              <a:ext cx="142611" cy="1959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29713">
                <a:lnSpc>
                  <a:spcPct val="90000"/>
                </a:lnSpc>
                <a:spcBef>
                  <a:spcPct val="0"/>
                </a:spcBef>
                <a:spcAft>
                  <a:spcPct val="35000"/>
                </a:spcAft>
                <a:buClr>
                  <a:srgbClr val="000000"/>
                </a:buClr>
              </a:pPr>
              <a:endParaRPr lang="en-US" sz="1867" dirty="0">
                <a:solidFill>
                  <a:srgbClr val="FFFFFF"/>
                </a:solidFill>
                <a:latin typeface="Arial"/>
                <a:sym typeface="Arial"/>
              </a:endParaRPr>
            </a:p>
          </p:txBody>
        </p:sp>
      </p:grpSp>
      <p:pic>
        <p:nvPicPr>
          <p:cNvPr id="50" name="Picture 2" descr="Các Lưu Ý Để Có Rạp Chiếu Phim Tại Gia Đúng Chuẩ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195" y="329628"/>
            <a:ext cx="1388600" cy="1124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68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1000" fill="hold"/>
                                        <p:tgtEl>
                                          <p:spTgt spid="50"/>
                                        </p:tgtEl>
                                        <p:attrNameLst>
                                          <p:attrName>ppt_w</p:attrName>
                                        </p:attrNameLst>
                                      </p:cBhvr>
                                      <p:tavLst>
                                        <p:tav tm="0">
                                          <p:val>
                                            <p:fltVal val="0"/>
                                          </p:val>
                                        </p:tav>
                                        <p:tav tm="100000">
                                          <p:val>
                                            <p:strVal val="#ppt_w"/>
                                          </p:val>
                                        </p:tav>
                                      </p:tavLst>
                                    </p:anim>
                                    <p:anim calcmode="lin" valueType="num">
                                      <p:cBhvr>
                                        <p:cTn id="8" dur="1000" fill="hold"/>
                                        <p:tgtEl>
                                          <p:spTgt spid="50"/>
                                        </p:tgtEl>
                                        <p:attrNameLst>
                                          <p:attrName>ppt_h</p:attrName>
                                        </p:attrNameLst>
                                      </p:cBhvr>
                                      <p:tavLst>
                                        <p:tav tm="0">
                                          <p:val>
                                            <p:fltVal val="0"/>
                                          </p:val>
                                        </p:tav>
                                        <p:tav tm="100000">
                                          <p:val>
                                            <p:strVal val="#ppt_h"/>
                                          </p:val>
                                        </p:tav>
                                      </p:tavLst>
                                    </p:anim>
                                    <p:anim calcmode="lin" valueType="num">
                                      <p:cBhvr>
                                        <p:cTn id="9" dur="1000" fill="hold"/>
                                        <p:tgtEl>
                                          <p:spTgt spid="50"/>
                                        </p:tgtEl>
                                        <p:attrNameLst>
                                          <p:attrName>style.rotation</p:attrName>
                                        </p:attrNameLst>
                                      </p:cBhvr>
                                      <p:tavLst>
                                        <p:tav tm="0">
                                          <p:val>
                                            <p:fltVal val="90"/>
                                          </p:val>
                                        </p:tav>
                                        <p:tav tm="100000">
                                          <p:val>
                                            <p:fltVal val="0"/>
                                          </p:val>
                                        </p:tav>
                                      </p:tavLst>
                                    </p:anim>
                                    <p:animEffect transition="in" filter="fade">
                                      <p:cBhvr>
                                        <p:cTn id="10" dur="10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1500"/>
                                        <p:tgtEl>
                                          <p:spTgt spid="1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1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1500"/>
                                        <p:tgtEl>
                                          <p:spTgt spid="2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1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1500"/>
                                        <p:tgtEl>
                                          <p:spTgt spid="2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1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barn(inVertical)">
                                      <p:cBhvr>
                                        <p:cTn id="44" dur="1500"/>
                                        <p:tgtEl>
                                          <p:spTgt spid="32"/>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1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1500"/>
                                        <p:tgtEl>
                                          <p:spTgt spid="3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barn(inVertical)">
                                      <p:cBhvr>
                                        <p:cTn id="55" dur="1500"/>
                                        <p:tgtEl>
                                          <p:spTgt spid="3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barn(inVertical)">
                                      <p:cBhvr>
                                        <p:cTn id="60" dur="1500"/>
                                        <p:tgtEl>
                                          <p:spTgt spid="4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1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barn(inVertical)">
                                      <p:cBhvr>
                                        <p:cTn id="68" dur="1500"/>
                                        <p:tgtEl>
                                          <p:spTgt spid="44"/>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barn(inVertical)">
                                      <p:cBhvr>
                                        <p:cTn id="71" dur="1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4" grpId="0" animBg="1"/>
      <p:bldP spid="20" grpId="0" animBg="1"/>
      <p:bldP spid="27" grpId="0" animBg="1"/>
      <p:bldP spid="31" grpId="0" animBg="1"/>
      <p:bldP spid="35" grpId="0" animBg="1"/>
      <p:bldP spid="39"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7" name="Google Shape;287;p38"/>
          <p:cNvSpPr txBox="1">
            <a:spLocks noGrp="1"/>
          </p:cNvSpPr>
          <p:nvPr>
            <p:ph type="sldNum" idx="12"/>
          </p:nvPr>
        </p:nvSpPr>
        <p:spPr>
          <a:xfrm>
            <a:off x="10532467" y="3558361"/>
            <a:ext cx="731600" cy="524800"/>
          </a:xfrm>
          <a:prstGeom prst="rect">
            <a:avLst/>
          </a:prstGeom>
        </p:spPr>
        <p:txBody>
          <a:bodyPr spcFirstLastPara="1" wrap="square" lIns="121900" tIns="121900" rIns="121900" bIns="121900" anchor="ctr" anchorCtr="0">
            <a:noAutofit/>
          </a:bodyPr>
          <a:lstStyle/>
          <a:p>
            <a:pPr defTabSz="1219170">
              <a:buClr>
                <a:srgbClr val="000000"/>
              </a:buClr>
            </a:pPr>
            <a:fld id="{00000000-1234-1234-1234-123412341234}" type="slidenum">
              <a:rPr lang="en" kern="0">
                <a:solidFill>
                  <a:srgbClr val="797281"/>
                </a:solidFill>
              </a:rPr>
              <a:pPr defTabSz="1219170">
                <a:buClr>
                  <a:srgbClr val="000000"/>
                </a:buClr>
              </a:pPr>
              <a:t>13</a:t>
            </a:fld>
            <a:endParaRPr kern="0" dirty="0">
              <a:solidFill>
                <a:srgbClr val="797281"/>
              </a:solidFill>
            </a:endParaRPr>
          </a:p>
        </p:txBody>
      </p:sp>
      <p:pic>
        <p:nvPicPr>
          <p:cNvPr id="16" name="Picture 2" descr="Dịch vụ gửi hàng từ Sài Gòn ra Bắc Ninh bằng đường sắt tàu hỏ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719" y="718324"/>
            <a:ext cx="1335311" cy="10939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Vietnam Airlines nhận &amp;#39;siêu máy bay&amp;#39; Boeing 787-10 Dreamliner đầu tiên |  Tài chính - Kinh doanh | Thanh Ni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421" y="712305"/>
            <a:ext cx="1364344" cy="109390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remium Vector | 3d realistic orange retro radio. isolated vector  illustra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73867" y="748251"/>
            <a:ext cx="1301397" cy="105336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Máy sưởi 02 Bóng Homely HL-716 Điện Tử Ngọc Tuyế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5398" y="702311"/>
            <a:ext cx="1185284" cy="113230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7"/>
          <a:stretch>
            <a:fillRect/>
          </a:stretch>
        </p:blipFill>
        <p:spPr>
          <a:xfrm>
            <a:off x="8356582" y="654793"/>
            <a:ext cx="973581" cy="1132307"/>
          </a:xfrm>
          <a:prstGeom prst="rect">
            <a:avLst/>
          </a:prstGeom>
        </p:spPr>
      </p:pic>
      <p:pic>
        <p:nvPicPr>
          <p:cNvPr id="21" name="Picture 12" descr="https://encrypted-tbn0.gstatic.com/images?q=tbn:ANd9GcQk6jGhpsUunB4UrIriIgNadS6sLpt4uar18BkwPn70HMOnXLQczpBvPQaKnv2ZBtwBeEKYmAEe&amp;usqp=CA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2335" y="678351"/>
            <a:ext cx="1002091" cy="11418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436584461"/>
              </p:ext>
            </p:extLst>
          </p:nvPr>
        </p:nvGraphicFramePr>
        <p:xfrm>
          <a:off x="2330642" y="2209800"/>
          <a:ext cx="8354246" cy="3520440"/>
        </p:xfrm>
        <a:graphic>
          <a:graphicData uri="http://schemas.openxmlformats.org/drawingml/2006/table">
            <a:tbl>
              <a:tblPr firstRow="1" bandRow="1"/>
              <a:tblGrid>
                <a:gridCol w="1784158">
                  <a:extLst>
                    <a:ext uri="{9D8B030D-6E8A-4147-A177-3AD203B41FA5}">
                      <a16:colId xmlns:a16="http://schemas.microsoft.com/office/drawing/2014/main" val="1801334746"/>
                    </a:ext>
                  </a:extLst>
                </a:gridCol>
                <a:gridCol w="2784324">
                  <a:extLst>
                    <a:ext uri="{9D8B030D-6E8A-4147-A177-3AD203B41FA5}">
                      <a16:colId xmlns:a16="http://schemas.microsoft.com/office/drawing/2014/main" val="3632447284"/>
                    </a:ext>
                  </a:extLst>
                </a:gridCol>
                <a:gridCol w="3785764">
                  <a:extLst>
                    <a:ext uri="{9D8B030D-6E8A-4147-A177-3AD203B41FA5}">
                      <a16:colId xmlns:a16="http://schemas.microsoft.com/office/drawing/2014/main" val="128777267"/>
                    </a:ext>
                  </a:extLst>
                </a:gridCol>
              </a:tblGrid>
              <a:tr h="501312">
                <a:tc>
                  <a:txBody>
                    <a:bodyPr/>
                    <a:lstStyle/>
                    <a:p>
                      <a:pPr algn="ctr"/>
                      <a:r>
                        <a:rPr lang="en-US" sz="2500" dirty="0" err="1"/>
                        <a:t>Tên</a:t>
                      </a:r>
                      <a:endParaRPr lang="en-US" sz="2500" dirty="0"/>
                    </a:p>
                  </a:txBody>
                  <a:tcPr marL="121920" marR="121920" marT="60960" marB="60960">
                    <a:solidFill>
                      <a:srgbClr val="FFFF00"/>
                    </a:solidFill>
                  </a:tcPr>
                </a:tc>
                <a:tc>
                  <a:txBody>
                    <a:bodyPr/>
                    <a:lstStyle/>
                    <a:p>
                      <a:pPr algn="ctr"/>
                      <a:r>
                        <a:rPr lang="en-US" sz="2500" dirty="0" err="1"/>
                        <a:t>Dạng</a:t>
                      </a:r>
                      <a:r>
                        <a:rPr lang="en-US" sz="2500" baseline="0" dirty="0"/>
                        <a:t> </a:t>
                      </a:r>
                      <a:r>
                        <a:rPr lang="en-US" sz="2500" baseline="0" dirty="0" err="1"/>
                        <a:t>năng</a:t>
                      </a:r>
                      <a:r>
                        <a:rPr lang="en-US" sz="2500" baseline="0" dirty="0"/>
                        <a:t> </a:t>
                      </a:r>
                      <a:r>
                        <a:rPr lang="en-US" sz="2500" baseline="0" dirty="0" err="1"/>
                        <a:t>lượng</a:t>
                      </a:r>
                      <a:endParaRPr lang="en-US" sz="2500" dirty="0"/>
                    </a:p>
                  </a:txBody>
                  <a:tcPr marL="121920" marR="121920" marT="60960" marB="60960">
                    <a:solidFill>
                      <a:srgbClr val="FFFF00"/>
                    </a:solidFill>
                  </a:tcPr>
                </a:tc>
                <a:tc>
                  <a:txBody>
                    <a:bodyPr/>
                    <a:lstStyle/>
                    <a:p>
                      <a:pPr algn="ctr"/>
                      <a:r>
                        <a:rPr lang="en-US" sz="2500" dirty="0" err="1"/>
                        <a:t>Nguồn</a:t>
                      </a:r>
                      <a:r>
                        <a:rPr lang="en-US" sz="2500" baseline="0" dirty="0"/>
                        <a:t> </a:t>
                      </a:r>
                      <a:r>
                        <a:rPr lang="en-US" sz="2500" baseline="0" dirty="0" err="1"/>
                        <a:t>phát</a:t>
                      </a:r>
                      <a:endParaRPr lang="en-US" sz="2500" dirty="0"/>
                    </a:p>
                  </a:txBody>
                  <a:tcPr marL="121920" marR="121920" marT="60960" marB="60960">
                    <a:solidFill>
                      <a:srgbClr val="FFFF00"/>
                    </a:solidFill>
                  </a:tcPr>
                </a:tc>
                <a:extLst>
                  <a:ext uri="{0D108BD9-81ED-4DB2-BD59-A6C34878D82A}">
                    <a16:rowId xmlns:a16="http://schemas.microsoft.com/office/drawing/2014/main" val="2269980139"/>
                  </a:ext>
                </a:extLst>
              </a:tr>
              <a:tr h="501312">
                <a:tc>
                  <a:txBody>
                    <a:bodyPr/>
                    <a:lstStyle/>
                    <a:p>
                      <a:endParaRPr lang="en-US" sz="2500"/>
                    </a:p>
                  </a:txBody>
                  <a:tcPr marL="121920" marR="121920" marT="60960" marB="60960">
                    <a:solidFill>
                      <a:schemeClr val="tx2"/>
                    </a:solidFill>
                  </a:tcPr>
                </a:tc>
                <a:tc>
                  <a:txBody>
                    <a:bodyPr/>
                    <a:lstStyle/>
                    <a:p>
                      <a:endParaRPr lang="en-US" sz="2500" dirty="0"/>
                    </a:p>
                  </a:txBody>
                  <a:tcPr marL="121920" marR="121920" marT="60960" marB="60960">
                    <a:solidFill>
                      <a:schemeClr val="tx2"/>
                    </a:solidFill>
                  </a:tcPr>
                </a:tc>
                <a:tc>
                  <a:txBody>
                    <a:bodyPr/>
                    <a:lstStyle/>
                    <a:p>
                      <a:endParaRPr lang="en-US" sz="2500" dirty="0"/>
                    </a:p>
                  </a:txBody>
                  <a:tcPr marL="121920" marR="121920" marT="60960" marB="60960">
                    <a:solidFill>
                      <a:schemeClr val="tx2"/>
                    </a:solidFill>
                  </a:tcPr>
                </a:tc>
                <a:extLst>
                  <a:ext uri="{0D108BD9-81ED-4DB2-BD59-A6C34878D82A}">
                    <a16:rowId xmlns:a16="http://schemas.microsoft.com/office/drawing/2014/main" val="836070285"/>
                  </a:ext>
                </a:extLst>
              </a:tr>
              <a:tr h="501312">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tc>
                  <a:txBody>
                    <a:bodyPr/>
                    <a:lstStyle/>
                    <a:p>
                      <a:endParaRPr lang="en-US" sz="2500" dirty="0"/>
                    </a:p>
                  </a:txBody>
                  <a:tcPr marL="121920" marR="121920" marT="60960" marB="60960">
                    <a:solidFill>
                      <a:schemeClr val="tx2"/>
                    </a:solidFill>
                  </a:tcPr>
                </a:tc>
                <a:extLst>
                  <a:ext uri="{0D108BD9-81ED-4DB2-BD59-A6C34878D82A}">
                    <a16:rowId xmlns:a16="http://schemas.microsoft.com/office/drawing/2014/main" val="2679022647"/>
                  </a:ext>
                </a:extLst>
              </a:tr>
              <a:tr h="501312">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extLst>
                  <a:ext uri="{0D108BD9-81ED-4DB2-BD59-A6C34878D82A}">
                    <a16:rowId xmlns:a16="http://schemas.microsoft.com/office/drawing/2014/main" val="3054732732"/>
                  </a:ext>
                </a:extLst>
              </a:tr>
              <a:tr h="501312">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extLst>
                  <a:ext uri="{0D108BD9-81ED-4DB2-BD59-A6C34878D82A}">
                    <a16:rowId xmlns:a16="http://schemas.microsoft.com/office/drawing/2014/main" val="1657228864"/>
                  </a:ext>
                </a:extLst>
              </a:tr>
              <a:tr h="501312">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extLst>
                  <a:ext uri="{0D108BD9-81ED-4DB2-BD59-A6C34878D82A}">
                    <a16:rowId xmlns:a16="http://schemas.microsoft.com/office/drawing/2014/main" val="2638234367"/>
                  </a:ext>
                </a:extLst>
              </a:tr>
              <a:tr h="501312">
                <a:tc>
                  <a:txBody>
                    <a:bodyPr/>
                    <a:lstStyle/>
                    <a:p>
                      <a:endParaRPr lang="en-US" sz="2500"/>
                    </a:p>
                  </a:txBody>
                  <a:tcPr marL="121920" marR="121920" marT="60960" marB="60960">
                    <a:solidFill>
                      <a:schemeClr val="tx2"/>
                    </a:solidFill>
                  </a:tcPr>
                </a:tc>
                <a:tc>
                  <a:txBody>
                    <a:bodyPr/>
                    <a:lstStyle/>
                    <a:p>
                      <a:endParaRPr lang="en-US" sz="2500"/>
                    </a:p>
                  </a:txBody>
                  <a:tcPr marL="121920" marR="121920" marT="60960" marB="60960">
                    <a:solidFill>
                      <a:schemeClr val="tx2"/>
                    </a:solidFill>
                  </a:tcPr>
                </a:tc>
                <a:tc>
                  <a:txBody>
                    <a:bodyPr/>
                    <a:lstStyle/>
                    <a:p>
                      <a:endParaRPr lang="en-US" sz="2500" dirty="0"/>
                    </a:p>
                  </a:txBody>
                  <a:tcPr marL="121920" marR="121920" marT="60960" marB="60960">
                    <a:solidFill>
                      <a:schemeClr val="tx2"/>
                    </a:solidFill>
                  </a:tcPr>
                </a:tc>
                <a:extLst>
                  <a:ext uri="{0D108BD9-81ED-4DB2-BD59-A6C34878D82A}">
                    <a16:rowId xmlns:a16="http://schemas.microsoft.com/office/drawing/2014/main" val="3251396534"/>
                  </a:ext>
                </a:extLst>
              </a:tr>
            </a:tbl>
          </a:graphicData>
        </a:graphic>
      </p:graphicFrame>
    </p:spTree>
    <p:extLst>
      <p:ext uri="{BB962C8B-B14F-4D97-AF65-F5344CB8AC3E}">
        <p14:creationId xmlns:p14="http://schemas.microsoft.com/office/powerpoint/2010/main" val="316854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0.70"/>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1000" fill="hold"/>
                                        <p:tgtEl>
                                          <p:spTgt spid="21"/>
                                        </p:tgtEl>
                                        <p:attrNameLst>
                                          <p:attrName>ppt_w</p:attrName>
                                        </p:attrNameLst>
                                      </p:cBhvr>
                                      <p:tavLst>
                                        <p:tav tm="0">
                                          <p:val>
                                            <p:strVal val="#ppt_w*0.70"/>
                                          </p:val>
                                        </p:tav>
                                        <p:tav tm="100000">
                                          <p:val>
                                            <p:strVal val="#ppt_w"/>
                                          </p:val>
                                        </p:tav>
                                      </p:tavLst>
                                    </p:anim>
                                    <p:anim calcmode="lin" valueType="num">
                                      <p:cBhvr>
                                        <p:cTn id="13" dur="1000" fill="hold"/>
                                        <p:tgtEl>
                                          <p:spTgt spid="21"/>
                                        </p:tgtEl>
                                        <p:attrNameLst>
                                          <p:attrName>ppt_h</p:attrName>
                                        </p:attrNameLst>
                                      </p:cBhvr>
                                      <p:tavLst>
                                        <p:tav tm="0">
                                          <p:val>
                                            <p:strVal val="#ppt_h"/>
                                          </p:val>
                                        </p:tav>
                                        <p:tav tm="100000">
                                          <p:val>
                                            <p:strVal val="#ppt_h"/>
                                          </p:val>
                                        </p:tav>
                                      </p:tavLst>
                                    </p:anim>
                                    <p:animEffect transition="in" filter="fade">
                                      <p:cBhvr>
                                        <p:cTn id="14" dur="1000"/>
                                        <p:tgtEl>
                                          <p:spTgt spid="21"/>
                                        </p:tgtEl>
                                      </p:cBhvr>
                                    </p:animEffect>
                                  </p:childTnLst>
                                </p:cTn>
                              </p:par>
                              <p:par>
                                <p:cTn id="15" presetID="55"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par>
                                <p:cTn id="20" presetID="55"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par>
                                <p:cTn id="25" presetID="55"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strVal val="#ppt_w*0.70"/>
                                          </p:val>
                                        </p:tav>
                                        <p:tav tm="100000">
                                          <p:val>
                                            <p:strVal val="#ppt_w"/>
                                          </p:val>
                                        </p:tav>
                                      </p:tavLst>
                                    </p:anim>
                                    <p:anim calcmode="lin" valueType="num">
                                      <p:cBhvr>
                                        <p:cTn id="33" dur="1000" fill="hold"/>
                                        <p:tgtEl>
                                          <p:spTgt spid="20"/>
                                        </p:tgtEl>
                                        <p:attrNameLst>
                                          <p:attrName>ppt_h</p:attrName>
                                        </p:attrNameLst>
                                      </p:cBhvr>
                                      <p:tavLst>
                                        <p:tav tm="0">
                                          <p:val>
                                            <p:strVal val="#ppt_h"/>
                                          </p:val>
                                        </p:tav>
                                        <p:tav tm="100000">
                                          <p:val>
                                            <p:strVal val="#ppt_h"/>
                                          </p:val>
                                        </p:tav>
                                      </p:tavLst>
                                    </p:anim>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xit" presetSubtype="4" fill="hold" nodeType="clickEffect">
                                  <p:stCondLst>
                                    <p:cond delay="0"/>
                                  </p:stCondLst>
                                  <p:childTnLst>
                                    <p:anim calcmode="lin" valueType="num">
                                      <p:cBhvr additive="base">
                                        <p:cTn id="38" dur="2000"/>
                                        <p:tgtEl>
                                          <p:spTgt spid="4"/>
                                        </p:tgtEl>
                                        <p:attrNameLst>
                                          <p:attrName>ppt_y</p:attrName>
                                        </p:attrNameLst>
                                      </p:cBhvr>
                                      <p:tavLst>
                                        <p:tav tm="0">
                                          <p:val>
                                            <p:strVal val="#ppt_y"/>
                                          </p:val>
                                        </p:tav>
                                        <p:tav tm="100000">
                                          <p:val>
                                            <p:strVal val="#ppt_y+#ppt_h*1.125000"/>
                                          </p:val>
                                        </p:tav>
                                      </p:tavLst>
                                    </p:anim>
                                    <p:animEffect transition="out" filter="wipe(down)">
                                      <p:cBhvr>
                                        <p:cTn id="39" dur="2000"/>
                                        <p:tgtEl>
                                          <p:spTgt spid="4"/>
                                        </p:tgtEl>
                                      </p:cBhvr>
                                    </p:animEffect>
                                    <p:set>
                                      <p:cBhvr>
                                        <p:cTn id="4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6341445"/>
              </p:ext>
            </p:extLst>
          </p:nvPr>
        </p:nvGraphicFramePr>
        <p:xfrm>
          <a:off x="914400" y="1747482"/>
          <a:ext cx="10515600" cy="4806482"/>
        </p:xfrm>
        <a:graphic>
          <a:graphicData uri="http://schemas.openxmlformats.org/drawingml/2006/table">
            <a:tbl>
              <a:tblPr firstRow="1" bandRow="1"/>
              <a:tblGrid>
                <a:gridCol w="2502856">
                  <a:extLst>
                    <a:ext uri="{9D8B030D-6E8A-4147-A177-3AD203B41FA5}">
                      <a16:colId xmlns:a16="http://schemas.microsoft.com/office/drawing/2014/main" val="2326748603"/>
                    </a:ext>
                  </a:extLst>
                </a:gridCol>
                <a:gridCol w="3245351">
                  <a:extLst>
                    <a:ext uri="{9D8B030D-6E8A-4147-A177-3AD203B41FA5}">
                      <a16:colId xmlns:a16="http://schemas.microsoft.com/office/drawing/2014/main" val="2204346967"/>
                    </a:ext>
                  </a:extLst>
                </a:gridCol>
                <a:gridCol w="4767393">
                  <a:extLst>
                    <a:ext uri="{9D8B030D-6E8A-4147-A177-3AD203B41FA5}">
                      <a16:colId xmlns:a16="http://schemas.microsoft.com/office/drawing/2014/main" val="3565153617"/>
                    </a:ext>
                  </a:extLst>
                </a:gridCol>
              </a:tblGrid>
              <a:tr h="7442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b="1" dirty="0" err="1"/>
                        <a:t>Tên</a:t>
                      </a:r>
                      <a:r>
                        <a:rPr lang="en-US" sz="2500" b="1" baseline="0" dirty="0"/>
                        <a:t> </a:t>
                      </a:r>
                      <a:r>
                        <a:rPr lang="en-US" sz="2500" b="1" baseline="0" dirty="0" err="1"/>
                        <a:t>vật</a:t>
                      </a:r>
                      <a:endParaRPr lang="en-US" sz="2500" b="1" dirty="0"/>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b="1" dirty="0" err="1"/>
                        <a:t>Dạng</a:t>
                      </a:r>
                      <a:r>
                        <a:rPr lang="en-US" sz="2500" b="1" baseline="0" dirty="0"/>
                        <a:t> </a:t>
                      </a:r>
                      <a:r>
                        <a:rPr lang="en-US" sz="2500" b="1" baseline="0" dirty="0" err="1"/>
                        <a:t>năng</a:t>
                      </a:r>
                      <a:r>
                        <a:rPr lang="en-US" sz="2500" b="1" baseline="0" dirty="0"/>
                        <a:t> </a:t>
                      </a:r>
                      <a:r>
                        <a:rPr lang="en-US" sz="2500" b="1" baseline="0" dirty="0" err="1"/>
                        <a:t>lượng</a:t>
                      </a:r>
                      <a:endParaRPr lang="en-US" sz="2500" b="1" dirty="0"/>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20000"/>
                        <a:lumOff val="8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b="1" dirty="0" err="1"/>
                        <a:t>Nguồn</a:t>
                      </a:r>
                      <a:r>
                        <a:rPr lang="en-US" sz="2500" b="1" baseline="0" dirty="0"/>
                        <a:t> </a:t>
                      </a:r>
                      <a:r>
                        <a:rPr lang="en-US" sz="2500" b="1" baseline="0" dirty="0" err="1"/>
                        <a:t>phát</a:t>
                      </a:r>
                      <a:endParaRPr lang="en-US" sz="2500" b="1" dirty="0"/>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3650697"/>
                  </a:ext>
                </a:extLst>
              </a:tr>
              <a:tr h="4250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70C0"/>
                          </a:solidFill>
                        </a:rPr>
                        <a:t>1. </a:t>
                      </a:r>
                      <a:r>
                        <a:rPr lang="en-US" sz="2500" dirty="0" err="1">
                          <a:solidFill>
                            <a:srgbClr val="0070C0"/>
                          </a:solidFill>
                        </a:rPr>
                        <a:t>Tàu</a:t>
                      </a:r>
                      <a:r>
                        <a:rPr lang="en-US" sz="2500" baseline="0" dirty="0">
                          <a:solidFill>
                            <a:srgbClr val="0070C0"/>
                          </a:solidFill>
                        </a:rPr>
                        <a:t> </a:t>
                      </a:r>
                      <a:r>
                        <a:rPr lang="en-US" sz="2500" baseline="0" dirty="0" err="1">
                          <a:solidFill>
                            <a:srgbClr val="0070C0"/>
                          </a:solidFill>
                        </a:rPr>
                        <a:t>hỏa</a:t>
                      </a:r>
                      <a:endParaRPr lang="en-US" sz="2500" baseline="0" dirty="0">
                        <a:solidFill>
                          <a:srgbClr val="0070C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dirty="0" err="1">
                          <a:solidFill>
                            <a:srgbClr val="FF0000"/>
                          </a:solidFill>
                        </a:rPr>
                        <a:t>Động</a:t>
                      </a:r>
                      <a:r>
                        <a:rPr lang="en-US" sz="2500" baseline="0" dirty="0">
                          <a:solidFill>
                            <a:srgbClr val="FF0000"/>
                          </a:solidFill>
                        </a:rPr>
                        <a:t> </a:t>
                      </a:r>
                      <a:r>
                        <a:rPr lang="en-US" sz="2500" baseline="0" dirty="0" err="1">
                          <a:solidFill>
                            <a:srgbClr val="FF0000"/>
                          </a:solidFill>
                        </a:rPr>
                        <a:t>năng</a:t>
                      </a:r>
                      <a:endParaRPr lang="en-US" sz="2500" dirty="0">
                        <a:solidFill>
                          <a:srgbClr val="FF000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B050"/>
                          </a:solidFill>
                        </a:rPr>
                        <a:t>do </a:t>
                      </a:r>
                      <a:r>
                        <a:rPr lang="en-US" sz="2500" dirty="0" err="1">
                          <a:solidFill>
                            <a:srgbClr val="00B050"/>
                          </a:solidFill>
                        </a:rPr>
                        <a:t>chuyển</a:t>
                      </a:r>
                      <a:r>
                        <a:rPr lang="en-US" sz="2500" baseline="0" dirty="0">
                          <a:solidFill>
                            <a:srgbClr val="00B050"/>
                          </a:solidFill>
                        </a:rPr>
                        <a:t> </a:t>
                      </a:r>
                      <a:r>
                        <a:rPr lang="en-US" sz="2500" baseline="0" dirty="0" err="1">
                          <a:solidFill>
                            <a:srgbClr val="00B050"/>
                          </a:solidFill>
                        </a:rPr>
                        <a:t>động</a:t>
                      </a:r>
                      <a:endParaRPr lang="en-US" sz="2500" dirty="0">
                        <a:solidFill>
                          <a:srgbClr val="00B05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36906321"/>
                  </a:ext>
                </a:extLst>
              </a:tr>
              <a:tr h="7442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70C0"/>
                          </a:solidFill>
                        </a:rPr>
                        <a:t>2. </a:t>
                      </a:r>
                      <a:r>
                        <a:rPr lang="en-US" sz="2500" dirty="0" err="1">
                          <a:solidFill>
                            <a:srgbClr val="0070C0"/>
                          </a:solidFill>
                        </a:rPr>
                        <a:t>Nồi</a:t>
                      </a:r>
                      <a:r>
                        <a:rPr lang="en-US" sz="2500" baseline="0" dirty="0">
                          <a:solidFill>
                            <a:srgbClr val="0070C0"/>
                          </a:solidFill>
                        </a:rPr>
                        <a:t> </a:t>
                      </a:r>
                      <a:r>
                        <a:rPr lang="en-US" sz="2500" baseline="0" dirty="0" err="1">
                          <a:solidFill>
                            <a:srgbClr val="0070C0"/>
                          </a:solidFill>
                        </a:rPr>
                        <a:t>cơm</a:t>
                      </a:r>
                      <a:r>
                        <a:rPr lang="en-US" sz="2500" baseline="0" dirty="0">
                          <a:solidFill>
                            <a:srgbClr val="0070C0"/>
                          </a:solidFill>
                        </a:rPr>
                        <a:t> </a:t>
                      </a:r>
                      <a:r>
                        <a:rPr lang="en-US" sz="2500" baseline="0" dirty="0" err="1">
                          <a:solidFill>
                            <a:srgbClr val="0070C0"/>
                          </a:solidFill>
                        </a:rPr>
                        <a:t>điện</a:t>
                      </a:r>
                      <a:endParaRPr lang="en-US" sz="2500" dirty="0">
                        <a:solidFill>
                          <a:srgbClr val="0070C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dirty="0" err="1">
                          <a:solidFill>
                            <a:srgbClr val="FF0000"/>
                          </a:solidFill>
                        </a:rPr>
                        <a:t>Nhiệt</a:t>
                      </a:r>
                      <a:r>
                        <a:rPr lang="en-US" sz="2500" baseline="0" dirty="0">
                          <a:solidFill>
                            <a:srgbClr val="FF0000"/>
                          </a:solidFill>
                        </a:rPr>
                        <a:t> </a:t>
                      </a:r>
                      <a:r>
                        <a:rPr lang="en-US" sz="2500" baseline="0" dirty="0" err="1">
                          <a:solidFill>
                            <a:srgbClr val="FF0000"/>
                          </a:solidFill>
                        </a:rPr>
                        <a:t>năng</a:t>
                      </a:r>
                      <a:endParaRPr lang="en-US" sz="2500" dirty="0">
                        <a:solidFill>
                          <a:srgbClr val="FF000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err="1">
                          <a:solidFill>
                            <a:srgbClr val="00B050"/>
                          </a:solidFill>
                        </a:rPr>
                        <a:t>sinh</a:t>
                      </a:r>
                      <a:r>
                        <a:rPr lang="en-US" sz="2500" dirty="0">
                          <a:solidFill>
                            <a:srgbClr val="00B050"/>
                          </a:solidFill>
                        </a:rPr>
                        <a:t> </a:t>
                      </a:r>
                      <a:r>
                        <a:rPr lang="en-US" sz="2500" dirty="0" err="1">
                          <a:solidFill>
                            <a:srgbClr val="00B050"/>
                          </a:solidFill>
                        </a:rPr>
                        <a:t>ra</a:t>
                      </a:r>
                      <a:r>
                        <a:rPr lang="en-US" sz="2500" dirty="0">
                          <a:solidFill>
                            <a:srgbClr val="00B050"/>
                          </a:solidFill>
                        </a:rPr>
                        <a:t> </a:t>
                      </a:r>
                      <a:r>
                        <a:rPr lang="en-US" sz="2500" dirty="0" err="1">
                          <a:solidFill>
                            <a:srgbClr val="00B050"/>
                          </a:solidFill>
                        </a:rPr>
                        <a:t>từ</a:t>
                      </a:r>
                      <a:r>
                        <a:rPr lang="en-US" sz="2500" baseline="0" dirty="0">
                          <a:solidFill>
                            <a:srgbClr val="00B050"/>
                          </a:solidFill>
                        </a:rPr>
                        <a:t> </a:t>
                      </a:r>
                      <a:r>
                        <a:rPr lang="en-US" sz="2500" baseline="0" dirty="0" err="1">
                          <a:solidFill>
                            <a:srgbClr val="00B050"/>
                          </a:solidFill>
                        </a:rPr>
                        <a:t>nguồn</a:t>
                      </a:r>
                      <a:r>
                        <a:rPr lang="en-US" sz="2500" baseline="0" dirty="0">
                          <a:solidFill>
                            <a:srgbClr val="00B050"/>
                          </a:solidFill>
                        </a:rPr>
                        <a:t> </a:t>
                      </a:r>
                      <a:r>
                        <a:rPr lang="en-US" sz="2500" baseline="0" dirty="0" err="1">
                          <a:solidFill>
                            <a:srgbClr val="00B050"/>
                          </a:solidFill>
                        </a:rPr>
                        <a:t>nhiệt</a:t>
                      </a:r>
                      <a:endParaRPr lang="en-US" sz="2500" dirty="0">
                        <a:solidFill>
                          <a:srgbClr val="00B05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10203774"/>
                  </a:ext>
                </a:extLst>
              </a:tr>
              <a:tr h="1064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70C0"/>
                          </a:solidFill>
                        </a:rPr>
                        <a:t>3. </a:t>
                      </a:r>
                      <a:r>
                        <a:rPr lang="en-US" sz="2500" dirty="0" err="1">
                          <a:solidFill>
                            <a:srgbClr val="0070C0"/>
                          </a:solidFill>
                        </a:rPr>
                        <a:t>Máy</a:t>
                      </a:r>
                      <a:r>
                        <a:rPr lang="en-US" sz="2500" baseline="0" dirty="0">
                          <a:solidFill>
                            <a:srgbClr val="0070C0"/>
                          </a:solidFill>
                        </a:rPr>
                        <a:t> bay</a:t>
                      </a:r>
                      <a:endParaRPr lang="en-US" sz="2500" dirty="0">
                        <a:solidFill>
                          <a:srgbClr val="0070C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dirty="0" err="1">
                          <a:solidFill>
                            <a:srgbClr val="FF0000"/>
                          </a:solidFill>
                        </a:rPr>
                        <a:t>Động</a:t>
                      </a:r>
                      <a:r>
                        <a:rPr lang="en-US" sz="2500" baseline="0" dirty="0">
                          <a:solidFill>
                            <a:srgbClr val="FF0000"/>
                          </a:solidFill>
                        </a:rPr>
                        <a:t> </a:t>
                      </a:r>
                      <a:r>
                        <a:rPr lang="en-US" sz="2500" baseline="0" dirty="0" err="1">
                          <a:solidFill>
                            <a:srgbClr val="FF0000"/>
                          </a:solidFill>
                        </a:rPr>
                        <a:t>năng</a:t>
                      </a:r>
                      <a:endParaRPr lang="en-US" sz="2500" baseline="0" dirty="0">
                        <a:solidFill>
                          <a:srgbClr val="FF0000"/>
                        </a:solidFill>
                      </a:endParaRPr>
                    </a:p>
                    <a:p>
                      <a:pPr algn="ctr"/>
                      <a:r>
                        <a:rPr lang="en-US" sz="2500" baseline="0" dirty="0" err="1">
                          <a:solidFill>
                            <a:srgbClr val="FF0000"/>
                          </a:solidFill>
                        </a:rPr>
                        <a:t>Thế</a:t>
                      </a:r>
                      <a:r>
                        <a:rPr lang="en-US" sz="2500" baseline="0" dirty="0">
                          <a:solidFill>
                            <a:srgbClr val="FF0000"/>
                          </a:solidFill>
                        </a:rPr>
                        <a:t> </a:t>
                      </a:r>
                      <a:r>
                        <a:rPr lang="en-US" sz="2500" baseline="0" dirty="0" err="1">
                          <a:solidFill>
                            <a:srgbClr val="FF0000"/>
                          </a:solidFill>
                        </a:rPr>
                        <a:t>năng</a:t>
                      </a:r>
                      <a:r>
                        <a:rPr lang="en-US" sz="2500" baseline="0" dirty="0">
                          <a:solidFill>
                            <a:srgbClr val="FF0000"/>
                          </a:solidFill>
                        </a:rPr>
                        <a:t> </a:t>
                      </a:r>
                      <a:r>
                        <a:rPr lang="en-US" sz="2500" baseline="0" dirty="0" err="1">
                          <a:solidFill>
                            <a:srgbClr val="FF0000"/>
                          </a:solidFill>
                        </a:rPr>
                        <a:t>hấp</a:t>
                      </a:r>
                      <a:r>
                        <a:rPr lang="en-US" sz="2500" baseline="0" dirty="0">
                          <a:solidFill>
                            <a:srgbClr val="FF0000"/>
                          </a:solidFill>
                        </a:rPr>
                        <a:t> </a:t>
                      </a:r>
                      <a:r>
                        <a:rPr lang="en-US" sz="2500" baseline="0" dirty="0" err="1">
                          <a:solidFill>
                            <a:srgbClr val="FF0000"/>
                          </a:solidFill>
                        </a:rPr>
                        <a:t>dẫn</a:t>
                      </a:r>
                      <a:endParaRPr lang="en-US" sz="2500" dirty="0">
                        <a:solidFill>
                          <a:srgbClr val="FF000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B050"/>
                          </a:solidFill>
                        </a:rPr>
                        <a:t>do </a:t>
                      </a:r>
                      <a:r>
                        <a:rPr lang="en-US" sz="2500" dirty="0" err="1">
                          <a:solidFill>
                            <a:srgbClr val="00B050"/>
                          </a:solidFill>
                        </a:rPr>
                        <a:t>chuyển</a:t>
                      </a:r>
                      <a:r>
                        <a:rPr lang="en-US" sz="2500" baseline="0" dirty="0">
                          <a:solidFill>
                            <a:srgbClr val="00B050"/>
                          </a:solidFill>
                        </a:rPr>
                        <a:t> </a:t>
                      </a:r>
                      <a:r>
                        <a:rPr lang="en-US" sz="2500" baseline="0" dirty="0" err="1">
                          <a:solidFill>
                            <a:srgbClr val="00B050"/>
                          </a:solidFill>
                        </a:rPr>
                        <a:t>động</a:t>
                      </a:r>
                      <a:endParaRPr lang="en-US" sz="2500" baseline="0" dirty="0">
                        <a:solidFill>
                          <a:srgbClr val="00B050"/>
                        </a:solidFill>
                      </a:endParaRPr>
                    </a:p>
                    <a:p>
                      <a:r>
                        <a:rPr lang="en-US" sz="2500" dirty="0">
                          <a:solidFill>
                            <a:srgbClr val="00B050"/>
                          </a:solidFill>
                        </a:rPr>
                        <a:t>do ở</a:t>
                      </a:r>
                      <a:r>
                        <a:rPr lang="en-US" sz="2500" baseline="0" dirty="0">
                          <a:solidFill>
                            <a:srgbClr val="00B050"/>
                          </a:solidFill>
                        </a:rPr>
                        <a:t> 1 </a:t>
                      </a:r>
                      <a:r>
                        <a:rPr lang="en-US" sz="2500" baseline="0" dirty="0" err="1">
                          <a:solidFill>
                            <a:srgbClr val="00B050"/>
                          </a:solidFill>
                        </a:rPr>
                        <a:t>độ</a:t>
                      </a:r>
                      <a:r>
                        <a:rPr lang="en-US" sz="2500" baseline="0" dirty="0">
                          <a:solidFill>
                            <a:srgbClr val="00B050"/>
                          </a:solidFill>
                        </a:rPr>
                        <a:t> </a:t>
                      </a:r>
                      <a:r>
                        <a:rPr lang="en-US" sz="2500" baseline="0" dirty="0" err="1">
                          <a:solidFill>
                            <a:srgbClr val="00B050"/>
                          </a:solidFill>
                        </a:rPr>
                        <a:t>cao</a:t>
                      </a:r>
                      <a:r>
                        <a:rPr lang="en-US" sz="2500" baseline="0" dirty="0">
                          <a:solidFill>
                            <a:srgbClr val="00B050"/>
                          </a:solidFill>
                        </a:rPr>
                        <a:t> so </a:t>
                      </a:r>
                      <a:r>
                        <a:rPr lang="en-US" sz="2500" baseline="0" dirty="0" err="1">
                          <a:solidFill>
                            <a:srgbClr val="00B050"/>
                          </a:solidFill>
                        </a:rPr>
                        <a:t>với</a:t>
                      </a:r>
                      <a:r>
                        <a:rPr lang="en-US" sz="2500" baseline="0" dirty="0">
                          <a:solidFill>
                            <a:srgbClr val="00B050"/>
                          </a:solidFill>
                        </a:rPr>
                        <a:t> </a:t>
                      </a:r>
                      <a:r>
                        <a:rPr lang="en-US" sz="2500" baseline="0" dirty="0" err="1">
                          <a:solidFill>
                            <a:srgbClr val="00B050"/>
                          </a:solidFill>
                        </a:rPr>
                        <a:t>mặt</a:t>
                      </a:r>
                      <a:r>
                        <a:rPr lang="en-US" sz="2500" baseline="0" dirty="0">
                          <a:solidFill>
                            <a:srgbClr val="00B050"/>
                          </a:solidFill>
                        </a:rPr>
                        <a:t> </a:t>
                      </a:r>
                      <a:r>
                        <a:rPr lang="en-US" sz="2500" baseline="0" dirty="0" err="1">
                          <a:solidFill>
                            <a:srgbClr val="00B050"/>
                          </a:solidFill>
                        </a:rPr>
                        <a:t>đất</a:t>
                      </a:r>
                      <a:endParaRPr lang="en-US" sz="2500" dirty="0">
                        <a:solidFill>
                          <a:srgbClr val="00B05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639854314"/>
                  </a:ext>
                </a:extLst>
              </a:tr>
              <a:tr h="7442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70C0"/>
                          </a:solidFill>
                        </a:rPr>
                        <a:t>4.</a:t>
                      </a:r>
                      <a:r>
                        <a:rPr lang="en-US" sz="2500" baseline="0" dirty="0">
                          <a:solidFill>
                            <a:srgbClr val="0070C0"/>
                          </a:solidFill>
                        </a:rPr>
                        <a:t> Radio</a:t>
                      </a:r>
                      <a:endParaRPr lang="en-US" sz="2500" dirty="0">
                        <a:solidFill>
                          <a:srgbClr val="0070C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dirty="0" err="1">
                          <a:solidFill>
                            <a:srgbClr val="FF0000"/>
                          </a:solidFill>
                        </a:rPr>
                        <a:t>Năng</a:t>
                      </a:r>
                      <a:r>
                        <a:rPr lang="en-US" sz="2500" baseline="0" dirty="0">
                          <a:solidFill>
                            <a:srgbClr val="FF0000"/>
                          </a:solidFill>
                        </a:rPr>
                        <a:t> </a:t>
                      </a:r>
                      <a:r>
                        <a:rPr lang="en-US" sz="2500" baseline="0" dirty="0" err="1">
                          <a:solidFill>
                            <a:srgbClr val="FF0000"/>
                          </a:solidFill>
                        </a:rPr>
                        <a:t>lượng</a:t>
                      </a:r>
                      <a:r>
                        <a:rPr lang="en-US" sz="2500" baseline="0" dirty="0">
                          <a:solidFill>
                            <a:srgbClr val="FF0000"/>
                          </a:solidFill>
                        </a:rPr>
                        <a:t> </a:t>
                      </a:r>
                      <a:r>
                        <a:rPr lang="en-US" sz="2500" baseline="0" dirty="0" err="1">
                          <a:solidFill>
                            <a:srgbClr val="FF0000"/>
                          </a:solidFill>
                        </a:rPr>
                        <a:t>âm</a:t>
                      </a:r>
                      <a:endParaRPr lang="en-US" sz="2500" dirty="0">
                        <a:solidFill>
                          <a:srgbClr val="FF000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err="1">
                          <a:solidFill>
                            <a:srgbClr val="00B050"/>
                          </a:solidFill>
                        </a:rPr>
                        <a:t>lan</a:t>
                      </a:r>
                      <a:r>
                        <a:rPr lang="en-US" sz="2500" dirty="0">
                          <a:solidFill>
                            <a:srgbClr val="00B050"/>
                          </a:solidFill>
                        </a:rPr>
                        <a:t> </a:t>
                      </a:r>
                      <a:r>
                        <a:rPr lang="en-US" sz="2500" dirty="0" err="1">
                          <a:solidFill>
                            <a:srgbClr val="00B050"/>
                          </a:solidFill>
                        </a:rPr>
                        <a:t>truyền</a:t>
                      </a:r>
                      <a:r>
                        <a:rPr lang="en-US" sz="2500" baseline="0" dirty="0">
                          <a:solidFill>
                            <a:srgbClr val="00B050"/>
                          </a:solidFill>
                        </a:rPr>
                        <a:t> </a:t>
                      </a:r>
                      <a:r>
                        <a:rPr lang="en-US" sz="2500" baseline="0" dirty="0" err="1">
                          <a:solidFill>
                            <a:srgbClr val="00B050"/>
                          </a:solidFill>
                        </a:rPr>
                        <a:t>từ</a:t>
                      </a:r>
                      <a:r>
                        <a:rPr lang="en-US" sz="2500" baseline="0" dirty="0">
                          <a:solidFill>
                            <a:srgbClr val="00B050"/>
                          </a:solidFill>
                        </a:rPr>
                        <a:t> </a:t>
                      </a:r>
                      <a:r>
                        <a:rPr lang="en-US" sz="2500" baseline="0" dirty="0" err="1">
                          <a:solidFill>
                            <a:srgbClr val="00B050"/>
                          </a:solidFill>
                        </a:rPr>
                        <a:t>các</a:t>
                      </a:r>
                      <a:r>
                        <a:rPr lang="en-US" sz="2500" baseline="0" dirty="0">
                          <a:solidFill>
                            <a:srgbClr val="00B050"/>
                          </a:solidFill>
                        </a:rPr>
                        <a:t> </a:t>
                      </a:r>
                      <a:r>
                        <a:rPr lang="en-US" sz="2500" baseline="0" dirty="0" err="1">
                          <a:solidFill>
                            <a:srgbClr val="00B050"/>
                          </a:solidFill>
                        </a:rPr>
                        <a:t>nguồn</a:t>
                      </a:r>
                      <a:r>
                        <a:rPr lang="en-US" sz="2500" baseline="0" dirty="0">
                          <a:solidFill>
                            <a:srgbClr val="00B050"/>
                          </a:solidFill>
                        </a:rPr>
                        <a:t> </a:t>
                      </a:r>
                      <a:r>
                        <a:rPr lang="en-US" sz="2500" baseline="0" dirty="0" err="1">
                          <a:solidFill>
                            <a:srgbClr val="00B050"/>
                          </a:solidFill>
                        </a:rPr>
                        <a:t>âm</a:t>
                      </a:r>
                      <a:endParaRPr lang="en-US" sz="2500" dirty="0">
                        <a:solidFill>
                          <a:srgbClr val="00B05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919116987"/>
                  </a:ext>
                </a:extLst>
              </a:tr>
              <a:tr h="4250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70C0"/>
                          </a:solidFill>
                        </a:rPr>
                        <a:t>5. </a:t>
                      </a:r>
                      <a:r>
                        <a:rPr lang="en-US" sz="2500" dirty="0" err="1">
                          <a:solidFill>
                            <a:srgbClr val="0070C0"/>
                          </a:solidFill>
                        </a:rPr>
                        <a:t>Máy</a:t>
                      </a:r>
                      <a:r>
                        <a:rPr lang="en-US" sz="2500" baseline="0" dirty="0">
                          <a:solidFill>
                            <a:srgbClr val="0070C0"/>
                          </a:solidFill>
                        </a:rPr>
                        <a:t> </a:t>
                      </a:r>
                      <a:r>
                        <a:rPr lang="en-US" sz="2500" baseline="0" dirty="0" err="1">
                          <a:solidFill>
                            <a:srgbClr val="0070C0"/>
                          </a:solidFill>
                        </a:rPr>
                        <a:t>sưởi</a:t>
                      </a:r>
                      <a:endParaRPr lang="en-US" sz="2500" dirty="0">
                        <a:solidFill>
                          <a:srgbClr val="0070C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dirty="0" err="1">
                          <a:solidFill>
                            <a:srgbClr val="FF0000"/>
                          </a:solidFill>
                        </a:rPr>
                        <a:t>Nhiệt</a:t>
                      </a:r>
                      <a:r>
                        <a:rPr lang="en-US" sz="2500" dirty="0">
                          <a:solidFill>
                            <a:srgbClr val="FF0000"/>
                          </a:solidFill>
                        </a:rPr>
                        <a:t> </a:t>
                      </a:r>
                      <a:r>
                        <a:rPr lang="en-US" sz="2500" dirty="0" err="1">
                          <a:solidFill>
                            <a:srgbClr val="FF0000"/>
                          </a:solidFill>
                        </a:rPr>
                        <a:t>năng</a:t>
                      </a:r>
                      <a:endParaRPr lang="en-US" sz="2500" dirty="0">
                        <a:solidFill>
                          <a:srgbClr val="FF000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err="1">
                          <a:solidFill>
                            <a:srgbClr val="00B050"/>
                          </a:solidFill>
                        </a:rPr>
                        <a:t>sinh</a:t>
                      </a:r>
                      <a:r>
                        <a:rPr lang="en-US" sz="2500" dirty="0">
                          <a:solidFill>
                            <a:srgbClr val="00B050"/>
                          </a:solidFill>
                        </a:rPr>
                        <a:t> </a:t>
                      </a:r>
                      <a:r>
                        <a:rPr lang="en-US" sz="2500" dirty="0" err="1">
                          <a:solidFill>
                            <a:srgbClr val="00B050"/>
                          </a:solidFill>
                        </a:rPr>
                        <a:t>ra</a:t>
                      </a:r>
                      <a:r>
                        <a:rPr lang="en-US" sz="2500" dirty="0">
                          <a:solidFill>
                            <a:srgbClr val="00B050"/>
                          </a:solidFill>
                        </a:rPr>
                        <a:t> </a:t>
                      </a:r>
                      <a:r>
                        <a:rPr lang="en-US" sz="2500" dirty="0" err="1">
                          <a:solidFill>
                            <a:srgbClr val="00B050"/>
                          </a:solidFill>
                        </a:rPr>
                        <a:t>từ</a:t>
                      </a:r>
                      <a:r>
                        <a:rPr lang="en-US" sz="2500" baseline="0" dirty="0">
                          <a:solidFill>
                            <a:srgbClr val="00B050"/>
                          </a:solidFill>
                        </a:rPr>
                        <a:t> </a:t>
                      </a:r>
                      <a:r>
                        <a:rPr lang="en-US" sz="2500" baseline="0" dirty="0" err="1">
                          <a:solidFill>
                            <a:srgbClr val="00B050"/>
                          </a:solidFill>
                        </a:rPr>
                        <a:t>nguồn</a:t>
                      </a:r>
                      <a:r>
                        <a:rPr lang="en-US" sz="2500" baseline="0" dirty="0">
                          <a:solidFill>
                            <a:srgbClr val="00B050"/>
                          </a:solidFill>
                        </a:rPr>
                        <a:t> </a:t>
                      </a:r>
                      <a:r>
                        <a:rPr lang="en-US" sz="2500" baseline="0" dirty="0" err="1">
                          <a:solidFill>
                            <a:srgbClr val="00B050"/>
                          </a:solidFill>
                        </a:rPr>
                        <a:t>nhiệt</a:t>
                      </a:r>
                      <a:endParaRPr lang="en-US" sz="2500" dirty="0">
                        <a:solidFill>
                          <a:srgbClr val="00B05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438926915"/>
                  </a:ext>
                </a:extLst>
              </a:tr>
              <a:tr h="4250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a:solidFill>
                            <a:srgbClr val="0070C0"/>
                          </a:solidFill>
                        </a:rPr>
                        <a:t>6. </a:t>
                      </a:r>
                      <a:r>
                        <a:rPr lang="en-US" sz="2500" dirty="0" err="1">
                          <a:solidFill>
                            <a:srgbClr val="0070C0"/>
                          </a:solidFill>
                        </a:rPr>
                        <a:t>Bóng</a:t>
                      </a:r>
                      <a:r>
                        <a:rPr lang="en-US" sz="2500" baseline="0" dirty="0">
                          <a:solidFill>
                            <a:srgbClr val="0070C0"/>
                          </a:solidFill>
                        </a:rPr>
                        <a:t> </a:t>
                      </a:r>
                      <a:r>
                        <a:rPr lang="en-US" sz="2500" baseline="0" dirty="0" err="1">
                          <a:solidFill>
                            <a:srgbClr val="0070C0"/>
                          </a:solidFill>
                        </a:rPr>
                        <a:t>đèn</a:t>
                      </a:r>
                      <a:endParaRPr lang="en-US" sz="2500" dirty="0">
                        <a:solidFill>
                          <a:srgbClr val="0070C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2500" dirty="0" err="1">
                          <a:solidFill>
                            <a:srgbClr val="FF0000"/>
                          </a:solidFill>
                        </a:rPr>
                        <a:t>Quang</a:t>
                      </a:r>
                      <a:r>
                        <a:rPr lang="en-US" sz="2500" dirty="0">
                          <a:solidFill>
                            <a:srgbClr val="FF0000"/>
                          </a:solidFill>
                        </a:rPr>
                        <a:t> </a:t>
                      </a:r>
                      <a:r>
                        <a:rPr lang="en-US" sz="2500" dirty="0" err="1">
                          <a:solidFill>
                            <a:srgbClr val="FF0000"/>
                          </a:solidFill>
                        </a:rPr>
                        <a:t>năng</a:t>
                      </a:r>
                      <a:endParaRPr lang="en-US" sz="2500" dirty="0">
                        <a:solidFill>
                          <a:srgbClr val="FF000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2500" dirty="0" err="1">
                          <a:solidFill>
                            <a:srgbClr val="00B050"/>
                          </a:solidFill>
                        </a:rPr>
                        <a:t>phát</a:t>
                      </a:r>
                      <a:r>
                        <a:rPr lang="en-US" sz="2500" baseline="0" dirty="0">
                          <a:solidFill>
                            <a:srgbClr val="00B050"/>
                          </a:solidFill>
                        </a:rPr>
                        <a:t> </a:t>
                      </a:r>
                      <a:r>
                        <a:rPr lang="en-US" sz="2500" baseline="0" dirty="0" err="1">
                          <a:solidFill>
                            <a:srgbClr val="00B050"/>
                          </a:solidFill>
                        </a:rPr>
                        <a:t>ra</a:t>
                      </a:r>
                      <a:r>
                        <a:rPr lang="en-US" sz="2500" baseline="0" dirty="0">
                          <a:solidFill>
                            <a:srgbClr val="00B050"/>
                          </a:solidFill>
                        </a:rPr>
                        <a:t> </a:t>
                      </a:r>
                      <a:r>
                        <a:rPr lang="en-US" sz="2500" baseline="0" dirty="0" err="1">
                          <a:solidFill>
                            <a:srgbClr val="00B050"/>
                          </a:solidFill>
                        </a:rPr>
                        <a:t>từ</a:t>
                      </a:r>
                      <a:r>
                        <a:rPr lang="en-US" sz="2500" baseline="0" dirty="0">
                          <a:solidFill>
                            <a:srgbClr val="00B050"/>
                          </a:solidFill>
                        </a:rPr>
                        <a:t> </a:t>
                      </a:r>
                      <a:r>
                        <a:rPr lang="en-US" sz="2500" baseline="0" dirty="0" err="1">
                          <a:solidFill>
                            <a:srgbClr val="00B050"/>
                          </a:solidFill>
                        </a:rPr>
                        <a:t>nguồn</a:t>
                      </a:r>
                      <a:r>
                        <a:rPr lang="en-US" sz="2500" baseline="0" dirty="0">
                          <a:solidFill>
                            <a:srgbClr val="00B050"/>
                          </a:solidFill>
                        </a:rPr>
                        <a:t> </a:t>
                      </a:r>
                      <a:r>
                        <a:rPr lang="en-US" sz="2500" baseline="0" dirty="0" err="1">
                          <a:solidFill>
                            <a:srgbClr val="00B050"/>
                          </a:solidFill>
                        </a:rPr>
                        <a:t>sáng</a:t>
                      </a:r>
                      <a:endParaRPr lang="en-US" sz="2500" dirty="0">
                        <a:solidFill>
                          <a:srgbClr val="00B050"/>
                        </a:solidFill>
                      </a:endParaRPr>
                    </a:p>
                  </a:txBody>
                  <a:tcPr marL="121920" marR="121920" marT="60960" marB="60960">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095175479"/>
                  </a:ext>
                </a:extLst>
              </a:tr>
            </a:tbl>
          </a:graphicData>
        </a:graphic>
      </p:graphicFrame>
      <p:pic>
        <p:nvPicPr>
          <p:cNvPr id="5" name="Picture 2" descr="Dịch vụ gửi hàng từ Sài Gòn ra Bắc Ninh bằng đường sắt tàu hỏ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946" y="381000"/>
            <a:ext cx="2083454" cy="10939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encrypted-tbn0.gstatic.com/images?q=tbn:ANd9GcQk6jGhpsUunB4UrIriIgNadS6sLpt4uar18BkwPn70HMOnXLQczpBvPQaKnv2ZBtwBeEKYmAEe&amp;usqp=C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176" y="357039"/>
            <a:ext cx="1570612" cy="11418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Vietnam Airlines nhận &amp;#39;siêu máy bay&amp;#39; Boeing 787-10 Dreamliner đầu tiên |  Tài chính - Kinh doanh | Thanh Niê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3421" y="404960"/>
            <a:ext cx="1364344" cy="10939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áy sưởi 02 Bóng Homely HL-716 Điện Tử Ngọc Tuyế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7594" y="366560"/>
            <a:ext cx="1185284" cy="11323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8596056" y="342602"/>
            <a:ext cx="973581" cy="1132307"/>
          </a:xfrm>
          <a:prstGeom prst="rect">
            <a:avLst/>
          </a:prstGeom>
        </p:spPr>
      </p:pic>
      <p:pic>
        <p:nvPicPr>
          <p:cNvPr id="10" name="Picture 6" descr="Premium Vector | 3d realistic orange retro radio. isolated vector  illustrat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74045" y="441802"/>
            <a:ext cx="1301397" cy="105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1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par>
                                <p:cTn id="20" presetID="55"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par>
                                <p:cTn id="25" presetID="55"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strVal val="#ppt_w*0.70"/>
                                          </p:val>
                                        </p:tav>
                                        <p:tav tm="100000">
                                          <p:val>
                                            <p:strVal val="#ppt_w"/>
                                          </p:val>
                                        </p:tav>
                                      </p:tavLst>
                                    </p:anim>
                                    <p:anim calcmode="lin" valueType="num">
                                      <p:cBhvr>
                                        <p:cTn id="28" dur="1000" fill="hold"/>
                                        <p:tgtEl>
                                          <p:spTgt spid="9"/>
                                        </p:tgtEl>
                                        <p:attrNameLst>
                                          <p:attrName>ppt_h</p:attrName>
                                        </p:attrNameLst>
                                      </p:cBhvr>
                                      <p:tavLst>
                                        <p:tav tm="0">
                                          <p:val>
                                            <p:strVal val="#ppt_h"/>
                                          </p:val>
                                        </p:tav>
                                        <p:tav tm="100000">
                                          <p:val>
                                            <p:strVal val="#ppt_h"/>
                                          </p:val>
                                        </p:tav>
                                      </p:tavLst>
                                    </p:anim>
                                    <p:animEffect transition="in" filter="fade">
                                      <p:cBhvr>
                                        <p:cTn id="29" dur="1000"/>
                                        <p:tgtEl>
                                          <p:spTgt spid="9"/>
                                        </p:tgtEl>
                                      </p:cBhvr>
                                    </p:animEffect>
                                  </p:childTnLst>
                                </p:cTn>
                              </p:par>
                              <p:par>
                                <p:cTn id="30" presetID="55"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strVal val="#ppt_w*0.70"/>
                                          </p:val>
                                        </p:tav>
                                        <p:tav tm="100000">
                                          <p:val>
                                            <p:strVal val="#ppt_w"/>
                                          </p:val>
                                        </p:tav>
                                      </p:tavLst>
                                    </p:anim>
                                    <p:anim calcmode="lin" valueType="num">
                                      <p:cBhvr>
                                        <p:cTn id="33" dur="1000" fill="hold"/>
                                        <p:tgtEl>
                                          <p:spTgt spid="10"/>
                                        </p:tgtEl>
                                        <p:attrNameLst>
                                          <p:attrName>ppt_h</p:attrName>
                                        </p:attrNameLst>
                                      </p:cBhvr>
                                      <p:tavLst>
                                        <p:tav tm="0">
                                          <p:val>
                                            <p:strVal val="#ppt_h"/>
                                          </p:val>
                                        </p:tav>
                                        <p:tav tm="100000">
                                          <p:val>
                                            <p:strVal val="#ppt_h"/>
                                          </p:val>
                                        </p:tav>
                                      </p:tavLst>
                                    </p:anim>
                                    <p:animEffect transition="in" filter="fade">
                                      <p:cBhvr>
                                        <p:cTn id="34"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228602" y="250151"/>
          <a:ext cx="11658598" cy="6272569"/>
        </p:xfrm>
        <a:graphic>
          <a:graphicData uri="http://schemas.openxmlformats.org/drawingml/2006/table">
            <a:tbl>
              <a:tblPr firstRow="1" bandRow="1">
                <a:tableStyleId>{5940675A-B579-460E-94D1-54222C63F5DA}</a:tableStyleId>
              </a:tblPr>
              <a:tblGrid>
                <a:gridCol w="3400424">
                  <a:extLst>
                    <a:ext uri="{9D8B030D-6E8A-4147-A177-3AD203B41FA5}">
                      <a16:colId xmlns:a16="http://schemas.microsoft.com/office/drawing/2014/main" val="20000"/>
                    </a:ext>
                  </a:extLst>
                </a:gridCol>
                <a:gridCol w="3789044">
                  <a:extLst>
                    <a:ext uri="{9D8B030D-6E8A-4147-A177-3AD203B41FA5}">
                      <a16:colId xmlns:a16="http://schemas.microsoft.com/office/drawing/2014/main" val="20001"/>
                    </a:ext>
                  </a:extLst>
                </a:gridCol>
                <a:gridCol w="4469130">
                  <a:extLst>
                    <a:ext uri="{9D8B030D-6E8A-4147-A177-3AD203B41FA5}">
                      <a16:colId xmlns:a16="http://schemas.microsoft.com/office/drawing/2014/main" val="20002"/>
                    </a:ext>
                  </a:extLst>
                </a:gridCol>
              </a:tblGrid>
              <a:tr h="1090454">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DẠNG</a:t>
                      </a:r>
                      <a:r>
                        <a:rPr lang="en-US" sz="2800" b="1" baseline="0" dirty="0">
                          <a:solidFill>
                            <a:schemeClr val="bg1"/>
                          </a:solidFill>
                          <a:latin typeface="Times New Roman" panose="02020603050405020304" pitchFamily="18" charset="0"/>
                          <a:cs typeface="Times New Roman" panose="02020603050405020304" pitchFamily="18" charset="0"/>
                        </a:rPr>
                        <a:t> NĂNG LƯỢNG</a:t>
                      </a:r>
                      <a:endParaRPr lang="en-US" sz="2800" b="1" dirty="0">
                        <a:solidFill>
                          <a:schemeClr val="bg1"/>
                        </a:solidFill>
                        <a:latin typeface="Times New Roman" pitchFamily="18" charset="0"/>
                        <a:cs typeface="Times New Roman" pitchFamily="18" charset="0"/>
                      </a:endParaRPr>
                    </a:p>
                  </a:txBody>
                  <a:tcPr marL="68580" marR="68580" anchor="ctr">
                    <a:solidFill>
                      <a:schemeClr val="accent2"/>
                    </a:solidFill>
                  </a:tcPr>
                </a:tc>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NGUỒN</a:t>
                      </a:r>
                      <a:r>
                        <a:rPr lang="en-US" sz="2800" b="1" baseline="0" dirty="0">
                          <a:solidFill>
                            <a:schemeClr val="bg1"/>
                          </a:solidFill>
                          <a:latin typeface="Times New Roman" panose="02020603050405020304" pitchFamily="18" charset="0"/>
                          <a:cs typeface="Times New Roman" panose="02020603050405020304" pitchFamily="18" charset="0"/>
                        </a:rPr>
                        <a:t> PHÁT</a:t>
                      </a:r>
                      <a:endParaRPr lang="en-US" sz="2800" b="1" dirty="0">
                        <a:solidFill>
                          <a:schemeClr val="bg1"/>
                        </a:solidFill>
                        <a:latin typeface="Times New Roman" pitchFamily="18" charset="0"/>
                        <a:cs typeface="Times New Roman" pitchFamily="18" charset="0"/>
                      </a:endParaRPr>
                    </a:p>
                  </a:txBody>
                  <a:tcPr marL="68580" marR="68580" anchor="ctr">
                    <a:solidFill>
                      <a:schemeClr val="accent2"/>
                    </a:solidFill>
                  </a:tcPr>
                </a:tc>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VÍ</a:t>
                      </a:r>
                      <a:r>
                        <a:rPr lang="en-US" sz="2800" b="1" baseline="0" dirty="0">
                          <a:solidFill>
                            <a:schemeClr val="bg1"/>
                          </a:solidFill>
                          <a:latin typeface="Times New Roman" panose="02020603050405020304" pitchFamily="18" charset="0"/>
                          <a:cs typeface="Times New Roman" panose="02020603050405020304" pitchFamily="18" charset="0"/>
                        </a:rPr>
                        <a:t> DỤ (</a:t>
                      </a:r>
                      <a:r>
                        <a:rPr lang="en-US" sz="2800" b="1" baseline="0" dirty="0" err="1">
                          <a:solidFill>
                            <a:schemeClr val="bg1"/>
                          </a:solidFill>
                          <a:latin typeface="Times New Roman" panose="02020603050405020304" pitchFamily="18" charset="0"/>
                          <a:cs typeface="Times New Roman" panose="02020603050405020304" pitchFamily="18" charset="0"/>
                        </a:rPr>
                        <a:t>khác</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sgk</a:t>
                      </a:r>
                      <a:r>
                        <a:rPr lang="en-US" sz="2800" b="1" baseline="0" dirty="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itchFamily="18" charset="0"/>
                        <a:cs typeface="Times New Roman" pitchFamily="18" charset="0"/>
                      </a:endParaRPr>
                    </a:p>
                  </a:txBody>
                  <a:tcPr marL="68580" marR="68580" anchor="ctr">
                    <a:solidFill>
                      <a:schemeClr val="accent2"/>
                    </a:solidFill>
                  </a:tcPr>
                </a:tc>
                <a:extLst>
                  <a:ext uri="{0D108BD9-81ED-4DB2-BD59-A6C34878D82A}">
                    <a16:rowId xmlns:a16="http://schemas.microsoft.com/office/drawing/2014/main" val="10000"/>
                  </a:ext>
                </a:extLst>
              </a:tr>
              <a:tr h="1013750">
                <a:tc>
                  <a:txBody>
                    <a:bodyPr/>
                    <a:lstStyle/>
                    <a:p>
                      <a:pPr algn="ctr"/>
                      <a:r>
                        <a:rPr lang="en-US" sz="3600" dirty="0" err="1">
                          <a:solidFill>
                            <a:schemeClr val="tx1"/>
                          </a:solidFill>
                        </a:rPr>
                        <a:t>Động</a:t>
                      </a:r>
                      <a:r>
                        <a:rPr lang="en-US" sz="3600" dirty="0">
                          <a:solidFill>
                            <a:schemeClr val="tx1"/>
                          </a:solidFill>
                        </a:rPr>
                        <a:t> </a:t>
                      </a:r>
                      <a:r>
                        <a:rPr lang="en-US" sz="3600" dirty="0" err="1">
                          <a:solidFill>
                            <a:schemeClr val="tx1"/>
                          </a:solidFill>
                        </a:rPr>
                        <a:t>năng</a:t>
                      </a:r>
                      <a:endParaRPr lang="en-US" sz="3600" dirty="0">
                        <a:solidFill>
                          <a:schemeClr val="tx1"/>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0001"/>
                  </a:ext>
                </a:extLst>
              </a:tr>
              <a:tr h="1134072">
                <a:tc>
                  <a:txBody>
                    <a:bodyPr/>
                    <a:lstStyle/>
                    <a:p>
                      <a:pPr algn="ctr"/>
                      <a:r>
                        <a:rPr lang="en-US" sz="3600" dirty="0" err="1">
                          <a:solidFill>
                            <a:schemeClr val="tx1"/>
                          </a:solidFill>
                        </a:rPr>
                        <a:t>Thế</a:t>
                      </a:r>
                      <a:r>
                        <a:rPr lang="en-US" sz="3600" dirty="0">
                          <a:solidFill>
                            <a:schemeClr val="tx1"/>
                          </a:solidFill>
                        </a:rPr>
                        <a:t> </a:t>
                      </a:r>
                      <a:r>
                        <a:rPr lang="en-US" sz="3600" dirty="0" err="1">
                          <a:solidFill>
                            <a:schemeClr val="tx1"/>
                          </a:solidFill>
                        </a:rPr>
                        <a:t>năng</a:t>
                      </a:r>
                      <a:r>
                        <a:rPr lang="en-US" sz="3600" baseline="0" dirty="0">
                          <a:solidFill>
                            <a:schemeClr val="tx1"/>
                          </a:solidFill>
                        </a:rPr>
                        <a:t> </a:t>
                      </a:r>
                      <a:r>
                        <a:rPr lang="en-US" sz="3600" baseline="0" dirty="0" err="1">
                          <a:solidFill>
                            <a:schemeClr val="tx1"/>
                          </a:solidFill>
                        </a:rPr>
                        <a:t>hấp</a:t>
                      </a:r>
                      <a:r>
                        <a:rPr lang="en-US" sz="3600" baseline="0" dirty="0">
                          <a:solidFill>
                            <a:schemeClr val="tx1"/>
                          </a:solidFill>
                        </a:rPr>
                        <a:t> </a:t>
                      </a:r>
                      <a:r>
                        <a:rPr lang="en-US" sz="3600" baseline="0" dirty="0" err="1">
                          <a:solidFill>
                            <a:schemeClr val="tx1"/>
                          </a:solidFill>
                        </a:rPr>
                        <a:t>dẫn</a:t>
                      </a:r>
                      <a:endParaRPr lang="en-US" sz="3600" dirty="0">
                        <a:solidFill>
                          <a:schemeClr val="tx1"/>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a:p>
                  </a:txBody>
                  <a:tcPr marL="68580" marR="68580"/>
                </a:tc>
                <a:extLst>
                  <a:ext uri="{0D108BD9-81ED-4DB2-BD59-A6C34878D82A}">
                    <a16:rowId xmlns:a16="http://schemas.microsoft.com/office/drawing/2014/main" val="10002"/>
                  </a:ext>
                </a:extLst>
              </a:tr>
              <a:tr h="1790925">
                <a:tc>
                  <a:txBody>
                    <a:bodyPr/>
                    <a:lstStyle/>
                    <a:p>
                      <a:pPr algn="ctr"/>
                      <a:r>
                        <a:rPr lang="en-US" sz="3600" dirty="0" err="1">
                          <a:solidFill>
                            <a:schemeClr val="tx1"/>
                          </a:solidFill>
                        </a:rPr>
                        <a:t>Năng</a:t>
                      </a:r>
                      <a:r>
                        <a:rPr lang="en-US" sz="3600" baseline="0" dirty="0">
                          <a:solidFill>
                            <a:schemeClr val="tx1"/>
                          </a:solidFill>
                        </a:rPr>
                        <a:t> </a:t>
                      </a:r>
                      <a:r>
                        <a:rPr lang="en-US" sz="3600" baseline="0" dirty="0" err="1">
                          <a:solidFill>
                            <a:schemeClr val="tx1"/>
                          </a:solidFill>
                        </a:rPr>
                        <a:t>lượng</a:t>
                      </a:r>
                      <a:r>
                        <a:rPr lang="en-US" sz="3600" baseline="0" dirty="0">
                          <a:solidFill>
                            <a:schemeClr val="tx1"/>
                          </a:solidFill>
                        </a:rPr>
                        <a:t> </a:t>
                      </a:r>
                      <a:r>
                        <a:rPr lang="en-US" sz="3600" baseline="0" dirty="0" err="1">
                          <a:solidFill>
                            <a:schemeClr val="tx1"/>
                          </a:solidFill>
                        </a:rPr>
                        <a:t>hóa</a:t>
                      </a:r>
                      <a:r>
                        <a:rPr lang="en-US" sz="3600" baseline="0" dirty="0">
                          <a:solidFill>
                            <a:schemeClr val="tx1"/>
                          </a:solidFill>
                        </a:rPr>
                        <a:t> </a:t>
                      </a:r>
                      <a:r>
                        <a:rPr lang="en-US" sz="3600" baseline="0" dirty="0" err="1">
                          <a:solidFill>
                            <a:schemeClr val="tx1"/>
                          </a:solidFill>
                        </a:rPr>
                        <a:t>học</a:t>
                      </a:r>
                      <a:endParaRPr lang="en-US" sz="3600" baseline="0" dirty="0">
                        <a:solidFill>
                          <a:schemeClr val="tx1"/>
                        </a:solidFill>
                      </a:endParaRPr>
                    </a:p>
                    <a:p>
                      <a:pPr algn="ctr"/>
                      <a:r>
                        <a:rPr lang="en-US" sz="3600" baseline="0" dirty="0">
                          <a:solidFill>
                            <a:schemeClr val="tx1"/>
                          </a:solidFill>
                        </a:rPr>
                        <a:t>(</a:t>
                      </a:r>
                      <a:r>
                        <a:rPr lang="en-US" sz="3600" baseline="0" dirty="0" err="1">
                          <a:solidFill>
                            <a:schemeClr val="tx1"/>
                          </a:solidFill>
                        </a:rPr>
                        <a:t>hóa</a:t>
                      </a:r>
                      <a:r>
                        <a:rPr lang="en-US" sz="3600" baseline="0" dirty="0">
                          <a:solidFill>
                            <a:schemeClr val="tx1"/>
                          </a:solidFill>
                        </a:rPr>
                        <a:t> </a:t>
                      </a:r>
                      <a:r>
                        <a:rPr lang="en-US" sz="3600" baseline="0" dirty="0" err="1">
                          <a:solidFill>
                            <a:schemeClr val="tx1"/>
                          </a:solidFill>
                        </a:rPr>
                        <a:t>năng</a:t>
                      </a:r>
                      <a:r>
                        <a:rPr lang="en-US" sz="3600" baseline="0" dirty="0">
                          <a:solidFill>
                            <a:schemeClr val="tx1"/>
                          </a:solidFill>
                        </a:rPr>
                        <a:t>)</a:t>
                      </a:r>
                      <a:endParaRPr lang="en-US" sz="3600" dirty="0">
                        <a:solidFill>
                          <a:schemeClr val="tx1"/>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a:p>
                  </a:txBody>
                  <a:tcPr marL="68580" marR="68580"/>
                </a:tc>
                <a:extLst>
                  <a:ext uri="{0D108BD9-81ED-4DB2-BD59-A6C34878D82A}">
                    <a16:rowId xmlns:a16="http://schemas.microsoft.com/office/drawing/2014/main" val="10003"/>
                  </a:ext>
                </a:extLst>
              </a:tr>
              <a:tr h="1013750">
                <a:tc>
                  <a:txBody>
                    <a:bodyPr/>
                    <a:lstStyle/>
                    <a:p>
                      <a:pPr algn="ctr"/>
                      <a:r>
                        <a:rPr lang="en-US" sz="3600" dirty="0" err="1">
                          <a:solidFill>
                            <a:schemeClr val="tx1"/>
                          </a:solidFill>
                        </a:rPr>
                        <a:t>Năng</a:t>
                      </a:r>
                      <a:r>
                        <a:rPr lang="en-US" sz="3600" baseline="0" dirty="0">
                          <a:solidFill>
                            <a:schemeClr val="tx1"/>
                          </a:solidFill>
                        </a:rPr>
                        <a:t> </a:t>
                      </a:r>
                      <a:r>
                        <a:rPr lang="en-US" sz="3600" baseline="0" dirty="0" err="1">
                          <a:solidFill>
                            <a:schemeClr val="tx1"/>
                          </a:solidFill>
                        </a:rPr>
                        <a:t>lượng</a:t>
                      </a:r>
                      <a:r>
                        <a:rPr lang="en-US" sz="3600" baseline="0" dirty="0">
                          <a:solidFill>
                            <a:schemeClr val="tx1"/>
                          </a:solidFill>
                        </a:rPr>
                        <a:t> </a:t>
                      </a:r>
                      <a:r>
                        <a:rPr lang="en-US" sz="3600" baseline="0" dirty="0" err="1">
                          <a:solidFill>
                            <a:schemeClr val="tx1"/>
                          </a:solidFill>
                        </a:rPr>
                        <a:t>điện</a:t>
                      </a:r>
                      <a:endParaRPr lang="en-US" sz="3600" baseline="0" dirty="0">
                        <a:solidFill>
                          <a:schemeClr val="tx1"/>
                        </a:solidFill>
                      </a:endParaRPr>
                    </a:p>
                    <a:p>
                      <a:pPr algn="ctr"/>
                      <a:endParaRPr lang="en-US" sz="3600" baseline="0" dirty="0">
                        <a:solidFill>
                          <a:schemeClr val="tx1"/>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0004"/>
                  </a:ext>
                </a:extLst>
              </a:tr>
            </a:tbl>
          </a:graphicData>
        </a:graphic>
      </p:graphicFrame>
      <p:sp>
        <p:nvSpPr>
          <p:cNvPr id="6" name="TextBox 5"/>
          <p:cNvSpPr txBox="1"/>
          <p:nvPr/>
        </p:nvSpPr>
        <p:spPr>
          <a:xfrm>
            <a:off x="3790720" y="1540651"/>
            <a:ext cx="35142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Do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vật</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chuyển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động</a:t>
            </a:r>
            <a:endPar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7" name="TextBox 6"/>
          <p:cNvSpPr txBox="1"/>
          <p:nvPr/>
        </p:nvSpPr>
        <p:spPr>
          <a:xfrm>
            <a:off x="3932729" y="2542402"/>
            <a:ext cx="34380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Do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vật</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ở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trên</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cao</a:t>
            </a:r>
            <a:endPar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8" name="TextBox 7"/>
          <p:cNvSpPr txBox="1"/>
          <p:nvPr/>
        </p:nvSpPr>
        <p:spPr>
          <a:xfrm>
            <a:off x="4133620" y="3746449"/>
            <a:ext cx="282849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Do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phản</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ứng</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hóa</a:t>
            </a:r>
            <a:r>
              <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học</a:t>
            </a:r>
            <a:endParaRPr kumimoji="0" lang="en-US" sz="36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9" name="TextBox 8"/>
          <p:cNvSpPr txBox="1"/>
          <p:nvPr/>
        </p:nvSpPr>
        <p:spPr>
          <a:xfrm>
            <a:off x="7645954" y="3951985"/>
            <a:ext cx="41148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Năng</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lượng</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lưu</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trữ</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trong</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pin,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thuốc</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nổ</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0" name="TextBox 9"/>
          <p:cNvSpPr txBox="1"/>
          <p:nvPr/>
        </p:nvSpPr>
        <p:spPr>
          <a:xfrm>
            <a:off x="7645954" y="2369924"/>
            <a:ext cx="3429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Máy</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bay,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bóng</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đèn</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trên</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cao</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1" name="TextBox 10"/>
          <p:cNvSpPr txBox="1"/>
          <p:nvPr/>
        </p:nvSpPr>
        <p:spPr>
          <a:xfrm>
            <a:off x="7398536" y="1408839"/>
            <a:ext cx="439514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Lá</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rung,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nước</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chảy</a:t>
            </a:r>
            <a:r>
              <a:rPr kumimoji="0" lang="en-US" sz="36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
        <p:nvSpPr>
          <p:cNvPr id="12" name="TextBox 11"/>
          <p:cNvSpPr txBox="1"/>
          <p:nvPr/>
        </p:nvSpPr>
        <p:spPr>
          <a:xfrm>
            <a:off x="3866920" y="5432439"/>
            <a:ext cx="343809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Tạo</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ra</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bởi</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dòng</a:t>
            </a:r>
            <a:r>
              <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điện</a:t>
            </a:r>
            <a:endParaRPr kumimoji="0" lang="en-US" sz="32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19" name="TextBox 18"/>
          <p:cNvSpPr txBox="1"/>
          <p:nvPr/>
        </p:nvSpPr>
        <p:spPr>
          <a:xfrm>
            <a:off x="7645954" y="5363894"/>
            <a:ext cx="41148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Tất</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cả</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các</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thiết</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bị</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chạy</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bằng</a:t>
            </a:r>
            <a:r>
              <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điện</a:t>
            </a:r>
            <a:endParaRPr kumimoji="0" lang="en-US" sz="32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42739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p:cNvGraphicFramePr>
            <a:graphicFrameLocks noGrp="1"/>
          </p:cNvGraphicFramePr>
          <p:nvPr>
            <p:ph idx="1"/>
            <p:extLst>
              <p:ext uri="{D42A27DB-BD31-4B8C-83A1-F6EECF244321}">
                <p14:modId xmlns:p14="http://schemas.microsoft.com/office/powerpoint/2010/main" val="1945488250"/>
              </p:ext>
            </p:extLst>
          </p:nvPr>
        </p:nvGraphicFramePr>
        <p:xfrm>
          <a:off x="228600" y="157767"/>
          <a:ext cx="11734798" cy="6099472"/>
        </p:xfrm>
        <a:graphic>
          <a:graphicData uri="http://schemas.openxmlformats.org/drawingml/2006/table">
            <a:tbl>
              <a:tblPr firstRow="1" bandRow="1">
                <a:tableStyleId>{5940675A-B579-460E-94D1-54222C63F5DA}</a:tableStyleId>
              </a:tblPr>
              <a:tblGrid>
                <a:gridCol w="3911599">
                  <a:extLst>
                    <a:ext uri="{9D8B030D-6E8A-4147-A177-3AD203B41FA5}">
                      <a16:colId xmlns:a16="http://schemas.microsoft.com/office/drawing/2014/main" val="20000"/>
                    </a:ext>
                  </a:extLst>
                </a:gridCol>
                <a:gridCol w="3716019">
                  <a:extLst>
                    <a:ext uri="{9D8B030D-6E8A-4147-A177-3AD203B41FA5}">
                      <a16:colId xmlns:a16="http://schemas.microsoft.com/office/drawing/2014/main" val="20001"/>
                    </a:ext>
                  </a:extLst>
                </a:gridCol>
                <a:gridCol w="4107180">
                  <a:extLst>
                    <a:ext uri="{9D8B030D-6E8A-4147-A177-3AD203B41FA5}">
                      <a16:colId xmlns:a16="http://schemas.microsoft.com/office/drawing/2014/main" val="20002"/>
                    </a:ext>
                  </a:extLst>
                </a:gridCol>
              </a:tblGrid>
              <a:tr h="838200">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DẠNG</a:t>
                      </a:r>
                      <a:r>
                        <a:rPr lang="en-US" sz="2800" b="1" baseline="0" dirty="0">
                          <a:solidFill>
                            <a:schemeClr val="bg1"/>
                          </a:solidFill>
                          <a:latin typeface="Times New Roman" panose="02020603050405020304" pitchFamily="18" charset="0"/>
                          <a:cs typeface="Times New Roman" panose="02020603050405020304" pitchFamily="18" charset="0"/>
                        </a:rPr>
                        <a:t> NĂNG LƯỢNG</a:t>
                      </a:r>
                      <a:endParaRPr lang="en-US" sz="2800" b="1" dirty="0">
                        <a:solidFill>
                          <a:schemeClr val="bg1"/>
                        </a:solidFill>
                        <a:latin typeface="Times New Roman" pitchFamily="18" charset="0"/>
                        <a:cs typeface="Times New Roman" pitchFamily="18" charset="0"/>
                      </a:endParaRPr>
                    </a:p>
                  </a:txBody>
                  <a:tcPr marL="68580" marR="68580" anchor="ctr">
                    <a:solidFill>
                      <a:schemeClr val="accent6">
                        <a:lumMod val="75000"/>
                      </a:schemeClr>
                    </a:solidFill>
                  </a:tcPr>
                </a:tc>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NGUỒN</a:t>
                      </a:r>
                      <a:r>
                        <a:rPr lang="en-US" sz="2800" b="1" baseline="0" dirty="0">
                          <a:solidFill>
                            <a:schemeClr val="bg1"/>
                          </a:solidFill>
                          <a:latin typeface="Times New Roman" panose="02020603050405020304" pitchFamily="18" charset="0"/>
                          <a:cs typeface="Times New Roman" panose="02020603050405020304" pitchFamily="18" charset="0"/>
                        </a:rPr>
                        <a:t> PHÁT</a:t>
                      </a:r>
                      <a:endParaRPr lang="en-US" sz="2800" b="1" dirty="0">
                        <a:solidFill>
                          <a:schemeClr val="bg1"/>
                        </a:solidFill>
                        <a:latin typeface="Times New Roman" pitchFamily="18" charset="0"/>
                        <a:cs typeface="Times New Roman" pitchFamily="18" charset="0"/>
                      </a:endParaRPr>
                    </a:p>
                  </a:txBody>
                  <a:tcPr marL="68580" marR="68580" anchor="ctr">
                    <a:solidFill>
                      <a:schemeClr val="accent6">
                        <a:lumMod val="75000"/>
                      </a:schemeClr>
                    </a:solidFill>
                  </a:tcPr>
                </a:tc>
                <a:tc>
                  <a:txBody>
                    <a:bodyPr/>
                    <a:lstStyle/>
                    <a:p>
                      <a:pPr algn="ctr"/>
                      <a:r>
                        <a:rPr lang="en-US" sz="2800" b="1" dirty="0">
                          <a:solidFill>
                            <a:schemeClr val="bg1"/>
                          </a:solidFill>
                          <a:latin typeface="Times New Roman" panose="02020603050405020304" pitchFamily="18" charset="0"/>
                          <a:cs typeface="Times New Roman" panose="02020603050405020304" pitchFamily="18" charset="0"/>
                        </a:rPr>
                        <a:t>VÍ</a:t>
                      </a:r>
                      <a:r>
                        <a:rPr lang="en-US" sz="2800" b="1" baseline="0" dirty="0">
                          <a:solidFill>
                            <a:schemeClr val="bg1"/>
                          </a:solidFill>
                          <a:latin typeface="Times New Roman" panose="02020603050405020304" pitchFamily="18" charset="0"/>
                          <a:cs typeface="Times New Roman" panose="02020603050405020304" pitchFamily="18" charset="0"/>
                        </a:rPr>
                        <a:t> DỤ (</a:t>
                      </a:r>
                      <a:r>
                        <a:rPr lang="en-US" sz="2800" b="1" baseline="0" dirty="0" err="1">
                          <a:solidFill>
                            <a:schemeClr val="bg1"/>
                          </a:solidFill>
                          <a:latin typeface="Times New Roman" panose="02020603050405020304" pitchFamily="18" charset="0"/>
                          <a:cs typeface="Times New Roman" panose="02020603050405020304" pitchFamily="18" charset="0"/>
                        </a:rPr>
                        <a:t>khác</a:t>
                      </a:r>
                      <a:r>
                        <a:rPr lang="en-US" sz="2800" b="1" baseline="0" dirty="0">
                          <a:solidFill>
                            <a:schemeClr val="bg1"/>
                          </a:solidFill>
                          <a:latin typeface="Times New Roman" panose="02020603050405020304" pitchFamily="18" charset="0"/>
                          <a:cs typeface="Times New Roman" panose="02020603050405020304" pitchFamily="18" charset="0"/>
                        </a:rPr>
                        <a:t> </a:t>
                      </a:r>
                      <a:r>
                        <a:rPr lang="en-US" sz="2800" b="1" baseline="0" dirty="0" err="1">
                          <a:solidFill>
                            <a:schemeClr val="bg1"/>
                          </a:solidFill>
                          <a:latin typeface="Times New Roman" panose="02020603050405020304" pitchFamily="18" charset="0"/>
                          <a:cs typeface="Times New Roman" panose="02020603050405020304" pitchFamily="18" charset="0"/>
                        </a:rPr>
                        <a:t>sgk</a:t>
                      </a:r>
                      <a:r>
                        <a:rPr lang="en-US" sz="2800" b="1" baseline="0" dirty="0">
                          <a:solidFill>
                            <a:schemeClr val="bg1"/>
                          </a:solidFill>
                          <a:latin typeface="Times New Roman" panose="02020603050405020304" pitchFamily="18" charset="0"/>
                          <a:cs typeface="Times New Roman" panose="02020603050405020304" pitchFamily="18" charset="0"/>
                        </a:rPr>
                        <a:t>)</a:t>
                      </a:r>
                      <a:endParaRPr lang="en-US" sz="2800" b="1" dirty="0">
                        <a:solidFill>
                          <a:schemeClr val="bg1"/>
                        </a:solidFill>
                        <a:latin typeface="Times New Roman" pitchFamily="18" charset="0"/>
                        <a:cs typeface="Times New Roman" pitchFamily="18" charset="0"/>
                      </a:endParaRPr>
                    </a:p>
                  </a:txBody>
                  <a:tcPr marL="68580" marR="68580" anchor="ctr">
                    <a:solidFill>
                      <a:schemeClr val="accent6">
                        <a:lumMod val="75000"/>
                      </a:schemeClr>
                    </a:solidFill>
                  </a:tcPr>
                </a:tc>
                <a:extLst>
                  <a:ext uri="{0D108BD9-81ED-4DB2-BD59-A6C34878D82A}">
                    <a16:rowId xmlns:a16="http://schemas.microsoft.com/office/drawing/2014/main" val="10000"/>
                  </a:ext>
                </a:extLst>
              </a:tr>
              <a:tr h="20227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a:t>Năng</a:t>
                      </a:r>
                      <a:r>
                        <a:rPr lang="en-US" sz="3600" baseline="0" dirty="0"/>
                        <a:t> </a:t>
                      </a:r>
                      <a:r>
                        <a:rPr lang="en-US" sz="3600" baseline="0" dirty="0" err="1"/>
                        <a:t>lượng</a:t>
                      </a:r>
                      <a:r>
                        <a:rPr lang="en-US" sz="3600" baseline="0" dirty="0"/>
                        <a:t> </a:t>
                      </a:r>
                      <a:r>
                        <a:rPr lang="en-US" sz="3600" baseline="0" dirty="0" err="1"/>
                        <a:t>ánh</a:t>
                      </a:r>
                      <a:r>
                        <a:rPr lang="en-US" sz="3600" baseline="0" dirty="0"/>
                        <a:t> </a:t>
                      </a:r>
                      <a:r>
                        <a:rPr lang="en-US" sz="3600" baseline="0" dirty="0" err="1"/>
                        <a:t>sáng</a:t>
                      </a:r>
                      <a:r>
                        <a:rPr lang="en-US" sz="3600" baseline="0" dirty="0"/>
                        <a:t> (</a:t>
                      </a:r>
                      <a:r>
                        <a:rPr lang="en-US" sz="3600" baseline="0" dirty="0" err="1"/>
                        <a:t>Quang</a:t>
                      </a:r>
                      <a:r>
                        <a:rPr lang="en-US" sz="3600" baseline="0" dirty="0"/>
                        <a:t> </a:t>
                      </a:r>
                      <a:r>
                        <a:rPr lang="en-US" sz="3600" baseline="0" dirty="0" err="1"/>
                        <a:t>năng</a:t>
                      </a:r>
                      <a:r>
                        <a:rPr lang="en-US" sz="3600" baseline="0" dirty="0"/>
                        <a:t>)</a:t>
                      </a:r>
                      <a:endParaRPr lang="en-US" sz="3600" dirty="0"/>
                    </a:p>
                    <a:p>
                      <a:pPr algn="ctr"/>
                      <a:endParaRPr lang="en-US" sz="3600" dirty="0">
                        <a:solidFill>
                          <a:srgbClr val="7030A0"/>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0001"/>
                  </a:ext>
                </a:extLst>
              </a:tr>
              <a:tr h="12157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err="1"/>
                        <a:t>Năng</a:t>
                      </a:r>
                      <a:r>
                        <a:rPr lang="en-US" sz="3600" baseline="0" dirty="0"/>
                        <a:t> </a:t>
                      </a:r>
                      <a:r>
                        <a:rPr lang="en-US" sz="3600" baseline="0" dirty="0" err="1"/>
                        <a:t>lượng</a:t>
                      </a:r>
                      <a:r>
                        <a:rPr lang="en-US" sz="3600" baseline="0" dirty="0"/>
                        <a:t> </a:t>
                      </a:r>
                      <a:r>
                        <a:rPr lang="en-US" sz="3600" baseline="0" dirty="0" err="1"/>
                        <a:t>âm</a:t>
                      </a:r>
                      <a:endParaRPr lang="en-US" sz="3600" dirty="0"/>
                    </a:p>
                    <a:p>
                      <a:pPr algn="ctr"/>
                      <a:endParaRPr lang="en-US" sz="3600" dirty="0">
                        <a:solidFill>
                          <a:srgbClr val="7030A0"/>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0002"/>
                  </a:ext>
                </a:extLst>
              </a:tr>
              <a:tr h="2022772">
                <a:tc>
                  <a:txBody>
                    <a:bodyPr/>
                    <a:lstStyle/>
                    <a:p>
                      <a:pPr algn="ctr"/>
                      <a:r>
                        <a:rPr lang="en-US" sz="3600" dirty="0" err="1"/>
                        <a:t>Năng</a:t>
                      </a:r>
                      <a:r>
                        <a:rPr lang="en-US" sz="3600" baseline="0" dirty="0"/>
                        <a:t> </a:t>
                      </a:r>
                      <a:r>
                        <a:rPr lang="en-US" sz="3600" baseline="0" dirty="0" err="1"/>
                        <a:t>lượng</a:t>
                      </a:r>
                      <a:r>
                        <a:rPr lang="en-US" sz="3600" baseline="0" dirty="0"/>
                        <a:t> </a:t>
                      </a:r>
                      <a:r>
                        <a:rPr lang="en-US" sz="3600" baseline="0" dirty="0" err="1"/>
                        <a:t>nhiệt</a:t>
                      </a:r>
                      <a:r>
                        <a:rPr lang="en-US" sz="3600" baseline="0" dirty="0"/>
                        <a:t> </a:t>
                      </a:r>
                    </a:p>
                    <a:p>
                      <a:pPr algn="ctr"/>
                      <a:r>
                        <a:rPr lang="en-US" sz="3600" baseline="0" dirty="0"/>
                        <a:t>(</a:t>
                      </a:r>
                      <a:r>
                        <a:rPr lang="en-US" sz="3600" baseline="0" dirty="0" err="1"/>
                        <a:t>Nhiệt</a:t>
                      </a:r>
                      <a:r>
                        <a:rPr lang="en-US" sz="3600" baseline="0" dirty="0"/>
                        <a:t> </a:t>
                      </a:r>
                      <a:r>
                        <a:rPr lang="en-US" sz="3600" baseline="0" dirty="0" err="1"/>
                        <a:t>năng</a:t>
                      </a:r>
                      <a:r>
                        <a:rPr lang="en-US" sz="3600" baseline="0" dirty="0"/>
                        <a:t>)</a:t>
                      </a:r>
                      <a:endParaRPr lang="en-US" sz="3600" dirty="0"/>
                    </a:p>
                    <a:p>
                      <a:pPr algn="ctr"/>
                      <a:endParaRPr lang="en-US" sz="3600" dirty="0">
                        <a:solidFill>
                          <a:srgbClr val="7030A0"/>
                        </a:solidFill>
                        <a:latin typeface="Times New Roman" pitchFamily="18" charset="0"/>
                        <a:cs typeface="Times New Roman" pitchFamily="18" charset="0"/>
                      </a:endParaRPr>
                    </a:p>
                  </a:txBody>
                  <a:tcPr marL="68580" marR="68580" anchor="ctr"/>
                </a:tc>
                <a:tc>
                  <a:txBody>
                    <a:bodyPr/>
                    <a:lstStyle/>
                    <a:p>
                      <a:pPr algn="ctr"/>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0003"/>
                  </a:ext>
                </a:extLst>
              </a:tr>
            </a:tbl>
          </a:graphicData>
        </a:graphic>
      </p:graphicFrame>
      <p:sp>
        <p:nvSpPr>
          <p:cNvPr id="4" name="TextBox 3"/>
          <p:cNvSpPr txBox="1"/>
          <p:nvPr/>
        </p:nvSpPr>
        <p:spPr>
          <a:xfrm>
            <a:off x="4267200" y="1198418"/>
            <a:ext cx="3408220" cy="1200329"/>
          </a:xfrm>
          <a:prstGeom prst="rect">
            <a:avLst/>
          </a:prstGeom>
          <a:noFill/>
        </p:spPr>
        <p:txBody>
          <a:bodyPr wrap="square" rtlCol="0">
            <a:spAutoFit/>
          </a:bodyPr>
          <a:lstStyle/>
          <a:p>
            <a:r>
              <a:rPr lang="en-US" sz="3600" dirty="0" err="1">
                <a:solidFill>
                  <a:srgbClr val="0070C0"/>
                </a:solidFill>
                <a:latin typeface="Times New Roman" pitchFamily="18" charset="0"/>
                <a:cs typeface="Times New Roman" pitchFamily="18" charset="0"/>
              </a:rPr>
              <a:t>Phát</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ra</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từ</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các</a:t>
            </a:r>
            <a:r>
              <a:rPr lang="vi-VN"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nguồn</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sáng</a:t>
            </a:r>
            <a:endParaRPr lang="en-US" sz="3600" dirty="0">
              <a:solidFill>
                <a:srgbClr val="0070C0"/>
              </a:solidFill>
              <a:latin typeface="Times New Roman" pitchFamily="18" charset="0"/>
              <a:cs typeface="Times New Roman" pitchFamily="18" charset="0"/>
            </a:endParaRPr>
          </a:p>
        </p:txBody>
      </p:sp>
      <p:sp>
        <p:nvSpPr>
          <p:cNvPr id="5" name="TextBox 4"/>
          <p:cNvSpPr txBox="1"/>
          <p:nvPr/>
        </p:nvSpPr>
        <p:spPr>
          <a:xfrm>
            <a:off x="4533900" y="3124200"/>
            <a:ext cx="2514600" cy="1077218"/>
          </a:xfrm>
          <a:prstGeom prst="rect">
            <a:avLst/>
          </a:prstGeom>
          <a:noFill/>
        </p:spPr>
        <p:txBody>
          <a:bodyPr wrap="square" rtlCol="0">
            <a:spAutoFit/>
          </a:bodyPr>
          <a:lstStyle/>
          <a:p>
            <a:r>
              <a:rPr lang="en-US" sz="3200" dirty="0" err="1">
                <a:solidFill>
                  <a:srgbClr val="0070C0"/>
                </a:solidFill>
                <a:latin typeface="Times New Roman" pitchFamily="18" charset="0"/>
                <a:cs typeface="Times New Roman" pitchFamily="18" charset="0"/>
              </a:rPr>
              <a:t>Lan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truyền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từ</a:t>
            </a:r>
            <a:r>
              <a:rPr lang="en-US" sz="3200" dirty="0">
                <a:solidFill>
                  <a:srgbClr val="0070C0"/>
                </a:solidFill>
                <a:latin typeface="Times New Roman" pitchFamily="18" charset="0"/>
                <a:cs typeface="Times New Roman" pitchFamily="18" charset="0"/>
              </a:rPr>
              <a:t> </a:t>
            </a:r>
          </a:p>
          <a:p>
            <a:r>
              <a:rPr lang="en-US" sz="3200" dirty="0" err="1">
                <a:solidFill>
                  <a:srgbClr val="0070C0"/>
                </a:solidFill>
                <a:latin typeface="Times New Roman" pitchFamily="18" charset="0"/>
                <a:cs typeface="Times New Roman" pitchFamily="18" charset="0"/>
              </a:rPr>
              <a:t>các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nguồn</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âm</a:t>
            </a:r>
            <a:endParaRPr lang="en-US" sz="3200" dirty="0">
              <a:solidFill>
                <a:srgbClr val="0070C0"/>
              </a:solidFill>
              <a:latin typeface="Times New Roman" pitchFamily="18" charset="0"/>
              <a:cs typeface="Times New Roman" pitchFamily="18" charset="0"/>
            </a:endParaRPr>
          </a:p>
        </p:txBody>
      </p:sp>
      <p:sp>
        <p:nvSpPr>
          <p:cNvPr id="6" name="TextBox 5"/>
          <p:cNvSpPr txBox="1"/>
          <p:nvPr/>
        </p:nvSpPr>
        <p:spPr>
          <a:xfrm>
            <a:off x="4533900" y="4470601"/>
            <a:ext cx="2514600" cy="1200329"/>
          </a:xfrm>
          <a:prstGeom prst="rect">
            <a:avLst/>
          </a:prstGeom>
          <a:noFill/>
        </p:spPr>
        <p:txBody>
          <a:bodyPr wrap="square" rtlCol="0">
            <a:spAutoFit/>
          </a:bodyPr>
          <a:lstStyle/>
          <a:p>
            <a:r>
              <a:rPr lang="en-US" sz="3600" dirty="0" err="1">
                <a:solidFill>
                  <a:srgbClr val="0070C0"/>
                </a:solidFill>
                <a:latin typeface="Times New Roman" pitchFamily="18" charset="0"/>
                <a:cs typeface="Times New Roman" pitchFamily="18" charset="0"/>
              </a:rPr>
              <a:t>Sinh</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ra</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từ</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nguồn</a:t>
            </a:r>
            <a:r>
              <a:rPr lang="en-US" sz="3600" dirty="0">
                <a:solidFill>
                  <a:srgbClr val="0070C0"/>
                </a:solidFill>
                <a:latin typeface="Times New Roman" pitchFamily="18" charset="0"/>
                <a:cs typeface="Times New Roman" pitchFamily="18" charset="0"/>
              </a:rPr>
              <a:t> </a:t>
            </a:r>
            <a:r>
              <a:rPr lang="en-US" sz="3600" dirty="0" err="1">
                <a:solidFill>
                  <a:srgbClr val="0070C0"/>
                </a:solidFill>
                <a:latin typeface="Times New Roman" pitchFamily="18" charset="0"/>
                <a:cs typeface="Times New Roman" pitchFamily="18" charset="0"/>
              </a:rPr>
              <a:t>nhiệt</a:t>
            </a:r>
            <a:endParaRPr lang="en-US" sz="3600" dirty="0">
              <a:solidFill>
                <a:srgbClr val="0070C0"/>
              </a:solidFill>
              <a:latin typeface="Times New Roman" pitchFamily="18" charset="0"/>
              <a:cs typeface="Times New Roman" pitchFamily="18" charset="0"/>
            </a:endParaRPr>
          </a:p>
        </p:txBody>
      </p:sp>
      <p:sp>
        <p:nvSpPr>
          <p:cNvPr id="7" name="TextBox 6"/>
          <p:cNvSpPr txBox="1"/>
          <p:nvPr/>
        </p:nvSpPr>
        <p:spPr>
          <a:xfrm>
            <a:off x="8257309" y="1219200"/>
            <a:ext cx="31242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Ngọn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đom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đóm</a:t>
            </a:r>
            <a:r>
              <a:rPr lang="en-US" sz="3600" dirty="0">
                <a:solidFill>
                  <a:srgbClr val="FF0000"/>
                </a:solidFill>
                <a:latin typeface="Times New Roman" pitchFamily="18" charset="0"/>
                <a:cs typeface="Times New Roman" pitchFamily="18" charset="0"/>
              </a:rPr>
              <a:t>, ….</a:t>
            </a:r>
          </a:p>
        </p:txBody>
      </p:sp>
      <p:sp>
        <p:nvSpPr>
          <p:cNvPr id="8" name="TextBox 7"/>
          <p:cNvSpPr txBox="1"/>
          <p:nvPr/>
        </p:nvSpPr>
        <p:spPr>
          <a:xfrm>
            <a:off x="8004462" y="3124200"/>
            <a:ext cx="3806537" cy="1077218"/>
          </a:xfrm>
          <a:prstGeom prst="rect">
            <a:avLst/>
          </a:prstGeom>
          <a:noFill/>
        </p:spPr>
        <p:txBody>
          <a:bodyPr wrap="square" rtlCol="0">
            <a:spAutoFit/>
          </a:bodyPr>
          <a:lstStyle/>
          <a:p>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động</a:t>
            </a:r>
            <a:r>
              <a:rPr lang="en-US" sz="3200" dirty="0">
                <a:solidFill>
                  <a:srgbClr val="FF0000"/>
                </a:solidFill>
                <a:latin typeface="Times New Roman" pitchFamily="18" charset="0"/>
                <a:cs typeface="Times New Roman" pitchFamily="18" charset="0"/>
              </a:rPr>
              <a:t>,…..</a:t>
            </a:r>
          </a:p>
        </p:txBody>
      </p:sp>
      <p:sp>
        <p:nvSpPr>
          <p:cNvPr id="9" name="TextBox 8"/>
          <p:cNvSpPr txBox="1"/>
          <p:nvPr/>
        </p:nvSpPr>
        <p:spPr>
          <a:xfrm>
            <a:off x="8201891" y="4512166"/>
            <a:ext cx="31242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Ngọn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lửa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chảy</a:t>
            </a:r>
            <a:r>
              <a:rPr lang="en-US" sz="36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810001"/>
            <a:ext cx="3872182" cy="29797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04363"/>
            <a:ext cx="5322344" cy="34724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3400" y="3810001"/>
            <a:ext cx="3505200" cy="299340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5874" y="152400"/>
            <a:ext cx="5941326" cy="3432448"/>
          </a:xfrm>
          <a:prstGeom prst="rect">
            <a:avLst/>
          </a:prstGeom>
        </p:spPr>
      </p:pic>
      <p:sp>
        <p:nvSpPr>
          <p:cNvPr id="10" name="TextBox 9"/>
          <p:cNvSpPr txBox="1"/>
          <p:nvPr/>
        </p:nvSpPr>
        <p:spPr>
          <a:xfrm>
            <a:off x="4717576" y="696035"/>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1</a:t>
            </a:r>
          </a:p>
        </p:txBody>
      </p:sp>
      <p:sp>
        <p:nvSpPr>
          <p:cNvPr id="11" name="TextBox 10"/>
          <p:cNvSpPr txBox="1"/>
          <p:nvPr/>
        </p:nvSpPr>
        <p:spPr>
          <a:xfrm>
            <a:off x="7513662" y="561832"/>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2</a:t>
            </a:r>
          </a:p>
        </p:txBody>
      </p:sp>
      <p:sp>
        <p:nvSpPr>
          <p:cNvPr id="12" name="TextBox 11"/>
          <p:cNvSpPr txBox="1"/>
          <p:nvPr/>
        </p:nvSpPr>
        <p:spPr>
          <a:xfrm>
            <a:off x="3387771" y="4233080"/>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3</a:t>
            </a:r>
          </a:p>
        </p:txBody>
      </p:sp>
      <p:sp>
        <p:nvSpPr>
          <p:cNvPr id="13" name="TextBox 12"/>
          <p:cNvSpPr txBox="1"/>
          <p:nvPr/>
        </p:nvSpPr>
        <p:spPr>
          <a:xfrm>
            <a:off x="5824751" y="5802572"/>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4</a:t>
            </a:r>
          </a:p>
        </p:txBody>
      </p:sp>
      <p:sp>
        <p:nvSpPr>
          <p:cNvPr id="15" name="TextBox 14"/>
          <p:cNvSpPr txBox="1"/>
          <p:nvPr/>
        </p:nvSpPr>
        <p:spPr>
          <a:xfrm>
            <a:off x="1049997" y="2194351"/>
            <a:ext cx="2498394" cy="1200329"/>
          </a:xfrm>
          <a:prstGeom prst="rect">
            <a:avLst/>
          </a:prstGeom>
          <a:noFill/>
        </p:spPr>
        <p:txBody>
          <a:bodyPr wrap="square" rtlCol="0">
            <a:spAutoFit/>
          </a:bodyPr>
          <a:lstStyle/>
          <a:p>
            <a:r>
              <a:rPr lang="en-US" sz="3600" dirty="0" err="1">
                <a:solidFill>
                  <a:schemeClr val="bg1"/>
                </a:solidFill>
                <a:latin typeface="Times New Roman" pitchFamily="18" charset="0"/>
                <a:cs typeface="Times New Roman" pitchFamily="18" charset="0"/>
              </a:rPr>
              <a:t>Năng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lượng</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ánh</a:t>
            </a:r>
            <a:r>
              <a:rPr lang="en-US" sz="3600" dirty="0">
                <a:solidFill>
                  <a:schemeClr val="bg1"/>
                </a:solidFill>
                <a:latin typeface="Times New Roman" pitchFamily="18" charset="0"/>
                <a:cs typeface="Times New Roman" pitchFamily="18" charset="0"/>
              </a:rPr>
              <a:t> </a:t>
            </a:r>
            <a:r>
              <a:rPr lang="en-US" sz="3600" dirty="0" err="1">
                <a:solidFill>
                  <a:schemeClr val="bg1"/>
                </a:solidFill>
                <a:latin typeface="Times New Roman" pitchFamily="18" charset="0"/>
                <a:cs typeface="Times New Roman" pitchFamily="18" charset="0"/>
              </a:rPr>
              <a:t>sáng</a:t>
            </a:r>
            <a:r>
              <a:rPr lang="en-US" sz="3600" dirty="0">
                <a:solidFill>
                  <a:schemeClr val="bg1"/>
                </a:solidFill>
                <a:latin typeface="Times New Roman" pitchFamily="18" charset="0"/>
                <a:cs typeface="Times New Roman" pitchFamily="18" charset="0"/>
              </a:rPr>
              <a:t> </a:t>
            </a:r>
          </a:p>
        </p:txBody>
      </p:sp>
      <p:sp>
        <p:nvSpPr>
          <p:cNvPr id="16" name="TextBox 15"/>
          <p:cNvSpPr txBox="1"/>
          <p:nvPr/>
        </p:nvSpPr>
        <p:spPr>
          <a:xfrm>
            <a:off x="6615545" y="1822529"/>
            <a:ext cx="3962400" cy="1754326"/>
          </a:xfrm>
          <a:prstGeom prst="rect">
            <a:avLst/>
          </a:prstGeom>
          <a:noFill/>
        </p:spPr>
        <p:txBody>
          <a:bodyPr wrap="square" rtlCol="0">
            <a:spAutoFit/>
          </a:bodyPr>
          <a:lstStyle/>
          <a:p>
            <a:r>
              <a:rPr lang="en-US" sz="3600" dirty="0" err="1">
                <a:solidFill>
                  <a:srgbClr val="FFFF00"/>
                </a:solidFill>
                <a:latin typeface="Times New Roman" pitchFamily="18" charset="0"/>
                <a:cs typeface="Times New Roman" pitchFamily="18" charset="0"/>
              </a:rPr>
              <a:t>Năng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lượng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ánh</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sáng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mặt</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trời</a:t>
            </a:r>
            <a:r>
              <a:rPr lang="en-US" sz="3600" dirty="0">
                <a:solidFill>
                  <a:srgbClr val="FFFF00"/>
                </a:solidFill>
                <a:latin typeface="Times New Roman" pitchFamily="18" charset="0"/>
                <a:cs typeface="Times New Roman" pitchFamily="18" charset="0"/>
              </a:rPr>
              <a:t>) , </a:t>
            </a:r>
            <a:r>
              <a:rPr lang="en-US" sz="3600" dirty="0" err="1">
                <a:solidFill>
                  <a:srgbClr val="FFFF00"/>
                </a:solidFill>
                <a:latin typeface="Times New Roman" pitchFamily="18" charset="0"/>
                <a:cs typeface="Times New Roman" pitchFamily="18" charset="0"/>
              </a:rPr>
              <a:t>năng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lượng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gió</a:t>
            </a:r>
            <a:endParaRPr lang="en-US" sz="3600" dirty="0">
              <a:solidFill>
                <a:srgbClr val="FFFF00"/>
              </a:solidFill>
              <a:latin typeface="Times New Roman" pitchFamily="18" charset="0"/>
              <a:cs typeface="Times New Roman" pitchFamily="18" charset="0"/>
            </a:endParaRPr>
          </a:p>
        </p:txBody>
      </p:sp>
      <p:sp>
        <p:nvSpPr>
          <p:cNvPr id="17" name="TextBox 16"/>
          <p:cNvSpPr txBox="1"/>
          <p:nvPr/>
        </p:nvSpPr>
        <p:spPr>
          <a:xfrm>
            <a:off x="1034019" y="3804579"/>
            <a:ext cx="3219163" cy="584775"/>
          </a:xfrm>
          <a:prstGeom prst="rect">
            <a:avLst/>
          </a:prstGeom>
          <a:noFill/>
        </p:spPr>
        <p:txBody>
          <a:bodyPr wrap="square" rtlCol="0">
            <a:spAutoFit/>
          </a:bodyPr>
          <a:lstStyle/>
          <a:p>
            <a:r>
              <a:rPr lang="en-US" sz="3200" b="1" dirty="0" err="1">
                <a:solidFill>
                  <a:schemeClr val="bg1"/>
                </a:solidFill>
                <a:latin typeface="Times New Roman" pitchFamily="18" charset="0"/>
                <a:cs typeface="Times New Roman" pitchFamily="18" charset="0"/>
              </a:rPr>
              <a:t>Năng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lượng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âm</a:t>
            </a:r>
            <a:endParaRPr lang="en-US" sz="3200" b="1" dirty="0">
              <a:solidFill>
                <a:schemeClr val="bg1"/>
              </a:solidFill>
              <a:latin typeface="Times New Roman" pitchFamily="18" charset="0"/>
              <a:cs typeface="Times New Roman" pitchFamily="18" charset="0"/>
            </a:endParaRPr>
          </a:p>
        </p:txBody>
      </p:sp>
      <p:sp>
        <p:nvSpPr>
          <p:cNvPr id="18" name="TextBox 17"/>
          <p:cNvSpPr txBox="1"/>
          <p:nvPr/>
        </p:nvSpPr>
        <p:spPr>
          <a:xfrm>
            <a:off x="4952177" y="5425619"/>
            <a:ext cx="2442320" cy="1077218"/>
          </a:xfrm>
          <a:prstGeom prst="rect">
            <a:avLst/>
          </a:prstGeom>
          <a:noFill/>
        </p:spPr>
        <p:txBody>
          <a:bodyPr wrap="square" rtlCol="0">
            <a:spAutoFit/>
          </a:bodyPr>
          <a:lstStyle/>
          <a:p>
            <a:r>
              <a:rPr lang="en-US" sz="3200" b="1" dirty="0" err="1">
                <a:solidFill>
                  <a:schemeClr val="bg1"/>
                </a:solidFill>
                <a:latin typeface="Times New Roman" pitchFamily="18" charset="0"/>
                <a:cs typeface="Times New Roman" pitchFamily="18" charset="0"/>
              </a:rPr>
              <a:t>Năng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lượng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điện</a:t>
            </a:r>
            <a:endParaRPr lang="en-US" sz="3200" b="1" dirty="0">
              <a:solidFill>
                <a:schemeClr val="bg1"/>
              </a:solidFill>
              <a:latin typeface="Times New Roman" pitchFamily="18" charset="0"/>
              <a:cs typeface="Times New Roman" pitchFamily="18"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038" y="3810001"/>
            <a:ext cx="3923161" cy="2993409"/>
          </a:xfrm>
          <a:prstGeom prst="rect">
            <a:avLst/>
          </a:prstGeom>
        </p:spPr>
      </p:pic>
      <p:sp>
        <p:nvSpPr>
          <p:cNvPr id="24" name="TextBox 23"/>
          <p:cNvSpPr txBox="1"/>
          <p:nvPr/>
        </p:nvSpPr>
        <p:spPr>
          <a:xfrm>
            <a:off x="8596745" y="5425619"/>
            <a:ext cx="3200400" cy="1200329"/>
          </a:xfrm>
          <a:prstGeom prst="rect">
            <a:avLst/>
          </a:prstGeom>
          <a:noFill/>
        </p:spPr>
        <p:txBody>
          <a:bodyPr wrap="square" rtlCol="0">
            <a:spAutoFit/>
          </a:bodyPr>
          <a:lstStyle/>
          <a:p>
            <a:r>
              <a:rPr lang="en-US" sz="3600" dirty="0" err="1">
                <a:solidFill>
                  <a:srgbClr val="FFFF00"/>
                </a:solidFill>
                <a:latin typeface="Times New Roman" pitchFamily="18" charset="0"/>
                <a:cs typeface="Times New Roman" pitchFamily="18" charset="0"/>
              </a:rPr>
              <a:t>Thế</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năng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hấp</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dẫn</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Động</a:t>
            </a:r>
            <a:r>
              <a:rPr lang="en-US" sz="3600" dirty="0">
                <a:solidFill>
                  <a:srgbClr val="FFFF00"/>
                </a:solidFill>
                <a:latin typeface="Times New Roman" pitchFamily="18" charset="0"/>
                <a:cs typeface="Times New Roman" pitchFamily="18" charset="0"/>
              </a:rPr>
              <a:t> </a:t>
            </a:r>
            <a:r>
              <a:rPr lang="en-US" sz="3600" dirty="0" err="1">
                <a:solidFill>
                  <a:srgbClr val="FFFF00"/>
                </a:solidFill>
                <a:latin typeface="Times New Roman" pitchFamily="18" charset="0"/>
                <a:cs typeface="Times New Roman" pitchFamily="18" charset="0"/>
              </a:rPr>
              <a:t>năng</a:t>
            </a:r>
            <a:r>
              <a:rPr lang="en-US" sz="3600" dirty="0">
                <a:solidFill>
                  <a:srgbClr val="FFFF00"/>
                </a:solidFill>
                <a:latin typeface="Times New Roman" pitchFamily="18" charset="0"/>
                <a:cs typeface="Times New Roman" pitchFamily="18" charset="0"/>
              </a:rPr>
              <a:t> </a:t>
            </a:r>
          </a:p>
        </p:txBody>
      </p:sp>
      <p:sp>
        <p:nvSpPr>
          <p:cNvPr id="25" name="TextBox 24"/>
          <p:cNvSpPr txBox="1"/>
          <p:nvPr/>
        </p:nvSpPr>
        <p:spPr>
          <a:xfrm>
            <a:off x="7543800" y="3962400"/>
            <a:ext cx="450376"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5</a:t>
            </a:r>
          </a:p>
        </p:txBody>
      </p:sp>
    </p:spTree>
    <p:extLst>
      <p:ext uri="{BB962C8B-B14F-4D97-AF65-F5344CB8AC3E}">
        <p14:creationId xmlns:p14="http://schemas.microsoft.com/office/powerpoint/2010/main" val="20959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5920" y="0"/>
            <a:ext cx="7389879" cy="6629400"/>
          </a:xfrm>
          <a:prstGeom prst="rect">
            <a:avLst/>
          </a:prstGeom>
        </p:spPr>
      </p:pic>
      <p:sp>
        <p:nvSpPr>
          <p:cNvPr id="5" name="TextBox 4"/>
          <p:cNvSpPr txBox="1"/>
          <p:nvPr/>
        </p:nvSpPr>
        <p:spPr>
          <a:xfrm>
            <a:off x="457200" y="457200"/>
            <a:ext cx="3936242" cy="2308324"/>
          </a:xfrm>
          <a:prstGeom prst="rect">
            <a:avLst/>
          </a:prstGeom>
          <a:noFill/>
        </p:spPr>
        <p:txBody>
          <a:bodyPr wrap="square" rtlCol="0">
            <a:spAutoFit/>
          </a:bodyPr>
          <a:lstStyle/>
          <a:p>
            <a:r>
              <a:rPr lang="en-US" sz="3600" dirty="0" err="1">
                <a:solidFill>
                  <a:srgbClr val="0070C0"/>
                </a:solidFill>
                <a:latin typeface="Times New Roman" panose="02020603050405020304" pitchFamily="18" charset="0"/>
                <a:cs typeface="Times New Roman" panose="02020603050405020304" pitchFamily="18" charset="0"/>
              </a:rPr>
              <a:t>Gọi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tên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dạng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năng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lượng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chính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được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sử</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dụng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mỗi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tình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huống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sau</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228600" y="2991534"/>
            <a:ext cx="4648200" cy="1200329"/>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 Hình a: Năng lượng ánh sáng</a:t>
            </a:r>
            <a:endParaRPr lang="en-US" sz="3600" dirty="0">
              <a:solidFill>
                <a:srgbClr val="FF0000"/>
              </a:solidFill>
              <a:latin typeface="Times New Roman" pitchFamily="18" charset="0"/>
              <a:cs typeface="Times New Roman" pitchFamily="18" charset="0"/>
            </a:endParaRPr>
          </a:p>
        </p:txBody>
      </p:sp>
      <p:sp>
        <p:nvSpPr>
          <p:cNvPr id="7" name="Rectangle 6"/>
          <p:cNvSpPr/>
          <p:nvPr/>
        </p:nvSpPr>
        <p:spPr>
          <a:xfrm>
            <a:off x="34636" y="4487301"/>
            <a:ext cx="4691284" cy="584775"/>
          </a:xfrm>
          <a:prstGeom prst="rect">
            <a:avLst/>
          </a:prstGeom>
        </p:spPr>
        <p:txBody>
          <a:bodyPr wrap="none">
            <a:spAutoFit/>
          </a:bodyPr>
          <a:lstStyle/>
          <a:p>
            <a:r>
              <a:rPr lang="vi-VN" sz="3200" dirty="0">
                <a:solidFill>
                  <a:srgbClr val="FF0000"/>
                </a:solidFill>
                <a:latin typeface="Times New Roman" pitchFamily="18" charset="0"/>
                <a:cs typeface="Times New Roman" pitchFamily="18" charset="0"/>
              </a:rPr>
              <a:t>- Hình b: Thế năng hấp dẫn</a:t>
            </a:r>
            <a:endParaRPr lang="en-US" sz="3200" dirty="0">
              <a:solidFill>
                <a:srgbClr val="FF0000"/>
              </a:solidFill>
              <a:latin typeface="Times New Roman" pitchFamily="18" charset="0"/>
              <a:cs typeface="Times New Roman" pitchFamily="18" charset="0"/>
            </a:endParaRPr>
          </a:p>
        </p:txBody>
      </p:sp>
      <p:sp>
        <p:nvSpPr>
          <p:cNvPr id="8" name="Rectangle 7"/>
          <p:cNvSpPr/>
          <p:nvPr/>
        </p:nvSpPr>
        <p:spPr>
          <a:xfrm>
            <a:off x="20782" y="5598346"/>
            <a:ext cx="4080937" cy="646331"/>
          </a:xfrm>
          <a:prstGeom prst="rect">
            <a:avLst/>
          </a:prstGeom>
        </p:spPr>
        <p:txBody>
          <a:bodyPr wrap="square">
            <a:spAutoFit/>
          </a:bodyPr>
          <a:lstStyle/>
          <a:p>
            <a:r>
              <a:rPr lang="vi-VN" sz="3600" dirty="0">
                <a:latin typeface="Times New Roman" pitchFamily="18" charset="0"/>
                <a:cs typeface="Times New Roman" pitchFamily="18" charset="0"/>
              </a:rPr>
              <a:t> </a:t>
            </a:r>
            <a:r>
              <a:rPr lang="vi-VN" sz="3600" dirty="0">
                <a:solidFill>
                  <a:srgbClr val="FF0000"/>
                </a:solidFill>
                <a:latin typeface="Times New Roman" pitchFamily="18" charset="0"/>
                <a:cs typeface="Times New Roman" pitchFamily="18" charset="0"/>
              </a:rPr>
              <a:t>-Hình c: Điện năng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433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plus(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
            <a:ext cx="10744200" cy="1200329"/>
          </a:xfrm>
          <a:prstGeom prst="rect">
            <a:avLst/>
          </a:prstGeom>
          <a:noFill/>
        </p:spPr>
        <p:txBody>
          <a:bodyPr wrap="square" rtlCol="0">
            <a:spAutoFit/>
          </a:bodyPr>
          <a:lstStyle/>
          <a:p>
            <a:pPr algn="ctr"/>
            <a:r>
              <a:rPr lang="en-US" sz="3600" dirty="0" err="1">
                <a:solidFill>
                  <a:srgbClr val="FF0000"/>
                </a:solidFill>
                <a:latin typeface="Times New Roman" pitchFamily="18" charset="0"/>
                <a:cs typeface="Times New Roman" pitchFamily="18" charset="0"/>
              </a:rPr>
              <a:t>Hãy</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chọn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năng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lượng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tương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ứng</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cột</a:t>
            </a:r>
            <a:r>
              <a:rPr lang="en-US" sz="3600" dirty="0">
                <a:solidFill>
                  <a:srgbClr val="FF0000"/>
                </a:solidFill>
                <a:latin typeface="Times New Roman" pitchFamily="18" charset="0"/>
                <a:cs typeface="Times New Roman" pitchFamily="18" charset="0"/>
              </a:rPr>
              <a:t> A </a:t>
            </a:r>
            <a:r>
              <a:rPr lang="en-US" sz="3600" dirty="0" err="1">
                <a:solidFill>
                  <a:srgbClr val="FF0000"/>
                </a:solidFill>
                <a:latin typeface="Times New Roman" pitchFamily="18" charset="0"/>
                <a:cs typeface="Times New Roman" pitchFamily="18" charset="0"/>
              </a:rPr>
              <a:t>phù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hợp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với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phần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mô</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tả</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cột</a:t>
            </a:r>
            <a:r>
              <a:rPr lang="en-US" sz="3600" dirty="0">
                <a:solidFill>
                  <a:srgbClr val="FF0000"/>
                </a:solidFill>
                <a:latin typeface="Times New Roman" pitchFamily="18" charset="0"/>
                <a:cs typeface="Times New Roman" pitchFamily="18" charset="0"/>
              </a:rPr>
              <a:t> B</a:t>
            </a:r>
          </a:p>
        </p:txBody>
      </p:sp>
      <p:graphicFrame>
        <p:nvGraphicFramePr>
          <p:cNvPr id="3" name="Table 2"/>
          <p:cNvGraphicFramePr>
            <a:graphicFrameLocks noGrp="1"/>
          </p:cNvGraphicFramePr>
          <p:nvPr>
            <p:extLst>
              <p:ext uri="{D42A27DB-BD31-4B8C-83A1-F6EECF244321}">
                <p14:modId xmlns:p14="http://schemas.microsoft.com/office/powerpoint/2010/main" val="425337697"/>
              </p:ext>
            </p:extLst>
          </p:nvPr>
        </p:nvGraphicFramePr>
        <p:xfrm>
          <a:off x="304800" y="1143000"/>
          <a:ext cx="11734799" cy="5445770"/>
        </p:xfrm>
        <a:graphic>
          <a:graphicData uri="http://schemas.openxmlformats.org/drawingml/2006/table">
            <a:tbl>
              <a:tblPr firstRow="1" bandRow="1">
                <a:tableStyleId>{69C7853C-536D-4A76-A0AE-DD22124D55A5}</a:tableStyleId>
              </a:tblPr>
              <a:tblGrid>
                <a:gridCol w="4282325">
                  <a:extLst>
                    <a:ext uri="{9D8B030D-6E8A-4147-A177-3AD203B41FA5}">
                      <a16:colId xmlns:a16="http://schemas.microsoft.com/office/drawing/2014/main" val="20000"/>
                    </a:ext>
                  </a:extLst>
                </a:gridCol>
                <a:gridCol w="7452474">
                  <a:extLst>
                    <a:ext uri="{9D8B030D-6E8A-4147-A177-3AD203B41FA5}">
                      <a16:colId xmlns:a16="http://schemas.microsoft.com/office/drawing/2014/main" val="20001"/>
                    </a:ext>
                  </a:extLst>
                </a:gridCol>
              </a:tblGrid>
              <a:tr h="833125">
                <a:tc>
                  <a:txBody>
                    <a:bodyPr/>
                    <a:lstStyle/>
                    <a:p>
                      <a:pPr algn="ctr"/>
                      <a:r>
                        <a:rPr lang="en-US" sz="3200" dirty="0"/>
                        <a:t>DẠNG</a:t>
                      </a:r>
                      <a:r>
                        <a:rPr lang="en-US" sz="3200" baseline="0" dirty="0"/>
                        <a:t> NĂNG LƯỢNG (A)</a:t>
                      </a:r>
                      <a:endParaRPr lang="en-US" sz="3200" dirty="0">
                        <a:solidFill>
                          <a:schemeClr val="bg1"/>
                        </a:solidFill>
                        <a:latin typeface="Times New Roman" pitchFamily="18" charset="0"/>
                        <a:cs typeface="Times New Roman" pitchFamily="18" charset="0"/>
                      </a:endParaRPr>
                    </a:p>
                  </a:txBody>
                  <a:tcPr marL="68580" marR="68580"/>
                </a:tc>
                <a:tc>
                  <a:txBody>
                    <a:bodyPr/>
                    <a:lstStyle/>
                    <a:p>
                      <a:pPr algn="ctr"/>
                      <a:r>
                        <a:rPr lang="en-US" sz="3200" dirty="0"/>
                        <a:t>MÔ</a:t>
                      </a:r>
                      <a:r>
                        <a:rPr lang="en-US" sz="3200" baseline="0" dirty="0"/>
                        <a:t> TẢ (B)</a:t>
                      </a:r>
                      <a:endParaRPr lang="en-US" sz="3200" dirty="0">
                        <a:solidFill>
                          <a:schemeClr val="bg1"/>
                        </a:solidFill>
                        <a:latin typeface="Times New Roman" pitchFamily="18" charset="0"/>
                        <a:cs typeface="Times New Roman" pitchFamily="18" charset="0"/>
                      </a:endParaRPr>
                    </a:p>
                  </a:txBody>
                  <a:tcPr marL="68580" marR="68580"/>
                </a:tc>
                <a:extLst>
                  <a:ext uri="{0D108BD9-81ED-4DB2-BD59-A6C34878D82A}">
                    <a16:rowId xmlns:a16="http://schemas.microsoft.com/office/drawing/2014/main" val="10000"/>
                  </a:ext>
                </a:extLst>
              </a:tr>
              <a:tr h="833125">
                <a:tc>
                  <a:txBody>
                    <a:bodyPr/>
                    <a:lstStyle/>
                    <a:p>
                      <a:r>
                        <a:rPr lang="en-US" sz="3200" dirty="0"/>
                        <a:t>1.Hóa</a:t>
                      </a:r>
                      <a:r>
                        <a:rPr lang="en-US" sz="3200" baseline="0" dirty="0"/>
                        <a:t> </a:t>
                      </a:r>
                      <a:r>
                        <a:rPr lang="en-US" sz="3200" baseline="0" dirty="0" err="1"/>
                        <a:t>năng</a:t>
                      </a:r>
                      <a:endParaRPr lang="en-US" sz="3200" dirty="0">
                        <a:latin typeface="Times New Roman" pitchFamily="18" charset="0"/>
                        <a:cs typeface="Times New Roman" pitchFamily="18" charset="0"/>
                      </a:endParaRPr>
                    </a:p>
                  </a:txBody>
                  <a:tcPr marL="68580" marR="68580">
                    <a:solidFill>
                      <a:schemeClr val="bg1"/>
                    </a:solidFill>
                  </a:tcPr>
                </a:tc>
                <a:tc>
                  <a:txBody>
                    <a:bodyPr/>
                    <a:lstStyle/>
                    <a:p>
                      <a:r>
                        <a:rPr lang="en-US" sz="2800" dirty="0"/>
                        <a:t>a. </a:t>
                      </a:r>
                      <a:r>
                        <a:rPr lang="en-US" sz="2800" dirty="0" err="1"/>
                        <a:t>tỏa</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ngọn</a:t>
                      </a:r>
                      <a:r>
                        <a:rPr lang="en-US" sz="2800" baseline="0" dirty="0"/>
                        <a:t> </a:t>
                      </a:r>
                      <a:r>
                        <a:rPr lang="en-US" sz="2800" baseline="0" dirty="0" err="1"/>
                        <a:t>lửa</a:t>
                      </a:r>
                      <a:r>
                        <a:rPr lang="en-US" sz="2800" baseline="0" dirty="0"/>
                        <a:t>, </a:t>
                      </a:r>
                      <a:r>
                        <a:rPr lang="en-US" sz="2800" baseline="0" dirty="0" err="1"/>
                        <a:t>bóng</a:t>
                      </a:r>
                      <a:r>
                        <a:rPr lang="en-US" sz="2800" baseline="0" dirty="0"/>
                        <a:t> </a:t>
                      </a:r>
                      <a:r>
                        <a:rPr lang="en-US" sz="2800" baseline="0" dirty="0" err="1"/>
                        <a:t>đèn</a:t>
                      </a:r>
                      <a:r>
                        <a:rPr lang="en-US" sz="2800" baseline="0" dirty="0"/>
                        <a:t> </a:t>
                      </a:r>
                      <a:r>
                        <a:rPr lang="en-US" sz="2800" baseline="0" dirty="0" err="1"/>
                        <a:t>sợi</a:t>
                      </a:r>
                      <a:r>
                        <a:rPr lang="en-US" sz="2800" baseline="0" dirty="0"/>
                        <a:t> </a:t>
                      </a:r>
                      <a:r>
                        <a:rPr lang="en-US" sz="2800" baseline="0" dirty="0" err="1"/>
                        <a:t>đốt</a:t>
                      </a:r>
                      <a:endParaRPr lang="en-US" sz="2800" dirty="0">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val="10001"/>
                  </a:ext>
                </a:extLst>
              </a:tr>
              <a:tr h="833125">
                <a:tc>
                  <a:txBody>
                    <a:bodyPr/>
                    <a:lstStyle/>
                    <a:p>
                      <a:r>
                        <a:rPr lang="en-US" sz="3200" dirty="0"/>
                        <a:t>2. </a:t>
                      </a:r>
                      <a:r>
                        <a:rPr lang="en-US" sz="3200" dirty="0" err="1"/>
                        <a:t>Nhiệt</a:t>
                      </a:r>
                      <a:r>
                        <a:rPr lang="en-US" sz="3200" baseline="0" dirty="0"/>
                        <a:t> </a:t>
                      </a:r>
                      <a:r>
                        <a:rPr lang="en-US" sz="3200" baseline="0" dirty="0" err="1"/>
                        <a:t>năng</a:t>
                      </a:r>
                      <a:endParaRPr lang="en-US" sz="3200" dirty="0">
                        <a:latin typeface="Times New Roman" pitchFamily="18" charset="0"/>
                        <a:cs typeface="Times New Roman" pitchFamily="18" charset="0"/>
                      </a:endParaRPr>
                    </a:p>
                  </a:txBody>
                  <a:tcPr marL="68580" marR="68580">
                    <a:solidFill>
                      <a:schemeClr val="bg1"/>
                    </a:solidFill>
                  </a:tcPr>
                </a:tc>
                <a:tc>
                  <a:txBody>
                    <a:bodyPr/>
                    <a:lstStyle/>
                    <a:p>
                      <a:r>
                        <a:rPr lang="en-US" sz="2800" dirty="0"/>
                        <a:t>b. </a:t>
                      </a:r>
                      <a:r>
                        <a:rPr lang="en-US" sz="2800" dirty="0" err="1"/>
                        <a:t>tạo</a:t>
                      </a:r>
                      <a:r>
                        <a:rPr lang="en-US" sz="2800" baseline="0" dirty="0"/>
                        <a:t> </a:t>
                      </a:r>
                      <a:r>
                        <a:rPr lang="en-US" sz="2800" baseline="0" dirty="0" err="1"/>
                        <a:t>ra</a:t>
                      </a:r>
                      <a:r>
                        <a:rPr lang="en-US" sz="2800" baseline="0" dirty="0"/>
                        <a:t> </a:t>
                      </a:r>
                      <a:r>
                        <a:rPr lang="en-US" sz="2800" baseline="0" dirty="0" err="1"/>
                        <a:t>từ</a:t>
                      </a:r>
                      <a:r>
                        <a:rPr lang="en-US" sz="2800" baseline="0" dirty="0"/>
                        <a:t> pin, </a:t>
                      </a:r>
                      <a:r>
                        <a:rPr lang="en-US" sz="2800" baseline="0" dirty="0" err="1"/>
                        <a:t>acquy</a:t>
                      </a:r>
                      <a:r>
                        <a:rPr lang="en-US" sz="2800" baseline="0" dirty="0"/>
                        <a:t>, </a:t>
                      </a:r>
                      <a:r>
                        <a:rPr lang="en-US" sz="2800" baseline="0" dirty="0" err="1"/>
                        <a:t>máy</a:t>
                      </a:r>
                      <a:r>
                        <a:rPr lang="en-US" sz="2800" baseline="0" dirty="0"/>
                        <a:t> </a:t>
                      </a:r>
                      <a:r>
                        <a:rPr lang="en-US" sz="2800" baseline="0" dirty="0" err="1"/>
                        <a:t>phát</a:t>
                      </a:r>
                      <a:r>
                        <a:rPr lang="en-US" sz="2800" baseline="0" dirty="0"/>
                        <a:t> </a:t>
                      </a:r>
                      <a:r>
                        <a:rPr lang="en-US" sz="2800" baseline="0" dirty="0" err="1"/>
                        <a:t>điện</a:t>
                      </a:r>
                      <a:r>
                        <a:rPr lang="en-US" sz="2800" baseline="0" dirty="0"/>
                        <a:t>, pin </a:t>
                      </a:r>
                      <a:r>
                        <a:rPr lang="en-US" sz="2800" baseline="0" dirty="0" err="1"/>
                        <a:t>mặt</a:t>
                      </a:r>
                      <a:r>
                        <a:rPr lang="en-US" sz="2800" baseline="0" dirty="0"/>
                        <a:t> </a:t>
                      </a:r>
                      <a:r>
                        <a:rPr lang="en-US" sz="2800" baseline="0" dirty="0" err="1"/>
                        <a:t>trời</a:t>
                      </a:r>
                      <a:r>
                        <a:rPr lang="en-US" sz="2800" baseline="0" dirty="0"/>
                        <a:t>, </a:t>
                      </a:r>
                      <a:r>
                        <a:rPr lang="en-US" sz="2800" baseline="0" dirty="0" err="1"/>
                        <a:t>thủy</a:t>
                      </a:r>
                      <a:r>
                        <a:rPr lang="en-US" sz="2800" baseline="0" dirty="0"/>
                        <a:t> </a:t>
                      </a:r>
                      <a:r>
                        <a:rPr lang="en-US" sz="2800" baseline="0" dirty="0" err="1"/>
                        <a:t>điện</a:t>
                      </a:r>
                      <a:r>
                        <a:rPr lang="en-US" sz="2800" baseline="0" dirty="0"/>
                        <a:t>, </a:t>
                      </a:r>
                      <a:r>
                        <a:rPr lang="en-US" sz="2800" baseline="0" dirty="0" err="1"/>
                        <a:t>sét</a:t>
                      </a:r>
                      <a:r>
                        <a:rPr lang="en-US" sz="2800" baseline="0" dirty="0"/>
                        <a:t>,…</a:t>
                      </a:r>
                      <a:endParaRPr lang="en-US" sz="2800" dirty="0">
                        <a:solidFill>
                          <a:srgbClr val="FF0000"/>
                        </a:solidFill>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val="10002"/>
                  </a:ext>
                </a:extLst>
              </a:tr>
              <a:tr h="833125">
                <a:tc>
                  <a:txBody>
                    <a:bodyPr/>
                    <a:lstStyle/>
                    <a:p>
                      <a:r>
                        <a:rPr lang="en-US" sz="3200" dirty="0"/>
                        <a:t>3. </a:t>
                      </a:r>
                      <a:r>
                        <a:rPr lang="en-US" sz="3200" dirty="0" err="1"/>
                        <a:t>Năng</a:t>
                      </a:r>
                      <a:r>
                        <a:rPr lang="en-US" sz="3200" baseline="0" dirty="0"/>
                        <a:t> </a:t>
                      </a:r>
                      <a:r>
                        <a:rPr lang="en-US" sz="3200" baseline="0" dirty="0" err="1"/>
                        <a:t>lượng</a:t>
                      </a:r>
                      <a:r>
                        <a:rPr lang="en-US" sz="3200" baseline="0" dirty="0"/>
                        <a:t> </a:t>
                      </a:r>
                      <a:r>
                        <a:rPr lang="en-US" sz="3200" baseline="0" dirty="0" err="1"/>
                        <a:t>âm</a:t>
                      </a:r>
                      <a:endParaRPr lang="en-US" sz="3200" dirty="0">
                        <a:latin typeface="Times New Roman" pitchFamily="18" charset="0"/>
                        <a:cs typeface="Times New Roman" pitchFamily="18" charset="0"/>
                      </a:endParaRPr>
                    </a:p>
                  </a:txBody>
                  <a:tcPr marL="68580" marR="68580">
                    <a:solidFill>
                      <a:schemeClr val="bg1"/>
                    </a:solidFill>
                  </a:tcPr>
                </a:tc>
                <a:tc>
                  <a:txBody>
                    <a:bodyPr/>
                    <a:lstStyle/>
                    <a:p>
                      <a:r>
                        <a:rPr lang="en-US" sz="2800" dirty="0"/>
                        <a:t>c. </a:t>
                      </a:r>
                      <a:r>
                        <a:rPr lang="en-US" sz="2800" dirty="0" err="1"/>
                        <a:t>Phát</a:t>
                      </a:r>
                      <a:r>
                        <a:rPr lang="en-US" sz="2800" baseline="0" dirty="0"/>
                        <a:t> </a:t>
                      </a:r>
                      <a:r>
                        <a:rPr lang="en-US" sz="2800" baseline="0" dirty="0" err="1"/>
                        <a:t>ra</a:t>
                      </a:r>
                      <a:r>
                        <a:rPr lang="en-US" sz="2800" baseline="0" dirty="0"/>
                        <a:t> </a:t>
                      </a:r>
                      <a:r>
                        <a:rPr lang="en-US" sz="2800" baseline="0" dirty="0" err="1"/>
                        <a:t>từ</a:t>
                      </a:r>
                      <a:r>
                        <a:rPr lang="en-US" sz="2800" baseline="0" dirty="0"/>
                        <a:t> </a:t>
                      </a:r>
                      <a:r>
                        <a:rPr lang="en-US" sz="2800" baseline="0" dirty="0" err="1"/>
                        <a:t>Mặt</a:t>
                      </a:r>
                      <a:r>
                        <a:rPr lang="en-US" sz="2800" baseline="0" dirty="0"/>
                        <a:t> </a:t>
                      </a:r>
                      <a:r>
                        <a:rPr lang="en-US" sz="2800" baseline="0" dirty="0" err="1"/>
                        <a:t>Trời</a:t>
                      </a:r>
                      <a:r>
                        <a:rPr lang="en-US" sz="2800" baseline="0" dirty="0"/>
                        <a:t>, </a:t>
                      </a:r>
                      <a:r>
                        <a:rPr lang="en-US" sz="2800" baseline="0" dirty="0" err="1"/>
                        <a:t>từ</a:t>
                      </a:r>
                      <a:r>
                        <a:rPr lang="en-US" sz="2800" baseline="0" dirty="0"/>
                        <a:t> </a:t>
                      </a:r>
                      <a:r>
                        <a:rPr lang="en-US" sz="2800" baseline="0" dirty="0" err="1"/>
                        <a:t>các</a:t>
                      </a:r>
                      <a:r>
                        <a:rPr lang="en-US" sz="2800" baseline="0" dirty="0"/>
                        <a:t> </a:t>
                      </a:r>
                      <a:r>
                        <a:rPr lang="en-US" sz="2800" baseline="0" dirty="0" err="1"/>
                        <a:t>phản</a:t>
                      </a:r>
                      <a:r>
                        <a:rPr lang="en-US" sz="2800" baseline="0" dirty="0"/>
                        <a:t> </a:t>
                      </a:r>
                      <a:r>
                        <a:rPr lang="en-US" sz="2800" baseline="0" dirty="0" err="1"/>
                        <a:t>ứng</a:t>
                      </a:r>
                      <a:r>
                        <a:rPr lang="en-US" sz="2800" baseline="0" dirty="0"/>
                        <a:t> </a:t>
                      </a:r>
                      <a:r>
                        <a:rPr lang="en-US" sz="2800" baseline="0" dirty="0" err="1"/>
                        <a:t>hóa</a:t>
                      </a:r>
                      <a:r>
                        <a:rPr lang="en-US" sz="2800" baseline="0" dirty="0"/>
                        <a:t> </a:t>
                      </a:r>
                      <a:r>
                        <a:rPr lang="en-US" sz="2800" baseline="0" dirty="0" err="1"/>
                        <a:t>học</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số</a:t>
                      </a:r>
                      <a:r>
                        <a:rPr lang="en-US" sz="2800" baseline="0" dirty="0"/>
                        <a:t> </a:t>
                      </a:r>
                      <a:r>
                        <a:rPr lang="en-US" sz="2800" baseline="0" dirty="0" err="1"/>
                        <a:t>loài</a:t>
                      </a:r>
                      <a:r>
                        <a:rPr lang="en-US" sz="2800" baseline="0" dirty="0"/>
                        <a:t> </a:t>
                      </a:r>
                      <a:r>
                        <a:rPr lang="en-US" sz="2800" baseline="0" dirty="0" err="1"/>
                        <a:t>động</a:t>
                      </a:r>
                      <a:r>
                        <a:rPr lang="en-US" sz="2800" baseline="0" dirty="0"/>
                        <a:t> </a:t>
                      </a:r>
                      <a:r>
                        <a:rPr lang="en-US" sz="2800" baseline="0" dirty="0" err="1"/>
                        <a:t>vật</a:t>
                      </a:r>
                      <a:r>
                        <a:rPr lang="en-US" sz="2800" baseline="0" dirty="0"/>
                        <a:t>,….</a:t>
                      </a:r>
                      <a:endParaRPr lang="en-US" sz="2800" dirty="0">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val="10003"/>
                  </a:ext>
                </a:extLst>
              </a:tr>
              <a:tr h="833125">
                <a:tc>
                  <a:txBody>
                    <a:bodyPr/>
                    <a:lstStyle/>
                    <a:p>
                      <a:r>
                        <a:rPr lang="en-US" sz="3200" dirty="0"/>
                        <a:t>4. </a:t>
                      </a:r>
                      <a:r>
                        <a:rPr lang="en-US" sz="3200" dirty="0" err="1"/>
                        <a:t>Điện</a:t>
                      </a:r>
                      <a:r>
                        <a:rPr lang="en-US" sz="3200" baseline="0" dirty="0"/>
                        <a:t> </a:t>
                      </a:r>
                      <a:r>
                        <a:rPr lang="en-US" sz="3200" baseline="0" dirty="0" err="1"/>
                        <a:t>năng</a:t>
                      </a:r>
                      <a:endParaRPr lang="en-US" sz="3200" dirty="0">
                        <a:latin typeface="Times New Roman" pitchFamily="18" charset="0"/>
                        <a:cs typeface="Times New Roman" pitchFamily="18" charset="0"/>
                      </a:endParaRPr>
                    </a:p>
                  </a:txBody>
                  <a:tcPr marL="68580" marR="68580">
                    <a:solidFill>
                      <a:schemeClr val="bg1"/>
                    </a:solidFill>
                  </a:tcPr>
                </a:tc>
                <a:tc>
                  <a:txBody>
                    <a:bodyPr/>
                    <a:lstStyle/>
                    <a:p>
                      <a:r>
                        <a:rPr lang="en-US" sz="2800" dirty="0"/>
                        <a:t>d. </a:t>
                      </a:r>
                      <a:r>
                        <a:rPr lang="en-US" sz="2800" dirty="0" err="1"/>
                        <a:t>Lưu</a:t>
                      </a:r>
                      <a:r>
                        <a:rPr lang="en-US" sz="2800" baseline="0" dirty="0"/>
                        <a:t> </a:t>
                      </a:r>
                      <a:r>
                        <a:rPr lang="en-US" sz="2800" baseline="0" dirty="0" err="1"/>
                        <a:t>trữ</a:t>
                      </a:r>
                      <a:r>
                        <a:rPr lang="en-US" sz="2800" baseline="0" dirty="0"/>
                        <a:t> </a:t>
                      </a:r>
                      <a:r>
                        <a:rPr lang="en-US" sz="2800" baseline="0" dirty="0" err="1"/>
                        <a:t>trong</a:t>
                      </a:r>
                      <a:r>
                        <a:rPr lang="en-US" sz="2800" baseline="0" dirty="0"/>
                        <a:t> </a:t>
                      </a:r>
                      <a:r>
                        <a:rPr lang="en-US" sz="2800" baseline="0" dirty="0" err="1"/>
                        <a:t>các</a:t>
                      </a:r>
                      <a:r>
                        <a:rPr lang="en-US" sz="2800" baseline="0" dirty="0"/>
                        <a:t> </a:t>
                      </a:r>
                      <a:r>
                        <a:rPr lang="en-US" sz="2800" baseline="0" dirty="0" err="1"/>
                        <a:t>hóa</a:t>
                      </a:r>
                      <a:r>
                        <a:rPr lang="en-US" sz="2800" baseline="0" dirty="0"/>
                        <a:t> </a:t>
                      </a:r>
                      <a:r>
                        <a:rPr lang="en-US" sz="2800" baseline="0" dirty="0" err="1"/>
                        <a:t>chất</a:t>
                      </a:r>
                      <a:r>
                        <a:rPr lang="en-US" sz="2800" baseline="0" dirty="0"/>
                        <a:t> </a:t>
                      </a:r>
                      <a:r>
                        <a:rPr lang="en-US" sz="2800" baseline="0" dirty="0" err="1"/>
                        <a:t>tạo</a:t>
                      </a:r>
                      <a:r>
                        <a:rPr lang="en-US" sz="2800" baseline="0" dirty="0"/>
                        <a:t> </a:t>
                      </a:r>
                      <a:r>
                        <a:rPr lang="en-US" sz="2800" baseline="0" dirty="0" err="1"/>
                        <a:t>thành</a:t>
                      </a:r>
                      <a:r>
                        <a:rPr lang="en-US" sz="2800" baseline="0" dirty="0"/>
                        <a:t> </a:t>
                      </a:r>
                      <a:r>
                        <a:rPr lang="en-US" sz="2800" baseline="0" dirty="0" err="1"/>
                        <a:t>vật</a:t>
                      </a:r>
                      <a:r>
                        <a:rPr lang="en-US" sz="2800" baseline="0" dirty="0"/>
                        <a:t> (</a:t>
                      </a:r>
                      <a:r>
                        <a:rPr lang="en-US" sz="2800" baseline="0" dirty="0" err="1"/>
                        <a:t>trong</a:t>
                      </a:r>
                      <a:r>
                        <a:rPr lang="en-US" sz="2800" baseline="0" dirty="0"/>
                        <a:t> </a:t>
                      </a:r>
                      <a:r>
                        <a:rPr lang="en-US" sz="2800" baseline="0" dirty="0" err="1"/>
                        <a:t>thực</a:t>
                      </a:r>
                      <a:r>
                        <a:rPr lang="en-US" sz="2800" baseline="0" dirty="0"/>
                        <a:t> </a:t>
                      </a:r>
                      <a:r>
                        <a:rPr lang="en-US" sz="2800" baseline="0" dirty="0" err="1"/>
                        <a:t>phẩm</a:t>
                      </a:r>
                      <a:r>
                        <a:rPr lang="en-US" sz="2800" baseline="0" dirty="0"/>
                        <a:t>, pin, </a:t>
                      </a:r>
                      <a:r>
                        <a:rPr lang="en-US" sz="2800" baseline="0" dirty="0" err="1"/>
                        <a:t>nến</a:t>
                      </a:r>
                      <a:r>
                        <a:rPr lang="en-US" sz="2800" baseline="0" dirty="0"/>
                        <a:t>, </a:t>
                      </a:r>
                      <a:r>
                        <a:rPr lang="en-US" sz="2800" baseline="0" dirty="0" err="1"/>
                        <a:t>diêm</a:t>
                      </a:r>
                      <a:r>
                        <a:rPr lang="en-US" sz="2800" baseline="0" dirty="0"/>
                        <a:t>,…..)</a:t>
                      </a:r>
                      <a:endParaRPr lang="en-US" sz="2800" dirty="0">
                        <a:solidFill>
                          <a:srgbClr val="FF0000"/>
                        </a:solidFill>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val="10004"/>
                  </a:ext>
                </a:extLst>
              </a:tr>
              <a:tr h="833125">
                <a:tc>
                  <a:txBody>
                    <a:bodyPr/>
                    <a:lstStyle/>
                    <a:p>
                      <a:r>
                        <a:rPr lang="en-US" sz="3200" dirty="0"/>
                        <a:t>5. </a:t>
                      </a:r>
                      <a:r>
                        <a:rPr lang="en-US" sz="3200" dirty="0" err="1"/>
                        <a:t>Quang</a:t>
                      </a:r>
                      <a:r>
                        <a:rPr lang="en-US" sz="3200" dirty="0"/>
                        <a:t> </a:t>
                      </a:r>
                      <a:r>
                        <a:rPr lang="en-US" sz="3200" dirty="0" err="1"/>
                        <a:t>năng</a:t>
                      </a:r>
                      <a:endParaRPr lang="en-US" sz="3200" dirty="0">
                        <a:latin typeface="Times New Roman" pitchFamily="18" charset="0"/>
                        <a:cs typeface="Times New Roman" pitchFamily="18" charset="0"/>
                      </a:endParaRPr>
                    </a:p>
                  </a:txBody>
                  <a:tcPr marL="68580" marR="68580">
                    <a:solidFill>
                      <a:schemeClr val="bg1"/>
                    </a:solidFill>
                  </a:tcPr>
                </a:tc>
                <a:tc>
                  <a:txBody>
                    <a:bodyPr/>
                    <a:lstStyle/>
                    <a:p>
                      <a:r>
                        <a:rPr lang="en-US" sz="2800" dirty="0"/>
                        <a:t>e. </a:t>
                      </a:r>
                      <a:r>
                        <a:rPr lang="en-US" sz="2800" dirty="0" err="1"/>
                        <a:t>được</a:t>
                      </a:r>
                      <a:r>
                        <a:rPr lang="en-US" sz="2800" baseline="0" dirty="0"/>
                        <a:t> </a:t>
                      </a:r>
                      <a:r>
                        <a:rPr lang="en-US" sz="2800" baseline="0" dirty="0" err="1"/>
                        <a:t>lan</a:t>
                      </a:r>
                      <a:r>
                        <a:rPr lang="en-US" sz="2800" baseline="0" dirty="0"/>
                        <a:t> </a:t>
                      </a:r>
                      <a:r>
                        <a:rPr lang="en-US" sz="2800" baseline="0" dirty="0" err="1"/>
                        <a:t>truyền</a:t>
                      </a:r>
                      <a:r>
                        <a:rPr lang="en-US" sz="2800" baseline="0" dirty="0"/>
                        <a:t> </a:t>
                      </a:r>
                      <a:r>
                        <a:rPr lang="en-US" sz="2800" baseline="0" dirty="0" err="1"/>
                        <a:t>từ</a:t>
                      </a:r>
                      <a:r>
                        <a:rPr lang="en-US" sz="2800" baseline="0" dirty="0"/>
                        <a:t> </a:t>
                      </a:r>
                      <a:r>
                        <a:rPr lang="en-US" sz="2800" baseline="0" dirty="0" err="1"/>
                        <a:t>một</a:t>
                      </a:r>
                      <a:r>
                        <a:rPr lang="en-US" sz="2800" baseline="0" dirty="0"/>
                        <a:t> </a:t>
                      </a:r>
                      <a:r>
                        <a:rPr lang="en-US" sz="2800" baseline="0" dirty="0" err="1"/>
                        <a:t>nguồn</a:t>
                      </a:r>
                      <a:r>
                        <a:rPr lang="en-US" sz="2800" baseline="0" dirty="0"/>
                        <a:t> </a:t>
                      </a:r>
                      <a:r>
                        <a:rPr lang="en-US" sz="2800" baseline="0" dirty="0" err="1"/>
                        <a:t>phát</a:t>
                      </a:r>
                      <a:r>
                        <a:rPr lang="en-US" sz="2800" baseline="0" dirty="0"/>
                        <a:t> </a:t>
                      </a:r>
                      <a:r>
                        <a:rPr lang="en-US" sz="2800" baseline="0" dirty="0" err="1"/>
                        <a:t>âm</a:t>
                      </a:r>
                      <a:r>
                        <a:rPr lang="en-US" sz="2800" baseline="0" dirty="0"/>
                        <a:t> (</a:t>
                      </a:r>
                      <a:r>
                        <a:rPr lang="en-US" sz="2800" baseline="0" dirty="0" err="1"/>
                        <a:t>dây</a:t>
                      </a:r>
                      <a:r>
                        <a:rPr lang="en-US" sz="2800" baseline="0" dirty="0"/>
                        <a:t> </a:t>
                      </a:r>
                      <a:r>
                        <a:rPr lang="en-US" sz="2800" baseline="0" dirty="0" err="1"/>
                        <a:t>đàn</a:t>
                      </a:r>
                      <a:r>
                        <a:rPr lang="en-US" sz="2800" baseline="0" dirty="0"/>
                        <a:t>, </a:t>
                      </a:r>
                      <a:r>
                        <a:rPr lang="en-US" sz="2800" baseline="0" dirty="0" err="1"/>
                        <a:t>mặt</a:t>
                      </a:r>
                      <a:r>
                        <a:rPr lang="en-US" sz="2800" baseline="0" dirty="0"/>
                        <a:t> </a:t>
                      </a:r>
                      <a:r>
                        <a:rPr lang="en-US" sz="2800" baseline="0" dirty="0" err="1"/>
                        <a:t>trống</a:t>
                      </a:r>
                      <a:r>
                        <a:rPr lang="en-US" sz="2800" baseline="0" dirty="0"/>
                        <a:t>,….)</a:t>
                      </a:r>
                      <a:endParaRPr lang="en-US" sz="2800" dirty="0">
                        <a:latin typeface="Times New Roman" pitchFamily="18" charset="0"/>
                        <a:cs typeface="Times New Roman" pitchFamily="18" charset="0"/>
                      </a:endParaRPr>
                    </a:p>
                  </a:txBody>
                  <a:tcPr marL="68580" marR="68580">
                    <a:solidFill>
                      <a:schemeClr val="bg1"/>
                    </a:solidFill>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3049137" y="2524838"/>
            <a:ext cx="1750326" cy="281143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17633" y="2743202"/>
            <a:ext cx="1667021" cy="67524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46743" y="4417257"/>
            <a:ext cx="1667021" cy="174913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132443" y="3418451"/>
            <a:ext cx="1781321" cy="17582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60531" y="4224962"/>
            <a:ext cx="1253232" cy="19929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246742" y="2524836"/>
            <a:ext cx="1636027" cy="36274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24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518" y="274767"/>
            <a:ext cx="6400800" cy="1200329"/>
          </a:xfrm>
          <a:prstGeom prst="rect">
            <a:avLst/>
          </a:prstGeom>
        </p:spPr>
        <p:txBody>
          <a:bodyPr wrap="square">
            <a:spAutoFit/>
          </a:bodyPr>
          <a:lstStyle/>
          <a:p>
            <a:r>
              <a:rPr lang="vi-VN" sz="3600" dirty="0">
                <a:latin typeface="+mj-lt"/>
              </a:rPr>
              <a:t>Các dạng năng lượng xuất hiện trong hiện tượng bắn pháo hoa:</a:t>
            </a:r>
            <a:endParaRPr lang="en-US" sz="3600" dirty="0">
              <a:latin typeface="+mj-lt"/>
            </a:endParaRPr>
          </a:p>
        </p:txBody>
      </p:sp>
      <p:pic>
        <p:nvPicPr>
          <p:cNvPr id="56324" name="Picture 4" descr="Hòa Bình bắn pháo hoa Tết Nguyên đán 2021 ở đâu?"/>
          <p:cNvPicPr>
            <a:picLocks noChangeAspect="1" noChangeArrowheads="1"/>
          </p:cNvPicPr>
          <p:nvPr/>
        </p:nvPicPr>
        <p:blipFill>
          <a:blip r:embed="rId2"/>
          <a:srcRect/>
          <a:stretch>
            <a:fillRect/>
          </a:stretch>
        </p:blipFill>
        <p:spPr bwMode="auto">
          <a:xfrm>
            <a:off x="6477000" y="76200"/>
            <a:ext cx="5562600" cy="6553200"/>
          </a:xfrm>
          <a:prstGeom prst="rect">
            <a:avLst/>
          </a:prstGeom>
          <a:noFill/>
        </p:spPr>
      </p:pic>
      <p:sp>
        <p:nvSpPr>
          <p:cNvPr id="8" name="Rectangle 7"/>
          <p:cNvSpPr/>
          <p:nvPr/>
        </p:nvSpPr>
        <p:spPr>
          <a:xfrm>
            <a:off x="1524000" y="1905001"/>
            <a:ext cx="3438762" cy="646331"/>
          </a:xfrm>
          <a:prstGeom prst="rect">
            <a:avLst/>
          </a:prstGeom>
        </p:spPr>
        <p:txBody>
          <a:bodyPr wrap="none">
            <a:spAutoFit/>
          </a:bodyPr>
          <a:lstStyle/>
          <a:p>
            <a:r>
              <a:rPr lang="vi-VN" sz="3600" dirty="0">
                <a:solidFill>
                  <a:srgbClr val="00B0F0"/>
                </a:solidFill>
                <a:latin typeface="+mj-lt"/>
              </a:rPr>
              <a:t>+ Năng lượng âm</a:t>
            </a:r>
            <a:endParaRPr lang="en-US" sz="3600" dirty="0">
              <a:solidFill>
                <a:srgbClr val="00B0F0"/>
              </a:solidFill>
              <a:latin typeface="+mj-lt"/>
            </a:endParaRPr>
          </a:p>
        </p:txBody>
      </p:sp>
      <p:sp>
        <p:nvSpPr>
          <p:cNvPr id="9" name="Rectangle 8"/>
          <p:cNvSpPr/>
          <p:nvPr/>
        </p:nvSpPr>
        <p:spPr>
          <a:xfrm>
            <a:off x="1524001" y="2743201"/>
            <a:ext cx="3797835" cy="646331"/>
          </a:xfrm>
          <a:prstGeom prst="rect">
            <a:avLst/>
          </a:prstGeom>
        </p:spPr>
        <p:txBody>
          <a:bodyPr wrap="none">
            <a:spAutoFit/>
          </a:bodyPr>
          <a:lstStyle/>
          <a:p>
            <a:r>
              <a:rPr lang="vi-VN" sz="3600" dirty="0">
                <a:solidFill>
                  <a:srgbClr val="00B0F0"/>
                </a:solidFill>
                <a:latin typeface="+mj-lt"/>
              </a:rPr>
              <a:t>+ Năng lượng nhiệt</a:t>
            </a:r>
            <a:endParaRPr lang="en-US" sz="3600" dirty="0">
              <a:solidFill>
                <a:srgbClr val="00B0F0"/>
              </a:solidFill>
              <a:latin typeface="+mj-lt"/>
            </a:endParaRPr>
          </a:p>
        </p:txBody>
      </p:sp>
      <p:sp>
        <p:nvSpPr>
          <p:cNvPr id="10" name="Rectangle 9"/>
          <p:cNvSpPr/>
          <p:nvPr/>
        </p:nvSpPr>
        <p:spPr>
          <a:xfrm>
            <a:off x="1524000" y="3581401"/>
            <a:ext cx="4503156" cy="646331"/>
          </a:xfrm>
          <a:prstGeom prst="rect">
            <a:avLst/>
          </a:prstGeom>
        </p:spPr>
        <p:txBody>
          <a:bodyPr wrap="none">
            <a:spAutoFit/>
          </a:bodyPr>
          <a:lstStyle/>
          <a:p>
            <a:r>
              <a:rPr lang="vi-VN" sz="3600" dirty="0">
                <a:solidFill>
                  <a:srgbClr val="00B0F0"/>
                </a:solidFill>
                <a:latin typeface="+mj-lt"/>
              </a:rPr>
              <a:t>+ Năng lượng ánh sáng</a:t>
            </a:r>
            <a:endParaRPr lang="en-US" sz="3600" dirty="0">
              <a:solidFill>
                <a:srgbClr val="00B0F0"/>
              </a:solidFill>
              <a:latin typeface="+mj-lt"/>
            </a:endParaRPr>
          </a:p>
        </p:txBody>
      </p:sp>
      <p:sp>
        <p:nvSpPr>
          <p:cNvPr id="11" name="Rectangle 10"/>
          <p:cNvSpPr/>
          <p:nvPr/>
        </p:nvSpPr>
        <p:spPr>
          <a:xfrm>
            <a:off x="1524001" y="4419601"/>
            <a:ext cx="4221027" cy="646331"/>
          </a:xfrm>
          <a:prstGeom prst="rect">
            <a:avLst/>
          </a:prstGeom>
        </p:spPr>
        <p:txBody>
          <a:bodyPr wrap="none">
            <a:spAutoFit/>
          </a:bodyPr>
          <a:lstStyle/>
          <a:p>
            <a:r>
              <a:rPr lang="vi-VN" sz="3600" dirty="0">
                <a:solidFill>
                  <a:srgbClr val="00B0F0"/>
                </a:solidFill>
                <a:latin typeface="+mj-lt"/>
              </a:rPr>
              <a:t>+ năng lượng hóa học</a:t>
            </a:r>
            <a:endParaRPr lang="en-US" sz="3600" dirty="0">
              <a:solidFill>
                <a:srgbClr val="00B0F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lide(fromBottom)">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4)">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0.70"/>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63088" y="42706"/>
            <a:ext cx="2912891" cy="689952"/>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LUYỆN TẬP</a:t>
            </a:r>
          </a:p>
        </p:txBody>
      </p:sp>
      <p:sp>
        <p:nvSpPr>
          <p:cNvPr id="2" name="Rounded Rectangle 1"/>
          <p:cNvSpPr/>
          <p:nvPr/>
        </p:nvSpPr>
        <p:spPr>
          <a:xfrm>
            <a:off x="4419600" y="1153552"/>
            <a:ext cx="3505200" cy="8721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Times New Roman" pitchFamily="18" charset="0"/>
                <a:cs typeface="Times New Roman" pitchFamily="18" charset="0"/>
              </a:rPr>
              <a:t>NĂNG LƯỢNG</a:t>
            </a:r>
          </a:p>
        </p:txBody>
      </p:sp>
      <p:sp>
        <p:nvSpPr>
          <p:cNvPr id="3" name="Freeform 2"/>
          <p:cNvSpPr/>
          <p:nvPr/>
        </p:nvSpPr>
        <p:spPr>
          <a:xfrm>
            <a:off x="2579078" y="2025748"/>
            <a:ext cx="2395025" cy="1364567"/>
          </a:xfrm>
          <a:custGeom>
            <a:avLst/>
            <a:gdLst>
              <a:gd name="connsiteX0" fmla="*/ 3193366 w 3193366"/>
              <a:gd name="connsiteY0" fmla="*/ 0 h 1364567"/>
              <a:gd name="connsiteX1" fmla="*/ 872197 w 3193366"/>
              <a:gd name="connsiteY1" fmla="*/ 295422 h 1364567"/>
              <a:gd name="connsiteX2" fmla="*/ 0 w 3193366"/>
              <a:gd name="connsiteY2" fmla="*/ 1364567 h 1364567"/>
            </a:gdLst>
            <a:ahLst/>
            <a:cxnLst>
              <a:cxn ang="0">
                <a:pos x="connsiteX0" y="connsiteY0"/>
              </a:cxn>
              <a:cxn ang="0">
                <a:pos x="connsiteX1" y="connsiteY1"/>
              </a:cxn>
              <a:cxn ang="0">
                <a:pos x="connsiteX2" y="connsiteY2"/>
              </a:cxn>
            </a:cxnLst>
            <a:rect l="l" t="t" r="r" b="b"/>
            <a:pathLst>
              <a:path w="3193366" h="1364567">
                <a:moveTo>
                  <a:pt x="3193366" y="0"/>
                </a:moveTo>
                <a:cubicBezTo>
                  <a:pt x="2298895" y="33997"/>
                  <a:pt x="1404425" y="67994"/>
                  <a:pt x="872197" y="295422"/>
                </a:cubicBezTo>
                <a:cubicBezTo>
                  <a:pt x="339969" y="522850"/>
                  <a:pt x="169984" y="943708"/>
                  <a:pt x="0" y="1364567"/>
                </a:cubicBezTo>
              </a:path>
            </a:pathLst>
          </a:custGeom>
          <a:no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862690" y="2011680"/>
            <a:ext cx="2606040" cy="1364566"/>
          </a:xfrm>
          <a:custGeom>
            <a:avLst/>
            <a:gdLst>
              <a:gd name="connsiteX0" fmla="*/ 0 w 3474720"/>
              <a:gd name="connsiteY0" fmla="*/ 0 h 1364566"/>
              <a:gd name="connsiteX1" fmla="*/ 2743200 w 3474720"/>
              <a:gd name="connsiteY1" fmla="*/ 576775 h 1364566"/>
              <a:gd name="connsiteX2" fmla="*/ 3474720 w 3474720"/>
              <a:gd name="connsiteY2" fmla="*/ 1364566 h 1364566"/>
            </a:gdLst>
            <a:ahLst/>
            <a:cxnLst>
              <a:cxn ang="0">
                <a:pos x="connsiteX0" y="connsiteY0"/>
              </a:cxn>
              <a:cxn ang="0">
                <a:pos x="connsiteX1" y="connsiteY1"/>
              </a:cxn>
              <a:cxn ang="0">
                <a:pos x="connsiteX2" y="connsiteY2"/>
              </a:cxn>
            </a:cxnLst>
            <a:rect l="l" t="t" r="r" b="b"/>
            <a:pathLst>
              <a:path w="3474720" h="1364566">
                <a:moveTo>
                  <a:pt x="0" y="0"/>
                </a:moveTo>
                <a:cubicBezTo>
                  <a:pt x="1082040" y="174673"/>
                  <a:pt x="2164080" y="349347"/>
                  <a:pt x="2743200" y="576775"/>
                </a:cubicBezTo>
                <a:cubicBezTo>
                  <a:pt x="3322320" y="804203"/>
                  <a:pt x="3398520" y="1084384"/>
                  <a:pt x="3474720" y="1364566"/>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423140" y="2039817"/>
            <a:ext cx="1772529" cy="2700997"/>
          </a:xfrm>
          <a:custGeom>
            <a:avLst/>
            <a:gdLst>
              <a:gd name="connsiteX0" fmla="*/ 2363372 w 2363372"/>
              <a:gd name="connsiteY0" fmla="*/ 0 h 2700997"/>
              <a:gd name="connsiteX1" fmla="*/ 1941341 w 2363372"/>
              <a:gd name="connsiteY1" fmla="*/ 168813 h 2700997"/>
              <a:gd name="connsiteX2" fmla="*/ 365760 w 2363372"/>
              <a:gd name="connsiteY2" fmla="*/ 731520 h 2700997"/>
              <a:gd name="connsiteX3" fmla="*/ 0 w 2363372"/>
              <a:gd name="connsiteY3" fmla="*/ 2700997 h 2700997"/>
            </a:gdLst>
            <a:ahLst/>
            <a:cxnLst>
              <a:cxn ang="0">
                <a:pos x="connsiteX0" y="connsiteY0"/>
              </a:cxn>
              <a:cxn ang="0">
                <a:pos x="connsiteX1" y="connsiteY1"/>
              </a:cxn>
              <a:cxn ang="0">
                <a:pos x="connsiteX2" y="connsiteY2"/>
              </a:cxn>
              <a:cxn ang="0">
                <a:pos x="connsiteX3" y="connsiteY3"/>
              </a:cxn>
            </a:cxnLst>
            <a:rect l="l" t="t" r="r" b="b"/>
            <a:pathLst>
              <a:path w="2363372" h="2700997">
                <a:moveTo>
                  <a:pt x="2363372" y="0"/>
                </a:moveTo>
                <a:cubicBezTo>
                  <a:pt x="2318824" y="23446"/>
                  <a:pt x="1941341" y="168813"/>
                  <a:pt x="1941341" y="168813"/>
                </a:cubicBezTo>
                <a:cubicBezTo>
                  <a:pt x="1608406" y="290733"/>
                  <a:pt x="689317" y="309489"/>
                  <a:pt x="365760" y="731520"/>
                </a:cubicBezTo>
                <a:cubicBezTo>
                  <a:pt x="42203" y="1153551"/>
                  <a:pt x="21101" y="1927274"/>
                  <a:pt x="0" y="2700997"/>
                </a:cubicBezTo>
              </a:path>
            </a:pathLst>
          </a:cu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36478" y="2011682"/>
            <a:ext cx="886265" cy="1223889"/>
          </a:xfrm>
          <a:custGeom>
            <a:avLst/>
            <a:gdLst>
              <a:gd name="connsiteX0" fmla="*/ 1181686 w 1181686"/>
              <a:gd name="connsiteY0" fmla="*/ 0 h 1223889"/>
              <a:gd name="connsiteX1" fmla="*/ 393896 w 1181686"/>
              <a:gd name="connsiteY1" fmla="*/ 393895 h 1223889"/>
              <a:gd name="connsiteX2" fmla="*/ 0 w 1181686"/>
              <a:gd name="connsiteY2" fmla="*/ 1223889 h 1223889"/>
            </a:gdLst>
            <a:ahLst/>
            <a:cxnLst>
              <a:cxn ang="0">
                <a:pos x="connsiteX0" y="connsiteY0"/>
              </a:cxn>
              <a:cxn ang="0">
                <a:pos x="connsiteX1" y="connsiteY1"/>
              </a:cxn>
              <a:cxn ang="0">
                <a:pos x="connsiteX2" y="connsiteY2"/>
              </a:cxn>
            </a:cxnLst>
            <a:rect l="l" t="t" r="r" b="b"/>
            <a:pathLst>
              <a:path w="1181686" h="1223889">
                <a:moveTo>
                  <a:pt x="1181686" y="0"/>
                </a:moveTo>
                <a:cubicBezTo>
                  <a:pt x="886265" y="94957"/>
                  <a:pt x="590844" y="189914"/>
                  <a:pt x="393896" y="393895"/>
                </a:cubicBezTo>
                <a:cubicBezTo>
                  <a:pt x="196948" y="597876"/>
                  <a:pt x="98474" y="910882"/>
                  <a:pt x="0" y="1223889"/>
                </a:cubicBezTo>
              </a:path>
            </a:pathLst>
          </a:cu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5744308" y="2067953"/>
            <a:ext cx="31652" cy="2588455"/>
          </a:xfrm>
          <a:custGeom>
            <a:avLst/>
            <a:gdLst>
              <a:gd name="connsiteX0" fmla="*/ 0 w 42203"/>
              <a:gd name="connsiteY0" fmla="*/ 0 h 2588455"/>
              <a:gd name="connsiteX1" fmla="*/ 42203 w 42203"/>
              <a:gd name="connsiteY1" fmla="*/ 2588455 h 2588455"/>
            </a:gdLst>
            <a:ahLst/>
            <a:cxnLst>
              <a:cxn ang="0">
                <a:pos x="connsiteX0" y="connsiteY0"/>
              </a:cxn>
              <a:cxn ang="0">
                <a:pos x="connsiteX1" y="connsiteY1"/>
              </a:cxn>
            </a:cxnLst>
            <a:rect l="l" t="t" r="r" b="b"/>
            <a:pathLst>
              <a:path w="42203" h="2588455">
                <a:moveTo>
                  <a:pt x="0" y="0"/>
                </a:moveTo>
                <a:lnTo>
                  <a:pt x="42203" y="2588455"/>
                </a:lnTo>
              </a:path>
            </a:pathLst>
          </a:custGeom>
          <a:noFill/>
          <a:ln w="3492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955323" y="2053883"/>
            <a:ext cx="635348" cy="1181686"/>
          </a:xfrm>
          <a:custGeom>
            <a:avLst/>
            <a:gdLst>
              <a:gd name="connsiteX0" fmla="*/ 0 w 847130"/>
              <a:gd name="connsiteY0" fmla="*/ 0 h 1181686"/>
              <a:gd name="connsiteX1" fmla="*/ 717452 w 847130"/>
              <a:gd name="connsiteY1" fmla="*/ 407963 h 1181686"/>
              <a:gd name="connsiteX2" fmla="*/ 844061 w 847130"/>
              <a:gd name="connsiteY2" fmla="*/ 1181686 h 1181686"/>
            </a:gdLst>
            <a:ahLst/>
            <a:cxnLst>
              <a:cxn ang="0">
                <a:pos x="connsiteX0" y="connsiteY0"/>
              </a:cxn>
              <a:cxn ang="0">
                <a:pos x="connsiteX1" y="connsiteY1"/>
              </a:cxn>
              <a:cxn ang="0">
                <a:pos x="connsiteX2" y="connsiteY2"/>
              </a:cxn>
            </a:cxnLst>
            <a:rect l="l" t="t" r="r" b="b"/>
            <a:pathLst>
              <a:path w="847130" h="1181686">
                <a:moveTo>
                  <a:pt x="0" y="0"/>
                </a:moveTo>
                <a:cubicBezTo>
                  <a:pt x="288387" y="105507"/>
                  <a:pt x="576775" y="211015"/>
                  <a:pt x="717452" y="407963"/>
                </a:cubicBezTo>
                <a:cubicBezTo>
                  <a:pt x="858129" y="604911"/>
                  <a:pt x="851095" y="893298"/>
                  <a:pt x="844061" y="1181686"/>
                </a:cubicBezTo>
              </a:path>
            </a:pathLst>
          </a:custGeom>
          <a:noFill/>
          <a:ln w="3492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6345703" y="1997612"/>
            <a:ext cx="1297745" cy="2686930"/>
          </a:xfrm>
          <a:custGeom>
            <a:avLst/>
            <a:gdLst>
              <a:gd name="connsiteX0" fmla="*/ 0 w 1730327"/>
              <a:gd name="connsiteY0" fmla="*/ 0 h 2686930"/>
              <a:gd name="connsiteX1" fmla="*/ 1223890 w 1730327"/>
              <a:gd name="connsiteY1" fmla="*/ 506437 h 2686930"/>
              <a:gd name="connsiteX2" fmla="*/ 1730327 w 1730327"/>
              <a:gd name="connsiteY2" fmla="*/ 2686930 h 2686930"/>
            </a:gdLst>
            <a:ahLst/>
            <a:cxnLst>
              <a:cxn ang="0">
                <a:pos x="connsiteX0" y="connsiteY0"/>
              </a:cxn>
              <a:cxn ang="0">
                <a:pos x="connsiteX1" y="connsiteY1"/>
              </a:cxn>
              <a:cxn ang="0">
                <a:pos x="connsiteX2" y="connsiteY2"/>
              </a:cxn>
            </a:cxnLst>
            <a:rect l="l" t="t" r="r" b="b"/>
            <a:pathLst>
              <a:path w="1730327" h="2686930">
                <a:moveTo>
                  <a:pt x="0" y="0"/>
                </a:moveTo>
                <a:cubicBezTo>
                  <a:pt x="467751" y="29307"/>
                  <a:pt x="935502" y="58615"/>
                  <a:pt x="1223890" y="506437"/>
                </a:cubicBezTo>
                <a:cubicBezTo>
                  <a:pt x="1512278" y="954259"/>
                  <a:pt x="1621302" y="1820594"/>
                  <a:pt x="1730327" y="2686930"/>
                </a:cubicBezTo>
              </a:path>
            </a:pathLst>
          </a:cu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676400" y="3362179"/>
            <a:ext cx="1295400" cy="954107"/>
          </a:xfrm>
          <a:prstGeom prst="rect">
            <a:avLst/>
          </a:prstGeom>
          <a:noFill/>
        </p:spPr>
        <p:txBody>
          <a:bodyPr wrap="square" rtlCol="0">
            <a:spAutoFit/>
          </a:bodyPr>
          <a:lstStyle/>
          <a:p>
            <a:r>
              <a:rPr lang="en-US" sz="2800" b="1" dirty="0">
                <a:solidFill>
                  <a:srgbClr val="7030A0"/>
                </a:solidFill>
                <a:latin typeface="Times New Roman" pitchFamily="18" charset="0"/>
                <a:cs typeface="Times New Roman" pitchFamily="18" charset="0"/>
              </a:rPr>
              <a:t>ĐỘNG NĂNG</a:t>
            </a:r>
          </a:p>
        </p:txBody>
      </p:sp>
      <p:sp>
        <p:nvSpPr>
          <p:cNvPr id="36" name="TextBox 35"/>
          <p:cNvSpPr txBox="1"/>
          <p:nvPr/>
        </p:nvSpPr>
        <p:spPr>
          <a:xfrm>
            <a:off x="2695137" y="4754882"/>
            <a:ext cx="1382151" cy="2062103"/>
          </a:xfrm>
          <a:prstGeom prst="rect">
            <a:avLst/>
          </a:prstGeom>
          <a:noFill/>
        </p:spPr>
        <p:txBody>
          <a:bodyPr wrap="square" rtlCol="0">
            <a:spAutoFit/>
          </a:bodyPr>
          <a:lstStyle/>
          <a:p>
            <a:r>
              <a:rPr lang="en-US" sz="3200" b="1" dirty="0">
                <a:solidFill>
                  <a:srgbClr val="00B050"/>
                </a:solidFill>
                <a:latin typeface="Times New Roman" pitchFamily="18" charset="0"/>
                <a:cs typeface="Times New Roman" pitchFamily="18" charset="0"/>
              </a:rPr>
              <a:t>THẾ NĂNG HẤP DẪN</a:t>
            </a:r>
          </a:p>
        </p:txBody>
      </p:sp>
      <p:sp>
        <p:nvSpPr>
          <p:cNvPr id="37" name="TextBox 36"/>
          <p:cNvSpPr txBox="1"/>
          <p:nvPr/>
        </p:nvSpPr>
        <p:spPr>
          <a:xfrm>
            <a:off x="3919025" y="3264488"/>
            <a:ext cx="1740878" cy="1815882"/>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NĂNG LƯỢNG HÓA HỌC</a:t>
            </a:r>
          </a:p>
        </p:txBody>
      </p:sp>
      <p:sp>
        <p:nvSpPr>
          <p:cNvPr id="38" name="TextBox 37"/>
          <p:cNvSpPr txBox="1"/>
          <p:nvPr/>
        </p:nvSpPr>
        <p:spPr>
          <a:xfrm>
            <a:off x="4800600" y="4754882"/>
            <a:ext cx="1600200" cy="1384995"/>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NĂNG LƯỢNG ĐIỆN</a:t>
            </a:r>
          </a:p>
        </p:txBody>
      </p:sp>
      <p:sp>
        <p:nvSpPr>
          <p:cNvPr id="39" name="TextBox 38"/>
          <p:cNvSpPr txBox="1"/>
          <p:nvPr/>
        </p:nvSpPr>
        <p:spPr>
          <a:xfrm>
            <a:off x="6096000" y="3200400"/>
            <a:ext cx="1676400" cy="1815882"/>
          </a:xfrm>
          <a:prstGeom prst="rect">
            <a:avLst/>
          </a:prstGeom>
          <a:noFill/>
        </p:spPr>
        <p:txBody>
          <a:bodyPr wrap="square" rtlCol="0">
            <a:spAutoFit/>
          </a:bodyPr>
          <a:lstStyle/>
          <a:p>
            <a:r>
              <a:rPr lang="en-US" sz="2800" b="1" dirty="0">
                <a:solidFill>
                  <a:srgbClr val="C00000"/>
                </a:solidFill>
                <a:latin typeface="Times New Roman" pitchFamily="18" charset="0"/>
                <a:cs typeface="Times New Roman" pitchFamily="18" charset="0"/>
              </a:rPr>
              <a:t>NĂNG LƯỢNG ÁNH SÁNG</a:t>
            </a:r>
          </a:p>
        </p:txBody>
      </p:sp>
      <p:sp>
        <p:nvSpPr>
          <p:cNvPr id="40" name="TextBox 39"/>
          <p:cNvSpPr txBox="1"/>
          <p:nvPr/>
        </p:nvSpPr>
        <p:spPr>
          <a:xfrm>
            <a:off x="7162800" y="4841245"/>
            <a:ext cx="1676400" cy="1384995"/>
          </a:xfrm>
          <a:prstGeom prst="rect">
            <a:avLst/>
          </a:prstGeom>
          <a:noFill/>
        </p:spPr>
        <p:txBody>
          <a:bodyPr wrap="square" rtlCol="0">
            <a:spAutoFit/>
          </a:bodyPr>
          <a:lstStyle/>
          <a:p>
            <a:r>
              <a:rPr lang="en-US" sz="2800" b="1" dirty="0">
                <a:solidFill>
                  <a:schemeClr val="accent2">
                    <a:lumMod val="75000"/>
                  </a:schemeClr>
                </a:solidFill>
                <a:latin typeface="Times New Roman" pitchFamily="18" charset="0"/>
                <a:cs typeface="Times New Roman" pitchFamily="18" charset="0"/>
              </a:rPr>
              <a:t>NĂNG LƯỢNG ÂM </a:t>
            </a:r>
          </a:p>
        </p:txBody>
      </p:sp>
      <p:sp>
        <p:nvSpPr>
          <p:cNvPr id="41" name="TextBox 40"/>
          <p:cNvSpPr txBox="1"/>
          <p:nvPr/>
        </p:nvSpPr>
        <p:spPr>
          <a:xfrm>
            <a:off x="9025598" y="3462415"/>
            <a:ext cx="1642403" cy="1384995"/>
          </a:xfrm>
          <a:prstGeom prst="rect">
            <a:avLst/>
          </a:prstGeom>
          <a:noFill/>
        </p:spPr>
        <p:txBody>
          <a:bodyPr wrap="square" rtlCol="0">
            <a:spAutoFit/>
          </a:bodyPr>
          <a:lstStyle/>
          <a:p>
            <a:r>
              <a:rPr lang="en-US" sz="2800" b="1" dirty="0">
                <a:solidFill>
                  <a:srgbClr val="0070C0"/>
                </a:solidFill>
                <a:latin typeface="Times New Roman" pitchFamily="18" charset="0"/>
                <a:cs typeface="Times New Roman" pitchFamily="18" charset="0"/>
              </a:rPr>
              <a:t>NĂNG LƯỢNG NHIỆT</a:t>
            </a:r>
          </a:p>
        </p:txBody>
      </p:sp>
    </p:spTree>
    <p:extLst>
      <p:ext uri="{BB962C8B-B14F-4D97-AF65-F5344CB8AC3E}">
        <p14:creationId xmlns:p14="http://schemas.microsoft.com/office/powerpoint/2010/main" val="2946324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
            <a:ext cx="7886700" cy="830629"/>
          </a:xfrm>
        </p:spPr>
        <p:txBody>
          <a:bodyPr>
            <a:norm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SỰ CHUYỂN HÓA NĂNG LƯỢNG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6619746"/>
              </p:ext>
            </p:extLst>
          </p:nvPr>
        </p:nvGraphicFramePr>
        <p:xfrm>
          <a:off x="381000" y="762000"/>
          <a:ext cx="11353800" cy="5733171"/>
        </p:xfrm>
        <a:graphic>
          <a:graphicData uri="http://schemas.openxmlformats.org/drawingml/2006/table">
            <a:tbl>
              <a:tblPr firstRow="1" bandRow="1">
                <a:tableStyleId>{F5AB1C69-6EDB-4FF4-983F-18BD219EF322}</a:tableStyleId>
              </a:tblPr>
              <a:tblGrid>
                <a:gridCol w="3784600">
                  <a:extLst>
                    <a:ext uri="{9D8B030D-6E8A-4147-A177-3AD203B41FA5}">
                      <a16:colId xmlns:a16="http://schemas.microsoft.com/office/drawing/2014/main" val="20000"/>
                    </a:ext>
                  </a:extLst>
                </a:gridCol>
                <a:gridCol w="3500755">
                  <a:extLst>
                    <a:ext uri="{9D8B030D-6E8A-4147-A177-3AD203B41FA5}">
                      <a16:colId xmlns:a16="http://schemas.microsoft.com/office/drawing/2014/main" val="20001"/>
                    </a:ext>
                  </a:extLst>
                </a:gridCol>
                <a:gridCol w="4068445">
                  <a:extLst>
                    <a:ext uri="{9D8B030D-6E8A-4147-A177-3AD203B41FA5}">
                      <a16:colId xmlns:a16="http://schemas.microsoft.com/office/drawing/2014/main" val="20002"/>
                    </a:ext>
                  </a:extLst>
                </a:gridCol>
              </a:tblGrid>
              <a:tr h="1352257">
                <a:tc>
                  <a:txBody>
                    <a:bodyPr/>
                    <a:lstStyle/>
                    <a:p>
                      <a:pPr algn="ctr"/>
                      <a:r>
                        <a:rPr lang="en-US" sz="2800" dirty="0"/>
                        <a:t>VÍ</a:t>
                      </a:r>
                      <a:r>
                        <a:rPr lang="en-US" sz="2800" baseline="0" dirty="0"/>
                        <a:t> DỤ</a:t>
                      </a:r>
                      <a:endParaRPr lang="en-US" sz="2800" dirty="0">
                        <a:latin typeface="Times New Roman" pitchFamily="18" charset="0"/>
                        <a:cs typeface="Times New Roman" pitchFamily="18" charset="0"/>
                      </a:endParaRPr>
                    </a:p>
                  </a:txBody>
                  <a:tcPr marL="68580" marR="68580"/>
                </a:tc>
                <a:tc>
                  <a:txBody>
                    <a:bodyPr/>
                    <a:lstStyle/>
                    <a:p>
                      <a:pPr algn="ctr"/>
                      <a:r>
                        <a:rPr lang="en-US" sz="2800" dirty="0"/>
                        <a:t>DẠNG</a:t>
                      </a:r>
                      <a:r>
                        <a:rPr lang="en-US" sz="2800" baseline="0" dirty="0"/>
                        <a:t> </a:t>
                      </a:r>
                      <a:r>
                        <a:rPr lang="en-US" sz="2800" dirty="0"/>
                        <a:t>NĂNG</a:t>
                      </a:r>
                      <a:r>
                        <a:rPr lang="en-US" sz="2800" baseline="0" dirty="0"/>
                        <a:t> LƯỢNG BAN ĐẦU</a:t>
                      </a:r>
                      <a:endParaRPr lang="en-US" sz="2800" dirty="0">
                        <a:latin typeface="Times New Roman" pitchFamily="18" charset="0"/>
                        <a:cs typeface="Times New Roman" pitchFamily="18" charset="0"/>
                      </a:endParaRPr>
                    </a:p>
                  </a:txBody>
                  <a:tcPr marL="68580" marR="68580"/>
                </a:tc>
                <a:tc>
                  <a:txBody>
                    <a:bodyPr/>
                    <a:lstStyle/>
                    <a:p>
                      <a:pPr algn="ctr"/>
                      <a:r>
                        <a:rPr lang="en-US" sz="2800" dirty="0"/>
                        <a:t>DẠNG</a:t>
                      </a:r>
                      <a:r>
                        <a:rPr lang="en-US" sz="2800" baseline="0" dirty="0"/>
                        <a:t> </a:t>
                      </a:r>
                      <a:r>
                        <a:rPr lang="en-US" sz="2800" dirty="0"/>
                        <a:t>NĂNG</a:t>
                      </a:r>
                      <a:r>
                        <a:rPr lang="en-US" sz="2800" baseline="0" dirty="0"/>
                        <a:t> LƯỢNG SAU ĐÓ</a:t>
                      </a:r>
                      <a:endParaRPr lang="en-US" sz="2800" dirty="0">
                        <a:latin typeface="Times New Roman" pitchFamily="18" charset="0"/>
                        <a:cs typeface="Times New Roman" pitchFamily="18" charset="0"/>
                      </a:endParaRPr>
                    </a:p>
                  </a:txBody>
                  <a:tcPr marL="68580" marR="68580"/>
                </a:tc>
                <a:extLst>
                  <a:ext uri="{0D108BD9-81ED-4DB2-BD59-A6C34878D82A}">
                    <a16:rowId xmlns:a16="http://schemas.microsoft.com/office/drawing/2014/main" val="10000"/>
                  </a:ext>
                </a:extLst>
              </a:tr>
              <a:tr h="1676400">
                <a:tc>
                  <a:txBody>
                    <a:bodyPr/>
                    <a:lstStyle/>
                    <a:p>
                      <a:endParaRPr lang="en-US" sz="2800" dirty="0"/>
                    </a:p>
                  </a:txBody>
                  <a:tcPr marL="68580" marR="68580"/>
                </a:tc>
                <a:tc>
                  <a:txBody>
                    <a:bodyPr/>
                    <a:lstStyle/>
                    <a:p>
                      <a:endParaRPr lang="en-US" dirty="0"/>
                    </a:p>
                  </a:txBody>
                  <a:tcPr marL="68580" marR="68580"/>
                </a:tc>
                <a:tc>
                  <a:txBody>
                    <a:bodyPr/>
                    <a:lstStyle/>
                    <a:p>
                      <a:endParaRPr lang="en-US" dirty="0"/>
                    </a:p>
                  </a:txBody>
                  <a:tcPr marL="68580" marR="68580"/>
                </a:tc>
                <a:extLst>
                  <a:ext uri="{0D108BD9-81ED-4DB2-BD59-A6C34878D82A}">
                    <a16:rowId xmlns:a16="http://schemas.microsoft.com/office/drawing/2014/main" val="10001"/>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a16="http://schemas.microsoft.com/office/drawing/2014/main" val="10002"/>
                  </a:ext>
                </a:extLst>
              </a:tr>
              <a:tr h="1352257">
                <a:tc>
                  <a:txBody>
                    <a:bodyPr/>
                    <a:lstStyle/>
                    <a:p>
                      <a:endParaRPr lang="en-US" sz="2800" dirty="0"/>
                    </a:p>
                  </a:txBody>
                  <a:tcPr marL="68580" marR="68580"/>
                </a:tc>
                <a:tc>
                  <a:txBody>
                    <a:bodyPr/>
                    <a:lstStyle/>
                    <a:p>
                      <a:endParaRPr lang="en-US"/>
                    </a:p>
                  </a:txBody>
                  <a:tcPr marL="68580" marR="68580"/>
                </a:tc>
                <a:tc>
                  <a:txBody>
                    <a:bodyPr/>
                    <a:lstStyle/>
                    <a:p>
                      <a:endParaRPr lang="en-US" dirty="0"/>
                    </a:p>
                  </a:txBody>
                  <a:tcPr marL="68580" marR="68580"/>
                </a:tc>
                <a:extLst>
                  <a:ext uri="{0D108BD9-81ED-4DB2-BD59-A6C34878D82A}">
                    <a16:rowId xmlns:a16="http://schemas.microsoft.com/office/drawing/2014/main" val="10003"/>
                  </a:ext>
                </a:extLst>
              </a:tr>
            </a:tbl>
          </a:graphicData>
        </a:graphic>
      </p:graphicFrame>
      <p:sp>
        <p:nvSpPr>
          <p:cNvPr id="5" name="TextBox 4"/>
          <p:cNvSpPr txBox="1"/>
          <p:nvPr/>
        </p:nvSpPr>
        <p:spPr>
          <a:xfrm>
            <a:off x="4648200" y="2209801"/>
            <a:ext cx="2859258"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mặt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trời</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4655127" y="5273271"/>
            <a:ext cx="2859258" cy="1077218"/>
          </a:xfrm>
          <a:prstGeom prst="rect">
            <a:avLst/>
          </a:prstGeom>
          <a:noFill/>
        </p:spPr>
        <p:txBody>
          <a:bodyPr wrap="square" rtlCol="0">
            <a:spAutoFit/>
          </a:bodyPr>
          <a:lstStyle/>
          <a:p>
            <a:pPr algn="ctr"/>
            <a:r>
              <a:rPr lang="en-US" sz="3200" dirty="0" err="1">
                <a:solidFill>
                  <a:srgbClr val="FF0000"/>
                </a:solidFill>
                <a:latin typeface="Times New Roman" pitchFamily="18" charset="0"/>
                <a:cs typeface="Times New Roman" pitchFamily="18" charset="0"/>
              </a:rPr>
              <a:t>Năng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điện</a:t>
            </a:r>
            <a:endParaRPr lang="en-US" sz="3200" dirty="0">
              <a:solidFill>
                <a:srgbClr val="FF0000"/>
              </a:solidFill>
              <a:latin typeface="Times New Roman" pitchFamily="18" charset="0"/>
              <a:cs typeface="Times New Roman" pitchFamily="18" charset="0"/>
            </a:endParaRPr>
          </a:p>
        </p:txBody>
      </p:sp>
      <p:sp>
        <p:nvSpPr>
          <p:cNvPr id="7" name="TextBox 6"/>
          <p:cNvSpPr txBox="1"/>
          <p:nvPr/>
        </p:nvSpPr>
        <p:spPr>
          <a:xfrm>
            <a:off x="4648200" y="3886201"/>
            <a:ext cx="2859258" cy="1200329"/>
          </a:xfrm>
          <a:prstGeom prst="rect">
            <a:avLst/>
          </a:prstGeom>
          <a:noFill/>
        </p:spPr>
        <p:txBody>
          <a:bodyPr wrap="square" rtlCol="0">
            <a:spAutoFit/>
          </a:bodyPr>
          <a:lstStyle/>
          <a:p>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hấp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dẫn</a:t>
            </a:r>
            <a:endParaRPr lang="en-US" sz="3600" dirty="0">
              <a:latin typeface="Times New Roman" pitchFamily="18" charset="0"/>
              <a:cs typeface="Times New Roman" pitchFamily="18" charset="0"/>
            </a:endParaRPr>
          </a:p>
        </p:txBody>
      </p:sp>
      <p:sp>
        <p:nvSpPr>
          <p:cNvPr id="8" name="TextBox 7"/>
          <p:cNvSpPr txBox="1"/>
          <p:nvPr/>
        </p:nvSpPr>
        <p:spPr>
          <a:xfrm>
            <a:off x="7543800" y="4114801"/>
            <a:ext cx="2859258"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endParaRPr lang="en-US" sz="3600" dirty="0">
              <a:latin typeface="Times New Roman" pitchFamily="18" charset="0"/>
              <a:cs typeface="Times New Roman" pitchFamily="18" charset="0"/>
            </a:endParaRPr>
          </a:p>
        </p:txBody>
      </p:sp>
      <p:sp>
        <p:nvSpPr>
          <p:cNvPr id="9" name="TextBox 8"/>
          <p:cNvSpPr txBox="1"/>
          <p:nvPr/>
        </p:nvSpPr>
        <p:spPr>
          <a:xfrm>
            <a:off x="7772400" y="2258476"/>
            <a:ext cx="3962400" cy="1200329"/>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quần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ấm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khí</a:t>
            </a:r>
            <a:endParaRPr lang="en-US" sz="3600" dirty="0">
              <a:solidFill>
                <a:srgbClr val="FF0000"/>
              </a:solidFill>
              <a:latin typeface="Times New Roman" pitchFamily="18" charset="0"/>
              <a:cs typeface="Times New Roman" pitchFamily="18" charset="0"/>
            </a:endParaRPr>
          </a:p>
        </p:txBody>
      </p:sp>
      <p:sp>
        <p:nvSpPr>
          <p:cNvPr id="10" name="TextBox 9"/>
          <p:cNvSpPr txBox="1"/>
          <p:nvPr/>
        </p:nvSpPr>
        <p:spPr>
          <a:xfrm>
            <a:off x="8438271" y="5417128"/>
            <a:ext cx="2859258" cy="646331"/>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Ánh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sáng</a:t>
            </a:r>
            <a:endParaRPr lang="en-US" sz="3600" dirty="0">
              <a:solidFill>
                <a:srgbClr val="FF0000"/>
              </a:solidFill>
              <a:latin typeface="Times New Roman" pitchFamily="18" charset="0"/>
              <a:cs typeface="Times New Roman" pitchFamily="18" charset="0"/>
            </a:endParaRPr>
          </a:p>
        </p:txBody>
      </p:sp>
      <p:sp>
        <p:nvSpPr>
          <p:cNvPr id="12" name="TextBox 11"/>
          <p:cNvSpPr txBox="1"/>
          <p:nvPr/>
        </p:nvSpPr>
        <p:spPr>
          <a:xfrm>
            <a:off x="806174" y="5211716"/>
            <a:ext cx="285925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 </a:t>
            </a:r>
            <a:r>
              <a:rPr lang="en-US" sz="3600" dirty="0" err="1">
                <a:solidFill>
                  <a:srgbClr val="FF0000"/>
                </a:solidFill>
                <a:latin typeface="Times New Roman" pitchFamily="18" charset="0"/>
                <a:cs typeface="Times New Roman" pitchFamily="18" charset="0"/>
              </a:rPr>
              <a:t>bật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máy</a:t>
            </a:r>
            <a:r>
              <a:rPr lang="en-US" sz="3600" dirty="0">
                <a:solidFill>
                  <a:srgbClr val="FF0000"/>
                </a:solidFill>
                <a:latin typeface="Times New Roman" pitchFamily="18" charset="0"/>
                <a:cs typeface="Times New Roman" pitchFamily="18" charset="0"/>
              </a:rPr>
              <a:t> vi </a:t>
            </a:r>
            <a:r>
              <a:rPr lang="en-US" sz="3600" dirty="0" err="1">
                <a:solidFill>
                  <a:srgbClr val="FF0000"/>
                </a:solidFill>
                <a:latin typeface="Times New Roman" pitchFamily="18" charset="0"/>
                <a:cs typeface="Times New Roman" pitchFamily="18" charset="0"/>
              </a:rPr>
              <a:t>tính</a:t>
            </a:r>
            <a:endParaRPr lang="en-US" sz="3600" dirty="0">
              <a:solidFill>
                <a:srgbClr val="FF0000"/>
              </a:solidFill>
              <a:latin typeface="Times New Roman" pitchFamily="18" charset="0"/>
              <a:cs typeface="Times New Roman" pitchFamily="18" charset="0"/>
            </a:endParaRPr>
          </a:p>
        </p:txBody>
      </p:sp>
      <p:sp>
        <p:nvSpPr>
          <p:cNvPr id="13" name="TextBox 12"/>
          <p:cNvSpPr txBox="1"/>
          <p:nvPr/>
        </p:nvSpPr>
        <p:spPr>
          <a:xfrm>
            <a:off x="820029" y="3837801"/>
            <a:ext cx="2859258" cy="1200329"/>
          </a:xfrm>
          <a:prstGeom prst="rect">
            <a:avLst/>
          </a:prstGeom>
          <a:noFill/>
        </p:spPr>
        <p:txBody>
          <a:bodyPr wrap="square" rtlCol="0">
            <a:spAutoFit/>
          </a:bodyPr>
          <a:lstStyle/>
          <a:p>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Chơi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trượt</a:t>
            </a:r>
            <a:r>
              <a:rPr lang="en-US" sz="3600" dirty="0">
                <a:latin typeface="Times New Roman" pitchFamily="18" charset="0"/>
                <a:cs typeface="Times New Roman" pitchFamily="18" charset="0"/>
              </a:rPr>
              <a:t> </a:t>
            </a:r>
          </a:p>
        </p:txBody>
      </p:sp>
      <p:sp>
        <p:nvSpPr>
          <p:cNvPr id="14" name="TextBox 13"/>
          <p:cNvSpPr txBox="1"/>
          <p:nvPr/>
        </p:nvSpPr>
        <p:spPr>
          <a:xfrm>
            <a:off x="838200" y="2209801"/>
            <a:ext cx="2859258" cy="1200329"/>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a. </a:t>
            </a:r>
            <a:r>
              <a:rPr lang="en-US" sz="3600" dirty="0" err="1">
                <a:solidFill>
                  <a:srgbClr val="FF0000"/>
                </a:solidFill>
                <a:latin typeface="Times New Roman" pitchFamily="18" charset="0"/>
                <a:cs typeface="Times New Roman" pitchFamily="18" charset="0"/>
              </a:rPr>
              <a:t>Đọc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sách</a:t>
            </a:r>
            <a:r>
              <a:rPr lang="en-US" sz="3600" dirty="0">
                <a:solidFill>
                  <a:srgbClr val="FF0000"/>
                </a:solidFill>
                <a:latin typeface="Times New Roman" pitchFamily="18" charset="0"/>
                <a:cs typeface="Times New Roman" pitchFamily="18" charset="0"/>
              </a:rPr>
              <a:t> ở </a:t>
            </a:r>
            <a:r>
              <a:rPr lang="en-US" sz="3600" dirty="0" err="1">
                <a:solidFill>
                  <a:srgbClr val="FF0000"/>
                </a:solidFill>
                <a:latin typeface="Times New Roman" pitchFamily="18" charset="0"/>
                <a:cs typeface="Times New Roman" pitchFamily="18" charset="0"/>
              </a:rPr>
              <a:t>sân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trường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2753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1000"/>
                                        <p:tgtEl>
                                          <p:spTgt spid="6"/>
                                        </p:tgtEl>
                                      </p:cBhvr>
                                    </p:animEffect>
                                    <p:anim calcmode="lin" valueType="num">
                                      <p:cBhvr>
                                        <p:cTn id="49" dur="1000" fill="hold"/>
                                        <p:tgtEl>
                                          <p:spTgt spid="6"/>
                                        </p:tgtEl>
                                        <p:attrNameLst>
                                          <p:attrName>ppt_x</p:attrName>
                                        </p:attrNameLst>
                                      </p:cBhvr>
                                      <p:tavLst>
                                        <p:tav tm="0">
                                          <p:val>
                                            <p:strVal val="#ppt_x"/>
                                          </p:val>
                                        </p:tav>
                                        <p:tav tm="100000">
                                          <p:val>
                                            <p:strVal val="#ppt_x"/>
                                          </p:val>
                                        </p:tav>
                                      </p:tavLst>
                                    </p:anim>
                                    <p:anim calcmode="lin" valueType="num">
                                      <p:cBhvr>
                                        <p:cTn id="5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anim calcmode="lin" valueType="num">
                                      <p:cBhvr>
                                        <p:cTn id="56" dur="1000" fill="hold"/>
                                        <p:tgtEl>
                                          <p:spTgt spid="10"/>
                                        </p:tgtEl>
                                        <p:attrNameLst>
                                          <p:attrName>ppt_x</p:attrName>
                                        </p:attrNameLst>
                                      </p:cBhvr>
                                      <p:tavLst>
                                        <p:tav tm="0">
                                          <p:val>
                                            <p:strVal val="#ppt_x"/>
                                          </p:val>
                                        </p:tav>
                                        <p:tav tm="100000">
                                          <p:val>
                                            <p:strVal val="#ppt_x"/>
                                          </p:val>
                                        </p:tav>
                                      </p:tavLst>
                                    </p:anim>
                                    <p:anim calcmode="lin" valueType="num">
                                      <p:cBhvr>
                                        <p:cTn id="5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1000"/>
            <a:ext cx="11430000" cy="1200329"/>
          </a:xfrm>
          <a:prstGeom prst="rect">
            <a:avLst/>
          </a:prstGeom>
        </p:spPr>
        <p:txBody>
          <a:bodyPr wrap="square">
            <a:spAutoFit/>
          </a:bodyPr>
          <a:lstStyle/>
          <a:p>
            <a:r>
              <a:rPr lang="vi-VN" sz="3600" dirty="0">
                <a:latin typeface="Times New Roman" pitchFamily="18" charset="0"/>
                <a:cs typeface="Times New Roman" pitchFamily="18" charset="0"/>
              </a:rPr>
              <a:t>Trong mọi hoạt động đều có sự chuyển năng lượng từ dạng này sang dạng khác hoặc truyền từ vật này sang vật khác.</a:t>
            </a:r>
            <a:endParaRPr lang="en-US" sz="3600" dirty="0">
              <a:latin typeface="Times New Roman" pitchFamily="18" charset="0"/>
              <a:cs typeface="Times New Roman" pitchFamily="18" charset="0"/>
            </a:endParaRPr>
          </a:p>
        </p:txBody>
      </p:sp>
      <p:sp>
        <p:nvSpPr>
          <p:cNvPr id="5" name="Rectangle 4"/>
          <p:cNvSpPr/>
          <p:nvPr/>
        </p:nvSpPr>
        <p:spPr>
          <a:xfrm>
            <a:off x="1524000" y="1676400"/>
            <a:ext cx="8991600" cy="1754326"/>
          </a:xfrm>
          <a:prstGeom prst="rect">
            <a:avLst/>
          </a:prstGeom>
        </p:spPr>
        <p:txBody>
          <a:bodyPr wrap="square">
            <a:spAutoFit/>
          </a:bodyPr>
          <a:lstStyle/>
          <a:p>
            <a:r>
              <a:rPr lang="vi-VN" dirty="0"/>
              <a:t> </a:t>
            </a:r>
            <a:r>
              <a:rPr lang="vi-VN" sz="3600" dirty="0">
                <a:solidFill>
                  <a:srgbClr val="FF0000"/>
                </a:solidFill>
                <a:latin typeface="Times New Roman" pitchFamily="18" charset="0"/>
                <a:cs typeface="Times New Roman" pitchFamily="18" charset="0"/>
              </a:rPr>
              <a:t>Ví dụ:</a:t>
            </a:r>
          </a:p>
          <a:p>
            <a:r>
              <a:rPr lang="vi-VN" sz="3600" dirty="0">
                <a:latin typeface="Times New Roman" pitchFamily="18" charset="0"/>
                <a:cs typeface="Times New Roman" pitchFamily="18" charset="0"/>
              </a:rPr>
              <a:t>+ Khi nấu cơm bằng nồi điện, năng lượng điện chuyển thành nhiệt năng làm chín cơm.</a:t>
            </a:r>
          </a:p>
        </p:txBody>
      </p:sp>
      <p:sp>
        <p:nvSpPr>
          <p:cNvPr id="6" name="Rectangle 5"/>
          <p:cNvSpPr/>
          <p:nvPr/>
        </p:nvSpPr>
        <p:spPr>
          <a:xfrm>
            <a:off x="1524000" y="3429001"/>
            <a:ext cx="8991600" cy="1200329"/>
          </a:xfrm>
          <a:prstGeom prst="rect">
            <a:avLst/>
          </a:prstGeom>
        </p:spPr>
        <p:txBody>
          <a:bodyPr wrap="square">
            <a:spAutoFit/>
          </a:bodyPr>
          <a:lstStyle/>
          <a:p>
            <a:r>
              <a:rPr lang="vi-VN" sz="3600" dirty="0">
                <a:latin typeface="Times New Roman" pitchFamily="18" charset="0"/>
                <a:cs typeface="Times New Roman" pitchFamily="18" charset="0"/>
              </a:rPr>
              <a:t>+ Năng lượng điện chuyển thành quang năng phát ra từ bóng đèn.</a:t>
            </a:r>
            <a:endParaRPr lang="en-US" sz="3600" dirty="0">
              <a:latin typeface="Times New Roman" pitchFamily="18" charset="0"/>
              <a:cs typeface="Times New Roman" pitchFamily="18" charset="0"/>
            </a:endParaRPr>
          </a:p>
        </p:txBody>
      </p:sp>
      <p:sp>
        <p:nvSpPr>
          <p:cNvPr id="7" name="Rectangle 6"/>
          <p:cNvSpPr/>
          <p:nvPr/>
        </p:nvSpPr>
        <p:spPr>
          <a:xfrm>
            <a:off x="1524000" y="4572001"/>
            <a:ext cx="9144000" cy="1200329"/>
          </a:xfrm>
          <a:prstGeom prst="rect">
            <a:avLst/>
          </a:prstGeom>
        </p:spPr>
        <p:txBody>
          <a:bodyPr wrap="square">
            <a:spAutoFit/>
          </a:bodyPr>
          <a:lstStyle/>
          <a:p>
            <a:r>
              <a:rPr lang="vi-VN" sz="3600" dirty="0">
                <a:latin typeface="Times New Roman" pitchFamily="18" charset="0"/>
                <a:cs typeface="Times New Roman" pitchFamily="18" charset="0"/>
              </a:rPr>
              <a:t>+ Năng lượng của nhiên liệu trong ô tô chuyển thành động năng của ô tô đang chuyển động.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5">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1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barn(inHorizontal)">
                                      <p:cBhvr>
                                        <p:cTn id="24" dur="500"/>
                                        <p:tgtEl>
                                          <p:spTgt spid="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plus(in)">
                                      <p:cBhvr>
                                        <p:cTn id="2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PowerPoint góc học tập cá tính"/>
          <p:cNvPicPr>
            <a:picLocks noChangeAspect="1" noChangeArrowheads="1"/>
          </p:cNvPicPr>
          <p:nvPr/>
        </p:nvPicPr>
        <p:blipFill>
          <a:blip r:embed="rId2"/>
          <a:srcRect/>
          <a:stretch>
            <a:fillRect/>
          </a:stretch>
        </p:blipFill>
        <p:spPr bwMode="auto">
          <a:xfrm>
            <a:off x="152400" y="76200"/>
            <a:ext cx="11887200" cy="6553200"/>
          </a:xfrm>
          <a:prstGeom prst="rect">
            <a:avLst/>
          </a:prstGeom>
          <a:noFill/>
        </p:spPr>
      </p:pic>
      <p:sp>
        <p:nvSpPr>
          <p:cNvPr id="3" name="Rectangle 2"/>
          <p:cNvSpPr/>
          <p:nvPr/>
        </p:nvSpPr>
        <p:spPr>
          <a:xfrm>
            <a:off x="2362200" y="1676400"/>
            <a:ext cx="7010400" cy="2308324"/>
          </a:xfrm>
          <a:prstGeom prst="rect">
            <a:avLst/>
          </a:prstGeom>
        </p:spPr>
        <p:txBody>
          <a:bodyPr wrap="square">
            <a:spAutoFit/>
          </a:bodyPr>
          <a:lstStyle/>
          <a:p>
            <a:r>
              <a:rPr lang="vi-VN" sz="3600" dirty="0">
                <a:solidFill>
                  <a:srgbClr val="C00000"/>
                </a:solidFill>
                <a:latin typeface="Times New Roman" pitchFamily="18" charset="0"/>
                <a:cs typeface="Times New Roman" pitchFamily="18" charset="0"/>
              </a:rPr>
              <a:t>Trình bày ý kiến của mình về dạng năng lượng dễ vận chuyển, dễ sử dụng và dễ chuyển hóa thành các dạng năng lượng khác.</a:t>
            </a:r>
            <a:endParaRPr lang="en-US" sz="36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6577442" cy="646331"/>
          </a:xfrm>
          <a:prstGeom prst="rect">
            <a:avLst/>
          </a:prstGeom>
        </p:spPr>
        <p:txBody>
          <a:bodyPr wrap="none">
            <a:spAutoFit/>
          </a:bodyPr>
          <a:lstStyle/>
          <a:p>
            <a:r>
              <a:rPr lang="vi-VN" sz="3600" dirty="0">
                <a:solidFill>
                  <a:srgbClr val="7030A0"/>
                </a:solidFill>
                <a:latin typeface="+mj-lt"/>
              </a:rPr>
              <a:t>- Dạng năng lượng dễ vận chuyển:</a:t>
            </a:r>
            <a:endParaRPr lang="en-US" sz="3600" dirty="0">
              <a:solidFill>
                <a:srgbClr val="7030A0"/>
              </a:solidFill>
              <a:latin typeface="+mj-lt"/>
            </a:endParaRPr>
          </a:p>
        </p:txBody>
      </p:sp>
      <p:sp>
        <p:nvSpPr>
          <p:cNvPr id="5" name="Rectangle 4"/>
          <p:cNvSpPr/>
          <p:nvPr/>
        </p:nvSpPr>
        <p:spPr>
          <a:xfrm>
            <a:off x="457200" y="609600"/>
            <a:ext cx="11277600" cy="1754326"/>
          </a:xfrm>
          <a:prstGeom prst="rect">
            <a:avLst/>
          </a:prstGeom>
        </p:spPr>
        <p:txBody>
          <a:bodyPr wrap="square">
            <a:spAutoFit/>
          </a:bodyPr>
          <a:lstStyle/>
          <a:p>
            <a:r>
              <a:rPr lang="vi-VN" sz="3600" dirty="0">
                <a:latin typeface="Times New Roman" pitchFamily="18" charset="0"/>
                <a:cs typeface="Times New Roman" pitchFamily="18" charset="0"/>
              </a:rPr>
              <a:t>+ Hóa năng: Ta có thể vận chuyển được năng lượng hóa năng qua việc vận chuyển thức ăn, lương thực, thực phẩm; diêm,…</a:t>
            </a:r>
            <a:endParaRPr lang="en-US" sz="3600" dirty="0">
              <a:latin typeface="Times New Roman" pitchFamily="18" charset="0"/>
              <a:cs typeface="Times New Roman" pitchFamily="18" charset="0"/>
            </a:endParaRPr>
          </a:p>
        </p:txBody>
      </p:sp>
      <p:sp>
        <p:nvSpPr>
          <p:cNvPr id="6" name="Rectangle 5"/>
          <p:cNvSpPr/>
          <p:nvPr/>
        </p:nvSpPr>
        <p:spPr>
          <a:xfrm>
            <a:off x="457200" y="2362200"/>
            <a:ext cx="11201400" cy="1754326"/>
          </a:xfrm>
          <a:prstGeom prst="rect">
            <a:avLst/>
          </a:prstGeom>
        </p:spPr>
        <p:txBody>
          <a:bodyPr wrap="square">
            <a:spAutoFit/>
          </a:bodyPr>
          <a:lstStyle/>
          <a:p>
            <a:r>
              <a:rPr lang="vi-VN" sz="3600" dirty="0">
                <a:latin typeface="Times New Roman" pitchFamily="18" charset="0"/>
                <a:cs typeface="Times New Roman" pitchFamily="18" charset="0"/>
              </a:rPr>
              <a:t>+ Năng lượng nhiệt: Ta có thể vận chuyển được năng lượng nhiệt qua việc vận chuyển các vật: củi, gỗ, xăng, dầu, gas….</a:t>
            </a:r>
            <a:endParaRPr lang="en-US" sz="3600" dirty="0">
              <a:latin typeface="Times New Roman" pitchFamily="18" charset="0"/>
              <a:cs typeface="Times New Roman" pitchFamily="18" charset="0"/>
            </a:endParaRPr>
          </a:p>
        </p:txBody>
      </p:sp>
      <p:sp>
        <p:nvSpPr>
          <p:cNvPr id="7" name="Rectangle 6"/>
          <p:cNvSpPr/>
          <p:nvPr/>
        </p:nvSpPr>
        <p:spPr>
          <a:xfrm>
            <a:off x="1524001" y="4038601"/>
            <a:ext cx="6277681" cy="646331"/>
          </a:xfrm>
          <a:prstGeom prst="rect">
            <a:avLst/>
          </a:prstGeom>
        </p:spPr>
        <p:txBody>
          <a:bodyPr wrap="none">
            <a:spAutoFit/>
          </a:bodyPr>
          <a:lstStyle/>
          <a:p>
            <a:r>
              <a:rPr lang="vi-VN" sz="3600" b="1" dirty="0">
                <a:solidFill>
                  <a:srgbClr val="00B0F0"/>
                </a:solidFill>
                <a:latin typeface="Times New Roman" pitchFamily="18" charset="0"/>
                <a:cs typeface="Times New Roman" pitchFamily="18" charset="0"/>
              </a:rPr>
              <a:t>- Dạng năng lượng dễ sử dụng:</a:t>
            </a:r>
            <a:endParaRPr lang="en-US" sz="3600" b="1" dirty="0">
              <a:solidFill>
                <a:srgbClr val="00B0F0"/>
              </a:solidFill>
              <a:latin typeface="Times New Roman" pitchFamily="18" charset="0"/>
              <a:cs typeface="Times New Roman" pitchFamily="18" charset="0"/>
            </a:endParaRPr>
          </a:p>
        </p:txBody>
      </p:sp>
      <p:sp>
        <p:nvSpPr>
          <p:cNvPr id="8" name="Rectangle 7"/>
          <p:cNvSpPr/>
          <p:nvPr/>
        </p:nvSpPr>
        <p:spPr>
          <a:xfrm>
            <a:off x="533400" y="4572000"/>
            <a:ext cx="11125200" cy="1200329"/>
          </a:xfrm>
          <a:prstGeom prst="rect">
            <a:avLst/>
          </a:prstGeom>
        </p:spPr>
        <p:txBody>
          <a:bodyPr wrap="square">
            <a:spAutoFit/>
          </a:bodyPr>
          <a:lstStyle/>
          <a:p>
            <a:r>
              <a:rPr lang="vi-VN" sz="3600" dirty="0">
                <a:latin typeface="Times New Roman" pitchFamily="18" charset="0"/>
                <a:cs typeface="Times New Roman" pitchFamily="18" charset="0"/>
              </a:rPr>
              <a:t>+ Năng lượng điện: Ta có thể sử dụng dễ dàng năng lượng điện qua việc ta sử dụng ti vi, điều hòa, quạt điện.</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barn(inHorizontal)">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57695"/>
            <a:ext cx="11658600" cy="1754326"/>
          </a:xfrm>
          <a:prstGeom prst="rect">
            <a:avLst/>
          </a:prstGeom>
        </p:spPr>
        <p:txBody>
          <a:bodyPr wrap="square">
            <a:spAutoFit/>
          </a:bodyPr>
          <a:lstStyle/>
          <a:p>
            <a:r>
              <a:rPr lang="vi-VN" sz="3600" dirty="0">
                <a:latin typeface="Times New Roman" pitchFamily="18" charset="0"/>
                <a:cs typeface="Times New Roman" pitchFamily="18" charset="0"/>
              </a:rPr>
              <a:t>+ Năng lượng ánh sáng: Ta có thể sử dụng dễ dàng năng lượng điện qua việc ta sử dụng ánh sáng từ Mặt Trời, bóng đèn….</a:t>
            </a:r>
            <a:endParaRPr lang="en-US" sz="3600" dirty="0">
              <a:latin typeface="Times New Roman" pitchFamily="18" charset="0"/>
              <a:cs typeface="Times New Roman" pitchFamily="18" charset="0"/>
            </a:endParaRPr>
          </a:p>
        </p:txBody>
      </p:sp>
      <p:sp>
        <p:nvSpPr>
          <p:cNvPr id="5" name="Rectangle 4"/>
          <p:cNvSpPr/>
          <p:nvPr/>
        </p:nvSpPr>
        <p:spPr>
          <a:xfrm>
            <a:off x="266700" y="1946657"/>
            <a:ext cx="11239500" cy="1200329"/>
          </a:xfrm>
          <a:prstGeom prst="rect">
            <a:avLst/>
          </a:prstGeom>
        </p:spPr>
        <p:txBody>
          <a:bodyPr wrap="square">
            <a:spAutoFit/>
          </a:bodyPr>
          <a:lstStyle/>
          <a:p>
            <a:r>
              <a:rPr lang="vi-VN" dirty="0"/>
              <a:t> </a:t>
            </a:r>
            <a:r>
              <a:rPr lang="vi-VN" sz="3600" b="1" dirty="0">
                <a:solidFill>
                  <a:srgbClr val="00B050"/>
                </a:solidFill>
                <a:latin typeface="Times New Roman" pitchFamily="18" charset="0"/>
                <a:cs typeface="Times New Roman" pitchFamily="18" charset="0"/>
              </a:rPr>
              <a:t>Dạng năng lượng dễ chuyển hóa thành các dạng năng lượng khác:</a:t>
            </a:r>
            <a:endParaRPr lang="en-US" sz="3600" b="1" dirty="0">
              <a:solidFill>
                <a:srgbClr val="00B050"/>
              </a:solidFill>
              <a:latin typeface="Times New Roman" pitchFamily="18" charset="0"/>
              <a:cs typeface="Times New Roman" pitchFamily="18" charset="0"/>
            </a:endParaRPr>
          </a:p>
        </p:txBody>
      </p:sp>
      <p:sp>
        <p:nvSpPr>
          <p:cNvPr id="6" name="Rectangle 5"/>
          <p:cNvSpPr/>
          <p:nvPr/>
        </p:nvSpPr>
        <p:spPr>
          <a:xfrm>
            <a:off x="266700" y="3241274"/>
            <a:ext cx="11315700" cy="2308324"/>
          </a:xfrm>
          <a:prstGeom prst="rect">
            <a:avLst/>
          </a:prstGeom>
        </p:spPr>
        <p:txBody>
          <a:bodyPr wrap="square">
            <a:spAutoFit/>
          </a:bodyPr>
          <a:lstStyle/>
          <a:p>
            <a:r>
              <a:rPr lang="vi-VN" sz="3600" dirty="0">
                <a:latin typeface="Times New Roman" pitchFamily="18" charset="0"/>
                <a:cs typeface="Times New Roman" pitchFamily="18" charset="0"/>
              </a:rPr>
              <a:t>+ Năng lượng điện: Ta thấy năng lượng điện dễ dàng chuyển hóa thành các dạng năng lượng khác ví dụ như: điện năng chuyển hóa thành cơ năng trong khi sử dụng quạt điện, điện năng chuyển hóa thành nhiệt năng khi sử dụng bếp từ,….</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plus(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1430000" cy="3416320"/>
          </a:xfrm>
          <a:prstGeom prst="rect">
            <a:avLst/>
          </a:prstGeom>
        </p:spPr>
        <p:txBody>
          <a:bodyPr wrap="square">
            <a:spAutoFit/>
          </a:bodyPr>
          <a:lstStyle/>
          <a:p>
            <a:pPr algn="just"/>
            <a:r>
              <a:rPr lang="vi-VN" sz="3600" dirty="0">
                <a:latin typeface="Times New Roman" pitchFamily="18" charset="0"/>
                <a:cs typeface="Times New Roman" pitchFamily="18" charset="0"/>
              </a:rPr>
              <a:t>+ Năng lượng hóa năng: Ta thấy năng lượng hóa học dễ dàng chuyển hóa thành các dạng năng lượng khác. </a:t>
            </a:r>
            <a:r>
              <a:rPr lang="vi-VN" sz="3600" b="1" dirty="0">
                <a:solidFill>
                  <a:srgbClr val="C00000"/>
                </a:solidFill>
                <a:latin typeface="Times New Roman" pitchFamily="18" charset="0"/>
                <a:cs typeface="Times New Roman" pitchFamily="18" charset="0"/>
              </a:rPr>
              <a:t>Ví dụ </a:t>
            </a:r>
            <a:r>
              <a:rPr lang="vi-VN" sz="3600" dirty="0">
                <a:latin typeface="Times New Roman" pitchFamily="18" charset="0"/>
                <a:cs typeface="Times New Roman" pitchFamily="18" charset="0"/>
              </a:rPr>
              <a:t>như: năng lượng hóa năng chuyển hóa thành năng lượng ánh sáng khi chúng ta quẹt diêm, năng lượng ánh sáng chuyển hóa thành năng lượng nhiệt khi chúng ta phơi nắng ở ngoài trời,….</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1754326"/>
          </a:xfrm>
          <a:prstGeom prst="rect">
            <a:avLst/>
          </a:prstGeom>
        </p:spPr>
        <p:txBody>
          <a:bodyPr wrap="square">
            <a:spAutoFit/>
          </a:bodyPr>
          <a:lstStyle/>
          <a:p>
            <a:r>
              <a:rPr lang="vi-VN" sz="3600" dirty="0">
                <a:latin typeface="Times New Roman" pitchFamily="18" charset="0"/>
                <a:cs typeface="Times New Roman" pitchFamily="18" charset="0"/>
              </a:rPr>
              <a:t>Câu 1:Dụng cụ nào sau đây khi hoạt động biến đổi phần lớn điện năng mà nó nhận vào thành nhiệt năng?</a:t>
            </a:r>
            <a:endParaRPr lang="en-US" sz="3600" dirty="0">
              <a:latin typeface="Times New Roman" pitchFamily="18" charset="0"/>
              <a:cs typeface="Times New Roman" pitchFamily="18" charset="0"/>
            </a:endParaRPr>
          </a:p>
        </p:txBody>
      </p:sp>
      <p:sp>
        <p:nvSpPr>
          <p:cNvPr id="5" name="Rectangle 4"/>
          <p:cNvSpPr/>
          <p:nvPr/>
        </p:nvSpPr>
        <p:spPr>
          <a:xfrm>
            <a:off x="1752601" y="2057400"/>
            <a:ext cx="3090911" cy="707886"/>
          </a:xfrm>
          <a:prstGeom prst="rect">
            <a:avLst/>
          </a:prstGeom>
        </p:spPr>
        <p:txBody>
          <a:bodyPr wrap="none">
            <a:spAutoFit/>
          </a:bodyPr>
          <a:lstStyle/>
          <a:p>
            <a:r>
              <a:rPr lang="vi-VN" sz="4000" dirty="0">
                <a:latin typeface="+mj-lt"/>
              </a:rPr>
              <a:t>A. Điện thoại.</a:t>
            </a:r>
            <a:endParaRPr lang="en-US" sz="4000" dirty="0">
              <a:latin typeface="+mj-lt"/>
            </a:endParaRPr>
          </a:p>
        </p:txBody>
      </p:sp>
      <p:sp>
        <p:nvSpPr>
          <p:cNvPr id="6" name="Rectangle 5"/>
          <p:cNvSpPr/>
          <p:nvPr/>
        </p:nvSpPr>
        <p:spPr>
          <a:xfrm>
            <a:off x="1828800" y="2971800"/>
            <a:ext cx="3291286" cy="707886"/>
          </a:xfrm>
          <a:prstGeom prst="rect">
            <a:avLst/>
          </a:prstGeom>
        </p:spPr>
        <p:txBody>
          <a:bodyPr wrap="none">
            <a:spAutoFit/>
          </a:bodyPr>
          <a:lstStyle/>
          <a:p>
            <a:r>
              <a:rPr lang="vi-VN" sz="4000" dirty="0">
                <a:latin typeface="+mj-lt"/>
              </a:rPr>
              <a:t>B.Máy hút bụi.</a:t>
            </a:r>
            <a:endParaRPr lang="en-US" sz="4000" dirty="0">
              <a:latin typeface="+mj-lt"/>
            </a:endParaRPr>
          </a:p>
        </p:txBody>
      </p:sp>
      <p:sp>
        <p:nvSpPr>
          <p:cNvPr id="7" name="Rectangle 6"/>
          <p:cNvSpPr/>
          <p:nvPr/>
        </p:nvSpPr>
        <p:spPr>
          <a:xfrm>
            <a:off x="1828800" y="3810000"/>
            <a:ext cx="3291286" cy="707886"/>
          </a:xfrm>
          <a:prstGeom prst="rect">
            <a:avLst/>
          </a:prstGeom>
        </p:spPr>
        <p:txBody>
          <a:bodyPr wrap="none">
            <a:spAutoFit/>
          </a:bodyPr>
          <a:lstStyle/>
          <a:p>
            <a:r>
              <a:rPr lang="vi-VN" sz="4000" dirty="0">
                <a:latin typeface="+mj-lt"/>
              </a:rPr>
              <a:t>C.Máy sấy tóc.</a:t>
            </a:r>
            <a:endParaRPr lang="en-US" sz="4000" dirty="0">
              <a:latin typeface="+mj-lt"/>
            </a:endParaRPr>
          </a:p>
        </p:txBody>
      </p:sp>
      <p:sp>
        <p:nvSpPr>
          <p:cNvPr id="8" name="Rectangle 7"/>
          <p:cNvSpPr/>
          <p:nvPr/>
        </p:nvSpPr>
        <p:spPr>
          <a:xfrm>
            <a:off x="1752601" y="4724400"/>
            <a:ext cx="3206327" cy="707886"/>
          </a:xfrm>
          <a:prstGeom prst="rect">
            <a:avLst/>
          </a:prstGeom>
        </p:spPr>
        <p:txBody>
          <a:bodyPr wrap="none">
            <a:spAutoFit/>
          </a:bodyPr>
          <a:lstStyle/>
          <a:p>
            <a:r>
              <a:rPr lang="vi-VN" sz="4000" dirty="0">
                <a:latin typeface="+mj-lt"/>
              </a:rPr>
              <a:t>D.Máy vi tính.</a:t>
            </a:r>
            <a:endParaRPr lang="en-US" sz="4000" dirty="0">
              <a:latin typeface="+mj-lt"/>
            </a:endParaRPr>
          </a:p>
        </p:txBody>
      </p:sp>
      <p:sp>
        <p:nvSpPr>
          <p:cNvPr id="9" name="Oval 8"/>
          <p:cNvSpPr/>
          <p:nvPr/>
        </p:nvSpPr>
        <p:spPr>
          <a:xfrm>
            <a:off x="1828800" y="3886200"/>
            <a:ext cx="5334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C</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plus(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plus(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lide(fromBottom)">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
            <a:ext cx="9144000" cy="1200329"/>
          </a:xfrm>
          <a:prstGeom prst="rect">
            <a:avLst/>
          </a:prstGeom>
        </p:spPr>
        <p:txBody>
          <a:bodyPr wrap="square">
            <a:spAutoFit/>
          </a:bodyPr>
          <a:lstStyle/>
          <a:p>
            <a:r>
              <a:rPr lang="vi-VN" sz="3600" dirty="0">
                <a:latin typeface="Times New Roman" pitchFamily="18" charset="0"/>
                <a:cs typeface="Times New Roman" pitchFamily="18" charset="0"/>
              </a:rPr>
              <a:t>Câu 2:Dạng năng lượng nào cần thiết để nước đá tan thành nước?</a:t>
            </a:r>
            <a:endParaRPr lang="en-US" sz="3600" dirty="0">
              <a:latin typeface="Times New Roman" pitchFamily="18" charset="0"/>
              <a:cs typeface="Times New Roman" pitchFamily="18" charset="0"/>
            </a:endParaRPr>
          </a:p>
        </p:txBody>
      </p:sp>
      <p:sp>
        <p:nvSpPr>
          <p:cNvPr id="5" name="Rectangle 4"/>
          <p:cNvSpPr/>
          <p:nvPr/>
        </p:nvSpPr>
        <p:spPr>
          <a:xfrm>
            <a:off x="1524000" y="1295401"/>
            <a:ext cx="4692310" cy="646331"/>
          </a:xfrm>
          <a:prstGeom prst="rect">
            <a:avLst/>
          </a:prstGeom>
        </p:spPr>
        <p:txBody>
          <a:bodyPr wrap="none">
            <a:spAutoFit/>
          </a:bodyPr>
          <a:lstStyle/>
          <a:p>
            <a:r>
              <a:rPr lang="vi-VN" sz="3600" dirty="0">
                <a:latin typeface="+mj-lt"/>
              </a:rPr>
              <a:t>A.Năng lượng ánh sáng.</a:t>
            </a:r>
            <a:endParaRPr lang="en-US" sz="3600" dirty="0">
              <a:latin typeface="+mj-lt"/>
            </a:endParaRPr>
          </a:p>
        </p:txBody>
      </p:sp>
      <p:sp>
        <p:nvSpPr>
          <p:cNvPr id="6" name="Rectangle 5"/>
          <p:cNvSpPr/>
          <p:nvPr/>
        </p:nvSpPr>
        <p:spPr>
          <a:xfrm>
            <a:off x="1524000" y="2209801"/>
            <a:ext cx="4743606" cy="646331"/>
          </a:xfrm>
          <a:prstGeom prst="rect">
            <a:avLst/>
          </a:prstGeom>
        </p:spPr>
        <p:txBody>
          <a:bodyPr wrap="none">
            <a:spAutoFit/>
          </a:bodyPr>
          <a:lstStyle/>
          <a:p>
            <a:r>
              <a:rPr lang="vi-VN" sz="3600" dirty="0">
                <a:latin typeface="+mj-lt"/>
              </a:rPr>
              <a:t>B.Năng lượng âm thanh.</a:t>
            </a:r>
            <a:endParaRPr lang="en-US" sz="3600" dirty="0">
              <a:latin typeface="+mj-lt"/>
            </a:endParaRPr>
          </a:p>
        </p:txBody>
      </p:sp>
      <p:sp>
        <p:nvSpPr>
          <p:cNvPr id="7" name="Rectangle 6"/>
          <p:cNvSpPr/>
          <p:nvPr/>
        </p:nvSpPr>
        <p:spPr>
          <a:xfrm>
            <a:off x="1524000" y="3200401"/>
            <a:ext cx="4487126" cy="646331"/>
          </a:xfrm>
          <a:prstGeom prst="rect">
            <a:avLst/>
          </a:prstGeom>
        </p:spPr>
        <p:txBody>
          <a:bodyPr wrap="none">
            <a:spAutoFit/>
          </a:bodyPr>
          <a:lstStyle/>
          <a:p>
            <a:r>
              <a:rPr lang="vi-VN" sz="3600" dirty="0">
                <a:latin typeface="+mj-lt"/>
              </a:rPr>
              <a:t>C.Năng lượng hóa học.</a:t>
            </a:r>
            <a:endParaRPr lang="en-US" sz="3600" dirty="0">
              <a:latin typeface="+mj-lt"/>
            </a:endParaRPr>
          </a:p>
        </p:txBody>
      </p:sp>
      <p:sp>
        <p:nvSpPr>
          <p:cNvPr id="8" name="Rectangle 7"/>
          <p:cNvSpPr/>
          <p:nvPr/>
        </p:nvSpPr>
        <p:spPr>
          <a:xfrm>
            <a:off x="1524001" y="4038601"/>
            <a:ext cx="3986989" cy="646331"/>
          </a:xfrm>
          <a:prstGeom prst="rect">
            <a:avLst/>
          </a:prstGeom>
        </p:spPr>
        <p:txBody>
          <a:bodyPr wrap="none">
            <a:spAutoFit/>
          </a:bodyPr>
          <a:lstStyle/>
          <a:p>
            <a:r>
              <a:rPr lang="vi-VN" sz="3600" dirty="0">
                <a:latin typeface="+mj-lt"/>
              </a:rPr>
              <a:t>D.Năng lượng nhiệt.</a:t>
            </a:r>
            <a:endParaRPr lang="en-US" sz="3600" dirty="0">
              <a:latin typeface="+mj-lt"/>
            </a:endParaRPr>
          </a:p>
        </p:txBody>
      </p:sp>
      <p:sp>
        <p:nvSpPr>
          <p:cNvPr id="9" name="Oval 8"/>
          <p:cNvSpPr/>
          <p:nvPr/>
        </p:nvSpPr>
        <p:spPr>
          <a:xfrm>
            <a:off x="1524000" y="4038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D</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plus(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plus(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plus(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1" y="1295401"/>
            <a:ext cx="5301451" cy="646331"/>
          </a:xfrm>
          <a:prstGeom prst="rect">
            <a:avLst/>
          </a:prstGeom>
        </p:spPr>
        <p:txBody>
          <a:bodyPr wrap="none">
            <a:spAutoFit/>
          </a:bodyPr>
          <a:lstStyle/>
          <a:p>
            <a:r>
              <a:rPr lang="vi-VN" sz="3600" dirty="0">
                <a:latin typeface="+mj-lt"/>
              </a:rPr>
              <a:t>A.</a:t>
            </a:r>
            <a:r>
              <a:rPr lang="vi-VN" sz="3600" dirty="0">
                <a:latin typeface="Times New Roman" pitchFamily="18" charset="0"/>
                <a:cs typeface="Times New Roman" pitchFamily="18" charset="0"/>
              </a:rPr>
              <a:t>Có thể kéo, đẩy các vật..</a:t>
            </a:r>
            <a:endParaRPr lang="en-US" sz="3600" dirty="0">
              <a:latin typeface="Times New Roman" pitchFamily="18" charset="0"/>
              <a:cs typeface="Times New Roman" pitchFamily="18" charset="0"/>
            </a:endParaRPr>
          </a:p>
        </p:txBody>
      </p:sp>
      <p:sp>
        <p:nvSpPr>
          <p:cNvPr id="5" name="Rectangle 4"/>
          <p:cNvSpPr/>
          <p:nvPr/>
        </p:nvSpPr>
        <p:spPr>
          <a:xfrm>
            <a:off x="1676400" y="2057401"/>
            <a:ext cx="7635424" cy="646331"/>
          </a:xfrm>
          <a:prstGeom prst="rect">
            <a:avLst/>
          </a:prstGeom>
        </p:spPr>
        <p:txBody>
          <a:bodyPr wrap="none">
            <a:spAutoFit/>
          </a:bodyPr>
          <a:lstStyle/>
          <a:p>
            <a:r>
              <a:rPr lang="vi-VN" sz="3600" dirty="0">
                <a:latin typeface="+mj-lt"/>
              </a:rPr>
              <a:t>B.</a:t>
            </a:r>
            <a:r>
              <a:rPr lang="vi-VN" sz="3600" dirty="0"/>
              <a:t> </a:t>
            </a:r>
            <a:r>
              <a:rPr lang="vi-VN" sz="3600" dirty="0">
                <a:latin typeface="Times New Roman" pitchFamily="18" charset="0"/>
                <a:cs typeface="Times New Roman" pitchFamily="18" charset="0"/>
              </a:rPr>
              <a:t>Có thể làm biến đổi nhiệt độ các vật..</a:t>
            </a:r>
            <a:endParaRPr lang="en-US" sz="3600" dirty="0">
              <a:latin typeface="Times New Roman" pitchFamily="18" charset="0"/>
              <a:cs typeface="Times New Roman" pitchFamily="18" charset="0"/>
            </a:endParaRPr>
          </a:p>
        </p:txBody>
      </p:sp>
      <p:sp>
        <p:nvSpPr>
          <p:cNvPr id="6" name="Rectangle 5"/>
          <p:cNvSpPr/>
          <p:nvPr/>
        </p:nvSpPr>
        <p:spPr>
          <a:xfrm>
            <a:off x="1828800" y="2971801"/>
            <a:ext cx="6564810" cy="646331"/>
          </a:xfrm>
          <a:prstGeom prst="rect">
            <a:avLst/>
          </a:prstGeom>
        </p:spPr>
        <p:txBody>
          <a:bodyPr wrap="none">
            <a:spAutoFit/>
          </a:bodyPr>
          <a:lstStyle/>
          <a:p>
            <a:r>
              <a:rPr lang="vi-VN" sz="3600" dirty="0">
                <a:latin typeface="+mj-lt"/>
              </a:rPr>
              <a:t>C.</a:t>
            </a:r>
            <a:r>
              <a:rPr lang="en-US" sz="3600" dirty="0"/>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khác</a:t>
            </a:r>
            <a:r>
              <a:rPr lang="en-US" sz="3600" dirty="0">
                <a:latin typeface="Times New Roman" pitchFamily="18" charset="0"/>
                <a:cs typeface="Times New Roman" pitchFamily="18" charset="0"/>
              </a:rPr>
              <a:t>.</a:t>
            </a:r>
            <a:r>
              <a:rPr lang="vi-VN" sz="3600" dirty="0">
                <a:latin typeface="+mj-lt"/>
              </a:rPr>
              <a:t>.</a:t>
            </a:r>
            <a:endParaRPr lang="en-US" sz="3600" dirty="0">
              <a:latin typeface="+mj-lt"/>
            </a:endParaRPr>
          </a:p>
        </p:txBody>
      </p:sp>
      <p:sp>
        <p:nvSpPr>
          <p:cNvPr id="7" name="Rectangle 6"/>
          <p:cNvSpPr/>
          <p:nvPr/>
        </p:nvSpPr>
        <p:spPr>
          <a:xfrm>
            <a:off x="1828801" y="3810001"/>
            <a:ext cx="8520281" cy="646331"/>
          </a:xfrm>
          <a:prstGeom prst="rect">
            <a:avLst/>
          </a:prstGeom>
        </p:spPr>
        <p:txBody>
          <a:bodyPr wrap="none">
            <a:spAutoFit/>
          </a:bodyPr>
          <a:lstStyle/>
          <a:p>
            <a:r>
              <a:rPr lang="vi-VN" sz="3600" dirty="0">
                <a:latin typeface="Times New Roman" pitchFamily="18" charset="0"/>
                <a:cs typeface="Times New Roman" pitchFamily="18" charset="0"/>
              </a:rPr>
              <a:t>D.Có thể làm thay đổi màu sắc các vật khác..</a:t>
            </a:r>
            <a:endParaRPr lang="en-US" sz="3600" dirty="0">
              <a:latin typeface="Times New Roman" pitchFamily="18" charset="0"/>
              <a:cs typeface="Times New Roman" pitchFamily="18" charset="0"/>
            </a:endParaRPr>
          </a:p>
        </p:txBody>
      </p:sp>
      <p:sp>
        <p:nvSpPr>
          <p:cNvPr id="8" name="Rectangle 7"/>
          <p:cNvSpPr/>
          <p:nvPr/>
        </p:nvSpPr>
        <p:spPr>
          <a:xfrm>
            <a:off x="1524000" y="1"/>
            <a:ext cx="9144000" cy="1200329"/>
          </a:xfrm>
          <a:prstGeom prst="rect">
            <a:avLst/>
          </a:prstGeom>
        </p:spPr>
        <p:txBody>
          <a:bodyPr wrap="square">
            <a:spAutoFit/>
          </a:bodyPr>
          <a:lstStyle/>
          <a:p>
            <a:r>
              <a:rPr lang="vi-VN" sz="3600" b="1" dirty="0">
                <a:latin typeface="Times New Roman" pitchFamily="18" charset="0"/>
                <a:cs typeface="Times New Roman" pitchFamily="18" charset="0"/>
              </a:rPr>
              <a:t>Câu 3:</a:t>
            </a:r>
            <a:r>
              <a:rPr lang="vi-VN" sz="3600" dirty="0">
                <a:latin typeface="Times New Roman" pitchFamily="18" charset="0"/>
                <a:cs typeface="Times New Roman" pitchFamily="18" charset="0"/>
              </a:rPr>
              <a:t> Căn cứ vào đâu mà ta nhận biết được một vật có nhiệt năng?</a:t>
            </a:r>
            <a:endParaRPr lang="en-US" sz="3600" dirty="0">
              <a:latin typeface="Times New Roman" pitchFamily="18" charset="0"/>
              <a:cs typeface="Times New Roman" pitchFamily="18" charset="0"/>
            </a:endParaRPr>
          </a:p>
        </p:txBody>
      </p:sp>
      <p:sp>
        <p:nvSpPr>
          <p:cNvPr id="9" name="Oval 8"/>
          <p:cNvSpPr/>
          <p:nvPr/>
        </p:nvSpPr>
        <p:spPr>
          <a:xfrm>
            <a:off x="1676400" y="2057400"/>
            <a:ext cx="6096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B</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plus(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plus(in)">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plus(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0.70"/>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
            <a:ext cx="9448800" cy="1200329"/>
          </a:xfrm>
          <a:prstGeom prst="rect">
            <a:avLst/>
          </a:prstGeom>
        </p:spPr>
        <p:txBody>
          <a:bodyPr wrap="square">
            <a:spAutoFit/>
          </a:bodyPr>
          <a:lstStyle/>
          <a:p>
            <a:r>
              <a:rPr lang="vi-VN" sz="3600" dirty="0">
                <a:latin typeface="+mj-lt"/>
              </a:rPr>
              <a:t>- Các dạng năng lượng xuất hiện trong hiện tượng trời dông bão có tia sét:</a:t>
            </a:r>
            <a:endParaRPr lang="en-US" sz="3600" dirty="0">
              <a:latin typeface="+mj-lt"/>
            </a:endParaRPr>
          </a:p>
        </p:txBody>
      </p:sp>
      <p:pic>
        <p:nvPicPr>
          <p:cNvPr id="59394" name="Picture 2" descr="Có 11.028 tiếng sét &quot;xé toạc&quot; bầu trời Bắc Kinh | www.tinmoitruong.vn"/>
          <p:cNvPicPr>
            <a:picLocks noChangeAspect="1" noChangeArrowheads="1"/>
          </p:cNvPicPr>
          <p:nvPr/>
        </p:nvPicPr>
        <p:blipFill>
          <a:blip r:embed="rId2"/>
          <a:srcRect/>
          <a:stretch>
            <a:fillRect/>
          </a:stretch>
        </p:blipFill>
        <p:spPr bwMode="auto">
          <a:xfrm>
            <a:off x="6705600" y="838200"/>
            <a:ext cx="5105400" cy="5715000"/>
          </a:xfrm>
          <a:prstGeom prst="rect">
            <a:avLst/>
          </a:prstGeom>
          <a:noFill/>
        </p:spPr>
      </p:pic>
      <p:sp>
        <p:nvSpPr>
          <p:cNvPr id="6" name="Rectangle 5"/>
          <p:cNvSpPr/>
          <p:nvPr/>
        </p:nvSpPr>
        <p:spPr>
          <a:xfrm>
            <a:off x="1524000" y="1295401"/>
            <a:ext cx="4503156" cy="646331"/>
          </a:xfrm>
          <a:prstGeom prst="rect">
            <a:avLst/>
          </a:prstGeom>
        </p:spPr>
        <p:txBody>
          <a:bodyPr wrap="none">
            <a:spAutoFit/>
          </a:bodyPr>
          <a:lstStyle/>
          <a:p>
            <a:r>
              <a:rPr lang="vi-VN" sz="3600" dirty="0">
                <a:solidFill>
                  <a:srgbClr val="0070C0"/>
                </a:solidFill>
                <a:latin typeface="+mj-lt"/>
              </a:rPr>
              <a:t>+ Năng lượng ánh sáng</a:t>
            </a:r>
            <a:endParaRPr lang="en-US" sz="3600" dirty="0">
              <a:solidFill>
                <a:srgbClr val="0070C0"/>
              </a:solidFill>
              <a:latin typeface="+mj-lt"/>
            </a:endParaRPr>
          </a:p>
        </p:txBody>
      </p:sp>
      <p:sp>
        <p:nvSpPr>
          <p:cNvPr id="7" name="Rectangle 6"/>
          <p:cNvSpPr/>
          <p:nvPr/>
        </p:nvSpPr>
        <p:spPr>
          <a:xfrm>
            <a:off x="1524000" y="1981201"/>
            <a:ext cx="3669594" cy="646331"/>
          </a:xfrm>
          <a:prstGeom prst="rect">
            <a:avLst/>
          </a:prstGeom>
        </p:spPr>
        <p:txBody>
          <a:bodyPr wrap="none">
            <a:spAutoFit/>
          </a:bodyPr>
          <a:lstStyle/>
          <a:p>
            <a:r>
              <a:rPr lang="vi-VN" sz="3600" dirty="0">
                <a:solidFill>
                  <a:srgbClr val="0070C0"/>
                </a:solidFill>
                <a:latin typeface="+mj-lt"/>
              </a:rPr>
              <a:t>+ Năng lượng điện</a:t>
            </a:r>
            <a:endParaRPr lang="en-US" sz="3600" dirty="0">
              <a:solidFill>
                <a:srgbClr val="0070C0"/>
              </a:solidFill>
              <a:latin typeface="+mj-lt"/>
            </a:endParaRPr>
          </a:p>
        </p:txBody>
      </p:sp>
      <p:sp>
        <p:nvSpPr>
          <p:cNvPr id="8" name="Rectangle 7"/>
          <p:cNvSpPr/>
          <p:nvPr/>
        </p:nvSpPr>
        <p:spPr>
          <a:xfrm>
            <a:off x="1568183" y="2743201"/>
            <a:ext cx="3797835" cy="646331"/>
          </a:xfrm>
          <a:prstGeom prst="rect">
            <a:avLst/>
          </a:prstGeom>
        </p:spPr>
        <p:txBody>
          <a:bodyPr wrap="none">
            <a:spAutoFit/>
          </a:bodyPr>
          <a:lstStyle/>
          <a:p>
            <a:r>
              <a:rPr lang="vi-VN" sz="3600" dirty="0">
                <a:solidFill>
                  <a:srgbClr val="0070C0"/>
                </a:solidFill>
                <a:latin typeface="+mj-lt"/>
              </a:rPr>
              <a:t>+ Năng lượng nhiệt</a:t>
            </a:r>
            <a:endParaRPr lang="en-US" sz="3600" dirty="0">
              <a:solidFill>
                <a:srgbClr val="0070C0"/>
              </a:solidFill>
              <a:latin typeface="+mj-lt"/>
            </a:endParaRPr>
          </a:p>
        </p:txBody>
      </p:sp>
      <p:sp>
        <p:nvSpPr>
          <p:cNvPr id="9" name="Rectangle 8"/>
          <p:cNvSpPr/>
          <p:nvPr/>
        </p:nvSpPr>
        <p:spPr>
          <a:xfrm>
            <a:off x="1524000" y="3505201"/>
            <a:ext cx="3464410" cy="646331"/>
          </a:xfrm>
          <a:prstGeom prst="rect">
            <a:avLst/>
          </a:prstGeom>
        </p:spPr>
        <p:txBody>
          <a:bodyPr wrap="none">
            <a:spAutoFit/>
          </a:bodyPr>
          <a:lstStyle/>
          <a:p>
            <a:r>
              <a:rPr lang="vi-VN" sz="3600" dirty="0">
                <a:solidFill>
                  <a:srgbClr val="0070C0"/>
                </a:solidFill>
                <a:latin typeface="+mj-lt"/>
              </a:rPr>
              <a:t>+ Năng lượng gió</a:t>
            </a:r>
            <a:endParaRPr lang="en-US" sz="3600" dirty="0">
              <a:solidFill>
                <a:srgbClr val="0070C0"/>
              </a:solidFill>
              <a:latin typeface="+mj-lt"/>
            </a:endParaRPr>
          </a:p>
        </p:txBody>
      </p:sp>
      <p:sp>
        <p:nvSpPr>
          <p:cNvPr id="10" name="Rectangle 9"/>
          <p:cNvSpPr/>
          <p:nvPr/>
        </p:nvSpPr>
        <p:spPr>
          <a:xfrm>
            <a:off x="1524000" y="4267201"/>
            <a:ext cx="3438762" cy="646331"/>
          </a:xfrm>
          <a:prstGeom prst="rect">
            <a:avLst/>
          </a:prstGeom>
        </p:spPr>
        <p:txBody>
          <a:bodyPr wrap="none">
            <a:spAutoFit/>
          </a:bodyPr>
          <a:lstStyle/>
          <a:p>
            <a:r>
              <a:rPr lang="vi-VN" sz="3600" dirty="0">
                <a:solidFill>
                  <a:srgbClr val="0070C0"/>
                </a:solidFill>
                <a:latin typeface="+mj-lt"/>
              </a:rPr>
              <a:t>+ Năng lượng âm</a:t>
            </a:r>
            <a:endParaRPr lang="en-US" sz="3600" dirty="0">
              <a:solidFill>
                <a:srgbClr val="0070C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lide(fromBottom)">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plus(in)">
                                      <p:cBhvr>
                                        <p:cTn id="17" dur="20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down)">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heel(4)">
                                      <p:cBhvr>
                                        <p:cTn id="3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0"/>
            <a:ext cx="9144000" cy="1754326"/>
          </a:xfrm>
          <a:prstGeom prst="rect">
            <a:avLst/>
          </a:prstGeom>
        </p:spPr>
        <p:txBody>
          <a:bodyPr wrap="square">
            <a:spAutoFit/>
          </a:bodyPr>
          <a:lstStyle/>
          <a:p>
            <a:r>
              <a:rPr lang="vi-VN" sz="3600" dirty="0">
                <a:latin typeface="Times New Roman" pitchFamily="18" charset="0"/>
                <a:cs typeface="Times New Roman" pitchFamily="18" charset="0"/>
              </a:rPr>
              <a:t>Câu 4: Điền vào chỗ trống để thành câu hoàn chỉnh: Nhiên liệu là các vật liệu khi bị đốt cháy giải phóng năng lượng dưới dạng …</a:t>
            </a:r>
            <a:endParaRPr lang="en-US" sz="3600" dirty="0">
              <a:latin typeface="Times New Roman" pitchFamily="18" charset="0"/>
              <a:cs typeface="Times New Roman" pitchFamily="18" charset="0"/>
            </a:endParaRPr>
          </a:p>
        </p:txBody>
      </p:sp>
      <p:sp>
        <p:nvSpPr>
          <p:cNvPr id="9" name="Rectangle 8"/>
          <p:cNvSpPr/>
          <p:nvPr/>
        </p:nvSpPr>
        <p:spPr>
          <a:xfrm>
            <a:off x="1524001" y="1981201"/>
            <a:ext cx="4185761" cy="646331"/>
          </a:xfrm>
          <a:prstGeom prst="rect">
            <a:avLst/>
          </a:prstGeom>
        </p:spPr>
        <p:txBody>
          <a:bodyPr wrap="none">
            <a:spAutoFit/>
          </a:bodyPr>
          <a:lstStyle/>
          <a:p>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Nhiệt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ánh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sáng</a:t>
            </a:r>
            <a:r>
              <a:rPr lang="en-US" sz="3600" dirty="0">
                <a:latin typeface="Times New Roman" pitchFamily="18" charset="0"/>
                <a:cs typeface="Times New Roman" pitchFamily="18" charset="0"/>
              </a:rPr>
              <a:t>.</a:t>
            </a:r>
          </a:p>
        </p:txBody>
      </p:sp>
      <p:sp>
        <p:nvSpPr>
          <p:cNvPr id="10" name="Rectangle 9"/>
          <p:cNvSpPr/>
          <p:nvPr/>
        </p:nvSpPr>
        <p:spPr>
          <a:xfrm>
            <a:off x="1524001" y="2743201"/>
            <a:ext cx="6192721" cy="646331"/>
          </a:xfrm>
          <a:prstGeom prst="rect">
            <a:avLst/>
          </a:prstGeom>
        </p:spPr>
        <p:txBody>
          <a:bodyPr wrap="none">
            <a:spAutoFit/>
          </a:bodyPr>
          <a:lstStyle/>
          <a:p>
            <a:r>
              <a:rPr lang="vi-VN" sz="3600" dirty="0">
                <a:latin typeface="Times New Roman" pitchFamily="18" charset="0"/>
                <a:cs typeface="Times New Roman" pitchFamily="18" charset="0"/>
              </a:rPr>
              <a:t>B. Nhiệt và năng lượng hóa học.</a:t>
            </a:r>
          </a:p>
        </p:txBody>
      </p:sp>
      <p:sp>
        <p:nvSpPr>
          <p:cNvPr id="11" name="Rectangle 10"/>
          <p:cNvSpPr/>
          <p:nvPr/>
        </p:nvSpPr>
        <p:spPr>
          <a:xfrm>
            <a:off x="1524001" y="3505201"/>
            <a:ext cx="5307863" cy="646331"/>
          </a:xfrm>
          <a:prstGeom prst="rect">
            <a:avLst/>
          </a:prstGeom>
        </p:spPr>
        <p:txBody>
          <a:bodyPr wrap="none">
            <a:spAutoFit/>
          </a:bodyPr>
          <a:lstStyle/>
          <a:p>
            <a:r>
              <a:rPr lang="vi-VN" sz="3600" dirty="0">
                <a:latin typeface="Times New Roman" pitchFamily="18" charset="0"/>
                <a:cs typeface="Times New Roman" pitchFamily="18" charset="0"/>
              </a:rPr>
              <a:t>C. Nhiệt và năng lượng âm.</a:t>
            </a:r>
          </a:p>
        </p:txBody>
      </p:sp>
      <p:sp>
        <p:nvSpPr>
          <p:cNvPr id="12" name="Rectangle 11"/>
          <p:cNvSpPr/>
          <p:nvPr/>
        </p:nvSpPr>
        <p:spPr>
          <a:xfrm>
            <a:off x="1524000" y="4267201"/>
            <a:ext cx="6551794" cy="646331"/>
          </a:xfrm>
          <a:prstGeom prst="rect">
            <a:avLst/>
          </a:prstGeom>
        </p:spPr>
        <p:txBody>
          <a:bodyPr wrap="none">
            <a:spAutoFit/>
          </a:bodyPr>
          <a:lstStyle/>
          <a:p>
            <a:r>
              <a:rPr lang="vi-VN" sz="3600" dirty="0">
                <a:latin typeface="Times New Roman" pitchFamily="18" charset="0"/>
                <a:cs typeface="Times New Roman" pitchFamily="18" charset="0"/>
              </a:rPr>
              <a:t>D. Quang năng và năng lượng âm.</a:t>
            </a:r>
          </a:p>
        </p:txBody>
      </p:sp>
      <p:sp>
        <p:nvSpPr>
          <p:cNvPr id="13" name="Oval 12"/>
          <p:cNvSpPr/>
          <p:nvPr/>
        </p:nvSpPr>
        <p:spPr>
          <a:xfrm>
            <a:off x="1524000" y="2057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Times New Roman" pitchFamily="18" charset="0"/>
                <a:cs typeface="Times New Roman" pitchFamily="18" charset="0"/>
              </a:rPr>
              <a:t>A</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lide(fromBottom)">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slide(fromBottom)">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 calcmode="lin" valueType="num">
                                      <p:cBhvr additive="base">
                                        <p:cTn id="22" dur="5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3" dur="5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Horizont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3" presetClass="entr" presetSubtype="16"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plus(in)">
                                      <p:cBhvr>
                                        <p:cTn id="3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28601"/>
            <a:ext cx="9144000" cy="1200329"/>
          </a:xfrm>
          <a:prstGeom prst="rect">
            <a:avLst/>
          </a:prstGeom>
        </p:spPr>
        <p:txBody>
          <a:bodyPr wrap="square">
            <a:spAutoFit/>
          </a:bodyPr>
          <a:lstStyle/>
          <a:p>
            <a:r>
              <a:rPr lang="vi-VN" sz="3600" dirty="0">
                <a:latin typeface="Times New Roman" pitchFamily="18" charset="0"/>
                <a:cs typeface="Times New Roman" pitchFamily="18" charset="0"/>
              </a:rPr>
              <a:t>Câu 5:  Năng lượng mà một vật có được do chuyển động được gọi là …</a:t>
            </a:r>
            <a:endParaRPr lang="en-US" sz="3600" dirty="0">
              <a:latin typeface="Times New Roman" pitchFamily="18" charset="0"/>
              <a:cs typeface="Times New Roman" pitchFamily="18" charset="0"/>
            </a:endParaRPr>
          </a:p>
        </p:txBody>
      </p:sp>
      <p:sp>
        <p:nvSpPr>
          <p:cNvPr id="5" name="Rectangle 4"/>
          <p:cNvSpPr/>
          <p:nvPr/>
        </p:nvSpPr>
        <p:spPr>
          <a:xfrm>
            <a:off x="1752601" y="1676401"/>
            <a:ext cx="2587247" cy="646331"/>
          </a:xfrm>
          <a:prstGeom prst="rect">
            <a:avLst/>
          </a:prstGeom>
        </p:spPr>
        <p:txBody>
          <a:bodyPr wrap="none">
            <a:spAutoFit/>
          </a:bodyPr>
          <a:lstStyle/>
          <a:p>
            <a:r>
              <a:rPr lang="vi-VN" sz="3600" dirty="0">
                <a:latin typeface="Times New Roman" pitchFamily="18" charset="0"/>
                <a:cs typeface="Times New Roman" pitchFamily="18" charset="0"/>
              </a:rPr>
              <a:t>A. Thế năng.</a:t>
            </a:r>
          </a:p>
        </p:txBody>
      </p:sp>
      <p:sp>
        <p:nvSpPr>
          <p:cNvPr id="6" name="Rectangle 5"/>
          <p:cNvSpPr/>
          <p:nvPr/>
        </p:nvSpPr>
        <p:spPr>
          <a:xfrm>
            <a:off x="1828801" y="2438401"/>
            <a:ext cx="2980303" cy="646331"/>
          </a:xfrm>
          <a:prstGeom prst="rect">
            <a:avLst/>
          </a:prstGeom>
        </p:spPr>
        <p:txBody>
          <a:bodyPr wrap="none">
            <a:spAutoFit/>
          </a:bodyPr>
          <a:lstStyle/>
          <a:p>
            <a:r>
              <a:rPr lang="vi-VN" sz="3600" dirty="0">
                <a:latin typeface="Times New Roman" pitchFamily="18" charset="0"/>
                <a:cs typeface="Times New Roman" pitchFamily="18" charset="0"/>
              </a:rPr>
              <a:t>B. Động năng.</a:t>
            </a:r>
          </a:p>
        </p:txBody>
      </p:sp>
      <p:sp>
        <p:nvSpPr>
          <p:cNvPr id="7" name="Rectangle 6"/>
          <p:cNvSpPr/>
          <p:nvPr/>
        </p:nvSpPr>
        <p:spPr>
          <a:xfrm>
            <a:off x="1828801" y="3429001"/>
            <a:ext cx="2877711" cy="646331"/>
          </a:xfrm>
          <a:prstGeom prst="rect">
            <a:avLst/>
          </a:prstGeom>
        </p:spPr>
        <p:txBody>
          <a:bodyPr wrap="none">
            <a:spAutoFit/>
          </a:bodyPr>
          <a:lstStyle/>
          <a:p>
            <a:r>
              <a:rPr lang="vi-VN" sz="3600" dirty="0">
                <a:latin typeface="Times New Roman" pitchFamily="18" charset="0"/>
                <a:cs typeface="Times New Roman" pitchFamily="18" charset="0"/>
              </a:rPr>
              <a:t>C. Nhiệt năng.</a:t>
            </a:r>
          </a:p>
        </p:txBody>
      </p:sp>
      <p:sp>
        <p:nvSpPr>
          <p:cNvPr id="8" name="Rectangle 7"/>
          <p:cNvSpPr/>
          <p:nvPr/>
        </p:nvSpPr>
        <p:spPr>
          <a:xfrm>
            <a:off x="1828800" y="4343401"/>
            <a:ext cx="2428870" cy="646331"/>
          </a:xfrm>
          <a:prstGeom prst="rect">
            <a:avLst/>
          </a:prstGeom>
        </p:spPr>
        <p:txBody>
          <a:bodyPr wrap="none">
            <a:spAutoFit/>
          </a:bodyPr>
          <a:lstStyle/>
          <a:p>
            <a:r>
              <a:rPr lang="vi-VN" sz="3600" dirty="0">
                <a:latin typeface="Times New Roman" pitchFamily="18" charset="0"/>
                <a:cs typeface="Times New Roman" pitchFamily="18" charset="0"/>
              </a:rPr>
              <a:t>D. Cơ năng.</a:t>
            </a:r>
          </a:p>
        </p:txBody>
      </p:sp>
      <p:sp>
        <p:nvSpPr>
          <p:cNvPr id="9" name="Oval 8"/>
          <p:cNvSpPr/>
          <p:nvPr/>
        </p:nvSpPr>
        <p:spPr>
          <a:xfrm>
            <a:off x="1752600" y="2438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C00000"/>
                </a:solidFill>
                <a:latin typeface="+mj-lt"/>
              </a:rPr>
              <a:t>B</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4267201"/>
            <a:ext cx="3962400" cy="646331"/>
          </a:xfrm>
          <a:prstGeom prst="rect">
            <a:avLst/>
          </a:prstGeom>
        </p:spPr>
        <p:txBody>
          <a:bodyPr wrap="square">
            <a:spAutoFit/>
          </a:bodyPr>
          <a:lstStyle/>
          <a:p>
            <a:r>
              <a:rPr lang="vi-VN" sz="3600" dirty="0">
                <a:latin typeface="Times New Roman" pitchFamily="18" charset="0"/>
                <a:cs typeface="Times New Roman" pitchFamily="18" charset="0"/>
              </a:rPr>
              <a:t>D. Động năng.</a:t>
            </a:r>
          </a:p>
        </p:txBody>
      </p:sp>
      <p:sp>
        <p:nvSpPr>
          <p:cNvPr id="3" name="Rectangle 2"/>
          <p:cNvSpPr/>
          <p:nvPr/>
        </p:nvSpPr>
        <p:spPr>
          <a:xfrm>
            <a:off x="1524000" y="1"/>
            <a:ext cx="9144000" cy="1200329"/>
          </a:xfrm>
          <a:prstGeom prst="rect">
            <a:avLst/>
          </a:prstGeom>
        </p:spPr>
        <p:txBody>
          <a:bodyPr wrap="square">
            <a:spAutoFit/>
          </a:bodyPr>
          <a:lstStyle/>
          <a:p>
            <a:r>
              <a:rPr lang="vi-VN" sz="3600" b="1" dirty="0">
                <a:latin typeface="Times New Roman" pitchFamily="18" charset="0"/>
                <a:cs typeface="Times New Roman" pitchFamily="18" charset="0"/>
              </a:rPr>
              <a:t>Câu 6:</a:t>
            </a:r>
            <a:r>
              <a:rPr lang="vi-VN" sz="3600" dirty="0">
                <a:latin typeface="Times New Roman" pitchFamily="18" charset="0"/>
                <a:cs typeface="Times New Roman" pitchFamily="18" charset="0"/>
              </a:rPr>
              <a:t> Vật ở trên cao so với mặt đất có năng lượng gọi là …</a:t>
            </a:r>
          </a:p>
        </p:txBody>
      </p:sp>
      <p:sp>
        <p:nvSpPr>
          <p:cNvPr id="5" name="Rectangle 4"/>
          <p:cNvSpPr/>
          <p:nvPr/>
        </p:nvSpPr>
        <p:spPr>
          <a:xfrm>
            <a:off x="1524001" y="1219201"/>
            <a:ext cx="2903359" cy="646331"/>
          </a:xfrm>
          <a:prstGeom prst="rect">
            <a:avLst/>
          </a:prstGeom>
        </p:spPr>
        <p:txBody>
          <a:bodyPr wrap="none">
            <a:spAutoFit/>
          </a:bodyPr>
          <a:lstStyle/>
          <a:p>
            <a:r>
              <a:rPr lang="vi-VN" sz="3600" dirty="0">
                <a:latin typeface="Times New Roman" pitchFamily="18" charset="0"/>
                <a:cs typeface="Times New Roman" pitchFamily="18" charset="0"/>
              </a:rPr>
              <a:t>A. Nhiệt năng.</a:t>
            </a:r>
          </a:p>
        </p:txBody>
      </p:sp>
      <p:sp>
        <p:nvSpPr>
          <p:cNvPr id="6" name="Rectangle 5"/>
          <p:cNvSpPr/>
          <p:nvPr/>
        </p:nvSpPr>
        <p:spPr>
          <a:xfrm>
            <a:off x="2057401" y="2286001"/>
            <a:ext cx="4049185" cy="646331"/>
          </a:xfrm>
          <a:prstGeom prst="rect">
            <a:avLst/>
          </a:prstGeom>
        </p:spPr>
        <p:txBody>
          <a:bodyPr wrap="none">
            <a:spAutoFit/>
          </a:bodyPr>
          <a:lstStyle/>
          <a:p>
            <a:r>
              <a:rPr lang="vi-VN" sz="3600" dirty="0">
                <a:latin typeface="Times New Roman" pitchFamily="18" charset="0"/>
                <a:cs typeface="Times New Roman" pitchFamily="18" charset="0"/>
              </a:rPr>
              <a:t>B. Thế năng đàn hồi.</a:t>
            </a:r>
          </a:p>
        </p:txBody>
      </p:sp>
      <p:sp>
        <p:nvSpPr>
          <p:cNvPr id="7" name="Rectangle 6"/>
          <p:cNvSpPr/>
          <p:nvPr/>
        </p:nvSpPr>
        <p:spPr>
          <a:xfrm>
            <a:off x="2590800" y="3352801"/>
            <a:ext cx="4126130" cy="646331"/>
          </a:xfrm>
          <a:prstGeom prst="rect">
            <a:avLst/>
          </a:prstGeom>
        </p:spPr>
        <p:txBody>
          <a:bodyPr wrap="none">
            <a:spAutoFit/>
          </a:bodyPr>
          <a:lstStyle/>
          <a:p>
            <a:r>
              <a:rPr lang="vi-VN" sz="3600" dirty="0">
                <a:latin typeface="Times New Roman" pitchFamily="18" charset="0"/>
                <a:cs typeface="Times New Roman" pitchFamily="18" charset="0"/>
              </a:rPr>
              <a:t>C. Thế năng hấp dẫn.</a:t>
            </a:r>
          </a:p>
        </p:txBody>
      </p:sp>
      <p:sp>
        <p:nvSpPr>
          <p:cNvPr id="8" name="Oval 7"/>
          <p:cNvSpPr/>
          <p:nvPr/>
        </p:nvSpPr>
        <p:spPr>
          <a:xfrm>
            <a:off x="2514600" y="33528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C00000"/>
                </a:solidFill>
                <a:latin typeface="+mj-lt"/>
              </a:rPr>
              <a:t>C</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slide(fromBottom)">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heel(4)">
                                      <p:cBhvr>
                                        <p:cTn id="24" dur="20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down)">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3657601"/>
            <a:ext cx="5410200" cy="646331"/>
          </a:xfrm>
          <a:prstGeom prst="rect">
            <a:avLst/>
          </a:prstGeom>
        </p:spPr>
        <p:txBody>
          <a:bodyPr wrap="square">
            <a:spAutoFit/>
          </a:bodyPr>
          <a:lstStyle/>
          <a:p>
            <a:r>
              <a:rPr lang="vi-VN" sz="3600" dirty="0">
                <a:latin typeface="Times New Roman" pitchFamily="18" charset="0"/>
                <a:cs typeface="Times New Roman" pitchFamily="18" charset="0"/>
              </a:rPr>
              <a:t>D. Năng lượng từ than đá.</a:t>
            </a:r>
          </a:p>
        </p:txBody>
      </p:sp>
      <p:sp>
        <p:nvSpPr>
          <p:cNvPr id="3" name="Rectangle 2"/>
          <p:cNvSpPr/>
          <p:nvPr/>
        </p:nvSpPr>
        <p:spPr>
          <a:xfrm>
            <a:off x="1524000" y="1"/>
            <a:ext cx="9144000" cy="1200329"/>
          </a:xfrm>
          <a:prstGeom prst="rect">
            <a:avLst/>
          </a:prstGeom>
        </p:spPr>
        <p:txBody>
          <a:bodyPr wrap="square">
            <a:spAutoFit/>
          </a:bodyPr>
          <a:lstStyle/>
          <a:p>
            <a:r>
              <a:rPr lang="vi-VN" sz="3600" dirty="0">
                <a:latin typeface="Times New Roman" pitchFamily="18" charset="0"/>
                <a:cs typeface="Times New Roman" pitchFamily="18" charset="0"/>
              </a:rPr>
              <a:t>Câu 7: Dạng năng lượng nào không phải năng lượng tái tạo? </a:t>
            </a:r>
          </a:p>
        </p:txBody>
      </p:sp>
      <p:sp>
        <p:nvSpPr>
          <p:cNvPr id="5" name="Rectangle 4"/>
          <p:cNvSpPr/>
          <p:nvPr/>
        </p:nvSpPr>
        <p:spPr>
          <a:xfrm>
            <a:off x="1524001" y="1219201"/>
            <a:ext cx="4108817" cy="646331"/>
          </a:xfrm>
          <a:prstGeom prst="rect">
            <a:avLst/>
          </a:prstGeom>
        </p:spPr>
        <p:txBody>
          <a:bodyPr wrap="none">
            <a:spAutoFit/>
          </a:bodyPr>
          <a:lstStyle/>
          <a:p>
            <a:r>
              <a:rPr lang="vi-VN" sz="3600" dirty="0">
                <a:latin typeface="Times New Roman" pitchFamily="18" charset="0"/>
                <a:cs typeface="Times New Roman" pitchFamily="18" charset="0"/>
              </a:rPr>
              <a:t>A. Năng lượng nước.</a:t>
            </a:r>
          </a:p>
        </p:txBody>
      </p:sp>
      <p:sp>
        <p:nvSpPr>
          <p:cNvPr id="6" name="Rectangle 5"/>
          <p:cNvSpPr/>
          <p:nvPr/>
        </p:nvSpPr>
        <p:spPr>
          <a:xfrm>
            <a:off x="1524001" y="2133601"/>
            <a:ext cx="3858749" cy="646331"/>
          </a:xfrm>
          <a:prstGeom prst="rect">
            <a:avLst/>
          </a:prstGeom>
        </p:spPr>
        <p:txBody>
          <a:bodyPr wrap="none">
            <a:spAutoFit/>
          </a:bodyPr>
          <a:lstStyle/>
          <a:p>
            <a:r>
              <a:rPr lang="vi-VN" sz="3600" dirty="0">
                <a:latin typeface="Times New Roman" pitchFamily="18" charset="0"/>
                <a:cs typeface="Times New Roman" pitchFamily="18" charset="0"/>
              </a:rPr>
              <a:t>B. Năng lượng gió. </a:t>
            </a:r>
          </a:p>
        </p:txBody>
      </p:sp>
      <p:sp>
        <p:nvSpPr>
          <p:cNvPr id="7" name="Rectangle 6"/>
          <p:cNvSpPr/>
          <p:nvPr/>
        </p:nvSpPr>
        <p:spPr>
          <a:xfrm>
            <a:off x="1524000" y="2971801"/>
            <a:ext cx="4615366" cy="646331"/>
          </a:xfrm>
          <a:prstGeom prst="rect">
            <a:avLst/>
          </a:prstGeom>
        </p:spPr>
        <p:txBody>
          <a:bodyPr wrap="none">
            <a:spAutoFit/>
          </a:bodyPr>
          <a:lstStyle/>
          <a:p>
            <a:r>
              <a:rPr lang="vi-VN" sz="3600" dirty="0">
                <a:latin typeface="Times New Roman" pitchFamily="18" charset="0"/>
                <a:cs typeface="Times New Roman" pitchFamily="18" charset="0"/>
              </a:rPr>
              <a:t>C. Năng lượng mặt trời.</a:t>
            </a:r>
          </a:p>
        </p:txBody>
      </p:sp>
      <p:sp>
        <p:nvSpPr>
          <p:cNvPr id="8" name="Oval 7"/>
          <p:cNvSpPr/>
          <p:nvPr/>
        </p:nvSpPr>
        <p:spPr>
          <a:xfrm>
            <a:off x="1524000" y="36576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slide(fromBottom)">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heel(4)">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heel(4)">
                                      <p:cBhvr>
                                        <p:cTn id="28" dur="2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strVal val="#ppt_w*0.70"/>
                                          </p:val>
                                        </p:tav>
                                        <p:tav tm="100000">
                                          <p:val>
                                            <p:strVal val="#ppt_w"/>
                                          </p:val>
                                        </p:tav>
                                      </p:tavLst>
                                    </p:anim>
                                    <p:anim calcmode="lin" valueType="num">
                                      <p:cBhvr>
                                        <p:cTn id="34" dur="1000" fill="hold"/>
                                        <p:tgtEl>
                                          <p:spTgt spid="8"/>
                                        </p:tgtEl>
                                        <p:attrNameLst>
                                          <p:attrName>ppt_h</p:attrName>
                                        </p:attrNameLst>
                                      </p:cBhvr>
                                      <p:tavLst>
                                        <p:tav tm="0">
                                          <p:val>
                                            <p:strVal val="#ppt_h"/>
                                          </p:val>
                                        </p:tav>
                                        <p:tav tm="100000">
                                          <p:val>
                                            <p:strVal val="#ppt_h"/>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28601"/>
            <a:ext cx="8991600" cy="1200329"/>
          </a:xfrm>
          <a:prstGeom prst="rect">
            <a:avLst/>
          </a:prstGeom>
        </p:spPr>
        <p:txBody>
          <a:bodyPr wrap="square">
            <a:spAutoFit/>
          </a:bodyPr>
          <a:lstStyle/>
          <a:p>
            <a:r>
              <a:rPr lang="vi-VN" sz="3600" dirty="0">
                <a:latin typeface="Times New Roman" pitchFamily="18" charset="0"/>
                <a:cs typeface="Times New Roman" pitchFamily="18" charset="0"/>
              </a:rPr>
              <a:t>Câu 8: Năng lượng của nước chứa trong hồ của đập thuỷ điện là:</a:t>
            </a:r>
          </a:p>
        </p:txBody>
      </p:sp>
      <p:sp>
        <p:nvSpPr>
          <p:cNvPr id="5" name="Rectangle 4"/>
          <p:cNvSpPr/>
          <p:nvPr/>
        </p:nvSpPr>
        <p:spPr>
          <a:xfrm>
            <a:off x="1524001" y="1524001"/>
            <a:ext cx="2587247" cy="646331"/>
          </a:xfrm>
          <a:prstGeom prst="rect">
            <a:avLst/>
          </a:prstGeom>
        </p:spPr>
        <p:txBody>
          <a:bodyPr wrap="none">
            <a:spAutoFit/>
          </a:bodyPr>
          <a:lstStyle/>
          <a:p>
            <a:r>
              <a:rPr lang="vi-VN" sz="3600" dirty="0">
                <a:latin typeface="Times New Roman" pitchFamily="18" charset="0"/>
                <a:cs typeface="Times New Roman" pitchFamily="18" charset="0"/>
              </a:rPr>
              <a:t>A. Thế năng.</a:t>
            </a:r>
          </a:p>
        </p:txBody>
      </p:sp>
      <p:sp>
        <p:nvSpPr>
          <p:cNvPr id="6" name="Rectangle 5"/>
          <p:cNvSpPr/>
          <p:nvPr/>
        </p:nvSpPr>
        <p:spPr>
          <a:xfrm>
            <a:off x="1524001" y="2438401"/>
            <a:ext cx="2877711" cy="646331"/>
          </a:xfrm>
          <a:prstGeom prst="rect">
            <a:avLst/>
          </a:prstGeom>
        </p:spPr>
        <p:txBody>
          <a:bodyPr wrap="none">
            <a:spAutoFit/>
          </a:bodyPr>
          <a:lstStyle/>
          <a:p>
            <a:r>
              <a:rPr lang="vi-VN" sz="3600" dirty="0">
                <a:latin typeface="Times New Roman" pitchFamily="18" charset="0"/>
                <a:cs typeface="Times New Roman" pitchFamily="18" charset="0"/>
              </a:rPr>
              <a:t>B. Nhiệt năng.</a:t>
            </a:r>
          </a:p>
        </p:txBody>
      </p:sp>
      <p:sp>
        <p:nvSpPr>
          <p:cNvPr id="7" name="Rectangle 6"/>
          <p:cNvSpPr/>
          <p:nvPr/>
        </p:nvSpPr>
        <p:spPr>
          <a:xfrm>
            <a:off x="1524001" y="3276601"/>
            <a:ext cx="2749471" cy="646331"/>
          </a:xfrm>
          <a:prstGeom prst="rect">
            <a:avLst/>
          </a:prstGeom>
        </p:spPr>
        <p:txBody>
          <a:bodyPr wrap="none">
            <a:spAutoFit/>
          </a:bodyPr>
          <a:lstStyle/>
          <a:p>
            <a:r>
              <a:rPr lang="vi-VN" sz="3600" dirty="0">
                <a:latin typeface="Times New Roman" pitchFamily="18" charset="0"/>
                <a:cs typeface="Times New Roman" pitchFamily="18" charset="0"/>
              </a:rPr>
              <a:t>C. Điện năng.</a:t>
            </a:r>
          </a:p>
        </p:txBody>
      </p:sp>
      <p:sp>
        <p:nvSpPr>
          <p:cNvPr id="8" name="Rectangle 7"/>
          <p:cNvSpPr/>
          <p:nvPr/>
        </p:nvSpPr>
        <p:spPr>
          <a:xfrm>
            <a:off x="1524001" y="4114801"/>
            <a:ext cx="5032147" cy="646331"/>
          </a:xfrm>
          <a:prstGeom prst="rect">
            <a:avLst/>
          </a:prstGeom>
        </p:spPr>
        <p:txBody>
          <a:bodyPr wrap="none">
            <a:spAutoFit/>
          </a:bodyPr>
          <a:lstStyle/>
          <a:p>
            <a:r>
              <a:rPr lang="vi-VN" sz="3600" dirty="0">
                <a:latin typeface="Times New Roman" pitchFamily="18" charset="0"/>
                <a:cs typeface="Times New Roman" pitchFamily="18" charset="0"/>
              </a:rPr>
              <a:t>D. Động năng và thế năng</a:t>
            </a:r>
          </a:p>
        </p:txBody>
      </p:sp>
      <p:sp>
        <p:nvSpPr>
          <p:cNvPr id="9" name="Oval 8"/>
          <p:cNvSpPr/>
          <p:nvPr/>
        </p:nvSpPr>
        <p:spPr>
          <a:xfrm>
            <a:off x="1524000" y="160020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rPr>
              <a:t>A</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plus(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4)">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0" fill="hold"/>
                                        <p:tgtEl>
                                          <p:spTgt spid="7"/>
                                        </p:tgtEl>
                                        <p:attrNameLst>
                                          <p:attrName>ppt_x</p:attrName>
                                        </p:attrNameLst>
                                      </p:cBhvr>
                                      <p:tavLst>
                                        <p:tav tm="0">
                                          <p:val>
                                            <p:strVal val="#ppt_x"/>
                                          </p:val>
                                        </p:tav>
                                        <p:tav tm="100000">
                                          <p:val>
                                            <p:strVal val="#ppt_x"/>
                                          </p:val>
                                        </p:tav>
                                      </p:tavLst>
                                    </p:anim>
                                    <p:anim calcmode="lin" valueType="num">
                                      <p:cBhvr additive="base">
                                        <p:cTn id="24" dur="5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Horizont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52401"/>
            <a:ext cx="8915400" cy="1200329"/>
          </a:xfrm>
          <a:prstGeom prst="rect">
            <a:avLst/>
          </a:prstGeom>
        </p:spPr>
        <p:txBody>
          <a:bodyPr wrap="square">
            <a:spAutoFit/>
          </a:bodyPr>
          <a:lstStyle/>
          <a:p>
            <a:r>
              <a:rPr lang="vi-VN" sz="3600" dirty="0">
                <a:latin typeface="Times New Roman" pitchFamily="18" charset="0"/>
                <a:cs typeface="Times New Roman" pitchFamily="18" charset="0"/>
              </a:rPr>
              <a:t>Câu 9: Trong các vật chất sau đây, vật chất nào đều có nhiệt năng?</a:t>
            </a:r>
          </a:p>
        </p:txBody>
      </p:sp>
      <p:sp>
        <p:nvSpPr>
          <p:cNvPr id="5" name="Rectangle 4"/>
          <p:cNvSpPr/>
          <p:nvPr/>
        </p:nvSpPr>
        <p:spPr>
          <a:xfrm>
            <a:off x="1524000" y="1371601"/>
            <a:ext cx="9144000" cy="1200329"/>
          </a:xfrm>
          <a:prstGeom prst="rect">
            <a:avLst/>
          </a:prstGeom>
        </p:spPr>
        <p:txBody>
          <a:bodyPr wrap="square">
            <a:spAutoFit/>
          </a:bodyPr>
          <a:lstStyle/>
          <a:p>
            <a:r>
              <a:rPr lang="vi-VN" sz="3600" dirty="0">
                <a:latin typeface="Times New Roman" pitchFamily="18" charset="0"/>
                <a:cs typeface="Times New Roman" pitchFamily="18" charset="0"/>
              </a:rPr>
              <a:t>A. Bóng đèn đang sáng, pin, thức ăn đã nấu chín.</a:t>
            </a:r>
          </a:p>
        </p:txBody>
      </p:sp>
      <p:sp>
        <p:nvSpPr>
          <p:cNvPr id="6" name="Rectangle 5"/>
          <p:cNvSpPr/>
          <p:nvPr/>
        </p:nvSpPr>
        <p:spPr>
          <a:xfrm>
            <a:off x="1524000" y="2667001"/>
            <a:ext cx="8872942" cy="646331"/>
          </a:xfrm>
          <a:prstGeom prst="rect">
            <a:avLst/>
          </a:prstGeom>
        </p:spPr>
        <p:txBody>
          <a:bodyPr wrap="none">
            <a:spAutoFit/>
          </a:bodyPr>
          <a:lstStyle/>
          <a:p>
            <a:r>
              <a:rPr lang="vi-VN" sz="3600" dirty="0">
                <a:latin typeface="Times New Roman" pitchFamily="18" charset="0"/>
                <a:cs typeface="Times New Roman" pitchFamily="18" charset="0"/>
              </a:rPr>
              <a:t>B. Lò sưởi đang hoạt động, mặt trời, lò xo dãn.</a:t>
            </a:r>
          </a:p>
        </p:txBody>
      </p:sp>
      <p:sp>
        <p:nvSpPr>
          <p:cNvPr id="7" name="Rectangle 6"/>
          <p:cNvSpPr/>
          <p:nvPr/>
        </p:nvSpPr>
        <p:spPr>
          <a:xfrm>
            <a:off x="1524001" y="3505201"/>
            <a:ext cx="5275803" cy="646331"/>
          </a:xfrm>
          <a:prstGeom prst="rect">
            <a:avLst/>
          </a:prstGeom>
        </p:spPr>
        <p:txBody>
          <a:bodyPr wrap="none">
            <a:spAutoFit/>
          </a:bodyPr>
          <a:lstStyle/>
          <a:p>
            <a:r>
              <a:rPr lang="vi-VN" sz="3600" dirty="0">
                <a:latin typeface="Times New Roman" pitchFamily="18" charset="0"/>
                <a:cs typeface="Times New Roman" pitchFamily="18" charset="0"/>
              </a:rPr>
              <a:t>C. Gas, pin mặt trời, tia sét.</a:t>
            </a:r>
          </a:p>
        </p:txBody>
      </p:sp>
      <p:sp>
        <p:nvSpPr>
          <p:cNvPr id="8" name="Rectangle 7"/>
          <p:cNvSpPr/>
          <p:nvPr/>
        </p:nvSpPr>
        <p:spPr>
          <a:xfrm>
            <a:off x="1524001" y="4343401"/>
            <a:ext cx="8167621" cy="646331"/>
          </a:xfrm>
          <a:prstGeom prst="rect">
            <a:avLst/>
          </a:prstGeom>
        </p:spPr>
        <p:txBody>
          <a:bodyPr wrap="none">
            <a:spAutoFit/>
          </a:bodyPr>
          <a:lstStyle/>
          <a:p>
            <a:r>
              <a:rPr lang="vi-VN" sz="3600" dirty="0">
                <a:latin typeface="Times New Roman" pitchFamily="18" charset="0"/>
                <a:cs typeface="Times New Roman" pitchFamily="18" charset="0"/>
              </a:rPr>
              <a:t>D. Mặt trời, tia sét, lò sưởi đang hoạt động.</a:t>
            </a:r>
          </a:p>
        </p:txBody>
      </p:sp>
      <p:sp>
        <p:nvSpPr>
          <p:cNvPr id="9" name="Oval 8"/>
          <p:cNvSpPr/>
          <p:nvPr/>
        </p:nvSpPr>
        <p:spPr>
          <a:xfrm>
            <a:off x="152400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7"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calcmode="lin" valueType="num">
                                      <p:cBhvr additive="base">
                                        <p:cTn id="24" dur="5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5" dur="5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heel(4)">
                                      <p:cBhvr>
                                        <p:cTn id="30" dur="2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228601"/>
            <a:ext cx="8915400" cy="1323439"/>
          </a:xfrm>
          <a:prstGeom prst="rect">
            <a:avLst/>
          </a:prstGeom>
        </p:spPr>
        <p:txBody>
          <a:bodyPr wrap="square">
            <a:spAutoFit/>
          </a:bodyPr>
          <a:lstStyle/>
          <a:p>
            <a:r>
              <a:rPr lang="vi-VN" sz="4000" dirty="0">
                <a:latin typeface="Times New Roman" pitchFamily="18" charset="0"/>
                <a:cs typeface="Times New Roman" pitchFamily="18" charset="0"/>
              </a:rPr>
              <a:t>Câu 10: Tivi cần nhận năng lượng ở dạng nào để hoạt động?</a:t>
            </a:r>
          </a:p>
        </p:txBody>
      </p:sp>
      <p:sp>
        <p:nvSpPr>
          <p:cNvPr id="5" name="Rectangle 4"/>
          <p:cNvSpPr/>
          <p:nvPr/>
        </p:nvSpPr>
        <p:spPr>
          <a:xfrm>
            <a:off x="1676401" y="1600201"/>
            <a:ext cx="2903359" cy="646331"/>
          </a:xfrm>
          <a:prstGeom prst="rect">
            <a:avLst/>
          </a:prstGeom>
        </p:spPr>
        <p:txBody>
          <a:bodyPr wrap="none">
            <a:spAutoFit/>
          </a:bodyPr>
          <a:lstStyle/>
          <a:p>
            <a:r>
              <a:rPr lang="vi-VN" sz="3600" dirty="0">
                <a:latin typeface="Times New Roman" pitchFamily="18" charset="0"/>
                <a:cs typeface="Times New Roman" pitchFamily="18" charset="0"/>
              </a:rPr>
              <a:t>A. Động năng.</a:t>
            </a:r>
          </a:p>
        </p:txBody>
      </p:sp>
      <p:sp>
        <p:nvSpPr>
          <p:cNvPr id="6" name="Rectangle 5"/>
          <p:cNvSpPr/>
          <p:nvPr/>
        </p:nvSpPr>
        <p:spPr>
          <a:xfrm>
            <a:off x="2971800" y="2438401"/>
            <a:ext cx="2621230" cy="646331"/>
          </a:xfrm>
          <a:prstGeom prst="rect">
            <a:avLst/>
          </a:prstGeom>
        </p:spPr>
        <p:txBody>
          <a:bodyPr wrap="none">
            <a:spAutoFit/>
          </a:bodyPr>
          <a:lstStyle/>
          <a:p>
            <a:r>
              <a:rPr lang="vi-VN" sz="3600" dirty="0">
                <a:latin typeface="Times New Roman" pitchFamily="18" charset="0"/>
                <a:cs typeface="Times New Roman" pitchFamily="18" charset="0"/>
              </a:rPr>
              <a:t>B. Hoá năng.</a:t>
            </a:r>
          </a:p>
        </p:txBody>
      </p:sp>
      <p:sp>
        <p:nvSpPr>
          <p:cNvPr id="7" name="Rectangle 6"/>
          <p:cNvSpPr/>
          <p:nvPr/>
        </p:nvSpPr>
        <p:spPr>
          <a:xfrm>
            <a:off x="3886201" y="3352801"/>
            <a:ext cx="2561599" cy="646331"/>
          </a:xfrm>
          <a:prstGeom prst="rect">
            <a:avLst/>
          </a:prstGeom>
        </p:spPr>
        <p:txBody>
          <a:bodyPr wrap="none">
            <a:spAutoFit/>
          </a:bodyPr>
          <a:lstStyle/>
          <a:p>
            <a:r>
              <a:rPr lang="vi-VN" sz="3600" dirty="0">
                <a:latin typeface="Times New Roman" pitchFamily="18" charset="0"/>
                <a:cs typeface="Times New Roman" pitchFamily="18" charset="0"/>
              </a:rPr>
              <a:t>C. Thế năng.</a:t>
            </a:r>
          </a:p>
        </p:txBody>
      </p:sp>
      <p:sp>
        <p:nvSpPr>
          <p:cNvPr id="8" name="Rectangle 7"/>
          <p:cNvSpPr/>
          <p:nvPr/>
        </p:nvSpPr>
        <p:spPr>
          <a:xfrm>
            <a:off x="4572001" y="4343401"/>
            <a:ext cx="2877711" cy="646331"/>
          </a:xfrm>
          <a:prstGeom prst="rect">
            <a:avLst/>
          </a:prstGeom>
        </p:spPr>
        <p:txBody>
          <a:bodyPr wrap="none">
            <a:spAutoFit/>
          </a:bodyPr>
          <a:lstStyle/>
          <a:p>
            <a:r>
              <a:rPr lang="vi-VN" sz="3600" dirty="0">
                <a:latin typeface="Times New Roman" pitchFamily="18" charset="0"/>
                <a:cs typeface="Times New Roman" pitchFamily="18" charset="0"/>
              </a:rPr>
              <a:t>D. Điện năng.</a:t>
            </a:r>
          </a:p>
        </p:txBody>
      </p:sp>
      <p:sp>
        <p:nvSpPr>
          <p:cNvPr id="9" name="Oval 8"/>
          <p:cNvSpPr/>
          <p:nvPr/>
        </p:nvSpPr>
        <p:spPr>
          <a:xfrm>
            <a:off x="4572000" y="4343400"/>
            <a:ext cx="609600" cy="609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C00000"/>
                </a:solidFill>
                <a:latin typeface="+mj-lt"/>
              </a:rPr>
              <a:t>D</a:t>
            </a:r>
            <a:endParaRPr lang="en-US" sz="3600" dirty="0">
              <a:solidFill>
                <a:srgbClr val="C0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plus(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heel(4)">
                                      <p:cBhvr>
                                        <p:cTn id="23" dur="20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 calcmode="lin" valueType="num">
                                      <p:cBhvr>
                                        <p:cTn id="28"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29"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0" dur="10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strVal val="#ppt_w*0.70"/>
                                          </p:val>
                                        </p:tav>
                                        <p:tav tm="100000">
                                          <p:val>
                                            <p:strVal val="#ppt_w"/>
                                          </p:val>
                                        </p:tav>
                                      </p:tavLst>
                                    </p:anim>
                                    <p:anim calcmode="lin" valueType="num">
                                      <p:cBhvr>
                                        <p:cTn id="36" dur="1000" fill="hold"/>
                                        <p:tgtEl>
                                          <p:spTgt spid="9"/>
                                        </p:tgtEl>
                                        <p:attrNameLst>
                                          <p:attrName>ppt_h</p:attrName>
                                        </p:attrNameLst>
                                      </p:cBhvr>
                                      <p:tavLst>
                                        <p:tav tm="0">
                                          <p:val>
                                            <p:strVal val="#ppt_h"/>
                                          </p:val>
                                        </p:tav>
                                        <p:tav tm="100000">
                                          <p:val>
                                            <p:strVal val="#ppt_h"/>
                                          </p:val>
                                        </p:tav>
                                      </p:tavLst>
                                    </p:anim>
                                    <p:animEffect transition="in" filter="fade">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0"/>
            <a:ext cx="9144000" cy="1631216"/>
          </a:xfrm>
          <a:prstGeom prst="rect">
            <a:avLst/>
          </a:prstGeom>
        </p:spPr>
        <p:txBody>
          <a:bodyPr wrap="square">
            <a:spAutoFit/>
          </a:bodyPr>
          <a:lstStyle/>
          <a:p>
            <a:r>
              <a:rPr lang="vi-VN" sz="3200" dirty="0">
                <a:latin typeface="Times New Roman" pitchFamily="18" charset="0"/>
                <a:cs typeface="Times New Roman" pitchFamily="18" charset="0"/>
              </a:rPr>
              <a:t>Câu 11:Mỗi thiết bị sau đây cần nhận năng lượng vào ở dạng nào để hoạt động? Gọi tên nguồn cung cấp năng lượng tương ứng</a:t>
            </a:r>
            <a:r>
              <a:rPr lang="vi-VN"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46082" name="Picture 2" descr="Bài 47. Một số dạng năng lượng"/>
          <p:cNvPicPr>
            <a:picLocks noChangeAspect="1" noChangeArrowheads="1"/>
          </p:cNvPicPr>
          <p:nvPr/>
        </p:nvPicPr>
        <p:blipFill>
          <a:blip r:embed="rId2"/>
          <a:srcRect/>
          <a:stretch>
            <a:fillRect/>
          </a:stretch>
        </p:blipFill>
        <p:spPr bwMode="auto">
          <a:xfrm>
            <a:off x="1981200" y="1676400"/>
            <a:ext cx="8382000" cy="1371600"/>
          </a:xfrm>
          <a:prstGeom prst="rect">
            <a:avLst/>
          </a:prstGeom>
          <a:noFill/>
        </p:spPr>
      </p:pic>
      <p:sp>
        <p:nvSpPr>
          <p:cNvPr id="6" name="Rectangle 5"/>
          <p:cNvSpPr/>
          <p:nvPr/>
        </p:nvSpPr>
        <p:spPr>
          <a:xfrm>
            <a:off x="1524000" y="3124200"/>
            <a:ext cx="8915400" cy="1077218"/>
          </a:xfrm>
          <a:prstGeom prst="rect">
            <a:avLst/>
          </a:prstGeom>
        </p:spPr>
        <p:txBody>
          <a:bodyPr wrap="square">
            <a:spAutoFit/>
          </a:bodyPr>
          <a:lstStyle/>
          <a:p>
            <a:r>
              <a:rPr lang="vi-VN" sz="3200" dirty="0">
                <a:latin typeface="Times New Roman" pitchFamily="18" charset="0"/>
                <a:cs typeface="Times New Roman" pitchFamily="18" charset="0"/>
              </a:rPr>
              <a:t>a) - Máy vi tính nhận năng lượng điện để hoạt động.</a:t>
            </a:r>
          </a:p>
          <a:p>
            <a:r>
              <a:rPr lang="vi-VN" sz="3200" dirty="0">
                <a:latin typeface="Times New Roman" pitchFamily="18" charset="0"/>
                <a:cs typeface="Times New Roman" pitchFamily="18" charset="0"/>
              </a:rPr>
              <a:t>- Nguồn cung cấp năng lượng là nguồn điện.</a:t>
            </a:r>
          </a:p>
        </p:txBody>
      </p:sp>
      <p:sp>
        <p:nvSpPr>
          <p:cNvPr id="7" name="Rectangle 6"/>
          <p:cNvSpPr/>
          <p:nvPr/>
        </p:nvSpPr>
        <p:spPr>
          <a:xfrm>
            <a:off x="1524000" y="4114800"/>
            <a:ext cx="9144000" cy="1569660"/>
          </a:xfrm>
          <a:prstGeom prst="rect">
            <a:avLst/>
          </a:prstGeom>
        </p:spPr>
        <p:txBody>
          <a:bodyPr wrap="square">
            <a:spAutoFit/>
          </a:bodyPr>
          <a:lstStyle/>
          <a:p>
            <a:r>
              <a:rPr lang="vi-VN" sz="3200" dirty="0">
                <a:latin typeface="Times New Roman" pitchFamily="18" charset="0"/>
                <a:cs typeface="Times New Roman" pitchFamily="18" charset="0"/>
              </a:rPr>
              <a:t>b) - Pin Mặt Trời nhận năng lượng ánh sáng từ Mặt Trời để hoạt động.</a:t>
            </a:r>
          </a:p>
          <a:p>
            <a:r>
              <a:rPr lang="vi-VN" sz="3200" dirty="0">
                <a:latin typeface="Times New Roman" pitchFamily="18" charset="0"/>
                <a:cs typeface="Times New Roman" pitchFamily="18" charset="0"/>
              </a:rPr>
              <a:t>- Nguồn cung cấp năng lượng là Mặt Trời.</a:t>
            </a:r>
          </a:p>
        </p:txBody>
      </p:sp>
      <p:sp>
        <p:nvSpPr>
          <p:cNvPr id="8" name="Rectangle 7"/>
          <p:cNvSpPr/>
          <p:nvPr/>
        </p:nvSpPr>
        <p:spPr>
          <a:xfrm>
            <a:off x="1524000" y="5562600"/>
            <a:ext cx="9144000" cy="1077218"/>
          </a:xfrm>
          <a:prstGeom prst="rect">
            <a:avLst/>
          </a:prstGeom>
        </p:spPr>
        <p:txBody>
          <a:bodyPr wrap="square">
            <a:spAutoFit/>
          </a:bodyPr>
          <a:lstStyle/>
          <a:p>
            <a:r>
              <a:rPr lang="vi-VN" sz="3200" dirty="0">
                <a:latin typeface="Times New Roman" pitchFamily="18" charset="0"/>
                <a:cs typeface="Times New Roman" pitchFamily="18" charset="0"/>
              </a:rPr>
              <a:t>c) - Cối xay gió nhận năng lượng gió để hoạt động.</a:t>
            </a:r>
          </a:p>
          <a:p>
            <a:r>
              <a:rPr lang="vi-VN" sz="3200" dirty="0">
                <a:latin typeface="Times New Roman" pitchFamily="18" charset="0"/>
                <a:cs typeface="Times New Roman" pitchFamily="18" charset="0"/>
              </a:rPr>
              <a:t>- Nguồn cung cấp năng lượng là gió.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ppt_x"/>
                                          </p:val>
                                        </p:tav>
                                        <p:tav tm="100000">
                                          <p:val>
                                            <p:strVal val="#ppt_x"/>
                                          </p:val>
                                        </p:tav>
                                      </p:tavLst>
                                    </p:anim>
                                    <p:anim calcmode="lin" valueType="num">
                                      <p:cBhvr additive="base">
                                        <p:cTn id="14" dur="500" fill="hold"/>
                                        <p:tgtEl>
                                          <p:spTgt spid="460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plus(in)">
                                      <p:cBhvr>
                                        <p:cTn id="19" dur="20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plus(in)">
                                      <p:cBhvr>
                                        <p:cTn id="24" dur="2000"/>
                                        <p:tgtEl>
                                          <p:spTgt spid="7">
                                            <p:txEl>
                                              <p:pRg st="0" end="0"/>
                                            </p:txEl>
                                          </p:spTgt>
                                        </p:tgtEl>
                                      </p:cBhvr>
                                    </p:animEffect>
                                  </p:childTnLst>
                                </p:cTn>
                              </p:par>
                              <p:par>
                                <p:cTn id="25" presetID="13" presetClass="entr" presetSubtype="16"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plus(in)">
                                      <p:cBhvr>
                                        <p:cTn id="27" dur="20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ình nền cho PowerPoint rừng cây và bầu trời"/>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4" name="Title 1"/>
          <p:cNvSpPr>
            <a:spLocks noGrp="1"/>
          </p:cNvSpPr>
          <p:nvPr>
            <p:ph type="title"/>
          </p:nvPr>
        </p:nvSpPr>
        <p:spPr>
          <a:xfrm>
            <a:off x="1752600" y="228600"/>
            <a:ext cx="7886700" cy="740344"/>
          </a:xfrm>
        </p:spPr>
        <p:txBody>
          <a:bodyPr>
            <a:normAutofit fontScale="90000"/>
          </a:bodyPr>
          <a:lstStyle/>
          <a:p>
            <a:pPr algn="ctr"/>
            <a:r>
              <a:rPr lang="en-US" b="1" dirty="0">
                <a:solidFill>
                  <a:srgbClr val="FF0000"/>
                </a:solidFill>
                <a:latin typeface="Times New Roman" pitchFamily="18" charset="0"/>
                <a:cs typeface="Times New Roman" pitchFamily="18" charset="0"/>
              </a:rPr>
              <a:t>VẬN DỤNG</a:t>
            </a:r>
          </a:p>
        </p:txBody>
      </p:sp>
      <p:sp>
        <p:nvSpPr>
          <p:cNvPr id="5" name="Content Placeholder 2"/>
          <p:cNvSpPr>
            <a:spLocks noGrp="1"/>
          </p:cNvSpPr>
          <p:nvPr>
            <p:ph idx="1"/>
          </p:nvPr>
        </p:nvSpPr>
        <p:spPr>
          <a:xfrm>
            <a:off x="1524000" y="1143000"/>
            <a:ext cx="9144000" cy="4351338"/>
          </a:xfrm>
        </p:spPr>
        <p:txBody>
          <a:bodyPr/>
          <a:lstStyle/>
          <a:p>
            <a:r>
              <a:rPr lang="en-US" dirty="0">
                <a:latin typeface="Times New Roman" pitchFamily="18" charset="0"/>
                <a:cs typeface="Times New Roman" pitchFamily="18" charset="0"/>
              </a:rPr>
              <a:t>GIAO NHIỆM VỤ VỀ NHÀ:</a:t>
            </a:r>
          </a:p>
          <a:p>
            <a:pPr marL="0" indent="0" algn="ctr">
              <a:buNone/>
            </a:pPr>
            <a:r>
              <a:rPr lang="en-US" sz="4000" dirty="0" err="1">
                <a:latin typeface="Times New Roman" pitchFamily="18" charset="0"/>
                <a:cs typeface="Times New Roman" pitchFamily="18" charset="0"/>
              </a:rPr>
              <a:t>Kể</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tồn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đang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chuyển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hóa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thành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dạng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năng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khác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lớp</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sống</a:t>
            </a:r>
            <a:r>
              <a:rPr lang="en-US" sz="4000" dirty="0">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nh nen ppt lich su 1"/>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3" name="WordArt 10"/>
          <p:cNvSpPr>
            <a:spLocks noChangeArrowheads="1" noChangeShapeType="1" noTextEdit="1"/>
          </p:cNvSpPr>
          <p:nvPr/>
        </p:nvSpPr>
        <p:spPr bwMode="auto">
          <a:xfrm>
            <a:off x="3048001" y="1219201"/>
            <a:ext cx="5915025" cy="923925"/>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HƯỚNG DẪN VỀ NHÀ</a:t>
            </a:r>
            <a:endParaRPr lang="en-US" sz="3600" b="1" kern="10" dirty="0">
              <a:ln w="12700">
                <a:solidFill>
                  <a:srgbClr val="EAEAEA"/>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2743200" y="2590800"/>
            <a:ext cx="6553200" cy="2308324"/>
          </a:xfrm>
          <a:prstGeom prst="rect">
            <a:avLst/>
          </a:prstGeom>
        </p:spPr>
        <p:txBody>
          <a:bodyPr wrap="square">
            <a:spAutoFit/>
          </a:bodyPr>
          <a:lstStyle/>
          <a:p>
            <a:pPr>
              <a:buFontTx/>
              <a:buChar char="-"/>
            </a:pPr>
            <a:r>
              <a:rPr lang="en-US" altLang="en-US" sz="3600" b="1" dirty="0" err="1">
                <a:solidFill>
                  <a:srgbClr val="C00000"/>
                </a:solidFill>
                <a:latin typeface="Times New Roman" panose="02020603050405020304" pitchFamily="18" charset="0"/>
              </a:rPr>
              <a:t>Học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theo</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nội</a:t>
            </a:r>
            <a:r>
              <a:rPr lang="en-US" altLang="en-US" sz="3600" b="1" dirty="0">
                <a:solidFill>
                  <a:srgbClr val="C00000"/>
                </a:solidFill>
                <a:latin typeface="Times New Roman" panose="02020603050405020304" pitchFamily="18" charset="0"/>
              </a:rPr>
              <a:t> dung </a:t>
            </a:r>
            <a:r>
              <a:rPr lang="en-US" altLang="en-US" sz="3600" b="1" dirty="0" err="1">
                <a:solidFill>
                  <a:srgbClr val="C00000"/>
                </a:solidFill>
                <a:latin typeface="Times New Roman" panose="02020603050405020304" pitchFamily="18" charset="0"/>
              </a:rPr>
              <a:t>vở</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ghi</a:t>
            </a:r>
            <a:endParaRPr lang="en-US" altLang="en-US" sz="3600" b="1" dirty="0">
              <a:solidFill>
                <a:srgbClr val="C00000"/>
              </a:solidFill>
              <a:latin typeface="Times New Roman" panose="02020603050405020304" pitchFamily="18" charset="0"/>
            </a:endParaRPr>
          </a:p>
          <a:p>
            <a:r>
              <a:rPr lang="vi-VN" altLang="en-US" sz="3600" b="1" dirty="0">
                <a:solidFill>
                  <a:srgbClr val="C00000"/>
                </a:solidFill>
                <a:latin typeface="Times New Roman" panose="02020603050405020304" pitchFamily="18" charset="0"/>
              </a:rPr>
              <a:t>-</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Làm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tập</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trong</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sách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tập</a:t>
            </a:r>
            <a:endParaRPr lang="en-US" altLang="en-US" sz="3600" b="1" dirty="0">
              <a:solidFill>
                <a:srgbClr val="C00000"/>
              </a:solidFill>
              <a:latin typeface="Times New Roman" panose="02020603050405020304" pitchFamily="18" charset="0"/>
            </a:endParaRPr>
          </a:p>
          <a:p>
            <a:pPr>
              <a:buFontTx/>
              <a:buChar char="-"/>
            </a:pPr>
            <a:r>
              <a:rPr lang="en-US" altLang="en-US" sz="3600" b="1" dirty="0" err="1">
                <a:solidFill>
                  <a:srgbClr val="C00000"/>
                </a:solidFill>
                <a:latin typeface="Times New Roman" panose="02020603050405020304" pitchFamily="18" charset="0"/>
              </a:rPr>
              <a:t>Đọc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trước</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bài</a:t>
            </a:r>
            <a:r>
              <a:rPr lang="en-US" altLang="en-US" sz="3600" b="1" dirty="0">
                <a:solidFill>
                  <a:srgbClr val="C00000"/>
                </a:solidFill>
                <a:latin typeface="Times New Roman" panose="02020603050405020304" pitchFamily="18" charset="0"/>
              </a:rPr>
              <a:t> </a:t>
            </a:r>
            <a:r>
              <a:rPr lang="vi-VN" altLang="en-US" sz="3600" b="1" dirty="0">
                <a:solidFill>
                  <a:srgbClr val="C00000"/>
                </a:solidFill>
                <a:latin typeface="Times New Roman" panose="02020603050405020304" pitchFamily="18" charset="0"/>
              </a:rPr>
              <a:t>48</a:t>
            </a:r>
            <a:r>
              <a:rPr lang="en-US" altLang="en-US" sz="3600" b="1" dirty="0">
                <a:solidFill>
                  <a:srgbClr val="C00000"/>
                </a:solidFill>
                <a:latin typeface="Times New Roman" panose="02020603050405020304" pitchFamily="18" charset="0"/>
              </a:rPr>
              <a:t>:</a:t>
            </a:r>
            <a:r>
              <a:rPr lang="vi-VN" altLang="en-US" sz="3600" b="1" dirty="0">
                <a:solidFill>
                  <a:srgbClr val="C00000"/>
                </a:solidFill>
                <a:latin typeface="Times New Roman" panose="02020603050405020304" pitchFamily="18" charset="0"/>
              </a:rPr>
              <a:t>Sự chuyển hóa năng lượng </a:t>
            </a:r>
            <a:endParaRPr lang="en-US" altLang="en-US" sz="3600" b="1" dirty="0">
              <a:solidFill>
                <a:srgbClr val="C00000"/>
              </a:solidFill>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1219200"/>
            <a:ext cx="9144000" cy="32162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115, 116</a:t>
            </a:r>
          </a:p>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6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BÀI 47.MỘT SỐ DẠNG NĂNG LƯỢNG </a:t>
            </a:r>
          </a:p>
        </p:txBody>
      </p:sp>
    </p:spTree>
    <p:extLst>
      <p:ext uri="{BB962C8B-B14F-4D97-AF65-F5344CB8AC3E}">
        <p14:creationId xmlns:p14="http://schemas.microsoft.com/office/powerpoint/2010/main" val="571491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phong cảnh"/>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3" name="WordArt 10"/>
          <p:cNvSpPr>
            <a:spLocks noChangeArrowheads="1" noChangeShapeType="1" noTextEdit="1"/>
          </p:cNvSpPr>
          <p:nvPr/>
        </p:nvSpPr>
        <p:spPr bwMode="auto">
          <a:xfrm>
            <a:off x="2286000" y="8382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1524000" y="3733801"/>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solidFill>
                  <a:schemeClr val="accent2"/>
                </a:solidFill>
                <a:latin typeface="Times New Roman" pitchFamily="18" charset="0"/>
                <a:cs typeface="Times New Roman" pitchFamily="18" charset="0"/>
              </a:rPr>
              <a:t>Ch</a:t>
            </a:r>
            <a:r>
              <a:rPr lang="vi-VN" altLang="en-US" sz="6000" b="1" dirty="0">
                <a:solidFill>
                  <a:schemeClr val="accent2"/>
                </a:solidFill>
                <a:latin typeface="Times New Roman" pitchFamily="18" charset="0"/>
                <a:cs typeface="Times New Roman" pitchFamily="18" charset="0"/>
              </a:rPr>
              <a:t>úc</a:t>
            </a:r>
            <a:r>
              <a:rPr lang="en-US" altLang="en-US" sz="6000" b="1" dirty="0">
                <a:solidFill>
                  <a:schemeClr val="accent2"/>
                </a:solidFill>
                <a:latin typeface="Times New Roman" pitchFamily="18" charset="0"/>
                <a:cs typeface="Times New Roman" pitchFamily="18" charset="0"/>
              </a:rPr>
              <a:t> c</a:t>
            </a:r>
            <a:r>
              <a:rPr lang="vi-VN" altLang="en-US" sz="6000" b="1" dirty="0">
                <a:solidFill>
                  <a:schemeClr val="accent2"/>
                </a:solidFill>
                <a:latin typeface="Times New Roman" pitchFamily="18" charset="0"/>
                <a:cs typeface="Times New Roman" pitchFamily="18" charset="0"/>
              </a:rPr>
              <a:t>ác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lu</a:t>
            </a:r>
            <a:r>
              <a:rPr lang="vi-VN" altLang="en-US" sz="6000" b="1" dirty="0">
                <a:solidFill>
                  <a:schemeClr val="accent2"/>
                </a:solidFill>
                <a:latin typeface="Times New Roman" pitchFamily="18" charset="0"/>
                <a:cs typeface="Times New Roman" pitchFamily="18" charset="0"/>
              </a:rPr>
              <a:t>ô</a:t>
            </a:r>
            <a:r>
              <a:rPr lang="en-US" altLang="en-US" sz="6000" b="1" dirty="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8001000" y="4724400"/>
            <a:ext cx="2667000" cy="2133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7304"/>
            <a:ext cx="4884671" cy="646331"/>
          </a:xfrm>
          <a:prstGeom prst="rect">
            <a:avLst/>
          </a:prstGeom>
        </p:spPr>
        <p:txBody>
          <a:bodyPr wrap="none">
            <a:spAutoFit/>
          </a:bodyPr>
          <a:lstStyle/>
          <a:p>
            <a:r>
              <a:rPr lang="vi-VN" sz="3600" b="1" dirty="0">
                <a:latin typeface="Times New Roman" pitchFamily="18" charset="0"/>
                <a:cs typeface="Times New Roman" pitchFamily="18" charset="0"/>
              </a:rPr>
              <a:t>I. Nhận biết năng lượng</a:t>
            </a:r>
            <a:endParaRPr lang="vi-VN" sz="3600" dirty="0">
              <a:latin typeface="Times New Roman" pitchFamily="18" charset="0"/>
              <a:cs typeface="Times New Roman" pitchFamily="18" charset="0"/>
            </a:endParaRPr>
          </a:p>
        </p:txBody>
      </p:sp>
      <p:sp>
        <p:nvSpPr>
          <p:cNvPr id="5" name="Flowchart: Terminator 4"/>
          <p:cNvSpPr/>
          <p:nvPr/>
        </p:nvSpPr>
        <p:spPr>
          <a:xfrm>
            <a:off x="457200" y="796636"/>
            <a:ext cx="3048000" cy="596068"/>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mj-lt"/>
              </a:rPr>
              <a:t>ĐIỆN NĂNG</a:t>
            </a:r>
            <a:endParaRPr lang="en-US" sz="3200" dirty="0">
              <a:latin typeface="+mj-lt"/>
            </a:endParaRPr>
          </a:p>
        </p:txBody>
      </p:sp>
      <p:sp>
        <p:nvSpPr>
          <p:cNvPr id="6" name="Flowchart: Terminator 5"/>
          <p:cNvSpPr/>
          <p:nvPr/>
        </p:nvSpPr>
        <p:spPr>
          <a:xfrm>
            <a:off x="4191000" y="743635"/>
            <a:ext cx="3810000" cy="649069"/>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NĂNG LƯỢNG </a:t>
            </a:r>
            <a:r>
              <a:rPr lang="vi-VN" sz="2800" dirty="0">
                <a:latin typeface="+mj-lt"/>
              </a:rPr>
              <a:t>ÂM</a:t>
            </a:r>
            <a:endParaRPr lang="en-US" sz="2800" dirty="0">
              <a:latin typeface="+mj-lt"/>
            </a:endParaRPr>
          </a:p>
        </p:txBody>
      </p:sp>
      <p:sp>
        <p:nvSpPr>
          <p:cNvPr id="7" name="Flowchart: Terminator 6"/>
          <p:cNvSpPr/>
          <p:nvPr/>
        </p:nvSpPr>
        <p:spPr>
          <a:xfrm>
            <a:off x="8763000" y="763208"/>
            <a:ext cx="2667000" cy="629495"/>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latin typeface="+mj-lt"/>
              </a:rPr>
              <a:t>HÓA NĂNG</a:t>
            </a:r>
            <a:endParaRPr lang="en-US" sz="3200" dirty="0">
              <a:latin typeface="+mj-lt"/>
            </a:endParaRPr>
          </a:p>
        </p:txBody>
      </p:sp>
      <p:sp>
        <p:nvSpPr>
          <p:cNvPr id="8" name="Rectangle 7"/>
          <p:cNvSpPr/>
          <p:nvPr/>
        </p:nvSpPr>
        <p:spPr>
          <a:xfrm>
            <a:off x="762000" y="1504267"/>
            <a:ext cx="2438400"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mj-lt"/>
              </a:rPr>
              <a:t>Em nhận biết điện năng qua các biểu hiện nào của</a:t>
            </a:r>
            <a:r>
              <a:rPr lang="en-US" sz="3200" dirty="0">
                <a:solidFill>
                  <a:schemeClr val="bg1"/>
                </a:solidFill>
                <a:latin typeface="+mj-lt"/>
              </a:rPr>
              <a:t> </a:t>
            </a:r>
            <a:r>
              <a:rPr lang="en-US" sz="3200" dirty="0" err="1">
                <a:solidFill>
                  <a:schemeClr val="bg1"/>
                </a:solidFill>
                <a:latin typeface="+mj-lt"/>
              </a:rPr>
              <a:t>Tivi</a:t>
            </a:r>
            <a:r>
              <a:rPr lang="en-US" sz="3200" dirty="0">
                <a:solidFill>
                  <a:schemeClr val="bg1"/>
                </a:solidFill>
                <a:latin typeface="+mj-lt"/>
              </a:rPr>
              <a:t>, </a:t>
            </a:r>
            <a:r>
              <a:rPr lang="en-US" sz="3200" dirty="0" err="1">
                <a:solidFill>
                  <a:schemeClr val="bg1"/>
                </a:solidFill>
                <a:latin typeface="+mj-lt"/>
              </a:rPr>
              <a:t>quạt</a:t>
            </a:r>
            <a:r>
              <a:rPr lang="en-US" sz="3200" dirty="0">
                <a:solidFill>
                  <a:schemeClr val="bg1"/>
                </a:solidFill>
                <a:latin typeface="+mj-lt"/>
              </a:rPr>
              <a:t> </a:t>
            </a:r>
            <a:r>
              <a:rPr lang="en-US" sz="3200" dirty="0" err="1">
                <a:solidFill>
                  <a:schemeClr val="bg1"/>
                </a:solidFill>
                <a:latin typeface="+mj-lt"/>
              </a:rPr>
              <a:t>điện</a:t>
            </a:r>
            <a:r>
              <a:rPr lang="en-US" sz="3200" dirty="0">
                <a:solidFill>
                  <a:schemeClr val="bg1"/>
                </a:solidFill>
                <a:latin typeface="+mj-lt"/>
              </a:rPr>
              <a:t>,…?</a:t>
            </a:r>
            <a:r>
              <a:rPr lang="vi-VN" sz="3200" dirty="0">
                <a:solidFill>
                  <a:schemeClr val="bg1"/>
                </a:solidFill>
                <a:latin typeface="+mj-lt"/>
              </a:rPr>
              <a:t> </a:t>
            </a:r>
            <a:endParaRPr lang="en-US" sz="3200" dirty="0">
              <a:solidFill>
                <a:schemeClr val="bg1"/>
              </a:solidFill>
              <a:latin typeface="+mj-lt"/>
            </a:endParaRPr>
          </a:p>
        </p:txBody>
      </p:sp>
      <p:sp>
        <p:nvSpPr>
          <p:cNvPr id="10" name="Rectangle 9"/>
          <p:cNvSpPr/>
          <p:nvPr/>
        </p:nvSpPr>
        <p:spPr>
          <a:xfrm>
            <a:off x="4343400" y="1602939"/>
            <a:ext cx="3657600" cy="3657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mj-lt"/>
              </a:rPr>
              <a:t>Em nhận biết năng lượng âm qua những biểu hiện nào của những vật đặt gần màng loa</a:t>
            </a:r>
            <a:r>
              <a:rPr lang="en-US" sz="3200" dirty="0">
                <a:solidFill>
                  <a:schemeClr val="bg1"/>
                </a:solidFill>
                <a:latin typeface="+mj-lt"/>
              </a:rPr>
              <a:t>? </a:t>
            </a:r>
          </a:p>
        </p:txBody>
      </p:sp>
      <p:sp>
        <p:nvSpPr>
          <p:cNvPr id="11" name="Rectangle 10"/>
          <p:cNvSpPr/>
          <p:nvPr/>
        </p:nvSpPr>
        <p:spPr>
          <a:xfrm>
            <a:off x="8991600" y="1770966"/>
            <a:ext cx="24384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solidFill>
                <a:latin typeface="+mj-lt"/>
              </a:rPr>
              <a:t>Em nhận biết hóa năng qua những biểu hiện nào của cơ thể khi  được cung cấp thức ăn</a:t>
            </a:r>
            <a:r>
              <a:rPr lang="en-US" sz="3200" dirty="0">
                <a:solidFill>
                  <a:schemeClr val="bg1"/>
                </a:solidFill>
                <a:latin typeface="+mj-lt"/>
              </a:rPr>
              <a:t>?</a:t>
            </a:r>
          </a:p>
        </p:txBody>
      </p:sp>
      <p:sp>
        <p:nvSpPr>
          <p:cNvPr id="15" name="Rectangle 14"/>
          <p:cNvSpPr/>
          <p:nvPr/>
        </p:nvSpPr>
        <p:spPr>
          <a:xfrm>
            <a:off x="762000" y="5562601"/>
            <a:ext cx="11049000" cy="646331"/>
          </a:xfrm>
          <a:prstGeom prst="rect">
            <a:avLst/>
          </a:prstGeom>
        </p:spPr>
        <p:txBody>
          <a:bodyPr wrap="square">
            <a:spAutoFit/>
          </a:bodyPr>
          <a:lstStyle/>
          <a:p>
            <a:r>
              <a:rPr lang="vi-VN" sz="3600" dirty="0">
                <a:latin typeface="Times New Roman" pitchFamily="18" charset="0"/>
                <a:cs typeface="Times New Roman" pitchFamily="18" charset="0"/>
              </a:rPr>
              <a:t>Một số dạng năng lượng khác: </a:t>
            </a:r>
            <a:r>
              <a:rPr lang="vi-VN" sz="3600" dirty="0">
                <a:solidFill>
                  <a:srgbClr val="00B050"/>
                </a:solidFill>
                <a:latin typeface="Times New Roman" pitchFamily="18" charset="0"/>
                <a:cs typeface="Times New Roman" pitchFamily="18" charset="0"/>
              </a:rPr>
              <a:t>nhiệt năng, Quang năng, ... </a:t>
            </a:r>
            <a:endParaRPr lang="en-US" sz="36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plus(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Horizont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3" presetClass="entr" presetSubtype="16" fill="hold" nodeType="click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plus(in)">
                                      <p:cBhvr>
                                        <p:cTn id="38" dur="20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60549"/>
            <a:ext cx="4884671" cy="646331"/>
          </a:xfrm>
          <a:prstGeom prst="rect">
            <a:avLst/>
          </a:prstGeom>
        </p:spPr>
        <p:txBody>
          <a:bodyPr wrap="none">
            <a:spAutoFit/>
          </a:bodyPr>
          <a:lstStyle/>
          <a:p>
            <a:r>
              <a:rPr lang="vi-VN" sz="3600" b="1" dirty="0">
                <a:latin typeface="Times New Roman" pitchFamily="18" charset="0"/>
                <a:cs typeface="Times New Roman" pitchFamily="18" charset="0"/>
              </a:rPr>
              <a:t>I. Nhận biết năng lượng</a:t>
            </a:r>
            <a:endParaRPr lang="vi-VN" sz="3600" dirty="0">
              <a:latin typeface="Times New Roman" pitchFamily="18" charset="0"/>
              <a:cs typeface="Times New Roman" pitchFamily="18" charset="0"/>
            </a:endParaRPr>
          </a:p>
        </p:txBody>
      </p:sp>
      <p:sp>
        <p:nvSpPr>
          <p:cNvPr id="4" name="Rectangle 3"/>
          <p:cNvSpPr/>
          <p:nvPr/>
        </p:nvSpPr>
        <p:spPr>
          <a:xfrm>
            <a:off x="457200" y="914401"/>
            <a:ext cx="11201400" cy="1200329"/>
          </a:xfrm>
          <a:prstGeom prst="rect">
            <a:avLst/>
          </a:prstGeom>
        </p:spPr>
        <p:txBody>
          <a:bodyPr wrap="square">
            <a:spAutoFit/>
          </a:bodyPr>
          <a:lstStyle/>
          <a:p>
            <a:r>
              <a:rPr lang="en-US" sz="3600" dirty="0">
                <a:solidFill>
                  <a:srgbClr val="0070C0"/>
                </a:solidFill>
                <a:latin typeface="Times New Roman" pitchFamily="18" charset="0"/>
                <a:cs typeface="Times New Roman" pitchFamily="18" charset="0"/>
              </a:rPr>
              <a:t>- </a:t>
            </a:r>
            <a:r>
              <a:rPr lang="vi-VN" sz="3600" dirty="0">
                <a:solidFill>
                  <a:srgbClr val="0070C0"/>
                </a:solidFill>
                <a:latin typeface="Times New Roman" pitchFamily="18" charset="0"/>
                <a:cs typeface="Times New Roman" pitchFamily="18" charset="0"/>
              </a:rPr>
              <a:t>Trong cuộc sống hàng ngày, chúng ta có thể nhận ra năng lượng nhờ các biểu hiện của nó.</a:t>
            </a:r>
            <a:endParaRPr lang="en-US" sz="3600" dirty="0">
              <a:solidFill>
                <a:srgbClr val="0070C0"/>
              </a:solidFill>
              <a:latin typeface="Times New Roman" pitchFamily="18" charset="0"/>
              <a:cs typeface="Times New Roman" pitchFamily="18" charset="0"/>
            </a:endParaRPr>
          </a:p>
        </p:txBody>
      </p:sp>
      <p:sp>
        <p:nvSpPr>
          <p:cNvPr id="6" name="Rectangle 5"/>
          <p:cNvSpPr/>
          <p:nvPr/>
        </p:nvSpPr>
        <p:spPr>
          <a:xfrm>
            <a:off x="457200" y="2114730"/>
            <a:ext cx="11125200" cy="1200329"/>
          </a:xfrm>
          <a:prstGeom prst="rect">
            <a:avLst/>
          </a:prstGeom>
        </p:spPr>
        <p:txBody>
          <a:bodyPr wrap="square">
            <a:spAutoFit/>
          </a:bodyPr>
          <a:lstStyle/>
          <a:p>
            <a:r>
              <a:rPr lang="en-US" sz="3600" dirty="0">
                <a:solidFill>
                  <a:srgbClr val="0070C0"/>
                </a:solidFill>
                <a:latin typeface="Times New Roman" pitchFamily="18" charset="0"/>
                <a:cs typeface="Times New Roman" pitchFamily="18" charset="0"/>
              </a:rPr>
              <a:t>- </a:t>
            </a:r>
            <a:r>
              <a:rPr lang="vi-VN" sz="3600" dirty="0">
                <a:solidFill>
                  <a:srgbClr val="0070C0"/>
                </a:solidFill>
                <a:latin typeface="Times New Roman" pitchFamily="18" charset="0"/>
                <a:cs typeface="Times New Roman" pitchFamily="18" charset="0"/>
              </a:rPr>
              <a:t>Có thể nhận biết năng lượng điện từ ổ cắm điện thông qua hoạt động của các thiết bị </a:t>
            </a:r>
            <a:endParaRPr lang="en-US" sz="3600" dirty="0">
              <a:solidFill>
                <a:srgbClr val="0070C0"/>
              </a:solidFill>
              <a:latin typeface="Times New Roman" pitchFamily="18" charset="0"/>
              <a:cs typeface="Times New Roman" pitchFamily="18" charset="0"/>
            </a:endParaRPr>
          </a:p>
        </p:txBody>
      </p:sp>
      <p:pic>
        <p:nvPicPr>
          <p:cNvPr id="22530" name="Picture 2" descr="https://cdn.vungoi.vn/vungoi/2021/0825/1629878916808_mceclip0.png"/>
          <p:cNvPicPr>
            <a:picLocks noChangeAspect="1" noChangeArrowheads="1"/>
          </p:cNvPicPr>
          <p:nvPr/>
        </p:nvPicPr>
        <p:blipFill>
          <a:blip r:embed="rId2"/>
          <a:srcRect/>
          <a:stretch>
            <a:fillRect/>
          </a:stretch>
        </p:blipFill>
        <p:spPr bwMode="auto">
          <a:xfrm>
            <a:off x="5867400" y="2971800"/>
            <a:ext cx="5981700" cy="3124200"/>
          </a:xfrm>
          <a:prstGeom prst="rect">
            <a:avLst/>
          </a:prstGeom>
          <a:noFill/>
        </p:spPr>
      </p:pic>
      <p:sp>
        <p:nvSpPr>
          <p:cNvPr id="7" name="Rectangle 6"/>
          <p:cNvSpPr/>
          <p:nvPr/>
        </p:nvSpPr>
        <p:spPr>
          <a:xfrm>
            <a:off x="304800" y="3429000"/>
            <a:ext cx="5486400" cy="1754326"/>
          </a:xfrm>
          <a:prstGeom prst="rect">
            <a:avLst/>
          </a:prstGeom>
        </p:spPr>
        <p:txBody>
          <a:bodyPr wrap="square">
            <a:spAutoFit/>
          </a:bodyPr>
          <a:lstStyle/>
          <a:p>
            <a:pPr algn="just"/>
            <a:r>
              <a:rPr lang="en-US" sz="3600" dirty="0">
                <a:solidFill>
                  <a:srgbClr val="0070C0"/>
                </a:solidFill>
                <a:latin typeface="Times New Roman" pitchFamily="18" charset="0"/>
                <a:cs typeface="Times New Roman" pitchFamily="18" charset="0"/>
              </a:rPr>
              <a:t>- </a:t>
            </a:r>
            <a:r>
              <a:rPr lang="vi-VN" sz="3600" dirty="0">
                <a:solidFill>
                  <a:srgbClr val="0070C0"/>
                </a:solidFill>
                <a:latin typeface="Times New Roman" pitchFamily="18" charset="0"/>
                <a:cs typeface="Times New Roman" pitchFamily="18" charset="0"/>
              </a:rPr>
              <a:t>Có thể nhận biết năng  lượng nhiệt thông qua  tác dụng làm nóng của các vật... </a:t>
            </a:r>
            <a:endParaRPr lang="en-US" sz="3600" dirty="0">
              <a:solidFill>
                <a:srgbClr val="0070C0"/>
              </a:solidFill>
              <a:latin typeface="Times New Roman" pitchFamily="18" charset="0"/>
              <a:cs typeface="Times New Roman" pitchFamily="18" charset="0"/>
            </a:endParaRPr>
          </a:p>
        </p:txBody>
      </p:sp>
      <p:sp>
        <p:nvSpPr>
          <p:cNvPr id="8" name="Rectangle 7"/>
          <p:cNvSpPr/>
          <p:nvPr/>
        </p:nvSpPr>
        <p:spPr>
          <a:xfrm>
            <a:off x="304800" y="5183326"/>
            <a:ext cx="5181600" cy="1754326"/>
          </a:xfrm>
          <a:prstGeom prst="rect">
            <a:avLst/>
          </a:prstGeom>
        </p:spPr>
        <p:txBody>
          <a:bodyPr wrap="square">
            <a:spAutoFit/>
          </a:bodyPr>
          <a:lstStyle/>
          <a:p>
            <a:pPr algn="just"/>
            <a:r>
              <a:rPr lang="en-US" sz="3600" dirty="0">
                <a:solidFill>
                  <a:srgbClr val="0070C0"/>
                </a:solidFill>
                <a:latin typeface="Times New Roman" pitchFamily="18" charset="0"/>
                <a:cs typeface="Times New Roman" pitchFamily="18" charset="0"/>
              </a:rPr>
              <a:t>- </a:t>
            </a:r>
            <a:r>
              <a:rPr lang="vi-VN" sz="3600" dirty="0">
                <a:solidFill>
                  <a:srgbClr val="0070C0"/>
                </a:solidFill>
                <a:latin typeface="Times New Roman" pitchFamily="18" charset="0"/>
                <a:cs typeface="Times New Roman" pitchFamily="18" charset="0"/>
              </a:rPr>
              <a:t>Có thể nhận biết năng lượng ánh sáng khi ta nhìn rõ mọi vật. </a:t>
            </a:r>
            <a:endParaRPr lang="en-US" sz="3600" dirty="0">
              <a:solidFill>
                <a:srgbClr val="0070C0"/>
              </a:solidFill>
              <a:latin typeface="Times New Roman" pitchFamily="18" charset="0"/>
              <a:cs typeface="Times New Roman" pitchFamily="18" charset="0"/>
            </a:endParaRPr>
          </a:p>
        </p:txBody>
      </p:sp>
      <p:pic>
        <p:nvPicPr>
          <p:cNvPr id="9" name="Picture 2" descr="Câu chuyện Thiền sư và tách trà nóng hàm ẩn bài học về sự buông bỏ"/>
          <p:cNvPicPr>
            <a:picLocks noChangeAspect="1" noChangeArrowheads="1"/>
          </p:cNvPicPr>
          <p:nvPr/>
        </p:nvPicPr>
        <p:blipFill>
          <a:blip r:embed="rId3"/>
          <a:srcRect/>
          <a:stretch>
            <a:fillRect/>
          </a:stretch>
        </p:blipFill>
        <p:spPr bwMode="auto">
          <a:xfrm>
            <a:off x="5810250" y="2800888"/>
            <a:ext cx="6096000" cy="3429000"/>
          </a:xfrm>
          <a:prstGeom prst="rect">
            <a:avLst/>
          </a:prstGeom>
          <a:noFill/>
        </p:spPr>
      </p:pic>
      <p:pic>
        <p:nvPicPr>
          <p:cNvPr id="10" name="Picture 2" descr="Bình Minh - Nắng Lên - Hình Ảnh"/>
          <p:cNvPicPr>
            <a:picLocks noChangeAspect="1" noChangeArrowheads="1"/>
          </p:cNvPicPr>
          <p:nvPr/>
        </p:nvPicPr>
        <p:blipFill>
          <a:blip r:embed="rId4"/>
          <a:srcRect/>
          <a:stretch>
            <a:fillRect/>
          </a:stretch>
        </p:blipFill>
        <p:spPr bwMode="auto">
          <a:xfrm>
            <a:off x="5810250" y="2766850"/>
            <a:ext cx="6172200" cy="39050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lide(fromBottom)">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plus(in)">
                                      <p:cBhvr>
                                        <p:cTn id="23" dur="2000"/>
                                        <p:tgtEl>
                                          <p:spTgt spid="2253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 calcmode="lin" valueType="num">
                                      <p:cBhvr additive="base">
                                        <p:cTn id="2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29609"/>
            <a:ext cx="6504709" cy="2308324"/>
          </a:xfrm>
          <a:prstGeom prst="rect">
            <a:avLst/>
          </a:prstGeom>
        </p:spPr>
        <p:txBody>
          <a:bodyPr wrap="square">
            <a:spAutoFit/>
          </a:bodyPr>
          <a:lstStyle/>
          <a:p>
            <a:r>
              <a:rPr lang="vi-VN" sz="3600" dirty="0">
                <a:latin typeface="Times New Roman" pitchFamily="18" charset="0"/>
                <a:cs typeface="Times New Roman" pitchFamily="18" charset="0"/>
              </a:rPr>
              <a:t>+ Máy tính sử dụng năng lượng điện để hoạt động: màn hình máy tính sáng, nhiệt do máy tính tỏa ra…</a:t>
            </a:r>
            <a:endParaRPr lang="en-US" sz="3600" dirty="0">
              <a:latin typeface="Times New Roman" pitchFamily="18" charset="0"/>
              <a:cs typeface="Times New Roman" pitchFamily="18" charset="0"/>
            </a:endParaRPr>
          </a:p>
        </p:txBody>
      </p:sp>
      <p:pic>
        <p:nvPicPr>
          <p:cNvPr id="40962" name="Picture 2" descr="Nhìn quanh phòng học của em để tìm ra những vật đang sử dụng năng lượng"/>
          <p:cNvPicPr>
            <a:picLocks noChangeAspect="1" noChangeArrowheads="1"/>
          </p:cNvPicPr>
          <p:nvPr/>
        </p:nvPicPr>
        <p:blipFill>
          <a:blip r:embed="rId2"/>
          <a:srcRect/>
          <a:stretch>
            <a:fillRect/>
          </a:stretch>
        </p:blipFill>
        <p:spPr bwMode="auto">
          <a:xfrm>
            <a:off x="6809509" y="609599"/>
            <a:ext cx="4696691" cy="2348345"/>
          </a:xfrm>
          <a:prstGeom prst="rect">
            <a:avLst/>
          </a:prstGeom>
          <a:noFill/>
        </p:spPr>
      </p:pic>
      <p:sp>
        <p:nvSpPr>
          <p:cNvPr id="6" name="Rectangle 5"/>
          <p:cNvSpPr/>
          <p:nvPr/>
        </p:nvSpPr>
        <p:spPr>
          <a:xfrm>
            <a:off x="5791200" y="3483739"/>
            <a:ext cx="5715000" cy="2862322"/>
          </a:xfrm>
          <a:prstGeom prst="rect">
            <a:avLst/>
          </a:prstGeom>
        </p:spPr>
        <p:txBody>
          <a:bodyPr wrap="square">
            <a:spAutoFit/>
          </a:bodyPr>
          <a:lstStyle/>
          <a:p>
            <a:r>
              <a:rPr lang="vi-VN" sz="3600" dirty="0">
                <a:solidFill>
                  <a:srgbClr val="00B050"/>
                </a:solidFill>
                <a:latin typeface="Times New Roman" pitchFamily="18" charset="0"/>
                <a:cs typeface="Times New Roman" pitchFamily="18" charset="0"/>
              </a:rPr>
              <a:t>+ Quạt sử dụng năng lượng điện để hoạt động: cánh quạt đang chạy tạo ra gió, phát ra âm thanh, động cơ quạt tỏa nhiệt….</a:t>
            </a:r>
            <a:endParaRPr lang="en-US" sz="3600" dirty="0">
              <a:solidFill>
                <a:srgbClr val="00B050"/>
              </a:solidFill>
              <a:latin typeface="Times New Roman" pitchFamily="18" charset="0"/>
              <a:cs typeface="Times New Roman" pitchFamily="18" charset="0"/>
            </a:endParaRPr>
          </a:p>
        </p:txBody>
      </p:sp>
      <p:pic>
        <p:nvPicPr>
          <p:cNvPr id="40964" name="Picture 4" descr="Nhìn quanh phòng học của em để tìm ra những vật đang sử dụng năng lượng"/>
          <p:cNvPicPr>
            <a:picLocks noChangeAspect="1" noChangeArrowheads="1"/>
          </p:cNvPicPr>
          <p:nvPr/>
        </p:nvPicPr>
        <p:blipFill>
          <a:blip r:embed="rId3"/>
          <a:srcRect/>
          <a:stretch>
            <a:fillRect/>
          </a:stretch>
        </p:blipFill>
        <p:spPr bwMode="auto">
          <a:xfrm>
            <a:off x="533400" y="2971800"/>
            <a:ext cx="4991100" cy="3886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40962"/>
                                        </p:tgtEl>
                                        <p:attrNameLst>
                                          <p:attrName>style.visibility</p:attrName>
                                        </p:attrNameLst>
                                      </p:cBhvr>
                                      <p:to>
                                        <p:strVal val="visible"/>
                                      </p:to>
                                    </p:set>
                                    <p:animEffect transition="in" filter="slide(fromBottom)">
                                      <p:cBhvr>
                                        <p:cTn id="14" dur="500"/>
                                        <p:tgtEl>
                                          <p:spTgt spid="4096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0964"/>
                                        </p:tgtEl>
                                        <p:attrNameLst>
                                          <p:attrName>style.visibility</p:attrName>
                                        </p:attrNameLst>
                                      </p:cBhvr>
                                      <p:to>
                                        <p:strVal val="visible"/>
                                      </p:to>
                                    </p:set>
                                    <p:animEffect transition="in" filter="slide(fromBottom)">
                                      <p:cBhvr>
                                        <p:cTn id="19" dur="500"/>
                                        <p:tgtEl>
                                          <p:spTgt spid="4096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4)">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273" y="246249"/>
            <a:ext cx="5943600" cy="2862322"/>
          </a:xfrm>
          <a:prstGeom prst="rect">
            <a:avLst/>
          </a:prstGeom>
        </p:spPr>
        <p:txBody>
          <a:bodyPr wrap="square">
            <a:spAutoFit/>
          </a:bodyPr>
          <a:lstStyle/>
          <a:p>
            <a:pPr algn="just"/>
            <a:r>
              <a:rPr lang="vi-VN" sz="3600" dirty="0">
                <a:latin typeface="Times New Roman" pitchFamily="18" charset="0"/>
                <a:cs typeface="Times New Roman" pitchFamily="18" charset="0"/>
              </a:rPr>
              <a:t>+ Điều hòa sử dụng năng lượng điện để hoạt động: nhiệt do điều hòa tỏa ra, quạt gió của điều hòa đang chạy và phát ra âm thanh….</a:t>
            </a:r>
            <a:endParaRPr lang="en-US" sz="3600" dirty="0">
              <a:latin typeface="Times New Roman" pitchFamily="18" charset="0"/>
              <a:cs typeface="Times New Roman" pitchFamily="18" charset="0"/>
            </a:endParaRPr>
          </a:p>
        </p:txBody>
      </p:sp>
      <p:sp>
        <p:nvSpPr>
          <p:cNvPr id="6" name="Rectangle 5"/>
          <p:cNvSpPr/>
          <p:nvPr/>
        </p:nvSpPr>
        <p:spPr>
          <a:xfrm>
            <a:off x="6248400" y="3896830"/>
            <a:ext cx="5638800" cy="2308324"/>
          </a:xfrm>
          <a:prstGeom prst="rect">
            <a:avLst/>
          </a:prstGeom>
        </p:spPr>
        <p:txBody>
          <a:bodyPr wrap="square">
            <a:spAutoFit/>
          </a:bodyPr>
          <a:lstStyle/>
          <a:p>
            <a:r>
              <a:rPr lang="vi-VN" sz="3600" b="1" dirty="0">
                <a:solidFill>
                  <a:srgbClr val="7030A0"/>
                </a:solidFill>
                <a:latin typeface="Times New Roman" pitchFamily="18" charset="0"/>
                <a:cs typeface="Times New Roman" pitchFamily="18" charset="0"/>
              </a:rPr>
              <a:t>+ Bình nước sử dụng năng lượng nhiệt từ Mặt Trời tỏa ra để làm nóng nước ở trong bình.</a:t>
            </a:r>
            <a:endParaRPr lang="en-US" sz="3600" b="1" dirty="0">
              <a:solidFill>
                <a:srgbClr val="7030A0"/>
              </a:solidFill>
              <a:latin typeface="Times New Roman" pitchFamily="18" charset="0"/>
              <a:cs typeface="Times New Roman" pitchFamily="18" charset="0"/>
            </a:endParaRPr>
          </a:p>
        </p:txBody>
      </p:sp>
      <p:sp>
        <p:nvSpPr>
          <p:cNvPr id="44036" name="AutoShape 4" descr="Những hãng điều hòa đắt tiền tốt nhất hiện n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Những hãng điều hòa đắt tiền tốt nhất hiện nay"/>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0" name="Picture 8" descr="Bạn đã biết cách lựa chọn đúng công suất điều hòa?"/>
          <p:cNvPicPr>
            <a:picLocks noChangeAspect="1" noChangeArrowheads="1"/>
          </p:cNvPicPr>
          <p:nvPr/>
        </p:nvPicPr>
        <p:blipFill>
          <a:blip r:embed="rId2"/>
          <a:srcRect/>
          <a:stretch>
            <a:fillRect/>
          </a:stretch>
        </p:blipFill>
        <p:spPr bwMode="auto">
          <a:xfrm>
            <a:off x="6553200" y="77210"/>
            <a:ext cx="5486400" cy="3200400"/>
          </a:xfrm>
          <a:prstGeom prst="rect">
            <a:avLst/>
          </a:prstGeom>
          <a:noFill/>
        </p:spPr>
      </p:pic>
      <p:pic>
        <p:nvPicPr>
          <p:cNvPr id="44042" name="Picture 10" descr="Năng lượng mặt trời và ứng dụng"/>
          <p:cNvPicPr>
            <a:picLocks noChangeAspect="1" noChangeArrowheads="1"/>
          </p:cNvPicPr>
          <p:nvPr/>
        </p:nvPicPr>
        <p:blipFill>
          <a:blip r:embed="rId3"/>
          <a:srcRect/>
          <a:stretch>
            <a:fillRect/>
          </a:stretch>
        </p:blipFill>
        <p:spPr bwMode="auto">
          <a:xfrm>
            <a:off x="228600" y="3298392"/>
            <a:ext cx="52578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44040"/>
                                        </p:tgtEl>
                                        <p:attrNameLst>
                                          <p:attrName>style.visibility</p:attrName>
                                        </p:attrNameLst>
                                      </p:cBhvr>
                                      <p:to>
                                        <p:strVal val="visible"/>
                                      </p:to>
                                    </p:set>
                                    <p:anim calcmode="lin" valueType="num">
                                      <p:cBhvr>
                                        <p:cTn id="12" dur="1000" fill="hold"/>
                                        <p:tgtEl>
                                          <p:spTgt spid="44040"/>
                                        </p:tgtEl>
                                        <p:attrNameLst>
                                          <p:attrName>ppt_w</p:attrName>
                                        </p:attrNameLst>
                                      </p:cBhvr>
                                      <p:tavLst>
                                        <p:tav tm="0">
                                          <p:val>
                                            <p:strVal val="#ppt_w*0.70"/>
                                          </p:val>
                                        </p:tav>
                                        <p:tav tm="100000">
                                          <p:val>
                                            <p:strVal val="#ppt_w"/>
                                          </p:val>
                                        </p:tav>
                                      </p:tavLst>
                                    </p:anim>
                                    <p:anim calcmode="lin" valueType="num">
                                      <p:cBhvr>
                                        <p:cTn id="13" dur="1000" fill="hold"/>
                                        <p:tgtEl>
                                          <p:spTgt spid="44040"/>
                                        </p:tgtEl>
                                        <p:attrNameLst>
                                          <p:attrName>ppt_h</p:attrName>
                                        </p:attrNameLst>
                                      </p:cBhvr>
                                      <p:tavLst>
                                        <p:tav tm="0">
                                          <p:val>
                                            <p:strVal val="#ppt_h"/>
                                          </p:val>
                                        </p:tav>
                                        <p:tav tm="100000">
                                          <p:val>
                                            <p:strVal val="#ppt_h"/>
                                          </p:val>
                                        </p:tav>
                                      </p:tavLst>
                                    </p:anim>
                                    <p:animEffect transition="in" filter="fade">
                                      <p:cBhvr>
                                        <p:cTn id="14" dur="1000"/>
                                        <p:tgtEl>
                                          <p:spTgt spid="44040"/>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nodeType="clickEffect">
                                  <p:stCondLst>
                                    <p:cond delay="0"/>
                                  </p:stCondLst>
                                  <p:childTnLst>
                                    <p:set>
                                      <p:cBhvr>
                                        <p:cTn id="18" dur="1" fill="hold">
                                          <p:stCondLst>
                                            <p:cond delay="0"/>
                                          </p:stCondLst>
                                        </p:cTn>
                                        <p:tgtEl>
                                          <p:spTgt spid="44042"/>
                                        </p:tgtEl>
                                        <p:attrNameLst>
                                          <p:attrName>style.visibility</p:attrName>
                                        </p:attrNameLst>
                                      </p:cBhvr>
                                      <p:to>
                                        <p:strVal val="visible"/>
                                      </p:to>
                                    </p:set>
                                    <p:animEffect transition="in" filter="plus(in)">
                                      <p:cBhvr>
                                        <p:cTn id="19" dur="2000"/>
                                        <p:tgtEl>
                                          <p:spTgt spid="4404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609600"/>
            <a:ext cx="6172200" cy="1754326"/>
          </a:xfrm>
          <a:prstGeom prst="rect">
            <a:avLst/>
          </a:prstGeom>
        </p:spPr>
        <p:txBody>
          <a:bodyPr wrap="square">
            <a:spAutoFit/>
          </a:bodyPr>
          <a:lstStyle/>
          <a:p>
            <a:r>
              <a:rPr lang="vi-VN" dirty="0"/>
              <a:t> </a:t>
            </a:r>
            <a:r>
              <a:rPr lang="vi-VN" sz="3600" dirty="0">
                <a:latin typeface="Times New Roman" pitchFamily="18" charset="0"/>
                <a:cs typeface="Times New Roman" pitchFamily="18" charset="0"/>
              </a:rPr>
              <a:t>Loa của máy tính sử dụng năng lượng âm: màng loa dao động tạo ra âm thanh.</a:t>
            </a:r>
            <a:endParaRPr lang="en-US" sz="3600" dirty="0">
              <a:latin typeface="Times New Roman" pitchFamily="18" charset="0"/>
              <a:cs typeface="Times New Roman" pitchFamily="18" charset="0"/>
            </a:endParaRPr>
          </a:p>
        </p:txBody>
      </p:sp>
      <p:pic>
        <p:nvPicPr>
          <p:cNvPr id="45058" name="Picture 2" descr="12 loa vi tính 2.1 hay nhất hiện nay 2022 công suất lớn giá từ 1tr"/>
          <p:cNvPicPr>
            <a:picLocks noChangeAspect="1" noChangeArrowheads="1"/>
          </p:cNvPicPr>
          <p:nvPr/>
        </p:nvPicPr>
        <p:blipFill>
          <a:blip r:embed="rId2"/>
          <a:srcRect/>
          <a:stretch>
            <a:fillRect/>
          </a:stretch>
        </p:blipFill>
        <p:spPr bwMode="auto">
          <a:xfrm>
            <a:off x="6442364" y="152400"/>
            <a:ext cx="5368636" cy="3200400"/>
          </a:xfrm>
          <a:prstGeom prst="rect">
            <a:avLst/>
          </a:prstGeom>
          <a:noFill/>
        </p:spPr>
      </p:pic>
      <p:sp>
        <p:nvSpPr>
          <p:cNvPr id="6" name="Rectangle 5"/>
          <p:cNvSpPr/>
          <p:nvPr/>
        </p:nvSpPr>
        <p:spPr>
          <a:xfrm>
            <a:off x="6248400" y="3826639"/>
            <a:ext cx="5562600" cy="2862322"/>
          </a:xfrm>
          <a:prstGeom prst="rect">
            <a:avLst/>
          </a:prstGeom>
        </p:spPr>
        <p:txBody>
          <a:bodyPr wrap="square">
            <a:spAutoFit/>
          </a:bodyPr>
          <a:lstStyle/>
          <a:p>
            <a:pPr algn="just"/>
            <a:r>
              <a:rPr lang="vi-VN" sz="3600" dirty="0">
                <a:solidFill>
                  <a:srgbClr val="00B050"/>
                </a:solidFill>
                <a:latin typeface="Times New Roman" pitchFamily="18" charset="0"/>
                <a:cs typeface="Times New Roman" pitchFamily="18" charset="0"/>
              </a:rPr>
              <a:t>Cây cảnh sử dụng năng lượng ánh sáng Mặt Trời để quang hợp giúp tổng hợp các chất dinh dưỡng để phát triển.</a:t>
            </a:r>
            <a:endParaRPr lang="en-US" sz="3600" dirty="0">
              <a:solidFill>
                <a:srgbClr val="00B050"/>
              </a:solidFill>
              <a:latin typeface="Times New Roman" pitchFamily="18" charset="0"/>
              <a:cs typeface="Times New Roman" pitchFamily="18" charset="0"/>
            </a:endParaRPr>
          </a:p>
        </p:txBody>
      </p:sp>
      <p:pic>
        <p:nvPicPr>
          <p:cNvPr id="45060" name="Picture 4" descr="Cây Kim Ngân: ý nghĩa phong thủy, cách trồng và chăm sóc"/>
          <p:cNvPicPr>
            <a:picLocks noChangeAspect="1" noChangeArrowheads="1"/>
          </p:cNvPicPr>
          <p:nvPr/>
        </p:nvPicPr>
        <p:blipFill>
          <a:blip r:embed="rId3"/>
          <a:srcRect/>
          <a:stretch>
            <a:fillRect/>
          </a:stretch>
        </p:blipFill>
        <p:spPr bwMode="auto">
          <a:xfrm>
            <a:off x="152400" y="3657600"/>
            <a:ext cx="5725886"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5058"/>
                                        </p:tgtEl>
                                        <p:attrNameLst>
                                          <p:attrName>style.visibility</p:attrName>
                                        </p:attrNameLst>
                                      </p:cBhvr>
                                      <p:to>
                                        <p:strVal val="visible"/>
                                      </p:to>
                                    </p:set>
                                    <p:animEffect transition="in" filter="slide(fromBottom)">
                                      <p:cBhvr>
                                        <p:cTn id="12" dur="500"/>
                                        <p:tgtEl>
                                          <p:spTgt spid="4505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plus(in)">
                                      <p:cBhvr>
                                        <p:cTn id="17" dur="2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45060"/>
                                        </p:tgtEl>
                                        <p:attrNameLst>
                                          <p:attrName>style.visibility</p:attrName>
                                        </p:attrNameLst>
                                      </p:cBhvr>
                                      <p:to>
                                        <p:strVal val="visible"/>
                                      </p:to>
                                    </p:set>
                                    <p:animEffect transition="in" filter="plus(in)">
                                      <p:cBhvr>
                                        <p:cTn id="22" dur="2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Quintus template">
  <a:themeElements>
    <a:clrScheme name="Custom 347">
      <a:dk1>
        <a:srgbClr val="25212A"/>
      </a:dk1>
      <a:lt1>
        <a:srgbClr val="FFFFFF"/>
      </a:lt1>
      <a:dk2>
        <a:srgbClr val="797281"/>
      </a:dk2>
      <a:lt2>
        <a:srgbClr val="E7E6E9"/>
      </a:lt2>
      <a:accent1>
        <a:srgbClr val="B87647"/>
      </a:accent1>
      <a:accent2>
        <a:srgbClr val="A85A5A"/>
      </a:accent2>
      <a:accent3>
        <a:srgbClr val="853E61"/>
      </a:accent3>
      <a:accent4>
        <a:srgbClr val="5C3959"/>
      </a:accent4>
      <a:accent5>
        <a:srgbClr val="CC4125"/>
      </a:accent5>
      <a:accent6>
        <a:srgbClr val="E4B681"/>
      </a:accent6>
      <a:hlink>
        <a:srgbClr val="2521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925</TotalTime>
  <Words>2146</Words>
  <Application>Microsoft Office PowerPoint</Application>
  <PresentationFormat>Widescreen</PresentationFormat>
  <Paragraphs>247</Paragraphs>
  <Slides>40</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40</vt:i4>
      </vt:variant>
    </vt:vector>
  </HeadingPairs>
  <TitlesOfParts>
    <vt:vector size="49" baseType="lpstr">
      <vt:lpstr>.VnTimeH</vt:lpstr>
      <vt:lpstr>Arial</vt:lpstr>
      <vt:lpstr>Calibri</vt:lpstr>
      <vt:lpstr>Oswald</vt:lpstr>
      <vt:lpstr>Times New Roman</vt:lpstr>
      <vt:lpstr>Tinos</vt:lpstr>
      <vt:lpstr>Office Theme</vt:lpstr>
      <vt:lpstr>Quintus template</vt:lpstr>
      <vt:lpstr>1_Quintus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SỰ CHUYỂN HÓA NĂNG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111</cp:revision>
  <dcterms:created xsi:type="dcterms:W3CDTF">2022-02-20T10:58:48Z</dcterms:created>
  <dcterms:modified xsi:type="dcterms:W3CDTF">2023-08-17T14:42:30Z</dcterms:modified>
</cp:coreProperties>
</file>