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16"/>
  </p:notesMasterIdLst>
  <p:sldIdLst>
    <p:sldId id="268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90674" autoAdjust="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59626-B028-46CB-AE5D-5CD1064C0D98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33F5D-640E-4D37-98D9-B3D4720C8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9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8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5219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2867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810243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07971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544131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4657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9313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29309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324884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06308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417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6001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4183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1538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8919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8426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9561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3988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63BE9-B23B-4AE3-9E1A-7EE9D6E02BAB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7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1975512"/>
            <a:ext cx="8806096" cy="44749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191657" y="2248050"/>
            <a:ext cx="6272895" cy="2065189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435" y="1447802"/>
            <a:ext cx="855446" cy="3857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78" y="4658541"/>
            <a:ext cx="1228928" cy="8911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23" y="1780198"/>
            <a:ext cx="654659" cy="69353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558514" y="2563498"/>
            <a:ext cx="642854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latin typeface="Times New Roman" pitchFamily="18" charset="0"/>
                <a:ea typeface="站酷快乐体2016修订版" panose="02010600030101010101" pitchFamily="2" charset="-122"/>
                <a:cs typeface="Times New Roman" pitchFamily="18" charset="0"/>
              </a:rPr>
              <a:t>BÀI 45 – TIẾT 114+115</a:t>
            </a:r>
            <a:endParaRPr lang="zh-CN" altLang="en-US" sz="2100" b="1" dirty="0">
              <a:solidFill>
                <a:srgbClr val="FF0000"/>
              </a:solidFill>
              <a:latin typeface="Times New Roman" pitchFamily="18" charset="0"/>
              <a:ea typeface="站酷快乐体2016修订版" panose="02010600030101010101" pitchFamily="2" charset="-122"/>
              <a:cs typeface="Times New Roman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634863" y="2534142"/>
            <a:ext cx="1892522" cy="474210"/>
            <a:chOff x="3649078" y="1556771"/>
            <a:chExt cx="2646857" cy="632280"/>
          </a:xfrm>
        </p:grpSpPr>
        <p:sp>
          <p:nvSpPr>
            <p:cNvPr id="24" name="任意多边形 23"/>
            <p:cNvSpPr/>
            <p:nvPr/>
          </p:nvSpPr>
          <p:spPr>
            <a:xfrm>
              <a:off x="3649078" y="2014752"/>
              <a:ext cx="2161381" cy="153653"/>
            </a:xfrm>
            <a:custGeom>
              <a:avLst/>
              <a:gdLst>
                <a:gd name="connsiteX0" fmla="*/ 0 w 2937934"/>
                <a:gd name="connsiteY0" fmla="*/ 23946 h 178330"/>
                <a:gd name="connsiteX1" fmla="*/ 1938867 w 2937934"/>
                <a:gd name="connsiteY1" fmla="*/ 100146 h 178330"/>
                <a:gd name="connsiteX2" fmla="*/ 1540934 w 2937934"/>
                <a:gd name="connsiteY2" fmla="*/ 176346 h 178330"/>
                <a:gd name="connsiteX3" fmla="*/ 1828800 w 2937934"/>
                <a:gd name="connsiteY3" fmla="*/ 15479 h 178330"/>
                <a:gd name="connsiteX4" fmla="*/ 2937934 w 2937934"/>
                <a:gd name="connsiteY4" fmla="*/ 15479 h 17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934" h="178330">
                  <a:moveTo>
                    <a:pt x="0" y="23946"/>
                  </a:moveTo>
                  <a:lnTo>
                    <a:pt x="1938867" y="100146"/>
                  </a:lnTo>
                  <a:cubicBezTo>
                    <a:pt x="2195689" y="125546"/>
                    <a:pt x="1559278" y="190457"/>
                    <a:pt x="1540934" y="176346"/>
                  </a:cubicBezTo>
                  <a:cubicBezTo>
                    <a:pt x="1522590" y="162235"/>
                    <a:pt x="1595967" y="42290"/>
                    <a:pt x="1828800" y="15479"/>
                  </a:cubicBezTo>
                  <a:cubicBezTo>
                    <a:pt x="2061633" y="-11332"/>
                    <a:pt x="2499783" y="2073"/>
                    <a:pt x="2937934" y="15479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5024">
              <a:off x="5769367" y="1556771"/>
              <a:ext cx="526568" cy="63228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FADC12E-5CD7-4209-A686-3A40BC306890}"/>
              </a:ext>
            </a:extLst>
          </p:cNvPr>
          <p:cNvSpPr/>
          <p:nvPr/>
        </p:nvSpPr>
        <p:spPr>
          <a:xfrm>
            <a:off x="1952642" y="3376614"/>
            <a:ext cx="681539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 CẢN CỦA NƯỚC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BC250C-0BD0-4D59-85EC-68B576787E3C}"/>
              </a:ext>
            </a:extLst>
          </p:cNvPr>
          <p:cNvSpPr/>
          <p:nvPr/>
        </p:nvSpPr>
        <p:spPr>
          <a:xfrm>
            <a:off x="3371842" y="1076986"/>
            <a:ext cx="55900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vi-VN" sz="24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 VIII: </a:t>
            </a:r>
            <a:r>
              <a:rPr lang="en-US" sz="24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2B254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Isosceles Triangle 5">
            <a:extLst>
              <a:ext uri="{FF2B5EF4-FFF2-40B4-BE49-F238E27FC236}">
                <a16:creationId xmlns:a16="http://schemas.microsoft.com/office/drawing/2014/main" id="{BCD394A9-2921-4155-B208-9F269F3FB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335" y="1857494"/>
            <a:ext cx="5772704" cy="107078"/>
          </a:xfrm>
          <a:prstGeom prst="triangle">
            <a:avLst>
              <a:gd name="adj" fmla="val 1481"/>
            </a:avLst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0" name="Isosceles Triangle 14">
            <a:extLst>
              <a:ext uri="{FF2B5EF4-FFF2-40B4-BE49-F238E27FC236}">
                <a16:creationId xmlns:a16="http://schemas.microsoft.com/office/drawing/2014/main" id="{9E2CB7D6-568D-456D-B480-F6983B323FD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249868" y="5922751"/>
            <a:ext cx="4817933" cy="161228"/>
          </a:xfrm>
          <a:prstGeom prst="triangle">
            <a:avLst>
              <a:gd name="adj" fmla="val 3231"/>
            </a:avLst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1" name="Isosceles Triangle 16">
            <a:extLst>
              <a:ext uri="{FF2B5EF4-FFF2-40B4-BE49-F238E27FC236}">
                <a16:creationId xmlns:a16="http://schemas.microsoft.com/office/drawing/2014/main" id="{D1D2A0B7-933A-423F-ADC7-64657BFC96C7}"/>
              </a:ext>
            </a:extLst>
          </p:cNvPr>
          <p:cNvSpPr>
            <a:spLocks noChangeArrowheads="1"/>
          </p:cNvSpPr>
          <p:nvPr/>
        </p:nvSpPr>
        <p:spPr bwMode="auto">
          <a:xfrm rot="15797272">
            <a:off x="1419923" y="4287832"/>
            <a:ext cx="2851719" cy="242888"/>
          </a:xfrm>
          <a:prstGeom prst="triangle">
            <a:avLst>
              <a:gd name="adj" fmla="val 1227"/>
            </a:avLst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2" name="Isosceles Triangle 17">
            <a:extLst>
              <a:ext uri="{FF2B5EF4-FFF2-40B4-BE49-F238E27FC236}">
                <a16:creationId xmlns:a16="http://schemas.microsoft.com/office/drawing/2014/main" id="{15720E25-B03D-46D9-A903-014EEFA6EB4C}"/>
              </a:ext>
            </a:extLst>
          </p:cNvPr>
          <p:cNvSpPr>
            <a:spLocks noChangeArrowheads="1"/>
          </p:cNvSpPr>
          <p:nvPr/>
        </p:nvSpPr>
        <p:spPr bwMode="auto">
          <a:xfrm rot="5074747">
            <a:off x="8131652" y="3350623"/>
            <a:ext cx="3427392" cy="242888"/>
          </a:xfrm>
          <a:prstGeom prst="triangle">
            <a:avLst>
              <a:gd name="adj" fmla="val 1227"/>
            </a:avLst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6BF5DF81-AD6A-4ABF-9BB1-B2A0B7375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1" y="1771566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6" name="Oval 18">
            <a:extLst>
              <a:ext uri="{FF2B5EF4-FFF2-40B4-BE49-F238E27FC236}">
                <a16:creationId xmlns:a16="http://schemas.microsoft.com/office/drawing/2014/main" id="{B8E0171F-EB16-48A8-93B8-F1C890403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326" y="1775138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7" name="Oval 19">
            <a:extLst>
              <a:ext uri="{FF2B5EF4-FFF2-40B4-BE49-F238E27FC236}">
                <a16:creationId xmlns:a16="http://schemas.microsoft.com/office/drawing/2014/main" id="{C5D31E54-E42E-4A94-B640-28A5B242D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7992" y="1755493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8" name="Oval 20">
            <a:extLst>
              <a:ext uri="{FF2B5EF4-FFF2-40B4-BE49-F238E27FC236}">
                <a16:creationId xmlns:a16="http://schemas.microsoft.com/office/drawing/2014/main" id="{D254A21C-33D5-48BA-997A-93E0F9A72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746" y="1766209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87F630E2-1ECF-43F3-8407-E6AEBF1A1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528" y="1761744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30" name="Oval 22">
            <a:extLst>
              <a:ext uri="{FF2B5EF4-FFF2-40B4-BE49-F238E27FC236}">
                <a16:creationId xmlns:a16="http://schemas.microsoft.com/office/drawing/2014/main" id="{6D3A6F46-EA80-420E-96F5-EB3335C92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067" y="1747457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419A61C5-07F0-4C88-A30B-EB35C2594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688" y="1733169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32" name="Oval 24">
            <a:extLst>
              <a:ext uri="{FF2B5EF4-FFF2-40B4-BE49-F238E27FC236}">
                <a16:creationId xmlns:a16="http://schemas.microsoft.com/office/drawing/2014/main" id="{0B72C33C-B033-46CC-A400-78BD28430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093" y="1729597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33" name="Oval 25">
            <a:extLst>
              <a:ext uri="{FF2B5EF4-FFF2-40B4-BE49-F238E27FC236}">
                <a16:creationId xmlns:a16="http://schemas.microsoft.com/office/drawing/2014/main" id="{E91CA5A9-7C80-4388-A60F-062A70E7E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623" y="1780496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34" name="Oval 26">
            <a:extLst>
              <a:ext uri="{FF2B5EF4-FFF2-40B4-BE49-F238E27FC236}">
                <a16:creationId xmlns:a16="http://schemas.microsoft.com/office/drawing/2014/main" id="{8B175426-D1F1-4868-A94F-C9A8DA165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752" y="1734956"/>
            <a:ext cx="156797" cy="70092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35" name="Rectangle: Diagonal Corners Snipped 34">
            <a:extLst>
              <a:ext uri="{FF2B5EF4-FFF2-40B4-BE49-F238E27FC236}">
                <a16:creationId xmlns:a16="http://schemas.microsoft.com/office/drawing/2014/main" id="{2124BD25-007E-4F28-9EAD-2968DD4E0AD3}"/>
              </a:ext>
            </a:extLst>
          </p:cNvPr>
          <p:cNvSpPr/>
          <p:nvPr/>
        </p:nvSpPr>
        <p:spPr bwMode="auto">
          <a:xfrm rot="1745666">
            <a:off x="3178612" y="5175970"/>
            <a:ext cx="1373386" cy="300038"/>
          </a:xfrm>
          <a:prstGeom prst="snip2DiagRect">
            <a:avLst/>
          </a:prstGeom>
          <a:solidFill>
            <a:srgbClr val="FFD757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sx="51000" sy="51000" algn="ctr" rotWithShape="0">
              <a:srgbClr val="FFC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427518485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638" y="1139868"/>
            <a:ext cx="8166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Graphic 16">
            <a:extLst>
              <a:ext uri="{FF2B5EF4-FFF2-40B4-BE49-F238E27FC236}">
                <a16:creationId xmlns:a16="http://schemas.microsoft.com/office/drawing/2014/main" id="{11B4294D-B470-48F7-A684-2210DFC0F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981" y="2022017"/>
            <a:ext cx="1279322" cy="1279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1117" y="2541442"/>
            <a:ext cx="86680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48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2263" y="212942"/>
            <a:ext cx="894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71" y="797717"/>
            <a:ext cx="4798251" cy="3010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57" y="825249"/>
            <a:ext cx="5010411" cy="2982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34" y="3835444"/>
            <a:ext cx="5715000" cy="302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22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859809"/>
            <a:ext cx="4872251" cy="5959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72" y="859808"/>
            <a:ext cx="5008728" cy="5998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4412" y="103873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069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3" y="436728"/>
            <a:ext cx="1106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21" y="980291"/>
            <a:ext cx="5163403" cy="19277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1564" y="3245809"/>
            <a:ext cx="1514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2" y="1021503"/>
            <a:ext cx="4640238" cy="2049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47964" y="3070747"/>
            <a:ext cx="120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54" y="3707474"/>
            <a:ext cx="4924570" cy="27299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7183" y="6437422"/>
            <a:ext cx="105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2" y="3707474"/>
            <a:ext cx="4476464" cy="27299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15952" y="6381651"/>
            <a:ext cx="122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510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9110" y="491320"/>
            <a:ext cx="526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1690" y="2169994"/>
            <a:ext cx="8202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SBT.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</a:t>
            </a:r>
          </a:p>
        </p:txBody>
      </p:sp>
    </p:spTree>
    <p:extLst>
      <p:ext uri="{BB962C8B-B14F-4D97-AF65-F5344CB8AC3E}">
        <p14:creationId xmlns:p14="http://schemas.microsoft.com/office/powerpoint/2010/main" val="23694697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7523" y="989556"/>
            <a:ext cx="74780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Lực cản của nước là gì?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Đặc điểm lực cản của nước? (làm cách nào có thể thay đổi độ lớn lực cản của nước?)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Lực cản của nước có ảnh hưởng gì đối với cuộc sống?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79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2729" y="425885"/>
            <a:ext cx="279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4477" y="1465546"/>
            <a:ext cx="52233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phễu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GHĐ 5N (8)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van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033" y="1465546"/>
            <a:ext cx="4150738" cy="39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359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6767" y="638827"/>
            <a:ext cx="710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THÍ NGHIỆM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2159" y="2680570"/>
            <a:ext cx="9432099" cy="3757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393178"/>
              </p:ext>
            </p:extLst>
          </p:nvPr>
        </p:nvGraphicFramePr>
        <p:xfrm>
          <a:off x="2528802" y="1963644"/>
          <a:ext cx="8844831" cy="3673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1708">
                  <a:extLst>
                    <a:ext uri="{9D8B030D-6E8A-4147-A177-3AD203B41FA5}">
                      <a16:colId xmlns:a16="http://schemas.microsoft.com/office/drawing/2014/main" val="3077090700"/>
                    </a:ext>
                  </a:extLst>
                </a:gridCol>
                <a:gridCol w="4423123">
                  <a:extLst>
                    <a:ext uri="{9D8B030D-6E8A-4147-A177-3AD203B41FA5}">
                      <a16:colId xmlns:a16="http://schemas.microsoft.com/office/drawing/2014/main" val="1017616337"/>
                    </a:ext>
                  </a:extLst>
                </a:gridCol>
              </a:tblGrid>
              <a:tr h="1224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272751"/>
                  </a:ext>
                </a:extLst>
              </a:tr>
              <a:tr h="1224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2.5 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076974"/>
                  </a:ext>
                </a:extLst>
              </a:tr>
              <a:tr h="1224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 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808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195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2888" y="764088"/>
            <a:ext cx="7791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9417" y="2549829"/>
            <a:ext cx="8242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570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0777" y="676405"/>
            <a:ext cx="8066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" y="1876734"/>
            <a:ext cx="115678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……..</a:t>
            </a:r>
          </a:p>
        </p:txBody>
      </p:sp>
    </p:spTree>
    <p:extLst>
      <p:ext uri="{BB962C8B-B14F-4D97-AF65-F5344CB8AC3E}">
        <p14:creationId xmlns:p14="http://schemas.microsoft.com/office/powerpoint/2010/main" val="3724778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8460" y="1127342"/>
            <a:ext cx="5611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Graphic 16">
            <a:extLst>
              <a:ext uri="{FF2B5EF4-FFF2-40B4-BE49-F238E27FC236}">
                <a16:creationId xmlns:a16="http://schemas.microsoft.com/office/drawing/2014/main" id="{11B4294D-B470-48F7-A684-2210DFC0F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83" y="1608658"/>
            <a:ext cx="1279322" cy="1279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2039" y="1864926"/>
            <a:ext cx="9419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88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9682" y="450937"/>
            <a:ext cx="3081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0840" y="1035712"/>
            <a:ext cx="51710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772" y="1340883"/>
            <a:ext cx="4150738" cy="39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82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5595" y="388307"/>
            <a:ext cx="6037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THÍ NGHIỆM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861667"/>
              </p:ext>
            </p:extLst>
          </p:nvPr>
        </p:nvGraphicFramePr>
        <p:xfrm>
          <a:off x="1974373" y="1594538"/>
          <a:ext cx="9699884" cy="4233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2948">
                  <a:extLst>
                    <a:ext uri="{9D8B030D-6E8A-4147-A177-3AD203B41FA5}">
                      <a16:colId xmlns:a16="http://schemas.microsoft.com/office/drawing/2014/main" val="4183246475"/>
                    </a:ext>
                  </a:extLst>
                </a:gridCol>
                <a:gridCol w="1909665">
                  <a:extLst>
                    <a:ext uri="{9D8B030D-6E8A-4147-A177-3AD203B41FA5}">
                      <a16:colId xmlns:a16="http://schemas.microsoft.com/office/drawing/2014/main" val="3240473542"/>
                    </a:ext>
                  </a:extLst>
                </a:gridCol>
                <a:gridCol w="2182475">
                  <a:extLst>
                    <a:ext uri="{9D8B030D-6E8A-4147-A177-3AD203B41FA5}">
                      <a16:colId xmlns:a16="http://schemas.microsoft.com/office/drawing/2014/main" val="3846957245"/>
                    </a:ext>
                  </a:extLst>
                </a:gridCol>
                <a:gridCol w="1789931">
                  <a:extLst>
                    <a:ext uri="{9D8B030D-6E8A-4147-A177-3AD203B41FA5}">
                      <a16:colId xmlns:a16="http://schemas.microsoft.com/office/drawing/2014/main" val="3191718033"/>
                    </a:ext>
                  </a:extLst>
                </a:gridCol>
                <a:gridCol w="2074865">
                  <a:extLst>
                    <a:ext uri="{9D8B030D-6E8A-4147-A177-3AD203B41FA5}">
                      <a16:colId xmlns:a16="http://schemas.microsoft.com/office/drawing/2014/main" val="1893500175"/>
                    </a:ext>
                  </a:extLst>
                </a:gridCol>
              </a:tblGrid>
              <a:tr h="16950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(cm)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(cm)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(cm</a:t>
                      </a:r>
                      <a:r>
                        <a:rPr lang="en-US" sz="2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chỉ của lực kế (N)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297271"/>
                  </a:ext>
                </a:extLst>
              </a:tr>
              <a:tr h="1268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 cản 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6  cm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 cm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cm</a:t>
                      </a:r>
                      <a:r>
                        <a:rPr lang="en-US" sz="2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 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0863017"/>
                  </a:ext>
                </a:extLst>
              </a:tr>
              <a:tr h="1268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 cản 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8  cm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 cm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cm</a:t>
                      </a:r>
                      <a:r>
                        <a:rPr lang="en-US" sz="2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4.5 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4698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582107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160</TotalTime>
  <Words>536</Words>
  <Application>Microsoft Office PowerPoint</Application>
  <PresentationFormat>Widescreen</PresentationFormat>
  <Paragraphs>69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Tahoma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18</cp:revision>
  <dcterms:created xsi:type="dcterms:W3CDTF">2021-06-02T05:30:50Z</dcterms:created>
  <dcterms:modified xsi:type="dcterms:W3CDTF">2023-08-17T14:36:15Z</dcterms:modified>
</cp:coreProperties>
</file>