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81" r:id="rId2"/>
    <p:sldId id="298" r:id="rId3"/>
    <p:sldId id="297" r:id="rId4"/>
    <p:sldId id="299" r:id="rId5"/>
    <p:sldId id="301" r:id="rId6"/>
    <p:sldId id="302" r:id="rId7"/>
    <p:sldId id="303" r:id="rId8"/>
    <p:sldId id="300" r:id="rId9"/>
    <p:sldId id="304" r:id="rId10"/>
    <p:sldId id="305" r:id="rId11"/>
    <p:sldId id="306" r:id="rId12"/>
    <p:sldId id="296" r:id="rId13"/>
    <p:sldId id="308" r:id="rId14"/>
    <p:sldId id="309" r:id="rId15"/>
    <p:sldId id="307" r:id="rId16"/>
    <p:sldId id="310" r:id="rId17"/>
    <p:sldId id="311" r:id="rId18"/>
    <p:sldId id="312" r:id="rId19"/>
    <p:sldId id="313" r:id="rId20"/>
    <p:sldId id="314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5" r:id="rId37"/>
    <p:sldId id="338" r:id="rId38"/>
    <p:sldId id="339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15" r:id="rId48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020" y="3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17/8/2023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18" Type="http://schemas.openxmlformats.org/officeDocument/2006/relationships/image" Target="../media/image75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17" Type="http://schemas.openxmlformats.org/officeDocument/2006/relationships/image" Target="../media/image74.jpeg"/><Relationship Id="rId2" Type="http://schemas.openxmlformats.org/officeDocument/2006/relationships/image" Target="../media/image60.jpe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5" Type="http://schemas.openxmlformats.org/officeDocument/2006/relationships/hyperlink" Target="vai%20tr&#242;%20c&#7911;a%20th&#7921;c%20v&#7853;t%20v&#7899;i%20&#273;&#7897;ng%20v&#7853;t/&#272;i&#7873;u%20g&#236;%20s&#7869;%20x&#7843;y%20ra%20khi%20Tra&#769;i%20&#272;a&#770;&#769;t%20ma&#770;&#769;t%20oxy%20trong%205%20gia&#770;y.mp4" TargetMode="External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tai%20lieu%20cong%20tac\phim%20t&#432;%20li&#7879;u%20d&#7841;y%20h&#7885;c\phim%20sinh%206.mp4" TargetMode="External"/><Relationship Id="rId1" Type="http://schemas.microsoft.com/office/2007/relationships/media" Target="file:///D:\tai%20lieu%20cong%20tac\phim%20t&#432;%20li&#7879;u%20d&#7841;y%20h&#7885;c\phim%20sinh%206.mp4" TargetMode="Externa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Phát hiện một người đàn ông chết bí ẩn dưới ao 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7966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ác dụng của Bèo Tấm trong bể thủy sinh ⋆ Thủy sinh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2578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67000"/>
            <a:ext cx="5867400" cy="426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278933" y="5943600"/>
            <a:ext cx="8420100" cy="9886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34: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VẬT</a:t>
            </a: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72440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2133600"/>
            <a:ext cx="754380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428999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609600"/>
            <a:ext cx="97536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7163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6200"/>
            <a:ext cx="1097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(1-2cm)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971800"/>
            <a:ext cx="1028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thềm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03639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CỦNG CỐ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2026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428999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838200"/>
            <a:ext cx="10287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" y="2514600"/>
            <a:ext cx="10287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2771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480"/>
            <a:ext cx="1028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 HỌC TẬP SỐ 1</a:t>
            </a: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tin SGK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539019"/>
              </p:ext>
            </p:extLst>
          </p:nvPr>
        </p:nvGraphicFramePr>
        <p:xfrm>
          <a:off x="304800" y="1793240"/>
          <a:ext cx="101346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8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3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dưỡng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xỉ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kín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83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114300"/>
            <a:ext cx="316992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"/>
            <a:ext cx="383717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35" y="114300"/>
            <a:ext cx="3752850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5486400"/>
            <a:ext cx="1028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HOÀN THIỆN PHIẾU HỌC TẬP SỐ 1</a:t>
            </a:r>
          </a:p>
        </p:txBody>
      </p:sp>
    </p:spTree>
    <p:extLst>
      <p:ext uri="{BB962C8B-B14F-4D97-AF65-F5344CB8AC3E}">
        <p14:creationId xmlns:p14="http://schemas.microsoft.com/office/powerpoint/2010/main" val="73009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306920"/>
              </p:ext>
            </p:extLst>
          </p:nvPr>
        </p:nvGraphicFramePr>
        <p:xfrm>
          <a:off x="304800" y="228600"/>
          <a:ext cx="10134600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8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3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dưỡng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xỉ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kín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62150" y="1695271"/>
            <a:ext cx="184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ướt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2150" y="3077527"/>
            <a:ext cx="2076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2150" y="4953000"/>
            <a:ext cx="201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1692532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8600" y="3048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4953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4600" y="149352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5560" y="3109792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9360" y="495300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34400" y="1678185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culi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66760" y="3141164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Pơmu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58200" y="50292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759011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04800"/>
            <a:ext cx="10287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2: EM TẬP LÀM CHUYÊN GIA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>
              <a:lnSpc>
                <a:spcPct val="150000"/>
              </a:lnSpc>
              <a:buAutoNum type="arabicPeriod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indent="457200">
              <a:lnSpc>
                <a:spcPct val="150000"/>
              </a:lnSpc>
              <a:buAutoNum type="arabicPeriod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03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0"/>
            <a:ext cx="1028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HOẠT ĐỘNG 3: LUYỆN TẬP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01108"/>
            <a:ext cx="1185344" cy="104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81600"/>
            <a:ext cx="1241425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596" y="5284593"/>
            <a:ext cx="1186618" cy="10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181600"/>
            <a:ext cx="1240151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432" y="5299833"/>
            <a:ext cx="1185344" cy="10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49" y="5212715"/>
            <a:ext cx="1240151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9600" y="6396335"/>
            <a:ext cx="910172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RÊU</a:t>
            </a:r>
          </a:p>
        </p:txBody>
      </p:sp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683" y="5284280"/>
            <a:ext cx="1185344" cy="104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27" y="5181600"/>
            <a:ext cx="1241425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36900" y="6396335"/>
            <a:ext cx="1892300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DƯƠNG XỈ  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12441" y="6396335"/>
            <a:ext cx="1859960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HẠT TRẦN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86800" y="6380984"/>
            <a:ext cx="1859960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HẠT KÍN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954107"/>
            <a:ext cx="2396902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124200"/>
            <a:ext cx="2616200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54107"/>
            <a:ext cx="2513102" cy="163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67" y="3119139"/>
            <a:ext cx="2308161" cy="157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968829"/>
            <a:ext cx="2533650" cy="169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" y="3047999"/>
            <a:ext cx="2398802" cy="161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26" y="816430"/>
            <a:ext cx="2739574" cy="184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762000" y="25146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87936" y="25146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19400" y="4724400"/>
            <a:ext cx="289560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34400" y="25908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6314" y="46482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tuế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72562" y="2657474"/>
            <a:ext cx="2455438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77987" y="4724400"/>
            <a:ext cx="2332563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culi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79351" y="4724400"/>
            <a:ext cx="2464849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8309" y="5553500"/>
            <a:ext cx="79275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86673" y="5547323"/>
            <a:ext cx="79275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h, k</a:t>
            </a: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24200"/>
            <a:ext cx="267276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6446044" y="5584615"/>
            <a:ext cx="79275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c, 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041591" y="5629497"/>
            <a:ext cx="132841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b, d, g</a:t>
            </a:r>
          </a:p>
        </p:txBody>
      </p:sp>
    </p:spTree>
    <p:extLst>
      <p:ext uri="{BB962C8B-B14F-4D97-AF65-F5344CB8AC3E}">
        <p14:creationId xmlns:p14="http://schemas.microsoft.com/office/powerpoint/2010/main" val="24283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NHIỆM VỤ Ở NHÀ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391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356360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HÌNH ẢNH ĐƯỢC CUNG CẤP VÀ HOÀN THÀNH BẢNG SAU VỀ ĐẶC ĐIỂM CỦA THỰC VẬT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492617"/>
              </p:ext>
            </p:extLst>
          </p:nvPr>
        </p:nvGraphicFramePr>
        <p:xfrm>
          <a:off x="304800" y="2468880"/>
          <a:ext cx="103632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3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Kích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…..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4572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I. ĐA DẠNG CỦA THỰC VẬT</a:t>
            </a:r>
          </a:p>
        </p:txBody>
      </p:sp>
    </p:spTree>
    <p:extLst>
      <p:ext uri="{BB962C8B-B14F-4D97-AF65-F5344CB8AC3E}">
        <p14:creationId xmlns:p14="http://schemas.microsoft.com/office/powerpoint/2010/main" val="41988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09728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1486"/>
            <a:ext cx="2895600" cy="233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001486"/>
            <a:ext cx="2971800" cy="233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90600"/>
            <a:ext cx="3525749" cy="234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3155"/>
            <a:ext cx="333707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3385812"/>
            <a:ext cx="3367087" cy="234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799" y="5943600"/>
            <a:ext cx="992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7583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ubPieSlice"/>
          <p:cNvSpPr>
            <a:spLocks noEditPoints="1" noChangeArrowheads="1"/>
          </p:cNvSpPr>
          <p:nvPr/>
        </p:nvSpPr>
        <p:spPr bwMode="auto">
          <a:xfrm>
            <a:off x="640080" y="2133600"/>
            <a:ext cx="4937760" cy="411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2649" y="159"/>
                </a:moveTo>
                <a:cubicBezTo>
                  <a:pt x="12038" y="53"/>
                  <a:pt x="1142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10740"/>
                  <a:pt x="21599" y="10681"/>
                  <a:pt x="21598" y="10621"/>
                </a:cubicBezTo>
                <a:lnTo>
                  <a:pt x="10800" y="10800"/>
                </a:lnTo>
                <a:lnTo>
                  <a:pt x="12649" y="159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483" name="PubPieSlice"/>
          <p:cNvSpPr>
            <a:spLocks noEditPoints="1" noChangeArrowheads="1"/>
          </p:cNvSpPr>
          <p:nvPr/>
        </p:nvSpPr>
        <p:spPr bwMode="auto">
          <a:xfrm>
            <a:off x="742950" y="2178050"/>
            <a:ext cx="4846320" cy="3962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413" y="8800"/>
                </a:moveTo>
                <a:cubicBezTo>
                  <a:pt x="20584" y="4400"/>
                  <a:pt x="17125" y="967"/>
                  <a:pt x="12718" y="171"/>
                </a:cubicBezTo>
                <a:lnTo>
                  <a:pt x="10800" y="10800"/>
                </a:lnTo>
                <a:lnTo>
                  <a:pt x="21413" y="88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280160" y="3657600"/>
            <a:ext cx="118872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Nitơ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4023360" y="2971801"/>
            <a:ext cx="73152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</a:rPr>
              <a:t>O</a:t>
            </a:r>
            <a:r>
              <a:rPr lang="en-US" sz="2800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endParaRPr lang="en-US" sz="2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486" name="PubPieSlice"/>
          <p:cNvSpPr>
            <a:spLocks noEditPoints="1" noChangeArrowheads="1"/>
          </p:cNvSpPr>
          <p:nvPr/>
        </p:nvSpPr>
        <p:spPr bwMode="auto">
          <a:xfrm>
            <a:off x="731520" y="2549525"/>
            <a:ext cx="4846320" cy="3200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599" y="10862"/>
                </a:moveTo>
                <a:cubicBezTo>
                  <a:pt x="21599" y="10841"/>
                  <a:pt x="21600" y="10820"/>
                  <a:pt x="21600" y="10800"/>
                </a:cubicBezTo>
                <a:cubicBezTo>
                  <a:pt x="21600" y="10123"/>
                  <a:pt x="21536" y="9448"/>
                  <a:pt x="21410" y="8783"/>
                </a:cubicBezTo>
                <a:lnTo>
                  <a:pt x="10800" y="10800"/>
                </a:lnTo>
                <a:lnTo>
                  <a:pt x="21599" y="10862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487" name="AutoShape 11"/>
          <p:cNvSpPr>
            <a:spLocks noChangeArrowheads="1"/>
          </p:cNvSpPr>
          <p:nvPr/>
        </p:nvSpPr>
        <p:spPr bwMode="auto">
          <a:xfrm>
            <a:off x="5644516" y="2446338"/>
            <a:ext cx="4572000" cy="1371600"/>
          </a:xfrm>
          <a:prstGeom prst="wedgeRoundRectCallout">
            <a:avLst>
              <a:gd name="adj1" fmla="val -55366"/>
              <a:gd name="adj2" fmla="val 63310"/>
              <a:gd name="adj3" fmla="val 16667"/>
            </a:avLst>
          </a:prstGeom>
          <a:noFill/>
          <a:ln w="9525" algn="ctr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Cacbonic và các chất khí khác</a:t>
            </a:r>
          </a:p>
        </p:txBody>
      </p:sp>
      <p:grpSp>
        <p:nvGrpSpPr>
          <p:cNvPr id="20488" name="Group 41"/>
          <p:cNvGrpSpPr>
            <a:grpSpLocks/>
          </p:cNvGrpSpPr>
          <p:nvPr/>
        </p:nvGrpSpPr>
        <p:grpSpPr bwMode="auto">
          <a:xfrm>
            <a:off x="409575" y="66675"/>
            <a:ext cx="10515599" cy="1914525"/>
            <a:chOff x="114" y="192"/>
            <a:chExt cx="5520" cy="1206"/>
          </a:xfrm>
        </p:grpSpPr>
        <p:grpSp>
          <p:nvGrpSpPr>
            <p:cNvPr id="20496" name="Group 38"/>
            <p:cNvGrpSpPr>
              <a:grpSpLocks/>
            </p:cNvGrpSpPr>
            <p:nvPr/>
          </p:nvGrpSpPr>
          <p:grpSpPr bwMode="auto">
            <a:xfrm>
              <a:off x="114" y="253"/>
              <a:ext cx="5520" cy="1145"/>
              <a:chOff x="114" y="240"/>
              <a:chExt cx="5520" cy="1145"/>
            </a:xfrm>
          </p:grpSpPr>
          <p:sp>
            <p:nvSpPr>
              <p:cNvPr id="20506" name="Rectangle 14"/>
              <p:cNvSpPr>
                <a:spLocks noChangeArrowheads="1"/>
              </p:cNvSpPr>
              <p:nvPr/>
            </p:nvSpPr>
            <p:spPr bwMode="auto">
              <a:xfrm>
                <a:off x="4530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07" name="Rectangle 13"/>
              <p:cNvSpPr>
                <a:spLocks noChangeArrowheads="1"/>
              </p:cNvSpPr>
              <p:nvPr/>
            </p:nvSpPr>
            <p:spPr bwMode="auto">
              <a:xfrm>
                <a:off x="3426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08" name="Rectangle 12"/>
              <p:cNvSpPr>
                <a:spLocks noChangeArrowheads="1"/>
              </p:cNvSpPr>
              <p:nvPr/>
            </p:nvSpPr>
            <p:spPr bwMode="auto">
              <a:xfrm>
                <a:off x="2322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09" name="Rectangle 11"/>
              <p:cNvSpPr>
                <a:spLocks noChangeArrowheads="1"/>
              </p:cNvSpPr>
              <p:nvPr/>
            </p:nvSpPr>
            <p:spPr bwMode="auto">
              <a:xfrm>
                <a:off x="1218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0" name="Rectangle 10"/>
              <p:cNvSpPr>
                <a:spLocks noChangeArrowheads="1"/>
              </p:cNvSpPr>
              <p:nvPr/>
            </p:nvSpPr>
            <p:spPr bwMode="auto">
              <a:xfrm>
                <a:off x="114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1" name="Rectangle 9"/>
              <p:cNvSpPr>
                <a:spLocks noChangeArrowheads="1"/>
              </p:cNvSpPr>
              <p:nvPr/>
            </p:nvSpPr>
            <p:spPr bwMode="auto">
              <a:xfrm>
                <a:off x="4530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2" name="Rectangle 8"/>
              <p:cNvSpPr>
                <a:spLocks noChangeArrowheads="1"/>
              </p:cNvSpPr>
              <p:nvPr/>
            </p:nvSpPr>
            <p:spPr bwMode="auto">
              <a:xfrm>
                <a:off x="3426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3" name="Rectangle 7"/>
              <p:cNvSpPr>
                <a:spLocks noChangeArrowheads="1"/>
              </p:cNvSpPr>
              <p:nvPr/>
            </p:nvSpPr>
            <p:spPr bwMode="auto">
              <a:xfrm>
                <a:off x="2322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4" name="Rectangle 6"/>
              <p:cNvSpPr>
                <a:spLocks noChangeArrowheads="1"/>
              </p:cNvSpPr>
              <p:nvPr/>
            </p:nvSpPr>
            <p:spPr bwMode="auto">
              <a:xfrm>
                <a:off x="1218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5" name="Rectangle 5"/>
              <p:cNvSpPr>
                <a:spLocks noChangeArrowheads="1"/>
              </p:cNvSpPr>
              <p:nvPr/>
            </p:nvSpPr>
            <p:spPr bwMode="auto">
              <a:xfrm>
                <a:off x="114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6" name="Line 15"/>
              <p:cNvSpPr>
                <a:spLocks noChangeShapeType="1"/>
              </p:cNvSpPr>
              <p:nvPr/>
            </p:nvSpPr>
            <p:spPr bwMode="auto">
              <a:xfrm>
                <a:off x="114" y="240"/>
                <a:ext cx="552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7" name="Line 16"/>
              <p:cNvSpPr>
                <a:spLocks noChangeShapeType="1"/>
              </p:cNvSpPr>
              <p:nvPr/>
            </p:nvSpPr>
            <p:spPr bwMode="auto">
              <a:xfrm>
                <a:off x="114" y="720"/>
                <a:ext cx="55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8" name="Line 17"/>
              <p:cNvSpPr>
                <a:spLocks noChangeShapeType="1"/>
              </p:cNvSpPr>
              <p:nvPr/>
            </p:nvSpPr>
            <p:spPr bwMode="auto">
              <a:xfrm>
                <a:off x="114" y="1385"/>
                <a:ext cx="552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9" name="Line 18"/>
              <p:cNvSpPr>
                <a:spLocks noChangeShapeType="1"/>
              </p:cNvSpPr>
              <p:nvPr/>
            </p:nvSpPr>
            <p:spPr bwMode="auto">
              <a:xfrm>
                <a:off x="114" y="240"/>
                <a:ext cx="0" cy="1145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0" name="Line 19"/>
              <p:cNvSpPr>
                <a:spLocks noChangeShapeType="1"/>
              </p:cNvSpPr>
              <p:nvPr/>
            </p:nvSpPr>
            <p:spPr bwMode="auto">
              <a:xfrm>
                <a:off x="1218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1" name="Line 20"/>
              <p:cNvSpPr>
                <a:spLocks noChangeShapeType="1"/>
              </p:cNvSpPr>
              <p:nvPr/>
            </p:nvSpPr>
            <p:spPr bwMode="auto">
              <a:xfrm>
                <a:off x="2322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2" name="Line 21"/>
              <p:cNvSpPr>
                <a:spLocks noChangeShapeType="1"/>
              </p:cNvSpPr>
              <p:nvPr/>
            </p:nvSpPr>
            <p:spPr bwMode="auto">
              <a:xfrm>
                <a:off x="3426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3" name="Line 22"/>
              <p:cNvSpPr>
                <a:spLocks noChangeShapeType="1"/>
              </p:cNvSpPr>
              <p:nvPr/>
            </p:nvSpPr>
            <p:spPr bwMode="auto">
              <a:xfrm>
                <a:off x="4530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4" name="Line 23"/>
              <p:cNvSpPr>
                <a:spLocks noChangeShapeType="1"/>
              </p:cNvSpPr>
              <p:nvPr/>
            </p:nvSpPr>
            <p:spPr bwMode="auto">
              <a:xfrm>
                <a:off x="5634" y="240"/>
                <a:ext cx="0" cy="1145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497" name="Text Box 29"/>
            <p:cNvSpPr txBox="1">
              <a:spLocks noChangeArrowheads="1"/>
            </p:cNvSpPr>
            <p:nvPr/>
          </p:nvSpPr>
          <p:spPr bwMode="auto">
            <a:xfrm>
              <a:off x="1200" y="284"/>
              <a:ext cx="105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Nitrogen</a:t>
              </a:r>
            </a:p>
          </p:txBody>
        </p:sp>
        <p:sp>
          <p:nvSpPr>
            <p:cNvPr id="20498" name="Text Box 30"/>
            <p:cNvSpPr txBox="1">
              <a:spLocks noChangeArrowheads="1"/>
            </p:cNvSpPr>
            <p:nvPr/>
          </p:nvSpPr>
          <p:spPr bwMode="auto">
            <a:xfrm>
              <a:off x="3408" y="198"/>
              <a:ext cx="1104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Carbon dioxide</a:t>
              </a:r>
            </a:p>
          </p:txBody>
        </p:sp>
        <p:sp>
          <p:nvSpPr>
            <p:cNvPr id="20499" name="Text Box 31"/>
            <p:cNvSpPr txBox="1">
              <a:spLocks noChangeArrowheads="1"/>
            </p:cNvSpPr>
            <p:nvPr/>
          </p:nvSpPr>
          <p:spPr bwMode="auto">
            <a:xfrm>
              <a:off x="2448" y="284"/>
              <a:ext cx="85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 dirty="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</a:rPr>
                <a:t>Oxygen</a:t>
              </a:r>
            </a:p>
          </p:txBody>
        </p:sp>
        <p:sp>
          <p:nvSpPr>
            <p:cNvPr id="20500" name="Text Box 32"/>
            <p:cNvSpPr txBox="1">
              <a:spLocks noChangeArrowheads="1"/>
            </p:cNvSpPr>
            <p:nvPr/>
          </p:nvSpPr>
          <p:spPr bwMode="auto">
            <a:xfrm>
              <a:off x="4560" y="192"/>
              <a:ext cx="960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Các khí khác</a:t>
              </a:r>
            </a:p>
          </p:txBody>
        </p:sp>
        <p:sp>
          <p:nvSpPr>
            <p:cNvPr id="20501" name="Text Box 33"/>
            <p:cNvSpPr txBox="1">
              <a:spLocks noChangeArrowheads="1"/>
            </p:cNvSpPr>
            <p:nvPr/>
          </p:nvSpPr>
          <p:spPr bwMode="auto">
            <a:xfrm>
              <a:off x="170" y="873"/>
              <a:ext cx="12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</a:p>
          </p:txBody>
        </p:sp>
        <p:sp>
          <p:nvSpPr>
            <p:cNvPr id="20502" name="Text Box 34"/>
            <p:cNvSpPr txBox="1">
              <a:spLocks noChangeArrowheads="1"/>
            </p:cNvSpPr>
            <p:nvPr/>
          </p:nvSpPr>
          <p:spPr bwMode="auto">
            <a:xfrm>
              <a:off x="1288" y="855"/>
              <a:ext cx="8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78%</a:t>
              </a:r>
            </a:p>
          </p:txBody>
        </p:sp>
        <p:sp>
          <p:nvSpPr>
            <p:cNvPr id="20503" name="Text Box 35"/>
            <p:cNvSpPr txBox="1">
              <a:spLocks noChangeArrowheads="1"/>
            </p:cNvSpPr>
            <p:nvPr/>
          </p:nvSpPr>
          <p:spPr bwMode="auto">
            <a:xfrm>
              <a:off x="2448" y="864"/>
              <a:ext cx="8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</a:rPr>
                <a:t>21%</a:t>
              </a:r>
            </a:p>
          </p:txBody>
        </p:sp>
        <p:sp>
          <p:nvSpPr>
            <p:cNvPr id="20504" name="Text Box 36"/>
            <p:cNvSpPr txBox="1">
              <a:spLocks noChangeArrowheads="1"/>
            </p:cNvSpPr>
            <p:nvPr/>
          </p:nvSpPr>
          <p:spPr bwMode="auto">
            <a:xfrm>
              <a:off x="3565" y="886"/>
              <a:ext cx="76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0,03%</a:t>
              </a:r>
            </a:p>
          </p:txBody>
        </p:sp>
        <p:sp>
          <p:nvSpPr>
            <p:cNvPr id="20505" name="Text Box 37"/>
            <p:cNvSpPr txBox="1">
              <a:spLocks noChangeArrowheads="1"/>
            </p:cNvSpPr>
            <p:nvPr/>
          </p:nvSpPr>
          <p:spPr bwMode="auto">
            <a:xfrm>
              <a:off x="4509" y="908"/>
              <a:ext cx="8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0,97%</a:t>
              </a:r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4754880" y="0"/>
            <a:ext cx="3840480" cy="2300288"/>
            <a:chOff x="2448" y="624"/>
            <a:chExt cx="2016" cy="1449"/>
          </a:xfrm>
        </p:grpSpPr>
        <p:sp>
          <p:nvSpPr>
            <p:cNvPr id="20491" name="Line 43"/>
            <p:cNvSpPr>
              <a:spLocks noChangeShapeType="1"/>
            </p:cNvSpPr>
            <p:nvPr/>
          </p:nvSpPr>
          <p:spPr bwMode="auto">
            <a:xfrm>
              <a:off x="4433" y="624"/>
              <a:ext cx="0" cy="14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492" name="Group 45"/>
            <p:cNvGrpSpPr>
              <a:grpSpLocks/>
            </p:cNvGrpSpPr>
            <p:nvPr/>
          </p:nvGrpSpPr>
          <p:grpSpPr bwMode="auto">
            <a:xfrm>
              <a:off x="2448" y="624"/>
              <a:ext cx="2016" cy="1449"/>
              <a:chOff x="2448" y="624"/>
              <a:chExt cx="2016" cy="1449"/>
            </a:xfrm>
          </p:grpSpPr>
          <p:sp>
            <p:nvSpPr>
              <p:cNvPr id="20493" name="Line 40"/>
              <p:cNvSpPr>
                <a:spLocks noChangeShapeType="1"/>
              </p:cNvSpPr>
              <p:nvPr/>
            </p:nvSpPr>
            <p:spPr bwMode="auto">
              <a:xfrm>
                <a:off x="2474" y="633"/>
                <a:ext cx="0" cy="14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4" name="Line 42"/>
              <p:cNvSpPr>
                <a:spLocks noChangeShapeType="1"/>
              </p:cNvSpPr>
              <p:nvPr/>
            </p:nvSpPr>
            <p:spPr bwMode="auto">
              <a:xfrm>
                <a:off x="2500" y="624"/>
                <a:ext cx="19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5" name="Line 44"/>
              <p:cNvSpPr>
                <a:spLocks noChangeShapeType="1"/>
              </p:cNvSpPr>
              <p:nvPr/>
            </p:nvSpPr>
            <p:spPr bwMode="auto">
              <a:xfrm>
                <a:off x="2448" y="2051"/>
                <a:ext cx="201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490" name="Text Box 47"/>
          <p:cNvSpPr txBox="1">
            <a:spLocks noChangeArrowheads="1"/>
          </p:cNvSpPr>
          <p:nvPr/>
        </p:nvSpPr>
        <p:spPr bwMode="auto">
          <a:xfrm>
            <a:off x="285751" y="6201692"/>
            <a:ext cx="11677649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Bảng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́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89600" y="4038600"/>
            <a:ext cx="2681832" cy="1938992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Cacbon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dioxide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64017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81126"/>
            <a:ext cx="10972800" cy="5476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3" descr="nhama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1040" y="3810000"/>
            <a:ext cx="2011680" cy="194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9052560" y="4876801"/>
            <a:ext cx="109728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Nhà máy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297680" y="225426"/>
            <a:ext cx="3657600" cy="8302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Khí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3333FF"/>
                </a:solidFill>
                <a:latin typeface="Times New Roman" pitchFamily="18" charset="0"/>
              </a:rPr>
              <a:t>cacbônic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và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Oxi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trong không khí</a:t>
            </a:r>
          </a:p>
        </p:txBody>
      </p:sp>
      <p:sp>
        <p:nvSpPr>
          <p:cNvPr id="23558" name="Line 7"/>
          <p:cNvSpPr>
            <a:spLocks noChangeShapeType="1"/>
          </p:cNvSpPr>
          <p:nvPr/>
        </p:nvSpPr>
        <p:spPr bwMode="auto">
          <a:xfrm flipH="1">
            <a:off x="7772400" y="652463"/>
            <a:ext cx="21031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9144000" y="38100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3560" name="Line 9"/>
          <p:cNvSpPr>
            <a:spLocks noChangeShapeType="1"/>
          </p:cNvSpPr>
          <p:nvPr/>
        </p:nvSpPr>
        <p:spPr bwMode="auto">
          <a:xfrm flipV="1">
            <a:off x="5905500" y="4495800"/>
            <a:ext cx="128016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10"/>
          <p:cNvSpPr>
            <a:spLocks noChangeShapeType="1"/>
          </p:cNvSpPr>
          <p:nvPr/>
        </p:nvSpPr>
        <p:spPr bwMode="auto">
          <a:xfrm flipV="1">
            <a:off x="7197091" y="990600"/>
            <a:ext cx="26670" cy="3505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62" name="Group 11"/>
          <p:cNvGrpSpPr>
            <a:grpSpLocks/>
          </p:cNvGrpSpPr>
          <p:nvPr/>
        </p:nvGrpSpPr>
        <p:grpSpPr bwMode="auto">
          <a:xfrm>
            <a:off x="5760720" y="1098550"/>
            <a:ext cx="1005840" cy="3321050"/>
            <a:chOff x="2990" y="692"/>
            <a:chExt cx="562" cy="1930"/>
          </a:xfrm>
        </p:grpSpPr>
        <p:sp>
          <p:nvSpPr>
            <p:cNvPr id="23589" name="Line 12"/>
            <p:cNvSpPr>
              <a:spLocks noChangeShapeType="1"/>
            </p:cNvSpPr>
            <p:nvPr/>
          </p:nvSpPr>
          <p:spPr bwMode="auto">
            <a:xfrm flipH="1">
              <a:off x="2990" y="2592"/>
              <a:ext cx="562" cy="3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0" name="Line 13"/>
            <p:cNvSpPr>
              <a:spLocks noChangeShapeType="1"/>
            </p:cNvSpPr>
            <p:nvPr/>
          </p:nvSpPr>
          <p:spPr bwMode="auto">
            <a:xfrm>
              <a:off x="3552" y="692"/>
              <a:ext cx="0" cy="19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3" name="Line 14"/>
          <p:cNvSpPr>
            <a:spLocks noChangeShapeType="1"/>
          </p:cNvSpPr>
          <p:nvPr/>
        </p:nvSpPr>
        <p:spPr bwMode="auto">
          <a:xfrm flipV="1">
            <a:off x="4000500" y="2962275"/>
            <a:ext cx="100584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Line 15"/>
          <p:cNvSpPr>
            <a:spLocks noChangeShapeType="1"/>
          </p:cNvSpPr>
          <p:nvPr/>
        </p:nvSpPr>
        <p:spPr bwMode="auto">
          <a:xfrm flipV="1">
            <a:off x="4994910" y="990600"/>
            <a:ext cx="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65" name="Group 16"/>
          <p:cNvGrpSpPr>
            <a:grpSpLocks/>
          </p:cNvGrpSpPr>
          <p:nvPr/>
        </p:nvGrpSpPr>
        <p:grpSpPr bwMode="auto">
          <a:xfrm>
            <a:off x="3657601" y="1066800"/>
            <a:ext cx="1032510" cy="2057400"/>
            <a:chOff x="1920" y="672"/>
            <a:chExt cx="542" cy="1296"/>
          </a:xfrm>
        </p:grpSpPr>
        <p:sp>
          <p:nvSpPr>
            <p:cNvPr id="23587" name="Line 17"/>
            <p:cNvSpPr>
              <a:spLocks noChangeShapeType="1"/>
            </p:cNvSpPr>
            <p:nvPr/>
          </p:nvSpPr>
          <p:spPr bwMode="auto">
            <a:xfrm>
              <a:off x="2448" y="672"/>
              <a:ext cx="0" cy="10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Line 18"/>
            <p:cNvSpPr>
              <a:spLocks noChangeShapeType="1"/>
            </p:cNvSpPr>
            <p:nvPr/>
          </p:nvSpPr>
          <p:spPr bwMode="auto">
            <a:xfrm flipH="1">
              <a:off x="1920" y="1722"/>
              <a:ext cx="542" cy="24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6" name="Line 19"/>
          <p:cNvSpPr>
            <a:spLocks noChangeShapeType="1"/>
          </p:cNvSpPr>
          <p:nvPr/>
        </p:nvSpPr>
        <p:spPr bwMode="auto">
          <a:xfrm flipH="1" flipV="1">
            <a:off x="1554481" y="304800"/>
            <a:ext cx="2807970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7" name="Line 20"/>
          <p:cNvSpPr>
            <a:spLocks noChangeShapeType="1"/>
          </p:cNvSpPr>
          <p:nvPr/>
        </p:nvSpPr>
        <p:spPr bwMode="auto">
          <a:xfrm flipH="1">
            <a:off x="1554481" y="304800"/>
            <a:ext cx="19050" cy="160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8" name="Line 21"/>
          <p:cNvSpPr>
            <a:spLocks noChangeShapeType="1"/>
          </p:cNvSpPr>
          <p:nvPr/>
        </p:nvSpPr>
        <p:spPr bwMode="auto">
          <a:xfrm flipV="1">
            <a:off x="2219326" y="588963"/>
            <a:ext cx="0" cy="1447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Line 22"/>
          <p:cNvSpPr>
            <a:spLocks noChangeShapeType="1"/>
          </p:cNvSpPr>
          <p:nvPr/>
        </p:nvSpPr>
        <p:spPr bwMode="auto">
          <a:xfrm>
            <a:off x="2221230" y="600075"/>
            <a:ext cx="2194560" cy="12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5669280" y="4343400"/>
            <a:ext cx="10972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3749040" y="3124200"/>
            <a:ext cx="10058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3749040" y="0"/>
            <a:ext cx="10058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54" name="Text Box 26"/>
          <p:cNvSpPr txBox="1">
            <a:spLocks noChangeArrowheads="1"/>
          </p:cNvSpPr>
          <p:nvPr/>
        </p:nvSpPr>
        <p:spPr bwMode="auto">
          <a:xfrm>
            <a:off x="6217920" y="914400"/>
            <a:ext cx="8229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3954780" y="160655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556" name="Text Box 28"/>
          <p:cNvSpPr txBox="1">
            <a:spLocks noChangeArrowheads="1"/>
          </p:cNvSpPr>
          <p:nvPr/>
        </p:nvSpPr>
        <p:spPr bwMode="auto">
          <a:xfrm>
            <a:off x="1737360" y="1600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576" name="Text Box 29"/>
          <p:cNvSpPr txBox="1">
            <a:spLocks noChangeArrowheads="1"/>
          </p:cNvSpPr>
          <p:nvPr/>
        </p:nvSpPr>
        <p:spPr bwMode="auto">
          <a:xfrm>
            <a:off x="5078730" y="1438276"/>
            <a:ext cx="173736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Hô hấp</a:t>
            </a:r>
          </a:p>
        </p:txBody>
      </p:sp>
      <p:sp>
        <p:nvSpPr>
          <p:cNvPr id="23577" name="Text Box 30"/>
          <p:cNvSpPr txBox="1">
            <a:spLocks noChangeArrowheads="1"/>
          </p:cNvSpPr>
          <p:nvPr/>
        </p:nvSpPr>
        <p:spPr bwMode="auto">
          <a:xfrm>
            <a:off x="731520" y="2286001"/>
            <a:ext cx="256032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</a:rPr>
              <a:t>Quang hợp</a:t>
            </a:r>
          </a:p>
        </p:txBody>
      </p:sp>
      <p:sp>
        <p:nvSpPr>
          <p:cNvPr id="23578" name="Text Box 31"/>
          <p:cNvSpPr txBox="1">
            <a:spLocks noChangeArrowheads="1"/>
          </p:cNvSpPr>
          <p:nvPr/>
        </p:nvSpPr>
        <p:spPr bwMode="auto">
          <a:xfrm>
            <a:off x="5943600" y="5967413"/>
            <a:ext cx="484632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Hình 46.1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. </a:t>
            </a:r>
          </a:p>
          <a:p>
            <a:pPr eaLnBrk="1" hangingPunct="1"/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Sơ đồ trao đổi khí</a:t>
            </a:r>
          </a:p>
        </p:txBody>
      </p:sp>
      <p:sp>
        <p:nvSpPr>
          <p:cNvPr id="23579" name="Text Box 32"/>
          <p:cNvSpPr txBox="1">
            <a:spLocks noChangeArrowheads="1"/>
          </p:cNvSpPr>
          <p:nvPr/>
        </p:nvSpPr>
        <p:spPr bwMode="auto">
          <a:xfrm>
            <a:off x="2743201" y="5768976"/>
            <a:ext cx="20383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Phân hủy</a:t>
            </a:r>
          </a:p>
        </p:txBody>
      </p:sp>
      <p:sp>
        <p:nvSpPr>
          <p:cNvPr id="23580" name="Line 33"/>
          <p:cNvSpPr>
            <a:spLocks noChangeShapeType="1"/>
          </p:cNvSpPr>
          <p:nvPr/>
        </p:nvSpPr>
        <p:spPr bwMode="auto">
          <a:xfrm>
            <a:off x="3474720" y="6096000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1" name="Text Box 34"/>
          <p:cNvSpPr txBox="1">
            <a:spLocks noChangeArrowheads="1"/>
          </p:cNvSpPr>
          <p:nvPr/>
        </p:nvSpPr>
        <p:spPr bwMode="auto">
          <a:xfrm>
            <a:off x="1371600" y="6324601"/>
            <a:ext cx="438912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Hợp chất có cacbons</a:t>
            </a:r>
          </a:p>
        </p:txBody>
      </p:sp>
      <p:sp>
        <p:nvSpPr>
          <p:cNvPr id="23582" name="Line 36"/>
          <p:cNvSpPr>
            <a:spLocks noChangeShapeType="1"/>
          </p:cNvSpPr>
          <p:nvPr/>
        </p:nvSpPr>
        <p:spPr bwMode="auto">
          <a:xfrm>
            <a:off x="9869806" y="657226"/>
            <a:ext cx="5714" cy="3305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3" name="Line 39"/>
          <p:cNvSpPr>
            <a:spLocks noChangeShapeType="1"/>
          </p:cNvSpPr>
          <p:nvPr/>
        </p:nvSpPr>
        <p:spPr bwMode="auto">
          <a:xfrm>
            <a:off x="7863840" y="838200"/>
            <a:ext cx="164592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4" name="Line 40"/>
          <p:cNvSpPr>
            <a:spLocks noChangeShapeType="1"/>
          </p:cNvSpPr>
          <p:nvPr/>
        </p:nvSpPr>
        <p:spPr bwMode="auto">
          <a:xfrm>
            <a:off x="9526906" y="809625"/>
            <a:ext cx="0" cy="403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9" name="Text Box 41"/>
          <p:cNvSpPr txBox="1">
            <a:spLocks noChangeArrowheads="1"/>
          </p:cNvSpPr>
          <p:nvPr/>
        </p:nvSpPr>
        <p:spPr bwMode="auto">
          <a:xfrm>
            <a:off x="8686800" y="1524000"/>
            <a:ext cx="8229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586" name="Rectangle 1"/>
          <p:cNvSpPr>
            <a:spLocks noChangeArrowheads="1"/>
          </p:cNvSpPr>
          <p:nvPr/>
        </p:nvSpPr>
        <p:spPr bwMode="auto">
          <a:xfrm>
            <a:off x="9989820" y="3810000"/>
            <a:ext cx="107442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Đốt cháy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5753853"/>
            <a:ext cx="10972800" cy="1200329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carbon dioxide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61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06 3.19001E-6 C 0.02274 -0.06843 0.00833 -0.13546 0.03906 -0.16251 C 0.06997 -0.18863 0.19635 -0.16251 0.22951 -0.16251 " pathEditMode="relative" rAng="0" ptsTypes="aaA">
                                      <p:cBhvr>
                                        <p:cTn id="6" dur="30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6" y="-9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0.00746 0.04652 0.01493 0.09305 -0.00243 0.12685 C -0.01979 0.16064 -0.08768 0.19051 -0.10469 0.20324 " pathEditMode="relative" ptsTypes="aaA">
                                      <p:cBhvr>
                                        <p:cTn id="8" dur="3000" fill="hold"/>
                                        <p:tgtEl>
                                          <p:spTgt spid="22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C 0.0066 0.15208 0.01355 0.30439 -3.33333E-6 0.38194 C -0.01284 0.45949 -0.0651 0.45069 -0.07708 0.46666 " pathEditMode="relative" rAng="0" ptsTypes="aaA">
                                      <p:cBhvr>
                                        <p:cTn id="10" dur="3000" fill="hold"/>
                                        <p:tgtEl>
                                          <p:spTgt spid="22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2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.00346 C -0.09983 -0.01549 -0.19948 -0.03329 -0.24045 0.00115 C -0.28125 0.03583 -0.24497 0.17707 -0.24618 0.2129 " pathEditMode="relative" rAng="0" ptsTypes="aaA">
                                      <p:cBhvr>
                                        <p:cTn id="12" dur="30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86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 C 0.03524 0.0037 0.07066 0.00741 0.08524 -0.05093 C 0.1 -0.10903 0.08767 -0.29954 0.08819 -0.34931 " pathEditMode="relative" rAng="0" ptsTypes="aaA">
                                      <p:cBhvr>
                                        <p:cTn id="14" dur="30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171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0.04218 0.02546 0.08507 0.05139 0.10486 -0.02431 C 0.125 -0.09954 0.11823 -0.37084 0.11823 -0.45116 C 0.11823 -0.53102 0.10694 -0.49607 0.10486 -0.5051 " pathEditMode="relative" rAng="0" ptsTypes="aaaA">
                                      <p:cBhvr>
                                        <p:cTn id="16" dur="30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39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-0.04607 C 0.06875 -0.22963 0.08802 -0.4132 0.04948 -0.48727 C 0.01094 -0.56134 -0.14288 -0.49005 -0.18143 -0.49051 " pathEditMode="relative" ptsTypes="aaA">
                                      <p:cBhvr>
                                        <p:cTn id="18" dur="30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1.15607E-7 C 0.0033 0.15538 0.00243 0.31098 0.00417 0.39052 C 0.00608 0.46983 0.01302 0.46081 0.01458 0.47723 " pathEditMode="relative" rAng="0" ptsTypes="aaA">
                                      <p:cBhvr>
                                        <p:cTn id="20" dur="3000" fill="hold"/>
                                        <p:tgtEl>
                                          <p:spTgt spid="22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23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1" grpId="0"/>
      <p:bldP spid="22552" grpId="0"/>
      <p:bldP spid="22553" grpId="0"/>
      <p:bldP spid="22556" grpId="0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6829" y="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55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18" name="Group 62"/>
          <p:cNvGrpSpPr>
            <a:grpSpLocks/>
          </p:cNvGrpSpPr>
          <p:nvPr/>
        </p:nvGrpSpPr>
        <p:grpSpPr bwMode="auto">
          <a:xfrm>
            <a:off x="0" y="457200"/>
            <a:ext cx="10972800" cy="5791200"/>
            <a:chOff x="2208" y="1008"/>
            <a:chExt cx="3600" cy="2784"/>
          </a:xfrm>
        </p:grpSpPr>
        <p:grpSp>
          <p:nvGrpSpPr>
            <p:cNvPr id="147519" name="Group 114"/>
            <p:cNvGrpSpPr>
              <a:grpSpLocks/>
            </p:cNvGrpSpPr>
            <p:nvPr/>
          </p:nvGrpSpPr>
          <p:grpSpPr bwMode="auto">
            <a:xfrm>
              <a:off x="2358" y="2148"/>
              <a:ext cx="3024" cy="1644"/>
              <a:chOff x="1635" y="2370"/>
              <a:chExt cx="8481" cy="4153"/>
            </a:xfrm>
          </p:grpSpPr>
          <p:grpSp>
            <p:nvGrpSpPr>
              <p:cNvPr id="147520" name="Group 115"/>
              <p:cNvGrpSpPr>
                <a:grpSpLocks/>
              </p:cNvGrpSpPr>
              <p:nvPr/>
            </p:nvGrpSpPr>
            <p:grpSpPr bwMode="auto">
              <a:xfrm>
                <a:off x="1635" y="3392"/>
                <a:ext cx="8481" cy="3131"/>
                <a:chOff x="1560" y="12965"/>
                <a:chExt cx="8481" cy="3131"/>
              </a:xfrm>
            </p:grpSpPr>
            <p:grpSp>
              <p:nvGrpSpPr>
                <p:cNvPr id="147521" name="Group 116"/>
                <p:cNvGrpSpPr>
                  <a:grpSpLocks/>
                </p:cNvGrpSpPr>
                <p:nvPr/>
              </p:nvGrpSpPr>
              <p:grpSpPr bwMode="auto">
                <a:xfrm>
                  <a:off x="1560" y="12965"/>
                  <a:ext cx="8369" cy="3131"/>
                  <a:chOff x="1560" y="12965"/>
                  <a:chExt cx="8369" cy="3131"/>
                </a:xfrm>
              </p:grpSpPr>
              <p:grpSp>
                <p:nvGrpSpPr>
                  <p:cNvPr id="147522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1560" y="13140"/>
                    <a:ext cx="8369" cy="2956"/>
                    <a:chOff x="1560" y="13140"/>
                    <a:chExt cx="8369" cy="2956"/>
                  </a:xfrm>
                </p:grpSpPr>
                <p:cxnSp>
                  <p:nvCxnSpPr>
                    <p:cNvPr id="147523" name="AutoShape 11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560" y="14595"/>
                      <a:ext cx="8369" cy="3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7524" name="Arc 119"/>
                    <p:cNvSpPr>
                      <a:spLocks/>
                    </p:cNvSpPr>
                    <p:nvPr/>
                  </p:nvSpPr>
                  <p:spPr bwMode="auto">
                    <a:xfrm rot="14054781" flipV="1">
                      <a:off x="2491" y="12664"/>
                      <a:ext cx="2956" cy="3907"/>
                    </a:xfrm>
                    <a:custGeom>
                      <a:avLst/>
                      <a:gdLst>
                        <a:gd name="T0" fmla="*/ 114 w 21600"/>
                        <a:gd name="T1" fmla="*/ 0 h 25634"/>
                        <a:gd name="T2" fmla="*/ 2904 w 21600"/>
                        <a:gd name="T3" fmla="*/ 3907 h 25634"/>
                        <a:gd name="T4" fmla="*/ 0 w 21600"/>
                        <a:gd name="T5" fmla="*/ 3290 h 25634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5634"/>
                        <a:gd name="T11" fmla="*/ 21600 w 21600"/>
                        <a:gd name="T12" fmla="*/ 25634 h 25634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5634" fill="none" extrusionOk="0">
                          <a:moveTo>
                            <a:pt x="830" y="-1"/>
                          </a:moveTo>
                          <a:cubicBezTo>
                            <a:pt x="12427" y="445"/>
                            <a:pt x="21600" y="9977"/>
                            <a:pt x="21600" y="21584"/>
                          </a:cubicBezTo>
                          <a:cubicBezTo>
                            <a:pt x="21600" y="22943"/>
                            <a:pt x="21471" y="24299"/>
                            <a:pt x="21216" y="25633"/>
                          </a:cubicBezTo>
                        </a:path>
                        <a:path w="21600" h="25634" stroke="0" extrusionOk="0">
                          <a:moveTo>
                            <a:pt x="830" y="-1"/>
                          </a:moveTo>
                          <a:cubicBezTo>
                            <a:pt x="12427" y="445"/>
                            <a:pt x="21600" y="9977"/>
                            <a:pt x="21600" y="21584"/>
                          </a:cubicBezTo>
                          <a:cubicBezTo>
                            <a:pt x="21600" y="22943"/>
                            <a:pt x="21471" y="24299"/>
                            <a:pt x="21216" y="25633"/>
                          </a:cubicBezTo>
                          <a:lnTo>
                            <a:pt x="0" y="21584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 vert="eaVert"/>
                    <a:lstStyle/>
                    <a:p>
                      <a:pPr algn="l" eaLnBrk="0" hangingPunct="0"/>
                      <a:endParaRPr lang="vi-VN" sz="3200"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147525" name="Arc 120"/>
                  <p:cNvSpPr>
                    <a:spLocks/>
                  </p:cNvSpPr>
                  <p:nvPr/>
                </p:nvSpPr>
                <p:spPr bwMode="auto">
                  <a:xfrm rot="14054781" flipV="1">
                    <a:off x="6303" y="12795"/>
                    <a:ext cx="2950" cy="3290"/>
                  </a:xfrm>
                  <a:custGeom>
                    <a:avLst/>
                    <a:gdLst>
                      <a:gd name="T0" fmla="*/ 114 w 21557"/>
                      <a:gd name="T1" fmla="*/ 0 h 21584"/>
                      <a:gd name="T2" fmla="*/ 2950 w 21557"/>
                      <a:gd name="T3" fmla="*/ 3082 h 21584"/>
                      <a:gd name="T4" fmla="*/ 0 w 21557"/>
                      <a:gd name="T5" fmla="*/ 3290 h 21584"/>
                      <a:gd name="T6" fmla="*/ 0 60000 65536"/>
                      <a:gd name="T7" fmla="*/ 0 60000 65536"/>
                      <a:gd name="T8" fmla="*/ 0 60000 65536"/>
                      <a:gd name="T9" fmla="*/ 0 w 21557"/>
                      <a:gd name="T10" fmla="*/ 0 h 21584"/>
                      <a:gd name="T11" fmla="*/ 21557 w 21557"/>
                      <a:gd name="T12" fmla="*/ 21584 h 2158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557" h="21584" fill="none" extrusionOk="0">
                        <a:moveTo>
                          <a:pt x="830" y="-1"/>
                        </a:moveTo>
                        <a:cubicBezTo>
                          <a:pt x="11901" y="425"/>
                          <a:pt x="20856" y="9160"/>
                          <a:pt x="21556" y="20218"/>
                        </a:cubicBezTo>
                      </a:path>
                      <a:path w="21557" h="21584" stroke="0" extrusionOk="0">
                        <a:moveTo>
                          <a:pt x="830" y="-1"/>
                        </a:moveTo>
                        <a:cubicBezTo>
                          <a:pt x="11901" y="425"/>
                          <a:pt x="20856" y="9160"/>
                          <a:pt x="21556" y="20218"/>
                        </a:cubicBezTo>
                        <a:lnTo>
                          <a:pt x="0" y="2158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algn="l" eaLnBrk="0" hangingPunct="0"/>
                    <a:endParaRPr lang="vi-VN" sz="3200">
                      <a:latin typeface="Times New Roman" pitchFamily="18" charset="0"/>
                    </a:endParaRPr>
                  </a:p>
                </p:txBody>
              </p:sp>
            </p:grpSp>
            <p:pic>
              <p:nvPicPr>
                <p:cNvPr id="147526" name="Picture 121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24" y="13502"/>
                  <a:ext cx="187" cy="1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27" name="Picture 12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" y="14155"/>
                  <a:ext cx="193" cy="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28" name="Picture 12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1" y="13782"/>
                  <a:ext cx="242" cy="2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29" name="Picture 12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0" y="13575"/>
                  <a:ext cx="380" cy="3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0" name="Picture 12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777532">
                  <a:off x="3167" y="13782"/>
                  <a:ext cx="266" cy="5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1" name="Picture 126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05" y="14097"/>
                  <a:ext cx="263" cy="2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2" name="Picture 12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42" y="13926"/>
                  <a:ext cx="299" cy="6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3" name="Picture 12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53" y="13783"/>
                  <a:ext cx="380" cy="3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4" name="Picture 12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95" y="13530"/>
                  <a:ext cx="303" cy="2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5" name="Picture 13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1" y="14100"/>
                  <a:ext cx="380" cy="3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6" name="Picture 13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76" y="13434"/>
                  <a:ext cx="196" cy="1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7" name="Picture 13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57" y="13485"/>
                  <a:ext cx="292" cy="2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8" name="Picture 13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75" y="13893"/>
                  <a:ext cx="248" cy="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9" name="Picture 134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1" y="13944"/>
                  <a:ext cx="187" cy="1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40" name="Picture 135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9" y="14155"/>
                  <a:ext cx="187" cy="1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47541" name="Picture 136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5" y="2370"/>
                <a:ext cx="964" cy="1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42" name="Picture 13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0" y="3225"/>
                <a:ext cx="436" cy="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43" name="Picture 138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3" y="2588"/>
                <a:ext cx="584" cy="1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44" name="Picture 139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8" y="3045"/>
                <a:ext cx="436" cy="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7545" name="Picture 140" descr="m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8" y="1008"/>
              <a:ext cx="1325" cy="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546" name="Picture 141" descr="m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" y="1084"/>
              <a:ext cx="1326" cy="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547" name="Text Box 142"/>
            <p:cNvSpPr txBox="1">
              <a:spLocks noChangeArrowheads="1"/>
            </p:cNvSpPr>
            <p:nvPr/>
          </p:nvSpPr>
          <p:spPr bwMode="auto">
            <a:xfrm>
              <a:off x="3017" y="1208"/>
              <a:ext cx="480" cy="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b="1"/>
                <a:t>Mưa </a:t>
              </a:r>
            </a:p>
          </p:txBody>
        </p:sp>
        <p:sp>
          <p:nvSpPr>
            <p:cNvPr id="147548" name="Text Box 143"/>
            <p:cNvSpPr txBox="1">
              <a:spLocks noChangeArrowheads="1"/>
            </p:cNvSpPr>
            <p:nvPr/>
          </p:nvSpPr>
          <p:spPr bwMode="auto">
            <a:xfrm>
              <a:off x="4593" y="1289"/>
              <a:ext cx="479" cy="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b="1"/>
                <a:t>Mưa</a:t>
              </a:r>
              <a:r>
                <a:rPr lang="en-US" sz="2200">
                  <a:latin typeface="Calibri" pitchFamily="34" charset="0"/>
                </a:rPr>
                <a:t> </a:t>
              </a:r>
              <a:endParaRPr lang="en-US"/>
            </a:p>
          </p:txBody>
        </p:sp>
        <p:cxnSp>
          <p:nvCxnSpPr>
            <p:cNvPr id="147549" name="AutoShape 144"/>
            <p:cNvCxnSpPr>
              <a:cxnSpLocks noChangeShapeType="1"/>
            </p:cNvCxnSpPr>
            <p:nvPr/>
          </p:nvCxnSpPr>
          <p:spPr bwMode="auto">
            <a:xfrm flipH="1">
              <a:off x="2914" y="1662"/>
              <a:ext cx="211" cy="7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0" name="AutoShape 145"/>
            <p:cNvCxnSpPr>
              <a:cxnSpLocks noChangeShapeType="1"/>
            </p:cNvCxnSpPr>
            <p:nvPr/>
          </p:nvCxnSpPr>
          <p:spPr bwMode="auto">
            <a:xfrm flipH="1">
              <a:off x="3036" y="1662"/>
              <a:ext cx="212" cy="7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1" name="AutoShape 146"/>
            <p:cNvCxnSpPr>
              <a:cxnSpLocks noChangeShapeType="1"/>
            </p:cNvCxnSpPr>
            <p:nvPr/>
          </p:nvCxnSpPr>
          <p:spPr bwMode="auto">
            <a:xfrm flipH="1">
              <a:off x="3095" y="1624"/>
              <a:ext cx="298" cy="9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2" name="AutoShape 147"/>
            <p:cNvCxnSpPr>
              <a:cxnSpLocks noChangeShapeType="1"/>
            </p:cNvCxnSpPr>
            <p:nvPr/>
          </p:nvCxnSpPr>
          <p:spPr bwMode="auto">
            <a:xfrm flipH="1">
              <a:off x="3241" y="1570"/>
              <a:ext cx="299" cy="94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3" name="AutoShape 148"/>
            <p:cNvCxnSpPr>
              <a:cxnSpLocks noChangeShapeType="1"/>
            </p:cNvCxnSpPr>
            <p:nvPr/>
          </p:nvCxnSpPr>
          <p:spPr bwMode="auto">
            <a:xfrm flipH="1">
              <a:off x="3393" y="1541"/>
              <a:ext cx="267" cy="99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4" name="AutoShape 149"/>
            <p:cNvCxnSpPr>
              <a:cxnSpLocks noChangeShapeType="1"/>
            </p:cNvCxnSpPr>
            <p:nvPr/>
          </p:nvCxnSpPr>
          <p:spPr bwMode="auto">
            <a:xfrm flipH="1">
              <a:off x="3624" y="1430"/>
              <a:ext cx="212" cy="9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5" name="AutoShape 150"/>
            <p:cNvCxnSpPr>
              <a:cxnSpLocks noChangeShapeType="1"/>
            </p:cNvCxnSpPr>
            <p:nvPr/>
          </p:nvCxnSpPr>
          <p:spPr bwMode="auto">
            <a:xfrm flipH="1">
              <a:off x="2797" y="1662"/>
              <a:ext cx="211" cy="7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6" name="AutoShape 151"/>
            <p:cNvCxnSpPr>
              <a:cxnSpLocks noChangeShapeType="1"/>
            </p:cNvCxnSpPr>
            <p:nvPr/>
          </p:nvCxnSpPr>
          <p:spPr bwMode="auto">
            <a:xfrm flipH="1">
              <a:off x="2630" y="1624"/>
              <a:ext cx="241" cy="78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7" name="AutoShape 152"/>
            <p:cNvCxnSpPr>
              <a:cxnSpLocks noChangeShapeType="1"/>
            </p:cNvCxnSpPr>
            <p:nvPr/>
          </p:nvCxnSpPr>
          <p:spPr bwMode="auto">
            <a:xfrm>
              <a:off x="3706" y="2664"/>
              <a:ext cx="10" cy="187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7558" name="Text Box 153"/>
            <p:cNvSpPr txBox="1">
              <a:spLocks noChangeArrowheads="1"/>
            </p:cNvSpPr>
            <p:nvPr/>
          </p:nvSpPr>
          <p:spPr bwMode="auto">
            <a:xfrm>
              <a:off x="3744" y="2496"/>
              <a:ext cx="410" cy="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sz="2400" b="1"/>
                <a:t>Rơi xuống</a:t>
              </a:r>
            </a:p>
          </p:txBody>
        </p:sp>
        <p:cxnSp>
          <p:nvCxnSpPr>
            <p:cNvPr id="147559" name="AutoShape 154"/>
            <p:cNvCxnSpPr>
              <a:cxnSpLocks noChangeShapeType="1"/>
            </p:cNvCxnSpPr>
            <p:nvPr/>
          </p:nvCxnSpPr>
          <p:spPr bwMode="auto">
            <a:xfrm>
              <a:off x="3112" y="2664"/>
              <a:ext cx="0" cy="187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0" name="AutoShape 155"/>
            <p:cNvCxnSpPr>
              <a:cxnSpLocks noChangeShapeType="1"/>
            </p:cNvCxnSpPr>
            <p:nvPr/>
          </p:nvCxnSpPr>
          <p:spPr bwMode="auto">
            <a:xfrm flipH="1">
              <a:off x="4164" y="1700"/>
              <a:ext cx="345" cy="11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1" name="AutoShape 156"/>
            <p:cNvCxnSpPr>
              <a:cxnSpLocks noChangeShapeType="1"/>
            </p:cNvCxnSpPr>
            <p:nvPr/>
          </p:nvCxnSpPr>
          <p:spPr bwMode="auto">
            <a:xfrm flipH="1">
              <a:off x="4331" y="1684"/>
              <a:ext cx="344" cy="11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2" name="AutoShape 157"/>
            <p:cNvCxnSpPr>
              <a:cxnSpLocks noChangeShapeType="1"/>
            </p:cNvCxnSpPr>
            <p:nvPr/>
          </p:nvCxnSpPr>
          <p:spPr bwMode="auto">
            <a:xfrm flipH="1">
              <a:off x="4509" y="1624"/>
              <a:ext cx="344" cy="11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3" name="AutoShape 158"/>
            <p:cNvCxnSpPr>
              <a:cxnSpLocks noChangeShapeType="1"/>
            </p:cNvCxnSpPr>
            <p:nvPr/>
          </p:nvCxnSpPr>
          <p:spPr bwMode="auto">
            <a:xfrm flipH="1">
              <a:off x="4675" y="1624"/>
              <a:ext cx="344" cy="11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4" name="AutoShape 159"/>
            <p:cNvCxnSpPr>
              <a:cxnSpLocks noChangeShapeType="1"/>
            </p:cNvCxnSpPr>
            <p:nvPr/>
          </p:nvCxnSpPr>
          <p:spPr bwMode="auto">
            <a:xfrm flipH="1">
              <a:off x="4742" y="1560"/>
              <a:ext cx="420" cy="132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5" name="AutoShape 160"/>
            <p:cNvCxnSpPr>
              <a:cxnSpLocks noChangeShapeType="1"/>
            </p:cNvCxnSpPr>
            <p:nvPr/>
          </p:nvCxnSpPr>
          <p:spPr bwMode="auto">
            <a:xfrm flipH="1">
              <a:off x="4957" y="1511"/>
              <a:ext cx="385" cy="121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6" name="AutoShape 161"/>
            <p:cNvCxnSpPr>
              <a:cxnSpLocks noChangeShapeType="1"/>
            </p:cNvCxnSpPr>
            <p:nvPr/>
          </p:nvCxnSpPr>
          <p:spPr bwMode="auto">
            <a:xfrm flipH="1">
              <a:off x="5072" y="1447"/>
              <a:ext cx="418" cy="15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7567" name="Text Box 162"/>
            <p:cNvSpPr txBox="1">
              <a:spLocks noChangeArrowheads="1"/>
            </p:cNvSpPr>
            <p:nvPr/>
          </p:nvSpPr>
          <p:spPr bwMode="auto">
            <a:xfrm>
              <a:off x="2208" y="2448"/>
              <a:ext cx="652" cy="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/>
            </a:p>
          </p:txBody>
        </p:sp>
        <p:sp>
          <p:nvSpPr>
            <p:cNvPr id="147568" name="Text Box 163"/>
            <p:cNvSpPr txBox="1">
              <a:spLocks noChangeArrowheads="1"/>
            </p:cNvSpPr>
            <p:nvPr/>
          </p:nvSpPr>
          <p:spPr bwMode="auto">
            <a:xfrm>
              <a:off x="5136" y="2448"/>
              <a:ext cx="672" cy="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/>
            </a:p>
          </p:txBody>
        </p:sp>
        <p:sp>
          <p:nvSpPr>
            <p:cNvPr id="147569" name="Text Box 164"/>
            <p:cNvSpPr txBox="1">
              <a:spLocks noChangeArrowheads="1"/>
            </p:cNvSpPr>
            <p:nvPr/>
          </p:nvSpPr>
          <p:spPr bwMode="auto">
            <a:xfrm>
              <a:off x="3740" y="3093"/>
              <a:ext cx="113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 sz="2800" b="1">
                <a:solidFill>
                  <a:schemeClr val="folHlink"/>
                </a:solidFill>
              </a:endParaRPr>
            </a:p>
          </p:txBody>
        </p:sp>
        <p:sp>
          <p:nvSpPr>
            <p:cNvPr id="147570" name="Text Box 165"/>
            <p:cNvSpPr txBox="1">
              <a:spLocks noChangeArrowheads="1"/>
            </p:cNvSpPr>
            <p:nvPr/>
          </p:nvSpPr>
          <p:spPr bwMode="auto">
            <a:xfrm>
              <a:off x="4961" y="3093"/>
              <a:ext cx="112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 sz="2400" b="1">
                <a:solidFill>
                  <a:srgbClr val="000099"/>
                </a:solidFill>
              </a:endParaRPr>
            </a:p>
          </p:txBody>
        </p:sp>
        <p:sp>
          <p:nvSpPr>
            <p:cNvPr id="147571" name="Text Box 166"/>
            <p:cNvSpPr txBox="1">
              <a:spLocks noChangeArrowheads="1"/>
            </p:cNvSpPr>
            <p:nvPr/>
          </p:nvSpPr>
          <p:spPr bwMode="auto">
            <a:xfrm>
              <a:off x="2309" y="3306"/>
              <a:ext cx="3253" cy="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en-US" sz="2800" b="1" i="1"/>
                <a:t>Hình 47.1: Lượng chảy của dòng nước mưa ở 2 nơi khác nhau</a:t>
              </a:r>
            </a:p>
            <a:p>
              <a:pPr lvl="1" algn="ctr">
                <a:buFont typeface="Calibri" pitchFamily="34" charset="0"/>
                <a:buNone/>
              </a:pPr>
              <a:r>
                <a:rPr lang="en-US" sz="2800" b="1" i="1">
                  <a:solidFill>
                    <a:srgbClr val="CC3399"/>
                  </a:solidFill>
                </a:rPr>
                <a:t>A</a:t>
              </a:r>
              <a:r>
                <a:rPr lang="en-US" sz="2800" b="1" i="1">
                  <a:solidFill>
                    <a:srgbClr val="FF0000"/>
                  </a:solidFill>
                </a:rPr>
                <a:t> </a:t>
              </a:r>
              <a:r>
                <a:rPr lang="en-US" sz="2800" b="1" i="1"/>
                <a:t>Có rừng  </a:t>
              </a:r>
              <a:r>
                <a:rPr lang="en-US" sz="2800" b="1" i="1">
                  <a:solidFill>
                    <a:srgbClr val="0000FF"/>
                  </a:solidFill>
                </a:rPr>
                <a:t>B.</a:t>
              </a:r>
              <a:r>
                <a:rPr lang="en-US" sz="2800" b="1" i="1"/>
                <a:t> Đồi trọc</a:t>
              </a:r>
              <a:endParaRPr lang="en-US" sz="2800" b="1"/>
            </a:p>
          </p:txBody>
        </p:sp>
        <p:cxnSp>
          <p:nvCxnSpPr>
            <p:cNvPr id="147572" name="AutoShape 152"/>
            <p:cNvCxnSpPr>
              <a:cxnSpLocks noChangeShapeType="1"/>
            </p:cNvCxnSpPr>
            <p:nvPr/>
          </p:nvCxnSpPr>
          <p:spPr bwMode="auto">
            <a:xfrm>
              <a:off x="3411" y="2667"/>
              <a:ext cx="11" cy="18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73" name="AutoShape 154"/>
            <p:cNvCxnSpPr>
              <a:cxnSpLocks noChangeShapeType="1"/>
              <a:endCxn id="147530" idx="1"/>
            </p:cNvCxnSpPr>
            <p:nvPr/>
          </p:nvCxnSpPr>
          <p:spPr bwMode="auto">
            <a:xfrm flipH="1">
              <a:off x="2932" y="2750"/>
              <a:ext cx="4" cy="242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7574" name="Text Box 118"/>
          <p:cNvSpPr txBox="1">
            <a:spLocks noChangeArrowheads="1"/>
          </p:cNvSpPr>
          <p:nvPr/>
        </p:nvSpPr>
        <p:spPr bwMode="auto">
          <a:xfrm>
            <a:off x="2468880" y="4906964"/>
            <a:ext cx="137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CC3399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147575" name="Text Box 119"/>
          <p:cNvSpPr txBox="1">
            <a:spLocks noChangeArrowheads="1"/>
          </p:cNvSpPr>
          <p:nvPr/>
        </p:nvSpPr>
        <p:spPr bwMode="auto">
          <a:xfrm>
            <a:off x="7040880" y="4830764"/>
            <a:ext cx="118872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147577" name="Line 121"/>
          <p:cNvSpPr>
            <a:spLocks noChangeShapeType="1"/>
          </p:cNvSpPr>
          <p:nvPr/>
        </p:nvSpPr>
        <p:spPr bwMode="auto">
          <a:xfrm flipV="1">
            <a:off x="457200" y="4876800"/>
            <a:ext cx="941832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78" name="Text Box 122"/>
          <p:cNvSpPr txBox="1">
            <a:spLocks noChangeArrowheads="1"/>
          </p:cNvSpPr>
          <p:nvPr/>
        </p:nvSpPr>
        <p:spPr bwMode="auto">
          <a:xfrm>
            <a:off x="0" y="2895600"/>
            <a:ext cx="173736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Lượng chảy 0,6m</a:t>
            </a:r>
            <a:r>
              <a:rPr lang="en-US" sz="2800" b="1" baseline="30000">
                <a:latin typeface="Times New Roman" pitchFamily="18" charset="0"/>
              </a:rPr>
              <a:t>3/</a:t>
            </a:r>
            <a:r>
              <a:rPr lang="en-US" sz="2800" b="1">
                <a:latin typeface="Times New Roman" pitchFamily="18" charset="0"/>
              </a:rPr>
              <a:t>s</a:t>
            </a:r>
          </a:p>
        </p:txBody>
      </p:sp>
      <p:sp>
        <p:nvSpPr>
          <p:cNvPr id="147579" name="Text Box 123"/>
          <p:cNvSpPr txBox="1">
            <a:spLocks noChangeArrowheads="1"/>
          </p:cNvSpPr>
          <p:nvPr/>
        </p:nvSpPr>
        <p:spPr bwMode="auto">
          <a:xfrm>
            <a:off x="8778240" y="2895600"/>
            <a:ext cx="173736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Lượng chảy 21m</a:t>
            </a:r>
            <a:r>
              <a:rPr lang="en-US" sz="2800" b="1" baseline="30000">
                <a:latin typeface="Times New Roman" pitchFamily="18" charset="0"/>
              </a:rPr>
              <a:t>3/</a:t>
            </a:r>
            <a:r>
              <a:rPr lang="en-US" sz="2800" b="1">
                <a:latin typeface="Times New Roman" pitchFamily="18" charset="0"/>
              </a:rPr>
              <a:t>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06829" y="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85385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85" name="Rectangle 5"/>
          <p:cNvSpPr>
            <a:spLocks noChangeArrowheads="1"/>
          </p:cNvSpPr>
          <p:nvPr/>
        </p:nvSpPr>
        <p:spPr bwMode="auto">
          <a:xfrm>
            <a:off x="182880" y="4945253"/>
            <a:ext cx="1060704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en-US" sz="3200" b="1">
                <a:latin typeface="Times New Roman" pitchFamily="18" charset="0"/>
              </a:rPr>
              <a:t> 2. Vì ở khu vưc A:</a:t>
            </a:r>
            <a:r>
              <a:rPr lang="en-US" sz="2800" b="1">
                <a:latin typeface="Times New Roman" pitchFamily="18" charset="0"/>
              </a:rPr>
              <a:t> khi có mưa</a:t>
            </a:r>
            <a:r>
              <a:rPr lang="en-US" sz="3200" b="1">
                <a:latin typeface="Times New Roman" pitchFamily="18" charset="0"/>
              </a:rPr>
              <a:t> tán lá đã giữ lại một phần lượng nước mưa rơi xuống chứ không xối thẳng như khi không có cây.</a:t>
            </a: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365760" y="3810000"/>
            <a:ext cx="104241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1. Lượng chảy của dòng nước mưa ở khu vực A</a:t>
            </a:r>
            <a:r>
              <a:rPr lang="en-US" b="1"/>
              <a:t> </a:t>
            </a:r>
            <a:r>
              <a:rPr lang="en-US" sz="3200" b="1">
                <a:latin typeface="Times New Roman" pitchFamily="18" charset="0"/>
              </a:rPr>
              <a:t>yếu hơn.</a:t>
            </a:r>
          </a:p>
        </p:txBody>
      </p:sp>
    </p:spTree>
    <p:extLst>
      <p:ext uri="{BB962C8B-B14F-4D97-AF65-F5344CB8AC3E}">
        <p14:creationId xmlns:p14="http://schemas.microsoft.com/office/powerpoint/2010/main" val="124011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4" grpId="0"/>
      <p:bldP spid="148485" grpId="0"/>
      <p:bldP spid="14848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5" name="Picture 7" descr="DSC_01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012" r="6667" b="4485"/>
          <a:stretch>
            <a:fillRect/>
          </a:stretch>
        </p:blipFill>
        <p:spPr bwMode="auto">
          <a:xfrm>
            <a:off x="5120640" y="152400"/>
            <a:ext cx="585216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77" name="Picture 4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1" t="20612" r="24382" b="42757"/>
          <a:stretch>
            <a:fillRect/>
          </a:stretch>
        </p:blipFill>
        <p:spPr>
          <a:xfrm>
            <a:off x="182880" y="533400"/>
            <a:ext cx="4572000" cy="5410200"/>
          </a:xfrm>
          <a:noFill/>
          <a:ln/>
        </p:spPr>
      </p:pic>
      <p:sp>
        <p:nvSpPr>
          <p:cNvPr id="150578" name="Text Box 50"/>
          <p:cNvSpPr txBox="1">
            <a:spLocks noChangeArrowheads="1"/>
          </p:cNvSpPr>
          <p:nvPr/>
        </p:nvSpPr>
        <p:spPr bwMode="auto">
          <a:xfrm>
            <a:off x="4404360" y="6049964"/>
            <a:ext cx="420624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Đồi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trọc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0579" name="Line 51"/>
          <p:cNvSpPr>
            <a:spLocks noChangeShapeType="1"/>
          </p:cNvSpPr>
          <p:nvPr/>
        </p:nvSpPr>
        <p:spPr bwMode="auto">
          <a:xfrm flipH="1">
            <a:off x="0" y="5924550"/>
            <a:ext cx="384048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586" name="Freeform 58"/>
          <p:cNvSpPr>
            <a:spLocks/>
          </p:cNvSpPr>
          <p:nvPr/>
        </p:nvSpPr>
        <p:spPr bwMode="auto">
          <a:xfrm>
            <a:off x="836296" y="203201"/>
            <a:ext cx="2977514" cy="392113"/>
          </a:xfrm>
          <a:custGeom>
            <a:avLst/>
            <a:gdLst>
              <a:gd name="T0" fmla="*/ 0 w 1563"/>
              <a:gd name="T1" fmla="*/ 210 h 247"/>
              <a:gd name="T2" fmla="*/ 27 w 1563"/>
              <a:gd name="T3" fmla="*/ 183 h 247"/>
              <a:gd name="T4" fmla="*/ 55 w 1563"/>
              <a:gd name="T5" fmla="*/ 174 h 247"/>
              <a:gd name="T6" fmla="*/ 137 w 1563"/>
              <a:gd name="T7" fmla="*/ 91 h 247"/>
              <a:gd name="T8" fmla="*/ 256 w 1563"/>
              <a:gd name="T9" fmla="*/ 46 h 247"/>
              <a:gd name="T10" fmla="*/ 402 w 1563"/>
              <a:gd name="T11" fmla="*/ 55 h 247"/>
              <a:gd name="T12" fmla="*/ 439 w 1563"/>
              <a:gd name="T13" fmla="*/ 101 h 247"/>
              <a:gd name="T14" fmla="*/ 558 w 1563"/>
              <a:gd name="T15" fmla="*/ 128 h 247"/>
              <a:gd name="T16" fmla="*/ 768 w 1563"/>
              <a:gd name="T17" fmla="*/ 91 h 247"/>
              <a:gd name="T18" fmla="*/ 823 w 1563"/>
              <a:gd name="T19" fmla="*/ 55 h 247"/>
              <a:gd name="T20" fmla="*/ 878 w 1563"/>
              <a:gd name="T21" fmla="*/ 18 h 247"/>
              <a:gd name="T22" fmla="*/ 1042 w 1563"/>
              <a:gd name="T23" fmla="*/ 46 h 247"/>
              <a:gd name="T24" fmla="*/ 1070 w 1563"/>
              <a:gd name="T25" fmla="*/ 110 h 247"/>
              <a:gd name="T26" fmla="*/ 1143 w 1563"/>
              <a:gd name="T27" fmla="*/ 128 h 247"/>
              <a:gd name="T28" fmla="*/ 1527 w 1563"/>
              <a:gd name="T29" fmla="*/ 183 h 247"/>
              <a:gd name="T30" fmla="*/ 1563 w 1563"/>
              <a:gd name="T31" fmla="*/ 247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63" h="247">
                <a:moveTo>
                  <a:pt x="0" y="210"/>
                </a:moveTo>
                <a:cubicBezTo>
                  <a:pt x="9" y="201"/>
                  <a:pt x="16" y="190"/>
                  <a:pt x="27" y="183"/>
                </a:cubicBezTo>
                <a:cubicBezTo>
                  <a:pt x="35" y="178"/>
                  <a:pt x="47" y="180"/>
                  <a:pt x="55" y="174"/>
                </a:cubicBezTo>
                <a:cubicBezTo>
                  <a:pt x="75" y="159"/>
                  <a:pt x="109" y="105"/>
                  <a:pt x="137" y="91"/>
                </a:cubicBezTo>
                <a:cubicBezTo>
                  <a:pt x="169" y="75"/>
                  <a:pt x="221" y="57"/>
                  <a:pt x="256" y="46"/>
                </a:cubicBezTo>
                <a:cubicBezTo>
                  <a:pt x="305" y="49"/>
                  <a:pt x="354" y="48"/>
                  <a:pt x="402" y="55"/>
                </a:cubicBezTo>
                <a:cubicBezTo>
                  <a:pt x="466" y="65"/>
                  <a:pt x="402" y="74"/>
                  <a:pt x="439" y="101"/>
                </a:cubicBezTo>
                <a:cubicBezTo>
                  <a:pt x="463" y="119"/>
                  <a:pt x="532" y="124"/>
                  <a:pt x="558" y="128"/>
                </a:cubicBezTo>
                <a:cubicBezTo>
                  <a:pt x="639" y="118"/>
                  <a:pt x="697" y="116"/>
                  <a:pt x="768" y="91"/>
                </a:cubicBezTo>
                <a:cubicBezTo>
                  <a:pt x="829" y="30"/>
                  <a:pt x="762" y="89"/>
                  <a:pt x="823" y="55"/>
                </a:cubicBezTo>
                <a:cubicBezTo>
                  <a:pt x="842" y="44"/>
                  <a:pt x="878" y="18"/>
                  <a:pt x="878" y="18"/>
                </a:cubicBezTo>
                <a:cubicBezTo>
                  <a:pt x="933" y="22"/>
                  <a:pt x="1012" y="0"/>
                  <a:pt x="1042" y="46"/>
                </a:cubicBezTo>
                <a:cubicBezTo>
                  <a:pt x="1068" y="85"/>
                  <a:pt x="1031" y="79"/>
                  <a:pt x="1070" y="110"/>
                </a:cubicBezTo>
                <a:cubicBezTo>
                  <a:pt x="1080" y="118"/>
                  <a:pt x="1141" y="127"/>
                  <a:pt x="1143" y="128"/>
                </a:cubicBezTo>
                <a:cubicBezTo>
                  <a:pt x="1280" y="167"/>
                  <a:pt x="1375" y="176"/>
                  <a:pt x="1527" y="183"/>
                </a:cubicBezTo>
                <a:cubicBezTo>
                  <a:pt x="1542" y="205"/>
                  <a:pt x="1563" y="220"/>
                  <a:pt x="1563" y="247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 d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" y="0"/>
            <a:ext cx="5789294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7" name="Picture 5" descr="LoD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0"/>
            <a:ext cx="493776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548640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939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44444" r="49913" b="16667"/>
          <a:stretch>
            <a:fillRect/>
          </a:stretch>
        </p:blipFill>
        <p:spPr bwMode="auto">
          <a:xfrm>
            <a:off x="0" y="228600"/>
            <a:ext cx="557784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0" y="5410200"/>
            <a:ext cx="457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</a:rPr>
              <a:t>Rừng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phòng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hộ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Phú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Ninh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6492240" y="5486400"/>
            <a:ext cx="393192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Rừng phòng hộ ven biển</a:t>
            </a:r>
          </a:p>
        </p:txBody>
      </p:sp>
      <p:pic>
        <p:nvPicPr>
          <p:cNvPr id="1536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23958" r="54688" b="40625"/>
          <a:stretch>
            <a:fillRect/>
          </a:stretch>
        </p:blipFill>
        <p:spPr bwMode="auto">
          <a:xfrm>
            <a:off x="5760720" y="228600"/>
            <a:ext cx="521208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15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5" grpId="0"/>
      <p:bldP spid="15360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 descr="slide 36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923544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1" name="Picture 5" descr="Scan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581400"/>
            <a:ext cx="509778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3" name="Picture 7" descr="han%20h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3581401"/>
            <a:ext cx="493776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4" name="Text Box 8"/>
          <p:cNvSpPr txBox="1">
            <a:spLocks noChangeArrowheads="1"/>
          </p:cNvSpPr>
          <p:nvPr/>
        </p:nvSpPr>
        <p:spPr bwMode="auto">
          <a:xfrm>
            <a:off x="274320" y="6110288"/>
            <a:ext cx="475488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Ngập lụt ở vùng thấp</a:t>
            </a:r>
          </a:p>
        </p:txBody>
      </p:sp>
      <p:sp>
        <p:nvSpPr>
          <p:cNvPr id="152585" name="Rectangle 9"/>
          <p:cNvSpPr>
            <a:spLocks noChangeArrowheads="1"/>
          </p:cNvSpPr>
          <p:nvPr/>
        </p:nvSpPr>
        <p:spPr bwMode="auto">
          <a:xfrm>
            <a:off x="6496051" y="6172201"/>
            <a:ext cx="27206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Hạn hán tại chỗ.</a:t>
            </a:r>
          </a:p>
        </p:txBody>
      </p:sp>
      <p:sp>
        <p:nvSpPr>
          <p:cNvPr id="152586" name="Line 10"/>
          <p:cNvSpPr>
            <a:spLocks noChangeShapeType="1"/>
          </p:cNvSpPr>
          <p:nvPr/>
        </p:nvSpPr>
        <p:spPr bwMode="auto">
          <a:xfrm flipH="1">
            <a:off x="3200400" y="3124200"/>
            <a:ext cx="2286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7" name="Line 11"/>
          <p:cNvSpPr>
            <a:spLocks noChangeShapeType="1"/>
          </p:cNvSpPr>
          <p:nvPr/>
        </p:nvSpPr>
        <p:spPr bwMode="auto">
          <a:xfrm>
            <a:off x="5486400" y="3124200"/>
            <a:ext cx="219456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6700" y="15240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20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4" grpId="0"/>
      <p:bldP spid="152585" grpId="0"/>
      <p:bldP spid="152586" grpId="0" animBg="1"/>
      <p:bldP spid="15258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49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55208" r="42969" b="8333"/>
          <a:stretch>
            <a:fillRect/>
          </a:stretch>
        </p:blipFill>
        <p:spPr bwMode="auto">
          <a:xfrm>
            <a:off x="2286000" y="0"/>
            <a:ext cx="5486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42708" r="52344" b="17708"/>
          <a:stretch>
            <a:fillRect/>
          </a:stretch>
        </p:blipFill>
        <p:spPr bwMode="auto">
          <a:xfrm>
            <a:off x="0" y="3352800"/>
            <a:ext cx="5486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3627120" y="2833688"/>
            <a:ext cx="429768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</a:rPr>
              <a:t>Hạn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hán</a:t>
            </a:r>
            <a:r>
              <a:rPr lang="en-US" sz="2800" b="1" dirty="0">
                <a:latin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</a:rPr>
              <a:t>ĐắcLắc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0" y="6262688"/>
            <a:ext cx="512064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Ngập lụt trên quốc lộ 1A</a:t>
            </a:r>
          </a:p>
        </p:txBody>
      </p:sp>
      <p:pic>
        <p:nvPicPr>
          <p:cNvPr id="16590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t="21875" r="35938" b="45833"/>
          <a:stretch>
            <a:fillRect/>
          </a:stretch>
        </p:blipFill>
        <p:spPr bwMode="auto">
          <a:xfrm>
            <a:off x="5486400" y="3429000"/>
            <a:ext cx="5486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901" name="Text Box 13"/>
          <p:cNvSpPr txBox="1">
            <a:spLocks noChangeArrowheads="1"/>
          </p:cNvSpPr>
          <p:nvPr/>
        </p:nvSpPr>
        <p:spPr bwMode="auto">
          <a:xfrm>
            <a:off x="5212080" y="6248401"/>
            <a:ext cx="566928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Ngập lụt tại Thừa Thiên Huế</a:t>
            </a:r>
          </a:p>
        </p:txBody>
      </p:sp>
      <p:sp>
        <p:nvSpPr>
          <p:cNvPr id="2" name="Cloud 1"/>
          <p:cNvSpPr/>
          <p:nvPr/>
        </p:nvSpPr>
        <p:spPr>
          <a:xfrm>
            <a:off x="3116580" y="1671808"/>
            <a:ext cx="4191000" cy="2864644"/>
          </a:xfrm>
          <a:prstGeom prst="clou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lở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700" y="-4465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324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5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6" grpId="0"/>
      <p:bldP spid="165898" grpId="0"/>
      <p:bldP spid="165901" grpId="0"/>
      <p:bldP spid="2" grpId="0" animBg="1"/>
      <p:bldP spid="10" grpId="0" animBg="1"/>
      <p:bldP spid="1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972800" cy="657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34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640080" y="152400"/>
            <a:ext cx="941832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609600" indent="-609600"/>
            <a:endParaRPr lang="en-US" sz="2800" i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609600" indent="-609600" algn="l"/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chặt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phá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rừng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bừa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bãi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cháy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rừng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dẫn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đến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hậu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hậu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mưa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giảm</a:t>
            </a:r>
            <a:r>
              <a:rPr lang="en-US" sz="2800" dirty="0">
                <a:latin typeface="Times New Roman" pitchFamily="18" charset="0"/>
              </a:rPr>
              <a:t> </a:t>
            </a: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xói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mòn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lũ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lụt</a:t>
            </a:r>
            <a:endParaRPr lang="en-US" sz="2800" dirty="0">
              <a:latin typeface="Times New Roman" pitchFamily="18" charset="0"/>
            </a:endParaRP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ngầm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giảm</a:t>
            </a:r>
            <a:endParaRPr lang="en-US" sz="2800" dirty="0">
              <a:latin typeface="Times New Roman" pitchFamily="18" charset="0"/>
            </a:endParaRP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hậu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trên</a:t>
            </a:r>
            <a:r>
              <a:rPr lang="en-US" sz="2800" dirty="0">
                <a:solidFill>
                  <a:srgbClr val="996600"/>
                </a:solidFill>
                <a:latin typeface="Times New Roman" pitchFamily="18" charset="0"/>
              </a:rPr>
              <a:t>                       </a:t>
            </a:r>
          </a:p>
        </p:txBody>
      </p:sp>
      <p:sp>
        <p:nvSpPr>
          <p:cNvPr id="167946" name="Rectangle 10"/>
          <p:cNvSpPr>
            <a:spLocks noChangeArrowheads="1"/>
          </p:cNvSpPr>
          <p:nvPr/>
        </p:nvSpPr>
        <p:spPr bwMode="auto">
          <a:xfrm>
            <a:off x="640080" y="3429000"/>
            <a:ext cx="941832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2.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đây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mà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phải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:</a:t>
            </a:r>
          </a:p>
          <a:p>
            <a:pPr algn="just"/>
            <a:r>
              <a:rPr lang="en-US" sz="2800" dirty="0">
                <a:latin typeface="Times New Roman" pitchFamily="18" charset="0"/>
              </a:rPr>
              <a:t>a.  </a:t>
            </a:r>
            <a:r>
              <a:rPr lang="en-US" sz="2800" dirty="0" err="1">
                <a:latin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cực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</a:rPr>
              <a:t>b.  </a:t>
            </a:r>
            <a:r>
              <a:rPr lang="en-US" sz="2800" dirty="0" err="1">
                <a:latin typeface="Times New Roman" pitchFamily="18" charset="0"/>
              </a:rPr>
              <a:t>Tăng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</a:rPr>
              <a:t>c.  </a:t>
            </a:r>
            <a:r>
              <a:rPr lang="en-US" sz="2800" dirty="0" err="1">
                <a:latin typeface="Times New Roman" pitchFamily="18" charset="0"/>
              </a:rPr>
              <a:t>Chặt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xanh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sủa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</a:rPr>
              <a:t>.</a:t>
            </a:r>
          </a:p>
          <a:p>
            <a:pPr algn="just"/>
            <a:endParaRPr lang="en-US" sz="2800" dirty="0">
              <a:latin typeface="Times New Roman" pitchFamily="18" charset="0"/>
            </a:endParaRPr>
          </a:p>
        </p:txBody>
      </p:sp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731520" y="1981201"/>
            <a:ext cx="548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167951" name="Text Box 15"/>
          <p:cNvSpPr txBox="1">
            <a:spLocks noChangeArrowheads="1"/>
          </p:cNvSpPr>
          <p:nvPr/>
        </p:nvSpPr>
        <p:spPr bwMode="auto">
          <a:xfrm>
            <a:off x="1737360" y="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u="sng">
                <a:solidFill>
                  <a:srgbClr val="CC0000"/>
                </a:solidFill>
                <a:latin typeface="Times New Roman" pitchFamily="18" charset="0"/>
              </a:rPr>
              <a:t>Chọn câu trả lời đúng nhất:</a:t>
            </a:r>
          </a:p>
        </p:txBody>
      </p:sp>
      <p:sp>
        <p:nvSpPr>
          <p:cNvPr id="2" name="Oval 1"/>
          <p:cNvSpPr/>
          <p:nvPr/>
        </p:nvSpPr>
        <p:spPr>
          <a:xfrm>
            <a:off x="640080" y="2337029"/>
            <a:ext cx="533400" cy="45719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3400" y="3886200"/>
            <a:ext cx="533400" cy="45719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7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67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167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67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67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67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67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167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67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167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51" grpId="0"/>
      <p:bldP spid="2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NHIỆM VỤ Ở NHÀ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2830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548640" y="1722364"/>
            <a:ext cx="9875520" cy="1143000"/>
          </a:xfrm>
        </p:spPr>
        <p:txBody>
          <a:bodyPr>
            <a:normAutofit fontScale="90000"/>
          </a:bodyPr>
          <a:lstStyle/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b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b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b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6493"/>
            <a:ext cx="109728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429000"/>
            <a:ext cx="1097280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37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 descr="H Bai48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0"/>
            <a:ext cx="4046220" cy="3505200"/>
          </a:xfrm>
        </p:spPr>
      </p:pic>
      <p:pic>
        <p:nvPicPr>
          <p:cNvPr id="10243" name="Picture 4" descr="S1CAF3MDXWCAU5ML19CAG2XOWMCADDIRLTCAS8HK27CAMACXN4CAYWEMTHCAQFO1AECAA8JV4TCA1M3VHPCA0M9SU2CAPLSMG2CA9BIE9WCAUQF1Y4CA4KFUT3CASGP3CBCA6XT6RCCAKEQJYCCAZ5UX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0"/>
            <a:ext cx="418338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0KCAXLJAC7CAU95E1ECA1DR03ACAB8DW1JCAJS380TCAJMTIQHCAFMIVC3CAOU96BCCAA62VFLCA0RUQGJCAEXTTR7CANNQS4FCAZ5TZ81CA28GMVMCADP7YX1CAK7E92ECA1EKK5VCAYL8WNLCAJ42SW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3505200"/>
            <a:ext cx="418338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D:\tai lieu cong tac\TÀI LIỆU CỦA VÂN\giao an dien tu\giáo án sinh 6\vai trò của thực vật với động vật\chim ăn hạt thô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05200"/>
            <a:ext cx="404622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trau an 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4" y="3194050"/>
            <a:ext cx="4243388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eer-eating-grass-wallpapers_10057_1024x7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71827"/>
            <a:ext cx="3966210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tai lieu cong tac\TÀI LIỆU CỦA VÂN\giao an dien tu\giáo án sinh 6\vai trò của thực vật với động vật\dê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4" y="-1588"/>
            <a:ext cx="4243388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tai lieu cong tac\TÀI LIỆU CỦA VÂN\giao an dien tu\giáo án sinh 6\vai trò của thực vật với động vật\vo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3966210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tho an c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824" y="3429000"/>
            <a:ext cx="415337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New Image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113" y="0"/>
            <a:ext cx="41390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tai lieu cong tac\TÀI LIỆU CỦA VÂN\giao an dien tu\giáo án sinh 6\vai trò của thực vật với động vật\thỏ ăn cà rốt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91" y="3429000"/>
            <a:ext cx="405479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 descr="D:\tai lieu cong tac\TÀI LIỆU CỦA VÂN\giao an dien tu\giáo án sinh 6\vai trò của thực vật với động vật\sâu xnh ăn quả cây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84" y="3357565"/>
            <a:ext cx="4244816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tai lieu cong tac\TÀI LIỆU CỦA VÂN\giao an dien tu\giáo án sinh 6\vai trò của thực vật với động vật\chuột ăn thóc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84" y="2"/>
            <a:ext cx="4244816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D:\tai lieu cong tac\TÀI LIỆU CỦA VÂN\giao an dien tu\giáo án sinh 6\vai trò của thực vật với động vật\gà ăn thóc.jpg">
            <a:hlinkClick r:id="rId15" action="ppaction://hlinkfil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" y="3357565"/>
            <a:ext cx="406908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8" descr="D:\tai lieu cong tac\TÀI LIỆU CỦA VÂN\giao an dien tu\giáo án sinh 6\vai trò của thực vật với động vật\ngựa vằn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53" y="-1588"/>
            <a:ext cx="4127659" cy="341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9" descr="D:\tai lieu cong tac\TÀI LIỆU CỦA VÂN\giao an dien tu\giáo án sinh 6\vai trò của thực vật với động vật\dơi ăn quả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36" y="2"/>
            <a:ext cx="4151948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267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Káº¿t quáº£ hÃ¬nh áº£nh cho ngÃ´i nhÃ  mÃ´ hÃ¬nh"/>
          <p:cNvSpPr>
            <a:spLocks noChangeAspect="1" noChangeArrowheads="1"/>
          </p:cNvSpPr>
          <p:nvPr/>
        </p:nvSpPr>
        <p:spPr bwMode="auto">
          <a:xfrm>
            <a:off x="1515904" y="-144463"/>
            <a:ext cx="27432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0224" y="44450"/>
            <a:ext cx="738949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2: </a:t>
            </a:r>
          </a:p>
          <a:p>
            <a:pPr algn="ctr"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vi-V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07990"/>
            <a:ext cx="6735734" cy="483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19162"/>
            <a:ext cx="6735734" cy="4829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1619161"/>
            <a:ext cx="6735733" cy="4829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1608815"/>
            <a:ext cx="6735734" cy="4733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40" y="1597643"/>
            <a:ext cx="6735735" cy="4743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59" y="1614488"/>
            <a:ext cx="6752254" cy="478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25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219200" y="1109665"/>
            <a:ext cx="84296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3:</a:t>
            </a:r>
          </a:p>
          <a:p>
            <a:pPr algn="ctr" eaLnBrk="1" hangingPunct="1"/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altLang="en-US" sz="36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5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15364" name="Picture 2" descr="D:\tai lieu cong tac\TÀI LIỆU CỦA VÂN\giao an dien tu\giáo án sinh 6\vai trò của thực vật với động vật\nuoc no ho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93" y="30163"/>
            <a:ext cx="615648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 descr="D:\tai lieu cong tac\TÀI LIỆU CỦA VÂN\giao an dien tu\giáo án sinh 6\vai trò của thực vật với động vật\nuoc  no  hoa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93" y="3284540"/>
            <a:ext cx="6156483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338185" y="260352"/>
            <a:ext cx="141541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im sinh 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7360" y="260352"/>
            <a:ext cx="7518083" cy="6264275"/>
          </a:xfrm>
        </p:spPr>
      </p:pic>
    </p:spTree>
    <p:extLst>
      <p:ext uri="{BB962C8B-B14F-4D97-AF65-F5344CB8AC3E}">
        <p14:creationId xmlns:p14="http://schemas.microsoft.com/office/powerpoint/2010/main" val="128593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051577"/>
              </p:ext>
            </p:extLst>
          </p:nvPr>
        </p:nvGraphicFramePr>
        <p:xfrm>
          <a:off x="304800" y="228600"/>
          <a:ext cx="103632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3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Kích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Nong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tằm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sen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Dừa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Cạn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Cạn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lăng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Cạn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Rêu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Ven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bờ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…..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0597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19200" y="1109665"/>
            <a:ext cx="84296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4:</a:t>
            </a:r>
          </a:p>
          <a:p>
            <a:pPr algn="ctr" eaLnBrk="1" hangingPunct="1"/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6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85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y-hanh-phuc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01" y="209835"/>
            <a:ext cx="8470355" cy="588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32291" y="6141492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ay-bong-mat-moc-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41" y="209834"/>
            <a:ext cx="8516715" cy="593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9451" y="6266596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539" y="209832"/>
            <a:ext cx="8516716" cy="59316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9450" y="6266596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539" y="209831"/>
            <a:ext cx="8516717" cy="59316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69450" y="6266596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8" y="1"/>
            <a:ext cx="3787254" cy="3616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052" y="1"/>
            <a:ext cx="3719699" cy="3616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0617" y="1"/>
            <a:ext cx="3678071" cy="36203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42" y="3616067"/>
            <a:ext cx="3857493" cy="33464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8273" y="3616067"/>
            <a:ext cx="3787254" cy="33464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1991" y="3616068"/>
            <a:ext cx="3596697" cy="324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779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6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6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6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6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âm ngọc lin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04" y="104608"/>
            <a:ext cx="7477940" cy="519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25218" y="5486397"/>
            <a:ext cx="342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Tam thất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694" y="104608"/>
            <a:ext cx="7586789" cy="519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90105" y="5486397"/>
            <a:ext cx="43850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463" y="313900"/>
            <a:ext cx="7964246" cy="498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37" y="204718"/>
            <a:ext cx="7707815" cy="4978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88813" y="1508656"/>
            <a:ext cx="4978491" cy="2370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1936" y="5882186"/>
            <a:ext cx="513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Bocote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36" y="204717"/>
            <a:ext cx="5337200" cy="4978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202" y="204716"/>
            <a:ext cx="5130345" cy="4978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63392" y="5882186"/>
            <a:ext cx="5134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35" y="148444"/>
            <a:ext cx="10458212" cy="55250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00552" y="5952698"/>
            <a:ext cx="5134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8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ây thuốc lá dùng sản suất thuốc lá IOQS được trồng như thế nào 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77" y="365125"/>
            <a:ext cx="6153046" cy="455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04126" y="4940488"/>
            <a:ext cx="453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26528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g cần sa về trồng nhưng nói là cây chè | An ninh trật tự | P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557" y="270972"/>
            <a:ext cx="5368310" cy="397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91843" y="4435521"/>
            <a:ext cx="453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8158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42" y="122830"/>
            <a:ext cx="5188325" cy="4092054"/>
          </a:xfrm>
          <a:prstGeom prst="rect">
            <a:avLst/>
          </a:prstGeom>
        </p:spPr>
      </p:pic>
      <p:pic>
        <p:nvPicPr>
          <p:cNvPr id="2050" name="Picture 2" descr="Cây Anh túc - thuốc phiện có nguồn gốc từ đâu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797" y="122830"/>
            <a:ext cx="5367664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990" y="109184"/>
            <a:ext cx="3297981" cy="4887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4126" y="5117911"/>
            <a:ext cx="453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7806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KẾT LUẬN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3822663"/>
            <a:ext cx="10287000" cy="1015663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NHIỆM VỤ Ở NHÀ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35;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123</a:t>
            </a:r>
          </a:p>
        </p:txBody>
      </p:sp>
    </p:spTree>
    <p:extLst>
      <p:ext uri="{BB962C8B-B14F-4D97-AF65-F5344CB8AC3E}">
        <p14:creationId xmlns:p14="http://schemas.microsoft.com/office/powerpoint/2010/main" val="150118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ác dụng của Bèo Tấm trong bể thủy sinh ⋆ Thủy sinh Việt N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3611880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52" y="15240"/>
            <a:ext cx="3980608" cy="289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" y="2743199"/>
            <a:ext cx="5664940" cy="411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5240" y="3365718"/>
            <a:ext cx="2377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milimet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838200" y="2743199"/>
            <a:ext cx="533400" cy="6225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05800" y="3518118"/>
            <a:ext cx="2377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159240" y="2895599"/>
            <a:ext cx="533400" cy="6225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0" y="241518"/>
            <a:ext cx="304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tằm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1m</a:t>
            </a:r>
          </a:p>
        </p:txBody>
      </p:sp>
      <p:sp>
        <p:nvSpPr>
          <p:cNvPr id="12" name="Down Arrow 11"/>
          <p:cNvSpPr/>
          <p:nvPr/>
        </p:nvSpPr>
        <p:spPr>
          <a:xfrm rot="10800000">
            <a:off x="5034650" y="2107761"/>
            <a:ext cx="533400" cy="6225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7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9" grpId="0"/>
      <p:bldP spid="10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240"/>
            <a:ext cx="5629275" cy="31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55" y="15240"/>
            <a:ext cx="5343525" cy="31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8018"/>
            <a:ext cx="5629275" cy="366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3" y="3154680"/>
            <a:ext cx="5343526" cy="370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038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851118"/>
            <a:ext cx="9753600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400 000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12 000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99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28600"/>
            <a:ext cx="975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481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691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69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10. 300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352800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</a:p>
        </p:txBody>
      </p:sp>
    </p:spTree>
    <p:extLst>
      <p:ext uri="{BB962C8B-B14F-4D97-AF65-F5344CB8AC3E}">
        <p14:creationId xmlns:p14="http://schemas.microsoft.com/office/powerpoint/2010/main" val="354471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572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II. CÁC NHÓM THỰC VẬT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33400"/>
            <a:ext cx="1043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117 – SGK,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200" y="1219200"/>
            <a:ext cx="2133600" cy="5232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2286000"/>
            <a:ext cx="24384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2362200"/>
            <a:ext cx="23622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106180"/>
            <a:ext cx="21336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rêu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4048780"/>
            <a:ext cx="3124200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TV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0" y="4048780"/>
            <a:ext cx="3276600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TV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6106180"/>
            <a:ext cx="2667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xỉ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6106180"/>
            <a:ext cx="2667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trần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4400" y="6106180"/>
            <a:ext cx="24384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371600" y="1742420"/>
            <a:ext cx="2514600" cy="5435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2"/>
          </p:cNvCxnSpPr>
          <p:nvPr/>
        </p:nvCxnSpPr>
        <p:spPr>
          <a:xfrm>
            <a:off x="4191000" y="1742420"/>
            <a:ext cx="2209800" cy="5435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371600" y="3276600"/>
            <a:ext cx="0" cy="27898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305300" y="3316307"/>
            <a:ext cx="1981200" cy="732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781800" y="3316307"/>
            <a:ext cx="1752600" cy="732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381500" y="4572000"/>
            <a:ext cx="0" cy="1494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048500" y="4572000"/>
            <a:ext cx="1257300" cy="1494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686800" y="4605010"/>
            <a:ext cx="1219200" cy="14614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9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1769</Words>
  <Application>Microsoft Office PowerPoint</Application>
  <PresentationFormat>Custom</PresentationFormat>
  <Paragraphs>257</Paragraphs>
  <Slides>47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 trò chơi: Ai  nhanh nhất? Thời gian 01 phút Ai đưa ra được nhiều câu trả lời nhất là người chiến thắng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Administrator</cp:lastModifiedBy>
  <cp:revision>95</cp:revision>
  <dcterms:created xsi:type="dcterms:W3CDTF">2021-05-03T08:20:30Z</dcterms:created>
  <dcterms:modified xsi:type="dcterms:W3CDTF">2023-08-17T13:52:24Z</dcterms:modified>
</cp:coreProperties>
</file>