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4" r:id="rId2"/>
    <p:sldId id="336" r:id="rId3"/>
    <p:sldId id="337" r:id="rId4"/>
    <p:sldId id="258" r:id="rId5"/>
    <p:sldId id="339" r:id="rId6"/>
    <p:sldId id="338" r:id="rId7"/>
    <p:sldId id="340" r:id="rId8"/>
    <p:sldId id="263" r:id="rId9"/>
    <p:sldId id="264" r:id="rId10"/>
    <p:sldId id="265" r:id="rId11"/>
    <p:sldId id="341" r:id="rId12"/>
    <p:sldId id="342" r:id="rId13"/>
    <p:sldId id="281" r:id="rId14"/>
    <p:sldId id="282" r:id="rId15"/>
    <p:sldId id="343" r:id="rId16"/>
    <p:sldId id="283" r:id="rId17"/>
    <p:sldId id="284" r:id="rId18"/>
    <p:sldId id="286" r:id="rId19"/>
    <p:sldId id="302" r:id="rId20"/>
    <p:sldId id="287" r:id="rId21"/>
    <p:sldId id="288" r:id="rId22"/>
    <p:sldId id="289" r:id="rId23"/>
    <p:sldId id="290" r:id="rId24"/>
    <p:sldId id="310" r:id="rId25"/>
    <p:sldId id="344" r:id="rId26"/>
    <p:sldId id="345" r:id="rId27"/>
    <p:sldId id="34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650" y="-9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9/14/2021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14</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14</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25</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30361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3A4A5A90-2B1E-438E-B89F-6E133DF3A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0D77E542-C38A-44DC-924B-A9CE945CE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xmlns="" id="{9D433800-B655-43A3-AF99-2E762BBA1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458C3-B0A9-464D-AFBE-5C56AC615197}" type="slidenum">
              <a:rPr lang="en-US" altLang="en-US"/>
              <a:pPr/>
              <a:t>27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15</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63391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16</a:t>
            </a:fld>
            <a:endParaRPr lang="en-US" altLang="vi-VN"/>
          </a:p>
        </p:txBody>
      </p:sp>
      <p:sp>
        <p:nvSpPr>
          <p:cNvPr id="4098" name="Rectangle 1031">
            <a:extLst>
              <a:ext uri="{FF2B5EF4-FFF2-40B4-BE49-F238E27FC236}">
                <a16:creationId xmlns:a16="http://schemas.microsoft.com/office/drawing/2014/main" xmlns=""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84996" name="Rectangle 2">
            <a:extLst>
              <a:ext uri="{FF2B5EF4-FFF2-40B4-BE49-F238E27FC236}">
                <a16:creationId xmlns:a16="http://schemas.microsoft.com/office/drawing/2014/main" xmlns=""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xmlns=""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17</a:t>
            </a:fld>
            <a:endParaRPr lang="en-US" altLang="vi-VN"/>
          </a:p>
        </p:txBody>
      </p:sp>
      <p:sp>
        <p:nvSpPr>
          <p:cNvPr id="4098" name="Rectangle 1031">
            <a:extLst>
              <a:ext uri="{FF2B5EF4-FFF2-40B4-BE49-F238E27FC236}">
                <a16:creationId xmlns:a16="http://schemas.microsoft.com/office/drawing/2014/main" xmlns=""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86020" name="Rectangle 2">
            <a:extLst>
              <a:ext uri="{FF2B5EF4-FFF2-40B4-BE49-F238E27FC236}">
                <a16:creationId xmlns:a16="http://schemas.microsoft.com/office/drawing/2014/main" xmlns=""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xmlns=""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18</a:t>
            </a:fld>
            <a:endParaRPr lang="en-US" altLang="vi-VN"/>
          </a:p>
        </p:txBody>
      </p:sp>
      <p:sp>
        <p:nvSpPr>
          <p:cNvPr id="4098" name="Rectangle 1031">
            <a:extLst>
              <a:ext uri="{FF2B5EF4-FFF2-40B4-BE49-F238E27FC236}">
                <a16:creationId xmlns:a16="http://schemas.microsoft.com/office/drawing/2014/main" xmlns=""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88068" name="Rectangle 2">
            <a:extLst>
              <a:ext uri="{FF2B5EF4-FFF2-40B4-BE49-F238E27FC236}">
                <a16:creationId xmlns:a16="http://schemas.microsoft.com/office/drawing/2014/main" xmlns=""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xmlns=""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xmlns="" id="{88F747D3-2F0C-4114-AAC1-B1B863D4DCA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0A9919-AEB8-4885-AA6A-108C89706533}" type="slidenum">
              <a:rPr lang="en-US" altLang="vi-VN"/>
              <a:pPr eaLnBrk="1" hangingPunct="1">
                <a:spcBef>
                  <a:spcPct val="0"/>
                </a:spcBef>
              </a:pPr>
              <a:t>21</a:t>
            </a:fld>
            <a:endParaRPr lang="en-US" altLang="vi-VN"/>
          </a:p>
        </p:txBody>
      </p:sp>
      <p:sp>
        <p:nvSpPr>
          <p:cNvPr id="4098" name="Rectangle 1031">
            <a:extLst>
              <a:ext uri="{FF2B5EF4-FFF2-40B4-BE49-F238E27FC236}">
                <a16:creationId xmlns:a16="http://schemas.microsoft.com/office/drawing/2014/main" xmlns="" id="{8A040C22-BD8E-48F8-836A-4141588D34A8}"/>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E42E0E3-D62F-41AC-9AB3-E72C8FAB39B3}"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
        <p:nvSpPr>
          <p:cNvPr id="89092" name="Rectangle 2">
            <a:extLst>
              <a:ext uri="{FF2B5EF4-FFF2-40B4-BE49-F238E27FC236}">
                <a16:creationId xmlns:a16="http://schemas.microsoft.com/office/drawing/2014/main" xmlns="" id="{A4A5E72B-A1D1-4CF6-98D2-CF0B08B76B56}"/>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xmlns="" id="{6D2A2471-75FE-460D-A8FF-FAB50E8CF181}"/>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xmlns="" id="{08AF0A97-0B53-41D0-958F-751FF4DE14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B88243-6B01-457E-840E-AA0D74F48C05}" type="slidenum">
              <a:rPr lang="en-US" altLang="vi-VN"/>
              <a:pPr eaLnBrk="1" hangingPunct="1">
                <a:spcBef>
                  <a:spcPct val="0"/>
                </a:spcBef>
              </a:pPr>
              <a:t>22</a:t>
            </a:fld>
            <a:endParaRPr lang="en-US" altLang="vi-VN"/>
          </a:p>
        </p:txBody>
      </p:sp>
      <p:sp>
        <p:nvSpPr>
          <p:cNvPr id="4098" name="Rectangle 1031">
            <a:extLst>
              <a:ext uri="{FF2B5EF4-FFF2-40B4-BE49-F238E27FC236}">
                <a16:creationId xmlns:a16="http://schemas.microsoft.com/office/drawing/2014/main" xmlns="" id="{F376CF98-2F2D-4C16-BA9C-D8B8A035E0BF}"/>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DB99C126-2D20-481C-BC28-AA559142FC81}"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
        <p:nvSpPr>
          <p:cNvPr id="90116" name="Rectangle 2">
            <a:extLst>
              <a:ext uri="{FF2B5EF4-FFF2-40B4-BE49-F238E27FC236}">
                <a16:creationId xmlns:a16="http://schemas.microsoft.com/office/drawing/2014/main" xmlns="" id="{D59F53F7-455B-447E-B257-B28021A7738A}"/>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xmlns="" id="{EF474DD8-F11C-4D71-8688-BF307EE10544}"/>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23</a:t>
            </a:fld>
            <a:endParaRPr lang="en-US" altLang="vi-VN"/>
          </a:p>
        </p:txBody>
      </p:sp>
      <p:sp>
        <p:nvSpPr>
          <p:cNvPr id="4098" name="Rectangle 1031">
            <a:extLst>
              <a:ext uri="{FF2B5EF4-FFF2-40B4-BE49-F238E27FC236}">
                <a16:creationId xmlns:a16="http://schemas.microsoft.com/office/drawing/2014/main" xmlns=""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91140" name="Rectangle 2">
            <a:extLst>
              <a:ext uri="{FF2B5EF4-FFF2-40B4-BE49-F238E27FC236}">
                <a16:creationId xmlns:a16="http://schemas.microsoft.com/office/drawing/2014/main" xmlns=""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xmlns=""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24</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9/14/2021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a:latin typeface="Times New Roman" panose="02020603050405020304" pitchFamily="18" charset="0"/>
                <a:cs typeface="Times New Roman" panose="02020603050405020304" pitchFamily="18" charset="0"/>
              </a:rPr>
              <a:t> Tiết 2 </a:t>
            </a:r>
          </a:p>
        </p:txBody>
      </p:sp>
      <p:sp>
        <p:nvSpPr>
          <p:cNvPr id="32772" name="Rectangle 34">
            <a:extLst>
              <a:ext uri="{FF2B5EF4-FFF2-40B4-BE49-F238E27FC236}">
                <a16:creationId xmlns:a16="http://schemas.microsoft.com/office/drawing/2014/main" xmlns="" id="{CB79547B-2C99-4232-A3E1-820E83D96363}"/>
              </a:ext>
            </a:extLst>
          </p:cNvPr>
          <p:cNvSpPr>
            <a:spLocks noChangeArrowheads="1"/>
          </p:cNvSpPr>
          <p:nvPr/>
        </p:nvSpPr>
        <p:spPr bwMode="auto">
          <a:xfrm>
            <a:off x="1006475" y="2286000"/>
            <a:ext cx="712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5400" b="1">
                <a:solidFill>
                  <a:srgbClr val="0000FF"/>
                </a:solidFill>
                <a:latin typeface="Arial" panose="020B0604020202020204" pitchFamily="34" charset="0"/>
                <a:cs typeface="Arial" panose="020B0604020202020204" pitchFamily="34" charset="0"/>
              </a:rPr>
              <a:t>Bài 2. VẬT LIỆU ĐIỆN DÙNG TRONG LẮP ĐẶT MẶNG ĐIỆN TRONG NHÀ</a:t>
            </a:r>
          </a:p>
        </p:txBody>
      </p:sp>
    </p:spTree>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7129" y="1490008"/>
            <a:ext cx="8305800"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t>
            </a:r>
            <a:r>
              <a:rPr lang="en-US" sz="4000" b="1" dirty="0">
                <a:solidFill>
                  <a:srgbClr val="FF0000"/>
                </a:solidFill>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cách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là</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M(n x F) </a:t>
            </a:r>
          </a:p>
          <a:p>
            <a:endParaRPr lang="en-US" sz="40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09600" y="3429000"/>
            <a:ext cx="8305800" cy="1938992"/>
          </a:xfrm>
          <a:prstGeom prst="rect">
            <a:avLst/>
          </a:prstGeom>
          <a:noFill/>
        </p:spPr>
        <p:txBody>
          <a:bodyPr wrap="square" rtlCol="0">
            <a:spAutoFit/>
          </a:bodyPr>
          <a:lstStyle/>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đồng</a:t>
            </a:r>
            <a:r>
              <a:rPr lang="en-US" sz="4000" b="1" dirty="0">
                <a:solidFill>
                  <a:srgbClr val="000099"/>
                </a:solidFill>
                <a:latin typeface="Times New Roman" pitchFamily="18" charset="0"/>
                <a:cs typeface="Times New Roman" pitchFamily="18" charset="0"/>
              </a:rPr>
              <a:t> </a:t>
            </a: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số</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endParaRPr lang="en-US" sz="4000" b="1" dirty="0">
              <a:solidFill>
                <a:srgbClr val="000099"/>
              </a:solidFill>
              <a:latin typeface="Times New Roman" pitchFamily="18" charset="0"/>
              <a:cs typeface="Times New Roman" pitchFamily="18" charset="0"/>
            </a:endParaRP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F</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tiết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dẫn</a:t>
            </a:r>
            <a:r>
              <a:rPr lang="en-US" sz="4000" b="1" dirty="0">
                <a:solidFill>
                  <a:srgbClr val="000099"/>
                </a:solidFill>
                <a:latin typeface="Times New Roman" pitchFamily="18" charset="0"/>
                <a:cs typeface="Times New Roman" pitchFamily="18" charset="0"/>
              </a:rPr>
              <a:t> (mm</a:t>
            </a:r>
            <a:r>
              <a:rPr lang="en-US" sz="4000" b="1" baseline="30000" dirty="0">
                <a:solidFill>
                  <a:srgbClr val="000099"/>
                </a:solidFill>
                <a:latin typeface="Times New Roman" pitchFamily="18" charset="0"/>
                <a:cs typeface="Times New Roman" pitchFamily="18" charset="0"/>
              </a:rPr>
              <a:t>2</a:t>
            </a:r>
            <a:r>
              <a:rPr lang="en-US" sz="4000" b="1" dirty="0">
                <a:solidFill>
                  <a:srgbClr val="000099"/>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9" name="Picture 12">
            <a:extLst>
              <a:ext uri="{FF2B5EF4-FFF2-40B4-BE49-F238E27FC236}">
                <a16:creationId xmlns:a16="http://schemas.microsoft.com/office/drawing/2014/main" xmlns="" id="{C00A3856-D0B1-47B8-9A20-99AD21EC8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0" y="2853392"/>
            <a:ext cx="8305800" cy="2308324"/>
          </a:xfrm>
          <a:prstGeom prst="rect">
            <a:avLst/>
          </a:prstGeom>
          <a:noFill/>
        </p:spPr>
        <p:txBody>
          <a:bodyPr wrap="square" rtlCol="0">
            <a:spAutoFit/>
          </a:bodyPr>
          <a:lstStyle/>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bọc</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cách</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điện</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Đồng</a:t>
            </a:r>
            <a:r>
              <a:rPr lang="en-US" sz="4800" b="1" dirty="0">
                <a:solidFill>
                  <a:srgbClr val="000099"/>
                </a:solidFill>
                <a:latin typeface="Times New Roman" pitchFamily="18" charset="0"/>
                <a:cs typeface="Times New Roman" pitchFamily="18" charset="0"/>
              </a:rPr>
              <a:t> </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Số</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2</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Tiết</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diện</a:t>
            </a:r>
            <a:r>
              <a:rPr lang="en-US" sz="4800" b="1" dirty="0">
                <a:solidFill>
                  <a:srgbClr val="000099"/>
                </a:solidFill>
                <a:latin typeface="Times New Roman" pitchFamily="18" charset="0"/>
                <a:cs typeface="Times New Roman" pitchFamily="18" charset="0"/>
              </a:rPr>
              <a:t>: 1,5 mm</a:t>
            </a:r>
            <a:r>
              <a:rPr lang="en-US" sz="4800" b="1" baseline="30000" dirty="0">
                <a:solidFill>
                  <a:srgbClr val="000099"/>
                </a:solidFill>
                <a:latin typeface="Times New Roman" pitchFamily="18" charset="0"/>
                <a:cs typeface="Times New Roman" pitchFamily="18" charset="0"/>
              </a:rPr>
              <a:t>2</a:t>
            </a:r>
            <a:r>
              <a:rPr lang="en-US" sz="4800" b="1" dirty="0">
                <a:solidFill>
                  <a:srgbClr val="000099"/>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xmlns="" id="{BC9A12A9-0EFA-4D5A-9338-44DB4235769A}"/>
              </a:ext>
            </a:extLst>
          </p:cNvPr>
          <p:cNvSpPr txBox="1"/>
          <p:nvPr/>
        </p:nvSpPr>
        <p:spPr>
          <a:xfrm>
            <a:off x="285750" y="914400"/>
            <a:ext cx="8572500"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VD: </a:t>
            </a:r>
            <a:r>
              <a:rPr lang="en-US" sz="4000" b="1" dirty="0" err="1">
                <a:latin typeface="Arial" panose="020B0604020202020204" pitchFamily="34" charset="0"/>
                <a:cs typeface="Arial" panose="020B0604020202020204" pitchFamily="34" charset="0"/>
              </a:rPr>
              <a:t>Đọc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dây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dẫn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của</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bản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vẽ</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kế</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điện</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M(2x1,5) </a:t>
            </a:r>
          </a:p>
          <a:p>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856B9A7-3054-4DB7-92F6-7DC4ACFC322C}"/>
              </a:ext>
            </a:extLst>
          </p:cNvPr>
          <p:cNvSpPr txBox="1">
            <a:spLocks/>
          </p:cNvSpPr>
          <p:nvPr/>
        </p:nvSpPr>
        <p:spPr>
          <a:xfrm>
            <a:off x="609600" y="990600"/>
            <a:ext cx="8169812"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4000" dirty="0" err="1">
                <a:solidFill>
                  <a:srgbClr val="0000FF"/>
                </a:solidFill>
              </a:rPr>
              <a:t>Trong</a:t>
            </a:r>
            <a:r>
              <a:rPr lang="en-US" sz="4000" dirty="0">
                <a:solidFill>
                  <a:srgbClr val="0000FF"/>
                </a:solidFill>
              </a:rPr>
              <a:t> </a:t>
            </a:r>
            <a:r>
              <a:rPr lang="en-US" sz="4000" dirty="0" err="1">
                <a:solidFill>
                  <a:srgbClr val="0000FF"/>
                </a:solidFill>
              </a:rPr>
              <a:t>quá</a:t>
            </a:r>
            <a:r>
              <a:rPr lang="en-US" sz="4000" dirty="0">
                <a:solidFill>
                  <a:srgbClr val="0000FF"/>
                </a:solidFill>
              </a:rPr>
              <a:t> </a:t>
            </a:r>
            <a:r>
              <a:rPr lang="en-US" sz="4000" dirty="0" err="1">
                <a:solidFill>
                  <a:srgbClr val="0000FF"/>
                </a:solidFill>
              </a:rPr>
              <a:t>trình</a:t>
            </a:r>
            <a:r>
              <a:rPr lang="en-US" sz="4000" dirty="0">
                <a:solidFill>
                  <a:srgbClr val="0000FF"/>
                </a:solidFill>
              </a:rPr>
              <a:t> </a:t>
            </a:r>
            <a:r>
              <a:rPr lang="en-US" sz="4000" dirty="0" err="1">
                <a:solidFill>
                  <a:srgbClr val="0000FF"/>
                </a:solidFill>
              </a:rPr>
              <a:t>sử</a:t>
            </a:r>
            <a:r>
              <a:rPr lang="en-US" sz="4000" dirty="0">
                <a:solidFill>
                  <a:srgbClr val="0000FF"/>
                </a:solidFill>
              </a:rPr>
              <a:t> </a:t>
            </a:r>
            <a:r>
              <a:rPr lang="en-US" sz="4000" dirty="0" err="1">
                <a:solidFill>
                  <a:srgbClr val="0000FF"/>
                </a:solidFill>
              </a:rPr>
              <a:t>dụng</a:t>
            </a:r>
            <a:r>
              <a:rPr lang="en-US" sz="4000" dirty="0">
                <a:solidFill>
                  <a:srgbClr val="0000FF"/>
                </a:solidFill>
              </a:rPr>
              <a:t> </a:t>
            </a:r>
            <a:r>
              <a:rPr lang="en-US" sz="4000" dirty="0" err="1">
                <a:solidFill>
                  <a:srgbClr val="0000FF"/>
                </a:solidFill>
              </a:rPr>
              <a:t>cần</a:t>
            </a:r>
            <a:r>
              <a:rPr lang="en-US" sz="4000" dirty="0">
                <a:solidFill>
                  <a:srgbClr val="0000FF"/>
                </a:solidFill>
              </a:rPr>
              <a:t> </a:t>
            </a:r>
            <a:r>
              <a:rPr lang="en-US" sz="4000" dirty="0" err="1">
                <a:solidFill>
                  <a:srgbClr val="0000FF"/>
                </a:solidFill>
              </a:rPr>
              <a:t>chú</a:t>
            </a:r>
            <a:r>
              <a:rPr lang="en-US" sz="4000" dirty="0">
                <a:solidFill>
                  <a:srgbClr val="0000FF"/>
                </a:solidFill>
              </a:rPr>
              <a:t> ý:</a:t>
            </a:r>
          </a:p>
          <a:p>
            <a:pPr marL="0" indent="0">
              <a:buNone/>
            </a:pPr>
            <a:r>
              <a:rPr lang="en-US" altLang="vi-VN" sz="4000" dirty="0">
                <a:solidFill>
                  <a:srgbClr val="6600CC"/>
                </a:solidFill>
                <a:sym typeface="Wingdings" pitchFamily="2" charset="2"/>
              </a:rPr>
              <a:t>	</a:t>
            </a:r>
            <a:r>
              <a:rPr lang="en-US" altLang="vi-VN" sz="4000" dirty="0">
                <a:sym typeface="Wingdings" pitchFamily="2" charset="2"/>
              </a:rPr>
              <a:t>+ </a:t>
            </a:r>
            <a:r>
              <a:rPr lang="en-US" altLang="vi-VN" sz="4000" dirty="0" err="1">
                <a:sym typeface="Wingdings" pitchFamily="2" charset="2"/>
              </a:rPr>
              <a:t>Thường</a:t>
            </a:r>
            <a:r>
              <a:rPr lang="en-US" altLang="vi-VN" sz="4000" dirty="0">
                <a:sym typeface="Wingdings" pitchFamily="2" charset="2"/>
              </a:rPr>
              <a:t> </a:t>
            </a:r>
            <a:r>
              <a:rPr lang="en-US" altLang="vi-VN" sz="4000" dirty="0" err="1">
                <a:sym typeface="Wingdings" pitchFamily="2" charset="2"/>
              </a:rPr>
              <a:t>xuyên</a:t>
            </a:r>
            <a:r>
              <a:rPr lang="en-US" altLang="vi-VN" sz="4000" dirty="0">
                <a:sym typeface="Wingdings" pitchFamily="2" charset="2"/>
              </a:rPr>
              <a:t> </a:t>
            </a:r>
            <a:r>
              <a:rPr lang="en-US" altLang="vi-VN" sz="4000" dirty="0" err="1">
                <a:sym typeface="Wingdings" pitchFamily="2" charset="2"/>
              </a:rPr>
              <a:t>kiểm</a:t>
            </a:r>
            <a:r>
              <a:rPr lang="en-US" altLang="vi-VN" sz="4000" dirty="0">
                <a:sym typeface="Wingdings" pitchFamily="2" charset="2"/>
              </a:rPr>
              <a:t> </a:t>
            </a:r>
            <a:r>
              <a:rPr lang="en-US" altLang="vi-VN" sz="4000" dirty="0" err="1">
                <a:sym typeface="Wingdings" pitchFamily="2" charset="2"/>
              </a:rPr>
              <a:t>tra</a:t>
            </a:r>
            <a:r>
              <a:rPr lang="en-US" altLang="vi-VN" sz="4000" dirty="0">
                <a:sym typeface="Wingdings" pitchFamily="2" charset="2"/>
              </a:rPr>
              <a:t> </a:t>
            </a:r>
            <a:r>
              <a:rPr lang="en-US" altLang="vi-VN" sz="4000" dirty="0" err="1">
                <a:sym typeface="Wingdings" pitchFamily="2" charset="2"/>
              </a:rPr>
              <a:t>vỏ</a:t>
            </a:r>
            <a:r>
              <a:rPr lang="en-US" altLang="vi-VN" sz="4000" dirty="0">
                <a:sym typeface="Wingdings" pitchFamily="2" charset="2"/>
              </a:rPr>
              <a:t> </a:t>
            </a:r>
            <a:r>
              <a:rPr lang="en-US" altLang="vi-VN" sz="4000" dirty="0" err="1">
                <a:sym typeface="Wingdings" pitchFamily="2" charset="2"/>
              </a:rPr>
              <a:t>cách</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của</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để</a:t>
            </a:r>
            <a:r>
              <a:rPr lang="en-US" altLang="vi-VN" sz="4000" dirty="0">
                <a:sym typeface="Wingdings" pitchFamily="2" charset="2"/>
              </a:rPr>
              <a:t> </a:t>
            </a:r>
            <a:r>
              <a:rPr lang="en-US" altLang="vi-VN" sz="4000" dirty="0" err="1">
                <a:sym typeface="Wingdings" pitchFamily="2" charset="2"/>
              </a:rPr>
              <a:t>tránh</a:t>
            </a:r>
            <a:r>
              <a:rPr lang="en-US" altLang="vi-VN" sz="4000" dirty="0">
                <a:sym typeface="Wingdings" pitchFamily="2" charset="2"/>
              </a:rPr>
              <a:t> </a:t>
            </a:r>
            <a:r>
              <a:rPr lang="en-US" altLang="vi-VN" sz="4000" dirty="0" err="1">
                <a:sym typeface="Wingdings" pitchFamily="2" charset="2"/>
              </a:rPr>
              <a:t>gây</a:t>
            </a:r>
            <a:r>
              <a:rPr lang="en-US" altLang="vi-VN" sz="4000" dirty="0">
                <a:sym typeface="Wingdings" pitchFamily="2" charset="2"/>
              </a:rPr>
              <a:t> ra tai </a:t>
            </a:r>
            <a:r>
              <a:rPr lang="en-US" altLang="vi-VN" sz="4000" dirty="0" err="1">
                <a:sym typeface="Wingdings" pitchFamily="2" charset="2"/>
              </a:rPr>
              <a:t>nạn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cho</a:t>
            </a:r>
            <a:r>
              <a:rPr lang="en-US" altLang="vi-VN" sz="4000" dirty="0">
                <a:sym typeface="Wingdings" pitchFamily="2" charset="2"/>
              </a:rPr>
              <a:t> </a:t>
            </a:r>
            <a:r>
              <a:rPr lang="en-US" altLang="vi-VN" sz="4000" dirty="0" err="1">
                <a:sym typeface="Wingdings" pitchFamily="2" charset="2"/>
              </a:rPr>
              <a:t>người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a:t>
            </a:r>
          </a:p>
          <a:p>
            <a:pPr marL="0" indent="0">
              <a:buNone/>
            </a:pPr>
            <a:r>
              <a:rPr lang="en-US" altLang="vi-VN" sz="4000" dirty="0">
                <a:sym typeface="Wingdings" pitchFamily="2" charset="2"/>
              </a:rPr>
              <a:t>	+ </a:t>
            </a:r>
            <a:r>
              <a:rPr lang="en-US" altLang="vi-VN" sz="4000" dirty="0" err="1">
                <a:sym typeface="Wingdings" pitchFamily="2" charset="2"/>
              </a:rPr>
              <a:t>Đảm</a:t>
            </a:r>
            <a:r>
              <a:rPr lang="en-US" altLang="vi-VN" sz="4000" dirty="0">
                <a:sym typeface="Wingdings" pitchFamily="2" charset="2"/>
              </a:rPr>
              <a:t> </a:t>
            </a:r>
            <a:r>
              <a:rPr lang="en-US" altLang="vi-VN" sz="4000" dirty="0" err="1">
                <a:sym typeface="Wingdings" pitchFamily="2" charset="2"/>
              </a:rPr>
              <a:t>bảo</a:t>
            </a:r>
            <a:r>
              <a:rPr lang="en-US" altLang="vi-VN" sz="4000" dirty="0">
                <a:sym typeface="Wingdings" pitchFamily="2" charset="2"/>
              </a:rPr>
              <a:t> an </a:t>
            </a:r>
            <a:r>
              <a:rPr lang="en-US" altLang="vi-VN" sz="4000" dirty="0" err="1">
                <a:sym typeface="Wingdings" pitchFamily="2" charset="2"/>
              </a:rPr>
              <a:t>toàn</a:t>
            </a:r>
            <a:r>
              <a:rPr lang="en-US" altLang="vi-VN" sz="4000" dirty="0">
                <a:sym typeface="Wingdings" pitchFamily="2" charset="2"/>
              </a:rPr>
              <a:t> </a:t>
            </a:r>
            <a:r>
              <a:rPr lang="en-US" altLang="vi-VN" sz="4000" dirty="0" err="1">
                <a:sym typeface="Wingdings" pitchFamily="2" charset="2"/>
              </a:rPr>
              <a:t>khi</a:t>
            </a:r>
            <a:r>
              <a:rPr lang="en-US" altLang="vi-VN" sz="4000" dirty="0">
                <a:sym typeface="Wingdings" pitchFamily="2" charset="2"/>
              </a:rPr>
              <a:t> </a:t>
            </a:r>
            <a:r>
              <a:rPr lang="en-US" altLang="vi-VN" sz="4000" dirty="0" err="1">
                <a:sym typeface="Wingdings" pitchFamily="2" charset="2"/>
              </a:rPr>
              <a:t>sử</a:t>
            </a:r>
            <a:r>
              <a:rPr lang="en-US" altLang="vi-VN" sz="4000" dirty="0">
                <a:sym typeface="Wingdings" pitchFamily="2" charset="2"/>
              </a:rPr>
              <a:t> </a:t>
            </a:r>
            <a:r>
              <a:rPr lang="en-US" altLang="vi-VN" sz="4000" dirty="0" err="1">
                <a:sym typeface="Wingdings" pitchFamily="2" charset="2"/>
              </a:rPr>
              <a:t>dụng</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 </a:t>
            </a:r>
            <a:r>
              <a:rPr lang="en-US" altLang="vi-VN" sz="4000" dirty="0" err="1">
                <a:sym typeface="Wingdings" pitchFamily="2" charset="2"/>
              </a:rPr>
              <a:t>nối</a:t>
            </a:r>
            <a:r>
              <a:rPr lang="en-US" altLang="vi-VN" sz="4000" dirty="0">
                <a:sym typeface="Wingdings" pitchFamily="2" charset="2"/>
              </a:rPr>
              <a:t> </a:t>
            </a:r>
            <a:r>
              <a:rPr lang="en-US" altLang="vi-VN" sz="4000" dirty="0" err="1">
                <a:sym typeface="Wingdings" pitchFamily="2" charset="2"/>
              </a:rPr>
              <a:t>dài</a:t>
            </a:r>
            <a:r>
              <a:rPr lang="en-US" altLang="vi-VN" sz="4000" dirty="0">
                <a:sym typeface="Wingdings" pitchFamily="2" charset="2"/>
              </a:rPr>
              <a:t> (</a:t>
            </a:r>
            <a:r>
              <a:rPr lang="en-US" altLang="vi-VN" sz="4000" dirty="0" err="1">
                <a:sym typeface="Wingdings" pitchFamily="2" charset="2"/>
              </a:rPr>
              <a:t>dây</a:t>
            </a:r>
            <a:r>
              <a:rPr lang="en-US" altLang="vi-VN" sz="4000" dirty="0">
                <a:sym typeface="Wingdings" pitchFamily="2" charset="2"/>
              </a:rPr>
              <a:t> </a:t>
            </a:r>
            <a:r>
              <a:rPr lang="en-US" altLang="vi-VN" sz="4000" dirty="0" err="1">
                <a:sym typeface="Wingdings" pitchFamily="2" charset="2"/>
              </a:rPr>
              <a:t>dẫn</a:t>
            </a:r>
            <a:r>
              <a:rPr lang="en-US" altLang="vi-VN" sz="4000" dirty="0">
                <a:sym typeface="Wingdings" pitchFamily="2" charset="2"/>
              </a:rPr>
              <a:t> </a:t>
            </a:r>
            <a:r>
              <a:rPr lang="en-US" altLang="vi-VN" sz="4000" dirty="0" err="1">
                <a:sym typeface="Wingdings" pitchFamily="2" charset="2"/>
              </a:rPr>
              <a:t>có</a:t>
            </a:r>
            <a:r>
              <a:rPr lang="en-US" altLang="vi-VN" sz="4000" dirty="0">
                <a:sym typeface="Wingdings" pitchFamily="2" charset="2"/>
              </a:rPr>
              <a:t> </a:t>
            </a:r>
            <a:r>
              <a:rPr lang="en-US" altLang="vi-VN" sz="4000" dirty="0" err="1">
                <a:sym typeface="Wingdings" pitchFamily="2" charset="2"/>
              </a:rPr>
              <a:t>phích</a:t>
            </a:r>
            <a:r>
              <a:rPr lang="en-US" altLang="vi-VN" sz="4000" dirty="0">
                <a:sym typeface="Wingdings" pitchFamily="2" charset="2"/>
              </a:rPr>
              <a:t> </a:t>
            </a:r>
            <a:r>
              <a:rPr lang="en-US" altLang="vi-VN" sz="4000" dirty="0" err="1">
                <a:sym typeface="Wingdings" pitchFamily="2" charset="2"/>
              </a:rPr>
              <a:t>cắm</a:t>
            </a:r>
            <a:r>
              <a:rPr lang="en-US" altLang="vi-VN" sz="4000" dirty="0">
                <a:sym typeface="Wingdings" pitchFamily="2" charset="2"/>
              </a:rPr>
              <a:t> </a:t>
            </a:r>
            <a:r>
              <a:rPr lang="en-US" altLang="vi-VN" sz="4000" dirty="0" err="1">
                <a:sym typeface="Wingdings" pitchFamily="2" charset="2"/>
              </a:rPr>
              <a:t>điện</a:t>
            </a:r>
            <a:r>
              <a:rPr lang="en-US" altLang="vi-VN" sz="4000" dirty="0">
                <a:sym typeface="Wingdings" pitchFamily="2" charset="2"/>
              </a:rPr>
              <a:t>).</a:t>
            </a:r>
          </a:p>
          <a:p>
            <a:pPr marL="514350" indent="-514350">
              <a:buFont typeface="Arial" pitchFamily="34" charset="0"/>
              <a:buNone/>
            </a:pPr>
            <a:endParaRPr lang="en-US" altLang="vi-VN" sz="4000" dirty="0">
              <a:solidFill>
                <a:schemeClr val="accent5">
                  <a:lumMod val="75000"/>
                </a:schemeClr>
              </a:solidFill>
              <a:sym typeface="Wingdings" pitchFamily="2" charset="2"/>
            </a:endParaRPr>
          </a:p>
        </p:txBody>
      </p:sp>
      <p:sp>
        <p:nvSpPr>
          <p:cNvPr id="5" name="TextBox 4">
            <a:extLst>
              <a:ext uri="{FF2B5EF4-FFF2-40B4-BE49-F238E27FC236}">
                <a16:creationId xmlns:a16="http://schemas.microsoft.com/office/drawing/2014/main" xmlns="" id="{6656CE5D-0936-4B61-BB01-6740FD6B4633}"/>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12">
            <a:extLst>
              <a:ext uri="{FF2B5EF4-FFF2-40B4-BE49-F238E27FC236}">
                <a16:creationId xmlns:a16="http://schemas.microsoft.com/office/drawing/2014/main" xmlns="" id="{23B27C27-7C13-492B-887B-8DFB03630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p re quat">
            <a:extLst>
              <a:ext uri="{FF2B5EF4-FFF2-40B4-BE49-F238E27FC236}">
                <a16:creationId xmlns:a16="http://schemas.microsoft.com/office/drawing/2014/main" xmlns="" id="{1C296433-42CC-4142-BC52-96F9001B2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xmlns=""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FF00"/>
                </a:solidFill>
                <a:cs typeface="Arial" charset="0"/>
              </a:rPr>
              <a:t>II. D</a:t>
            </a:r>
            <a:r>
              <a:rPr lang="en-US" altLang="vi-VN" sz="4000" b="1" u="sng" dirty="0">
                <a:solidFill>
                  <a:srgbClr val="FFFF00"/>
                </a:solidFill>
              </a:rPr>
              <a:t>ÂY CÁP ĐIỆN</a:t>
            </a:r>
            <a:r>
              <a:rPr lang="en-US" altLang="vi-VN" sz="4000" b="1"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xmlns=""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a16="http://schemas.microsoft.com/office/drawing/2014/main" xmlns=""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a16="http://schemas.microsoft.com/office/drawing/2014/main" xmlns=""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1" name="Oval 5">
              <a:extLst>
                <a:ext uri="{FF2B5EF4-FFF2-40B4-BE49-F238E27FC236}">
                  <a16:creationId xmlns:a16="http://schemas.microsoft.com/office/drawing/2014/main" xmlns=""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42" name="Oval 6">
              <a:extLst>
                <a:ext uri="{FF2B5EF4-FFF2-40B4-BE49-F238E27FC236}">
                  <a16:creationId xmlns:a16="http://schemas.microsoft.com/office/drawing/2014/main" xmlns=""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grpSp>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3505200" y="2263775"/>
            <a:ext cx="14398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Lõi</a:t>
            </a:r>
            <a:r>
              <a:rPr lang="en-US" altLang="vi-VN" sz="2800" b="1" dirty="0">
                <a:solidFill>
                  <a:srgbClr val="0000CC"/>
                </a:solidFill>
                <a:latin typeface="Arial" charset="0"/>
              </a:rPr>
              <a:t> </a:t>
            </a:r>
            <a:r>
              <a:rPr lang="en-US" altLang="vi-VN" sz="2800" b="1" dirty="0" err="1">
                <a:solidFill>
                  <a:srgbClr val="0000CC"/>
                </a:solidFill>
                <a:latin typeface="Arial" charset="0"/>
              </a:rPr>
              <a:t>cáp</a:t>
            </a:r>
            <a:endParaRPr lang="en-US" altLang="vi-VN" sz="28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3581400"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cách</a:t>
            </a:r>
            <a:r>
              <a:rPr lang="en-US" altLang="vi-VN" sz="2800" b="1" dirty="0">
                <a:solidFill>
                  <a:srgbClr val="0000CC"/>
                </a:solidFill>
                <a:latin typeface="Arial" charset="0"/>
              </a:rPr>
              <a:t> </a:t>
            </a:r>
            <a:r>
              <a:rPr lang="en-US" altLang="vi-VN" sz="2800" b="1" dirty="0" err="1">
                <a:solidFill>
                  <a:srgbClr val="0000CC"/>
                </a:solidFill>
                <a:latin typeface="Arial" charset="0"/>
              </a:rPr>
              <a:t>điện</a:t>
            </a:r>
            <a:endParaRPr lang="en-US" altLang="vi-VN" sz="28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3604237" y="5140116"/>
            <a:ext cx="1800225"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Arial" charset="0"/>
              </a:rPr>
              <a:t>Vỏ</a:t>
            </a:r>
            <a:r>
              <a:rPr lang="en-US" altLang="vi-VN" sz="2800" b="1" dirty="0">
                <a:solidFill>
                  <a:srgbClr val="0000CC"/>
                </a:solidFill>
                <a:latin typeface="Arial" charset="0"/>
              </a:rPr>
              <a:t> </a:t>
            </a:r>
            <a:r>
              <a:rPr lang="en-US" altLang="vi-VN" sz="2800" b="1" dirty="0" err="1">
                <a:solidFill>
                  <a:srgbClr val="0000CC"/>
                </a:solidFill>
                <a:latin typeface="Arial" charset="0"/>
              </a:rPr>
              <a:t>bảo</a:t>
            </a:r>
            <a:r>
              <a:rPr lang="en-US" altLang="vi-VN" sz="2800" b="1" dirty="0">
                <a:solidFill>
                  <a:srgbClr val="0000CC"/>
                </a:solidFill>
                <a:latin typeface="Arial" charset="0"/>
              </a:rPr>
              <a:t> </a:t>
            </a:r>
            <a:r>
              <a:rPr lang="en-US" altLang="vi-VN" sz="2800" b="1" dirty="0" err="1">
                <a:solidFill>
                  <a:srgbClr val="0000CC"/>
                </a:solidFill>
                <a:latin typeface="Arial" charset="0"/>
              </a:rPr>
              <a:t>vệ</a:t>
            </a:r>
            <a:endParaRPr lang="en-US" altLang="vi-VN" sz="2800" b="1" dirty="0">
              <a:solidFill>
                <a:srgbClr val="0000CC"/>
              </a:solidFill>
              <a:latin typeface="Arial" charset="0"/>
            </a:endParaRPr>
          </a:p>
        </p:txBody>
      </p:sp>
      <p:sp>
        <p:nvSpPr>
          <p:cNvPr id="39948" name="Oval 12">
            <a:extLst>
              <a:ext uri="{FF2B5EF4-FFF2-40B4-BE49-F238E27FC236}">
                <a16:creationId xmlns:a16="http://schemas.microsoft.com/office/drawing/2014/main" xmlns=""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1</a:t>
            </a:r>
          </a:p>
        </p:txBody>
      </p:sp>
      <p:sp>
        <p:nvSpPr>
          <p:cNvPr id="39949" name="Oval 13">
            <a:extLst>
              <a:ext uri="{FF2B5EF4-FFF2-40B4-BE49-F238E27FC236}">
                <a16:creationId xmlns:a16="http://schemas.microsoft.com/office/drawing/2014/main" xmlns=""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2</a:t>
            </a:r>
          </a:p>
        </p:txBody>
      </p:sp>
      <p:sp>
        <p:nvSpPr>
          <p:cNvPr id="39950" name="Oval 14">
            <a:extLst>
              <a:ext uri="{FF2B5EF4-FFF2-40B4-BE49-F238E27FC236}">
                <a16:creationId xmlns:a16="http://schemas.microsoft.com/office/drawing/2014/main" xmlns=""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Arial" charset="0"/>
              </a:rPr>
              <a:t>3</a:t>
            </a:r>
          </a:p>
        </p:txBody>
      </p:sp>
      <p:sp>
        <p:nvSpPr>
          <p:cNvPr id="39951" name="Text Box 15">
            <a:extLst>
              <a:ext uri="{FF2B5EF4-FFF2-40B4-BE49-F238E27FC236}">
                <a16:creationId xmlns:a16="http://schemas.microsoft.com/office/drawing/2014/main" xmlns="" id="{F3B48811-0479-48DC-942F-11F1B9C6E3D2}"/>
              </a:ext>
            </a:extLst>
          </p:cNvPr>
          <p:cNvSpPr txBox="1">
            <a:spLocks noChangeArrowheads="1"/>
          </p:cNvSpPr>
          <p:nvPr/>
        </p:nvSpPr>
        <p:spPr bwMode="auto">
          <a:xfrm>
            <a:off x="4800600" y="1973569"/>
            <a:ext cx="4191000" cy="830997"/>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660033"/>
                </a:solidFill>
              </a:rPr>
              <a:t>Bằng</a:t>
            </a:r>
            <a:r>
              <a:rPr lang="en-US" altLang="vi-VN" sz="2400" b="1" dirty="0">
                <a:solidFill>
                  <a:srgbClr val="660033"/>
                </a:solidFill>
              </a:rPr>
              <a:t> </a:t>
            </a:r>
            <a:r>
              <a:rPr lang="en-US" altLang="vi-VN" sz="2400" b="1" dirty="0" err="1">
                <a:solidFill>
                  <a:srgbClr val="660033"/>
                </a:solidFill>
              </a:rPr>
              <a:t>đồng</a:t>
            </a:r>
            <a:r>
              <a:rPr lang="en-US" altLang="vi-VN" sz="2400" b="1" dirty="0">
                <a:solidFill>
                  <a:srgbClr val="660033"/>
                </a:solidFill>
              </a:rPr>
              <a:t> </a:t>
            </a:r>
            <a:r>
              <a:rPr lang="en-US" altLang="vi-VN" sz="2400" b="1" i="1" dirty="0">
                <a:solidFill>
                  <a:srgbClr val="660033"/>
                </a:solidFill>
              </a:rPr>
              <a:t>(</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nhôm</a:t>
            </a:r>
            <a:r>
              <a:rPr lang="en-US" altLang="vi-VN" sz="2400" b="1" i="1" dirty="0">
                <a:solidFill>
                  <a:srgbClr val="660033"/>
                </a:solidFill>
              </a:rPr>
              <a:t>), </a:t>
            </a:r>
            <a:r>
              <a:rPr lang="en-US" altLang="vi-VN" sz="2400" b="1" i="1" dirty="0" err="1">
                <a:solidFill>
                  <a:srgbClr val="660033"/>
                </a:solidFill>
              </a:rPr>
              <a:t>gồm</a:t>
            </a:r>
            <a:r>
              <a:rPr lang="en-US" altLang="vi-VN" sz="2400" b="1" i="1" dirty="0">
                <a:solidFill>
                  <a:srgbClr val="660033"/>
                </a:solidFill>
              </a:rPr>
              <a:t> </a:t>
            </a:r>
            <a:r>
              <a:rPr lang="en-US" altLang="vi-VN" sz="2400" b="1" i="1" dirty="0" err="1">
                <a:solidFill>
                  <a:srgbClr val="660033"/>
                </a:solidFill>
              </a:rPr>
              <a:t>một</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 </a:t>
            </a:r>
            <a:r>
              <a:rPr lang="en-US" altLang="vi-VN" sz="2400" b="1" i="1" dirty="0" err="1">
                <a:solidFill>
                  <a:srgbClr val="660033"/>
                </a:solidFill>
              </a:rPr>
              <a:t>hoặc</a:t>
            </a:r>
            <a:r>
              <a:rPr lang="en-US" altLang="vi-VN" sz="2400" b="1" i="1" dirty="0">
                <a:solidFill>
                  <a:srgbClr val="660033"/>
                </a:solidFill>
              </a:rPr>
              <a:t> </a:t>
            </a:r>
            <a:r>
              <a:rPr lang="en-US" altLang="vi-VN" sz="2400" b="1" i="1" dirty="0" err="1">
                <a:solidFill>
                  <a:srgbClr val="660033"/>
                </a:solidFill>
              </a:rPr>
              <a:t>nhiều</a:t>
            </a:r>
            <a:r>
              <a:rPr lang="en-US" altLang="vi-VN" sz="2400" b="1" i="1" dirty="0">
                <a:solidFill>
                  <a:srgbClr val="660033"/>
                </a:solidFill>
              </a:rPr>
              <a:t> </a:t>
            </a:r>
            <a:r>
              <a:rPr lang="en-US" altLang="vi-VN" sz="2400" b="1" i="1" dirty="0" err="1">
                <a:solidFill>
                  <a:srgbClr val="660033"/>
                </a:solidFill>
              </a:rPr>
              <a:t>lõi</a:t>
            </a:r>
            <a:r>
              <a:rPr lang="en-US" altLang="vi-VN" sz="2400" b="1" i="1" dirty="0">
                <a:solidFill>
                  <a:srgbClr val="660033"/>
                </a:solidFill>
              </a:rPr>
              <a:t>.</a:t>
            </a:r>
          </a:p>
        </p:txBody>
      </p:sp>
      <p:sp>
        <p:nvSpPr>
          <p:cNvPr id="39954" name="Text Box 18">
            <a:extLst>
              <a:ext uri="{FF2B5EF4-FFF2-40B4-BE49-F238E27FC236}">
                <a16:creationId xmlns:a16="http://schemas.microsoft.com/office/drawing/2014/main" xmlns="" id="{8CFBD860-7435-497C-83C0-A7C62CA82AB8}"/>
              </a:ext>
            </a:extLst>
          </p:cNvPr>
          <p:cNvSpPr txBox="1">
            <a:spLocks noChangeArrowheads="1"/>
          </p:cNvSpPr>
          <p:nvPr/>
        </p:nvSpPr>
        <p:spPr bwMode="auto">
          <a:xfrm>
            <a:off x="5029200" y="2971800"/>
            <a:ext cx="3278188" cy="156966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660033"/>
                </a:solidFill>
              </a:rPr>
              <a:t>Bằng</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tự</a:t>
            </a:r>
            <a:r>
              <a:rPr lang="en-US" altLang="vi-VN" b="1" dirty="0">
                <a:solidFill>
                  <a:srgbClr val="660033"/>
                </a:solidFill>
              </a:rPr>
              <a:t> </a:t>
            </a:r>
            <a:r>
              <a:rPr lang="en-US" altLang="vi-VN" b="1" dirty="0" err="1">
                <a:solidFill>
                  <a:srgbClr val="660033"/>
                </a:solidFill>
              </a:rPr>
              <a:t>nhiên</a:t>
            </a:r>
            <a:r>
              <a:rPr lang="en-US" altLang="vi-VN" b="1" dirty="0">
                <a:solidFill>
                  <a:srgbClr val="660033"/>
                </a:solidFill>
              </a:rPr>
              <a:t>, </a:t>
            </a:r>
            <a:r>
              <a:rPr lang="en-US" altLang="vi-VN" b="1" dirty="0" err="1">
                <a:solidFill>
                  <a:srgbClr val="660033"/>
                </a:solidFill>
              </a:rPr>
              <a:t>cao</a:t>
            </a:r>
            <a:r>
              <a:rPr lang="en-US" altLang="vi-VN" b="1" dirty="0">
                <a:solidFill>
                  <a:srgbClr val="660033"/>
                </a:solidFill>
              </a:rPr>
              <a:t> </a:t>
            </a:r>
            <a:r>
              <a:rPr lang="en-US" altLang="vi-VN" b="1" dirty="0" err="1">
                <a:solidFill>
                  <a:srgbClr val="660033"/>
                </a:solidFill>
              </a:rPr>
              <a:t>su</a:t>
            </a:r>
            <a:r>
              <a:rPr lang="en-US" altLang="vi-VN" b="1" dirty="0">
                <a:solidFill>
                  <a:srgbClr val="660033"/>
                </a:solidFill>
              </a:rPr>
              <a:t> </a:t>
            </a:r>
            <a:r>
              <a:rPr lang="en-US" altLang="vi-VN" b="1" dirty="0" err="1">
                <a:solidFill>
                  <a:srgbClr val="660033"/>
                </a:solidFill>
              </a:rPr>
              <a:t>tổng</a:t>
            </a:r>
            <a:r>
              <a:rPr lang="en-US" altLang="vi-VN" b="1" dirty="0">
                <a:solidFill>
                  <a:srgbClr val="660033"/>
                </a:solidFill>
              </a:rPr>
              <a:t> </a:t>
            </a:r>
            <a:r>
              <a:rPr lang="en-US" altLang="vi-VN" b="1" dirty="0" err="1">
                <a:solidFill>
                  <a:srgbClr val="660033"/>
                </a:solidFill>
              </a:rPr>
              <a:t>hợp</a:t>
            </a:r>
            <a:r>
              <a:rPr lang="en-US" altLang="vi-VN" b="1" dirty="0">
                <a:solidFill>
                  <a:srgbClr val="660033"/>
                </a:solidFill>
              </a:rPr>
              <a:t>, PVC.</a:t>
            </a:r>
          </a:p>
        </p:txBody>
      </p:sp>
      <p:sp>
        <p:nvSpPr>
          <p:cNvPr id="39955" name="Text Box 19">
            <a:extLst>
              <a:ext uri="{FF2B5EF4-FFF2-40B4-BE49-F238E27FC236}">
                <a16:creationId xmlns:a16="http://schemas.microsoft.com/office/drawing/2014/main" xmlns="" id="{309FB96D-5284-4FC6-93A3-8334E802AFB5}"/>
              </a:ext>
            </a:extLst>
          </p:cNvPr>
          <p:cNvSpPr txBox="1">
            <a:spLocks noChangeArrowheads="1"/>
          </p:cNvSpPr>
          <p:nvPr/>
        </p:nvSpPr>
        <p:spPr bwMode="auto">
          <a:xfrm>
            <a:off x="4967068" y="4724400"/>
            <a:ext cx="3997544" cy="2062103"/>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660033"/>
                </a:solidFill>
              </a:rPr>
              <a:t>Được chế tạo cho phù hợp với các môi trường lắp đặt cáp khác nhau.</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21" name="TextBox 20">
            <a:extLst>
              <a:ext uri="{FF2B5EF4-FFF2-40B4-BE49-F238E27FC236}">
                <a16:creationId xmlns:a16="http://schemas.microsoft.com/office/drawing/2014/main" xmlns=""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b="1" i="1" dirty="0"/>
              <a:t>Quan </a:t>
            </a:r>
            <a:r>
              <a:rPr lang="en-US" altLang="vi-VN" sz="3600" b="1" i="1" dirty="0" err="1"/>
              <a:t>sát</a:t>
            </a:r>
            <a:r>
              <a:rPr lang="en-US" altLang="vi-VN" sz="3600" b="1" i="1" dirty="0"/>
              <a:t> </a:t>
            </a:r>
            <a:r>
              <a:rPr lang="en-US" altLang="vi-VN" sz="3600" b="1" i="1" dirty="0" err="1"/>
              <a:t>hình</a:t>
            </a:r>
            <a:r>
              <a:rPr lang="en-US" altLang="vi-VN" sz="3600" b="1" i="1" dirty="0"/>
              <a:t> 2.3, </a:t>
            </a:r>
            <a:r>
              <a:rPr lang="en-US" altLang="vi-VN" sz="3600" b="1" i="1" dirty="0" err="1"/>
              <a:t>em</a:t>
            </a:r>
            <a:r>
              <a:rPr lang="en-US" altLang="vi-VN" sz="3600" b="1" i="1" dirty="0"/>
              <a:t> </a:t>
            </a:r>
            <a:r>
              <a:rPr lang="en-US" altLang="vi-VN" sz="3600" b="1" i="1" dirty="0" err="1"/>
              <a:t>hãy</a:t>
            </a:r>
            <a:r>
              <a:rPr lang="en-US" altLang="vi-VN" sz="3600" b="1" i="1" dirty="0"/>
              <a:t> </a:t>
            </a:r>
            <a:r>
              <a:rPr lang="en-US" altLang="vi-VN" sz="3600" b="1" i="1" dirty="0" err="1"/>
              <a:t>cho</a:t>
            </a:r>
            <a:r>
              <a:rPr lang="en-US" altLang="vi-VN" sz="3600" b="1" i="1" dirty="0"/>
              <a:t> </a:t>
            </a:r>
            <a:r>
              <a:rPr lang="en-US" altLang="vi-VN" sz="3600" b="1" i="1" dirty="0" err="1"/>
              <a:t>biết</a:t>
            </a:r>
            <a:r>
              <a:rPr lang="en-US" altLang="vi-VN" sz="3600" b="1" i="1" dirty="0"/>
              <a:t> </a:t>
            </a:r>
            <a:r>
              <a:rPr lang="en-US" altLang="vi-VN" sz="3600" b="1" i="1" dirty="0" err="1"/>
              <a:t>cấu</a:t>
            </a:r>
            <a:r>
              <a:rPr lang="en-US" altLang="vi-VN" sz="3600" b="1" i="1" dirty="0"/>
              <a:t> </a:t>
            </a:r>
            <a:r>
              <a:rPr lang="en-US" altLang="vi-VN" sz="3600" b="1" i="1" dirty="0" err="1"/>
              <a:t>tạo</a:t>
            </a:r>
            <a:r>
              <a:rPr lang="en-US" altLang="vi-VN" sz="3600" b="1" i="1" dirty="0"/>
              <a:t> </a:t>
            </a:r>
            <a:r>
              <a:rPr lang="en-US" altLang="vi-VN" sz="3600" b="1" i="1" dirty="0" err="1"/>
              <a:t>của</a:t>
            </a:r>
            <a:r>
              <a:rPr lang="en-US" altLang="vi-VN" sz="3600" b="1" i="1" dirty="0"/>
              <a:t> </a:t>
            </a:r>
            <a:r>
              <a:rPr lang="en-US" altLang="vi-VN" sz="3600" b="1" i="1" dirty="0" err="1"/>
              <a:t>dây</a:t>
            </a:r>
            <a:r>
              <a:rPr lang="en-US" altLang="vi-VN" sz="3600" b="1" i="1" dirty="0"/>
              <a:t> </a:t>
            </a:r>
            <a:r>
              <a:rPr lang="en-US" altLang="vi-VN" sz="3600" b="1" i="1" dirty="0" err="1"/>
              <a:t>cáp</a:t>
            </a:r>
            <a:r>
              <a:rPr lang="en-US" altLang="vi-VN" sz="3600" b="1" i="1" dirty="0"/>
              <a:t> </a:t>
            </a:r>
            <a:r>
              <a:rPr lang="en-US" altLang="vi-VN" sz="3600" b="1" i="1" dirty="0" err="1"/>
              <a:t>gồm</a:t>
            </a:r>
            <a:r>
              <a:rPr lang="en-US" altLang="vi-VN" sz="3600" b="1" i="1" dirty="0"/>
              <a:t> </a:t>
            </a:r>
            <a:r>
              <a:rPr lang="en-US" altLang="vi-VN" sz="3600" b="1" i="1" dirty="0" err="1"/>
              <a:t>những</a:t>
            </a:r>
            <a:r>
              <a:rPr lang="en-US" altLang="vi-VN" sz="3600" b="1" i="1" dirty="0"/>
              <a:t> </a:t>
            </a:r>
            <a:r>
              <a:rPr lang="en-US" altLang="vi-VN" sz="3600" b="1" i="1" dirty="0" err="1"/>
              <a:t>bộ</a:t>
            </a:r>
            <a:r>
              <a:rPr lang="en-US" altLang="vi-VN" sz="3600" b="1" i="1" dirty="0"/>
              <a:t> </a:t>
            </a:r>
            <a:r>
              <a:rPr lang="en-US" altLang="vi-VN" sz="3600" b="1" i="1" dirty="0" err="1"/>
              <a:t>phận</a:t>
            </a:r>
            <a:r>
              <a:rPr lang="en-US" altLang="vi-VN" sz="3600" b="1" i="1" dirty="0"/>
              <a:t> </a:t>
            </a:r>
            <a:r>
              <a:rPr lang="en-US" altLang="vi-VN" sz="3600" b="1" i="1" dirty="0" err="1"/>
              <a:t>nào</a:t>
            </a:r>
            <a:r>
              <a:rPr lang="en-US" altLang="vi-VN" sz="3600" b="1"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1067291" y="788199"/>
            <a:ext cx="3627516"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Lõi</a:t>
            </a:r>
            <a:r>
              <a:rPr lang="en-US" altLang="vi-VN" sz="4000" b="1" dirty="0">
                <a:solidFill>
                  <a:srgbClr val="0000CC"/>
                </a:solidFill>
                <a:latin typeface="Arial" charset="0"/>
              </a:rPr>
              <a:t> </a:t>
            </a:r>
            <a:r>
              <a:rPr lang="en-US" altLang="vi-VN" sz="4000" b="1" dirty="0" err="1">
                <a:solidFill>
                  <a:srgbClr val="0000CC"/>
                </a:solidFill>
                <a:latin typeface="Arial" charset="0"/>
              </a:rPr>
              <a:t>cáp</a:t>
            </a:r>
            <a:endParaRPr lang="en-US" altLang="vi-VN" sz="40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1067291" y="1557632"/>
            <a:ext cx="3967982"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cách</a:t>
            </a:r>
            <a:r>
              <a:rPr lang="en-US" altLang="vi-VN" sz="4000" b="1" dirty="0">
                <a:solidFill>
                  <a:srgbClr val="0000CC"/>
                </a:solidFill>
                <a:latin typeface="Arial" charset="0"/>
              </a:rPr>
              <a:t> </a:t>
            </a:r>
            <a:r>
              <a:rPr lang="en-US" altLang="vi-VN" sz="4000" b="1" dirty="0" err="1">
                <a:solidFill>
                  <a:srgbClr val="0000CC"/>
                </a:solidFill>
                <a:latin typeface="Arial" charset="0"/>
              </a:rPr>
              <a:t>điện</a:t>
            </a:r>
            <a:endParaRPr lang="en-US" altLang="vi-VN" sz="40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1075497" y="2328290"/>
            <a:ext cx="3124200"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bảo</a:t>
            </a:r>
            <a:r>
              <a:rPr lang="en-US" altLang="vi-VN" sz="4000" b="1" dirty="0">
                <a:solidFill>
                  <a:srgbClr val="0000CC"/>
                </a:solidFill>
                <a:latin typeface="Arial" charset="0"/>
              </a:rPr>
              <a:t> </a:t>
            </a:r>
            <a:r>
              <a:rPr lang="en-US" altLang="vi-VN" sz="4000" b="1" dirty="0" err="1">
                <a:solidFill>
                  <a:srgbClr val="0000CC"/>
                </a:solidFill>
                <a:latin typeface="Arial" charset="0"/>
              </a:rPr>
              <a:t>vệ</a:t>
            </a:r>
            <a:endParaRPr lang="en-US" altLang="vi-VN" sz="4000" b="1" dirty="0">
              <a:solidFill>
                <a:srgbClr val="0000CC"/>
              </a:solidFill>
              <a:latin typeface="Arial" charset="0"/>
            </a:endParaRPr>
          </a:p>
        </p:txBody>
      </p:sp>
      <p:sp>
        <p:nvSpPr>
          <p:cNvPr id="39953" name="Text Box 17">
            <a:extLst>
              <a:ext uri="{FF2B5EF4-FFF2-40B4-BE49-F238E27FC236}">
                <a16:creationId xmlns:a16="http://schemas.microsoft.com/office/drawing/2014/main" xmlns="" id="{C1EA82A4-5281-4905-9464-66FEF3D6162B}"/>
              </a:ext>
            </a:extLst>
          </p:cNvPr>
          <p:cNvSpPr txBox="1">
            <a:spLocks noChangeArrowheads="1"/>
          </p:cNvSpPr>
          <p:nvPr/>
        </p:nvSpPr>
        <p:spPr bwMode="auto">
          <a:xfrm>
            <a:off x="1504949" y="5064229"/>
            <a:ext cx="6134102" cy="1323439"/>
          </a:xfrm>
          <a:prstGeom prst="rect">
            <a:avLst/>
          </a:prstGeom>
          <a:solidFill>
            <a:schemeClr val="bg1"/>
          </a:solidFill>
          <a:ln w="9525">
            <a:noFill/>
            <a:miter lim="800000"/>
            <a:headEnd/>
            <a:tailEnd/>
          </a:ln>
          <a:effectLst>
            <a:prstShdw prst="shdw17" dist="17961" dir="2700000">
              <a:srgbClr val="000000"/>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4000" b="1" dirty="0" err="1">
                <a:solidFill>
                  <a:srgbClr val="006600"/>
                </a:solidFill>
              </a:rPr>
              <a:t>Có</a:t>
            </a:r>
            <a:r>
              <a:rPr lang="en-US" altLang="vi-VN" sz="4000" b="1" dirty="0">
                <a:solidFill>
                  <a:srgbClr val="006600"/>
                </a:solidFill>
              </a:rPr>
              <a:t> </a:t>
            </a:r>
            <a:r>
              <a:rPr lang="en-US" altLang="vi-VN" sz="4000" b="1" dirty="0" err="1">
                <a:solidFill>
                  <a:srgbClr val="006600"/>
                </a:solidFill>
              </a:rPr>
              <a:t>lớp</a:t>
            </a:r>
            <a:r>
              <a:rPr lang="en-US" altLang="vi-VN" sz="4000" b="1" dirty="0">
                <a:solidFill>
                  <a:srgbClr val="006600"/>
                </a:solidFill>
              </a:rPr>
              <a:t> </a:t>
            </a:r>
            <a:r>
              <a:rPr lang="en-US" altLang="vi-VN" sz="4000" b="1" dirty="0" err="1">
                <a:solidFill>
                  <a:srgbClr val="006600"/>
                </a:solidFill>
              </a:rPr>
              <a:t>vỏ</a:t>
            </a:r>
            <a:r>
              <a:rPr lang="en-US" altLang="vi-VN" sz="4000" b="1" dirty="0">
                <a:solidFill>
                  <a:srgbClr val="006600"/>
                </a:solidFill>
              </a:rPr>
              <a:t> </a:t>
            </a:r>
            <a:r>
              <a:rPr lang="en-US" altLang="vi-VN" sz="4000" b="1" dirty="0" err="1">
                <a:solidFill>
                  <a:srgbClr val="006600"/>
                </a:solidFill>
              </a:rPr>
              <a:t>bảo</a:t>
            </a:r>
            <a:r>
              <a:rPr lang="en-US" altLang="vi-VN" sz="4000" b="1" dirty="0">
                <a:solidFill>
                  <a:srgbClr val="006600"/>
                </a:solidFill>
              </a:rPr>
              <a:t> </a:t>
            </a:r>
            <a:r>
              <a:rPr lang="en-US" altLang="vi-VN" sz="4000" b="1" dirty="0" err="1">
                <a:solidFill>
                  <a:srgbClr val="006600"/>
                </a:solidFill>
              </a:rPr>
              <a:t>vệ</a:t>
            </a:r>
            <a:r>
              <a:rPr lang="en-US" altLang="vi-VN" sz="4000" b="1" dirty="0">
                <a:solidFill>
                  <a:srgbClr val="006600"/>
                </a:solidFill>
              </a:rPr>
              <a:t> </a:t>
            </a:r>
            <a:r>
              <a:rPr lang="en-US" altLang="vi-VN" sz="4000" b="1" dirty="0" err="1">
                <a:solidFill>
                  <a:srgbClr val="006600"/>
                </a:solidFill>
              </a:rPr>
              <a:t>mềm</a:t>
            </a:r>
            <a:r>
              <a:rPr lang="en-US" altLang="vi-VN" sz="4000" b="1" dirty="0">
                <a:solidFill>
                  <a:srgbClr val="006600"/>
                </a:solidFill>
              </a:rPr>
              <a:t> </a:t>
            </a:r>
            <a:r>
              <a:rPr lang="en-US" altLang="vi-VN" sz="4000" b="1" dirty="0" err="1">
                <a:solidFill>
                  <a:srgbClr val="006600"/>
                </a:solidFill>
              </a:rPr>
              <a:t>chịu</a:t>
            </a:r>
            <a:r>
              <a:rPr lang="en-US" altLang="vi-VN" sz="4000" b="1" dirty="0">
                <a:solidFill>
                  <a:srgbClr val="006600"/>
                </a:solidFill>
              </a:rPr>
              <a:t> </a:t>
            </a:r>
            <a:r>
              <a:rPr lang="en-US" altLang="vi-VN" sz="4000" b="1" dirty="0" err="1">
                <a:solidFill>
                  <a:srgbClr val="006600"/>
                </a:solidFill>
              </a:rPr>
              <a:t>được</a:t>
            </a:r>
            <a:r>
              <a:rPr lang="en-US" altLang="vi-VN" sz="4000" b="1" dirty="0">
                <a:solidFill>
                  <a:srgbClr val="006600"/>
                </a:solidFill>
              </a:rPr>
              <a:t> </a:t>
            </a:r>
            <a:r>
              <a:rPr lang="en-US" altLang="vi-VN" sz="4000" b="1" dirty="0" err="1">
                <a:solidFill>
                  <a:srgbClr val="006600"/>
                </a:solidFill>
              </a:rPr>
              <a:t>nắng</a:t>
            </a:r>
            <a:r>
              <a:rPr lang="en-US" altLang="vi-VN" sz="4000" b="1" dirty="0">
                <a:solidFill>
                  <a:srgbClr val="006600"/>
                </a:solidFill>
              </a:rPr>
              <a:t>, </a:t>
            </a:r>
            <a:r>
              <a:rPr lang="en-US" altLang="vi-VN" sz="4000" b="1" dirty="0" err="1">
                <a:solidFill>
                  <a:srgbClr val="006600"/>
                </a:solidFill>
              </a:rPr>
              <a:t>mưa</a:t>
            </a:r>
            <a:r>
              <a:rPr lang="en-US" altLang="vi-VN" sz="4000" b="1" dirty="0">
                <a:solidFill>
                  <a:srgbClr val="006600"/>
                </a:solidFill>
              </a:rPr>
              <a:t>.</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22" name="Picture 12">
            <a:extLst>
              <a:ext uri="{FF2B5EF4-FFF2-40B4-BE49-F238E27FC236}">
                <a16:creationId xmlns:a16="http://schemas.microsoft.com/office/drawing/2014/main" xmlns="" id="{EDD48C02-D0E6-4B91-B309-AD5C7923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xmlns="" id="{00343B12-59C7-4524-BA17-0351BC8D5DEE}"/>
              </a:ext>
            </a:extLst>
          </p:cNvPr>
          <p:cNvSpPr/>
          <p:nvPr/>
        </p:nvSpPr>
        <p:spPr>
          <a:xfrm>
            <a:off x="4381500" y="788199"/>
            <a:ext cx="1562100" cy="23551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xmlns="" id="{CBA3F70F-F931-4992-BF7C-CFAD1B679FB3}"/>
              </a:ext>
            </a:extLst>
          </p:cNvPr>
          <p:cNvSpPr txBox="1"/>
          <p:nvPr/>
        </p:nvSpPr>
        <p:spPr>
          <a:xfrm>
            <a:off x="5943600" y="1557632"/>
            <a:ext cx="1371600" cy="769441"/>
          </a:xfrm>
          <a:prstGeom prst="rect">
            <a:avLst/>
          </a:prstGeom>
          <a:noFill/>
        </p:spPr>
        <p:txBody>
          <a:bodyPr wrap="square" rtlCol="0">
            <a:spAutoFit/>
          </a:bodyPr>
          <a:lstStyle/>
          <a:p>
            <a:r>
              <a:rPr lang="en-US" sz="4400" b="1" dirty="0"/>
              <a:t>SGK</a:t>
            </a:r>
          </a:p>
        </p:txBody>
      </p:sp>
      <p:sp>
        <p:nvSpPr>
          <p:cNvPr id="23" name="Text Box 9">
            <a:extLst>
              <a:ext uri="{FF2B5EF4-FFF2-40B4-BE49-F238E27FC236}">
                <a16:creationId xmlns:a16="http://schemas.microsoft.com/office/drawing/2014/main" xmlns="" id="{FE9EF2D0-FBA2-472F-8F7E-C53F1FAB308B}"/>
              </a:ext>
            </a:extLst>
          </p:cNvPr>
          <p:cNvSpPr txBox="1">
            <a:spLocks noChangeArrowheads="1"/>
          </p:cNvSpPr>
          <p:nvPr/>
        </p:nvSpPr>
        <p:spPr bwMode="auto">
          <a:xfrm>
            <a:off x="609598" y="3416930"/>
            <a:ext cx="7772401" cy="144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400" b="1" dirty="0">
                <a:latin typeface="Arial" charset="0"/>
              </a:rPr>
              <a:t>- </a:t>
            </a:r>
            <a:r>
              <a:rPr lang="en-US" altLang="vi-VN" sz="4400" b="1" i="1" dirty="0" err="1"/>
              <a:t>Lớp</a:t>
            </a:r>
            <a:r>
              <a:rPr lang="en-US" altLang="vi-VN" sz="4400" b="1" i="1" dirty="0"/>
              <a:t> </a:t>
            </a:r>
            <a:r>
              <a:rPr lang="en-US" altLang="vi-VN" sz="4400" b="1" i="1" dirty="0" err="1"/>
              <a:t>vỏ</a:t>
            </a:r>
            <a:r>
              <a:rPr lang="en-US" altLang="vi-VN" sz="4400" b="1" i="1" dirty="0"/>
              <a:t> </a:t>
            </a:r>
            <a:r>
              <a:rPr lang="en-US" altLang="vi-VN" sz="4400" b="1" i="1" dirty="0" err="1"/>
              <a:t>cáp</a:t>
            </a:r>
            <a:r>
              <a:rPr lang="en-US" altLang="vi-VN" sz="4400" b="1" i="1" dirty="0"/>
              <a:t> </a:t>
            </a:r>
            <a:r>
              <a:rPr lang="en-US" altLang="vi-VN" sz="4400" b="1" i="1" dirty="0" err="1"/>
              <a:t>điện</a:t>
            </a:r>
            <a:r>
              <a:rPr lang="en-US" altLang="vi-VN" sz="4400" b="1" i="1" dirty="0"/>
              <a:t> </a:t>
            </a:r>
            <a:r>
              <a:rPr lang="en-US" altLang="vi-VN" sz="4400" b="1" i="1" dirty="0" err="1"/>
              <a:t>của</a:t>
            </a:r>
            <a:r>
              <a:rPr lang="en-US" altLang="vi-VN" sz="4400" b="1" i="1" dirty="0"/>
              <a:t> </a:t>
            </a:r>
            <a:r>
              <a:rPr lang="en-US" altLang="vi-VN" sz="4400" b="1" i="1" dirty="0" err="1"/>
              <a:t>mạng</a:t>
            </a:r>
            <a:r>
              <a:rPr lang="en-US" altLang="vi-VN" sz="4400" b="1" i="1" dirty="0"/>
              <a:t> </a:t>
            </a:r>
            <a:r>
              <a:rPr lang="en-US" altLang="vi-VN" sz="4400" b="1" i="1" dirty="0" err="1"/>
              <a:t>điện</a:t>
            </a:r>
            <a:r>
              <a:rPr lang="en-US" altLang="vi-VN" sz="4400" b="1" i="1" dirty="0"/>
              <a:t> </a:t>
            </a:r>
            <a:r>
              <a:rPr lang="en-US" altLang="vi-VN" sz="4400" b="1" i="1" dirty="0" err="1"/>
              <a:t>trong</a:t>
            </a:r>
            <a:r>
              <a:rPr lang="en-US" altLang="vi-VN" sz="4400" b="1" i="1" dirty="0"/>
              <a:t> </a:t>
            </a:r>
            <a:r>
              <a:rPr lang="en-US" altLang="vi-VN" sz="4400" b="1" i="1" dirty="0" err="1"/>
              <a:t>nhà</a:t>
            </a:r>
            <a:r>
              <a:rPr lang="en-US" altLang="vi-VN" sz="4400" b="1" i="1" dirty="0"/>
              <a:t> </a:t>
            </a:r>
            <a:r>
              <a:rPr lang="en-US" altLang="vi-VN" sz="4400" b="1" i="1" dirty="0" err="1"/>
              <a:t>thuộc</a:t>
            </a:r>
            <a:r>
              <a:rPr lang="en-US" altLang="vi-VN" sz="4400" b="1" i="1" dirty="0"/>
              <a:t> </a:t>
            </a:r>
            <a:r>
              <a:rPr lang="en-US" altLang="vi-VN" sz="4400" b="1" i="1" dirty="0" err="1"/>
              <a:t>loại</a:t>
            </a:r>
            <a:r>
              <a:rPr lang="en-US" altLang="vi-VN" sz="4400" b="1" i="1" dirty="0"/>
              <a:t> </a:t>
            </a:r>
            <a:r>
              <a:rPr lang="en-US" altLang="vi-VN" sz="4400" b="1" i="1" dirty="0" err="1"/>
              <a:t>nào</a:t>
            </a:r>
            <a:r>
              <a:rPr lang="en-US" altLang="vi-VN" sz="4400" b="1" i="1" dirty="0"/>
              <a:t>?</a:t>
            </a:r>
          </a:p>
        </p:txBody>
      </p:sp>
    </p:spTree>
    <p:extLst>
      <p:ext uri="{BB962C8B-B14F-4D97-AF65-F5344CB8AC3E}">
        <p14:creationId xmlns:p14="http://schemas.microsoft.com/office/powerpoint/2010/main" val="338381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770" decel="100000"/>
                                        <p:tgtEl>
                                          <p:spTgt spid="39945"/>
                                        </p:tgtEl>
                                      </p:cBhvr>
                                    </p:animEffect>
                                    <p:animScale>
                                      <p:cBhvr>
                                        <p:cTn id="8" dur="770" decel="100000"/>
                                        <p:tgtEl>
                                          <p:spTgt spid="39945"/>
                                        </p:tgtEl>
                                      </p:cBhvr>
                                      <p:from x="10000" y="10000"/>
                                      <p:to x="200000" y="450000"/>
                                    </p:animScale>
                                    <p:animScale>
                                      <p:cBhvr>
                                        <p:cTn id="9" dur="1230" accel="100000" fill="hold">
                                          <p:stCondLst>
                                            <p:cond delay="770"/>
                                          </p:stCondLst>
                                        </p:cTn>
                                        <p:tgtEl>
                                          <p:spTgt spid="39945"/>
                                        </p:tgtEl>
                                      </p:cBhvr>
                                      <p:from x="200000" y="450000"/>
                                      <p:to x="100000" y="100000"/>
                                    </p:animScale>
                                    <p:set>
                                      <p:cBhvr>
                                        <p:cTn id="10" dur="770" fill="hold"/>
                                        <p:tgtEl>
                                          <p:spTgt spid="39945"/>
                                        </p:tgtEl>
                                        <p:attrNameLst>
                                          <p:attrName>ppt_x</p:attrName>
                                        </p:attrNameLst>
                                      </p:cBhvr>
                                      <p:to>
                                        <p:strVal val="(0.5)"/>
                                      </p:to>
                                    </p:set>
                                    <p:anim from="(0.5)" to="(#ppt_x)" calcmode="lin" valueType="num">
                                      <p:cBhvr>
                                        <p:cTn id="11" dur="1230" accel="100000" fill="hold">
                                          <p:stCondLst>
                                            <p:cond delay="770"/>
                                          </p:stCondLst>
                                        </p:cTn>
                                        <p:tgtEl>
                                          <p:spTgt spid="39945"/>
                                        </p:tgtEl>
                                        <p:attrNameLst>
                                          <p:attrName>ppt_x</p:attrName>
                                        </p:attrNameLst>
                                      </p:cBhvr>
                                    </p:anim>
                                    <p:set>
                                      <p:cBhvr>
                                        <p:cTn id="12" dur="770" fill="hold"/>
                                        <p:tgtEl>
                                          <p:spTgt spid="39945"/>
                                        </p:tgtEl>
                                        <p:attrNameLst>
                                          <p:attrName>ppt_y</p:attrName>
                                        </p:attrNameLst>
                                      </p:cBhvr>
                                      <p:to>
                                        <p:strVal val="(#ppt_y+0.4)"/>
                                      </p:to>
                                    </p:set>
                                    <p:anim from="(#ppt_y+0.4)" to="(#ppt_y)" calcmode="lin" valueType="num">
                                      <p:cBhvr>
                                        <p:cTn id="13" dur="1230" accel="100000" fill="hold">
                                          <p:stCondLst>
                                            <p:cond delay="770"/>
                                          </p:stCondLst>
                                        </p:cTn>
                                        <p:tgtEl>
                                          <p:spTgt spid="3994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fade">
                                      <p:cBhvr>
                                        <p:cTn id="17" dur="770" decel="100000"/>
                                        <p:tgtEl>
                                          <p:spTgt spid="39946"/>
                                        </p:tgtEl>
                                      </p:cBhvr>
                                    </p:animEffect>
                                    <p:animScale>
                                      <p:cBhvr>
                                        <p:cTn id="18" dur="770" decel="100000"/>
                                        <p:tgtEl>
                                          <p:spTgt spid="39946"/>
                                        </p:tgtEl>
                                      </p:cBhvr>
                                      <p:from x="10000" y="10000"/>
                                      <p:to x="200000" y="450000"/>
                                    </p:animScale>
                                    <p:animScale>
                                      <p:cBhvr>
                                        <p:cTn id="19" dur="1230" accel="100000" fill="hold">
                                          <p:stCondLst>
                                            <p:cond delay="770"/>
                                          </p:stCondLst>
                                        </p:cTn>
                                        <p:tgtEl>
                                          <p:spTgt spid="39946"/>
                                        </p:tgtEl>
                                      </p:cBhvr>
                                      <p:from x="200000" y="450000"/>
                                      <p:to x="100000" y="100000"/>
                                    </p:animScale>
                                    <p:set>
                                      <p:cBhvr>
                                        <p:cTn id="20" dur="770" fill="hold"/>
                                        <p:tgtEl>
                                          <p:spTgt spid="39946"/>
                                        </p:tgtEl>
                                        <p:attrNameLst>
                                          <p:attrName>ppt_x</p:attrName>
                                        </p:attrNameLst>
                                      </p:cBhvr>
                                      <p:to>
                                        <p:strVal val="(0.5)"/>
                                      </p:to>
                                    </p:set>
                                    <p:anim from="(0.5)" to="(#ppt_x)" calcmode="lin" valueType="num">
                                      <p:cBhvr>
                                        <p:cTn id="21" dur="1230" accel="100000" fill="hold">
                                          <p:stCondLst>
                                            <p:cond delay="770"/>
                                          </p:stCondLst>
                                        </p:cTn>
                                        <p:tgtEl>
                                          <p:spTgt spid="39946"/>
                                        </p:tgtEl>
                                        <p:attrNameLst>
                                          <p:attrName>ppt_x</p:attrName>
                                        </p:attrNameLst>
                                      </p:cBhvr>
                                    </p:anim>
                                    <p:set>
                                      <p:cBhvr>
                                        <p:cTn id="22" dur="770" fill="hold"/>
                                        <p:tgtEl>
                                          <p:spTgt spid="39946"/>
                                        </p:tgtEl>
                                        <p:attrNameLst>
                                          <p:attrName>ppt_y</p:attrName>
                                        </p:attrNameLst>
                                      </p:cBhvr>
                                      <p:to>
                                        <p:strVal val="(#ppt_y+0.4)"/>
                                      </p:to>
                                    </p:set>
                                    <p:anim from="(#ppt_y+0.4)" to="(#ppt_y)" calcmode="lin" valueType="num">
                                      <p:cBhvr>
                                        <p:cTn id="23" dur="1230" accel="100000" fill="hold">
                                          <p:stCondLst>
                                            <p:cond delay="770"/>
                                          </p:stCondLst>
                                        </p:cTn>
                                        <p:tgtEl>
                                          <p:spTgt spid="39946"/>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Effect transition="in" filter="fade">
                                      <p:cBhvr>
                                        <p:cTn id="27" dur="770" decel="100000"/>
                                        <p:tgtEl>
                                          <p:spTgt spid="39947"/>
                                        </p:tgtEl>
                                      </p:cBhvr>
                                    </p:animEffect>
                                    <p:animScale>
                                      <p:cBhvr>
                                        <p:cTn id="28" dur="770" decel="100000"/>
                                        <p:tgtEl>
                                          <p:spTgt spid="39947"/>
                                        </p:tgtEl>
                                      </p:cBhvr>
                                      <p:from x="10000" y="10000"/>
                                      <p:to x="200000" y="450000"/>
                                    </p:animScale>
                                    <p:animScale>
                                      <p:cBhvr>
                                        <p:cTn id="29" dur="1230" accel="100000" fill="hold">
                                          <p:stCondLst>
                                            <p:cond delay="770"/>
                                          </p:stCondLst>
                                        </p:cTn>
                                        <p:tgtEl>
                                          <p:spTgt spid="39947"/>
                                        </p:tgtEl>
                                      </p:cBhvr>
                                      <p:from x="200000" y="450000"/>
                                      <p:to x="100000" y="100000"/>
                                    </p:animScale>
                                    <p:set>
                                      <p:cBhvr>
                                        <p:cTn id="30" dur="770" fill="hold"/>
                                        <p:tgtEl>
                                          <p:spTgt spid="39947"/>
                                        </p:tgtEl>
                                        <p:attrNameLst>
                                          <p:attrName>ppt_x</p:attrName>
                                        </p:attrNameLst>
                                      </p:cBhvr>
                                      <p:to>
                                        <p:strVal val="(0.5)"/>
                                      </p:to>
                                    </p:set>
                                    <p:anim from="(0.5)" to="(#ppt_x)" calcmode="lin" valueType="num">
                                      <p:cBhvr>
                                        <p:cTn id="31" dur="1230" accel="100000" fill="hold">
                                          <p:stCondLst>
                                            <p:cond delay="770"/>
                                          </p:stCondLst>
                                        </p:cTn>
                                        <p:tgtEl>
                                          <p:spTgt spid="39947"/>
                                        </p:tgtEl>
                                        <p:attrNameLst>
                                          <p:attrName>ppt_x</p:attrName>
                                        </p:attrNameLst>
                                      </p:cBhvr>
                                    </p:anim>
                                    <p:set>
                                      <p:cBhvr>
                                        <p:cTn id="32" dur="770" fill="hold"/>
                                        <p:tgtEl>
                                          <p:spTgt spid="39947"/>
                                        </p:tgtEl>
                                        <p:attrNameLst>
                                          <p:attrName>ppt_y</p:attrName>
                                        </p:attrNameLst>
                                      </p:cBhvr>
                                      <p:to>
                                        <p:strVal val="(#ppt_y+0.4)"/>
                                      </p:to>
                                    </p:set>
                                    <p:anim from="(#ppt_y+0.4)" to="(#ppt_y)" calcmode="lin" valueType="num">
                                      <p:cBhvr>
                                        <p:cTn id="33" dur="1230" accel="100000" fill="hold">
                                          <p:stCondLst>
                                            <p:cond delay="770"/>
                                          </p:stCondLst>
                                        </p:cTn>
                                        <p:tgtEl>
                                          <p:spTgt spid="39947"/>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2000"/>
                                        <p:tgtEl>
                                          <p:spTgt spid="2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in)">
                                      <p:cBhvr>
                                        <p:cTn id="41" dur="2000"/>
                                        <p:tgtEl>
                                          <p:spTgt spid="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70" decel="100000"/>
                                        <p:tgtEl>
                                          <p:spTgt spid="23"/>
                                        </p:tgtEl>
                                      </p:cBhvr>
                                    </p:animEffect>
                                    <p:animScale>
                                      <p:cBhvr>
                                        <p:cTn id="50" dur="770" decel="100000"/>
                                        <p:tgtEl>
                                          <p:spTgt spid="23"/>
                                        </p:tgtEl>
                                      </p:cBhvr>
                                      <p:from x="10000" y="10000"/>
                                      <p:to x="200000" y="450000"/>
                                    </p:animScale>
                                    <p:animScale>
                                      <p:cBhvr>
                                        <p:cTn id="51" dur="1230" accel="100000" fill="hold">
                                          <p:stCondLst>
                                            <p:cond delay="770"/>
                                          </p:stCondLst>
                                        </p:cTn>
                                        <p:tgtEl>
                                          <p:spTgt spid="23"/>
                                        </p:tgtEl>
                                      </p:cBhvr>
                                      <p:from x="200000" y="450000"/>
                                      <p:to x="100000" y="100000"/>
                                    </p:animScale>
                                    <p:set>
                                      <p:cBhvr>
                                        <p:cTn id="52" dur="770" fill="hold"/>
                                        <p:tgtEl>
                                          <p:spTgt spid="23"/>
                                        </p:tgtEl>
                                        <p:attrNameLst>
                                          <p:attrName>ppt_x</p:attrName>
                                        </p:attrNameLst>
                                      </p:cBhvr>
                                      <p:to>
                                        <p:strVal val="(0.5)"/>
                                      </p:to>
                                    </p:set>
                                    <p:anim from="(0.5)" to="(#ppt_x)" calcmode="lin" valueType="num">
                                      <p:cBhvr>
                                        <p:cTn id="53" dur="1230" accel="100000" fill="hold">
                                          <p:stCondLst>
                                            <p:cond delay="770"/>
                                          </p:stCondLst>
                                        </p:cTn>
                                        <p:tgtEl>
                                          <p:spTgt spid="23"/>
                                        </p:tgtEl>
                                        <p:attrNameLst>
                                          <p:attrName>ppt_x</p:attrName>
                                        </p:attrNameLst>
                                      </p:cBhvr>
                                    </p:anim>
                                    <p:set>
                                      <p:cBhvr>
                                        <p:cTn id="54" dur="770" fill="hold"/>
                                        <p:tgtEl>
                                          <p:spTgt spid="23"/>
                                        </p:tgtEl>
                                        <p:attrNameLst>
                                          <p:attrName>ppt_y</p:attrName>
                                        </p:attrNameLst>
                                      </p:cBhvr>
                                      <p:to>
                                        <p:strVal val="(#ppt_y+0.4)"/>
                                      </p:to>
                                    </p:set>
                                    <p:anim from="(#ppt_y+0.4)" to="(#ppt_y)" calcmode="lin" valueType="num">
                                      <p:cBhvr>
                                        <p:cTn id="55" dur="1230" accel="100000" fill="hold">
                                          <p:stCondLst>
                                            <p:cond delay="770"/>
                                          </p:stCondLst>
                                        </p:cTn>
                                        <p:tgtEl>
                                          <p:spTgt spid="2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953"/>
                                        </p:tgtEl>
                                        <p:attrNameLst>
                                          <p:attrName>style.visibility</p:attrName>
                                        </p:attrNameLst>
                                      </p:cBhvr>
                                      <p:to>
                                        <p:strVal val="visible"/>
                                      </p:to>
                                    </p:set>
                                    <p:anim calcmode="lin" valueType="num">
                                      <p:cBhvr additive="base">
                                        <p:cTn id="60" dur="500" fill="hold"/>
                                        <p:tgtEl>
                                          <p:spTgt spid="39953"/>
                                        </p:tgtEl>
                                        <p:attrNameLst>
                                          <p:attrName>ppt_x</p:attrName>
                                        </p:attrNameLst>
                                      </p:cBhvr>
                                      <p:tavLst>
                                        <p:tav tm="0">
                                          <p:val>
                                            <p:strVal val="#ppt_x"/>
                                          </p:val>
                                        </p:tav>
                                        <p:tav tm="100000">
                                          <p:val>
                                            <p:strVal val="#ppt_x"/>
                                          </p:val>
                                        </p:tav>
                                      </p:tavLst>
                                    </p:anim>
                                    <p:anim calcmode="lin" valueType="num">
                                      <p:cBhvr additive="base">
                                        <p:cTn id="61"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3" grpId="0" animBg="1"/>
      <p:bldP spid="2" grpId="0" animBg="1"/>
      <p:bldP spid="3"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MỘT LÕI</a:t>
            </a:r>
          </a:p>
        </p:txBody>
      </p:sp>
      <p:pic>
        <p:nvPicPr>
          <p:cNvPr id="56323" name="Picture 3" descr="SingleCorecable">
            <a:extLst>
              <a:ext uri="{FF2B5EF4-FFF2-40B4-BE49-F238E27FC236}">
                <a16:creationId xmlns:a16="http://schemas.microsoft.com/office/drawing/2014/main" xmlns=""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a16="http://schemas.microsoft.com/office/drawing/2014/main" xmlns=""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a16="http://schemas.microsoft.com/office/drawing/2014/main" xmlns=""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t>Phạm</a:t>
            </a:r>
            <a:r>
              <a:rPr lang="en-US" altLang="vi-VN" sz="4400" b="1" i="1" dirty="0"/>
              <a:t> vi </a:t>
            </a:r>
            <a:r>
              <a:rPr lang="en-US" altLang="vi-VN" sz="4400" b="1" i="1" dirty="0" err="1"/>
              <a:t>sử</a:t>
            </a:r>
            <a:r>
              <a:rPr lang="en-US" altLang="vi-VN" sz="4400" b="1" i="1" dirty="0"/>
              <a:t> </a:t>
            </a:r>
            <a:r>
              <a:rPr lang="en-US" altLang="vi-VN" sz="4400" b="1" i="1" dirty="0" err="1"/>
              <a:t>dụng</a:t>
            </a:r>
            <a:endParaRPr lang="en-US" altLang="vi-VN" sz="4400" b="1" i="1" dirty="0"/>
          </a:p>
        </p:txBody>
      </p:sp>
      <p:sp>
        <p:nvSpPr>
          <p:cNvPr id="41990" name="Text Box 6">
            <a:extLst>
              <a:ext uri="{FF2B5EF4-FFF2-40B4-BE49-F238E27FC236}">
                <a16:creationId xmlns:a16="http://schemas.microsoft.com/office/drawing/2014/main" xmlns=""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0000FF"/>
                </a:solidFill>
              </a:rPr>
              <a:t>Sử</a:t>
            </a:r>
            <a:r>
              <a:rPr lang="en-US" altLang="vi-VN" sz="4000" b="1" dirty="0">
                <a:solidFill>
                  <a:srgbClr val="0000FF"/>
                </a:solidFill>
              </a:rPr>
              <a:t> </a:t>
            </a:r>
            <a:r>
              <a:rPr lang="en-US" altLang="vi-VN" sz="4000" b="1" dirty="0" err="1">
                <a:solidFill>
                  <a:srgbClr val="0000FF"/>
                </a:solidFill>
              </a:rPr>
              <a:t>dụng</a:t>
            </a:r>
            <a:r>
              <a:rPr lang="en-US" altLang="vi-VN" sz="4000" b="1" dirty="0">
                <a:solidFill>
                  <a:srgbClr val="0000FF"/>
                </a:solidFill>
              </a:rPr>
              <a:t> </a:t>
            </a:r>
            <a:r>
              <a:rPr lang="en-US" altLang="vi-VN" sz="4000" b="1" dirty="0" err="1">
                <a:solidFill>
                  <a:srgbClr val="0000FF"/>
                </a:solidFill>
              </a:rPr>
              <a:t>mỗi</a:t>
            </a:r>
            <a:r>
              <a:rPr lang="en-US" altLang="vi-VN" sz="4000" b="1" dirty="0">
                <a:solidFill>
                  <a:srgbClr val="0000FF"/>
                </a:solidFill>
              </a:rPr>
              <a:t> </a:t>
            </a:r>
            <a:r>
              <a:rPr lang="en-US" altLang="vi-VN" sz="4000" b="1" dirty="0" err="1">
                <a:solidFill>
                  <a:srgbClr val="0000FF"/>
                </a:solidFill>
              </a:rPr>
              <a:t>cáp</a:t>
            </a:r>
            <a:r>
              <a:rPr lang="en-US" altLang="vi-VN" sz="4000" b="1" dirty="0">
                <a:solidFill>
                  <a:srgbClr val="0000FF"/>
                </a:solidFill>
              </a:rPr>
              <a:t> </a:t>
            </a:r>
            <a:r>
              <a:rPr lang="en-US" altLang="vi-VN" sz="4000" b="1" dirty="0" err="1">
                <a:solidFill>
                  <a:srgbClr val="0000FF"/>
                </a:solidFill>
              </a:rPr>
              <a:t>cho</a:t>
            </a:r>
            <a:r>
              <a:rPr lang="en-US" altLang="vi-VN" sz="4000" b="1" dirty="0">
                <a:solidFill>
                  <a:srgbClr val="0000FF"/>
                </a:solidFill>
              </a:rPr>
              <a:t> </a:t>
            </a:r>
            <a:r>
              <a:rPr lang="en-US" altLang="vi-VN" sz="4000" b="1" dirty="0" err="1">
                <a:solidFill>
                  <a:srgbClr val="0000FF"/>
                </a:solidFill>
              </a:rPr>
              <a:t>một</a:t>
            </a:r>
            <a:r>
              <a:rPr lang="en-US" altLang="vi-VN" sz="4000" b="1" dirty="0">
                <a:solidFill>
                  <a:srgbClr val="0000FF"/>
                </a:solidFill>
              </a:rPr>
              <a:t> </a:t>
            </a:r>
            <a:r>
              <a:rPr lang="en-US" altLang="vi-VN" sz="4000" b="1" dirty="0" err="1">
                <a:solidFill>
                  <a:srgbClr val="0000FF"/>
                </a:solidFill>
              </a:rPr>
              <a:t>pha</a:t>
            </a:r>
            <a:endParaRPr lang="en-US" altLang="vi-VN" sz="40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49DDCAD5-5A05-4E73-B5CE-E9D64924A4FC}"/>
              </a:ext>
            </a:extLst>
          </p:cNvPr>
          <p:cNvSpPr txBox="1">
            <a:spLocks noChangeArrowheads="1"/>
          </p:cNvSpPr>
          <p:nvPr/>
        </p:nvSpPr>
        <p:spPr bwMode="auto">
          <a:xfrm>
            <a:off x="34925" y="15240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NHIỀU LÕI</a:t>
            </a:r>
          </a:p>
        </p:txBody>
      </p:sp>
      <p:pic>
        <p:nvPicPr>
          <p:cNvPr id="57347" name="Picture 3" descr="Cap nhieu loi">
            <a:extLst>
              <a:ext uri="{FF2B5EF4-FFF2-40B4-BE49-F238E27FC236}">
                <a16:creationId xmlns:a16="http://schemas.microsoft.com/office/drawing/2014/main" xmlns=""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15975"/>
            <a:ext cx="6400800"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ThreeCorecable1">
            <a:extLst>
              <a:ext uri="{FF2B5EF4-FFF2-40B4-BE49-F238E27FC236}">
                <a16:creationId xmlns:a16="http://schemas.microsoft.com/office/drawing/2014/main" xmlns="" id="{DD8545A4-E96B-4EB6-866B-40885B9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 y="2734489"/>
            <a:ext cx="4383507" cy="50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xmlns="" id="{7743F71E-DBF4-4A65-BF9C-A4FE55818371}"/>
              </a:ext>
            </a:extLst>
          </p:cNvPr>
          <p:cNvSpPr>
            <a:spLocks noChangeArrowheads="1"/>
          </p:cNvSpPr>
          <p:nvPr/>
        </p:nvSpPr>
        <p:spPr bwMode="auto">
          <a:xfrm>
            <a:off x="6466681" y="2171904"/>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i="1" dirty="0" err="1">
                <a:solidFill>
                  <a:srgbClr val="D60093"/>
                </a:solidFill>
              </a:rPr>
              <a:t>Phạm</a:t>
            </a:r>
            <a:r>
              <a:rPr lang="en-US" altLang="vi-VN" sz="4000" b="1" i="1" dirty="0">
                <a:solidFill>
                  <a:srgbClr val="D60093"/>
                </a:solidFill>
              </a:rPr>
              <a:t> vi </a:t>
            </a:r>
            <a:r>
              <a:rPr lang="en-US" altLang="vi-VN" sz="4000" b="1" i="1" dirty="0" err="1">
                <a:solidFill>
                  <a:srgbClr val="D60093"/>
                </a:solidFill>
              </a:rPr>
              <a:t>sử</a:t>
            </a:r>
            <a:r>
              <a:rPr lang="en-US" altLang="vi-VN" sz="4000" b="1" i="1" dirty="0">
                <a:solidFill>
                  <a:srgbClr val="D60093"/>
                </a:solidFill>
              </a:rPr>
              <a:t> </a:t>
            </a:r>
            <a:r>
              <a:rPr lang="en-US" altLang="vi-VN" sz="4000" b="1" i="1" dirty="0" err="1">
                <a:solidFill>
                  <a:srgbClr val="D60093"/>
                </a:solidFill>
              </a:rPr>
              <a:t>dụng</a:t>
            </a:r>
            <a:endParaRPr lang="en-US" altLang="vi-VN" sz="4000" b="1" i="1" dirty="0">
              <a:solidFill>
                <a:srgbClr val="D60093"/>
              </a:solidFill>
            </a:endParaRPr>
          </a:p>
        </p:txBody>
      </p:sp>
      <p:sp>
        <p:nvSpPr>
          <p:cNvPr id="7" name="Text Box 6">
            <a:extLst>
              <a:ext uri="{FF2B5EF4-FFF2-40B4-BE49-F238E27FC236}">
                <a16:creationId xmlns:a16="http://schemas.microsoft.com/office/drawing/2014/main" xmlns="" id="{441C2361-9E2C-4372-93CB-8F81EEF7FFEE}"/>
              </a:ext>
            </a:extLst>
          </p:cNvPr>
          <p:cNvSpPr txBox="1">
            <a:spLocks noChangeArrowheads="1"/>
          </p:cNvSpPr>
          <p:nvPr/>
        </p:nvSpPr>
        <p:spPr bwMode="auto">
          <a:xfrm>
            <a:off x="6275730" y="4218273"/>
            <a:ext cx="2798762" cy="255454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660033"/>
                </a:solidFill>
              </a:rPr>
              <a:t>Sử</a:t>
            </a:r>
            <a:r>
              <a:rPr lang="en-US" altLang="vi-VN" sz="4000" b="1" dirty="0">
                <a:solidFill>
                  <a:srgbClr val="660033"/>
                </a:solidFill>
              </a:rPr>
              <a:t> </a:t>
            </a:r>
            <a:r>
              <a:rPr lang="en-US" altLang="vi-VN" sz="4000" b="1" dirty="0" err="1">
                <a:solidFill>
                  <a:srgbClr val="660033"/>
                </a:solidFill>
              </a:rPr>
              <a:t>dụng</a:t>
            </a:r>
            <a:r>
              <a:rPr lang="en-US" altLang="vi-VN" sz="4000" b="1" dirty="0">
                <a:solidFill>
                  <a:srgbClr val="660033"/>
                </a:solidFill>
              </a:rPr>
              <a:t> </a:t>
            </a:r>
            <a:r>
              <a:rPr lang="en-US" altLang="vi-VN" sz="4000" b="1" dirty="0" err="1">
                <a:solidFill>
                  <a:srgbClr val="660033"/>
                </a:solidFill>
              </a:rPr>
              <a:t>một</a:t>
            </a:r>
            <a:r>
              <a:rPr lang="en-US" altLang="vi-VN" sz="4000" b="1" dirty="0">
                <a:solidFill>
                  <a:srgbClr val="660033"/>
                </a:solidFill>
              </a:rPr>
              <a:t> </a:t>
            </a:r>
            <a:r>
              <a:rPr lang="en-US" altLang="vi-VN" sz="4000" b="1" dirty="0" err="1">
                <a:solidFill>
                  <a:srgbClr val="660033"/>
                </a:solidFill>
              </a:rPr>
              <a:t>cáp</a:t>
            </a:r>
            <a:r>
              <a:rPr lang="en-US" altLang="vi-VN" sz="4000" b="1" dirty="0">
                <a:solidFill>
                  <a:srgbClr val="660033"/>
                </a:solidFill>
              </a:rPr>
              <a:t> </a:t>
            </a:r>
            <a:r>
              <a:rPr lang="en-US" altLang="vi-VN" sz="4000" b="1" dirty="0" err="1">
                <a:solidFill>
                  <a:srgbClr val="660033"/>
                </a:solidFill>
              </a:rPr>
              <a:t>cho</a:t>
            </a:r>
            <a:r>
              <a:rPr lang="en-US" altLang="vi-VN" sz="4000" b="1" dirty="0">
                <a:solidFill>
                  <a:srgbClr val="660033"/>
                </a:solidFill>
              </a:rPr>
              <a:t> </a:t>
            </a:r>
            <a:r>
              <a:rPr lang="en-US" altLang="vi-VN" sz="4000" b="1" dirty="0" err="1">
                <a:solidFill>
                  <a:srgbClr val="660033"/>
                </a:solidFill>
              </a:rPr>
              <a:t>nhiều</a:t>
            </a:r>
            <a:r>
              <a:rPr lang="en-US" altLang="vi-VN" sz="4000" b="1" dirty="0">
                <a:solidFill>
                  <a:srgbClr val="660033"/>
                </a:solidFill>
              </a:rPr>
              <a:t> </a:t>
            </a:r>
            <a:r>
              <a:rPr lang="en-US" altLang="vi-VN" sz="4000" b="1" dirty="0" err="1">
                <a:solidFill>
                  <a:srgbClr val="660033"/>
                </a:solidFill>
              </a:rPr>
              <a:t>pha</a:t>
            </a:r>
            <a:endParaRPr lang="en-US" altLang="vi-VN" sz="4000" b="1"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a16="http://schemas.microsoft.com/office/drawing/2014/main" xmlns=""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a16="http://schemas.microsoft.com/office/drawing/2014/main" xmlns=""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50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a:extLst>
              <a:ext uri="{FF2B5EF4-FFF2-40B4-BE49-F238E27FC236}">
                <a16:creationId xmlns:a16="http://schemas.microsoft.com/office/drawing/2014/main" xmlns="" id="{F32968DA-9B24-4187-88D4-69DE3919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11430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a16="http://schemas.microsoft.com/office/drawing/2014/main" xmlns="" id="{8A500438-F647-46EA-8E7D-7CD2558E1CD0}"/>
              </a:ext>
            </a:extLst>
          </p:cNvPr>
          <p:cNvSpPr>
            <a:spLocks noChangeArrowheads="1"/>
          </p:cNvSpPr>
          <p:nvPr/>
        </p:nvSpPr>
        <p:spPr bwMode="auto">
          <a:xfrm>
            <a:off x="457200" y="924951"/>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vi-VN" b="1" dirty="0"/>
              <a:t>-</a:t>
            </a:r>
            <a:r>
              <a:rPr lang="vi-VN" altLang="vi-VN" b="1" dirty="0"/>
              <a:t> </a:t>
            </a:r>
            <a:r>
              <a:rPr lang="en-US" altLang="vi-VN" b="1" dirty="0"/>
              <a:t>P</a:t>
            </a:r>
            <a:r>
              <a:rPr lang="vi-VN" altLang="vi-VN" b="1" dirty="0"/>
              <a:t>hạm vi sử dụng của</a:t>
            </a:r>
            <a:r>
              <a:rPr lang="en-US" altLang="vi-VN" b="1" dirty="0"/>
              <a:t> </a:t>
            </a:r>
            <a:r>
              <a:rPr lang="en-US" altLang="vi-VN" b="1" dirty="0" err="1"/>
              <a:t>dây</a:t>
            </a:r>
            <a:r>
              <a:rPr lang="vi-VN" altLang="vi-VN" b="1" dirty="0"/>
              <a:t> cáp</a:t>
            </a:r>
            <a:r>
              <a:rPr lang="en-US" altLang="vi-VN" b="1" dirty="0"/>
              <a:t> </a:t>
            </a:r>
            <a:r>
              <a:rPr lang="en-US" altLang="vi-VN" b="1" dirty="0" err="1"/>
              <a:t>điện</a:t>
            </a:r>
            <a:r>
              <a:rPr lang="vi-VN" altLang="vi-VN" b="1" dirty="0"/>
              <a:t> đối với mạng điện  trong nhà như thế nào? </a:t>
            </a:r>
          </a:p>
        </p:txBody>
      </p:sp>
      <p:sp>
        <p:nvSpPr>
          <p:cNvPr id="75781" name="Rectangle 5">
            <a:extLst>
              <a:ext uri="{FF2B5EF4-FFF2-40B4-BE49-F238E27FC236}">
                <a16:creationId xmlns:a16="http://schemas.microsoft.com/office/drawing/2014/main" xmlns="" id="{C2901CC1-A49D-4C95-AE2F-0245B7E801FB}"/>
              </a:ext>
            </a:extLst>
          </p:cNvPr>
          <p:cNvSpPr>
            <a:spLocks noChangeArrowheads="1"/>
          </p:cNvSpPr>
          <p:nvPr/>
        </p:nvSpPr>
        <p:spPr bwMode="auto">
          <a:xfrm>
            <a:off x="723900" y="1393031"/>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400" b="1" dirty="0"/>
              <a:t>- </a:t>
            </a:r>
            <a:r>
              <a:rPr lang="vi-VN" altLang="vi-VN" sz="4400" b="1" dirty="0"/>
              <a:t>Đối với mạng điện  trong nhà, cáp được dùng để lắp đặt đường dây hạ áp dẫn điện từ lưới điện phân phối gần nhất đến mạng điện trong nhà.</a:t>
            </a:r>
          </a:p>
        </p:txBody>
      </p:sp>
      <p:sp>
        <p:nvSpPr>
          <p:cNvPr id="6" name="TextBox 5">
            <a:extLst>
              <a:ext uri="{FF2B5EF4-FFF2-40B4-BE49-F238E27FC236}">
                <a16:creationId xmlns:a16="http://schemas.microsoft.com/office/drawing/2014/main" xmlns="" id="{3865F4C2-82CD-4B5A-8D6C-AEBF7F2CEB27}"/>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5780">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578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5781">
                                            <p:txEl>
                                              <p:pRg st="0" end="0"/>
                                            </p:txEl>
                                          </p:spTgt>
                                        </p:tgtEl>
                                        <p:attrNameLst>
                                          <p:attrName>style.visibility</p:attrName>
                                        </p:attrNameLst>
                                      </p:cBhvr>
                                      <p:to>
                                        <p:strVal val="visible"/>
                                      </p:to>
                                    </p:set>
                                    <p:anim calcmode="lin" valueType="num">
                                      <p:cBhvr additive="base">
                                        <p:cTn id="1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1">
                                            <p:txEl>
                                              <p:pRg st="0" end="0"/>
                                            </p:txEl>
                                          </p:spTgt>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0" grpId="1" build="allAtOnce"/>
      <p:bldP spid="757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16" name="Table 15"/>
          <p:cNvGraphicFramePr>
            <a:graphicFrameLocks noGrp="1"/>
          </p:cNvGraphicFramePr>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482043316"/>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20000"/>
                    </a:ext>
                  </a:extLst>
                </a:gridCol>
                <a:gridCol w="211455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1040130">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trần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bọc</a:t>
                      </a:r>
                      <a:r>
                        <a:rPr lang="en-US" sz="3200" baseline="0" dirty="0">
                          <a:solidFill>
                            <a:srgbClr val="000099"/>
                          </a:solidFill>
                        </a:rPr>
                        <a:t> </a:t>
                      </a:r>
                      <a:r>
                        <a:rPr lang="en-US" sz="3200" baseline="0" dirty="0" err="1">
                          <a:solidFill>
                            <a:srgbClr val="000099"/>
                          </a:solidFill>
                        </a:rPr>
                        <a:t>cách</a:t>
                      </a:r>
                      <a:r>
                        <a:rPr lang="en-US" sz="3200" baseline="0" dirty="0">
                          <a:solidFill>
                            <a:srgbClr val="000099"/>
                          </a:solidFill>
                        </a:rPr>
                        <a:t> </a:t>
                      </a:r>
                      <a:r>
                        <a:rPr lang="en-US" sz="3200" baseline="0" dirty="0" err="1">
                          <a:solidFill>
                            <a:srgbClr val="000099"/>
                          </a:solidFill>
                        </a:rPr>
                        <a:t>điện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nhiều</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một</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9410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935128623"/>
              </p:ext>
            </p:extLst>
          </p:nvPr>
        </p:nvGraphicFramePr>
        <p:xfrm>
          <a:off x="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19" name="Title 10">
            <a:extLst>
              <a:ext uri="{FF2B5EF4-FFF2-40B4-BE49-F238E27FC236}">
                <a16:creationId xmlns:a16="http://schemas.microsoft.com/office/drawing/2014/main" xmlns="" id="{C7AD68A4-68A0-4749-93DD-F006834A429F}"/>
              </a:ext>
            </a:extLst>
          </p:cNvPr>
          <p:cNvSpPr txBox="1">
            <a:spLocks/>
          </p:cNvSpPr>
          <p:nvPr/>
        </p:nvSpPr>
        <p:spPr>
          <a:xfrm>
            <a:off x="3460750" y="946700"/>
            <a:ext cx="58356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t>Quan </a:t>
            </a:r>
            <a:r>
              <a:rPr lang="en-US" sz="4000" b="1" dirty="0" err="1"/>
              <a:t>sát</a:t>
            </a:r>
            <a:r>
              <a:rPr lang="en-US" sz="4000" b="1" dirty="0"/>
              <a:t> </a:t>
            </a:r>
            <a:r>
              <a:rPr lang="en-US" sz="4000" b="1" dirty="0" err="1"/>
              <a:t>cấu</a:t>
            </a:r>
            <a:r>
              <a:rPr lang="en-US" sz="4000" b="1" dirty="0"/>
              <a:t> </a:t>
            </a:r>
            <a:r>
              <a:rPr lang="en-US" sz="4000" b="1" dirty="0" err="1"/>
              <a:t>tạo</a:t>
            </a:r>
            <a:r>
              <a:rPr lang="en-US" sz="4000" b="1" dirty="0"/>
              <a:t> </a:t>
            </a:r>
            <a:r>
              <a:rPr lang="en-US" sz="4000" b="1" dirty="0" err="1"/>
              <a:t>của</a:t>
            </a:r>
            <a:r>
              <a:rPr lang="en-US" sz="4000" b="1" dirty="0"/>
              <a:t> </a:t>
            </a:r>
            <a:r>
              <a:rPr lang="en-US" sz="4000" b="1" dirty="0" err="1"/>
              <a:t>một</a:t>
            </a:r>
            <a:r>
              <a:rPr lang="en-US" sz="4000" b="1" dirty="0"/>
              <a:t> </a:t>
            </a:r>
            <a:r>
              <a:rPr lang="en-US" sz="4000" b="1" dirty="0" err="1"/>
              <a:t>số</a:t>
            </a:r>
            <a:r>
              <a:rPr lang="en-US" sz="4000" b="1" dirty="0"/>
              <a:t> </a:t>
            </a:r>
            <a:r>
              <a:rPr lang="en-US" sz="4000" b="1" dirty="0" err="1"/>
              <a:t>loại</a:t>
            </a:r>
            <a:r>
              <a:rPr lang="en-US" sz="4000" b="1" dirty="0"/>
              <a:t> </a:t>
            </a:r>
            <a:r>
              <a:rPr lang="en-US" sz="4000" b="1" dirty="0" err="1"/>
              <a:t>dây</a:t>
            </a:r>
            <a:r>
              <a:rPr lang="en-US" sz="4000" b="1" dirty="0"/>
              <a:t> </a:t>
            </a:r>
            <a:r>
              <a:rPr lang="en-US" sz="4000" b="1" dirty="0" err="1"/>
              <a:t>dẫn</a:t>
            </a:r>
            <a:r>
              <a:rPr lang="en-US" sz="4000" b="1" dirty="0"/>
              <a:t> </a:t>
            </a:r>
            <a:r>
              <a:rPr lang="en-US" sz="4000" b="1" dirty="0" err="1"/>
              <a:t>điện</a:t>
            </a:r>
            <a:r>
              <a:rPr lang="en-US" sz="4000" b="1" dirty="0"/>
              <a:t> </a:t>
            </a:r>
            <a:r>
              <a:rPr lang="en-US" sz="4000" b="1" dirty="0" err="1"/>
              <a:t>trong</a:t>
            </a:r>
            <a:r>
              <a:rPr lang="en-US" sz="4000" b="1" dirty="0"/>
              <a:t> </a:t>
            </a:r>
            <a:r>
              <a:rPr lang="en-US" sz="4000" b="1" dirty="0" err="1"/>
              <a:t>hình</a:t>
            </a:r>
            <a:r>
              <a:rPr lang="en-US" sz="4000" b="1" dirty="0"/>
              <a:t> 2.1, </a:t>
            </a:r>
            <a:r>
              <a:rPr lang="en-US" sz="4000" b="1" dirty="0" err="1"/>
              <a:t>phân</a:t>
            </a:r>
            <a:r>
              <a:rPr lang="en-US" sz="4000" b="1" dirty="0"/>
              <a:t> </a:t>
            </a:r>
            <a:r>
              <a:rPr lang="en-US" sz="4000" b="1" dirty="0" err="1"/>
              <a:t>loại</a:t>
            </a:r>
            <a:r>
              <a:rPr lang="en-US" sz="4000" b="1" dirty="0"/>
              <a:t> </a:t>
            </a:r>
            <a:r>
              <a:rPr lang="en-US" sz="4000" b="1" dirty="0" err="1"/>
              <a:t>và</a:t>
            </a:r>
            <a:r>
              <a:rPr lang="en-US" sz="4000" b="1" dirty="0"/>
              <a:t> </a:t>
            </a:r>
            <a:r>
              <a:rPr lang="en-US" sz="4000" b="1" dirty="0" err="1"/>
              <a:t>ghi</a:t>
            </a:r>
            <a:r>
              <a:rPr lang="en-US" sz="4000" b="1" dirty="0"/>
              <a:t> </a:t>
            </a:r>
            <a:r>
              <a:rPr lang="en-US" sz="4000" b="1" dirty="0" err="1"/>
              <a:t>vào</a:t>
            </a:r>
            <a:r>
              <a:rPr lang="en-US" sz="4000" b="1" dirty="0"/>
              <a:t> </a:t>
            </a:r>
            <a:r>
              <a:rPr lang="en-US" sz="4000" b="1" dirty="0" err="1"/>
              <a:t>bảng</a:t>
            </a:r>
            <a:r>
              <a:rPr lang="en-US" sz="4000" b="1" dirty="0"/>
              <a:t> </a:t>
            </a:r>
            <a:r>
              <a:rPr lang="en-US" sz="4000" b="1" dirty="0" err="1"/>
              <a:t>sau</a:t>
            </a:r>
            <a:r>
              <a:rPr lang="en-US" sz="4000" b="1" dirty="0"/>
              <a:t>:</a:t>
            </a:r>
          </a:p>
        </p:txBody>
      </p:sp>
      <p:sp>
        <p:nvSpPr>
          <p:cNvPr id="2" name="TextBox 1">
            <a:extLst>
              <a:ext uri="{FF2B5EF4-FFF2-40B4-BE49-F238E27FC236}">
                <a16:creationId xmlns:a16="http://schemas.microsoft.com/office/drawing/2014/main" xmlns="" id="{9AD88913-723C-4CE4-9E9B-CC54E6B9B997}"/>
              </a:ext>
            </a:extLst>
          </p:cNvPr>
          <p:cNvSpPr txBox="1"/>
          <p:nvPr/>
        </p:nvSpPr>
        <p:spPr>
          <a:xfrm>
            <a:off x="2590800" y="5798234"/>
            <a:ext cx="2209800" cy="707886"/>
          </a:xfrm>
          <a:prstGeom prst="rect">
            <a:avLst/>
          </a:prstGeom>
          <a:noFill/>
          <a:ln>
            <a:noFill/>
          </a:ln>
        </p:spPr>
        <p:txBody>
          <a:bodyPr wrap="square" rtlCol="0">
            <a:spAutoFit/>
          </a:bodyPr>
          <a:lstStyle/>
          <a:p>
            <a:r>
              <a:rPr lang="en-US" sz="4000" b="1" dirty="0"/>
              <a:t>a, b, c, d</a:t>
            </a:r>
          </a:p>
        </p:txBody>
      </p:sp>
      <p:sp>
        <p:nvSpPr>
          <p:cNvPr id="25" name="TextBox 24">
            <a:extLst>
              <a:ext uri="{FF2B5EF4-FFF2-40B4-BE49-F238E27FC236}">
                <a16:creationId xmlns:a16="http://schemas.microsoft.com/office/drawing/2014/main" xmlns="" id="{29D259DB-55DA-4985-95E9-98D324286B5E}"/>
              </a:ext>
            </a:extLst>
          </p:cNvPr>
          <p:cNvSpPr txBox="1"/>
          <p:nvPr/>
        </p:nvSpPr>
        <p:spPr>
          <a:xfrm>
            <a:off x="4811151" y="5817787"/>
            <a:ext cx="2027237" cy="707886"/>
          </a:xfrm>
          <a:prstGeom prst="rect">
            <a:avLst/>
          </a:prstGeom>
          <a:noFill/>
          <a:ln>
            <a:noFill/>
          </a:ln>
        </p:spPr>
        <p:txBody>
          <a:bodyPr wrap="square" rtlCol="0">
            <a:spAutoFit/>
          </a:bodyPr>
          <a:lstStyle/>
          <a:p>
            <a:r>
              <a:rPr lang="en-US" sz="4000" b="1" dirty="0"/>
              <a:t>b, c, d</a:t>
            </a:r>
          </a:p>
        </p:txBody>
      </p:sp>
      <p:sp>
        <p:nvSpPr>
          <p:cNvPr id="26" name="TextBox 25">
            <a:extLst>
              <a:ext uri="{FF2B5EF4-FFF2-40B4-BE49-F238E27FC236}">
                <a16:creationId xmlns:a16="http://schemas.microsoft.com/office/drawing/2014/main" xmlns="" id="{8BA5ECB7-B66C-4D47-AEB7-39B37527F8E7}"/>
              </a:ext>
            </a:extLst>
          </p:cNvPr>
          <p:cNvSpPr txBox="1"/>
          <p:nvPr/>
        </p:nvSpPr>
        <p:spPr>
          <a:xfrm>
            <a:off x="7563375" y="5792521"/>
            <a:ext cx="901822" cy="707886"/>
          </a:xfrm>
          <a:prstGeom prst="rect">
            <a:avLst/>
          </a:prstGeom>
          <a:noFill/>
          <a:ln>
            <a:noFill/>
          </a:ln>
        </p:spPr>
        <p:txBody>
          <a:bodyPr wrap="square" rtlCol="0">
            <a:spAutoFit/>
          </a:bodyPr>
          <a:lstStyle/>
          <a:p>
            <a:r>
              <a:rPr lang="en-US" sz="4000" b="1" dirty="0"/>
              <a:t>a</a:t>
            </a:r>
          </a:p>
        </p:txBody>
      </p:sp>
      <p:sp>
        <p:nvSpPr>
          <p:cNvPr id="15" name="TextBox 14">
            <a:extLst>
              <a:ext uri="{FF2B5EF4-FFF2-40B4-BE49-F238E27FC236}">
                <a16:creationId xmlns:a16="http://schemas.microsoft.com/office/drawing/2014/main" xmlns="" id="{58F45E87-7836-4A54-8547-BE6E130FC2CA}"/>
              </a:ext>
            </a:extLst>
          </p:cNvPr>
          <p:cNvSpPr txBox="1"/>
          <p:nvPr/>
        </p:nvSpPr>
        <p:spPr>
          <a:xfrm>
            <a:off x="214532" y="2019898"/>
            <a:ext cx="2303462" cy="707886"/>
          </a:xfrm>
          <a:prstGeom prst="rect">
            <a:avLst/>
          </a:prstGeom>
          <a:noFill/>
          <a:ln>
            <a:noFill/>
          </a:ln>
        </p:spPr>
        <p:txBody>
          <a:bodyPr wrap="square" rtlCol="0">
            <a:spAutoFit/>
          </a:bodyPr>
          <a:lstStyle/>
          <a:p>
            <a:r>
              <a:rPr lang="en-US" sz="4000" b="1" dirty="0" err="1"/>
              <a:t>Hình</a:t>
            </a:r>
            <a:r>
              <a:rPr lang="en-US" sz="4000" b="1" dirty="0"/>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xmlns=""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4" name="Rectangle 2">
            <a:extLst>
              <a:ext uri="{FF2B5EF4-FFF2-40B4-BE49-F238E27FC236}">
                <a16:creationId xmlns:a16="http://schemas.microsoft.com/office/drawing/2014/main" xmlns=""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b="1" dirty="0">
                <a:latin typeface="+mn-lt"/>
              </a:rPr>
              <a:t>Trong mạng điện, vật liệu cách điện luôn đi liền với những vật liệu dẫn điện, đảm bảo cho mạng điện làm việc đạt hiệu quả và an toàn cho người và mạng điện. </a:t>
            </a:r>
            <a:endParaRPr lang="en-US" alt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cach-dien-vicadi-X">
            <a:extLst>
              <a:ext uri="{FF2B5EF4-FFF2-40B4-BE49-F238E27FC236}">
                <a16:creationId xmlns:a16="http://schemas.microsoft.com/office/drawing/2014/main" xmlns="" id="{992E416D-EAFE-4D65-8F8A-5246AB518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628775"/>
            <a:ext cx="4400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ach-dien-VICADI">
            <a:extLst>
              <a:ext uri="{FF2B5EF4-FFF2-40B4-BE49-F238E27FC236}">
                <a16:creationId xmlns:a16="http://schemas.microsoft.com/office/drawing/2014/main" xmlns="" id="{CD6796F0-B88F-4F9D-B88F-E5830C174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4582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U">
            <a:extLst>
              <a:ext uri="{FF2B5EF4-FFF2-40B4-BE49-F238E27FC236}">
                <a16:creationId xmlns:a16="http://schemas.microsoft.com/office/drawing/2014/main" xmlns="" id="{EE47FE98-48E9-4EA2-AE38-5556DD796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378" y="1624013"/>
            <a:ext cx="5053012"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Tham-cach-dien-lon">
            <a:extLst>
              <a:ext uri="{FF2B5EF4-FFF2-40B4-BE49-F238E27FC236}">
                <a16:creationId xmlns:a16="http://schemas.microsoft.com/office/drawing/2014/main" xmlns="" id="{7A666393-5E48-478F-9595-CF41A8CBC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686" y="-762001"/>
            <a:ext cx="7276514" cy="78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ao-cach-dien-lon">
            <a:extLst>
              <a:ext uri="{FF2B5EF4-FFF2-40B4-BE49-F238E27FC236}">
                <a16:creationId xmlns:a16="http://schemas.microsoft.com/office/drawing/2014/main" xmlns="" id="{A2A4AF35-CB40-4919-BF19-BF43722802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
            <a:ext cx="89916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202"/>
                                        </p:tgtEl>
                                      </p:cBhvr>
                                    </p:animEffect>
                                    <p:set>
                                      <p:cBhvr>
                                        <p:cTn id="12" dur="1" fill="hold">
                                          <p:stCondLst>
                                            <p:cond delay="499"/>
                                          </p:stCondLst>
                                        </p:cTn>
                                        <p:tgtEl>
                                          <p:spTgt spid="51202"/>
                                        </p:tgtEl>
                                        <p:attrNameLst>
                                          <p:attrName>style.visibility</p:attrName>
                                        </p:attrNameLst>
                                      </p:cBhvr>
                                      <p:to>
                                        <p:strVal val="hidden"/>
                                      </p:to>
                                    </p:set>
                                  </p:childTnLst>
                                </p:cTn>
                              </p:par>
                              <p:par>
                                <p:cTn id="13" presetID="4" presetClass="entr" presetSubtype="32"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ox(out)">
                                      <p:cBhvr>
                                        <p:cTn id="15" dur="500"/>
                                        <p:tgtEl>
                                          <p:spTgt spid="51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1203"/>
                                        </p:tgtEl>
                                      </p:cBhvr>
                                    </p:animEffect>
                                    <p:set>
                                      <p:cBhvr>
                                        <p:cTn id="20" dur="1" fill="hold">
                                          <p:stCondLst>
                                            <p:cond delay="499"/>
                                          </p:stCondLst>
                                        </p:cTn>
                                        <p:tgtEl>
                                          <p:spTgt spid="51203"/>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diamond(in)">
                                      <p:cBhvr>
                                        <p:cTn id="23" dur="1000"/>
                                        <p:tgtEl>
                                          <p:spTgt spid="512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51204"/>
                                        </p:tgtEl>
                                      </p:cBhvr>
                                    </p:animEffect>
                                    <p:set>
                                      <p:cBhvr>
                                        <p:cTn id="28" dur="1" fill="hold">
                                          <p:stCondLst>
                                            <p:cond delay="499"/>
                                          </p:stCondLst>
                                        </p:cTn>
                                        <p:tgtEl>
                                          <p:spTgt spid="5120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blinds(horizontal)">
                                      <p:cBhvr>
                                        <p:cTn id="31" dur="500"/>
                                        <p:tgtEl>
                                          <p:spTgt spid="512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51205"/>
                                        </p:tgtEl>
                                      </p:cBhvr>
                                    </p:animEffect>
                                    <p:set>
                                      <p:cBhvr>
                                        <p:cTn id="36" dur="1" fill="hold">
                                          <p:stCondLst>
                                            <p:cond delay="499"/>
                                          </p:stCondLst>
                                        </p:cTn>
                                        <p:tgtEl>
                                          <p:spTgt spid="51205"/>
                                        </p:tgtEl>
                                        <p:attrNameLst>
                                          <p:attrName>style.visibility</p:attrName>
                                        </p:attrNameLst>
                                      </p:cBhvr>
                                      <p:to>
                                        <p:strVal val="hidden"/>
                                      </p:to>
                                    </p:set>
                                  </p:childTnLst>
                                </p:cTn>
                              </p:par>
                              <p:par>
                                <p:cTn id="37" presetID="5" presetClass="entr" presetSubtype="10" fill="hold" nodeType="withEffect">
                                  <p:stCondLst>
                                    <p:cond delay="0"/>
                                  </p:stCondLst>
                                  <p:childTnLst>
                                    <p:set>
                                      <p:cBhvr>
                                        <p:cTn id="38" dur="1" fill="hold">
                                          <p:stCondLst>
                                            <p:cond delay="0"/>
                                          </p:stCondLst>
                                        </p:cTn>
                                        <p:tgtEl>
                                          <p:spTgt spid="51206"/>
                                        </p:tgtEl>
                                        <p:attrNameLst>
                                          <p:attrName>style.visibility</p:attrName>
                                        </p:attrNameLst>
                                      </p:cBhvr>
                                      <p:to>
                                        <p:strVal val="visible"/>
                                      </p:to>
                                    </p:set>
                                    <p:animEffect transition="in" filter="checkerboard(across)">
                                      <p:cBhvr>
                                        <p:cTn id="39"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a:extLst>
              <a:ext uri="{FF2B5EF4-FFF2-40B4-BE49-F238E27FC236}">
                <a16:creationId xmlns:a16="http://schemas.microsoft.com/office/drawing/2014/main" xmlns="" id="{CEAAFCF8-283A-4FAB-8B77-CE9D9F6A9981}"/>
              </a:ext>
            </a:extLst>
          </p:cNvPr>
          <p:cNvSpPr>
            <a:spLocks noChangeArrowheads="1"/>
          </p:cNvSpPr>
          <p:nvPr/>
        </p:nvSpPr>
        <p:spPr bwMode="auto">
          <a:xfrm>
            <a:off x="152400" y="911225"/>
            <a:ext cx="8458200" cy="838200"/>
          </a:xfrm>
          <a:prstGeom prst="wedgeRoundRectCallout">
            <a:avLst>
              <a:gd name="adj1" fmla="val -38366"/>
              <a:gd name="adj2" fmla="val 23524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0000FF"/>
                </a:solidFill>
              </a:rPr>
              <a:t>Thế</a:t>
            </a:r>
            <a:r>
              <a:rPr lang="en-US" altLang="vi-VN" sz="4400" b="1" i="1" dirty="0">
                <a:solidFill>
                  <a:srgbClr val="0000FF"/>
                </a:solidFill>
              </a:rPr>
              <a:t> </a:t>
            </a:r>
            <a:r>
              <a:rPr lang="en-US" altLang="vi-VN" sz="4400" b="1" i="1" dirty="0" err="1">
                <a:solidFill>
                  <a:srgbClr val="0000FF"/>
                </a:solidFill>
              </a:rPr>
              <a:t>nào</a:t>
            </a:r>
            <a:r>
              <a:rPr lang="en-US" altLang="vi-VN" sz="4400" b="1" i="1" dirty="0">
                <a:solidFill>
                  <a:srgbClr val="0000FF"/>
                </a:solidFill>
              </a:rPr>
              <a:t> </a:t>
            </a:r>
            <a:r>
              <a:rPr lang="en-US" altLang="vi-VN" sz="4400" b="1" i="1" dirty="0" err="1">
                <a:solidFill>
                  <a:srgbClr val="0000FF"/>
                </a:solidFill>
              </a:rPr>
              <a:t>là</a:t>
            </a:r>
            <a:r>
              <a:rPr lang="en-US" altLang="vi-VN" sz="4400" b="1" i="1" dirty="0">
                <a:solidFill>
                  <a:srgbClr val="0000FF"/>
                </a:solidFill>
              </a:rPr>
              <a:t> </a:t>
            </a:r>
            <a:r>
              <a:rPr lang="en-US" altLang="vi-VN" sz="4400" b="1" i="1" dirty="0" err="1">
                <a:solidFill>
                  <a:srgbClr val="0000FF"/>
                </a:solidFill>
              </a:rPr>
              <a:t>vật</a:t>
            </a:r>
            <a:r>
              <a:rPr lang="en-US" altLang="vi-VN" sz="4400" b="1" i="1" dirty="0">
                <a:solidFill>
                  <a:srgbClr val="0000FF"/>
                </a:solidFill>
              </a:rPr>
              <a:t> </a:t>
            </a:r>
            <a:r>
              <a:rPr lang="en-US" altLang="vi-VN" sz="4400" b="1" i="1" dirty="0" err="1">
                <a:solidFill>
                  <a:srgbClr val="0000FF"/>
                </a:solidFill>
              </a:rPr>
              <a:t>liệu</a:t>
            </a:r>
            <a:r>
              <a:rPr lang="en-US" altLang="vi-VN" sz="4400" b="1" i="1" dirty="0">
                <a:solidFill>
                  <a:srgbClr val="0000FF"/>
                </a:solidFill>
              </a:rPr>
              <a:t> </a:t>
            </a:r>
            <a:r>
              <a:rPr lang="en-US" altLang="vi-VN" sz="4400" b="1" i="1" dirty="0" err="1">
                <a:solidFill>
                  <a:srgbClr val="0000FF"/>
                </a:solidFill>
              </a:rPr>
              <a:t>cách</a:t>
            </a:r>
            <a:r>
              <a:rPr lang="en-US" altLang="vi-VN" sz="4400" b="1" i="1" dirty="0">
                <a:solidFill>
                  <a:srgbClr val="0000FF"/>
                </a:solidFill>
              </a:rPr>
              <a:t> </a:t>
            </a:r>
            <a:r>
              <a:rPr lang="en-US" altLang="vi-VN" sz="4400" b="1" i="1" dirty="0" err="1">
                <a:solidFill>
                  <a:srgbClr val="0000FF"/>
                </a:solidFill>
              </a:rPr>
              <a:t>điện</a:t>
            </a:r>
            <a:r>
              <a:rPr lang="en-US" altLang="vi-VN" sz="4400" b="1" i="1" dirty="0">
                <a:solidFill>
                  <a:srgbClr val="0000FF"/>
                </a:solidFill>
              </a:rPr>
              <a:t>?</a:t>
            </a:r>
          </a:p>
        </p:txBody>
      </p:sp>
      <p:sp>
        <p:nvSpPr>
          <p:cNvPr id="53252" name="Text Box 4">
            <a:extLst>
              <a:ext uri="{FF2B5EF4-FFF2-40B4-BE49-F238E27FC236}">
                <a16:creationId xmlns:a16="http://schemas.microsoft.com/office/drawing/2014/main" xmlns="" id="{2A8A724C-7EBD-49D3-90EB-362FD7CCC1A5}"/>
              </a:ext>
            </a:extLst>
          </p:cNvPr>
          <p:cNvSpPr txBox="1">
            <a:spLocks noChangeArrowheads="1"/>
          </p:cNvSpPr>
          <p:nvPr/>
        </p:nvSpPr>
        <p:spPr bwMode="auto">
          <a:xfrm>
            <a:off x="933450" y="3276600"/>
            <a:ext cx="7677150" cy="2308324"/>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800" b="1">
                <a:solidFill>
                  <a:srgbClr val="0000CC"/>
                </a:solidFill>
              </a:rPr>
              <a:t>Vật liệu cách điện là vật liệu không cho dòng điện truyền qua.  </a:t>
            </a:r>
          </a:p>
        </p:txBody>
      </p:sp>
      <p:sp>
        <p:nvSpPr>
          <p:cNvPr id="5" name="Text Box 5">
            <a:extLst>
              <a:ext uri="{FF2B5EF4-FFF2-40B4-BE49-F238E27FC236}">
                <a16:creationId xmlns:a16="http://schemas.microsoft.com/office/drawing/2014/main" xmlns="" id="{035BECF4-41E1-4559-9104-42E86BC0BF14}"/>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pic>
        <p:nvPicPr>
          <p:cNvPr id="6" name="Picture 12">
            <a:extLst>
              <a:ext uri="{FF2B5EF4-FFF2-40B4-BE49-F238E27FC236}">
                <a16:creationId xmlns:a16="http://schemas.microsoft.com/office/drawing/2014/main" xmlns="" id="{3AFE12F0-8DA9-42E6-A89C-3AFE5EE16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1225"/>
            <a:ext cx="665957"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251"/>
                                        </p:tgtEl>
                                      </p:cBhvr>
                                    </p:animEffect>
                                    <p:set>
                                      <p:cBhvr>
                                        <p:cTn id="17" dur="1" fill="hold">
                                          <p:stCondLst>
                                            <p:cond delay="499"/>
                                          </p:stCondLst>
                                        </p:cTn>
                                        <p:tgtEl>
                                          <p:spTgt spid="53251"/>
                                        </p:tgtEl>
                                        <p:attrNameLst>
                                          <p:attrName>style.visibility</p:attrName>
                                        </p:attrNameLst>
                                      </p:cBhvr>
                                      <p:to>
                                        <p:strVal val="hidden"/>
                                      </p:to>
                                    </p:set>
                                  </p:childTnLst>
                                </p:cTn>
                              </p:par>
                            </p:childTnLst>
                          </p:cTn>
                        </p:par>
                        <p:par>
                          <p:cTn id="18" fill="hold">
                            <p:stCondLst>
                              <p:cond delay="500"/>
                            </p:stCondLst>
                            <p:childTnLst>
                              <p:par>
                                <p:cTn id="19" presetID="64" presetClass="path" presetSubtype="0" accel="50000" decel="50000" fill="hold" grpId="2" nodeType="afterEffect">
                                  <p:stCondLst>
                                    <p:cond delay="0"/>
                                  </p:stCondLst>
                                  <p:childTnLst>
                                    <p:animMotion origin="layout" path="M 5E-6 -4.81481E-6 L 5E-6 -0.27939 " pathEditMode="relative" rAng="0" ptsTypes="AA">
                                      <p:cBhvr>
                                        <p:cTn id="20" dur="2000" fill="hold"/>
                                        <p:tgtEl>
                                          <p:spTgt spid="53252"/>
                                        </p:tgtEl>
                                        <p:attrNameLst>
                                          <p:attrName>ppt_x</p:attrName>
                                          <p:attrName>ppt_y</p:attrName>
                                        </p:attrNameLst>
                                      </p:cBhvr>
                                      <p:rCtr x="0" y="-13981"/>
                                    </p:animMotion>
                                  </p:childTnLst>
                                </p:cTn>
                              </p:par>
                              <p:par>
                                <p:cTn id="21" presetID="8"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3252"/>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1" nodeType="afterEffect">
                                  <p:stCondLst>
                                    <p:cond delay="0"/>
                                  </p:stCondLst>
                                  <p:childTnLst>
                                    <p:set>
                                      <p:cBhvr>
                                        <p:cTn id="28" dur="1" fill="hold">
                                          <p:stCondLst>
                                            <p:cond delay="0"/>
                                          </p:stCondLst>
                                        </p:cTn>
                                        <p:tgtEl>
                                          <p:spTgt spid="53252"/>
                                        </p:tgtEl>
                                        <p:attrNameLst>
                                          <p:attrName>style.visibility</p:attrName>
                                        </p:attrNameLst>
                                      </p:cBhvr>
                                      <p:to>
                                        <p:strVal val="visible"/>
                                      </p:to>
                                    </p:set>
                                    <p:animEffect transition="in" filter="box(in)">
                                      <p:cBhvr>
                                        <p:cTn id="29" dur="2000"/>
                                        <p:tgtEl>
                                          <p:spTgt spid="53252"/>
                                        </p:tgtEl>
                                      </p:cBhvr>
                                    </p:animEffect>
                                  </p:childTnLst>
                                </p:cTn>
                              </p:par>
                            </p:childTnLst>
                          </p:cTn>
                        </p:par>
                      </p:childTnLst>
                    </p:cTn>
                  </p:par>
                </p:childTnLst>
              </p:cTn>
              <p:nextCondLst>
                <p:cond evt="onClick" delay="0">
                  <p:tgtEl>
                    <p:spTgt spid="53252"/>
                  </p:tgtEl>
                </p:cond>
              </p:nextCondLst>
            </p:seq>
          </p:childTnLst>
        </p:cTn>
      </p:par>
    </p:tnLst>
    <p:bldLst>
      <p:bldP spid="53251" grpId="0" animBg="1"/>
      <p:bldP spid="53251" grpId="1" animBg="1"/>
      <p:bldP spid="53252" grpId="0" animBg="1"/>
      <p:bldP spid="53252" grpId="1" animBg="1"/>
      <p:bldP spid="53252"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a16="http://schemas.microsoft.com/office/drawing/2014/main" xmlns=""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i="1">
                <a:solidFill>
                  <a:srgbClr val="0000FF"/>
                </a:solidFill>
              </a:rPr>
              <a:t>Hãy gạch chéo vào những ô trống để chỉ ra những vật liệu cách điện của mạng điện trong nhà?</a:t>
            </a:r>
          </a:p>
        </p:txBody>
      </p:sp>
      <p:graphicFrame>
        <p:nvGraphicFramePr>
          <p:cNvPr id="55328" name="Group 32">
            <a:extLst>
              <a:ext uri="{FF2B5EF4-FFF2-40B4-BE49-F238E27FC236}">
                <a16:creationId xmlns:a16="http://schemas.microsoft.com/office/drawing/2014/main" xmlns="" id="{5E629A0B-FEFB-4CB6-80FD-0FE1570AE1FE}"/>
              </a:ext>
            </a:extLst>
          </p:cNvPr>
          <p:cNvGraphicFramePr>
            <a:graphicFrameLocks noGrp="1"/>
          </p:cNvGraphicFramePr>
          <p:nvPr>
            <p:extLst>
              <p:ext uri="{D42A27DB-BD31-4B8C-83A1-F6EECF244321}">
                <p14:modId xmlns:p14="http://schemas.microsoft.com/office/powerpoint/2010/main" val="192898572"/>
              </p:ext>
            </p:extLst>
          </p:nvPr>
        </p:nvGraphicFramePr>
        <p:xfrm>
          <a:off x="1371600" y="2118145"/>
          <a:ext cx="5805765" cy="4206036"/>
        </p:xfrm>
        <a:graphic>
          <a:graphicData uri="http://schemas.openxmlformats.org/drawingml/2006/table">
            <a:tbl>
              <a:tblPr/>
              <a:tblGrid>
                <a:gridCol w="4617397">
                  <a:extLst>
                    <a:ext uri="{9D8B030D-6E8A-4147-A177-3AD203B41FA5}">
                      <a16:colId xmlns:a16="http://schemas.microsoft.com/office/drawing/2014/main" xmlns="" val="20000"/>
                    </a:ext>
                  </a:extLst>
                </a:gridCol>
                <a:gridCol w="1188368">
                  <a:extLst>
                    <a:ext uri="{9D8B030D-6E8A-4147-A177-3AD203B41FA5}">
                      <a16:colId xmlns:a16="http://schemas.microsoft.com/office/drawing/2014/main" xmlns=""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Pu li sứ</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Ống</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luồn</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dây</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dẫn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Vỏ</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đui</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đèn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 name="Table 1">
            <a:extLst>
              <a:ext uri="{FF2B5EF4-FFF2-40B4-BE49-F238E27FC236}">
                <a16:creationId xmlns:a16="http://schemas.microsoft.com/office/drawing/2014/main" xmlns=""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616954010"/>
                    </a:ext>
                  </a:extLst>
                </a:gridCol>
              </a:tblGrid>
              <a:tr h="672383">
                <a:tc>
                  <a:txBody>
                    <a:bodyPr/>
                    <a:lstStyle/>
                    <a:p>
                      <a:endParaRPr lang="en-US" dirty="0">
                        <a:noFill/>
                      </a:endParaRPr>
                    </a:p>
                  </a:txBody>
                  <a:tcPr/>
                </a:tc>
                <a:extLst>
                  <a:ext uri="{0D108BD9-81ED-4DB2-BD59-A6C34878D82A}">
                    <a16:rowId xmlns:a16="http://schemas.microsoft.com/office/drawing/2014/main" xmlns="" val="3009449459"/>
                  </a:ext>
                </a:extLst>
              </a:tr>
              <a:tr h="672383">
                <a:tc>
                  <a:txBody>
                    <a:bodyPr/>
                    <a:lstStyle/>
                    <a:p>
                      <a:endParaRPr lang="en-US">
                        <a:noFill/>
                      </a:endParaRPr>
                    </a:p>
                  </a:txBody>
                  <a:tcPr/>
                </a:tc>
                <a:extLst>
                  <a:ext uri="{0D108BD9-81ED-4DB2-BD59-A6C34878D82A}">
                    <a16:rowId xmlns:a16="http://schemas.microsoft.com/office/drawing/2014/main" xmlns="" val="2307329914"/>
                  </a:ext>
                </a:extLst>
              </a:tr>
              <a:tr h="672383">
                <a:tc>
                  <a:txBody>
                    <a:bodyPr/>
                    <a:lstStyle/>
                    <a:p>
                      <a:endParaRPr lang="en-US">
                        <a:noFill/>
                      </a:endParaRPr>
                    </a:p>
                  </a:txBody>
                  <a:tcPr/>
                </a:tc>
                <a:extLst>
                  <a:ext uri="{0D108BD9-81ED-4DB2-BD59-A6C34878D82A}">
                    <a16:rowId xmlns:a16="http://schemas.microsoft.com/office/drawing/2014/main" xmlns="" val="3267159847"/>
                  </a:ext>
                </a:extLst>
              </a:tr>
              <a:tr h="672383">
                <a:tc>
                  <a:txBody>
                    <a:bodyPr/>
                    <a:lstStyle/>
                    <a:p>
                      <a:endParaRPr lang="en-US" dirty="0">
                        <a:noFill/>
                      </a:endParaRPr>
                    </a:p>
                  </a:txBody>
                  <a:tcPr/>
                </a:tc>
                <a:extLst>
                  <a:ext uri="{0D108BD9-81ED-4DB2-BD59-A6C34878D82A}">
                    <a16:rowId xmlns:a16="http://schemas.microsoft.com/office/drawing/2014/main" xmlns="" val="3273642519"/>
                  </a:ext>
                </a:extLst>
              </a:tr>
              <a:tr h="672383">
                <a:tc>
                  <a:txBody>
                    <a:bodyPr/>
                    <a:lstStyle/>
                    <a:p>
                      <a:endParaRPr lang="en-US">
                        <a:noFill/>
                      </a:endParaRPr>
                    </a:p>
                  </a:txBody>
                  <a:tcPr/>
                </a:tc>
                <a:extLst>
                  <a:ext uri="{0D108BD9-81ED-4DB2-BD59-A6C34878D82A}">
                    <a16:rowId xmlns:a16="http://schemas.microsoft.com/office/drawing/2014/main" xmlns="" val="1538831563"/>
                  </a:ext>
                </a:extLst>
              </a:tr>
              <a:tr h="672383">
                <a:tc>
                  <a:txBody>
                    <a:bodyPr/>
                    <a:lstStyle/>
                    <a:p>
                      <a:endParaRPr lang="en-US" dirty="0">
                        <a:noFill/>
                      </a:endParaRPr>
                    </a:p>
                  </a:txBody>
                  <a:tcPr/>
                </a:tc>
                <a:extLst>
                  <a:ext uri="{0D108BD9-81ED-4DB2-BD59-A6C34878D82A}">
                    <a16:rowId xmlns:a16="http://schemas.microsoft.com/office/drawing/2014/main" xmlns="" val="2585148914"/>
                  </a:ext>
                </a:extLst>
              </a:tr>
            </a:tbl>
          </a:graphicData>
        </a:graphic>
      </p:graphicFrame>
      <p:sp>
        <p:nvSpPr>
          <p:cNvPr id="55323" name="Text Box 27">
            <a:extLst>
              <a:ext uri="{FF2B5EF4-FFF2-40B4-BE49-F238E27FC236}">
                <a16:creationId xmlns:a16="http://schemas.microsoft.com/office/drawing/2014/main" xmlns=""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a16="http://schemas.microsoft.com/office/drawing/2014/main" xmlns=""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a16="http://schemas.microsoft.com/office/drawing/2014/main" xmlns=""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a16="http://schemas.microsoft.com/office/drawing/2014/main" xmlns=""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a16="http://schemas.microsoft.com/office/drawing/2014/main" xmlns=""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a16="http://schemas.microsoft.com/office/drawing/2014/main" xmlns=""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err="1">
                <a:solidFill>
                  <a:srgbClr val="0000FF"/>
                </a:solidFill>
              </a:rPr>
              <a:t>Vật</a:t>
            </a:r>
            <a:r>
              <a:rPr lang="en-US" altLang="vi-VN" sz="4400" b="1" dirty="0">
                <a:solidFill>
                  <a:srgbClr val="0000FF"/>
                </a:solidFill>
              </a:rPr>
              <a:t> </a:t>
            </a:r>
            <a:r>
              <a:rPr lang="en-US" altLang="vi-VN" sz="4400" b="1" dirty="0" err="1">
                <a:solidFill>
                  <a:srgbClr val="0000FF"/>
                </a:solidFill>
              </a:rPr>
              <a:t>liệu</a:t>
            </a:r>
            <a:r>
              <a:rPr lang="en-US" altLang="vi-VN" sz="4400" b="1" dirty="0">
                <a:solidFill>
                  <a:srgbClr val="0000FF"/>
                </a:solidFill>
              </a:rPr>
              <a:t> </a:t>
            </a:r>
            <a:r>
              <a:rPr lang="en-US" altLang="vi-VN" sz="4400" b="1" dirty="0" err="1">
                <a:solidFill>
                  <a:srgbClr val="0000FF"/>
                </a:solidFill>
              </a:rPr>
              <a:t>cách</a:t>
            </a:r>
            <a:r>
              <a:rPr lang="en-US" altLang="vi-VN" sz="4400" b="1" dirty="0">
                <a:solidFill>
                  <a:srgbClr val="0000FF"/>
                </a:solidFill>
              </a:rPr>
              <a:t> </a:t>
            </a:r>
            <a:r>
              <a:rPr lang="en-US" altLang="vi-VN" sz="4400" b="1" dirty="0" err="1">
                <a:solidFill>
                  <a:srgbClr val="0000FF"/>
                </a:solidFill>
              </a:rPr>
              <a:t>điện</a:t>
            </a:r>
            <a:r>
              <a:rPr lang="en-US" altLang="vi-VN" sz="4400" b="1" dirty="0">
                <a:solidFill>
                  <a:srgbClr val="0000FF"/>
                </a:solidFill>
              </a:rPr>
              <a:t> </a:t>
            </a:r>
            <a:r>
              <a:rPr lang="en-US" altLang="vi-VN" sz="4400" b="1" dirty="0" err="1">
                <a:solidFill>
                  <a:srgbClr val="0000FF"/>
                </a:solidFill>
              </a:rPr>
              <a:t>phải</a:t>
            </a:r>
            <a:r>
              <a:rPr lang="en-US" altLang="vi-VN" sz="4400" b="1" dirty="0">
                <a:solidFill>
                  <a:srgbClr val="0000FF"/>
                </a:solidFill>
              </a:rPr>
              <a:t> </a:t>
            </a:r>
            <a:r>
              <a:rPr lang="en-US" altLang="vi-VN" sz="4400" b="1" dirty="0" err="1">
                <a:solidFill>
                  <a:srgbClr val="0000FF"/>
                </a:solidFill>
              </a:rPr>
              <a:t>đạt</a:t>
            </a:r>
            <a:r>
              <a:rPr lang="en-US" altLang="vi-VN" sz="4400" b="1" dirty="0">
                <a:solidFill>
                  <a:srgbClr val="0000FF"/>
                </a:solidFill>
              </a:rPr>
              <a:t> </a:t>
            </a:r>
            <a:r>
              <a:rPr lang="en-US" altLang="vi-VN" sz="4400" b="1" dirty="0" err="1">
                <a:solidFill>
                  <a:srgbClr val="0000FF"/>
                </a:solidFill>
              </a:rPr>
              <a:t>những</a:t>
            </a:r>
            <a:r>
              <a:rPr lang="en-US" altLang="vi-VN" sz="4400" b="1" dirty="0">
                <a:solidFill>
                  <a:srgbClr val="0000FF"/>
                </a:solidFill>
              </a:rPr>
              <a:t> </a:t>
            </a:r>
            <a:r>
              <a:rPr lang="en-US" altLang="vi-VN" sz="4400" b="1" dirty="0" err="1">
                <a:solidFill>
                  <a:srgbClr val="0000FF"/>
                </a:solidFill>
              </a:rPr>
              <a:t>yêu</a:t>
            </a:r>
            <a:r>
              <a:rPr lang="en-US" altLang="vi-VN" sz="4400" b="1" dirty="0">
                <a:solidFill>
                  <a:srgbClr val="0000FF"/>
                </a:solidFill>
              </a:rPr>
              <a:t> </a:t>
            </a:r>
            <a:r>
              <a:rPr lang="en-US" altLang="vi-VN" sz="4400" b="1" dirty="0" err="1">
                <a:solidFill>
                  <a:srgbClr val="0000FF"/>
                </a:solidFill>
              </a:rPr>
              <a:t>cầu</a:t>
            </a:r>
            <a:r>
              <a:rPr lang="en-US" altLang="vi-VN" sz="4400" b="1" dirty="0">
                <a:solidFill>
                  <a:srgbClr val="0000FF"/>
                </a:solidFill>
              </a:rPr>
              <a:t> </a:t>
            </a:r>
            <a:r>
              <a:rPr lang="en-US" altLang="vi-VN" sz="4400" b="1" dirty="0" err="1">
                <a:solidFill>
                  <a:srgbClr val="0000FF"/>
                </a:solidFill>
              </a:rPr>
              <a:t>nào</a:t>
            </a:r>
            <a:r>
              <a:rPr lang="en-US" altLang="vi-VN" sz="4400" b="1" dirty="0">
                <a:solidFill>
                  <a:srgbClr val="0000FF"/>
                </a:solidFill>
              </a:rPr>
              <a:t>?</a:t>
            </a:r>
          </a:p>
        </p:txBody>
      </p:sp>
      <p:sp>
        <p:nvSpPr>
          <p:cNvPr id="83973" name="Text Box 5">
            <a:extLst>
              <a:ext uri="{FF2B5EF4-FFF2-40B4-BE49-F238E27FC236}">
                <a16:creationId xmlns:a16="http://schemas.microsoft.com/office/drawing/2014/main" xmlns=""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eaLnBrk="1" hangingPunct="1">
              <a:spcBef>
                <a:spcPct val="50000"/>
              </a:spcBef>
              <a:buNone/>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xmlns=""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1087358"/>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5" name="Rectangle 5">
            <a:extLst>
              <a:ext uri="{FF2B5EF4-FFF2-40B4-BE49-F238E27FC236}">
                <a16:creationId xmlns:a16="http://schemas.microsoft.com/office/drawing/2014/main" xmlns="" id="{0A6CFA5D-C571-463E-8C09-7D7D51DFE11F}"/>
              </a:ext>
            </a:extLst>
          </p:cNvPr>
          <p:cNvSpPr>
            <a:spLocks noChangeArrowheads="1"/>
          </p:cNvSpPr>
          <p:nvPr/>
        </p:nvSpPr>
        <p:spPr bwMode="auto">
          <a:xfrm>
            <a:off x="762000" y="144137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000" b="1" dirty="0">
                <a:solidFill>
                  <a:srgbClr val="0000FF"/>
                </a:solidFill>
              </a:rPr>
              <a:t>- </a:t>
            </a:r>
            <a:r>
              <a:rPr lang="en-US" altLang="vi-VN" sz="4000" b="1" dirty="0" err="1">
                <a:solidFill>
                  <a:srgbClr val="0000FF"/>
                </a:solidFill>
              </a:rPr>
              <a:t>Yêu</a:t>
            </a:r>
            <a:r>
              <a:rPr lang="en-US" altLang="vi-VN" sz="4000" b="1" dirty="0">
                <a:solidFill>
                  <a:srgbClr val="0000FF"/>
                </a:solidFill>
              </a:rPr>
              <a:t> </a:t>
            </a:r>
            <a:r>
              <a:rPr lang="en-US" altLang="vi-VN" sz="4000" b="1" dirty="0" err="1">
                <a:solidFill>
                  <a:srgbClr val="0000FF"/>
                </a:solidFill>
              </a:rPr>
              <a:t>cầu</a:t>
            </a:r>
            <a:r>
              <a:rPr lang="en-US" altLang="vi-VN" sz="4000" b="1" dirty="0">
                <a:solidFill>
                  <a:srgbClr val="0000FF"/>
                </a:solidFill>
              </a:rPr>
              <a:t> </a:t>
            </a:r>
            <a:r>
              <a:rPr lang="en-US" altLang="vi-VN" sz="4000" b="1" dirty="0" err="1">
                <a:solidFill>
                  <a:srgbClr val="0000FF"/>
                </a:solidFill>
              </a:rPr>
              <a:t>của</a:t>
            </a:r>
            <a:r>
              <a:rPr lang="en-US" altLang="vi-VN" sz="4000" b="1" dirty="0">
                <a:solidFill>
                  <a:srgbClr val="0000FF"/>
                </a:solidFill>
              </a:rPr>
              <a:t> </a:t>
            </a:r>
            <a:r>
              <a:rPr lang="en-US" altLang="vi-VN" sz="4000" b="1" dirty="0" err="1">
                <a:solidFill>
                  <a:srgbClr val="0000FF"/>
                </a:solidFill>
              </a:rPr>
              <a:t>vật</a:t>
            </a:r>
            <a:r>
              <a:rPr lang="en-US" altLang="vi-VN" sz="4000" b="1" dirty="0">
                <a:solidFill>
                  <a:srgbClr val="0000FF"/>
                </a:solidFill>
              </a:rPr>
              <a:t> </a:t>
            </a:r>
            <a:r>
              <a:rPr lang="en-US" altLang="vi-VN" sz="4000" b="1" dirty="0" err="1">
                <a:solidFill>
                  <a:srgbClr val="0000FF"/>
                </a:solidFill>
              </a:rPr>
              <a:t>liệu</a:t>
            </a:r>
            <a:r>
              <a:rPr lang="en-US" altLang="vi-VN" sz="4000" b="1" dirty="0">
                <a:solidFill>
                  <a:srgbClr val="0000FF"/>
                </a:solidFill>
              </a:rPr>
              <a:t> </a:t>
            </a:r>
            <a:r>
              <a:rPr lang="en-US" altLang="vi-VN" sz="4000" b="1" dirty="0" err="1">
                <a:solidFill>
                  <a:srgbClr val="0000FF"/>
                </a:solidFill>
              </a:rPr>
              <a:t>cách</a:t>
            </a:r>
            <a:r>
              <a:rPr lang="en-US" altLang="vi-VN" sz="4000" b="1" dirty="0">
                <a:solidFill>
                  <a:srgbClr val="0000FF"/>
                </a:solidFill>
              </a:rPr>
              <a:t> </a:t>
            </a:r>
            <a:r>
              <a:rPr lang="en-US" altLang="vi-VN" sz="4000" b="1" dirty="0" err="1">
                <a:solidFill>
                  <a:srgbClr val="0000FF"/>
                </a:solidFill>
              </a:rPr>
              <a:t>điện</a:t>
            </a:r>
            <a:r>
              <a:rPr lang="en-US" altLang="vi-VN" sz="4000" b="1" dirty="0">
                <a:solidFill>
                  <a:srgbClr val="0000FF"/>
                </a:solidFill>
              </a:rPr>
              <a:t>:</a:t>
            </a:r>
          </a:p>
        </p:txBody>
      </p:sp>
      <p:sp>
        <p:nvSpPr>
          <p:cNvPr id="3" name="Rectangle 2">
            <a:extLst>
              <a:ext uri="{FF2B5EF4-FFF2-40B4-BE49-F238E27FC236}">
                <a16:creationId xmlns:a16="http://schemas.microsoft.com/office/drawing/2014/main" xmlns="" id="{4C1A3B05-3062-49D7-9527-9D1711FBF758}"/>
              </a:ext>
            </a:extLst>
          </p:cNvPr>
          <p:cNvSpPr/>
          <p:nvPr/>
        </p:nvSpPr>
        <p:spPr>
          <a:xfrm>
            <a:off x="1447800" y="2279571"/>
            <a:ext cx="6362700" cy="3816429"/>
          </a:xfrm>
          <a:prstGeom prst="rect">
            <a:avLst/>
          </a:prstGeom>
        </p:spPr>
        <p:txBody>
          <a:bodyPr wrap="square">
            <a:spAutoFit/>
          </a:bodyPr>
          <a:lstStyle/>
          <a:p>
            <a:pPr>
              <a:spcBef>
                <a:spcPct val="50000"/>
              </a:spcBef>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a:spcBef>
                <a:spcPct val="50000"/>
              </a:spcBef>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a:spcBef>
                <a:spcPct val="50000"/>
              </a:spcBef>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Tree>
    <p:extLst>
      <p:ext uri="{BB962C8B-B14F-4D97-AF65-F5344CB8AC3E}">
        <p14:creationId xmlns:p14="http://schemas.microsoft.com/office/powerpoint/2010/main" val="186794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dirty="0">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a16="http://schemas.microsoft.com/office/drawing/2014/main" xmlns=""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Học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endParaRPr lang="en-US" altLang="en-US" sz="5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Xem</a:t>
            </a:r>
            <a:r>
              <a:rPr lang="en-US" altLang="en-US" sz="5400" b="1" dirty="0">
                <a:latin typeface="Times New Roman" panose="02020603050405020304" pitchFamily="18" charset="0"/>
                <a:cs typeface="Times New Roman" panose="02020603050405020304" pitchFamily="18" charset="0"/>
              </a:rPr>
              <a:t> tr</a:t>
            </a:r>
            <a:r>
              <a:rPr lang="vi-VN" altLang="en-US" sz="5400" b="1" dirty="0">
                <a:latin typeface="Times New Roman" panose="02020603050405020304" pitchFamily="18" charset="0"/>
                <a:cs typeface="Times New Roman" panose="02020603050405020304" pitchFamily="18" charset="0"/>
              </a:rPr>
              <a:t>ư</a:t>
            </a:r>
            <a:r>
              <a:rPr lang="en-US" altLang="en-US" sz="5400" b="1" dirty="0" err="1">
                <a:latin typeface="Times New Roman" panose="02020603050405020304" pitchFamily="18" charset="0"/>
                <a:cs typeface="Times New Roman" panose="02020603050405020304" pitchFamily="18" charset="0"/>
              </a:rPr>
              <a:t>ớc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Dụng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cụ</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dùng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lắp</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đặt</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mạng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nhà</a:t>
            </a:r>
            <a:r>
              <a:rPr lang="en-US" alt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xmlns="" id="{B3309D2F-97EC-4E06-91A8-18E9ABBC0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67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F3F53C9A-5B96-4B50-8453-33DCFB0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4294967295"/>
          </p:nvPr>
        </p:nvSpPr>
        <p:spPr>
          <a:xfrm>
            <a:off x="180620" y="5009392"/>
            <a:ext cx="4040188"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trần</a:t>
            </a:r>
            <a:endParaRPr lang="en-US" sz="4000" b="1" dirty="0">
              <a:solidFill>
                <a:srgbClr val="0000FF"/>
              </a:solidFill>
            </a:endParaRPr>
          </a:p>
        </p:txBody>
      </p:sp>
      <p:pic>
        <p:nvPicPr>
          <p:cNvPr id="9" name="Content Placeholder 8" descr="480_crop_cap_chong_chay-4122.jpg"/>
          <p:cNvPicPr>
            <a:picLocks noGrp="1" noChangeAspect="1"/>
          </p:cNvPicPr>
          <p:nvPr>
            <p:ph sz="half" idx="4294967295"/>
          </p:nvPr>
        </p:nvPicPr>
        <p:blipFill>
          <a:blip r:embed="rId3"/>
          <a:stretch>
            <a:fillRect/>
          </a:stretch>
        </p:blipFill>
        <p:spPr>
          <a:xfrm>
            <a:off x="4596618" y="1622474"/>
            <a:ext cx="4040187" cy="2786063"/>
          </a:xfrm>
        </p:spPr>
      </p:pic>
      <p:sp>
        <p:nvSpPr>
          <p:cNvPr id="8" name="Text Placeholder 7"/>
          <p:cNvSpPr>
            <a:spLocks noGrp="1"/>
          </p:cNvSpPr>
          <p:nvPr>
            <p:ph type="body" sz="quarter" idx="4294967295"/>
          </p:nvPr>
        </p:nvSpPr>
        <p:spPr>
          <a:xfrm>
            <a:off x="4596618" y="5038982"/>
            <a:ext cx="4041775" cy="639763"/>
          </a:xfrm>
        </p:spPr>
        <p:txBody>
          <a:bodyPr>
            <a:noAutofit/>
          </a:bodyPr>
          <a:lstStyle/>
          <a:p>
            <a:pPr algn="ctr"/>
            <a:r>
              <a:rPr lang="en-US" sz="4000" b="1" dirty="0" err="1">
                <a:solidFill>
                  <a:srgbClr val="0000FF"/>
                </a:solidFill>
              </a:rPr>
              <a:t>Dây</a:t>
            </a:r>
            <a:r>
              <a:rPr lang="en-US" sz="4000" b="1" dirty="0">
                <a:solidFill>
                  <a:srgbClr val="0000FF"/>
                </a:solidFill>
              </a:rPr>
              <a:t> </a:t>
            </a:r>
            <a:r>
              <a:rPr lang="en-US" sz="4000" b="1" dirty="0" err="1">
                <a:solidFill>
                  <a:srgbClr val="0000FF"/>
                </a:solidFill>
              </a:rPr>
              <a:t>dẫn</a:t>
            </a:r>
            <a:r>
              <a:rPr lang="en-US" sz="4000" b="1" dirty="0">
                <a:solidFill>
                  <a:srgbClr val="0000FF"/>
                </a:solidFill>
              </a:rPr>
              <a:t> </a:t>
            </a:r>
            <a:r>
              <a:rPr lang="en-US" sz="4000" b="1" dirty="0" err="1">
                <a:solidFill>
                  <a:srgbClr val="0000FF"/>
                </a:solidFill>
              </a:rPr>
              <a:t>bọc</a:t>
            </a:r>
            <a:r>
              <a:rPr lang="en-US" sz="4000" b="1" dirty="0">
                <a:solidFill>
                  <a:srgbClr val="0000FF"/>
                </a:solidFill>
              </a:rPr>
              <a:t> </a:t>
            </a:r>
            <a:r>
              <a:rPr lang="en-US" sz="4000" b="1" dirty="0" err="1">
                <a:solidFill>
                  <a:srgbClr val="0000FF"/>
                </a:solidFill>
              </a:rPr>
              <a:t>cách</a:t>
            </a:r>
            <a:r>
              <a:rPr lang="en-US" sz="4000" b="1" dirty="0">
                <a:solidFill>
                  <a:srgbClr val="0000FF"/>
                </a:solidFill>
              </a:rPr>
              <a:t> </a:t>
            </a:r>
            <a:r>
              <a:rPr lang="en-US" sz="4000" b="1" dirty="0" err="1">
                <a:solidFill>
                  <a:srgbClr val="0000FF"/>
                </a:solidFill>
              </a:rPr>
              <a:t>điện</a:t>
            </a:r>
            <a:endParaRPr lang="en-US" sz="4000" b="1" dirty="0">
              <a:solidFill>
                <a:srgbClr val="0000FF"/>
              </a:solidFill>
            </a:endParaRPr>
          </a:p>
        </p:txBody>
      </p:sp>
      <p:pic>
        <p:nvPicPr>
          <p:cNvPr id="13" name="Content Placeholder 12" descr="837791372546.png"/>
          <p:cNvPicPr>
            <a:picLocks noGrp="1" noChangeAspect="1"/>
          </p:cNvPicPr>
          <p:nvPr>
            <p:ph sz="quarter" idx="4294967295"/>
          </p:nvPr>
        </p:nvPicPr>
        <p:blipFill>
          <a:blip r:embed="rId4"/>
          <a:stretch>
            <a:fillRect/>
          </a:stretch>
        </p:blipFill>
        <p:spPr>
          <a:xfrm>
            <a:off x="443633" y="1487194"/>
            <a:ext cx="3810000" cy="3073400"/>
          </a:xfrm>
        </p:spPr>
      </p:pic>
      <p:sp>
        <p:nvSpPr>
          <p:cNvPr id="7" name="Text Placeholder 5">
            <a:extLst>
              <a:ext uri="{FF2B5EF4-FFF2-40B4-BE49-F238E27FC236}">
                <a16:creationId xmlns:a16="http://schemas.microsoft.com/office/drawing/2014/main" xmlns=""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1</a:t>
            </a:r>
          </a:p>
        </p:txBody>
      </p:sp>
      <p:sp>
        <p:nvSpPr>
          <p:cNvPr id="10" name="Text Placeholder 5">
            <a:extLst>
              <a:ext uri="{FF2B5EF4-FFF2-40B4-BE49-F238E27FC236}">
                <a16:creationId xmlns:a16="http://schemas.microsoft.com/office/drawing/2014/main" xmlns=""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t>Hình</a:t>
            </a:r>
            <a:r>
              <a:rPr lang="en-US" sz="4000" b="1" dirty="0"/>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877" y="152400"/>
            <a:ext cx="7696200" cy="1323439"/>
          </a:xfrm>
          <a:prstGeom prst="rect">
            <a:avLst/>
          </a:prstGeom>
          <a:noFill/>
        </p:spPr>
        <p:txBody>
          <a:bodyPr wrap="square" rtlCol="0">
            <a:spAutoFit/>
          </a:bodyPr>
          <a:lstStyle/>
          <a:p>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Hãy</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điền</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từ</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thích</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hợp</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vào</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chỗ</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trống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trong</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00FF"/>
                </a:solidFill>
                <a:latin typeface="Tahoma" panose="020B0604030504040204" pitchFamily="34" charset="0"/>
                <a:ea typeface="Tahoma" panose="020B0604030504040204" pitchFamily="34" charset="0"/>
                <a:cs typeface="Tahoma" panose="020B0604030504040204" pitchFamily="34" charset="0"/>
              </a:rPr>
              <a:t>sau</a:t>
            </a:r>
            <a:r>
              <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
        <p:nvSpPr>
          <p:cNvPr id="3" name="TextBox 2"/>
          <p:cNvSpPr txBox="1"/>
          <p:nvPr/>
        </p:nvSpPr>
        <p:spPr>
          <a:xfrm>
            <a:off x="344129" y="1438787"/>
            <a:ext cx="8610600" cy="255454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 </a:t>
            </a:r>
          </a:p>
        </p:txBody>
      </p:sp>
      <p:sp>
        <p:nvSpPr>
          <p:cNvPr id="5" name="TextBox 4"/>
          <p:cNvSpPr txBox="1"/>
          <p:nvPr/>
        </p:nvSpPr>
        <p:spPr>
          <a:xfrm>
            <a:off x="344129" y="3805297"/>
            <a:ext cx="8610600" cy="2123658"/>
          </a:xfrm>
          <a:prstGeom prst="rect">
            <a:avLst/>
          </a:prstGeom>
          <a:noFill/>
        </p:spPr>
        <p:txBody>
          <a:bodyPr wrap="square" rtlCol="0">
            <a:spAutoFit/>
          </a:bodyPr>
          <a:lstStyle/>
          <a:p>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Dựa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vào</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số</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của</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có</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dây</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một</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và</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lõi</a:t>
            </a:r>
            <a:r>
              <a:rPr lang="en-US" sz="4400" dirty="0">
                <a:latin typeface="Tahoma" panose="020B0604030504040204" pitchFamily="34" charset="0"/>
                <a:ea typeface="Tahoma" panose="020B0604030504040204" pitchFamily="34" charset="0"/>
                <a:cs typeface="Tahoma" panose="020B0604030504040204" pitchFamily="34" charset="0"/>
              </a:rPr>
              <a:t>………. </a:t>
            </a:r>
            <a:r>
              <a:rPr lang="en-US" sz="4400" dirty="0" err="1">
                <a:latin typeface="Tahoma" panose="020B0604030504040204" pitchFamily="34" charset="0"/>
                <a:ea typeface="Tahoma" panose="020B0604030504040204" pitchFamily="34" charset="0"/>
                <a:cs typeface="Tahoma" panose="020B0604030504040204" pitchFamily="34" charset="0"/>
              </a:rPr>
              <a:t>sợi</a:t>
            </a:r>
            <a:r>
              <a:rPr lang="en-US" sz="4400" dirty="0">
                <a:latin typeface="Tahoma" panose="020B0604030504040204" pitchFamily="34" charset="0"/>
                <a:ea typeface="Tahoma" panose="020B0604030504040204" pitchFamily="34" charset="0"/>
                <a:cs typeface="Tahoma" panose="020B0604030504040204" pitchFamily="34" charset="0"/>
              </a:rPr>
              <a:t>.</a:t>
            </a:r>
          </a:p>
        </p:txBody>
      </p:sp>
      <p:sp>
        <p:nvSpPr>
          <p:cNvPr id="2" name="TextBox 1"/>
          <p:cNvSpPr txBox="1"/>
          <p:nvPr/>
        </p:nvSpPr>
        <p:spPr>
          <a:xfrm>
            <a:off x="1413385" y="3124200"/>
            <a:ext cx="4225415" cy="830997"/>
          </a:xfrm>
          <a:prstGeom prst="rect">
            <a:avLst/>
          </a:prstGeom>
          <a:noFill/>
        </p:spPr>
        <p:txBody>
          <a:bodyPr wrap="square" rtlCol="0">
            <a:spAutoFit/>
          </a:bodyPr>
          <a:lstStyle/>
          <a:p>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
        <p:nvSpPr>
          <p:cNvPr id="6" name="TextBox 5"/>
          <p:cNvSpPr txBox="1"/>
          <p:nvPr/>
        </p:nvSpPr>
        <p:spPr>
          <a:xfrm>
            <a:off x="5486400" y="5117336"/>
            <a:ext cx="277761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5424717" y="4497794"/>
            <a:ext cx="2195283"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Nhiều</a:t>
            </a:r>
            <a:r>
              <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316" y="1490008"/>
            <a:ext cx="8114071"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lớp</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vỏ</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thành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dẫn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bọc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điện</a:t>
            </a:r>
            <a:r>
              <a:rPr lang="en-US" sz="4000" dirty="0">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592128" y="3886200"/>
            <a:ext cx="8292262" cy="1938992"/>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Dựa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của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một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lõi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sợi</a:t>
            </a:r>
            <a:r>
              <a:rPr lang="en-US" sz="4000" dirty="0">
                <a:latin typeface="Tahoma" panose="020B0604030504040204" pitchFamily="34" charset="0"/>
                <a:ea typeface="Tahoma" panose="020B0604030504040204" pitchFamily="34" charset="0"/>
                <a:cs typeface="Tahoma" panose="020B0604030504040204" pitchFamily="34" charset="0"/>
              </a:rPr>
              <a:t>.</a:t>
            </a:r>
          </a:p>
        </p:txBody>
      </p:sp>
      <p:sp>
        <p:nvSpPr>
          <p:cNvPr id="8" name="Title 10">
            <a:extLst>
              <a:ext uri="{FF2B5EF4-FFF2-40B4-BE49-F238E27FC236}">
                <a16:creationId xmlns:a16="http://schemas.microsoft.com/office/drawing/2014/main" xmlns="" id="{E3C309E4-95D8-42D4-9CDF-C3ABB4381ECE}"/>
              </a:ext>
            </a:extLst>
          </p:cNvPr>
          <p:cNvSpPr>
            <a:spLocks noGrp="1"/>
          </p:cNvSpPr>
          <p:nvPr>
            <p:ph type="ctrTitle"/>
          </p:nvPr>
        </p:nvSpPr>
        <p:spPr>
          <a:xfrm>
            <a:off x="533400" y="24912"/>
            <a:ext cx="3581400" cy="762000"/>
          </a:xfrm>
        </p:spPr>
        <p:txBody>
          <a:bodyPr>
            <a:normAutofit/>
          </a:bodyPr>
          <a:lstStyle/>
          <a:p>
            <a:pPr marL="742950" indent="-742950" algn="l"/>
            <a:r>
              <a:rPr lang="en-US" sz="4000" b="1" dirty="0">
                <a:solidFill>
                  <a:srgbClr val="FF0000"/>
                </a:solidFill>
              </a:rPr>
              <a:t>I. </a:t>
            </a:r>
            <a:r>
              <a:rPr lang="en-US" sz="4000" b="1" dirty="0" err="1">
                <a:solidFill>
                  <a:srgbClr val="FF0000"/>
                </a:solidFill>
              </a:rPr>
              <a:t>Dây</a:t>
            </a:r>
            <a:r>
              <a:rPr lang="en-US" sz="4000" b="1" dirty="0">
                <a:solidFill>
                  <a:srgbClr val="FF0000"/>
                </a:solidFill>
              </a:rPr>
              <a:t> </a:t>
            </a:r>
            <a:r>
              <a:rPr lang="en-US" sz="4000" b="1" dirty="0" err="1">
                <a:solidFill>
                  <a:srgbClr val="FF0000"/>
                </a:solidFill>
              </a:rPr>
              <a:t>dẫn</a:t>
            </a:r>
            <a:r>
              <a:rPr lang="en-US" sz="4000" b="1" dirty="0">
                <a:solidFill>
                  <a:srgbClr val="FF0000"/>
                </a:solidFill>
              </a:rPr>
              <a:t> </a:t>
            </a:r>
            <a:r>
              <a:rPr lang="en-US" sz="4000" b="1" dirty="0" err="1">
                <a:solidFill>
                  <a:srgbClr val="FF0000"/>
                </a:solidFill>
              </a:rPr>
              <a:t>điện</a:t>
            </a:r>
            <a:r>
              <a:rPr lang="en-US" sz="4000" b="1" dirty="0">
                <a:solidFill>
                  <a:srgbClr val="FF0000"/>
                </a:solidFill>
              </a:rPr>
              <a:t>:</a:t>
            </a:r>
            <a:endParaRPr lang="en-US" b="1" dirty="0">
              <a:solidFill>
                <a:srgbClr val="FF0000"/>
              </a:solidFill>
            </a:endParaRPr>
          </a:p>
        </p:txBody>
      </p:sp>
      <p:graphicFrame>
        <p:nvGraphicFramePr>
          <p:cNvPr id="9" name="Table 8">
            <a:extLst>
              <a:ext uri="{FF2B5EF4-FFF2-40B4-BE49-F238E27FC236}">
                <a16:creationId xmlns:a16="http://schemas.microsoft.com/office/drawing/2014/main" xmlns="" id="{515E3305-FD87-4520-ABA6-5B8C63E2EF0B}"/>
              </a:ext>
            </a:extLst>
          </p:cNvPr>
          <p:cNvGraphicFramePr>
            <a:graphicFrameLocks noGrp="1"/>
          </p:cNvGraphicFramePr>
          <p:nvPr>
            <p:extLst>
              <p:ext uri="{D42A27DB-BD31-4B8C-83A1-F6EECF244321}">
                <p14:modId xmlns:p14="http://schemas.microsoft.com/office/powerpoint/2010/main" val="3082689471"/>
              </p:ext>
            </p:extLst>
          </p:nvPr>
        </p:nvGraphicFramePr>
        <p:xfrm>
          <a:off x="53340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pic>
        <p:nvPicPr>
          <p:cNvPr id="10" name="Picture 12">
            <a:extLst>
              <a:ext uri="{FF2B5EF4-FFF2-40B4-BE49-F238E27FC236}">
                <a16:creationId xmlns:a16="http://schemas.microsoft.com/office/drawing/2014/main" xmlns=""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9" y="381000"/>
            <a:ext cx="7696200" cy="2308324"/>
          </a:xfrm>
          <a:prstGeom prst="rect">
            <a:avLst/>
          </a:prstGeom>
          <a:noFill/>
        </p:spPr>
        <p:txBody>
          <a:bodyPr wrap="square" rtlCol="0">
            <a:spAutoFit/>
          </a:bodyPr>
          <a:lstStyle/>
          <a:p>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Theo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em</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mạng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nhà</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loại</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nào</a:t>
            </a:r>
            <a:r>
              <a:rPr lang="en-US" sz="4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1106129" y="3383847"/>
            <a:ext cx="7086600" cy="2308324"/>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điện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sử</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dụng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dẫn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imes New Roman" pitchFamily="18" charset="0"/>
                <a:cs typeface="Times New Roman" pitchFamily="18" charset="0"/>
              </a:rPr>
              <a:t>bọc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điện</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27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800" dirty="0">
                  <a:latin typeface="Arial"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800" dirty="0">
                  <a:latin typeface="Arial"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800" dirty="0">
                  <a:latin typeface="Arial" charset="0"/>
                </a:rPr>
                <a:t>2</a:t>
              </a:r>
            </a:p>
          </p:txBody>
        </p:sp>
      </p:grpSp>
      <p:sp>
        <p:nvSpPr>
          <p:cNvPr id="14" name="Text Box 4"/>
          <p:cNvSpPr txBox="1">
            <a:spLocks noChangeArrowheads="1"/>
          </p:cNvSpPr>
          <p:nvPr/>
        </p:nvSpPr>
        <p:spPr bwMode="auto">
          <a:xfrm>
            <a:off x="3352800" y="762000"/>
            <a:ext cx="2209800" cy="5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3200" dirty="0">
                <a:solidFill>
                  <a:schemeClr val="tx1"/>
                </a:solidFill>
                <a:sym typeface="Wingdings" pitchFamily="2" charset="2"/>
              </a:rPr>
              <a:t></a:t>
            </a:r>
            <a:r>
              <a:rPr lang="en-US" altLang="vi-VN" sz="3200" dirty="0">
                <a:solidFill>
                  <a:schemeClr val="tx1"/>
                </a:solidFill>
              </a:rPr>
              <a:t> </a:t>
            </a:r>
            <a:r>
              <a:rPr lang="en-US" altLang="vi-VN" sz="3200" b="1" dirty="0" err="1">
                <a:solidFill>
                  <a:schemeClr val="tx1"/>
                </a:solidFill>
                <a:latin typeface="Arial" charset="0"/>
              </a:rPr>
              <a:t>Lõi</a:t>
            </a:r>
            <a:r>
              <a:rPr lang="en-US" altLang="vi-VN" sz="3200" b="1" dirty="0">
                <a:solidFill>
                  <a:schemeClr val="tx1"/>
                </a:solidFill>
                <a:latin typeface="Arial" charset="0"/>
              </a:rPr>
              <a:t> </a:t>
            </a:r>
            <a:r>
              <a:rPr lang="en-US" altLang="vi-VN" sz="3200" b="1" dirty="0" err="1">
                <a:solidFill>
                  <a:schemeClr val="tx1"/>
                </a:solidFill>
                <a:latin typeface="Arial" charset="0"/>
              </a:rPr>
              <a:t>dây</a:t>
            </a:r>
            <a:r>
              <a:rPr lang="en-US" altLang="vi-VN" sz="3200" b="1" dirty="0">
                <a:solidFill>
                  <a:schemeClr val="tx1"/>
                </a:solidFill>
                <a:latin typeface="Arial" charset="0"/>
              </a:rPr>
              <a:t>:</a:t>
            </a:r>
          </a:p>
        </p:txBody>
      </p:sp>
      <p:sp>
        <p:nvSpPr>
          <p:cNvPr id="15" name="Text Box 5"/>
          <p:cNvSpPr txBox="1">
            <a:spLocks noChangeArrowheads="1"/>
          </p:cNvSpPr>
          <p:nvPr/>
        </p:nvSpPr>
        <p:spPr bwMode="auto">
          <a:xfrm>
            <a:off x="3343123" y="2548077"/>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3200" dirty="0">
                <a:solidFill>
                  <a:srgbClr val="0000FF"/>
                </a:solidFill>
                <a:sym typeface="Wingdings" pitchFamily="2" charset="2"/>
              </a:rPr>
              <a:t></a:t>
            </a:r>
            <a:r>
              <a:rPr lang="en-US" altLang="vi-VN" sz="3200" dirty="0">
                <a:solidFill>
                  <a:srgbClr val="0000FF"/>
                </a:solidFill>
              </a:rPr>
              <a:t> </a:t>
            </a:r>
            <a:r>
              <a:rPr lang="en-US" altLang="vi-VN" sz="3200" b="1" dirty="0" err="1">
                <a:solidFill>
                  <a:srgbClr val="0000FF"/>
                </a:solidFill>
                <a:latin typeface="Arial" charset="0"/>
              </a:rPr>
              <a:t>Vỏ</a:t>
            </a:r>
            <a:r>
              <a:rPr lang="en-US" altLang="vi-VN" sz="3200" b="1" dirty="0">
                <a:solidFill>
                  <a:srgbClr val="0000FF"/>
                </a:solidFill>
                <a:latin typeface="Arial" charset="0"/>
              </a:rPr>
              <a:t> </a:t>
            </a:r>
            <a:r>
              <a:rPr lang="en-US" altLang="vi-VN" sz="3200" b="1" dirty="0" err="1">
                <a:solidFill>
                  <a:srgbClr val="0000FF"/>
                </a:solidFill>
                <a:latin typeface="Arial" charset="0"/>
              </a:rPr>
              <a:t>cách</a:t>
            </a:r>
            <a:r>
              <a:rPr lang="en-US" altLang="vi-VN" sz="3200" b="1" dirty="0">
                <a:solidFill>
                  <a:srgbClr val="0000FF"/>
                </a:solidFill>
                <a:latin typeface="Arial" charset="0"/>
              </a:rPr>
              <a:t> </a:t>
            </a:r>
            <a:r>
              <a:rPr lang="en-US" altLang="vi-VN" sz="3200" b="1" dirty="0" err="1">
                <a:solidFill>
                  <a:srgbClr val="0000FF"/>
                </a:solidFill>
                <a:latin typeface="Arial" charset="0"/>
              </a:rPr>
              <a:t>điện</a:t>
            </a:r>
            <a:r>
              <a:rPr lang="en-US" altLang="vi-VN" sz="3200" b="1" dirty="0">
                <a:solidFill>
                  <a:srgbClr val="0000FF"/>
                </a:solidFill>
                <a:latin typeface="Arial" charset="0"/>
              </a:rPr>
              <a:t>:</a:t>
            </a:r>
          </a:p>
        </p:txBody>
      </p:sp>
      <p:sp>
        <p:nvSpPr>
          <p:cNvPr id="16" name="Text Box 6"/>
          <p:cNvSpPr txBox="1">
            <a:spLocks noChangeArrowheads="1"/>
          </p:cNvSpPr>
          <p:nvPr/>
        </p:nvSpPr>
        <p:spPr bwMode="auto">
          <a:xfrm>
            <a:off x="3271201" y="5199680"/>
            <a:ext cx="2286000"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3200" dirty="0">
                <a:solidFill>
                  <a:srgbClr val="FF0000"/>
                </a:solidFill>
                <a:sym typeface="Wingdings" pitchFamily="2" charset="2"/>
              </a:rPr>
              <a:t></a:t>
            </a:r>
            <a:r>
              <a:rPr lang="en-US" altLang="vi-VN" sz="3200" dirty="0">
                <a:solidFill>
                  <a:srgbClr val="A7055A"/>
                </a:solidFill>
              </a:rPr>
              <a:t> </a:t>
            </a:r>
            <a:r>
              <a:rPr lang="en-US" altLang="vi-VN" sz="3200" b="1" dirty="0" err="1">
                <a:solidFill>
                  <a:srgbClr val="A7055A"/>
                </a:solidFill>
                <a:latin typeface="Arial" charset="0"/>
              </a:rPr>
              <a:t>Vỏ</a:t>
            </a:r>
            <a:r>
              <a:rPr lang="en-US" altLang="vi-VN" sz="3200" b="1" dirty="0">
                <a:solidFill>
                  <a:srgbClr val="A7055A"/>
                </a:solidFill>
                <a:latin typeface="Arial" charset="0"/>
              </a:rPr>
              <a:t> </a:t>
            </a:r>
            <a:r>
              <a:rPr lang="en-US" altLang="vi-VN" sz="3200" b="1" dirty="0" err="1">
                <a:solidFill>
                  <a:srgbClr val="A7055A"/>
                </a:solidFill>
                <a:latin typeface="Arial" charset="0"/>
              </a:rPr>
              <a:t>bảo</a:t>
            </a:r>
            <a:r>
              <a:rPr lang="en-US" altLang="vi-VN" sz="3200" b="1" dirty="0">
                <a:solidFill>
                  <a:srgbClr val="A7055A"/>
                </a:solidFill>
                <a:latin typeface="Arial" charset="0"/>
              </a:rPr>
              <a:t> </a:t>
            </a:r>
            <a:r>
              <a:rPr lang="en-US" altLang="vi-VN" sz="3200" b="1" dirty="0" err="1">
                <a:solidFill>
                  <a:srgbClr val="A7055A"/>
                </a:solidFill>
                <a:latin typeface="Arial" charset="0"/>
              </a:rPr>
              <a:t>vệ</a:t>
            </a:r>
            <a:r>
              <a:rPr lang="en-US" altLang="vi-VN" sz="3200" b="1" dirty="0">
                <a:solidFill>
                  <a:srgbClr val="A7055A"/>
                </a:solidFill>
                <a:latin typeface="Arial" charset="0"/>
              </a:rPr>
              <a:t> </a:t>
            </a:r>
            <a:r>
              <a:rPr lang="en-US" altLang="vi-VN" sz="3200" b="1" dirty="0" err="1">
                <a:solidFill>
                  <a:srgbClr val="A7055A"/>
                </a:solidFill>
                <a:latin typeface="Arial" charset="0"/>
              </a:rPr>
              <a:t>cơ</a:t>
            </a:r>
            <a:r>
              <a:rPr lang="en-US" altLang="vi-VN" sz="3200" b="1" dirty="0">
                <a:solidFill>
                  <a:srgbClr val="A7055A"/>
                </a:solidFill>
                <a:latin typeface="Arial" charset="0"/>
              </a:rPr>
              <a:t> </a:t>
            </a:r>
            <a:r>
              <a:rPr lang="en-US" altLang="vi-VN" sz="3200" b="1" dirty="0" err="1">
                <a:solidFill>
                  <a:srgbClr val="A7055A"/>
                </a:solidFill>
                <a:latin typeface="Arial" charset="0"/>
              </a:rPr>
              <a:t>học</a:t>
            </a:r>
            <a:r>
              <a:rPr lang="en-US" altLang="vi-VN" sz="3200" b="1" dirty="0">
                <a:solidFill>
                  <a:srgbClr val="A7055A"/>
                </a:solidFill>
                <a:latin typeface="Arial"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360980859"/>
              </p:ext>
            </p:extLst>
          </p:nvPr>
        </p:nvGraphicFramePr>
        <p:xfrm>
          <a:off x="5467352" y="788017"/>
          <a:ext cx="3429000" cy="2971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971800">
                <a:tc>
                  <a:txBody>
                    <a:bodyPr/>
                    <a:lstStyle/>
                    <a:p>
                      <a:r>
                        <a:rPr lang="en-US" sz="3600" b="0" dirty="0" err="1">
                          <a:solidFill>
                            <a:schemeClr val="tx1"/>
                          </a:solidFill>
                        </a:rPr>
                        <a:t>Bằng</a:t>
                      </a:r>
                      <a:r>
                        <a:rPr lang="en-US" sz="3600" b="0" dirty="0">
                          <a:solidFill>
                            <a:schemeClr val="tx1"/>
                          </a:solidFill>
                        </a:rPr>
                        <a:t> </a:t>
                      </a:r>
                      <a:r>
                        <a:rPr lang="en-US" sz="3600" b="0" dirty="0" err="1">
                          <a:solidFill>
                            <a:schemeClr val="tx1"/>
                          </a:solidFill>
                        </a:rPr>
                        <a:t>đồng</a:t>
                      </a:r>
                      <a:r>
                        <a:rPr lang="en-US" sz="3600" b="0" dirty="0">
                          <a:solidFill>
                            <a:schemeClr val="tx1"/>
                          </a:solidFill>
                        </a:rPr>
                        <a:t>(</a:t>
                      </a:r>
                      <a:r>
                        <a:rPr lang="en-US" sz="3600" b="0" baseline="0" dirty="0">
                          <a:solidFill>
                            <a:schemeClr val="tx1"/>
                          </a:solidFill>
                        </a:rPr>
                        <a:t> </a:t>
                      </a:r>
                      <a:r>
                        <a:rPr lang="en-US" sz="3600" b="0" baseline="0" dirty="0" err="1">
                          <a:solidFill>
                            <a:schemeClr val="tx1"/>
                          </a:solidFill>
                        </a:rPr>
                        <a:t>hoặc</a:t>
                      </a:r>
                      <a:r>
                        <a:rPr lang="en-US" sz="3600" b="0" baseline="0" dirty="0">
                          <a:solidFill>
                            <a:schemeClr val="tx1"/>
                          </a:solidFill>
                        </a:rPr>
                        <a:t> </a:t>
                      </a:r>
                      <a:r>
                        <a:rPr lang="en-US" sz="3600" b="0" baseline="0" dirty="0" err="1">
                          <a:solidFill>
                            <a:schemeClr val="tx1"/>
                          </a:solidFill>
                        </a:rPr>
                        <a:t>nhôm</a:t>
                      </a:r>
                      <a:r>
                        <a:rPr lang="en-US" sz="3600" b="0" baseline="0" dirty="0">
                          <a:solidFill>
                            <a:schemeClr val="tx1"/>
                          </a:solidFill>
                        </a:rPr>
                        <a:t>), </a:t>
                      </a:r>
                      <a:r>
                        <a:rPr lang="en-US" sz="3600" b="0" baseline="0" dirty="0" err="1">
                          <a:solidFill>
                            <a:schemeClr val="tx1"/>
                          </a:solidFill>
                        </a:rPr>
                        <a:t>được</a:t>
                      </a:r>
                      <a:r>
                        <a:rPr lang="en-US" sz="3600" b="0" baseline="0" dirty="0">
                          <a:solidFill>
                            <a:schemeClr val="tx1"/>
                          </a:solidFill>
                        </a:rPr>
                        <a:t> </a:t>
                      </a:r>
                      <a:r>
                        <a:rPr lang="en-US" sz="3600" b="0" baseline="0" dirty="0" err="1">
                          <a:solidFill>
                            <a:schemeClr val="tx1"/>
                          </a:solidFill>
                        </a:rPr>
                        <a:t>chế</a:t>
                      </a:r>
                      <a:r>
                        <a:rPr lang="en-US" sz="3600" b="0" baseline="0" dirty="0">
                          <a:solidFill>
                            <a:schemeClr val="tx1"/>
                          </a:solidFill>
                        </a:rPr>
                        <a:t> </a:t>
                      </a:r>
                      <a:r>
                        <a:rPr lang="en-US" sz="3600" b="0" baseline="0" dirty="0" err="1">
                          <a:solidFill>
                            <a:schemeClr val="tx1"/>
                          </a:solidFill>
                        </a:rPr>
                        <a:t>tạo</a:t>
                      </a:r>
                      <a:r>
                        <a:rPr lang="en-US" sz="3600" b="0" baseline="0" dirty="0">
                          <a:solidFill>
                            <a:schemeClr val="tx1"/>
                          </a:solidFill>
                        </a:rPr>
                        <a:t> </a:t>
                      </a:r>
                      <a:r>
                        <a:rPr lang="en-US" sz="3600" b="0" baseline="0" dirty="0" err="1">
                          <a:solidFill>
                            <a:schemeClr val="tx1"/>
                          </a:solidFill>
                        </a:rPr>
                        <a:t>thành</a:t>
                      </a:r>
                      <a:r>
                        <a:rPr lang="en-US" sz="3600" b="0" baseline="0" dirty="0">
                          <a:solidFill>
                            <a:schemeClr val="tx1"/>
                          </a:solidFill>
                        </a:rPr>
                        <a:t> </a:t>
                      </a:r>
                      <a:r>
                        <a:rPr lang="en-US" sz="3600" b="0" baseline="0" dirty="0" err="1">
                          <a:solidFill>
                            <a:schemeClr val="tx1"/>
                          </a:solidFill>
                        </a:rPr>
                        <a:t>một</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hay </a:t>
                      </a:r>
                      <a:r>
                        <a:rPr lang="en-US" sz="3600" b="0" baseline="0" dirty="0" err="1">
                          <a:solidFill>
                            <a:schemeClr val="tx1"/>
                          </a:solidFill>
                        </a:rPr>
                        <a:t>nhiều</a:t>
                      </a:r>
                      <a:r>
                        <a:rPr lang="en-US" sz="3600" b="0" baseline="0" dirty="0">
                          <a:solidFill>
                            <a:schemeClr val="tx1"/>
                          </a:solidFill>
                        </a:rPr>
                        <a:t> </a:t>
                      </a:r>
                      <a:r>
                        <a:rPr lang="en-US" sz="3600" b="0" baseline="0" dirty="0" err="1">
                          <a:solidFill>
                            <a:schemeClr val="tx1"/>
                          </a:solidFill>
                        </a:rPr>
                        <a:t>sợi</a:t>
                      </a:r>
                      <a:r>
                        <a:rPr lang="en-US" sz="3600" b="0" baseline="0" dirty="0">
                          <a:solidFill>
                            <a:schemeClr val="tx1"/>
                          </a:solidFill>
                        </a:rPr>
                        <a:t> </a:t>
                      </a:r>
                      <a:r>
                        <a:rPr lang="en-US" sz="3600" b="0" baseline="0" dirty="0" err="1">
                          <a:solidFill>
                            <a:schemeClr val="tx1"/>
                          </a:solidFill>
                        </a:rPr>
                        <a:t>bện</a:t>
                      </a:r>
                      <a:r>
                        <a:rPr lang="en-US" sz="3600" b="0" baseline="0" dirty="0">
                          <a:solidFill>
                            <a:schemeClr val="tx1"/>
                          </a:solidFill>
                        </a:rPr>
                        <a:t> </a:t>
                      </a:r>
                      <a:r>
                        <a:rPr lang="en-US" sz="3600" b="0" baseline="0" dirty="0" err="1">
                          <a:solidFill>
                            <a:schemeClr val="tx1"/>
                          </a:solidFill>
                        </a:rPr>
                        <a:t>với</a:t>
                      </a:r>
                      <a:r>
                        <a:rPr lang="en-US" sz="3600" b="0" baseline="0" dirty="0">
                          <a:solidFill>
                            <a:schemeClr val="tx1"/>
                          </a:solidFill>
                        </a:rPr>
                        <a:t> </a:t>
                      </a:r>
                      <a:r>
                        <a:rPr lang="en-US" sz="3600" b="0" baseline="0" dirty="0" err="1">
                          <a:solidFill>
                            <a:schemeClr val="tx1"/>
                          </a:solidFill>
                        </a:rPr>
                        <a:t>nhau</a:t>
                      </a:r>
                      <a:r>
                        <a:rPr lang="en-US" sz="3600" b="0" baseline="0" dirty="0">
                          <a:solidFill>
                            <a:schemeClr val="tx1"/>
                          </a:solidFill>
                        </a:rPr>
                        <a:t>.</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863887743"/>
              </p:ext>
            </p:extLst>
          </p:nvPr>
        </p:nvGraphicFramePr>
        <p:xfrm>
          <a:off x="5672502" y="1755011"/>
          <a:ext cx="3336559" cy="3139440"/>
        </p:xfrm>
        <a:graphic>
          <a:graphicData uri="http://schemas.openxmlformats.org/drawingml/2006/table">
            <a:tbl>
              <a:tblPr firstRow="1" bandRow="1">
                <a:tableStyleId>{5C22544A-7EE6-4342-B048-85BDC9FD1C3A}</a:tableStyleId>
              </a:tblPr>
              <a:tblGrid>
                <a:gridCol w="3336559">
                  <a:extLst>
                    <a:ext uri="{9D8B030D-6E8A-4147-A177-3AD203B41FA5}">
                      <a16:colId xmlns:a16="http://schemas.microsoft.com/office/drawing/2014/main" xmlns="" val="20000"/>
                    </a:ext>
                  </a:extLst>
                </a:gridCol>
              </a:tblGrid>
              <a:tr h="1676399">
                <a:tc>
                  <a:txBody>
                    <a:bodyPr/>
                    <a:lstStyle/>
                    <a:p>
                      <a:r>
                        <a:rPr lang="en-US" sz="4000" b="0" dirty="0" err="1">
                          <a:solidFill>
                            <a:schemeClr val="tx1"/>
                          </a:solidFill>
                        </a:rPr>
                        <a:t>Bằng</a:t>
                      </a:r>
                      <a:r>
                        <a:rPr lang="en-US" sz="4000" b="0" dirty="0">
                          <a:solidFill>
                            <a:schemeClr val="tx1"/>
                          </a:solidFill>
                        </a:rPr>
                        <a:t> </a:t>
                      </a:r>
                      <a:r>
                        <a:rPr lang="en-US" sz="4000" b="0" dirty="0" err="1">
                          <a:solidFill>
                            <a:schemeClr val="tx1"/>
                          </a:solidFill>
                        </a:rPr>
                        <a:t>cao</a:t>
                      </a:r>
                      <a:r>
                        <a:rPr lang="en-US" sz="4000" b="0" dirty="0">
                          <a:solidFill>
                            <a:schemeClr val="tx1"/>
                          </a:solidFill>
                        </a:rPr>
                        <a:t> </a:t>
                      </a:r>
                      <a:r>
                        <a:rPr lang="en-US" sz="4000" b="0" dirty="0" err="1">
                          <a:solidFill>
                            <a:schemeClr val="tx1"/>
                          </a:solidFill>
                        </a:rPr>
                        <a:t>su</a:t>
                      </a:r>
                      <a:r>
                        <a:rPr lang="en-US" sz="4000" b="0" dirty="0">
                          <a:solidFill>
                            <a:schemeClr val="tx1"/>
                          </a:solidFill>
                        </a:rPr>
                        <a:t>(</a:t>
                      </a:r>
                      <a:r>
                        <a:rPr lang="en-US" sz="4000" b="0" dirty="0" err="1">
                          <a:solidFill>
                            <a:schemeClr val="tx1"/>
                          </a:solidFill>
                        </a:rPr>
                        <a:t>hoặc</a:t>
                      </a:r>
                      <a:r>
                        <a:rPr lang="en-US" sz="4000" b="0" baseline="0" dirty="0">
                          <a:solidFill>
                            <a:schemeClr val="tx1"/>
                          </a:solidFill>
                        </a:rPr>
                        <a:t> PVC), </a:t>
                      </a:r>
                      <a:r>
                        <a:rPr lang="en-US" sz="4000" b="0" baseline="0" dirty="0" err="1">
                          <a:solidFill>
                            <a:schemeClr val="tx1"/>
                          </a:solidFill>
                        </a:rPr>
                        <a:t>gồm</a:t>
                      </a:r>
                      <a:r>
                        <a:rPr lang="en-US" sz="4000" b="0" baseline="0" dirty="0">
                          <a:solidFill>
                            <a:schemeClr val="tx1"/>
                          </a:solidFill>
                        </a:rPr>
                        <a:t> </a:t>
                      </a:r>
                      <a:r>
                        <a:rPr lang="en-US" sz="4000" b="0" baseline="0" dirty="0" err="1">
                          <a:solidFill>
                            <a:schemeClr val="tx1"/>
                          </a:solidFill>
                        </a:rPr>
                        <a:t>một</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 </a:t>
                      </a:r>
                      <a:r>
                        <a:rPr lang="en-US" sz="4000" b="0" baseline="0" dirty="0" err="1">
                          <a:solidFill>
                            <a:schemeClr val="tx1"/>
                          </a:solidFill>
                        </a:rPr>
                        <a:t>hoặc</a:t>
                      </a:r>
                      <a:r>
                        <a:rPr lang="en-US" sz="4000" b="0" baseline="0" dirty="0">
                          <a:solidFill>
                            <a:schemeClr val="tx1"/>
                          </a:solidFill>
                        </a:rPr>
                        <a:t> </a:t>
                      </a:r>
                      <a:r>
                        <a:rPr lang="en-US" sz="4000" b="0" baseline="0" dirty="0" err="1">
                          <a:solidFill>
                            <a:schemeClr val="tx1"/>
                          </a:solidFill>
                        </a:rPr>
                        <a:t>nhiều</a:t>
                      </a:r>
                      <a:r>
                        <a:rPr lang="en-US" sz="4000" b="0" baseline="0" dirty="0">
                          <a:solidFill>
                            <a:schemeClr val="tx1"/>
                          </a:solidFill>
                        </a:rPr>
                        <a:t> </a:t>
                      </a:r>
                      <a:r>
                        <a:rPr lang="en-US" sz="4000" b="0" baseline="0" dirty="0" err="1">
                          <a:solidFill>
                            <a:schemeClr val="tx1"/>
                          </a:solidFill>
                        </a:rPr>
                        <a:t>lớp</a:t>
                      </a:r>
                      <a:r>
                        <a:rPr lang="en-US" sz="4000" b="0" baseline="0" dirty="0">
                          <a:solidFill>
                            <a:schemeClr val="tx1"/>
                          </a:solidFill>
                        </a:rPr>
                        <a:t>.</a:t>
                      </a:r>
                      <a:endParaRPr lang="en-US" sz="4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504774520"/>
              </p:ext>
            </p:extLst>
          </p:nvPr>
        </p:nvGraphicFramePr>
        <p:xfrm>
          <a:off x="5410200" y="3947160"/>
          <a:ext cx="3446461" cy="2987040"/>
        </p:xfrm>
        <a:graphic>
          <a:graphicData uri="http://schemas.openxmlformats.org/drawingml/2006/table">
            <a:tbl>
              <a:tblPr firstRow="1" bandRow="1">
                <a:tableStyleId>{5C22544A-7EE6-4342-B048-85BDC9FD1C3A}</a:tableStyleId>
              </a:tblPr>
              <a:tblGrid>
                <a:gridCol w="3446461">
                  <a:extLst>
                    <a:ext uri="{9D8B030D-6E8A-4147-A177-3AD203B41FA5}">
                      <a16:colId xmlns:a16="http://schemas.microsoft.com/office/drawing/2014/main" xmlns="" val="20000"/>
                    </a:ext>
                  </a:extLst>
                </a:gridCol>
              </a:tblGrid>
              <a:tr h="2590800">
                <a:tc>
                  <a:txBody>
                    <a:bodyPr/>
                    <a:lstStyle/>
                    <a:p>
                      <a:r>
                        <a:rPr lang="en-US" sz="3800" b="0" dirty="0" err="1">
                          <a:solidFill>
                            <a:srgbClr val="0000FF"/>
                          </a:solidFill>
                        </a:rPr>
                        <a:t>Chống</a:t>
                      </a:r>
                      <a:r>
                        <a:rPr lang="en-US" sz="3800" b="0" dirty="0">
                          <a:solidFill>
                            <a:srgbClr val="0000FF"/>
                          </a:solidFill>
                        </a:rPr>
                        <a:t> </a:t>
                      </a:r>
                      <a:r>
                        <a:rPr lang="en-US" sz="3800" b="0" dirty="0" err="1">
                          <a:solidFill>
                            <a:srgbClr val="0000FF"/>
                          </a:solidFill>
                        </a:rPr>
                        <a:t>va</a:t>
                      </a:r>
                      <a:r>
                        <a:rPr lang="en-US" sz="3800" b="0" dirty="0">
                          <a:solidFill>
                            <a:srgbClr val="0000FF"/>
                          </a:solidFill>
                        </a:rPr>
                        <a:t> </a:t>
                      </a:r>
                      <a:r>
                        <a:rPr lang="en-US" sz="3800" b="0" dirty="0" err="1">
                          <a:solidFill>
                            <a:srgbClr val="0000FF"/>
                          </a:solidFill>
                        </a:rPr>
                        <a:t>đập</a:t>
                      </a:r>
                      <a:r>
                        <a:rPr lang="en-US" sz="3800" b="0" baseline="0" dirty="0">
                          <a:solidFill>
                            <a:srgbClr val="0000FF"/>
                          </a:solidFill>
                        </a:rPr>
                        <a:t> </a:t>
                      </a:r>
                      <a:r>
                        <a:rPr lang="en-US" sz="3800" b="0" baseline="0" dirty="0" err="1">
                          <a:solidFill>
                            <a:srgbClr val="0000FF"/>
                          </a:solidFill>
                        </a:rPr>
                        <a:t>cơ</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 </a:t>
                      </a:r>
                      <a:r>
                        <a:rPr lang="en-US" sz="3800" b="0" baseline="0" dirty="0" err="1">
                          <a:solidFill>
                            <a:srgbClr val="0000FF"/>
                          </a:solidFill>
                        </a:rPr>
                        <a:t>ảnh</a:t>
                      </a:r>
                      <a:r>
                        <a:rPr lang="en-US" sz="3800" b="0" baseline="0" dirty="0">
                          <a:solidFill>
                            <a:srgbClr val="0000FF"/>
                          </a:solidFill>
                        </a:rPr>
                        <a:t> </a:t>
                      </a:r>
                      <a:r>
                        <a:rPr lang="en-US" sz="3800" b="0" baseline="0" dirty="0" err="1">
                          <a:solidFill>
                            <a:srgbClr val="0000FF"/>
                          </a:solidFill>
                        </a:rPr>
                        <a:t>hưởng</a:t>
                      </a:r>
                      <a:r>
                        <a:rPr lang="en-US" sz="3800" b="0" baseline="0" dirty="0">
                          <a:solidFill>
                            <a:srgbClr val="0000FF"/>
                          </a:solidFill>
                        </a:rPr>
                        <a:t> </a:t>
                      </a:r>
                      <a:r>
                        <a:rPr lang="en-US" sz="3800" b="0" baseline="0" dirty="0" err="1">
                          <a:solidFill>
                            <a:srgbClr val="0000FF"/>
                          </a:solidFill>
                        </a:rPr>
                        <a:t>của</a:t>
                      </a:r>
                      <a:r>
                        <a:rPr lang="en-US" sz="3800" b="0" baseline="0" dirty="0">
                          <a:solidFill>
                            <a:srgbClr val="0000FF"/>
                          </a:solidFill>
                        </a:rPr>
                        <a:t> </a:t>
                      </a:r>
                      <a:r>
                        <a:rPr lang="en-US" sz="3800" b="0" baseline="0" dirty="0" err="1">
                          <a:solidFill>
                            <a:srgbClr val="0000FF"/>
                          </a:solidFill>
                        </a:rPr>
                        <a:t>độ</a:t>
                      </a:r>
                      <a:r>
                        <a:rPr lang="en-US" sz="3800" b="0" baseline="0" dirty="0">
                          <a:solidFill>
                            <a:srgbClr val="0000FF"/>
                          </a:solidFill>
                        </a:rPr>
                        <a:t> </a:t>
                      </a:r>
                      <a:r>
                        <a:rPr lang="en-US" sz="3800" b="0" baseline="0" dirty="0" err="1">
                          <a:solidFill>
                            <a:srgbClr val="0000FF"/>
                          </a:solidFill>
                        </a:rPr>
                        <a:t>ẩm</a:t>
                      </a:r>
                      <a:r>
                        <a:rPr lang="en-US" sz="3800" b="0" baseline="0" dirty="0">
                          <a:solidFill>
                            <a:srgbClr val="0000FF"/>
                          </a:solidFill>
                        </a:rPr>
                        <a:t>, </a:t>
                      </a:r>
                      <a:r>
                        <a:rPr lang="en-US" sz="3800" b="0" baseline="0" dirty="0" err="1">
                          <a:solidFill>
                            <a:srgbClr val="0000FF"/>
                          </a:solidFill>
                        </a:rPr>
                        <a:t>nước</a:t>
                      </a:r>
                      <a:r>
                        <a:rPr lang="en-US" sz="3800" b="0" baseline="0" dirty="0">
                          <a:solidFill>
                            <a:srgbClr val="0000FF"/>
                          </a:solidFill>
                        </a:rPr>
                        <a:t> </a:t>
                      </a:r>
                      <a:r>
                        <a:rPr lang="en-US" sz="3800" b="0" baseline="0" dirty="0" err="1">
                          <a:solidFill>
                            <a:srgbClr val="0000FF"/>
                          </a:solidFill>
                        </a:rPr>
                        <a:t>và</a:t>
                      </a:r>
                      <a:r>
                        <a:rPr lang="en-US" sz="3800" b="0" baseline="0" dirty="0">
                          <a:solidFill>
                            <a:srgbClr val="0000FF"/>
                          </a:solidFill>
                        </a:rPr>
                        <a:t> </a:t>
                      </a:r>
                      <a:r>
                        <a:rPr lang="en-US" sz="3800" b="0" baseline="0" dirty="0" err="1">
                          <a:solidFill>
                            <a:srgbClr val="0000FF"/>
                          </a:solidFill>
                        </a:rPr>
                        <a:t>các</a:t>
                      </a:r>
                      <a:r>
                        <a:rPr lang="en-US" sz="3800" b="0" baseline="0" dirty="0">
                          <a:solidFill>
                            <a:srgbClr val="0000FF"/>
                          </a:solidFill>
                        </a:rPr>
                        <a:t> </a:t>
                      </a:r>
                      <a:r>
                        <a:rPr lang="en-US" sz="3800" b="0" baseline="0" dirty="0" err="1">
                          <a:solidFill>
                            <a:srgbClr val="0000FF"/>
                          </a:solidFill>
                        </a:rPr>
                        <a:t>chất</a:t>
                      </a:r>
                      <a:r>
                        <a:rPr lang="en-US" sz="3800" b="0" baseline="0" dirty="0">
                          <a:solidFill>
                            <a:srgbClr val="0000FF"/>
                          </a:solidFill>
                        </a:rPr>
                        <a:t> </a:t>
                      </a:r>
                      <a:r>
                        <a:rPr lang="en-US" sz="3800" b="0" baseline="0" dirty="0" err="1">
                          <a:solidFill>
                            <a:srgbClr val="0000FF"/>
                          </a:solidFill>
                        </a:rPr>
                        <a:t>hóa</a:t>
                      </a:r>
                      <a:r>
                        <a:rPr lang="en-US" sz="3800" b="0" baseline="0" dirty="0">
                          <a:solidFill>
                            <a:srgbClr val="0000FF"/>
                          </a:solidFill>
                        </a:rPr>
                        <a:t> </a:t>
                      </a:r>
                      <a:r>
                        <a:rPr lang="en-US" sz="3800" b="0" baseline="0" dirty="0" err="1">
                          <a:solidFill>
                            <a:srgbClr val="0000FF"/>
                          </a:solidFill>
                        </a:rPr>
                        <a:t>học</a:t>
                      </a:r>
                      <a:r>
                        <a:rPr lang="en-US" sz="3800" b="0" baseline="0" dirty="0">
                          <a:solidFill>
                            <a:srgbClr val="0000FF"/>
                          </a:solidFill>
                        </a:rPr>
                        <a:t>.</a:t>
                      </a:r>
                      <a:endParaRPr lang="en-US" sz="3800" b="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5" name="Title 6"/>
          <p:cNvSpPr txBox="1">
            <a:spLocks/>
          </p:cNvSpPr>
          <p:nvPr/>
        </p:nvSpPr>
        <p:spPr>
          <a:xfrm>
            <a:off x="0" y="0"/>
            <a:ext cx="82296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ea typeface="+mj-ea"/>
                <a:cs typeface="+mj-cs"/>
              </a:rPr>
              <a:t>2. </a:t>
            </a:r>
            <a:r>
              <a:rPr lang="en-US" sz="4000" b="1" dirty="0" err="1">
                <a:solidFill>
                  <a:srgbClr val="0000FF"/>
                </a:solidFill>
                <a:ea typeface="+mj-ea"/>
                <a:cs typeface="+mj-cs"/>
              </a:rPr>
              <a:t>C</a:t>
            </a:r>
            <a:r>
              <a:rPr kumimoji="0" lang="en-US" sz="4000" b="1" i="0" u="none" strike="noStrike" kern="1200" cap="none" spc="0" normalizeH="0" baseline="0" noProof="0" dirty="0" err="1">
                <a:ln>
                  <a:noFill/>
                </a:ln>
                <a:solidFill>
                  <a:srgbClr val="0000FF"/>
                </a:solidFill>
                <a:effectLst/>
                <a:uLnTx/>
                <a:uFillTx/>
                <a:ea typeface="+mj-ea"/>
                <a:cs typeface="+mj-cs"/>
              </a:rPr>
              <a:t>ấu</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tạo</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dây</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dẫn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được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bọc</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cách</a:t>
            </a:r>
            <a:r>
              <a:rPr kumimoji="0" lang="en-US" sz="4000" b="1" i="0" u="none" strike="noStrike" kern="1200" cap="none" spc="0" normalizeH="0" baseline="0" noProof="0" dirty="0">
                <a:ln>
                  <a:noFill/>
                </a:ln>
                <a:solidFill>
                  <a:srgbClr val="0000FF"/>
                </a:solidFill>
                <a:effectLst/>
                <a:uLnTx/>
                <a:uFillTx/>
                <a:ea typeface="+mj-ea"/>
                <a:cs typeface="+mj-cs"/>
              </a:rPr>
              <a:t> </a:t>
            </a:r>
            <a:r>
              <a:rPr kumimoji="0" lang="en-US" sz="4000" b="1" i="0" u="none" strike="noStrike" kern="1200" cap="none" spc="0" normalizeH="0" baseline="0" noProof="0" dirty="0" err="1">
                <a:ln>
                  <a:noFill/>
                </a:ln>
                <a:solidFill>
                  <a:srgbClr val="0000FF"/>
                </a:solidFill>
                <a:effectLst/>
                <a:uLnTx/>
                <a:uFillTx/>
                <a:ea typeface="+mj-ea"/>
                <a:cs typeface="+mj-cs"/>
              </a:rPr>
              <a:t>điện</a:t>
            </a:r>
            <a:r>
              <a:rPr kumimoji="0" lang="en-US" sz="4000" b="1" i="0" u="none" strike="noStrike" kern="1200" cap="none" spc="0" normalizeH="0" baseline="0" noProof="0" dirty="0">
                <a:ln>
                  <a:noFill/>
                </a:ln>
                <a:solidFill>
                  <a:srgbClr val="0000FF"/>
                </a:solidFill>
                <a:effectLst/>
                <a:uLnTx/>
                <a:uFillTx/>
                <a:ea typeface="+mj-ea"/>
                <a:cs typeface="+mj-cs"/>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xmlns="" id="{2D138509-03E7-4D8E-9487-C118C0491135}"/>
              </a:ext>
            </a:extLst>
          </p:cNvPr>
          <p:cNvSpPr txBox="1"/>
          <p:nvPr/>
        </p:nvSpPr>
        <p:spPr>
          <a:xfrm>
            <a:off x="288926" y="5059740"/>
            <a:ext cx="2590800" cy="1569660"/>
          </a:xfrm>
          <a:prstGeom prst="rect">
            <a:avLst/>
          </a:prstGeom>
          <a:noFill/>
        </p:spPr>
        <p:txBody>
          <a:bodyPr wrap="square" rtlCol="0">
            <a:spAutoFit/>
          </a:bodyPr>
          <a:lstStyle/>
          <a:p>
            <a:r>
              <a:rPr lang="en-US" sz="3200" b="1" dirty="0" err="1">
                <a:solidFill>
                  <a:srgbClr val="0000FF"/>
                </a:solidFill>
              </a:rPr>
              <a:t>Hình</a:t>
            </a:r>
            <a:r>
              <a:rPr lang="en-US" sz="3200" b="1" dirty="0">
                <a:solidFill>
                  <a:srgbClr val="0000FF"/>
                </a:solidFill>
              </a:rPr>
              <a:t> 2.2</a:t>
            </a:r>
          </a:p>
          <a:p>
            <a:r>
              <a:rPr lang="en-US" sz="3200" b="1" dirty="0" err="1">
                <a:solidFill>
                  <a:srgbClr val="0000FF"/>
                </a:solidFill>
              </a:rPr>
              <a:t>Dây</a:t>
            </a:r>
            <a:r>
              <a:rPr lang="en-US" sz="3200" b="1" dirty="0">
                <a:solidFill>
                  <a:srgbClr val="0000FF"/>
                </a:solidFill>
              </a:rPr>
              <a:t> </a:t>
            </a:r>
            <a:r>
              <a:rPr lang="en-US" sz="3200" b="1" dirty="0" err="1">
                <a:solidFill>
                  <a:srgbClr val="0000FF"/>
                </a:solidFill>
              </a:rPr>
              <a:t>dẫn</a:t>
            </a:r>
            <a:r>
              <a:rPr lang="en-US" sz="3200" b="1" dirty="0">
                <a:solidFill>
                  <a:srgbClr val="0000FF"/>
                </a:solidFill>
              </a:rPr>
              <a:t> </a:t>
            </a:r>
            <a:r>
              <a:rPr lang="en-US" sz="3200" b="1" dirty="0" err="1">
                <a:solidFill>
                  <a:srgbClr val="0000FF"/>
                </a:solidFill>
              </a:rPr>
              <a:t>bọc</a:t>
            </a:r>
            <a:r>
              <a:rPr lang="en-US" sz="3200" b="1" dirty="0">
                <a:solidFill>
                  <a:srgbClr val="0000FF"/>
                </a:solidFill>
              </a:rPr>
              <a:t> </a:t>
            </a:r>
            <a:r>
              <a:rPr lang="en-US" sz="3200" b="1" dirty="0" err="1">
                <a:solidFill>
                  <a:srgbClr val="0000FF"/>
                </a:solidFill>
              </a:rPr>
              <a:t>cách</a:t>
            </a:r>
            <a:r>
              <a:rPr lang="en-US" sz="3200" b="1" dirty="0">
                <a:solidFill>
                  <a:srgbClr val="0000FF"/>
                </a:solidFill>
              </a:rPr>
              <a:t> </a:t>
            </a:r>
            <a:r>
              <a:rPr lang="en-US" sz="3200" b="1" dirty="0" err="1">
                <a:solidFill>
                  <a:srgbClr val="0000FF"/>
                </a:solidFill>
              </a:rPr>
              <a:t>điện</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2481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4729191"/>
            <a:ext cx="8305800" cy="1938992"/>
          </a:xfrm>
          <a:prstGeom prst="rect">
            <a:avLst/>
          </a:prstGeom>
          <a:noFill/>
        </p:spPr>
        <p:txBody>
          <a:bodyPr wrap="square" rtlCol="0">
            <a:spAutoFit/>
          </a:bodyPr>
          <a:lstStyle/>
          <a:p>
            <a:r>
              <a:rPr lang="en-US" sz="4000" b="1" dirty="0" err="1">
                <a:solidFill>
                  <a:srgbClr val="000099"/>
                </a:solidFill>
                <a:latin typeface="Times New Roman" pitchFamily="18" charset="0"/>
                <a:cs typeface="Times New Roman" pitchFamily="18" charset="0"/>
              </a:rPr>
              <a:t>Để</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phân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biệt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pha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và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trung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hòa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nguồn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từ</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đó</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giúp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lắp</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đặt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sửa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chữamạng</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dễ</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dàng</a:t>
            </a:r>
            <a:r>
              <a:rPr lang="en-US" sz="4000" b="1" dirty="0">
                <a:solidFill>
                  <a:srgbClr val="000099"/>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095683"/>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171689"/>
            <a:ext cx="8305800" cy="1323439"/>
          </a:xfrm>
          <a:prstGeom prst="rect">
            <a:avLst/>
          </a:prstGeom>
          <a:noFill/>
        </p:spPr>
        <p:txBody>
          <a:bodyPr wrap="square" rtlCol="0">
            <a:spAutoFit/>
          </a:bodyPr>
          <a:lstStyle/>
          <a:p>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Tại</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sao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vỏ</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thường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màu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sắc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khác</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nhau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086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dẫn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Box 4"/>
          <p:cNvSpPr txBox="1"/>
          <p:nvPr/>
        </p:nvSpPr>
        <p:spPr>
          <a:xfrm>
            <a:off x="464234" y="912487"/>
            <a:ext cx="8305800" cy="2800767"/>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Không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sử</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dụng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tùy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tiện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mà</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phải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tuân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theo</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thiết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kế</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tiêu</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chuẩn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nhất</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định</a:t>
            </a:r>
            <a:r>
              <a:rPr lang="en-US" sz="4400" b="1" dirty="0">
                <a:solidFill>
                  <a:srgbClr val="000099"/>
                </a:solidFill>
                <a:latin typeface="Times New Roman" pitchFamily="18" charset="0"/>
                <a:cs typeface="Times New Roman" pitchFamily="18" charset="0"/>
              </a:rPr>
              <a:t>.</a:t>
            </a:r>
          </a:p>
          <a:p>
            <a:endParaRPr lang="en-US" sz="4400" b="1" dirty="0">
              <a:solidFill>
                <a:srgbClr val="000099"/>
              </a:solidFill>
              <a:latin typeface="Times New Roman" pitchFamily="18" charset="0"/>
              <a:cs typeface="Times New Roman" pitchFamily="18" charset="0"/>
            </a:endParaRPr>
          </a:p>
        </p:txBody>
      </p:sp>
      <p:sp>
        <p:nvSpPr>
          <p:cNvPr id="6" name="TextBox 5"/>
          <p:cNvSpPr txBox="1"/>
          <p:nvPr/>
        </p:nvSpPr>
        <p:spPr>
          <a:xfrm>
            <a:off x="461304" y="3143580"/>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Thường</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xuyên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kiểm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tra</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vỏ</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cách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điện</a:t>
            </a:r>
            <a:r>
              <a:rPr lang="en-US" sz="4400" b="1" dirty="0">
                <a:solidFill>
                  <a:srgbClr val="000099"/>
                </a:solidFill>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xmlns="" id="{27A339E9-9C32-41CB-9606-DF937792A8E7}"/>
              </a:ext>
            </a:extLst>
          </p:cNvPr>
          <p:cNvSpPr txBox="1"/>
          <p:nvPr/>
        </p:nvSpPr>
        <p:spPr>
          <a:xfrm>
            <a:off x="444892" y="4734342"/>
            <a:ext cx="8305800" cy="1446550"/>
          </a:xfrm>
          <a:prstGeom prst="rect">
            <a:avLst/>
          </a:prstGeom>
          <a:noFill/>
        </p:spPr>
        <p:txBody>
          <a:bodyPr wrap="square" rtlCol="0">
            <a:spAutoFit/>
          </a:bodyPr>
          <a:lstStyle/>
          <a:p>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Đảm</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bảo</a:t>
            </a:r>
            <a:r>
              <a:rPr lang="en-US" sz="4400" b="1" dirty="0">
                <a:solidFill>
                  <a:srgbClr val="000099"/>
                </a:solidFill>
                <a:latin typeface="Times New Roman" pitchFamily="18" charset="0"/>
                <a:cs typeface="Times New Roman" pitchFamily="18" charset="0"/>
              </a:rPr>
              <a:t> an </a:t>
            </a:r>
            <a:r>
              <a:rPr lang="en-US" sz="4400" b="1" dirty="0" err="1">
                <a:solidFill>
                  <a:srgbClr val="000099"/>
                </a:solidFill>
                <a:latin typeface="Times New Roman" pitchFamily="18" charset="0"/>
                <a:cs typeface="Times New Roman" pitchFamily="18" charset="0"/>
              </a:rPr>
              <a:t>toàn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dẫn</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nối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dài</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dây</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có</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phích</a:t>
            </a:r>
            <a:r>
              <a:rPr lang="en-US" sz="4400" b="1" dirty="0">
                <a:solidFill>
                  <a:srgbClr val="000099"/>
                </a:solidFill>
                <a:latin typeface="Times New Roman" pitchFamily="18" charset="0"/>
                <a:cs typeface="Times New Roman" pitchFamily="18" charset="0"/>
              </a:rPr>
              <a:t> </a:t>
            </a:r>
            <a:r>
              <a:rPr lang="en-US" sz="4400" b="1" dirty="0" err="1">
                <a:solidFill>
                  <a:srgbClr val="000099"/>
                </a:solidFill>
                <a:latin typeface="Times New Roman" pitchFamily="18" charset="0"/>
                <a:cs typeface="Times New Roman" pitchFamily="18" charset="0"/>
              </a:rPr>
              <a:t>cắm</a:t>
            </a:r>
            <a:r>
              <a:rPr lang="en-US" sz="4400" b="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A0ACE4-2D11-4DBD-85E4-7D2B759963BC}"/>
  <p:tag name="GENSWF_SLIDE_TITLE" val="Lời chào thân ái"/>
  <p:tag name="GENSWF_ADVANCE_TIME" val="9.43"/>
  <p:tag name="ISPRING_SLIDE_INDENT_LEVEL" val="0"/>
  <p:tag name="ISPRING_PRESENTER_ID" val="{1F2B744F-3A3A-4776-910C-88952EBE84AA}"/>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716</TotalTime>
  <Words>1020</Words>
  <Application>Microsoft Office PowerPoint</Application>
  <PresentationFormat>On-screen Show (4:3)</PresentationFormat>
  <Paragraphs>152</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PowerPoint Presentation</vt:lpstr>
      <vt:lpstr>I. Dây dẫn điện: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ASUS</cp:lastModifiedBy>
  <cp:revision>78</cp:revision>
  <dcterms:created xsi:type="dcterms:W3CDTF">2017-09-11T06:43:07Z</dcterms:created>
  <dcterms:modified xsi:type="dcterms:W3CDTF">2021-09-14T01:13:08Z</dcterms:modified>
</cp:coreProperties>
</file>