
<file path=[Content_Types].xml><?xml version="1.0" encoding="utf-8"?>
<Types xmlns="http://schemas.openxmlformats.org/package/2006/content-types">
  <Default Extension="bin" ContentType="image/unknown"/>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83" r:id="rId2"/>
    <p:sldId id="284" r:id="rId3"/>
    <p:sldId id="257" r:id="rId4"/>
    <p:sldId id="258" r:id="rId5"/>
    <p:sldId id="285" r:id="rId6"/>
    <p:sldId id="376" r:id="rId7"/>
    <p:sldId id="379" r:id="rId8"/>
    <p:sldId id="377" r:id="rId9"/>
    <p:sldId id="378" r:id="rId10"/>
    <p:sldId id="401" r:id="rId11"/>
    <p:sldId id="405" r:id="rId12"/>
    <p:sldId id="402" r:id="rId13"/>
    <p:sldId id="429" r:id="rId14"/>
    <p:sldId id="430" r:id="rId15"/>
    <p:sldId id="407" r:id="rId16"/>
    <p:sldId id="432" r:id="rId17"/>
    <p:sldId id="408" r:id="rId18"/>
    <p:sldId id="288" r:id="rId19"/>
    <p:sldId id="434" r:id="rId20"/>
    <p:sldId id="435" r:id="rId21"/>
    <p:sldId id="436" r:id="rId22"/>
    <p:sldId id="437" r:id="rId23"/>
    <p:sldId id="438" r:id="rId24"/>
    <p:sldId id="478" r:id="rId25"/>
    <p:sldId id="459" r:id="rId26"/>
    <p:sldId id="289" r:id="rId27"/>
    <p:sldId id="499" r:id="rId28"/>
    <p:sldId id="502" r:id="rId29"/>
    <p:sldId id="500" r:id="rId30"/>
    <p:sldId id="503" r:id="rId31"/>
    <p:sldId id="504" r:id="rId32"/>
    <p:sldId id="525" r:id="rId33"/>
    <p:sldId id="526" r:id="rId34"/>
    <p:sldId id="527" r:id="rId35"/>
    <p:sldId id="529" r:id="rId36"/>
    <p:sldId id="322" r:id="rId37"/>
    <p:sldId id="323" r:id="rId38"/>
    <p:sldId id="531" r:id="rId39"/>
    <p:sldId id="530" r:id="rId40"/>
    <p:sldId id="532" r:id="rId41"/>
    <p:sldId id="533" r:id="rId42"/>
    <p:sldId id="544" r:id="rId43"/>
    <p:sldId id="545" r:id="rId44"/>
    <p:sldId id="546" r:id="rId45"/>
    <p:sldId id="548" r:id="rId46"/>
    <p:sldId id="549" r:id="rId47"/>
    <p:sldId id="550" r:id="rId48"/>
    <p:sldId id="551" r:id="rId49"/>
    <p:sldId id="552" r:id="rId50"/>
    <p:sldId id="553" r:id="rId51"/>
    <p:sldId id="561" r:id="rId52"/>
    <p:sldId id="562" r:id="rId53"/>
    <p:sldId id="563" r:id="rId54"/>
    <p:sldId id="327" r:id="rId55"/>
    <p:sldId id="564" r:id="rId56"/>
    <p:sldId id="565" r:id="rId57"/>
    <p:sldId id="567" r:id="rId58"/>
    <p:sldId id="568" r:id="rId59"/>
    <p:sldId id="569" r:id="rId60"/>
    <p:sldId id="570" r:id="rId61"/>
    <p:sldId id="355" r:id="rId62"/>
    <p:sldId id="282" r:id="rId63"/>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12/11/2023</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60</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GDD-LENOVO\Downloads\videoplayback.mp4" TargetMode="External"/><Relationship Id="rId1" Type="http://schemas.microsoft.com/office/2007/relationships/media" Target="file:///C:\Users\TGDD-LENOVO\Downloads\videoplayback.mp4"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393700" y="314325"/>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15" name="圆角矩形 14"/>
          <p:cNvSpPr/>
          <p:nvPr/>
        </p:nvSpPr>
        <p:spPr bwMode="auto">
          <a:xfrm>
            <a:off x="63500" y="1298575"/>
            <a:ext cx="6614160" cy="5346065"/>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lstStyle/>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Lớp chia thành 3 góc,</a:t>
            </a:r>
          </a:p>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 mỗi nhóm được chọn góc xuất phát. Khi hết thời gian 8’ tại mỗi góc thì phải chuyển sang góc khác. Mỗi nhóm sẽ có nhóm trưởng chỉ đạo cách thực làm việc nhóm và có 1 thư kí ghi lại hoạt động nhóm.</a:t>
            </a:r>
          </a:p>
        </p:txBody>
      </p:sp>
      <p:sp>
        <p:nvSpPr>
          <p:cNvPr id="4" name="椭圆 3"/>
          <p:cNvSpPr/>
          <p:nvPr/>
        </p:nvSpPr>
        <p:spPr>
          <a:xfrm>
            <a:off x="8446968" y="924457"/>
            <a:ext cx="2046514" cy="204651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8650168" y="112765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phân tích</a:t>
            </a:r>
          </a:p>
        </p:txBody>
      </p:sp>
      <p:sp>
        <p:nvSpPr>
          <p:cNvPr id="6" name="椭圆 3"/>
          <p:cNvSpPr/>
          <p:nvPr/>
        </p:nvSpPr>
        <p:spPr>
          <a:xfrm>
            <a:off x="10054788" y="3226967"/>
            <a:ext cx="2046514" cy="204651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6752788" y="3226967"/>
            <a:ext cx="2046514" cy="20465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6955988"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áp dụng</a:t>
            </a:r>
          </a:p>
        </p:txBody>
      </p:sp>
      <p:sp>
        <p:nvSpPr>
          <p:cNvPr id="9" name="椭圆 14"/>
          <p:cNvSpPr/>
          <p:nvPr/>
        </p:nvSpPr>
        <p:spPr>
          <a:xfrm>
            <a:off x="10258623"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quan sát</a:t>
            </a:r>
          </a:p>
        </p:txBody>
      </p:sp>
      <p:sp>
        <p:nvSpPr>
          <p:cNvPr id="11" name="Right Arrow 10"/>
          <p:cNvSpPr/>
          <p:nvPr/>
        </p:nvSpPr>
        <p:spPr>
          <a:xfrm rot="2880000">
            <a:off x="10372090" y="2524125"/>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8874760" y="420624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7432675" y="247777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45" grpId="0" animBg="1"/>
      <p:bldP spid="15" grpId="0" bldLvl="0" animBg="1"/>
      <p:bldP spid="4" grpId="0" animBg="1"/>
      <p:bldP spid="5" grpId="0" animBg="1"/>
      <p:bldP spid="6" grpId="0" animBg="1"/>
      <p:bldP spid="7" grpId="0" animBg="1"/>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247515" y="93345"/>
            <a:ext cx="3940810" cy="34156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4420235" y="314325"/>
            <a:ext cx="3577590" cy="295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accent1"/>
                </a:solidFill>
                <a:latin typeface="Aharoni" panose="02010803020104030203" pitchFamily="2" charset="-79"/>
                <a:cs typeface="Aharoni" panose="02010803020104030203" pitchFamily="2" charset="-79"/>
              </a:rPr>
              <a:t>Góc phân tích:</a:t>
            </a:r>
          </a:p>
          <a:p>
            <a:pPr algn="ctr"/>
            <a:r>
              <a:rPr lang="en-US" altLang="zh-CN" sz="2600" dirty="0">
                <a:solidFill>
                  <a:schemeClr val="accent5">
                    <a:lumMod val="75000"/>
                  </a:schemeClr>
                </a:solidFill>
                <a:latin typeface="Aharoni" panose="02010803020104030203" pitchFamily="2" charset="-79"/>
                <a:cs typeface="Aharoni" panose="02010803020104030203" pitchFamily="2" charset="-79"/>
              </a:rPr>
              <a:t>Nghiên cứu thông tin SGK, hoàn thành nội dung 1 trong phiếu học tập số 2</a:t>
            </a:r>
          </a:p>
        </p:txBody>
      </p:sp>
      <p:sp>
        <p:nvSpPr>
          <p:cNvPr id="6" name="椭圆 3"/>
          <p:cNvSpPr/>
          <p:nvPr/>
        </p:nvSpPr>
        <p:spPr>
          <a:xfrm>
            <a:off x="7854315" y="2777490"/>
            <a:ext cx="4267200" cy="3528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182245" y="2883535"/>
            <a:ext cx="4065270" cy="37801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434340" y="3101975"/>
            <a:ext cx="3556000" cy="3343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áp dụng:</a:t>
            </a:r>
          </a:p>
          <a:p>
            <a:pPr algn="ctr"/>
            <a:r>
              <a:rPr lang="en-US" altLang="zh-CN" sz="2800" dirty="0">
                <a:solidFill>
                  <a:schemeClr val="accent5">
                    <a:lumMod val="75000"/>
                  </a:schemeClr>
                </a:solidFill>
                <a:latin typeface="Aharoni" panose="02010803020104030203" pitchFamily="2" charset="-79"/>
                <a:cs typeface="Aharoni" panose="02010803020104030203" pitchFamily="2" charset="-79"/>
              </a:rPr>
              <a:t>Tiến hành thí nghiệm,</a:t>
            </a:r>
            <a:r>
              <a:rPr lang="en-US" altLang="zh-CN" sz="2800" dirty="0">
                <a:solidFill>
                  <a:schemeClr val="accent5">
                    <a:lumMod val="75000"/>
                  </a:schemeClr>
                </a:solidFill>
                <a:latin typeface="Aharoni" panose="02010803020104030203" pitchFamily="2" charset="-79"/>
                <a:cs typeface="Aharoni" panose="02010803020104030203" pitchFamily="2" charset="-79"/>
                <a:sym typeface="+mn-ea"/>
              </a:rPr>
              <a:t>hoàn thành nội dung 3-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a:p>
            <a:pPr algn="ctr"/>
            <a:r>
              <a:rPr lang="en-US" altLang="zh-CN" sz="2800" dirty="0">
                <a:solidFill>
                  <a:schemeClr val="accent1"/>
                </a:solidFill>
                <a:latin typeface="Aharoni" panose="02010803020104030203" pitchFamily="2" charset="-79"/>
                <a:cs typeface="Aharoni" panose="02010803020104030203" pitchFamily="2" charset="-79"/>
              </a:rPr>
              <a:t> </a:t>
            </a:r>
          </a:p>
        </p:txBody>
      </p:sp>
      <p:sp>
        <p:nvSpPr>
          <p:cNvPr id="9" name="椭圆 14"/>
          <p:cNvSpPr/>
          <p:nvPr/>
        </p:nvSpPr>
        <p:spPr>
          <a:xfrm>
            <a:off x="8084820" y="3042285"/>
            <a:ext cx="3806190" cy="2998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quan sát: </a:t>
            </a:r>
            <a:r>
              <a:rPr lang="en-US" altLang="zh-CN" sz="2800" dirty="0">
                <a:solidFill>
                  <a:schemeClr val="accent5">
                    <a:lumMod val="75000"/>
                  </a:schemeClr>
                </a:solidFill>
                <a:latin typeface="Aharoni" panose="02010803020104030203" pitchFamily="2" charset="-79"/>
                <a:cs typeface="Aharoni" panose="02010803020104030203" pitchFamily="2" charset="-79"/>
              </a:rPr>
              <a:t>Quan sát video thí nghiệm, hoàn thành nội dung 2- Phiếu học tập 2</a:t>
            </a:r>
          </a:p>
        </p:txBody>
      </p:sp>
      <p:sp>
        <p:nvSpPr>
          <p:cNvPr id="11" name="Right Arrow 10"/>
          <p:cNvSpPr/>
          <p:nvPr/>
        </p:nvSpPr>
        <p:spPr>
          <a:xfrm rot="2880000">
            <a:off x="8241665" y="1925955"/>
            <a:ext cx="1275715" cy="69596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223510" y="4591685"/>
            <a:ext cx="1743075" cy="812165"/>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2853055" y="1926590"/>
            <a:ext cx="1320165" cy="69342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playback">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719455" y="1626235"/>
            <a:ext cx="10634345" cy="5231130"/>
          </a:xfrm>
          <a:prstGeom prst="rect">
            <a:avLst/>
          </a:prstGeom>
        </p:spPr>
      </p:pic>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p>
        </p:txBody>
      </p:sp>
      <p:sp>
        <p:nvSpPr>
          <p:cNvPr id="3" name="Text Box 2"/>
          <p:cNvSpPr txBox="1"/>
          <p:nvPr/>
        </p:nvSpPr>
        <p:spPr>
          <a:xfrm>
            <a:off x="5814695" y="1713230"/>
            <a:ext cx="6378575" cy="1938020"/>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p>
        </p:txBody>
      </p:sp>
      <p:sp>
        <p:nvSpPr>
          <p:cNvPr id="5" name="Text Box 4"/>
          <p:cNvSpPr txBox="1"/>
          <p:nvPr/>
        </p:nvSpPr>
        <p:spPr>
          <a:xfrm>
            <a:off x="5813425" y="3698240"/>
            <a:ext cx="6360160" cy="3169285"/>
          </a:xfrm>
          <a:prstGeom prst="rect">
            <a:avLst/>
          </a:prstGeom>
          <a:noFill/>
        </p:spPr>
        <p:txBody>
          <a:bodyPr wrap="square" rtlCol="0">
            <a:spAutoFit/>
          </a:bodyPr>
          <a:lstStyle/>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1. Khi trộn bột sắt với bột lưu huỳnh, hỗn hợp thu được có một phẩn bị nam chầm hút, phần này là sắt.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2. Chất trong ống nghiệm (2) sau khi được đun nóng và để nguội không bị nam chầm hút.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3. Sau khi trộn bột sắt với bột lưu huỳnh, không có chất mới được tạo thành vì khi tách chất ra khỏi hỗn hợp ta lại thu được các chất ban đầu (H).</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4. Sau khi đun nóng hỗn hợp bột sắt với bột lưu huỳnh có chất mới tạo thành, sản phẩm có màu xám và không bị nam châm hút (H).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5041900">
                  <a:extLst>
                    <a:ext uri="{9D8B030D-6E8A-4147-A177-3AD203B41FA5}">
                      <a16:colId xmlns:a16="http://schemas.microsoft.com/office/drawing/2014/main" val="20000"/>
                    </a:ext>
                  </a:extLst>
                </a:gridCol>
                <a:gridCol w="7150100">
                  <a:extLst>
                    <a:ext uri="{9D8B030D-6E8A-4147-A177-3AD203B41FA5}">
                      <a16:colId xmlns:a16="http://schemas.microsoft.com/office/drawing/2014/main" val="20001"/>
                    </a:ext>
                  </a:extLst>
                </a:gridCol>
              </a:tblGrid>
              <a:tr h="443230">
                <a:tc gridSpan="2">
                  <a:txBody>
                    <a:bodyPr/>
                    <a:lstStyle/>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1865">
                <a:tc>
                  <a:txBody>
                    <a:bodyPr/>
                    <a:lstStyle/>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768725">
                <a:tc>
                  <a:txBody>
                    <a:bodyPr/>
                    <a:lstStyle/>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0" cy="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0" cy="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P spid="3084" grpId="0"/>
      <p:bldP spid="308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 xảy ra khi có chất mới được tạo thành với những tính chất mới, khác biệt với chất ban đầu. </a:t>
            </a:r>
          </a:p>
          <a:p>
            <a:r>
              <a:rPr lang="en-US" sz="28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lstStyle/>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7637</Words>
  <Application>Microsoft Office PowerPoint</Application>
  <PresentationFormat>Widescreen</PresentationFormat>
  <Paragraphs>408</Paragraphs>
  <Slides>62</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Microsoft YaHei</vt:lpstr>
      <vt:lpstr>Aharoni</vt:lpstr>
      <vt:lpstr>Arial</vt:lpstr>
      <vt:lpstr>Bahnschrift Light</vt:lpstr>
      <vt:lpstr>Calibri</vt:lpstr>
      <vt:lpstr>Calibri Light</vt:lpstr>
      <vt:lpstr>Impact</vt:lpstr>
      <vt:lpstr>Impact MT Std</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Đỗ Tuấn Hiệp</cp:lastModifiedBy>
  <cp:revision>59</cp:revision>
  <dcterms:created xsi:type="dcterms:W3CDTF">2017-05-28T12:28:00Z</dcterms:created>
  <dcterms:modified xsi:type="dcterms:W3CDTF">2023-12-11T14:05:37Z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