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71" r:id="rId12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4357-6AA3-4C50-93FB-C898D72F268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BD4A-24AF-4AAE-A6F3-F4D982649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4357-6AA3-4C50-93FB-C898D72F268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BD4A-24AF-4AAE-A6F3-F4D982649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7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4357-6AA3-4C50-93FB-C898D72F268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BD4A-24AF-4AAE-A6F3-F4D982649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90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4357-6AA3-4C50-93FB-C898D72F268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BD4A-24AF-4AAE-A6F3-F4D982649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46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4357-6AA3-4C50-93FB-C898D72F268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BD4A-24AF-4AAE-A6F3-F4D982649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49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4357-6AA3-4C50-93FB-C898D72F268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BD4A-24AF-4AAE-A6F3-F4D982649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37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4357-6AA3-4C50-93FB-C898D72F268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BD4A-24AF-4AAE-A6F3-F4D982649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26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4357-6AA3-4C50-93FB-C898D72F268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BD4A-24AF-4AAE-A6F3-F4D982649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28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4357-6AA3-4C50-93FB-C898D72F268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BD4A-24AF-4AAE-A6F3-F4D982649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73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4357-6AA3-4C50-93FB-C898D72F268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BD4A-24AF-4AAE-A6F3-F4D982649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2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4357-6AA3-4C50-93FB-C898D72F268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BD4A-24AF-4AAE-A6F3-F4D982649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97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4357-6AA3-4C50-93FB-C898D72F268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BD4A-24AF-4AAE-A6F3-F4D982649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9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24357-6AA3-4C50-93FB-C898D72F268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2BD4A-24AF-4AAE-A6F3-F4D982649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08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24357-6AA3-4C50-93FB-C898D72F2686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2BD4A-24AF-4AAE-A6F3-F4D982649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1" r:id="rId8"/>
    <p:sldLayoutId id="2147483660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9.wdp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12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microsoft.com/office/2007/relationships/hdphoto" Target="../media/hdphoto6.wdp"/><Relationship Id="rId4" Type="http://schemas.openxmlformats.org/officeDocument/2006/relationships/audio" Target="../media/media4.mp3"/><Relationship Id="rId9" Type="http://schemas.openxmlformats.org/officeDocument/2006/relationships/image" Target="../media/image13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18" Type="http://schemas.openxmlformats.org/officeDocument/2006/relationships/slide" Target="slide11.xml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slide" Target="slide9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slide" Target="slide10.xml"/><Relationship Id="rId15" Type="http://schemas.openxmlformats.org/officeDocument/2006/relationships/slide" Target="slide8.xml"/><Relationship Id="rId10" Type="http://schemas.openxmlformats.org/officeDocument/2006/relationships/slide" Target="slide6.xml"/><Relationship Id="rId4" Type="http://schemas.microsoft.com/office/2007/relationships/hdphoto" Target="../media/hdphoto1.wdp"/><Relationship Id="rId9" Type="http://schemas.openxmlformats.org/officeDocument/2006/relationships/image" Target="../media/image7.jpg"/><Relationship Id="rId1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3" Type="http://schemas.microsoft.com/office/2007/relationships/media" Target="../media/media4.mp3"/><Relationship Id="rId7" Type="http://schemas.openxmlformats.org/officeDocument/2006/relationships/slide" Target="slide4.xml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4.mp3"/><Relationship Id="rId9" Type="http://schemas.microsoft.com/office/2007/relationships/hdphoto" Target="../media/hdphoto5.wdp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7.wdp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jpeg"/><Relationship Id="rId10" Type="http://schemas.microsoft.com/office/2007/relationships/hdphoto" Target="../media/hdphoto6.wdp"/><Relationship Id="rId4" Type="http://schemas.openxmlformats.org/officeDocument/2006/relationships/audio" Target="../media/media4.mp3"/><Relationship Id="rId9" Type="http://schemas.openxmlformats.org/officeDocument/2006/relationships/image" Target="../media/image13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microsoft.com/office/2007/relationships/hdphoto" Target="../media/hdphoto6.wdp"/><Relationship Id="rId4" Type="http://schemas.openxmlformats.org/officeDocument/2006/relationships/audio" Target="../media/media4.mp3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8.wdp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microsoft.com/office/2007/relationships/hdphoto" Target="../media/hdphoto6.wdp"/><Relationship Id="rId4" Type="http://schemas.openxmlformats.org/officeDocument/2006/relationships/audio" Target="../media/media4.mp3"/><Relationship Id="rId9" Type="http://schemas.openxmlformats.org/officeDocument/2006/relationships/image" Target="../media/image13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pn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12" Type="http://schemas.openxmlformats.org/officeDocument/2006/relationships/image" Target="../media/image9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5" Type="http://schemas.openxmlformats.org/officeDocument/2006/relationships/slideLayout" Target="../slideLayouts/slideLayout7.xml"/><Relationship Id="rId10" Type="http://schemas.microsoft.com/office/2007/relationships/hdphoto" Target="../media/hdphoto6.wdp"/><Relationship Id="rId4" Type="http://schemas.openxmlformats.org/officeDocument/2006/relationships/audio" Target="../media/media4.mp3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8990"/>
          <a:stretch/>
        </p:blipFill>
        <p:spPr>
          <a:xfrm>
            <a:off x="2634558" y="702879"/>
            <a:ext cx="9430693" cy="595265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32915" y="0"/>
            <a:ext cx="10671017" cy="6762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BÀI 18: TẾ BÀO-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ĐƠN VỊ CƠ BẢN CỦA SỰ SỐNG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xplosion 1 6"/>
          <p:cNvSpPr/>
          <p:nvPr/>
        </p:nvSpPr>
        <p:spPr>
          <a:xfrm>
            <a:off x="26406" y="-270457"/>
            <a:ext cx="2608152" cy="475230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HT</a:t>
            </a:r>
          </a:p>
        </p:txBody>
      </p:sp>
      <p:pic>
        <p:nvPicPr>
          <p:cNvPr id="3" name="bảy phú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563673"/>
            <a:ext cx="2820473" cy="12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1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85461" y="304800"/>
            <a:ext cx="7858539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9419" y="546065"/>
            <a:ext cx="721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Câu</a:t>
            </a:r>
            <a:r>
              <a:rPr lang="en-US" sz="3200" b="1" dirty="0"/>
              <a:t> 6. </a:t>
            </a:r>
            <a:r>
              <a:rPr lang="en-US" sz="3200" b="1" dirty="0" err="1"/>
              <a:t>Tế</a:t>
            </a:r>
            <a:r>
              <a:rPr lang="en-US" sz="3200" b="1" dirty="0"/>
              <a:t> </a:t>
            </a:r>
            <a:r>
              <a:rPr lang="en-US" sz="3200" b="1" dirty="0" err="1"/>
              <a:t>bào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thực</a:t>
            </a:r>
            <a:r>
              <a:rPr lang="en-US" sz="3200" b="1" dirty="0"/>
              <a:t> </a:t>
            </a:r>
            <a:r>
              <a:rPr lang="en-US" sz="3200" b="1" dirty="0" err="1"/>
              <a:t>hiện</a:t>
            </a:r>
            <a:r>
              <a:rPr lang="en-US" sz="3200" b="1" dirty="0"/>
              <a:t> </a:t>
            </a:r>
            <a:r>
              <a:rPr lang="en-US" sz="3200" b="1" dirty="0" err="1"/>
              <a:t>quá</a:t>
            </a:r>
            <a:r>
              <a:rPr lang="en-US" sz="3200" b="1" dirty="0"/>
              <a:t> </a:t>
            </a:r>
            <a:r>
              <a:rPr lang="en-US" sz="3200" b="1" dirty="0" err="1"/>
              <a:t>trình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362201"/>
            <a:ext cx="306125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257801"/>
            <a:ext cx="306125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4267201"/>
            <a:ext cx="306125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3404176"/>
            <a:ext cx="306125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1308" y="117763"/>
            <a:ext cx="8128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1308" y="1321087"/>
            <a:ext cx="8128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5405" y="3696562"/>
            <a:ext cx="8128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5773" y="2345801"/>
            <a:ext cx="8128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4045528" y="2183116"/>
            <a:ext cx="46736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8000" y="2743200"/>
            <a:ext cx="233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3128" y="4001362"/>
            <a:ext cx="1644073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237" y="4928175"/>
            <a:ext cx="1644073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0018" y="3011132"/>
            <a:ext cx="1644073" cy="1256068"/>
          </a:xfrm>
          <a:prstGeom prst="rect">
            <a:avLst/>
          </a:prstGeom>
        </p:spPr>
      </p:pic>
      <p:pic>
        <p:nvPicPr>
          <p:cNvPr id="21" name="q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10566257" y="5556210"/>
            <a:ext cx="1625743" cy="1355511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0477976" y="1792767"/>
            <a:ext cx="1607499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898128" y="41158"/>
            <a:ext cx="730939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439" y="345538"/>
            <a:ext cx="182756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0927753" y="922909"/>
            <a:ext cx="700935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488132" y="968272"/>
            <a:ext cx="374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51350" y="1221919"/>
            <a:ext cx="454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90384" y="1005842"/>
            <a:ext cx="411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068913" y="722051"/>
            <a:ext cx="495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07644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7583" y="600584"/>
            <a:ext cx="10006885" cy="4893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internet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075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32915" y="0"/>
            <a:ext cx="10671017" cy="6762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BÀI 18: TẾ BÀO-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ĐƠN VỊ CƠ BẢN CỦA SỰ SỐNG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xplosion 1 6"/>
          <p:cNvSpPr/>
          <p:nvPr/>
        </p:nvSpPr>
        <p:spPr>
          <a:xfrm>
            <a:off x="125749" y="-114332"/>
            <a:ext cx="2888810" cy="4645731"/>
          </a:xfrm>
          <a:prstGeom prst="irregularSeal1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50749" y="574777"/>
            <a:ext cx="10671017" cy="6762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95135" y="1005371"/>
            <a:ext cx="3824335" cy="6762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793702" y="1518905"/>
            <a:ext cx="8256459" cy="6762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59107" y="2195132"/>
            <a:ext cx="6263488" cy="5606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782461" y="2632956"/>
            <a:ext cx="4123100" cy="5606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926532" y="3266471"/>
            <a:ext cx="9123629" cy="6762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582719" y="3733445"/>
            <a:ext cx="6269903" cy="6762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582719" y="4123286"/>
            <a:ext cx="4522584" cy="6762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695135" y="4531400"/>
            <a:ext cx="6867430" cy="6762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695135" y="4957014"/>
            <a:ext cx="6867430" cy="6762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bảy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97" y="4645731"/>
            <a:ext cx="2822713" cy="158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3504" y="228600"/>
            <a:ext cx="5814096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5000" b="1">
                <a:latin typeface="Times New Roman" pitchFamily="18" charset="0"/>
                <a:cs typeface="Times New Roman" pitchFamily="18" charset="0"/>
              </a:rPr>
              <a:t>HỘP QUÀ BÍ ẨN</a:t>
            </a:r>
          </a:p>
        </p:txBody>
      </p:sp>
      <p:sp>
        <p:nvSpPr>
          <p:cNvPr id="4" name="Oval 3"/>
          <p:cNvSpPr/>
          <p:nvPr/>
        </p:nvSpPr>
        <p:spPr>
          <a:xfrm>
            <a:off x="2235200" y="2209800"/>
            <a:ext cx="8636000" cy="36576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02000" y="2895601"/>
            <a:ext cx="650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mỗi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ẩn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điểm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bí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nhận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phần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quà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6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4745" y="141787"/>
            <a:ext cx="406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0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283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207972" y="810491"/>
            <a:ext cx="2646065" cy="1828800"/>
          </a:xfrm>
          <a:prstGeom prst="rect">
            <a:avLst/>
          </a:prstGeom>
        </p:spPr>
      </p:pic>
      <p:pic>
        <p:nvPicPr>
          <p:cNvPr id="5" name="q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4430488" y="792951"/>
            <a:ext cx="2669040" cy="1884218"/>
          </a:xfrm>
          <a:prstGeom prst="rect">
            <a:avLst/>
          </a:prstGeom>
        </p:spPr>
      </p:pic>
      <p:pic>
        <p:nvPicPr>
          <p:cNvPr id="6" name="q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8696037" y="817418"/>
            <a:ext cx="2540000" cy="1947008"/>
          </a:xfrm>
          <a:prstGeom prst="rect">
            <a:avLst/>
          </a:prstGeom>
        </p:spPr>
      </p:pic>
      <p:pic>
        <p:nvPicPr>
          <p:cNvPr id="7" name="q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297948" y="3626431"/>
            <a:ext cx="2466109" cy="1832377"/>
          </a:xfrm>
          <a:prstGeom prst="rect">
            <a:avLst/>
          </a:prstGeom>
        </p:spPr>
      </p:pic>
      <p:pic>
        <p:nvPicPr>
          <p:cNvPr id="8" name="q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5" y="3513918"/>
            <a:ext cx="2743200" cy="2057400"/>
          </a:xfrm>
          <a:prstGeom prst="rect">
            <a:avLst/>
          </a:prstGeom>
        </p:spPr>
      </p:pic>
      <p:pic>
        <p:nvPicPr>
          <p:cNvPr id="9" name="q6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7576" r="25555" b="21786"/>
          <a:stretch/>
        </p:blipFill>
        <p:spPr>
          <a:xfrm>
            <a:off x="8696037" y="3498391"/>
            <a:ext cx="2470371" cy="205974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97949" y="1229591"/>
            <a:ext cx="2259481" cy="113260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829608" y="4047318"/>
            <a:ext cx="2162857" cy="120444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55498" y="4117485"/>
            <a:ext cx="2144029" cy="113428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04574" y="4047318"/>
            <a:ext cx="2259484" cy="121048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829607" y="1207075"/>
            <a:ext cx="2296429" cy="126422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430486" y="1207075"/>
            <a:ext cx="2503713" cy="1084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0697" y="1536854"/>
            <a:ext cx="1643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 </a:t>
            </a:r>
            <a:r>
              <a:rPr lang="en-US" sz="2400" dirty="0" err="1"/>
              <a:t>điểm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9030029" y="4455468"/>
            <a:ext cx="189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 </a:t>
            </a:r>
            <a:r>
              <a:rPr lang="en-US" sz="2400" dirty="0" err="1"/>
              <a:t>điểm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156200" y="4455468"/>
            <a:ext cx="177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 </a:t>
            </a:r>
            <a:r>
              <a:rPr lang="en-US" sz="2400" dirty="0" err="1"/>
              <a:t>điểm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781146" y="4453795"/>
            <a:ext cx="1851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 </a:t>
            </a:r>
            <a:r>
              <a:rPr lang="en-US" sz="2400" dirty="0" err="1"/>
              <a:t>điểm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9230449" y="1630872"/>
            <a:ext cx="1895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 </a:t>
            </a:r>
            <a:r>
              <a:rPr lang="en-US" sz="2400" dirty="0" err="1"/>
              <a:t>điểm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874756" y="1448165"/>
            <a:ext cx="1615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 </a:t>
            </a:r>
            <a:r>
              <a:rPr lang="en-US" sz="2400" dirty="0" err="1"/>
              <a:t>điểm</a:t>
            </a:r>
            <a:endParaRPr lang="en-US" sz="2400" dirty="0"/>
          </a:p>
        </p:txBody>
      </p:sp>
      <p:sp>
        <p:nvSpPr>
          <p:cNvPr id="22" name="Rounded Rectangle 21">
            <a:hlinkClick r:id="rId2" action="ppaction://hlinksldjump"/>
          </p:cNvPr>
          <p:cNvSpPr/>
          <p:nvPr/>
        </p:nvSpPr>
        <p:spPr>
          <a:xfrm>
            <a:off x="10210800" y="76200"/>
            <a:ext cx="19812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15223" y="6107063"/>
            <a:ext cx="1326004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 action="ppaction://hlinksldjump"/>
              </a:rPr>
              <a:t>BTVN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64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3999" y="422563"/>
            <a:ext cx="7269019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79419" y="736313"/>
            <a:ext cx="721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Câu</a:t>
            </a:r>
            <a:r>
              <a:rPr lang="en-US" sz="3200" b="1" dirty="0"/>
              <a:t> 1. </a:t>
            </a:r>
            <a:r>
              <a:rPr lang="en-US" sz="3200" b="1" dirty="0" err="1"/>
              <a:t>Nhận</a:t>
            </a:r>
            <a:r>
              <a:rPr lang="en-US" sz="3200" b="1" dirty="0"/>
              <a:t> </a:t>
            </a:r>
            <a:r>
              <a:rPr lang="en-US" sz="3200" b="1" dirty="0" err="1"/>
              <a:t>định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đúng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nói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dạng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kích</a:t>
            </a:r>
            <a:r>
              <a:rPr lang="en-US" sz="3200" b="1" dirty="0"/>
              <a:t> </a:t>
            </a:r>
            <a:r>
              <a:rPr lang="en-US" sz="3200" b="1" dirty="0" err="1"/>
              <a:t>thước</a:t>
            </a:r>
            <a:r>
              <a:rPr lang="en-US" sz="3200" b="1" dirty="0"/>
              <a:t> </a:t>
            </a:r>
            <a:r>
              <a:rPr lang="en-US" sz="3200" b="1" dirty="0" err="1"/>
              <a:t>tế</a:t>
            </a:r>
            <a:r>
              <a:rPr lang="en-US" sz="3200" b="1" dirty="0"/>
              <a:t> </a:t>
            </a:r>
            <a:r>
              <a:rPr lang="en-US" sz="3200" b="1" dirty="0" err="1"/>
              <a:t>bào</a:t>
            </a:r>
            <a:r>
              <a:rPr lang="en-US" sz="3200" b="1" dirty="0"/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599" y="2204591"/>
            <a:ext cx="9554817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</a:t>
            </a:r>
            <a:r>
              <a:rPr lang="en-US" sz="3200" dirty="0" err="1"/>
              <a:t>tế</a:t>
            </a:r>
            <a:r>
              <a:rPr lang="en-US" sz="3200" dirty="0"/>
              <a:t> </a:t>
            </a:r>
            <a:r>
              <a:rPr lang="en-US" sz="3200" dirty="0" err="1"/>
              <a:t>bào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kích</a:t>
            </a:r>
            <a:r>
              <a:rPr lang="en-US" sz="3200" dirty="0"/>
              <a:t> </a:t>
            </a:r>
            <a:r>
              <a:rPr lang="en-US" sz="3200" dirty="0" err="1"/>
              <a:t>thước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8" y="5523549"/>
            <a:ext cx="9554818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</a:t>
            </a:r>
            <a:r>
              <a:rPr lang="en-US" sz="3200" dirty="0" err="1"/>
              <a:t>tế</a:t>
            </a:r>
            <a:r>
              <a:rPr lang="en-US" sz="3200" dirty="0"/>
              <a:t> </a:t>
            </a:r>
            <a:r>
              <a:rPr lang="en-US" sz="3200" dirty="0" err="1"/>
              <a:t>bào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kích</a:t>
            </a:r>
            <a:r>
              <a:rPr lang="en-US" sz="3200" dirty="0"/>
              <a:t> </a:t>
            </a:r>
            <a:r>
              <a:rPr lang="en-US" sz="3200" dirty="0" err="1"/>
              <a:t>thước</a:t>
            </a:r>
            <a:r>
              <a:rPr lang="en-US" sz="3200" dirty="0"/>
              <a:t>, </a:t>
            </a:r>
            <a:r>
              <a:rPr lang="en-US" sz="3200" dirty="0" err="1"/>
              <a:t>chúng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8634" y="4214409"/>
            <a:ext cx="9535782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</a:t>
            </a:r>
            <a:r>
              <a:rPr lang="en-US" sz="3200" dirty="0" err="1"/>
              <a:t>tế</a:t>
            </a:r>
            <a:r>
              <a:rPr lang="en-US" sz="3200" dirty="0"/>
              <a:t> </a:t>
            </a:r>
            <a:r>
              <a:rPr lang="en-US" sz="3200" dirty="0" err="1"/>
              <a:t>bào</a:t>
            </a:r>
            <a:r>
              <a:rPr lang="en-US" sz="3200" dirty="0"/>
              <a:t>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nhưng</a:t>
            </a:r>
            <a:r>
              <a:rPr lang="en-US" sz="3200" dirty="0"/>
              <a:t> </a:t>
            </a:r>
            <a:r>
              <a:rPr lang="en-US" sz="3200" dirty="0" err="1"/>
              <a:t>kích</a:t>
            </a:r>
            <a:r>
              <a:rPr lang="en-US" sz="3200" dirty="0"/>
              <a:t> </a:t>
            </a:r>
            <a:r>
              <a:rPr lang="en-US" sz="3200" dirty="0" err="1"/>
              <a:t>thước</a:t>
            </a:r>
            <a:r>
              <a:rPr lang="en-US" sz="3200" dirty="0"/>
              <a:t> </a:t>
            </a:r>
            <a:r>
              <a:rPr lang="en-US" sz="3200" dirty="0" err="1"/>
              <a:t>giống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8" y="3404173"/>
            <a:ext cx="955481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loại</a:t>
            </a:r>
            <a:r>
              <a:rPr lang="en-US" sz="3200" dirty="0"/>
              <a:t> </a:t>
            </a:r>
            <a:r>
              <a:rPr lang="en-US" sz="3200" dirty="0" err="1"/>
              <a:t>tế</a:t>
            </a:r>
            <a:r>
              <a:rPr lang="en-US" sz="3200" dirty="0"/>
              <a:t> </a:t>
            </a:r>
            <a:r>
              <a:rPr lang="en-US" sz="3200" dirty="0" err="1"/>
              <a:t>bào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chung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dạng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kích</a:t>
            </a:r>
            <a:r>
              <a:rPr lang="en-US" sz="3200" dirty="0"/>
              <a:t> </a:t>
            </a:r>
            <a:r>
              <a:rPr lang="en-US" sz="3200" dirty="0" err="1"/>
              <a:t>thước</a:t>
            </a:r>
            <a:r>
              <a:rPr lang="en-US" sz="3200" dirty="0"/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q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50" b="90000" l="10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7930" r="3850" b="11894"/>
          <a:stretch/>
        </p:blipFill>
        <p:spPr>
          <a:xfrm>
            <a:off x="10769601" y="5630373"/>
            <a:ext cx="1630065" cy="1126602"/>
          </a:xfrm>
          <a:prstGeom prst="rect">
            <a:avLst/>
          </a:prstGeom>
        </p:spPr>
      </p:pic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1308" y="117763"/>
            <a:ext cx="8128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1308" y="1321087"/>
            <a:ext cx="8128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45405" y="3696562"/>
            <a:ext cx="8128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25773" y="2345801"/>
            <a:ext cx="8128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4045528" y="2183116"/>
            <a:ext cx="46736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88000" y="2743200"/>
            <a:ext cx="233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17107" y="4124984"/>
            <a:ext cx="1644073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22889" y="5500907"/>
            <a:ext cx="1644073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46181" y="2979067"/>
            <a:ext cx="1644073" cy="1256068"/>
          </a:xfrm>
          <a:prstGeom prst="rect">
            <a:avLst/>
          </a:prstGeom>
        </p:spPr>
      </p:pic>
      <p:grpSp>
        <p:nvGrpSpPr>
          <p:cNvPr id="21" name="times up"/>
          <p:cNvGrpSpPr/>
          <p:nvPr/>
        </p:nvGrpSpPr>
        <p:grpSpPr>
          <a:xfrm>
            <a:off x="10600987" y="1775963"/>
            <a:ext cx="1607499" cy="362438"/>
            <a:chOff x="4284637" y="-304827"/>
            <a:chExt cx="2669678" cy="697560"/>
          </a:xfrm>
        </p:grpSpPr>
        <p:sp>
          <p:nvSpPr>
            <p:cNvPr id="22" name="Rounded Rectangle 21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021139" y="24354"/>
            <a:ext cx="730939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449" y="328734"/>
            <a:ext cx="1827560" cy="1366322"/>
          </a:xfrm>
          <a:prstGeom prst="rect">
            <a:avLst/>
          </a:prstGeom>
        </p:spPr>
      </p:pic>
      <p:grpSp>
        <p:nvGrpSpPr>
          <p:cNvPr id="26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1050763" y="906105"/>
            <a:ext cx="700935" cy="509437"/>
            <a:chOff x="840573" y="2379277"/>
            <a:chExt cx="3829048" cy="3849975"/>
          </a:xfrm>
        </p:grpSpPr>
        <p:sp>
          <p:nvSpPr>
            <p:cNvPr id="27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1611143" y="951468"/>
            <a:ext cx="374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274361" y="1205115"/>
            <a:ext cx="454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813394" y="989038"/>
            <a:ext cx="411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191924" y="705247"/>
            <a:ext cx="495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6903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85091" y="71752"/>
            <a:ext cx="6908800" cy="1447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5091" y="257043"/>
            <a:ext cx="71397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599" y="3281809"/>
            <a:ext cx="438647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599" y="5257801"/>
            <a:ext cx="438647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599" y="4267201"/>
            <a:ext cx="438647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599" y="2426358"/>
            <a:ext cx="4386471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1308" y="117763"/>
            <a:ext cx="8128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1308" y="1321087"/>
            <a:ext cx="8128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5405" y="3696562"/>
            <a:ext cx="8128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5773" y="2345801"/>
            <a:ext cx="8128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5357091" y="3011133"/>
            <a:ext cx="46736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626" y="3482370"/>
            <a:ext cx="233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MỪNG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3128" y="4001362"/>
            <a:ext cx="1644073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237" y="4928175"/>
            <a:ext cx="1644073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212437" y="2025741"/>
            <a:ext cx="1644073" cy="1256068"/>
          </a:xfrm>
          <a:prstGeom prst="rect">
            <a:avLst/>
          </a:prstGeom>
        </p:spPr>
      </p:pic>
      <p:pic>
        <p:nvPicPr>
          <p:cNvPr id="21" name="q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3940" r="6767" b="8081"/>
          <a:stretch/>
        </p:blipFill>
        <p:spPr>
          <a:xfrm>
            <a:off x="10514021" y="5596866"/>
            <a:ext cx="1724161" cy="1217178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0481875" y="1805905"/>
            <a:ext cx="1607499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902027" y="54296"/>
            <a:ext cx="730939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337" y="358676"/>
            <a:ext cx="182756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0931651" y="936047"/>
            <a:ext cx="700935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492031" y="981410"/>
            <a:ext cx="374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55249" y="1235057"/>
            <a:ext cx="454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94282" y="1018980"/>
            <a:ext cx="411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072812" y="735188"/>
            <a:ext cx="495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  <p:pic>
        <p:nvPicPr>
          <p:cNvPr id="34" name="Picture 33" descr="Đột phá: Tìm ra phương pháp &amp;quot;thay não&amp;quot; để điều trị các bệnh về thần kinh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62" y="971766"/>
            <a:ext cx="2910258" cy="1860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22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2055" y="304800"/>
            <a:ext cx="8344954" cy="1447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0661" y="580597"/>
            <a:ext cx="7812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Câu</a:t>
            </a:r>
            <a:r>
              <a:rPr lang="en-US" sz="3200" b="1" dirty="0"/>
              <a:t> 3. </a:t>
            </a:r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tế</a:t>
            </a:r>
            <a:r>
              <a:rPr lang="en-US" sz="3200" b="1" dirty="0"/>
              <a:t> </a:t>
            </a:r>
            <a:r>
              <a:rPr lang="en-US" sz="3200" b="1" dirty="0" err="1"/>
              <a:t>bào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mắt</a:t>
            </a:r>
            <a:r>
              <a:rPr lang="en-US" sz="3200" b="1" dirty="0"/>
              <a:t> </a:t>
            </a:r>
            <a:r>
              <a:rPr lang="en-US" sz="3200" b="1" dirty="0" err="1"/>
              <a:t>thường</a:t>
            </a:r>
            <a:r>
              <a:rPr lang="en-US" sz="3200" b="1" dirty="0"/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4380503"/>
            <a:ext cx="427724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257801"/>
            <a:ext cx="427724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2210822"/>
            <a:ext cx="427724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3404176"/>
            <a:ext cx="427724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1308" y="117763"/>
            <a:ext cx="8128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1308" y="1321087"/>
            <a:ext cx="8128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5405" y="3696562"/>
            <a:ext cx="8128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5773" y="2345801"/>
            <a:ext cx="8128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4045528" y="2183116"/>
            <a:ext cx="4673600" cy="2197387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8000" y="2743200"/>
            <a:ext cx="233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6927" y="1755064"/>
            <a:ext cx="1644073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237" y="4928175"/>
            <a:ext cx="1644073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0018" y="3011132"/>
            <a:ext cx="1644073" cy="1256068"/>
          </a:xfrm>
          <a:prstGeom prst="rect">
            <a:avLst/>
          </a:prstGeom>
        </p:spPr>
      </p:pic>
      <p:pic>
        <p:nvPicPr>
          <p:cNvPr id="21" name="q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1333" r="21307" b="11174"/>
          <a:stretch/>
        </p:blipFill>
        <p:spPr>
          <a:xfrm>
            <a:off x="10540560" y="5550187"/>
            <a:ext cx="1651440" cy="1265892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0477977" y="1783021"/>
            <a:ext cx="1607499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898129" y="31412"/>
            <a:ext cx="730939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440" y="335792"/>
            <a:ext cx="182756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0927754" y="913163"/>
            <a:ext cx="700935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488134" y="958526"/>
            <a:ext cx="374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51351" y="1212173"/>
            <a:ext cx="454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90385" y="996096"/>
            <a:ext cx="411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068915" y="712305"/>
            <a:ext cx="495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9221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02365" y="304800"/>
            <a:ext cx="8090653" cy="14478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6678" y="549605"/>
            <a:ext cx="77063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Câu</a:t>
            </a:r>
            <a:r>
              <a:rPr lang="en-US" sz="3200" b="1" dirty="0"/>
              <a:t> 4. </a:t>
            </a:r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tế</a:t>
            </a:r>
            <a:r>
              <a:rPr lang="en-US" sz="3200" b="1" dirty="0"/>
              <a:t> </a:t>
            </a:r>
            <a:r>
              <a:rPr lang="en-US" sz="3200" b="1" dirty="0" err="1"/>
              <a:t>bào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 </a:t>
            </a:r>
            <a:r>
              <a:rPr lang="en-US" sz="3200" b="1" dirty="0" err="1"/>
              <a:t>phải</a:t>
            </a:r>
            <a:r>
              <a:rPr lang="en-US" sz="3200" b="1" dirty="0"/>
              <a:t>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kính</a:t>
            </a:r>
            <a:r>
              <a:rPr lang="en-US" sz="3200" b="1" dirty="0"/>
              <a:t> </a:t>
            </a:r>
            <a:r>
              <a:rPr lang="en-US" sz="3200" b="1" dirty="0" err="1"/>
              <a:t>hiển</a:t>
            </a:r>
            <a:r>
              <a:rPr lang="en-US" sz="3200" b="1" dirty="0"/>
              <a:t> vi </a:t>
            </a:r>
            <a:r>
              <a:rPr lang="en-US" sz="3200" b="1" dirty="0" err="1"/>
              <a:t>quang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mới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r>
              <a:rPr lang="en-US" sz="3200" b="1" dirty="0"/>
              <a:t>?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2362201"/>
            <a:ext cx="36576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5257801"/>
            <a:ext cx="36576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tép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4267201"/>
            <a:ext cx="36576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3404176"/>
            <a:ext cx="36576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1308" y="117763"/>
            <a:ext cx="8128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1308" y="1321087"/>
            <a:ext cx="8128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5405" y="3696562"/>
            <a:ext cx="8128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5773" y="2345801"/>
            <a:ext cx="8128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4045528" y="2183116"/>
            <a:ext cx="46736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8000" y="2743200"/>
            <a:ext cx="233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3128" y="4001362"/>
            <a:ext cx="1644073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9237" y="4928175"/>
            <a:ext cx="1644073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0018" y="3011132"/>
            <a:ext cx="1644073" cy="1256068"/>
          </a:xfrm>
          <a:prstGeom prst="rect">
            <a:avLst/>
          </a:prstGeom>
        </p:spPr>
      </p:pic>
      <p:pic>
        <p:nvPicPr>
          <p:cNvPr id="21" name="q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00" b="96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8" t="2546" r="13090" b="4509"/>
          <a:stretch/>
        </p:blipFill>
        <p:spPr>
          <a:xfrm>
            <a:off x="10374625" y="5410200"/>
            <a:ext cx="1817375" cy="1350352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0375137" y="1752029"/>
            <a:ext cx="1607499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795289" y="420"/>
            <a:ext cx="730939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304800"/>
            <a:ext cx="182756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0824914" y="882171"/>
            <a:ext cx="700935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385294" y="927534"/>
            <a:ext cx="374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48511" y="1181181"/>
            <a:ext cx="454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587545" y="965104"/>
            <a:ext cx="411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966075" y="681313"/>
            <a:ext cx="495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2901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34863" y="304800"/>
            <a:ext cx="7657345" cy="1447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79419" y="581607"/>
            <a:ext cx="721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Câu</a:t>
            </a:r>
            <a:r>
              <a:rPr lang="en-US" sz="3200" b="1" dirty="0"/>
              <a:t> 5. </a:t>
            </a:r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tế</a:t>
            </a:r>
            <a:r>
              <a:rPr lang="en-US" sz="3200" b="1" dirty="0"/>
              <a:t> </a:t>
            </a:r>
            <a:r>
              <a:rPr lang="en-US" sz="3200" b="1" dirty="0" err="1"/>
              <a:t>bào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đây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cần</a:t>
            </a:r>
            <a:r>
              <a:rPr lang="en-US" sz="3200" b="1" dirty="0"/>
              <a:t> </a:t>
            </a:r>
            <a:r>
              <a:rPr lang="en-US" sz="3200" b="1" dirty="0" err="1"/>
              <a:t>dùng</a:t>
            </a:r>
            <a:r>
              <a:rPr lang="en-US" sz="3200" b="1" dirty="0"/>
              <a:t> </a:t>
            </a:r>
            <a:r>
              <a:rPr lang="en-US" sz="3200" b="1" dirty="0" err="1"/>
              <a:t>kính</a:t>
            </a:r>
            <a:r>
              <a:rPr lang="en-US" sz="3200" b="1" dirty="0"/>
              <a:t> </a:t>
            </a:r>
            <a:r>
              <a:rPr lang="en-US" sz="3200" b="1" dirty="0" err="1"/>
              <a:t>hiển</a:t>
            </a:r>
            <a:r>
              <a:rPr lang="en-US" sz="3200" b="1" dirty="0"/>
              <a:t> vi </a:t>
            </a:r>
            <a:r>
              <a:rPr lang="en-US" sz="3200" b="1" dirty="0" err="1"/>
              <a:t>điện</a:t>
            </a:r>
            <a:r>
              <a:rPr lang="en-US" sz="3200" b="1" dirty="0"/>
              <a:t> </a:t>
            </a:r>
            <a:r>
              <a:rPr lang="en-US" sz="3200" b="1" dirty="0" err="1"/>
              <a:t>tử</a:t>
            </a:r>
            <a:r>
              <a:rPr lang="en-US" sz="3200" b="1" dirty="0"/>
              <a:t>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sát</a:t>
            </a:r>
            <a:r>
              <a:rPr lang="en-US" sz="3200" b="1" dirty="0"/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5319776"/>
            <a:ext cx="364434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08" y="2363700"/>
            <a:ext cx="3718239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virut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599" y="4267201"/>
            <a:ext cx="364434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3404176"/>
            <a:ext cx="364434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Protein.</a:t>
            </a:r>
          </a:p>
        </p:txBody>
      </p:sp>
      <p:pic>
        <p:nvPicPr>
          <p:cNvPr id="1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1308" y="117763"/>
            <a:ext cx="812800" cy="609600"/>
          </a:xfrm>
          <a:prstGeom prst="rect">
            <a:avLst/>
          </a:prstGeom>
        </p:spPr>
      </p:pic>
      <p:pic>
        <p:nvPicPr>
          <p:cNvPr id="1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1308" y="1321087"/>
            <a:ext cx="812800" cy="609600"/>
          </a:xfrm>
          <a:prstGeom prst="rect">
            <a:avLst/>
          </a:prstGeom>
        </p:spPr>
      </p:pic>
      <p:pic>
        <p:nvPicPr>
          <p:cNvPr id="1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5405" y="3696562"/>
            <a:ext cx="812800" cy="609600"/>
          </a:xfrm>
          <a:prstGeom prst="rect">
            <a:avLst/>
          </a:prstGeom>
        </p:spPr>
      </p:pic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25773" y="2345801"/>
            <a:ext cx="812800" cy="609600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4045528" y="2183116"/>
            <a:ext cx="4673600" cy="219738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8000" y="2743200"/>
            <a:ext cx="233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CHÚC MỪNG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83128" y="4001362"/>
            <a:ext cx="1644073" cy="12560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-409210" y="1848859"/>
            <a:ext cx="1644073" cy="12560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" b="97600" l="10000" r="90000">
                        <a14:foregroundMark x1="30444" y1="55600" x2="51778" y2="37400"/>
                        <a14:foregroundMark x1="46000" y1="51000" x2="49333" y2="3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430" r="22525"/>
          <a:stretch/>
        </p:blipFill>
        <p:spPr>
          <a:xfrm>
            <a:off x="30018" y="3011132"/>
            <a:ext cx="1644073" cy="1256068"/>
          </a:xfrm>
          <a:prstGeom prst="rect">
            <a:avLst/>
          </a:prstGeom>
        </p:spPr>
      </p:pic>
      <p:pic>
        <p:nvPicPr>
          <p:cNvPr id="21" name="q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818" y="5410200"/>
            <a:ext cx="1998900" cy="1499175"/>
          </a:xfrm>
          <a:prstGeom prst="rect">
            <a:avLst/>
          </a:prstGeom>
        </p:spPr>
      </p:pic>
      <p:grpSp>
        <p:nvGrpSpPr>
          <p:cNvPr id="22" name="times up"/>
          <p:cNvGrpSpPr/>
          <p:nvPr/>
        </p:nvGrpSpPr>
        <p:grpSpPr>
          <a:xfrm>
            <a:off x="10453544" y="1792767"/>
            <a:ext cx="1607499" cy="362438"/>
            <a:chOff x="4284637" y="-304827"/>
            <a:chExt cx="2669678" cy="697560"/>
          </a:xfrm>
        </p:grpSpPr>
        <p:sp>
          <p:nvSpPr>
            <p:cNvPr id="23" name="Rounded Rectangle 22"/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0873696" y="41158"/>
            <a:ext cx="730939" cy="30438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007" y="345538"/>
            <a:ext cx="1827560" cy="1366322"/>
          </a:xfrm>
          <a:prstGeom prst="rect">
            <a:avLst/>
          </a:prstGeom>
        </p:spPr>
      </p:pic>
      <p:grpSp>
        <p:nvGrpSpPr>
          <p:cNvPr id="27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10903321" y="922909"/>
            <a:ext cx="700935" cy="509437"/>
            <a:chOff x="840573" y="2379277"/>
            <a:chExt cx="3829048" cy="3849975"/>
          </a:xfrm>
        </p:grpSpPr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hour hand"/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463700" y="968272"/>
            <a:ext cx="374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126918" y="1221919"/>
            <a:ext cx="454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65952" y="1005842"/>
            <a:ext cx="411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044481" y="722051"/>
            <a:ext cx="495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99B2C8"/>
                </a:solidFill>
                <a:effectLst/>
                <a:uLnTx/>
                <a:uFillTx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67757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6" grpId="0" animBg="1"/>
      <p:bldP spid="16" grpId="1" animBg="1"/>
      <p:bldP spid="17" grpId="0"/>
      <p:bldP spid="1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755638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689</Words>
  <Application>Microsoft Office PowerPoint</Application>
  <PresentationFormat>Widescreen</PresentationFormat>
  <Paragraphs>107</Paragraphs>
  <Slides>11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1: TẾ BÀO- ĐƠN VỊ CƠ BẢN CỦA SỰ SỐNG</dc:title>
  <dc:creator>Microsoft account</dc:creator>
  <cp:lastModifiedBy>Administrator</cp:lastModifiedBy>
  <cp:revision>62</cp:revision>
  <dcterms:created xsi:type="dcterms:W3CDTF">2021-04-15T03:21:06Z</dcterms:created>
  <dcterms:modified xsi:type="dcterms:W3CDTF">2023-08-03T03:25:38Z</dcterms:modified>
</cp:coreProperties>
</file>