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 id="267" r:id="rId7"/>
    <p:sldId id="268" r:id="rId8"/>
    <p:sldId id="270" r:id="rId9"/>
    <p:sldId id="269" r:id="rId10"/>
    <p:sldId id="281" r:id="rId11"/>
    <p:sldId id="271" r:id="rId12"/>
    <p:sldId id="266" r:id="rId13"/>
    <p:sldId id="282" r:id="rId14"/>
    <p:sldId id="283" r:id="rId15"/>
    <p:sldId id="272" r:id="rId16"/>
    <p:sldId id="273" r:id="rId17"/>
    <p:sldId id="277" r:id="rId18"/>
    <p:sldId id="274" r:id="rId19"/>
    <p:sldId id="284" r:id="rId20"/>
    <p:sldId id="278" r:id="rId21"/>
    <p:sldId id="285" r:id="rId22"/>
    <p:sldId id="279"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AEDEB9-626A-4638-BE26-72E0310B83D2}"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333938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EDEB9-626A-4638-BE26-72E0310B83D2}"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214311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EDEB9-626A-4638-BE26-72E0310B83D2}"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421295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293196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EDEB9-626A-4638-BE26-72E0310B83D2}"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160696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EDEB9-626A-4638-BE26-72E0310B83D2}"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217605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AEDEB9-626A-4638-BE26-72E0310B83D2}"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272870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EDEB9-626A-4638-BE26-72E0310B83D2}"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298690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EDEB9-626A-4638-BE26-72E0310B83D2}"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75195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DEB9-626A-4638-BE26-72E0310B83D2}"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34492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EDEB9-626A-4638-BE26-72E0310B83D2}"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195554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EDEB9-626A-4638-BE26-72E0310B83D2}"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8824A-A8A0-4314-8BAC-EDCACDDBA073}" type="slidenum">
              <a:rPr lang="en-US" smtClean="0"/>
              <a:t>‹#›</a:t>
            </a:fld>
            <a:endParaRPr lang="en-US"/>
          </a:p>
        </p:txBody>
      </p:sp>
    </p:spTree>
    <p:extLst>
      <p:ext uri="{BB962C8B-B14F-4D97-AF65-F5344CB8AC3E}">
        <p14:creationId xmlns:p14="http://schemas.microsoft.com/office/powerpoint/2010/main" val="122470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DEB9-626A-4638-BE26-72E0310B83D2}" type="datetimeFigureOut">
              <a:rPr lang="en-US" smtClean="0"/>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8824A-A8A0-4314-8BAC-EDCACDDBA073}" type="slidenum">
              <a:rPr lang="en-US" smtClean="0"/>
              <a:t>‹#›</a:t>
            </a:fld>
            <a:endParaRPr lang="en-US"/>
          </a:p>
        </p:txBody>
      </p:sp>
    </p:spTree>
    <p:extLst>
      <p:ext uri="{BB962C8B-B14F-4D97-AF65-F5344CB8AC3E}">
        <p14:creationId xmlns:p14="http://schemas.microsoft.com/office/powerpoint/2010/main" val="270177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441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Sự</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phản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xạ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14- PHẢN XẠ ÂM</a:t>
            </a: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cứng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nhẵn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tốt</a:t>
            </a:r>
            <a:endParaRPr lang="en-US" sz="2800" u="none"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men,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mềm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xốp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gồ</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ghề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kém</a:t>
            </a:r>
            <a:r>
              <a:rPr lang="en-US" sz="2800" u="none"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len</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Sóng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khi</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gặp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cản</a:t>
            </a:r>
            <a:endParaRPr lang="en-US" sz="2800" u="none" dirty="0">
              <a:latin typeface="Times New Roman" pitchFamily="18" charset="0"/>
              <a:cs typeface="Times New Roman"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hiện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tượng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về</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sóng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35670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193269" cy="630942"/>
          </a:xfrm>
          <a:prstGeom prst="rect">
            <a:avLst/>
          </a:prstGeom>
          <a:noFill/>
        </p:spPr>
        <p:txBody>
          <a:bodyPr wrap="none" rtlCol="0">
            <a:spAutoFit/>
          </a:bodyPr>
          <a:lstStyle/>
          <a:p>
            <a:r>
              <a:rPr lang="en-US" sz="3500" u="none">
                <a:solidFill>
                  <a:srgbClr val="C00000"/>
                </a:solidFill>
              </a:rPr>
              <a:t>? Em đã từng nghe được tiếng vang ở đâu</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471" y="630942"/>
            <a:ext cx="4882456" cy="508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4941" y="5977308"/>
            <a:ext cx="4113530" cy="523220"/>
          </a:xfrm>
          <a:prstGeom prst="rect">
            <a:avLst/>
          </a:prstGeom>
        </p:spPr>
        <p:txBody>
          <a:bodyPr wrap="square">
            <a:spAutoFit/>
          </a:bodyPr>
          <a:lstStyle/>
          <a:p>
            <a:r>
              <a:rPr lang="vi-VN" sz="2800" dirty="0"/>
              <a:t>+ Tiếng vang ở đỉnh núi</a:t>
            </a:r>
          </a:p>
        </p:txBody>
      </p:sp>
      <p:pic>
        <p:nvPicPr>
          <p:cNvPr id="7170" name="Picture 2" descr="Chiêm ngưỡng vẻ hùng vĩ tuyệt đẹp của núi rừng Hà Giang - Báo Gia Lai điện  tử - Tin nhanh - Chính x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0942"/>
            <a:ext cx="4572000" cy="5312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25670" y="5791200"/>
            <a:ext cx="4113530" cy="954107"/>
          </a:xfrm>
          <a:prstGeom prst="rect">
            <a:avLst/>
          </a:prstGeom>
        </p:spPr>
        <p:txBody>
          <a:bodyPr wrap="square">
            <a:spAutoFit/>
          </a:bodyPr>
          <a:lstStyle/>
          <a:p>
            <a:r>
              <a:rPr lang="vi-VN" sz="2800" dirty="0"/>
              <a:t>+ Tiếng vang ở </a:t>
            </a:r>
            <a:r>
              <a:rPr lang="en-US" sz="2800" dirty="0" err="1"/>
              <a:t>trong</a:t>
            </a:r>
            <a:r>
              <a:rPr lang="en-US" sz="2800" dirty="0"/>
              <a:t> </a:t>
            </a:r>
            <a:r>
              <a:rPr lang="en-US" sz="2800" dirty="0" err="1"/>
              <a:t>giếng</a:t>
            </a:r>
            <a:r>
              <a:rPr lang="en-US" sz="2800" dirty="0"/>
              <a:t> </a:t>
            </a:r>
            <a:r>
              <a:rPr lang="en-US" sz="2800" dirty="0" err="1"/>
              <a:t>nước</a:t>
            </a:r>
            <a:endParaRPr lang="vi-VN" sz="2800" dirty="0"/>
          </a:p>
        </p:txBody>
      </p:sp>
    </p:spTree>
    <p:extLst>
      <p:ext uri="{BB962C8B-B14F-4D97-AF65-F5344CB8AC3E}">
        <p14:creationId xmlns:p14="http://schemas.microsoft.com/office/powerpoint/2010/main" val="16986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3219271"/>
            <a:ext cx="2667000" cy="369332"/>
          </a:xfrm>
          <a:prstGeom prst="rect">
            <a:avLst/>
          </a:prstGeom>
        </p:spPr>
        <p:txBody>
          <a:bodyPr wrap="square">
            <a:spAutoFit/>
          </a:bodyPr>
          <a:lstStyle/>
          <a:p>
            <a:r>
              <a:rPr lang="vi-VN" dirty="0"/>
              <a:t>+ Tiếng vang ở hang đá</a:t>
            </a:r>
          </a:p>
        </p:txBody>
      </p:sp>
      <p:sp>
        <p:nvSpPr>
          <p:cNvPr id="5" name="Rectangle 4"/>
          <p:cNvSpPr/>
          <p:nvPr/>
        </p:nvSpPr>
        <p:spPr>
          <a:xfrm>
            <a:off x="1752600" y="6244725"/>
            <a:ext cx="4572000" cy="523220"/>
          </a:xfrm>
          <a:prstGeom prst="rect">
            <a:avLst/>
          </a:prstGeom>
        </p:spPr>
        <p:txBody>
          <a:bodyPr wrap="square">
            <a:spAutoFit/>
          </a:bodyPr>
          <a:lstStyle/>
          <a:p>
            <a:r>
              <a:rPr lang="vi-VN" sz="2800" dirty="0">
                <a:solidFill>
                  <a:srgbClr val="FF0000"/>
                </a:solidFill>
              </a:rPr>
              <a:t>+ Tiếng vang ở hang đá</a:t>
            </a:r>
          </a:p>
        </p:txBody>
      </p:sp>
    </p:spTree>
    <p:extLst>
      <p:ext uri="{BB962C8B-B14F-4D97-AF65-F5344CB8AC3E}">
        <p14:creationId xmlns:p14="http://schemas.microsoft.com/office/powerpoint/2010/main" val="11662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02" y="152400"/>
            <a:ext cx="865129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23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Sự</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phản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xạ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14- PHẢN XẠ ÂM</a:t>
            </a: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cứng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nhẵn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tốt</a:t>
            </a:r>
            <a:endParaRPr lang="en-US" sz="2800" u="none"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men,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mềm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xốp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gồ</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ghề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kém</a:t>
            </a:r>
            <a:r>
              <a:rPr lang="en-US" sz="2800" u="none"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len</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Sóng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khi</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gặp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cản</a:t>
            </a:r>
            <a:endParaRPr lang="en-US" sz="2800" u="none" dirty="0">
              <a:latin typeface="Times New Roman" pitchFamily="18" charset="0"/>
              <a:cs typeface="Times New Roman"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hiện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tượng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về</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sóng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10" name="TextBox 9"/>
          <p:cNvSpPr txBox="1"/>
          <p:nvPr/>
        </p:nvSpPr>
        <p:spPr>
          <a:xfrm>
            <a:off x="152401" y="3365718"/>
            <a:ext cx="9144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1/15 </a:t>
            </a:r>
            <a:r>
              <a:rPr lang="en-US" sz="2800" dirty="0" err="1">
                <a:latin typeface="Times New Roman" pitchFamily="18" charset="0"/>
                <a:cs typeface="Times New Roman" pitchFamily="18" charset="0"/>
              </a:rPr>
              <a:t>giây</a:t>
            </a:r>
            <a:endParaRPr lang="en-US" sz="2800" u="none" dirty="0">
              <a:latin typeface="Times New Roman" pitchFamily="18" charset="0"/>
              <a:cs typeface="Times New Roman" pitchFamily="18" charset="0"/>
            </a:endParaRPr>
          </a:p>
        </p:txBody>
      </p:sp>
    </p:spTree>
    <p:extLst>
      <p:ext uri="{BB962C8B-B14F-4D97-AF65-F5344CB8AC3E}">
        <p14:creationId xmlns:p14="http://schemas.microsoft.com/office/powerpoint/2010/main" val="3624184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32" t="10526" r="26776" b="10526"/>
          <a:stretch/>
        </p:blipFill>
        <p:spPr bwMode="auto">
          <a:xfrm>
            <a:off x="172453" y="411480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10600" y="41910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sng" strike="noStrike" cap="none" normalizeH="0" baseline="0">
              <a:ln>
                <a:noFill/>
              </a:ln>
              <a:solidFill>
                <a:srgbClr val="FF9900"/>
              </a:solidFill>
              <a:effectLst/>
              <a:latin typeface="Times New Roman" pitchFamily="18" charset="0"/>
            </a:endParaRPr>
          </a:p>
        </p:txBody>
      </p:sp>
      <p:cxnSp>
        <p:nvCxnSpPr>
          <p:cNvPr id="5" name="Straight Arrow Connector 4"/>
          <p:cNvCxnSpPr/>
          <p:nvPr/>
        </p:nvCxnSpPr>
        <p:spPr bwMode="auto">
          <a:xfrm flipV="1">
            <a:off x="990600" y="48768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990600" y="46482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080371" y="5024735"/>
            <a:ext cx="1872629" cy="461665"/>
          </a:xfrm>
          <a:prstGeom prst="rect">
            <a:avLst/>
          </a:prstGeom>
          <a:noFill/>
        </p:spPr>
        <p:txBody>
          <a:bodyPr wrap="none" rtlCol="0">
            <a:spAutoFit/>
          </a:bodyPr>
          <a:lstStyle/>
          <a:p>
            <a:r>
              <a:rPr lang="en-US" sz="2400" u="none">
                <a:solidFill>
                  <a:schemeClr val="tx1"/>
                </a:solidFill>
              </a:rPr>
              <a:t>Âm trực tiếp</a:t>
            </a:r>
          </a:p>
        </p:txBody>
      </p:sp>
      <p:sp>
        <p:nvSpPr>
          <p:cNvPr id="9" name="TextBox 8"/>
          <p:cNvSpPr txBox="1"/>
          <p:nvPr/>
        </p:nvSpPr>
        <p:spPr>
          <a:xfrm>
            <a:off x="3006519" y="4267200"/>
            <a:ext cx="1794081" cy="461665"/>
          </a:xfrm>
          <a:prstGeom prst="rect">
            <a:avLst/>
          </a:prstGeom>
          <a:noFill/>
        </p:spPr>
        <p:txBody>
          <a:bodyPr wrap="none" rtlCol="0">
            <a:spAutoFit/>
          </a:bodyPr>
          <a:lstStyle/>
          <a:p>
            <a:r>
              <a:rPr lang="en-US" sz="2400" u="none">
                <a:solidFill>
                  <a:schemeClr val="tx1"/>
                </a:solidFill>
              </a:rPr>
              <a:t>Âm phản xạ</a:t>
            </a:r>
          </a:p>
        </p:txBody>
      </p:sp>
      <p:cxnSp>
        <p:nvCxnSpPr>
          <p:cNvPr id="11" name="Straight Arrow Connector 10"/>
          <p:cNvCxnSpPr/>
          <p:nvPr/>
        </p:nvCxnSpPr>
        <p:spPr bwMode="auto">
          <a:xfrm flipH="1">
            <a:off x="2286000" y="468630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4648200" y="49149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92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32" t="10526" r="26776" b="10526"/>
          <a:stretch/>
        </p:blipFill>
        <p:spPr bwMode="auto">
          <a:xfrm>
            <a:off x="172453" y="0"/>
            <a:ext cx="1295400" cy="272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610600" y="76200"/>
            <a:ext cx="152400" cy="25687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sng" strike="noStrike" cap="none" normalizeH="0" baseline="0">
              <a:ln>
                <a:noFill/>
              </a:ln>
              <a:solidFill>
                <a:srgbClr val="FF9900"/>
              </a:solidFill>
              <a:effectLst/>
              <a:latin typeface="Times New Roman" pitchFamily="18" charset="0"/>
            </a:endParaRPr>
          </a:p>
        </p:txBody>
      </p:sp>
      <p:cxnSp>
        <p:nvCxnSpPr>
          <p:cNvPr id="5" name="Straight Arrow Connector 4"/>
          <p:cNvCxnSpPr/>
          <p:nvPr/>
        </p:nvCxnSpPr>
        <p:spPr bwMode="auto">
          <a:xfrm flipV="1">
            <a:off x="990600" y="7620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990600" y="533400"/>
            <a:ext cx="7620000" cy="76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3080371" y="909935"/>
            <a:ext cx="1872629" cy="461665"/>
          </a:xfrm>
          <a:prstGeom prst="rect">
            <a:avLst/>
          </a:prstGeom>
          <a:noFill/>
        </p:spPr>
        <p:txBody>
          <a:bodyPr wrap="none" rtlCol="0">
            <a:spAutoFit/>
          </a:bodyPr>
          <a:lstStyle/>
          <a:p>
            <a:r>
              <a:rPr lang="en-US" sz="2400" u="none">
                <a:solidFill>
                  <a:schemeClr val="tx1"/>
                </a:solidFill>
              </a:rPr>
              <a:t>Âm trực tiếp</a:t>
            </a:r>
          </a:p>
        </p:txBody>
      </p:sp>
      <p:sp>
        <p:nvSpPr>
          <p:cNvPr id="8" name="TextBox 7"/>
          <p:cNvSpPr txBox="1"/>
          <p:nvPr/>
        </p:nvSpPr>
        <p:spPr>
          <a:xfrm>
            <a:off x="3006519" y="152400"/>
            <a:ext cx="1794081" cy="461665"/>
          </a:xfrm>
          <a:prstGeom prst="rect">
            <a:avLst/>
          </a:prstGeom>
          <a:noFill/>
        </p:spPr>
        <p:txBody>
          <a:bodyPr wrap="none" rtlCol="0">
            <a:spAutoFit/>
          </a:bodyPr>
          <a:lstStyle/>
          <a:p>
            <a:r>
              <a:rPr lang="en-US" sz="2400" u="none">
                <a:solidFill>
                  <a:schemeClr val="tx1"/>
                </a:solidFill>
              </a:rPr>
              <a:t>Âm phản xạ</a:t>
            </a:r>
          </a:p>
        </p:txBody>
      </p:sp>
      <p:cxnSp>
        <p:nvCxnSpPr>
          <p:cNvPr id="9" name="Straight Arrow Connector 8"/>
          <p:cNvCxnSpPr/>
          <p:nvPr/>
        </p:nvCxnSpPr>
        <p:spPr bwMode="auto">
          <a:xfrm flipH="1">
            <a:off x="2286000" y="599210"/>
            <a:ext cx="794371"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4648200" y="800100"/>
            <a:ext cx="990600"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extLst>
              <p:ext uri="{D42A27DB-BD31-4B8C-83A1-F6EECF244321}">
                <p14:modId xmlns:p14="http://schemas.microsoft.com/office/powerpoint/2010/main" val="2773534245"/>
              </p:ext>
            </p:extLst>
          </p:nvPr>
        </p:nvGraphicFramePr>
        <p:xfrm>
          <a:off x="228600" y="4572000"/>
          <a:ext cx="1200970" cy="762000"/>
        </p:xfrm>
        <a:graphic>
          <a:graphicData uri="http://schemas.openxmlformats.org/presentationml/2006/ole">
            <mc:AlternateContent xmlns:mc="http://schemas.openxmlformats.org/markup-compatibility/2006">
              <mc:Choice xmlns:v="urn:schemas-microsoft-com:vml" Requires="v">
                <p:oleObj name="Equation" r:id="rId3" imgW="520560" imgH="431640" progId="Equation.DSMT4">
                  <p:embed/>
                </p:oleObj>
              </mc:Choice>
              <mc:Fallback>
                <p:oleObj name="Equation" r:id="rId3" imgW="520560" imgH="431640" progId="Equation.DSMT4">
                  <p:embed/>
                  <p:pic>
                    <p:nvPicPr>
                      <p:cNvPr id="0" name=""/>
                      <p:cNvPicPr/>
                      <p:nvPr/>
                    </p:nvPicPr>
                    <p:blipFill>
                      <a:blip r:embed="rId4"/>
                      <a:stretch>
                        <a:fillRect/>
                      </a:stretch>
                    </p:blipFill>
                    <p:spPr>
                      <a:xfrm>
                        <a:off x="228600" y="4572000"/>
                        <a:ext cx="1200970" cy="762000"/>
                      </a:xfrm>
                      <a:prstGeom prst="rect">
                        <a:avLst/>
                      </a:prstGeom>
                      <a:ln>
                        <a:solidFill>
                          <a:srgbClr val="FF0000">
                            <a:alpha val="0"/>
                          </a:srgbClr>
                        </a:solidFill>
                      </a:ln>
                    </p:spPr>
                  </p:pic>
                </p:oleObj>
              </mc:Fallback>
            </mc:AlternateContent>
          </a:graphicData>
        </a:graphic>
      </p:graphicFrame>
      <p:sp>
        <p:nvSpPr>
          <p:cNvPr id="17" name="TextBox 16"/>
          <p:cNvSpPr txBox="1"/>
          <p:nvPr/>
        </p:nvSpPr>
        <p:spPr>
          <a:xfrm>
            <a:off x="108099" y="5181600"/>
            <a:ext cx="1891865" cy="523220"/>
          </a:xfrm>
          <a:prstGeom prst="rect">
            <a:avLst/>
          </a:prstGeom>
          <a:noFill/>
        </p:spPr>
        <p:txBody>
          <a:bodyPr wrap="none" rtlCol="0">
            <a:spAutoFit/>
          </a:bodyPr>
          <a:lstStyle/>
          <a:p>
            <a:r>
              <a:rPr lang="en-US" sz="2800" b="0" u="sng" dirty="0">
                <a:solidFill>
                  <a:schemeClr val="tx1"/>
                </a:solidFill>
                <a:latin typeface="Times New Roman" pitchFamily="18" charset="0"/>
                <a:cs typeface="Times New Roman" pitchFamily="18" charset="0"/>
              </a:rPr>
              <a:t>v = 343 m/s</a:t>
            </a:r>
            <a:endParaRPr lang="en-US" sz="2800" u="sng" dirty="0">
              <a:latin typeface="Times New Roman" pitchFamily="18" charset="0"/>
              <a:cs typeface="Times New Roman" pitchFamily="18" charset="0"/>
            </a:endParaRPr>
          </a:p>
        </p:txBody>
      </p:sp>
      <p:sp>
        <p:nvSpPr>
          <p:cNvPr id="19" name="TextBox 18"/>
          <p:cNvSpPr txBox="1"/>
          <p:nvPr/>
        </p:nvSpPr>
        <p:spPr>
          <a:xfrm>
            <a:off x="0" y="5715000"/>
            <a:ext cx="3143809" cy="523220"/>
          </a:xfrm>
          <a:prstGeom prst="rect">
            <a:avLst/>
          </a:prstGeom>
          <a:noFill/>
        </p:spPr>
        <p:txBody>
          <a:bodyPr wrap="none" rtlCol="0">
            <a:spAutoFit/>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t> </a:t>
            </a:r>
            <a:r>
              <a:rPr lang="en-US" sz="2800" dirty="0">
                <a:latin typeface="Gigi" pitchFamily="82" charset="0"/>
              </a:rPr>
              <a:t>s’</a:t>
            </a:r>
            <a:r>
              <a:rPr lang="en-US" sz="2800" b="0" u="none" dirty="0">
                <a:solidFill>
                  <a:schemeClr val="tx1"/>
                </a:solidFill>
              </a:rPr>
              <a:t>= ? m</a:t>
            </a:r>
            <a:endParaRPr lang="en-US" sz="2800" dirty="0"/>
          </a:p>
        </p:txBody>
      </p:sp>
      <p:sp>
        <p:nvSpPr>
          <p:cNvPr id="2" name="Rectangle 1"/>
          <p:cNvSpPr/>
          <p:nvPr/>
        </p:nvSpPr>
        <p:spPr>
          <a:xfrm>
            <a:off x="34635" y="2601054"/>
            <a:ext cx="9067800" cy="1384995"/>
          </a:xfrm>
          <a:prstGeom prst="rect">
            <a:avLst/>
          </a:prstGeom>
        </p:spPr>
        <p:txBody>
          <a:bodyPr wrap="square">
            <a:spAutoFit/>
          </a:bodyPr>
          <a:lstStyle/>
          <a:p>
            <a:r>
              <a:rPr lang="en-US" sz="2800" dirty="0">
                <a:latin typeface="+mj-lt"/>
              </a:rPr>
              <a:t>?</a:t>
            </a:r>
            <a:r>
              <a:rPr lang="vi-VN" sz="2800" dirty="0">
                <a:latin typeface="+mj-lt"/>
              </a:rPr>
              <a:t>Một người phải đứng cách một vách đá ít nhất bao nhiêu mét để có thể nghe được tiếng vang của mình khi hét to? Biết tốc độ truyền âm trong không khí ở điều kiện thường là 343 m/s.</a:t>
            </a:r>
            <a:endParaRPr lang="en-US" sz="2800" dirty="0">
              <a:latin typeface="+mj-lt"/>
            </a:endParaRPr>
          </a:p>
        </p:txBody>
      </p:sp>
      <p:sp>
        <p:nvSpPr>
          <p:cNvPr id="11" name="Rectangle 10"/>
          <p:cNvSpPr/>
          <p:nvPr/>
        </p:nvSpPr>
        <p:spPr>
          <a:xfrm>
            <a:off x="3431095" y="4572000"/>
            <a:ext cx="4415410" cy="954107"/>
          </a:xfrm>
          <a:prstGeom prst="rect">
            <a:avLst/>
          </a:prstGeom>
        </p:spPr>
        <p:txBody>
          <a:bodyPr wrap="square">
            <a:spAutoFit/>
          </a:bodyPr>
          <a:lstStyle/>
          <a:p>
            <a:r>
              <a:rPr lang="en-US" sz="2800" dirty="0" err="1">
                <a:latin typeface="Times New Roman" pitchFamily="18" charset="0"/>
                <a:cs typeface="Times New Roman" pitchFamily="18" charset="0"/>
              </a:rPr>
              <a:t>Quãng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r>
              <a:rPr lang="en-US" sz="2800" dirty="0">
                <a:latin typeface="Gigi" pitchFamily="82" charset="0"/>
              </a:rPr>
              <a:t>S </a:t>
            </a:r>
            <a:r>
              <a:rPr lang="en-US" sz="2800" dirty="0">
                <a:latin typeface="+mj-lt"/>
              </a:rPr>
              <a:t> </a:t>
            </a:r>
            <a:r>
              <a:rPr lang="vi-VN" sz="2800" dirty="0">
                <a:latin typeface="+mj-lt"/>
              </a:rPr>
              <a:t>=v.t=343.1</a:t>
            </a:r>
            <a:r>
              <a:rPr lang="en-US" sz="2800" dirty="0">
                <a:latin typeface="+mj-lt"/>
              </a:rPr>
              <a:t>/</a:t>
            </a:r>
            <a:r>
              <a:rPr lang="vi-VN" sz="2800" dirty="0">
                <a:latin typeface="+mj-lt"/>
              </a:rPr>
              <a:t>15≈22,87(m</a:t>
            </a:r>
            <a:r>
              <a:rPr lang="en-US" sz="2800" dirty="0">
                <a:latin typeface="+mj-lt"/>
              </a:rPr>
              <a:t>)</a:t>
            </a:r>
            <a:endParaRPr lang="vi-VN" sz="2800" dirty="0">
              <a:latin typeface="+mj-lt"/>
            </a:endParaRPr>
          </a:p>
        </p:txBody>
      </p:sp>
      <p:sp>
        <p:nvSpPr>
          <p:cNvPr id="21" name="Rectangle 20"/>
          <p:cNvSpPr/>
          <p:nvPr/>
        </p:nvSpPr>
        <p:spPr>
          <a:xfrm>
            <a:off x="3886200" y="4048780"/>
            <a:ext cx="1143000"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22" name="Rectangle 21"/>
          <p:cNvSpPr/>
          <p:nvPr/>
        </p:nvSpPr>
        <p:spPr>
          <a:xfrm>
            <a:off x="76200" y="4038600"/>
            <a:ext cx="1447800"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Tóm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tắt</a:t>
            </a:r>
            <a:endParaRPr lang="vi-VN" sz="2800" dirty="0">
              <a:solidFill>
                <a:srgbClr val="FF0000"/>
              </a:solidFill>
              <a:latin typeface="Times New Roman" pitchFamily="18" charset="0"/>
              <a:cs typeface="Times New Roman" pitchFamily="18" charset="0"/>
            </a:endParaRPr>
          </a:p>
        </p:txBody>
      </p:sp>
      <p:sp>
        <p:nvSpPr>
          <p:cNvPr id="23" name="Rectangle 22"/>
          <p:cNvSpPr/>
          <p:nvPr/>
        </p:nvSpPr>
        <p:spPr>
          <a:xfrm>
            <a:off x="3417240" y="5486400"/>
            <a:ext cx="4583760" cy="954107"/>
          </a:xfrm>
          <a:prstGeom prst="rect">
            <a:avLst/>
          </a:prstGeom>
        </p:spPr>
        <p:txBody>
          <a:bodyPr wrap="square">
            <a:spAutoFit/>
          </a:bodyPr>
          <a:lstStyle/>
          <a:p>
            <a:r>
              <a:rPr lang="en-US" sz="2800" dirty="0">
                <a:latin typeface="+mj-lt"/>
              </a:rPr>
              <a:t>Đ</a:t>
            </a:r>
            <a:r>
              <a:rPr lang="vi-VN" sz="2800" dirty="0">
                <a:latin typeface="+mj-lt"/>
              </a:rPr>
              <a:t>ứng cách vách đá ít nhất là:</a:t>
            </a:r>
          </a:p>
          <a:p>
            <a:r>
              <a:rPr lang="en-US" sz="2800" dirty="0">
                <a:latin typeface="Gigi" pitchFamily="82" charset="0"/>
              </a:rPr>
              <a:t>S’ </a:t>
            </a:r>
            <a:r>
              <a:rPr lang="en-US" sz="2800" dirty="0">
                <a:latin typeface="+mj-lt"/>
              </a:rPr>
              <a:t> </a:t>
            </a:r>
            <a:r>
              <a:rPr lang="vi-VN" sz="2800" dirty="0">
                <a:latin typeface="+mj-lt"/>
              </a:rPr>
              <a:t>=</a:t>
            </a:r>
            <a:r>
              <a:rPr lang="en-US" sz="2800" dirty="0">
                <a:latin typeface="Gigi" pitchFamily="82" charset="0"/>
              </a:rPr>
              <a:t>s’/2</a:t>
            </a:r>
            <a:r>
              <a:rPr lang="en-US" sz="2800" dirty="0">
                <a:latin typeface="Times New Roman" pitchFamily="18" charset="0"/>
                <a:cs typeface="Times New Roman" pitchFamily="18" charset="0"/>
              </a:rPr>
              <a:t>= 11,435 m</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82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arn(inVertical)">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barn(inVertical)">
                                      <p:cBhvr>
                                        <p:cTn id="40"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152400" y="5265003"/>
            <a:ext cx="3048000" cy="830997"/>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en-US" sz="2400" b="1" i="1" dirty="0"/>
              <a:t>+ </a:t>
            </a:r>
            <a:r>
              <a:rPr lang="en-US" sz="2400" b="1" i="1" dirty="0" err="1"/>
              <a:t>Máy</a:t>
            </a:r>
            <a:r>
              <a:rPr lang="en-US" sz="2400" b="1" i="1" dirty="0"/>
              <a:t> </a:t>
            </a:r>
            <a:r>
              <a:rPr lang="en-US" sz="2400" b="1" i="1" dirty="0" err="1"/>
              <a:t>khoan</a:t>
            </a:r>
            <a:r>
              <a:rPr lang="en-US" sz="2400" b="1" i="1" dirty="0"/>
              <a:t> </a:t>
            </a:r>
            <a:r>
              <a:rPr lang="en-US" sz="2400" b="1" i="1" dirty="0" err="1"/>
              <a:t>bê</a:t>
            </a:r>
            <a:r>
              <a:rPr lang="en-US" sz="2400" b="1" i="1" dirty="0"/>
              <a:t> </a:t>
            </a:r>
            <a:r>
              <a:rPr lang="en-US" sz="2400" b="1" i="1" dirty="0" err="1"/>
              <a:t>tông</a:t>
            </a:r>
            <a:r>
              <a:rPr lang="en-US" sz="2400" b="1" i="1" dirty="0"/>
              <a:t> </a:t>
            </a:r>
            <a:r>
              <a:rPr lang="en-US" sz="2400" b="1" i="1" dirty="0" err="1"/>
              <a:t>liên</a:t>
            </a:r>
            <a:r>
              <a:rPr lang="en-US" sz="2400" b="1" i="1" dirty="0"/>
              <a:t> </a:t>
            </a:r>
            <a:r>
              <a:rPr lang="en-US" sz="2400" b="1" i="1" dirty="0" err="1"/>
              <a:t>tục</a:t>
            </a:r>
            <a:r>
              <a:rPr lang="en-US" sz="2400" b="1" i="1" dirty="0"/>
              <a:t> </a:t>
            </a:r>
            <a:r>
              <a:rPr lang="en-US" sz="2400" b="1" i="1" dirty="0" err="1"/>
              <a:t>hoạt</a:t>
            </a:r>
            <a:r>
              <a:rPr lang="en-US" sz="2400" b="1" i="1" dirty="0"/>
              <a:t> </a:t>
            </a:r>
            <a:r>
              <a:rPr lang="en-US" sz="2400" b="1" i="1" dirty="0" err="1"/>
              <a:t>động</a:t>
            </a:r>
            <a:endParaRPr lang="en-US" sz="2400" b="1" i="1" dirty="0"/>
          </a:p>
        </p:txBody>
      </p:sp>
      <p:sp>
        <p:nvSpPr>
          <p:cNvPr id="7" name="Text Box 9"/>
          <p:cNvSpPr txBox="1">
            <a:spLocks noChangeArrowheads="1"/>
          </p:cNvSpPr>
          <p:nvPr/>
        </p:nvSpPr>
        <p:spPr bwMode="auto">
          <a:xfrm>
            <a:off x="5437909" y="5329535"/>
            <a:ext cx="3248891" cy="46166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en-US" sz="2400" b="1" i="1" dirty="0"/>
              <a:t>+ </a:t>
            </a:r>
            <a:r>
              <a:rPr lang="en-US" sz="2400" b="1" i="1" dirty="0" err="1"/>
              <a:t>Người</a:t>
            </a:r>
            <a:r>
              <a:rPr lang="en-US" sz="2400" b="1" i="1" dirty="0"/>
              <a:t> </a:t>
            </a:r>
            <a:r>
              <a:rPr lang="en-US" sz="2400" b="1" i="1" dirty="0" err="1"/>
              <a:t>bán</a:t>
            </a:r>
            <a:r>
              <a:rPr lang="en-US" sz="2400" b="1" i="1" dirty="0"/>
              <a:t> </a:t>
            </a:r>
            <a:r>
              <a:rPr lang="en-US" sz="2400" b="1" i="1" dirty="0" err="1"/>
              <a:t>hàng</a:t>
            </a:r>
            <a:r>
              <a:rPr lang="en-US" sz="2400" b="1" i="1" dirty="0"/>
              <a:t> </a:t>
            </a:r>
            <a:r>
              <a:rPr lang="en-US" sz="2400" b="1" i="1" dirty="0" err="1"/>
              <a:t>rong</a:t>
            </a:r>
            <a:endParaRPr lang="en-US" sz="2400" b="1" i="1" dirty="0"/>
          </a:p>
        </p:txBody>
      </p:sp>
      <p:sp>
        <p:nvSpPr>
          <p:cNvPr id="2" name="Rectangle 1"/>
          <p:cNvSpPr/>
          <p:nvPr/>
        </p:nvSpPr>
        <p:spPr>
          <a:xfrm>
            <a:off x="76200" y="58065"/>
            <a:ext cx="8991600" cy="523220"/>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4.</a:t>
            </a:r>
            <a:r>
              <a:rPr lang="vi-VN" sz="2800" dirty="0">
                <a:latin typeface="Times New Roman" pitchFamily="18" charset="0"/>
                <a:cs typeface="Times New Roman" pitchFamily="18" charset="0"/>
              </a:rPr>
              <a:t> Nêu các loại tiếng ồn được minh họa trong Hình 14.4</a:t>
            </a:r>
            <a:endParaRPr lang="en-US" sz="2800" dirty="0">
              <a:latin typeface="Times New Roman" pitchFamily="18" charset="0"/>
              <a:cs typeface="Times New Roman" pitchFamily="18" charset="0"/>
            </a:endParaRPr>
          </a:p>
        </p:txBody>
      </p:sp>
      <p:sp>
        <p:nvSpPr>
          <p:cNvPr id="8" name="Text Box 9"/>
          <p:cNvSpPr txBox="1">
            <a:spLocks noChangeArrowheads="1"/>
          </p:cNvSpPr>
          <p:nvPr/>
        </p:nvSpPr>
        <p:spPr bwMode="auto">
          <a:xfrm>
            <a:off x="5410200" y="5937738"/>
            <a:ext cx="3248891" cy="461665"/>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en-US" sz="2400" b="1" i="1" dirty="0"/>
              <a:t>+ </a:t>
            </a:r>
            <a:r>
              <a:rPr lang="en-US" sz="2400" b="1" i="1" dirty="0" err="1"/>
              <a:t>Còi</a:t>
            </a:r>
            <a:r>
              <a:rPr lang="en-US" sz="2400" b="1" i="1" dirty="0"/>
              <a:t> </a:t>
            </a:r>
            <a:r>
              <a:rPr lang="en-US" sz="2400" b="1" i="1" dirty="0" err="1"/>
              <a:t>xe</a:t>
            </a:r>
            <a:r>
              <a:rPr lang="en-US" sz="2400" b="1" i="1" dirty="0"/>
              <a:t> ô </a:t>
            </a:r>
            <a:r>
              <a:rPr lang="en-US" sz="2400" b="1" i="1" dirty="0" err="1"/>
              <a:t>tô</a:t>
            </a:r>
            <a:endParaRPr lang="en-US" sz="2400" b="1" i="1" dirty="0"/>
          </a:p>
        </p:txBody>
      </p:sp>
      <p:sp>
        <p:nvSpPr>
          <p:cNvPr id="10" name="Text Box 9"/>
          <p:cNvSpPr txBox="1">
            <a:spLocks noChangeArrowheads="1"/>
          </p:cNvSpPr>
          <p:nvPr/>
        </p:nvSpPr>
        <p:spPr bwMode="auto">
          <a:xfrm>
            <a:off x="152400" y="6167735"/>
            <a:ext cx="4724400" cy="52322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i="1" dirty="0"/>
              <a:t>+ </a:t>
            </a:r>
            <a:r>
              <a:rPr lang="en-US" sz="2800" dirty="0" err="1"/>
              <a:t>Cửa</a:t>
            </a:r>
            <a:r>
              <a:rPr lang="en-US" sz="2800" dirty="0"/>
              <a:t> </a:t>
            </a:r>
            <a:r>
              <a:rPr lang="en-US" sz="2800" dirty="0" err="1"/>
              <a:t>hàng</a:t>
            </a:r>
            <a:r>
              <a:rPr lang="en-US" sz="2800" dirty="0"/>
              <a:t> </a:t>
            </a:r>
            <a:r>
              <a:rPr lang="en-US" sz="2800" dirty="0" err="1"/>
              <a:t>bán</a:t>
            </a:r>
            <a:r>
              <a:rPr lang="en-US" sz="2800" dirty="0"/>
              <a:t> </a:t>
            </a:r>
            <a:r>
              <a:rPr lang="en-US" sz="2800" dirty="0" err="1"/>
              <a:t>máy</a:t>
            </a:r>
            <a:r>
              <a:rPr lang="en-US" sz="2800" dirty="0"/>
              <a:t> </a:t>
            </a:r>
            <a:r>
              <a:rPr lang="en-US" sz="2800" dirty="0" err="1"/>
              <a:t>phát</a:t>
            </a:r>
            <a:r>
              <a:rPr lang="en-US" sz="2800" dirty="0"/>
              <a:t> </a:t>
            </a:r>
            <a:r>
              <a:rPr lang="en-US" sz="2800" dirty="0" err="1"/>
              <a:t>nhạc</a:t>
            </a:r>
            <a:r>
              <a:rPr lang="en-US" sz="2800" dirty="0"/>
              <a:t>.</a:t>
            </a:r>
          </a:p>
        </p:txBody>
      </p:sp>
    </p:spTree>
    <p:extLst>
      <p:ext uri="{BB962C8B-B14F-4D97-AF65-F5344CB8AC3E}">
        <p14:creationId xmlns:p14="http://schemas.microsoft.com/office/powerpoint/2010/main" val="10793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0" y="263096"/>
            <a:ext cx="8932070" cy="141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5" y="1524000"/>
            <a:ext cx="77247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barn(inVertical)">
                                      <p:cBhvr>
                                        <p:cTn id="7"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8276772"/>
              </p:ext>
            </p:extLst>
          </p:nvPr>
        </p:nvGraphicFramePr>
        <p:xfrm>
          <a:off x="228600" y="228600"/>
          <a:ext cx="8229600" cy="946718"/>
        </p:xfrm>
        <a:graphic>
          <a:graphicData uri="http://schemas.openxmlformats.org/drawingml/2006/table">
            <a:tbl>
              <a:tblPr/>
              <a:tblGrid>
                <a:gridCol w="8229600">
                  <a:extLst>
                    <a:ext uri="{9D8B030D-6E8A-4147-A177-3AD203B41FA5}">
                      <a16:colId xmlns:a16="http://schemas.microsoft.com/office/drawing/2014/main" val="20000"/>
                    </a:ext>
                  </a:extLst>
                </a:gridCol>
              </a:tblGrid>
              <a:tr h="630559">
                <a:tc>
                  <a:txBody>
                    <a:bodyPr/>
                    <a:lstStyle/>
                    <a:p>
                      <a:pPr fontAlgn="t"/>
                      <a:r>
                        <a:rPr lang="en-US" sz="2800" b="1" dirty="0">
                          <a:effectLst/>
                          <a:latin typeface="+mj-lt"/>
                        </a:rPr>
                        <a:t>? </a:t>
                      </a:r>
                      <a:r>
                        <a:rPr lang="vi-VN" sz="2800" b="1" dirty="0">
                          <a:effectLst/>
                          <a:latin typeface="+mj-lt"/>
                        </a:rPr>
                        <a:t>5.</a:t>
                      </a:r>
                      <a:r>
                        <a:rPr lang="vi-VN" sz="2800" b="0" dirty="0">
                          <a:effectLst/>
                          <a:latin typeface="+mj-lt"/>
                        </a:rPr>
                        <a:t> Nêu một số tác hại của tiếng ồn đối với sức khỏe và các hoạt động thường ngày của chúng ta.</a:t>
                      </a:r>
                    </a:p>
                  </a:txBody>
                  <a:tcPr marL="46639" marR="46639" marT="46639" marB="46639">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4800" y="1434644"/>
            <a:ext cx="85344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err="1">
                <a:ln>
                  <a:noFill/>
                </a:ln>
                <a:solidFill>
                  <a:srgbClr val="FF0000"/>
                </a:solidFill>
                <a:effectLst/>
                <a:latin typeface="Times New Roman" pitchFamily="18" charset="0"/>
                <a:cs typeface="Times New Roman" pitchFamily="18" charset="0"/>
              </a:rPr>
              <a:t>Lời</a:t>
            </a:r>
            <a:r>
              <a:rPr kumimoji="0" lang="en-US" sz="2800" b="1" i="0" u="sng"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sng" strike="noStrike" cap="none" normalizeH="0" baseline="0" dirty="0" err="1">
                <a:ln>
                  <a:noFill/>
                </a:ln>
                <a:solidFill>
                  <a:srgbClr val="FF0000"/>
                </a:solidFill>
                <a:effectLst/>
                <a:latin typeface="Times New Roman" pitchFamily="18" charset="0"/>
                <a:cs typeface="Times New Roman" pitchFamily="18" charset="0"/>
              </a:rPr>
              <a:t>giải</a:t>
            </a:r>
            <a:r>
              <a:rPr kumimoji="0" lang="en-US" sz="2800" b="1" i="0" u="sng" strike="noStrike" cap="none" normalizeH="0" baseline="0" dirty="0">
                <a:ln>
                  <a:noFill/>
                </a:ln>
                <a:solidFill>
                  <a:srgbClr val="FF0000"/>
                </a:solidFill>
                <a:effectLst/>
                <a:latin typeface="Times New Roman" pitchFamily="18" charset="0"/>
                <a:cs typeface="Times New Roman" pitchFamily="18" charset="0"/>
              </a:rPr>
              <a:t> </a:t>
            </a:r>
            <a:endParaRPr kumimoji="0" lang="en-US" sz="2000" b="0" i="0" u="sng"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Một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số</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hại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tiếng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ồn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đối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sức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khỏe</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hoạt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con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người</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Gây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ù tai,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giảm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sức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nghe</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Gây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rối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lọan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giấc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ngủ</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huyết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áp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bệnh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lý</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mạch</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Suy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giảm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nhận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ở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trẻ</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em</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Suy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giảm</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lượng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học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tập</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hành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vi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con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người</a:t>
            </a:r>
            <a:endParaRPr kumimoji="0" lang="en-US" sz="2800" b="0" i="0" u="none" strike="noStrike" cap="none" normalizeH="0" baseline="0" dirty="0">
              <a:ln>
                <a:noFill/>
              </a:ln>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047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295401"/>
            <a:ext cx="8382001"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8177" y="5236458"/>
            <a:ext cx="7271478" cy="630942"/>
          </a:xfrm>
          <a:prstGeom prst="rect">
            <a:avLst/>
          </a:prstGeom>
          <a:solidFill>
            <a:srgbClr val="FFC000"/>
          </a:solidFill>
        </p:spPr>
        <p:txBody>
          <a:bodyPr wrap="none" rtlCol="0">
            <a:spAutoFit/>
          </a:bodyPr>
          <a:lstStyle/>
          <a:p>
            <a:r>
              <a:rPr lang="en-US" sz="3500" u="none" dirty="0" err="1">
                <a:solidFill>
                  <a:srgbClr val="FF0000"/>
                </a:solidFill>
              </a:rPr>
              <a:t>Kiến</a:t>
            </a:r>
            <a:r>
              <a:rPr lang="en-US" sz="3500" u="none" dirty="0">
                <a:solidFill>
                  <a:srgbClr val="FF0000"/>
                </a:solidFill>
              </a:rPr>
              <a:t> </a:t>
            </a:r>
            <a:r>
              <a:rPr lang="en-US" sz="3500" u="none" dirty="0" err="1">
                <a:solidFill>
                  <a:srgbClr val="FF0000"/>
                </a:solidFill>
              </a:rPr>
              <a:t>trúc</a:t>
            </a:r>
            <a:r>
              <a:rPr lang="en-US" sz="3500" u="none" dirty="0">
                <a:solidFill>
                  <a:srgbClr val="FF0000"/>
                </a:solidFill>
              </a:rPr>
              <a:t> </a:t>
            </a:r>
            <a:r>
              <a:rPr lang="en-US" sz="3500" u="none" dirty="0" err="1">
                <a:solidFill>
                  <a:srgbClr val="FF0000"/>
                </a:solidFill>
              </a:rPr>
              <a:t>bên</a:t>
            </a:r>
            <a:r>
              <a:rPr lang="en-US" sz="3500" u="none" dirty="0">
                <a:solidFill>
                  <a:srgbClr val="FF0000"/>
                </a:solidFill>
              </a:rPr>
              <a:t> </a:t>
            </a:r>
            <a:r>
              <a:rPr lang="en-US" sz="3500" u="none" dirty="0" err="1">
                <a:solidFill>
                  <a:srgbClr val="FF0000"/>
                </a:solidFill>
              </a:rPr>
              <a:t>trong</a:t>
            </a:r>
            <a:r>
              <a:rPr lang="en-US" sz="3500" u="none" dirty="0">
                <a:solidFill>
                  <a:srgbClr val="FF0000"/>
                </a:solidFill>
              </a:rPr>
              <a:t> </a:t>
            </a:r>
            <a:r>
              <a:rPr lang="en-US" sz="3500" u="none" dirty="0" err="1">
                <a:solidFill>
                  <a:srgbClr val="FF0000"/>
                </a:solidFill>
              </a:rPr>
              <a:t>nhà</a:t>
            </a:r>
            <a:r>
              <a:rPr lang="en-US" sz="3500" u="none" dirty="0">
                <a:solidFill>
                  <a:srgbClr val="FF0000"/>
                </a:solidFill>
              </a:rPr>
              <a:t> </a:t>
            </a:r>
            <a:r>
              <a:rPr lang="en-US" sz="3500" u="none" dirty="0" err="1">
                <a:solidFill>
                  <a:srgbClr val="FF0000"/>
                </a:solidFill>
              </a:rPr>
              <a:t>hát</a:t>
            </a:r>
            <a:r>
              <a:rPr lang="en-US" sz="3500" u="none" dirty="0">
                <a:solidFill>
                  <a:srgbClr val="FF0000"/>
                </a:solidFill>
              </a:rPr>
              <a:t> </a:t>
            </a:r>
            <a:r>
              <a:rPr lang="en-US" sz="3500" u="none" dirty="0" err="1">
                <a:solidFill>
                  <a:srgbClr val="FF0000"/>
                </a:solidFill>
              </a:rPr>
              <a:t>tp</a:t>
            </a:r>
            <a:r>
              <a:rPr lang="en-US" sz="3500" u="none" dirty="0">
                <a:solidFill>
                  <a:srgbClr val="FF0000"/>
                </a:solidFill>
              </a:rPr>
              <a:t> HCM</a:t>
            </a:r>
          </a:p>
        </p:txBody>
      </p:sp>
      <p:sp>
        <p:nvSpPr>
          <p:cNvPr id="4" name="TextBox 3"/>
          <p:cNvSpPr txBox="1"/>
          <p:nvPr/>
        </p:nvSpPr>
        <p:spPr>
          <a:xfrm>
            <a:off x="76200" y="27710"/>
            <a:ext cx="8991599" cy="1384995"/>
          </a:xfrm>
          <a:prstGeom prst="rect">
            <a:avLst/>
          </a:prstGeom>
          <a:noFill/>
        </p:spPr>
        <p:txBody>
          <a:bodyPr wrap="square" rtlCol="0">
            <a:spAutoFit/>
          </a:bodyPr>
          <a:lstStyle/>
          <a:p>
            <a:r>
              <a:rPr lang="en-US" sz="2800" u="none" dirty="0" err="1">
                <a:solidFill>
                  <a:srgbClr val="FF0000"/>
                </a:solidFill>
              </a:rPr>
              <a:t>Vì</a:t>
            </a:r>
            <a:r>
              <a:rPr lang="en-US" sz="2800" u="none" dirty="0">
                <a:solidFill>
                  <a:srgbClr val="FF0000"/>
                </a:solidFill>
              </a:rPr>
              <a:t> </a:t>
            </a:r>
            <a:r>
              <a:rPr lang="en-US" sz="2800" u="none" dirty="0" err="1">
                <a:solidFill>
                  <a:srgbClr val="FF0000"/>
                </a:solidFill>
              </a:rPr>
              <a:t>sao</a:t>
            </a:r>
            <a:r>
              <a:rPr lang="en-US" sz="2800" u="none" dirty="0">
                <a:solidFill>
                  <a:srgbClr val="FF0000"/>
                </a:solidFill>
              </a:rPr>
              <a:t> </a:t>
            </a:r>
            <a:r>
              <a:rPr lang="en-US" sz="2800" u="none" dirty="0" err="1">
                <a:solidFill>
                  <a:srgbClr val="FF0000"/>
                </a:solidFill>
              </a:rPr>
              <a:t>sân</a:t>
            </a:r>
            <a:r>
              <a:rPr lang="en-US" sz="2800" u="none" dirty="0">
                <a:solidFill>
                  <a:srgbClr val="FF0000"/>
                </a:solidFill>
              </a:rPr>
              <a:t> </a:t>
            </a:r>
            <a:r>
              <a:rPr lang="en-US" sz="2800" u="none" dirty="0" err="1">
                <a:solidFill>
                  <a:srgbClr val="FF0000"/>
                </a:solidFill>
              </a:rPr>
              <a:t>nhà</a:t>
            </a:r>
            <a:r>
              <a:rPr lang="en-US" sz="2800" u="none" dirty="0">
                <a:solidFill>
                  <a:srgbClr val="FF0000"/>
                </a:solidFill>
              </a:rPr>
              <a:t> </a:t>
            </a:r>
            <a:r>
              <a:rPr lang="en-US" sz="2800" u="none" dirty="0" err="1">
                <a:solidFill>
                  <a:srgbClr val="FF0000"/>
                </a:solidFill>
              </a:rPr>
              <a:t>hát</a:t>
            </a:r>
            <a:r>
              <a:rPr lang="en-US" sz="2800" u="none" dirty="0">
                <a:solidFill>
                  <a:srgbClr val="FF0000"/>
                </a:solidFill>
              </a:rPr>
              <a:t> </a:t>
            </a:r>
            <a:r>
              <a:rPr lang="en-US" sz="2800" u="none" dirty="0" err="1">
                <a:solidFill>
                  <a:srgbClr val="FF0000"/>
                </a:solidFill>
              </a:rPr>
              <a:t>thường</a:t>
            </a:r>
            <a:r>
              <a:rPr lang="en-US" sz="2800" u="none" dirty="0">
                <a:solidFill>
                  <a:srgbClr val="FF0000"/>
                </a:solidFill>
              </a:rPr>
              <a:t> </a:t>
            </a:r>
            <a:r>
              <a:rPr lang="en-US" sz="2800" u="none" dirty="0" err="1">
                <a:solidFill>
                  <a:srgbClr val="FF0000"/>
                </a:solidFill>
              </a:rPr>
              <a:t>được</a:t>
            </a:r>
            <a:r>
              <a:rPr lang="en-US" sz="2800" u="none" dirty="0">
                <a:solidFill>
                  <a:srgbClr val="FF0000"/>
                </a:solidFill>
              </a:rPr>
              <a:t> </a:t>
            </a:r>
            <a:r>
              <a:rPr lang="en-US" sz="2800" u="none" dirty="0" err="1">
                <a:solidFill>
                  <a:srgbClr val="FF0000"/>
                </a:solidFill>
              </a:rPr>
              <a:t>trải</a:t>
            </a:r>
            <a:r>
              <a:rPr lang="en-US" sz="2800" u="none" dirty="0">
                <a:solidFill>
                  <a:srgbClr val="FF0000"/>
                </a:solidFill>
              </a:rPr>
              <a:t> </a:t>
            </a:r>
            <a:r>
              <a:rPr lang="en-US" sz="2800" u="none" dirty="0" err="1">
                <a:solidFill>
                  <a:srgbClr val="FF0000"/>
                </a:solidFill>
              </a:rPr>
              <a:t>thảm</a:t>
            </a:r>
            <a:r>
              <a:rPr lang="en-US" sz="2800" u="none" dirty="0">
                <a:solidFill>
                  <a:srgbClr val="FF0000"/>
                </a:solidFill>
              </a:rPr>
              <a:t> </a:t>
            </a:r>
            <a:r>
              <a:rPr lang="en-US" sz="2800" u="none" dirty="0" err="1">
                <a:solidFill>
                  <a:srgbClr val="FF0000"/>
                </a:solidFill>
              </a:rPr>
              <a:t>trong</a:t>
            </a:r>
            <a:r>
              <a:rPr lang="en-US" sz="2800" u="none" dirty="0">
                <a:solidFill>
                  <a:srgbClr val="FF0000"/>
                </a:solidFill>
              </a:rPr>
              <a:t> </a:t>
            </a:r>
            <a:r>
              <a:rPr lang="en-US" sz="2800" u="none" dirty="0" err="1">
                <a:solidFill>
                  <a:srgbClr val="FF0000"/>
                </a:solidFill>
              </a:rPr>
              <a:t>khi</a:t>
            </a:r>
            <a:r>
              <a:rPr lang="en-US" sz="2800" u="none" dirty="0">
                <a:solidFill>
                  <a:srgbClr val="FF0000"/>
                </a:solidFill>
              </a:rPr>
              <a:t> </a:t>
            </a:r>
            <a:r>
              <a:rPr lang="en-US" sz="2800" u="none" dirty="0" err="1">
                <a:solidFill>
                  <a:srgbClr val="FF0000"/>
                </a:solidFill>
              </a:rPr>
              <a:t>trần</a:t>
            </a:r>
            <a:r>
              <a:rPr lang="en-US" sz="2800" u="none" dirty="0">
                <a:solidFill>
                  <a:srgbClr val="FF0000"/>
                </a:solidFill>
              </a:rPr>
              <a:t> </a:t>
            </a:r>
            <a:r>
              <a:rPr lang="en-US" sz="2800" u="none" dirty="0" err="1">
                <a:solidFill>
                  <a:srgbClr val="FF0000"/>
                </a:solidFill>
              </a:rPr>
              <a:t>nhà</a:t>
            </a:r>
            <a:r>
              <a:rPr lang="en-US" sz="2800" u="none" dirty="0">
                <a:solidFill>
                  <a:srgbClr val="FF0000"/>
                </a:solidFill>
              </a:rPr>
              <a:t> </a:t>
            </a:r>
          </a:p>
          <a:p>
            <a:r>
              <a:rPr lang="en-US" sz="2800" dirty="0" err="1">
                <a:solidFill>
                  <a:srgbClr val="FF0000"/>
                </a:solidFill>
              </a:rPr>
              <a:t>và</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bức</a:t>
            </a:r>
            <a:r>
              <a:rPr lang="en-US" sz="2800" dirty="0">
                <a:solidFill>
                  <a:srgbClr val="FF0000"/>
                </a:solidFill>
              </a:rPr>
              <a:t> </a:t>
            </a:r>
            <a:r>
              <a:rPr lang="en-US" sz="2800" dirty="0" err="1">
                <a:solidFill>
                  <a:srgbClr val="FF0000"/>
                </a:solidFill>
              </a:rPr>
              <a:t>tường</a:t>
            </a:r>
            <a:r>
              <a:rPr lang="en-US" sz="2800" dirty="0">
                <a:solidFill>
                  <a:srgbClr val="FF0000"/>
                </a:solidFill>
              </a:rPr>
              <a:t> </a:t>
            </a:r>
            <a:r>
              <a:rPr lang="en-US" sz="2800" dirty="0" err="1">
                <a:solidFill>
                  <a:srgbClr val="FF0000"/>
                </a:solidFill>
              </a:rPr>
              <a:t>bên</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được</a:t>
            </a:r>
            <a:r>
              <a:rPr lang="en-US" sz="2800" dirty="0">
                <a:solidFill>
                  <a:srgbClr val="FF0000"/>
                </a:solidFill>
              </a:rPr>
              <a:t> </a:t>
            </a:r>
            <a:r>
              <a:rPr lang="en-US" sz="2800" dirty="0" err="1">
                <a:solidFill>
                  <a:srgbClr val="FF0000"/>
                </a:solidFill>
              </a:rPr>
              <a:t>thiết</a:t>
            </a:r>
            <a:r>
              <a:rPr lang="en-US" sz="2800" dirty="0">
                <a:solidFill>
                  <a:srgbClr val="FF0000"/>
                </a:solidFill>
              </a:rPr>
              <a:t> </a:t>
            </a:r>
            <a:r>
              <a:rPr lang="en-US" sz="2800" dirty="0" err="1">
                <a:solidFill>
                  <a:srgbClr val="FF0000"/>
                </a:solidFill>
              </a:rPr>
              <a:t>kế</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cấu</a:t>
            </a:r>
            <a:r>
              <a:rPr lang="en-US" sz="2800" dirty="0">
                <a:solidFill>
                  <a:srgbClr val="FF0000"/>
                </a:solidFill>
              </a:rPr>
              <a:t> </a:t>
            </a:r>
            <a:r>
              <a:rPr lang="en-US" sz="2800" dirty="0" err="1">
                <a:solidFill>
                  <a:srgbClr val="FF0000"/>
                </a:solidFill>
              </a:rPr>
              <a:t>trúc</a:t>
            </a:r>
            <a:r>
              <a:rPr lang="en-US" sz="2800" dirty="0">
                <a:solidFill>
                  <a:srgbClr val="FF0000"/>
                </a:solidFill>
              </a:rPr>
              <a:t> </a:t>
            </a:r>
            <a:r>
              <a:rPr lang="en-US" sz="2800" dirty="0" err="1">
                <a:solidFill>
                  <a:srgbClr val="FF0000"/>
                </a:solidFill>
              </a:rPr>
              <a:t>đặc</a:t>
            </a:r>
            <a:r>
              <a:rPr lang="en-US" sz="2800" dirty="0">
                <a:solidFill>
                  <a:srgbClr val="FF0000"/>
                </a:solidFill>
              </a:rPr>
              <a:t> </a:t>
            </a:r>
            <a:r>
              <a:rPr lang="en-US" sz="2800" dirty="0" err="1">
                <a:solidFill>
                  <a:srgbClr val="FF0000"/>
                </a:solidFill>
              </a:rPr>
              <a:t>biệt</a:t>
            </a:r>
            <a:endParaRPr lang="en-US" sz="2800" u="none" dirty="0">
              <a:solidFill>
                <a:srgbClr val="FF0000"/>
              </a:solidFill>
            </a:endParaRPr>
          </a:p>
        </p:txBody>
      </p:sp>
      <p:sp>
        <p:nvSpPr>
          <p:cNvPr id="2" name="Rectangle 1"/>
          <p:cNvSpPr/>
          <p:nvPr/>
        </p:nvSpPr>
        <p:spPr>
          <a:xfrm>
            <a:off x="76199" y="5867400"/>
            <a:ext cx="8991599" cy="830997"/>
          </a:xfrm>
          <a:prstGeom prst="rect">
            <a:avLst/>
          </a:prstGeom>
        </p:spPr>
        <p:txBody>
          <a:bodyPr wrap="square">
            <a:spAutoFit/>
          </a:bodyPr>
          <a:lstStyle/>
          <a:p>
            <a:r>
              <a:rPr lang="en-US" sz="2400" dirty="0"/>
              <a:t>+ </a:t>
            </a:r>
            <a:r>
              <a:rPr lang="vi-VN" sz="2400" dirty="0"/>
              <a:t>Trần và tường của nhà hát được thiết kế đặc biệt để âm thanh không bị vọng ra bên ngoài, trải thảm ở phía dưới để cách âm.</a:t>
            </a:r>
            <a:endParaRPr lang="en-US" sz="2400" dirty="0"/>
          </a:p>
        </p:txBody>
      </p:sp>
    </p:spTree>
    <p:extLst>
      <p:ext uri="{BB962C8B-B14F-4D97-AF65-F5344CB8AC3E}">
        <p14:creationId xmlns:p14="http://schemas.microsoft.com/office/powerpoint/2010/main" val="1357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arn(inVertical)">
                                      <p:cBhvr>
                                        <p:cTn id="15" dur="500"/>
                                        <p:tgtEl>
                                          <p:spTgt spid="819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4751622" cy="630942"/>
          </a:xfrm>
          <a:prstGeom prst="rect">
            <a:avLst/>
          </a:prstGeom>
          <a:noFill/>
        </p:spPr>
        <p:txBody>
          <a:bodyPr wrap="none" rtlCol="0">
            <a:spAutoFit/>
          </a:bodyPr>
          <a:lstStyle/>
          <a:p>
            <a:r>
              <a:rPr lang="en-US" sz="3500" u="none" dirty="0">
                <a:solidFill>
                  <a:schemeClr val="tx1"/>
                </a:solidFill>
              </a:rPr>
              <a:t>* </a:t>
            </a:r>
            <a:r>
              <a:rPr lang="en-US" sz="3500" u="none" dirty="0" err="1">
                <a:solidFill>
                  <a:schemeClr val="tx1"/>
                </a:solidFill>
              </a:rPr>
              <a:t>Cách</a:t>
            </a:r>
            <a:r>
              <a:rPr lang="en-US" sz="3500" u="none" dirty="0">
                <a:solidFill>
                  <a:schemeClr val="tx1"/>
                </a:solidFill>
              </a:rPr>
              <a:t> </a:t>
            </a:r>
            <a:r>
              <a:rPr lang="en-US" sz="3500" u="none" dirty="0" err="1">
                <a:solidFill>
                  <a:schemeClr val="tx1"/>
                </a:solidFill>
              </a:rPr>
              <a:t>làm</a:t>
            </a:r>
            <a:r>
              <a:rPr lang="en-US" sz="3500" u="none" dirty="0">
                <a:solidFill>
                  <a:schemeClr val="tx1"/>
                </a:solidFill>
              </a:rPr>
              <a:t> </a:t>
            </a:r>
            <a:r>
              <a:rPr lang="en-US" sz="3500" u="none" dirty="0" err="1">
                <a:solidFill>
                  <a:schemeClr val="tx1"/>
                </a:solidFill>
              </a:rPr>
              <a:t>giảm</a:t>
            </a:r>
            <a:r>
              <a:rPr lang="en-US" sz="3500" u="none" dirty="0">
                <a:solidFill>
                  <a:schemeClr val="tx1"/>
                </a:solidFill>
              </a:rPr>
              <a:t> </a:t>
            </a:r>
            <a:r>
              <a:rPr lang="en-US" sz="3500" u="none" dirty="0" err="1">
                <a:solidFill>
                  <a:schemeClr val="tx1"/>
                </a:solidFill>
              </a:rPr>
              <a:t>tiếng</a:t>
            </a:r>
            <a:r>
              <a:rPr lang="en-US" sz="3500" u="none" dirty="0">
                <a:solidFill>
                  <a:schemeClr val="tx1"/>
                </a:solidFill>
              </a:rPr>
              <a:t> </a:t>
            </a:r>
            <a:r>
              <a:rPr lang="en-US" sz="3500" u="none" dirty="0" err="1">
                <a:solidFill>
                  <a:schemeClr val="tx1"/>
                </a:solidFill>
              </a:rPr>
              <a:t>ồn</a:t>
            </a:r>
            <a:endParaRPr lang="en-US" sz="3500" u="none" dirty="0">
              <a:solidFill>
                <a:schemeClr val="tx1"/>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58619"/>
            <a:ext cx="9144000"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4661148"/>
            <a:ext cx="9130145" cy="2246769"/>
          </a:xfrm>
          <a:prstGeom prst="rect">
            <a:avLst/>
          </a:prstGeom>
        </p:spPr>
        <p:txBody>
          <a:bodyPr wrap="square">
            <a:spAutoFit/>
          </a:bodyPr>
          <a:lstStyle/>
          <a:p>
            <a:r>
              <a:rPr lang="vi-VN" sz="2800" dirty="0">
                <a:latin typeface="+mj-lt"/>
              </a:rPr>
              <a:t>Giảm độ to của nguồn âm: Đi nhẹ - nói khẽ</a:t>
            </a:r>
          </a:p>
          <a:p>
            <a:r>
              <a:rPr lang="vi-VN" sz="2800" dirty="0">
                <a:latin typeface="+mj-lt"/>
              </a:rPr>
              <a:t>- Làm phân tán âm trên đường truyền của nó: Trồng nhiều cây xanh</a:t>
            </a:r>
          </a:p>
          <a:p>
            <a:r>
              <a:rPr lang="vi-VN" sz="2800" dirty="0">
                <a:latin typeface="+mj-lt"/>
              </a:rPr>
              <a:t>- Ngăn chặn đường truyền âm bằng cách sử dụng vật liệu cách âm: Sử dụng cửa kính hai lớp</a:t>
            </a:r>
          </a:p>
        </p:txBody>
      </p:sp>
    </p:spTree>
    <p:extLst>
      <p:ext uri="{BB962C8B-B14F-4D97-AF65-F5344CB8AC3E}">
        <p14:creationId xmlns:p14="http://schemas.microsoft.com/office/powerpoint/2010/main" val="222441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Sự</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phản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xạ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14- PHẢN XẠ ÂM</a:t>
            </a:r>
          </a:p>
        </p:txBody>
      </p:sp>
      <p:sp>
        <p:nvSpPr>
          <p:cNvPr id="6" name="TextBox 5"/>
          <p:cNvSpPr txBox="1"/>
          <p:nvPr/>
        </p:nvSpPr>
        <p:spPr>
          <a:xfrm>
            <a:off x="1" y="1143000"/>
            <a:ext cx="9144000" cy="1815882"/>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cứng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nhẵn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tốt</a:t>
            </a:r>
            <a:endParaRPr lang="en-US" sz="2800" u="none"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men,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mềm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xốp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mặt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gồ</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ghề</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kém</a:t>
            </a:r>
            <a:r>
              <a:rPr lang="en-US" sz="2800" u="none"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len</a:t>
            </a:r>
            <a:r>
              <a:rPr lang="en-US" sz="2800" dirty="0">
                <a:latin typeface="Times New Roman" pitchFamily="18" charset="0"/>
                <a:cs typeface="Times New Roman" pitchFamily="18" charset="0"/>
              </a:rPr>
              <a:t>,    </a:t>
            </a:r>
            <a:endParaRPr lang="en-US" sz="2800" u="none" dirty="0">
              <a:latin typeface="Times New Roman" pitchFamily="18" charset="0"/>
              <a:cs typeface="Times New Roman" pitchFamily="18" charset="0"/>
            </a:endParaRPr>
          </a:p>
        </p:txBody>
      </p:sp>
      <p:sp>
        <p:nvSpPr>
          <p:cNvPr id="7" name="TextBox 6"/>
          <p:cNvSpPr txBox="1"/>
          <p:nvPr/>
        </p:nvSpPr>
        <p:spPr>
          <a:xfrm>
            <a:off x="76200" y="762000"/>
            <a:ext cx="6858000" cy="523220"/>
          </a:xfrm>
          <a:prstGeom prst="rect">
            <a:avLst/>
          </a:prstGeom>
          <a:noFill/>
        </p:spPr>
        <p:txBody>
          <a:bodyPr wrap="square" rtlCol="0">
            <a:spAutoFit/>
          </a:bodyPr>
          <a:lstStyle/>
          <a:p>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Sóng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phản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xạ</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khi</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gặp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vật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cản</a:t>
            </a:r>
            <a:endParaRPr lang="en-US" sz="2800" u="none" dirty="0">
              <a:latin typeface="Times New Roman" pitchFamily="18" charset="0"/>
              <a:cs typeface="Times New Roman" pitchFamily="18" charset="0"/>
            </a:endParaRPr>
          </a:p>
        </p:txBody>
      </p:sp>
      <p:sp>
        <p:nvSpPr>
          <p:cNvPr id="9" name="Text Box 20"/>
          <p:cNvSpPr txBox="1">
            <a:spLocks noChangeArrowheads="1"/>
          </p:cNvSpPr>
          <p:nvPr/>
        </p:nvSpPr>
        <p:spPr bwMode="auto">
          <a:xfrm>
            <a:off x="228600" y="2905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Một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số</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hiện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tượng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về</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sóng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10" name="TextBox 9"/>
          <p:cNvSpPr txBox="1"/>
          <p:nvPr/>
        </p:nvSpPr>
        <p:spPr>
          <a:xfrm>
            <a:off x="76200" y="3365718"/>
            <a:ext cx="9144000" cy="954107"/>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1/15 </a:t>
            </a:r>
            <a:r>
              <a:rPr lang="en-US" sz="2800" dirty="0" err="1">
                <a:latin typeface="Times New Roman" pitchFamily="18" charset="0"/>
                <a:cs typeface="Times New Roman" pitchFamily="18" charset="0"/>
              </a:rPr>
              <a:t>giây</a:t>
            </a:r>
            <a:endParaRPr lang="en-US" sz="2800" u="none" dirty="0">
              <a:latin typeface="Times New Roman" pitchFamily="18" charset="0"/>
              <a:cs typeface="Times New Roman" pitchFamily="18" charset="0"/>
            </a:endParaRPr>
          </a:p>
        </p:txBody>
      </p:sp>
      <p:sp>
        <p:nvSpPr>
          <p:cNvPr id="11" name="TextBox 10"/>
          <p:cNvSpPr txBox="1"/>
          <p:nvPr/>
        </p:nvSpPr>
        <p:spPr>
          <a:xfrm>
            <a:off x="152401" y="4267200"/>
            <a:ext cx="8991600" cy="2246769"/>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u="none" dirty="0">
                <a:latin typeface="Times New Roman" pitchFamily="18" charset="0"/>
                <a:cs typeface="Times New Roman" pitchFamily="18" charset="0"/>
              </a:rPr>
              <a:t>Ô </a:t>
            </a:r>
            <a:r>
              <a:rPr lang="en-US" sz="2800" u="none" dirty="0" err="1">
                <a:latin typeface="Times New Roman" pitchFamily="18" charset="0"/>
                <a:cs typeface="Times New Roman" pitchFamily="18" charset="0"/>
              </a:rPr>
              <a:t>nhiễm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tiếng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ồn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xảy</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ra</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khi</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tiếng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ồn</a:t>
            </a:r>
            <a:r>
              <a:rPr lang="en-US" sz="2800" u="none" dirty="0">
                <a:latin typeface="Times New Roman" pitchFamily="18" charset="0"/>
                <a:cs typeface="Times New Roman" pitchFamily="18" charset="0"/>
              </a:rPr>
              <a:t> to </a:t>
            </a:r>
            <a:r>
              <a:rPr lang="en-US" sz="2800" u="none" dirty="0" err="1">
                <a:latin typeface="Times New Roman" pitchFamily="18" charset="0"/>
                <a:cs typeface="Times New Roman" pitchFamily="18" charset="0"/>
              </a:rPr>
              <a:t>và</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kéo</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dài</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gây</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ảnh</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hưởng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xấu</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đến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sức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khỏe</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và</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hoạt</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động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của</a:t>
            </a:r>
            <a:r>
              <a:rPr lang="en-US" sz="2800" u="none" dirty="0">
                <a:latin typeface="Times New Roman" pitchFamily="18" charset="0"/>
                <a:cs typeface="Times New Roman" pitchFamily="18" charset="0"/>
              </a:rPr>
              <a:t> con </a:t>
            </a:r>
            <a:r>
              <a:rPr lang="en-US" sz="2800" u="none" dirty="0" err="1">
                <a:latin typeface="Times New Roman" pitchFamily="18" charset="0"/>
                <a:cs typeface="Times New Roman" pitchFamily="18" charset="0"/>
              </a:rPr>
              <a:t>người</a:t>
            </a:r>
            <a:endParaRPr lang="en-US" sz="2800" u="none"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biện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pháp</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chống</a:t>
            </a:r>
            <a:r>
              <a:rPr lang="en-US" sz="2800" u="none" dirty="0">
                <a:latin typeface="Times New Roman" pitchFamily="18" charset="0"/>
                <a:cs typeface="Times New Roman" pitchFamily="18" charset="0"/>
              </a:rPr>
              <a:t> ô </a:t>
            </a:r>
            <a:r>
              <a:rPr lang="en-US" sz="2800" u="none" dirty="0" err="1">
                <a:latin typeface="Times New Roman" pitchFamily="18" charset="0"/>
                <a:cs typeface="Times New Roman" pitchFamily="18" charset="0"/>
              </a:rPr>
              <a:t>nhiễm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tiếng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ồn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là</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tác</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động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vào</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nguồn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phân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tán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trên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đường</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truyền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ngăn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chặn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sự</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truyền</a:t>
            </a:r>
            <a:r>
              <a:rPr lang="en-US" sz="2800" u="none" dirty="0">
                <a:latin typeface="Times New Roman" pitchFamily="18" charset="0"/>
                <a:cs typeface="Times New Roman" pitchFamily="18" charset="0"/>
              </a:rPr>
              <a:t> </a:t>
            </a:r>
            <a:r>
              <a:rPr lang="en-US" sz="2800" u="none" dirty="0" err="1">
                <a:latin typeface="Times New Roman" pitchFamily="18" charset="0"/>
                <a:cs typeface="Times New Roman" pitchFamily="18" charset="0"/>
              </a:rPr>
              <a:t>âm</a:t>
            </a:r>
            <a:r>
              <a:rPr lang="en-US" sz="2800" u="none" dirty="0">
                <a:latin typeface="Times New Roman" pitchFamily="18" charset="0"/>
                <a:cs typeface="Times New Roman" pitchFamily="18" charset="0"/>
              </a:rPr>
              <a:t>.</a:t>
            </a:r>
          </a:p>
        </p:txBody>
      </p:sp>
    </p:spTree>
    <p:extLst>
      <p:ext uri="{BB962C8B-B14F-4D97-AF65-F5344CB8AC3E}">
        <p14:creationId xmlns:p14="http://schemas.microsoft.com/office/powerpoint/2010/main" val="495118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356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345" y="3812500"/>
            <a:ext cx="8991600" cy="2893100"/>
          </a:xfrm>
          <a:prstGeom prst="rect">
            <a:avLst/>
          </a:prstGeom>
        </p:spPr>
        <p:txBody>
          <a:bodyPr wrap="square">
            <a:spAutoFit/>
          </a:bodyPr>
          <a:lstStyle/>
          <a:p>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Nếu vỗ tay hoặc nói to trong một căn phòng lớn và trống trải thì tiếng vang sẽ được truyền khắp phòng và không có vật cản tiếng vang đó</a:t>
            </a:r>
          </a:p>
          <a:p>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Tuy nhiên, cũng chính trong căn phòng đó mà lại được trang bị nhiều đồ đạc thì các đồ đạc này đã làm âm thanh bị phản xạ ra nhiều hướng khác nhau, làm phân tán đường truyền của âm, vì vậy mà chúng ta không còn nghe được tiếng vang nữa.</a:t>
            </a:r>
          </a:p>
        </p:txBody>
      </p:sp>
      <p:sp>
        <p:nvSpPr>
          <p:cNvPr id="8" name="Rectangle 7"/>
          <p:cNvSpPr/>
          <p:nvPr/>
        </p:nvSpPr>
        <p:spPr>
          <a:xfrm>
            <a:off x="3810000" y="3469957"/>
            <a:ext cx="1004455" cy="492443"/>
          </a:xfrm>
          <a:prstGeom prst="rect">
            <a:avLst/>
          </a:prstGeom>
        </p:spPr>
        <p:txBody>
          <a:bodyPr wrap="square">
            <a:spAutoFit/>
          </a:bodyPr>
          <a:lstStyle/>
          <a:p>
            <a:r>
              <a:rPr lang="en-US" sz="2600" dirty="0" err="1">
                <a:solidFill>
                  <a:srgbClr val="FF0000"/>
                </a:solidFill>
                <a:latin typeface="Times New Roman" pitchFamily="18" charset="0"/>
                <a:cs typeface="Times New Roman" pitchFamily="18" charset="0"/>
              </a:rPr>
              <a:t>Giải</a:t>
            </a:r>
            <a:r>
              <a:rPr lang="en-US" sz="2600" dirty="0">
                <a:solidFill>
                  <a:srgbClr val="FF0000"/>
                </a:solidFill>
                <a:latin typeface="Times New Roman" pitchFamily="18" charset="0"/>
                <a:cs typeface="Times New Roman" pitchFamily="18" charset="0"/>
              </a:rPr>
              <a:t>:</a:t>
            </a:r>
            <a:endParaRPr lang="vi-VN" sz="2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70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44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4155757"/>
            <a:ext cx="1004455"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2" name="Rectangle 1"/>
          <p:cNvSpPr/>
          <p:nvPr/>
        </p:nvSpPr>
        <p:spPr>
          <a:xfrm>
            <a:off x="304801" y="4572000"/>
            <a:ext cx="8381999" cy="1384995"/>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Vật phản xạ âm tốt: sàn gỗ, tường bê tông, bảng mica, tấm thép.</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Vật phản xạ âm kém: thảm cỏ, hàng cây, rèm nhung.</a:t>
            </a:r>
          </a:p>
        </p:txBody>
      </p:sp>
    </p:spTree>
    <p:extLst>
      <p:ext uri="{BB962C8B-B14F-4D97-AF65-F5344CB8AC3E}">
        <p14:creationId xmlns:p14="http://schemas.microsoft.com/office/powerpoint/2010/main" val="35672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0"/>
            <a:ext cx="913014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3800" y="4201180"/>
            <a:ext cx="1004455"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76200" y="4667071"/>
            <a:ext cx="9067800" cy="1938992"/>
          </a:xfrm>
          <a:prstGeom prst="rect">
            <a:avLst/>
          </a:prstGeom>
        </p:spPr>
        <p:txBody>
          <a:bodyPr wrap="square">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Để phòng chống tiếng ồn thì cần phải trang bị các vật dụng phản xạ âm tốt xung quanh ngôi nhà và các vật dụng phản xạ âm kém bên trong ngôi nhà.</a:t>
            </a:r>
          </a:p>
          <a:p>
            <a:r>
              <a:rPr lang="vi-VN" sz="2400" dirty="0">
                <a:latin typeface="Times New Roman" pitchFamily="18" charset="0"/>
                <a:cs typeface="Times New Roman" pitchFamily="18" charset="0"/>
              </a:rPr>
              <a:t>+ Có thể lắp cửa kính để cách âm với tiếng ồn từ bên ngoài</a:t>
            </a:r>
          </a:p>
          <a:p>
            <a:r>
              <a:rPr lang="vi-VN" sz="2400" dirty="0">
                <a:latin typeface="Times New Roman" pitchFamily="18" charset="0"/>
                <a:cs typeface="Times New Roman" pitchFamily="18" charset="0"/>
              </a:rPr>
              <a:t>+ Bên trong ngôi nhà có thể làm tường bọc thêm một lớp xố</a:t>
            </a:r>
            <a:r>
              <a:rPr lang="en-US" sz="2400" dirty="0">
                <a:latin typeface="Times New Roman" pitchFamily="18" charset="0"/>
                <a:cs typeface="Times New Roman" pitchFamily="18" charset="0"/>
              </a:rPr>
              <a:t>p</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56724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381000"/>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Sự</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phản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xạ</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752600" y="24825"/>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14- PHẢN XẠ ÂM</a:t>
            </a:r>
          </a:p>
        </p:txBody>
      </p:sp>
    </p:spTree>
    <p:extLst>
      <p:ext uri="{BB962C8B-B14F-4D97-AF65-F5344CB8AC3E}">
        <p14:creationId xmlns:p14="http://schemas.microsoft.com/office/powerpoint/2010/main" val="3016684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22/0318/1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486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2819400"/>
            <a:ext cx="9144000" cy="3970318"/>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1.</a:t>
            </a:r>
            <a:r>
              <a:rPr lang="vi-VN" sz="2800" dirty="0">
                <a:latin typeface="Times New Roman" pitchFamily="18" charset="0"/>
                <a:cs typeface="Times New Roman" pitchFamily="18" charset="0"/>
              </a:rPr>
              <a:t> Tiến hành thí nghiệm Hình 14.1 và thực hiện các yêu cầu sau:</a:t>
            </a:r>
          </a:p>
          <a:p>
            <a:r>
              <a:rPr lang="vi-VN" sz="2800" dirty="0">
                <a:latin typeface="Times New Roman" pitchFamily="18" charset="0"/>
                <a:cs typeface="Times New Roman" pitchFamily="18" charset="0"/>
              </a:rPr>
              <a:t>a) Học sinh B áp tai vào miệng ống nhựa 2 có nghe được tiếng nói của bạn A không?</a:t>
            </a:r>
          </a:p>
          <a:p>
            <a:r>
              <a:rPr lang="vi-VN" sz="2800" dirty="0">
                <a:latin typeface="Times New Roman" pitchFamily="18" charset="0"/>
                <a:cs typeface="Times New Roman" pitchFamily="18" charset="0"/>
              </a:rPr>
              <a:t>b) Mô tả đường truyền của sóng âm trong thí nghiệm.</a:t>
            </a:r>
          </a:p>
          <a:p>
            <a:r>
              <a:rPr lang="vi-VN" sz="2800" dirty="0">
                <a:latin typeface="Times New Roman" pitchFamily="18" charset="0"/>
                <a:cs typeface="Times New Roman" pitchFamily="18" charset="0"/>
              </a:rPr>
              <a:t>c) Nêu nhận xét về sự truyền sóng âm khi có vật cản và khi không có vật cản.</a:t>
            </a:r>
          </a:p>
          <a:p>
            <a:r>
              <a:rPr lang="vi-VN" sz="2800" dirty="0">
                <a:latin typeface="Times New Roman" pitchFamily="18" charset="0"/>
                <a:cs typeface="Times New Roman" pitchFamily="18" charset="0"/>
              </a:rPr>
              <a:t>d) Kết quả thí nghiệm có gì khác biệt khi thay quyển sách bằng tấm xốp, tấm kính mờ, tấm thảm nhựa?</a:t>
            </a:r>
          </a:p>
        </p:txBody>
      </p:sp>
      <p:sp>
        <p:nvSpPr>
          <p:cNvPr id="4" name="Rectangle 3"/>
          <p:cNvSpPr/>
          <p:nvPr/>
        </p:nvSpPr>
        <p:spPr>
          <a:xfrm>
            <a:off x="3482496" y="2209800"/>
            <a:ext cx="1165704" cy="369332"/>
          </a:xfrm>
          <a:prstGeom prst="rect">
            <a:avLst/>
          </a:prstGeom>
        </p:spPr>
        <p:txBody>
          <a:bodyPr wrap="none">
            <a:spAutoFit/>
          </a:bodyPr>
          <a:lstStyle/>
          <a:p>
            <a:r>
              <a:rPr lang="vi-VN" dirty="0">
                <a:latin typeface="Times New Roman" pitchFamily="18" charset="0"/>
                <a:cs typeface="Times New Roman" pitchFamily="18" charset="0"/>
              </a:rPr>
              <a:t>Hình 14.1 </a:t>
            </a:r>
            <a:endParaRPr lang="en-US" dirty="0"/>
          </a:p>
        </p:txBody>
      </p:sp>
    </p:spTree>
    <p:extLst>
      <p:ext uri="{BB962C8B-B14F-4D97-AF65-F5344CB8AC3E}">
        <p14:creationId xmlns:p14="http://schemas.microsoft.com/office/powerpoint/2010/main" val="62287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6199"/>
            <a:ext cx="9029700" cy="24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 y="2320635"/>
            <a:ext cx="905189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1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3910" y="83130"/>
            <a:ext cx="8915400" cy="954107"/>
          </a:xfrm>
          <a:prstGeom prst="rect">
            <a:avLst/>
          </a:prstGeom>
        </p:spPr>
        <p:txBody>
          <a:bodyPr wrap="square">
            <a:spAutoFit/>
          </a:bodyPr>
          <a:lstStyle/>
          <a:p>
            <a:r>
              <a:rPr lang="vi-VN" sz="2800" dirty="0">
                <a:latin typeface="+mj-lt"/>
              </a:rPr>
              <a:t>a) Học sinh B áp tai vào miệng ống nhựa 2 có nghe được tiếng nói của bạn A.</a:t>
            </a:r>
            <a:endParaRPr lang="en-US" sz="2800" dirty="0">
              <a:latin typeface="+mj-lt"/>
            </a:endParaRPr>
          </a:p>
        </p:txBody>
      </p:sp>
      <p:sp>
        <p:nvSpPr>
          <p:cNvPr id="15" name="Rectangle 14"/>
          <p:cNvSpPr/>
          <p:nvPr/>
        </p:nvSpPr>
        <p:spPr>
          <a:xfrm>
            <a:off x="103910" y="914400"/>
            <a:ext cx="1430648" cy="523220"/>
          </a:xfrm>
          <a:prstGeom prst="rect">
            <a:avLst/>
          </a:prstGeom>
        </p:spPr>
        <p:txBody>
          <a:bodyPr wrap="none">
            <a:spAutoFit/>
          </a:body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endParaRPr lang="en-US" sz="2800" dirty="0">
              <a:latin typeface="Times New Roman" pitchFamily="18" charset="0"/>
              <a:cs typeface="Times New Roman" pitchFamily="18" charset="0"/>
            </a:endParaRPr>
          </a:p>
        </p:txBody>
      </p:sp>
      <p:pic>
        <p:nvPicPr>
          <p:cNvPr id="5122" name="Picture 2" descr="https://img.loigiaihay.com/picture/2022/0318/1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82" y="990600"/>
            <a:ext cx="7245928" cy="38531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4800600"/>
            <a:ext cx="9095510" cy="954107"/>
          </a:xfrm>
          <a:prstGeom prst="rect">
            <a:avLst/>
          </a:prstGeom>
        </p:spPr>
        <p:txBody>
          <a:bodyPr wrap="square">
            <a:spAutoFit/>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a:t>
            </a:r>
          </a:p>
        </p:txBody>
      </p:sp>
      <p:sp>
        <p:nvSpPr>
          <p:cNvPr id="20" name="Rectangle 19"/>
          <p:cNvSpPr/>
          <p:nvPr/>
        </p:nvSpPr>
        <p:spPr>
          <a:xfrm>
            <a:off x="0" y="5675293"/>
            <a:ext cx="9154390" cy="954107"/>
          </a:xfrm>
          <a:prstGeom prst="rect">
            <a:avLst/>
          </a:prstGeom>
        </p:spPr>
        <p:txBody>
          <a:bodyPr wrap="square">
            <a:spAutoFit/>
          </a:bodyP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mờ</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5385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loigiaihay.com/picture/2022/0318/1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2778"/>
            <a:ext cx="5791200" cy="45092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055" y="79280"/>
            <a:ext cx="3110345" cy="3046988"/>
          </a:xfrm>
          <a:prstGeom prst="rect">
            <a:avLst/>
          </a:prstGeom>
        </p:spPr>
        <p:txBody>
          <a:bodyPr wrap="square">
            <a:spAutoFit/>
          </a:bodyPr>
          <a:lstStyle/>
          <a:p>
            <a:r>
              <a:rPr lang="en-US" sz="3200" b="1"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14.2</a:t>
            </a:r>
          </a:p>
        </p:txBody>
      </p:sp>
      <p:sp>
        <p:nvSpPr>
          <p:cNvPr id="3" name="Rectangle 2"/>
          <p:cNvSpPr/>
          <p:nvPr/>
        </p:nvSpPr>
        <p:spPr>
          <a:xfrm>
            <a:off x="76200" y="4753674"/>
            <a:ext cx="8458200" cy="1384995"/>
          </a:xfrm>
          <a:prstGeom prst="rect">
            <a:avLst/>
          </a:prstGeom>
        </p:spPr>
        <p:txBody>
          <a:bodyPr wrap="square">
            <a:spAutoFit/>
          </a:bodyPr>
          <a:lstStyle/>
          <a:p>
            <a:pPr algn="ct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endParaRPr lang="en-US" sz="2800" b="1" dirty="0">
              <a:solidFill>
                <a:srgbClr val="FF0000"/>
              </a:solidFill>
              <a:latin typeface="Times New Roman" pitchFamily="18" charset="0"/>
              <a:cs typeface="Times New Roman" pitchFamily="18" charset="0"/>
            </a:endParaRPr>
          </a:p>
          <a:p>
            <a:r>
              <a:rPr lang="en-US" sz="2800" b="1" dirty="0">
                <a:latin typeface="Times New Roman" pitchFamily="18" charset="0"/>
                <a:cs typeface="Times New Roman" pitchFamily="18" charset="0"/>
              </a:rPr>
              <a:t>+</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men,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6905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7" y="1321950"/>
            <a:ext cx="4531057" cy="264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552"/>
          <a:stretch/>
        </p:blipFill>
        <p:spPr bwMode="auto">
          <a:xfrm>
            <a:off x="4495800" y="1321950"/>
            <a:ext cx="4648200" cy="256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7" y="3886200"/>
            <a:ext cx="424502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022" y="3886200"/>
            <a:ext cx="4914900" cy="293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0"/>
            <a:ext cx="8458200" cy="1169551"/>
          </a:xfrm>
          <a:prstGeom prst="rect">
            <a:avLst/>
          </a:prstGeom>
          <a:noFill/>
        </p:spPr>
        <p:txBody>
          <a:bodyPr wrap="square" rtlCol="0">
            <a:spAutoFit/>
          </a:bodyPr>
          <a:lstStyle/>
          <a:p>
            <a:pPr algn="ctr"/>
            <a:r>
              <a:rPr lang="en-US" sz="3500" u="none">
                <a:solidFill>
                  <a:schemeClr val="tx1"/>
                </a:solidFill>
              </a:rPr>
              <a:t>Phân biệt vật phản xạ âm tốt và vật phản xạ âm kém</a:t>
            </a:r>
          </a:p>
        </p:txBody>
      </p:sp>
    </p:spTree>
    <p:extLst>
      <p:ext uri="{BB962C8B-B14F-4D97-AF65-F5344CB8AC3E}">
        <p14:creationId xmlns:p14="http://schemas.microsoft.com/office/powerpoint/2010/main" val="13856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par>
                                <p:cTn id="8" presetID="14" presetClass="entr" presetSubtype="1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randombar(horizontal)">
                                      <p:cBhvr>
                                        <p:cTn id="10" dur="500"/>
                                        <p:tgtEl>
                                          <p:spTgt spid="16387"/>
                                        </p:tgtEl>
                                      </p:cBhvr>
                                    </p:animEffect>
                                  </p:childTnLst>
                                </p:cTn>
                              </p:par>
                              <p:par>
                                <p:cTn id="11" presetID="14" presetClass="entr" presetSubtype="1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randombar(horizontal)">
                                      <p:cBhvr>
                                        <p:cTn id="13" dur="500"/>
                                        <p:tgtEl>
                                          <p:spTgt spid="16388"/>
                                        </p:tgtEl>
                                      </p:cBhvr>
                                    </p:animEffect>
                                  </p:childTnLst>
                                </p:cTn>
                              </p:par>
                              <p:par>
                                <p:cTn id="14" presetID="14" presetClass="entr" presetSubtype="10" fill="hold" nodeType="withEffect">
                                  <p:stCondLst>
                                    <p:cond delay="0"/>
                                  </p:stCondLst>
                                  <p:childTnLst>
                                    <p:set>
                                      <p:cBhvr>
                                        <p:cTn id="15" dur="1" fill="hold">
                                          <p:stCondLst>
                                            <p:cond delay="0"/>
                                          </p:stCondLst>
                                        </p:cTn>
                                        <p:tgtEl>
                                          <p:spTgt spid="16389"/>
                                        </p:tgtEl>
                                        <p:attrNameLst>
                                          <p:attrName>style.visibility</p:attrName>
                                        </p:attrNameLst>
                                      </p:cBhvr>
                                      <p:to>
                                        <p:strVal val="visible"/>
                                      </p:to>
                                    </p:set>
                                    <p:animEffect transition="in" filter="randombar(horizontal)">
                                      <p:cBhvr>
                                        <p:cTn id="16"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763000" cy="1169551"/>
          </a:xfrm>
          <a:prstGeom prst="rect">
            <a:avLst/>
          </a:prstGeom>
          <a:noFill/>
        </p:spPr>
        <p:txBody>
          <a:bodyPr wrap="square" rtlCol="0">
            <a:spAutoFit/>
          </a:bodyPr>
          <a:lstStyle/>
          <a:p>
            <a:r>
              <a:rPr lang="en-US" sz="3500" dirty="0" err="1">
                <a:solidFill>
                  <a:srgbClr val="FF0000"/>
                </a:solidFill>
              </a:rPr>
              <a:t>Điền</a:t>
            </a:r>
            <a:r>
              <a:rPr lang="en-US" sz="3500" dirty="0">
                <a:solidFill>
                  <a:srgbClr val="FF0000"/>
                </a:solidFill>
              </a:rPr>
              <a:t> </a:t>
            </a:r>
            <a:r>
              <a:rPr lang="en-US" sz="3500" dirty="0" err="1">
                <a:solidFill>
                  <a:srgbClr val="FF0000"/>
                </a:solidFill>
              </a:rPr>
              <a:t>vào</a:t>
            </a:r>
            <a:r>
              <a:rPr lang="en-US" sz="3500" dirty="0">
                <a:solidFill>
                  <a:srgbClr val="FF0000"/>
                </a:solidFill>
              </a:rPr>
              <a:t> </a:t>
            </a:r>
            <a:r>
              <a:rPr lang="en-US" sz="3500" dirty="0" err="1">
                <a:solidFill>
                  <a:srgbClr val="FF0000"/>
                </a:solidFill>
              </a:rPr>
              <a:t>chổ</a:t>
            </a:r>
            <a:r>
              <a:rPr lang="en-US" sz="3500" dirty="0">
                <a:solidFill>
                  <a:srgbClr val="FF0000"/>
                </a:solidFill>
              </a:rPr>
              <a:t> </a:t>
            </a:r>
            <a:r>
              <a:rPr lang="en-US" sz="3500" dirty="0" err="1">
                <a:solidFill>
                  <a:srgbClr val="FF0000"/>
                </a:solidFill>
              </a:rPr>
              <a:t>trống</a:t>
            </a:r>
            <a:r>
              <a:rPr lang="en-US" sz="3500" dirty="0">
                <a:solidFill>
                  <a:srgbClr val="FF0000"/>
                </a:solidFill>
              </a:rPr>
              <a:t> </a:t>
            </a:r>
            <a:r>
              <a:rPr lang="en-US" sz="3500" dirty="0" err="1">
                <a:solidFill>
                  <a:srgbClr val="FF0000"/>
                </a:solidFill>
              </a:rPr>
              <a:t>các</a:t>
            </a:r>
            <a:r>
              <a:rPr lang="en-US" sz="3500" dirty="0">
                <a:solidFill>
                  <a:srgbClr val="FF0000"/>
                </a:solidFill>
              </a:rPr>
              <a:t> </a:t>
            </a:r>
            <a:r>
              <a:rPr lang="en-US" sz="3500" dirty="0" err="1">
                <a:solidFill>
                  <a:srgbClr val="FF0000"/>
                </a:solidFill>
              </a:rPr>
              <a:t>kết</a:t>
            </a:r>
            <a:r>
              <a:rPr lang="en-US" sz="3500" dirty="0">
                <a:solidFill>
                  <a:srgbClr val="FF0000"/>
                </a:solidFill>
              </a:rPr>
              <a:t> </a:t>
            </a:r>
            <a:r>
              <a:rPr lang="en-US" sz="3500" dirty="0" err="1">
                <a:solidFill>
                  <a:srgbClr val="FF0000"/>
                </a:solidFill>
              </a:rPr>
              <a:t>luận</a:t>
            </a:r>
            <a:r>
              <a:rPr lang="en-US" sz="3500" dirty="0">
                <a:solidFill>
                  <a:srgbClr val="FF0000"/>
                </a:solidFill>
              </a:rPr>
              <a:t> </a:t>
            </a:r>
            <a:r>
              <a:rPr lang="en-US" sz="3500" dirty="0" err="1">
                <a:solidFill>
                  <a:srgbClr val="FF0000"/>
                </a:solidFill>
              </a:rPr>
              <a:t>sau</a:t>
            </a:r>
            <a:r>
              <a:rPr lang="en-US" sz="3500" dirty="0">
                <a:solidFill>
                  <a:srgbClr val="FF0000"/>
                </a:solidFill>
              </a:rPr>
              <a:t> </a:t>
            </a:r>
            <a:r>
              <a:rPr lang="en-US" sz="3500" dirty="0" err="1">
                <a:solidFill>
                  <a:srgbClr val="FF0000"/>
                </a:solidFill>
              </a:rPr>
              <a:t>với</a:t>
            </a:r>
            <a:r>
              <a:rPr lang="en-US" sz="3500" dirty="0">
                <a:solidFill>
                  <a:srgbClr val="FF0000"/>
                </a:solidFill>
              </a:rPr>
              <a:t> </a:t>
            </a:r>
            <a:r>
              <a:rPr lang="en-US" sz="3500" dirty="0" err="1">
                <a:solidFill>
                  <a:srgbClr val="FF0000"/>
                </a:solidFill>
              </a:rPr>
              <a:t>các</a:t>
            </a:r>
            <a:r>
              <a:rPr lang="en-US" sz="3500" dirty="0">
                <a:solidFill>
                  <a:srgbClr val="FF0000"/>
                </a:solidFill>
              </a:rPr>
              <a:t> </a:t>
            </a:r>
            <a:r>
              <a:rPr lang="en-US" sz="3500" dirty="0" err="1">
                <a:solidFill>
                  <a:srgbClr val="FF0000"/>
                </a:solidFill>
              </a:rPr>
              <a:t>từ</a:t>
            </a:r>
            <a:r>
              <a:rPr lang="en-US" sz="3500" dirty="0">
                <a:solidFill>
                  <a:srgbClr val="FF0000"/>
                </a:solidFill>
              </a:rPr>
              <a:t> </a:t>
            </a:r>
            <a:r>
              <a:rPr lang="en-US" sz="3500" dirty="0" err="1">
                <a:solidFill>
                  <a:srgbClr val="FF0000"/>
                </a:solidFill>
              </a:rPr>
              <a:t>gợi</a:t>
            </a:r>
            <a:r>
              <a:rPr lang="en-US" sz="3500" dirty="0">
                <a:solidFill>
                  <a:srgbClr val="FF0000"/>
                </a:solidFill>
              </a:rPr>
              <a:t> ý </a:t>
            </a:r>
            <a:r>
              <a:rPr lang="en-US" sz="3500" dirty="0" err="1">
                <a:solidFill>
                  <a:srgbClr val="FF0000"/>
                </a:solidFill>
              </a:rPr>
              <a:t>sau</a:t>
            </a:r>
            <a:r>
              <a:rPr lang="en-US" sz="3500" dirty="0">
                <a:solidFill>
                  <a:srgbClr val="FF0000"/>
                </a:solidFill>
              </a:rPr>
              <a:t>: </a:t>
            </a:r>
            <a:endParaRPr lang="en-US" sz="3500" u="none" dirty="0">
              <a:solidFill>
                <a:srgbClr val="FF0000"/>
              </a:solidFill>
            </a:endParaRPr>
          </a:p>
        </p:txBody>
      </p:sp>
      <p:sp>
        <p:nvSpPr>
          <p:cNvPr id="5" name="TextBox 4"/>
          <p:cNvSpPr txBox="1"/>
          <p:nvPr/>
        </p:nvSpPr>
        <p:spPr>
          <a:xfrm>
            <a:off x="1" y="3707249"/>
            <a:ext cx="9144000" cy="1169551"/>
          </a:xfrm>
          <a:prstGeom prst="rect">
            <a:avLst/>
          </a:prstGeom>
          <a:noFill/>
        </p:spPr>
        <p:txBody>
          <a:bodyPr wrap="square" rtlCol="0">
            <a:spAutoFit/>
          </a:bodyPr>
          <a:lstStyle/>
          <a:p>
            <a:r>
              <a:rPr lang="en-US" sz="3500" i="1" u="none" dirty="0">
                <a:solidFill>
                  <a:srgbClr val="002060"/>
                </a:solidFill>
              </a:rPr>
              <a:t>+ </a:t>
            </a:r>
            <a:r>
              <a:rPr lang="en-US" sz="3500" i="1" u="none" dirty="0" err="1">
                <a:solidFill>
                  <a:srgbClr val="002060"/>
                </a:solidFill>
              </a:rPr>
              <a:t>Các</a:t>
            </a:r>
            <a:r>
              <a:rPr lang="en-US" sz="3500" i="1" u="none" dirty="0">
                <a:solidFill>
                  <a:srgbClr val="002060"/>
                </a:solidFill>
              </a:rPr>
              <a:t> </a:t>
            </a:r>
            <a:r>
              <a:rPr lang="en-US" sz="3500" i="1" u="none" dirty="0" err="1">
                <a:solidFill>
                  <a:srgbClr val="002060"/>
                </a:solidFill>
              </a:rPr>
              <a:t>vật</a:t>
            </a:r>
            <a:r>
              <a:rPr lang="en-US" sz="3500" i="1" u="none" dirty="0">
                <a:solidFill>
                  <a:srgbClr val="002060"/>
                </a:solidFill>
              </a:rPr>
              <a:t>  ……………………………. </a:t>
            </a:r>
            <a:r>
              <a:rPr lang="en-US" sz="3500" i="1" u="none" dirty="0" err="1">
                <a:solidFill>
                  <a:srgbClr val="002060"/>
                </a:solidFill>
              </a:rPr>
              <a:t>phản</a:t>
            </a:r>
            <a:r>
              <a:rPr lang="en-US" sz="3500" i="1" u="none" dirty="0">
                <a:solidFill>
                  <a:srgbClr val="002060"/>
                </a:solidFill>
              </a:rPr>
              <a:t> </a:t>
            </a:r>
            <a:r>
              <a:rPr lang="en-US" sz="3500" i="1" u="none" dirty="0" err="1">
                <a:solidFill>
                  <a:srgbClr val="002060"/>
                </a:solidFill>
              </a:rPr>
              <a:t>xạ</a:t>
            </a:r>
            <a:r>
              <a:rPr lang="en-US" sz="3500" i="1" u="none" dirty="0">
                <a:solidFill>
                  <a:srgbClr val="002060"/>
                </a:solidFill>
              </a:rPr>
              <a:t> </a:t>
            </a:r>
            <a:r>
              <a:rPr lang="en-US" sz="3500" i="1" u="none" dirty="0" err="1">
                <a:solidFill>
                  <a:srgbClr val="002060"/>
                </a:solidFill>
              </a:rPr>
              <a:t>âm</a:t>
            </a:r>
            <a:r>
              <a:rPr lang="en-US" sz="3500" i="1" u="none" dirty="0">
                <a:solidFill>
                  <a:srgbClr val="002060"/>
                </a:solidFill>
              </a:rPr>
              <a:t> </a:t>
            </a:r>
            <a:r>
              <a:rPr lang="en-US" sz="3500" i="1" u="none" dirty="0" err="1">
                <a:solidFill>
                  <a:srgbClr val="002060"/>
                </a:solidFill>
              </a:rPr>
              <a:t>tốt</a:t>
            </a:r>
            <a:endParaRPr lang="en-US" sz="3500" i="1" u="none" dirty="0">
              <a:solidFill>
                <a:srgbClr val="002060"/>
              </a:solidFill>
            </a:endParaRPr>
          </a:p>
          <a:p>
            <a:r>
              <a:rPr lang="en-US" sz="3500" i="1" u="none" dirty="0">
                <a:solidFill>
                  <a:srgbClr val="002060"/>
                </a:solidFill>
              </a:rPr>
              <a:t>+ </a:t>
            </a:r>
            <a:r>
              <a:rPr lang="en-US" sz="3500" i="1" u="none" dirty="0" err="1">
                <a:solidFill>
                  <a:srgbClr val="002060"/>
                </a:solidFill>
              </a:rPr>
              <a:t>Các</a:t>
            </a:r>
            <a:r>
              <a:rPr lang="en-US" sz="3500" i="1" u="none" dirty="0">
                <a:solidFill>
                  <a:srgbClr val="002060"/>
                </a:solidFill>
              </a:rPr>
              <a:t> </a:t>
            </a:r>
            <a:r>
              <a:rPr lang="en-US" sz="3500" i="1" u="none" dirty="0" err="1">
                <a:solidFill>
                  <a:srgbClr val="002060"/>
                </a:solidFill>
              </a:rPr>
              <a:t>vật</a:t>
            </a:r>
            <a:r>
              <a:rPr lang="en-US" sz="3500" i="1" u="none" dirty="0">
                <a:solidFill>
                  <a:srgbClr val="002060"/>
                </a:solidFill>
              </a:rPr>
              <a:t> ………………………………….</a:t>
            </a:r>
            <a:r>
              <a:rPr lang="en-US" sz="3500" i="1" u="none" dirty="0" err="1">
                <a:solidFill>
                  <a:srgbClr val="002060"/>
                </a:solidFill>
              </a:rPr>
              <a:t>phản</a:t>
            </a:r>
            <a:r>
              <a:rPr lang="en-US" sz="3500" i="1" u="none" dirty="0">
                <a:solidFill>
                  <a:srgbClr val="002060"/>
                </a:solidFill>
              </a:rPr>
              <a:t> </a:t>
            </a:r>
            <a:r>
              <a:rPr lang="en-US" sz="3500" i="1" u="none" dirty="0" err="1">
                <a:solidFill>
                  <a:srgbClr val="002060"/>
                </a:solidFill>
              </a:rPr>
              <a:t>xạ</a:t>
            </a:r>
            <a:r>
              <a:rPr lang="en-US" sz="3500" i="1" u="none" dirty="0">
                <a:solidFill>
                  <a:srgbClr val="002060"/>
                </a:solidFill>
              </a:rPr>
              <a:t> </a:t>
            </a:r>
            <a:r>
              <a:rPr lang="en-US" sz="3500" i="1" u="none" dirty="0" err="1">
                <a:solidFill>
                  <a:srgbClr val="002060"/>
                </a:solidFill>
              </a:rPr>
              <a:t>âm</a:t>
            </a:r>
            <a:r>
              <a:rPr lang="en-US" sz="3500" i="1" u="none" dirty="0">
                <a:solidFill>
                  <a:srgbClr val="002060"/>
                </a:solidFill>
              </a:rPr>
              <a:t> </a:t>
            </a:r>
            <a:r>
              <a:rPr lang="en-US" sz="3500" i="1" u="none" dirty="0" err="1">
                <a:solidFill>
                  <a:srgbClr val="002060"/>
                </a:solidFill>
              </a:rPr>
              <a:t>kém</a:t>
            </a:r>
            <a:r>
              <a:rPr lang="en-US" sz="3500" i="1" u="none" dirty="0">
                <a:solidFill>
                  <a:srgbClr val="002060"/>
                </a:solidFill>
              </a:rPr>
              <a:t>.</a:t>
            </a:r>
          </a:p>
        </p:txBody>
      </p:sp>
      <p:sp>
        <p:nvSpPr>
          <p:cNvPr id="6" name="Rectangle 5"/>
          <p:cNvSpPr/>
          <p:nvPr/>
        </p:nvSpPr>
        <p:spPr>
          <a:xfrm>
            <a:off x="2148142" y="1029563"/>
            <a:ext cx="3424335" cy="584775"/>
          </a:xfrm>
          <a:prstGeom prst="rect">
            <a:avLst/>
          </a:prstGeom>
        </p:spPr>
        <p:txBody>
          <a:bodyPr wrap="none">
            <a:spAutoFit/>
          </a:bodyPr>
          <a:lstStyle/>
          <a:p>
            <a:r>
              <a:rPr lang="en-US" sz="3200" i="1" u="none" dirty="0" err="1">
                <a:solidFill>
                  <a:srgbClr val="002060"/>
                </a:solidFill>
              </a:rPr>
              <a:t>cứng</a:t>
            </a:r>
            <a:r>
              <a:rPr lang="en-US" sz="3200" i="1" u="none" dirty="0">
                <a:solidFill>
                  <a:srgbClr val="002060"/>
                </a:solidFill>
              </a:rPr>
              <a:t>, </a:t>
            </a:r>
            <a:r>
              <a:rPr lang="en-US" sz="3200" i="1" u="none" dirty="0" err="1">
                <a:solidFill>
                  <a:srgbClr val="002060"/>
                </a:solidFill>
              </a:rPr>
              <a:t>bề</a:t>
            </a:r>
            <a:r>
              <a:rPr lang="en-US" sz="3200" i="1" u="none" dirty="0">
                <a:solidFill>
                  <a:srgbClr val="002060"/>
                </a:solidFill>
              </a:rPr>
              <a:t> </a:t>
            </a:r>
            <a:r>
              <a:rPr lang="en-US" sz="3200" i="1" u="none" dirty="0" err="1">
                <a:solidFill>
                  <a:srgbClr val="002060"/>
                </a:solidFill>
              </a:rPr>
              <a:t>mặt</a:t>
            </a:r>
            <a:r>
              <a:rPr lang="en-US" sz="3200" i="1" u="none" dirty="0">
                <a:solidFill>
                  <a:srgbClr val="002060"/>
                </a:solidFill>
              </a:rPr>
              <a:t> </a:t>
            </a:r>
            <a:r>
              <a:rPr lang="en-US" sz="3200" i="1" u="none" dirty="0" err="1">
                <a:solidFill>
                  <a:srgbClr val="002060"/>
                </a:solidFill>
              </a:rPr>
              <a:t>nhẵn</a:t>
            </a:r>
            <a:r>
              <a:rPr lang="en-US" sz="3200" i="1" u="none" dirty="0">
                <a:solidFill>
                  <a:srgbClr val="002060"/>
                </a:solidFill>
              </a:rPr>
              <a:t> </a:t>
            </a:r>
            <a:endParaRPr lang="en-US" sz="3200" dirty="0"/>
          </a:p>
        </p:txBody>
      </p:sp>
      <p:sp>
        <p:nvSpPr>
          <p:cNvPr id="7" name="Rectangle 6"/>
          <p:cNvSpPr/>
          <p:nvPr/>
        </p:nvSpPr>
        <p:spPr>
          <a:xfrm>
            <a:off x="1899202" y="1574861"/>
            <a:ext cx="3963777" cy="523220"/>
          </a:xfrm>
          <a:prstGeom prst="rect">
            <a:avLst/>
          </a:prstGeom>
        </p:spPr>
        <p:txBody>
          <a:bodyPr wrap="none">
            <a:spAutoFit/>
          </a:bodyPr>
          <a:lstStyle/>
          <a:p>
            <a:r>
              <a:rPr lang="en-US" sz="2800" i="1" u="none" dirty="0" err="1">
                <a:solidFill>
                  <a:srgbClr val="002060"/>
                </a:solidFill>
              </a:rPr>
              <a:t>mềm</a:t>
            </a:r>
            <a:r>
              <a:rPr lang="en-US" sz="2800" i="1" u="none" dirty="0">
                <a:solidFill>
                  <a:srgbClr val="002060"/>
                </a:solidFill>
              </a:rPr>
              <a:t>, </a:t>
            </a:r>
            <a:r>
              <a:rPr lang="en-US" sz="2800" i="1" u="none" dirty="0" err="1">
                <a:solidFill>
                  <a:srgbClr val="002060"/>
                </a:solidFill>
              </a:rPr>
              <a:t>xốp</a:t>
            </a:r>
            <a:r>
              <a:rPr lang="en-US" sz="2800" i="1" u="none" dirty="0">
                <a:solidFill>
                  <a:srgbClr val="002060"/>
                </a:solidFill>
              </a:rPr>
              <a:t>, </a:t>
            </a:r>
            <a:r>
              <a:rPr lang="en-US" sz="2800" i="1" u="none" dirty="0" err="1">
                <a:solidFill>
                  <a:srgbClr val="002060"/>
                </a:solidFill>
              </a:rPr>
              <a:t>bề</a:t>
            </a:r>
            <a:r>
              <a:rPr lang="en-US" sz="2800" i="1" u="none" dirty="0">
                <a:solidFill>
                  <a:srgbClr val="002060"/>
                </a:solidFill>
              </a:rPr>
              <a:t> </a:t>
            </a:r>
            <a:r>
              <a:rPr lang="en-US" sz="2800" i="1" u="none" dirty="0" err="1">
                <a:solidFill>
                  <a:srgbClr val="002060"/>
                </a:solidFill>
              </a:rPr>
              <a:t>mặt</a:t>
            </a:r>
            <a:r>
              <a:rPr lang="en-US" sz="2800" i="1" u="none" dirty="0">
                <a:solidFill>
                  <a:srgbClr val="002060"/>
                </a:solidFill>
              </a:rPr>
              <a:t> </a:t>
            </a:r>
            <a:r>
              <a:rPr lang="en-US" sz="2800" i="1" u="none" dirty="0" err="1">
                <a:solidFill>
                  <a:srgbClr val="002060"/>
                </a:solidFill>
              </a:rPr>
              <a:t>gò</a:t>
            </a:r>
            <a:r>
              <a:rPr lang="en-US" sz="2800" i="1" u="none" dirty="0">
                <a:solidFill>
                  <a:srgbClr val="002060"/>
                </a:solidFill>
              </a:rPr>
              <a:t> </a:t>
            </a:r>
            <a:r>
              <a:rPr lang="en-US" sz="2800" i="1" u="none" dirty="0" err="1">
                <a:solidFill>
                  <a:srgbClr val="002060"/>
                </a:solidFill>
              </a:rPr>
              <a:t>ghề</a:t>
            </a:r>
            <a:r>
              <a:rPr lang="en-US" sz="2800" i="1" u="none" dirty="0">
                <a:solidFill>
                  <a:srgbClr val="002060"/>
                </a:solidFill>
              </a:rPr>
              <a:t> </a:t>
            </a:r>
            <a:endParaRPr lang="en-US" sz="2800" dirty="0"/>
          </a:p>
        </p:txBody>
      </p:sp>
      <p:sp>
        <p:nvSpPr>
          <p:cNvPr id="8" name="TextBox 7"/>
          <p:cNvSpPr txBox="1"/>
          <p:nvPr/>
        </p:nvSpPr>
        <p:spPr>
          <a:xfrm>
            <a:off x="76200" y="3097649"/>
            <a:ext cx="6858000" cy="630942"/>
          </a:xfrm>
          <a:prstGeom prst="rect">
            <a:avLst/>
          </a:prstGeom>
          <a:noFill/>
        </p:spPr>
        <p:txBody>
          <a:bodyPr wrap="square" rtlCol="0">
            <a:spAutoFit/>
          </a:bodyPr>
          <a:lstStyle/>
          <a:p>
            <a:r>
              <a:rPr lang="en-US" sz="3500" i="1" u="none" dirty="0">
                <a:solidFill>
                  <a:srgbClr val="002060"/>
                </a:solidFill>
              </a:rPr>
              <a:t>+ </a:t>
            </a:r>
            <a:r>
              <a:rPr lang="en-US" sz="3500" i="1" u="none" dirty="0" err="1">
                <a:solidFill>
                  <a:srgbClr val="002060"/>
                </a:solidFill>
              </a:rPr>
              <a:t>Sóng</a:t>
            </a:r>
            <a:r>
              <a:rPr lang="en-US" sz="3500" i="1" u="none" dirty="0">
                <a:solidFill>
                  <a:srgbClr val="002060"/>
                </a:solidFill>
              </a:rPr>
              <a:t> </a:t>
            </a:r>
            <a:r>
              <a:rPr lang="en-US" sz="3500" i="1" u="none" dirty="0" err="1">
                <a:solidFill>
                  <a:srgbClr val="002060"/>
                </a:solidFill>
              </a:rPr>
              <a:t>âm</a:t>
            </a:r>
            <a:r>
              <a:rPr lang="en-US" sz="3500" i="1" u="none" dirty="0">
                <a:solidFill>
                  <a:srgbClr val="002060"/>
                </a:solidFill>
              </a:rPr>
              <a:t> </a:t>
            </a:r>
            <a:r>
              <a:rPr lang="en-US" sz="3500" i="1" u="none" dirty="0" err="1">
                <a:solidFill>
                  <a:srgbClr val="002060"/>
                </a:solidFill>
              </a:rPr>
              <a:t>phản</a:t>
            </a:r>
            <a:r>
              <a:rPr lang="en-US" sz="3500" i="1" u="none" dirty="0">
                <a:solidFill>
                  <a:srgbClr val="002060"/>
                </a:solidFill>
              </a:rPr>
              <a:t> </a:t>
            </a:r>
            <a:r>
              <a:rPr lang="en-US" sz="3500" i="1" u="none" dirty="0" err="1">
                <a:solidFill>
                  <a:srgbClr val="002060"/>
                </a:solidFill>
              </a:rPr>
              <a:t>xạ</a:t>
            </a:r>
            <a:r>
              <a:rPr lang="en-US" sz="3500" i="1" u="none" dirty="0">
                <a:solidFill>
                  <a:srgbClr val="002060"/>
                </a:solidFill>
              </a:rPr>
              <a:t> </a:t>
            </a:r>
            <a:r>
              <a:rPr lang="en-US" sz="3500" i="1" u="none" dirty="0" err="1">
                <a:solidFill>
                  <a:srgbClr val="002060"/>
                </a:solidFill>
              </a:rPr>
              <a:t>khi</a:t>
            </a:r>
            <a:r>
              <a:rPr lang="en-US" sz="3500" i="1" u="none" dirty="0">
                <a:solidFill>
                  <a:srgbClr val="002060"/>
                </a:solidFill>
              </a:rPr>
              <a:t> </a:t>
            </a:r>
            <a:r>
              <a:rPr lang="en-US" sz="3500" i="1" u="none" dirty="0" err="1">
                <a:solidFill>
                  <a:srgbClr val="002060"/>
                </a:solidFill>
              </a:rPr>
              <a:t>gặp</a:t>
            </a:r>
            <a:r>
              <a:rPr lang="en-US" sz="3500" i="1" u="none" dirty="0">
                <a:solidFill>
                  <a:srgbClr val="002060"/>
                </a:solidFill>
              </a:rPr>
              <a:t> …………..</a:t>
            </a:r>
          </a:p>
        </p:txBody>
      </p:sp>
      <p:sp>
        <p:nvSpPr>
          <p:cNvPr id="9" name="Rectangle 8"/>
          <p:cNvSpPr/>
          <p:nvPr/>
        </p:nvSpPr>
        <p:spPr>
          <a:xfrm>
            <a:off x="3026154" y="1981200"/>
            <a:ext cx="1401922" cy="584775"/>
          </a:xfrm>
          <a:prstGeom prst="rect">
            <a:avLst/>
          </a:prstGeom>
        </p:spPr>
        <p:txBody>
          <a:bodyPr wrap="none">
            <a:spAutoFit/>
          </a:bodyPr>
          <a:lstStyle/>
          <a:p>
            <a:r>
              <a:rPr lang="en-US" sz="3200" i="1" dirty="0" err="1">
                <a:solidFill>
                  <a:srgbClr val="002060"/>
                </a:solidFill>
              </a:rPr>
              <a:t>v</a:t>
            </a:r>
            <a:r>
              <a:rPr lang="en-US" sz="3200" i="1" u="none" dirty="0" err="1">
                <a:solidFill>
                  <a:srgbClr val="002060"/>
                </a:solidFill>
              </a:rPr>
              <a:t>ật</a:t>
            </a:r>
            <a:r>
              <a:rPr lang="en-US" sz="3200" i="1" u="none" dirty="0">
                <a:solidFill>
                  <a:srgbClr val="002060"/>
                </a:solidFill>
              </a:rPr>
              <a:t> </a:t>
            </a:r>
            <a:r>
              <a:rPr lang="en-US" sz="3200" i="1" u="none" dirty="0" err="1">
                <a:solidFill>
                  <a:srgbClr val="002060"/>
                </a:solidFill>
              </a:rPr>
              <a:t>cản</a:t>
            </a:r>
            <a:endParaRPr lang="en-US" sz="3200" i="1" u="none" dirty="0">
              <a:solidFill>
                <a:srgbClr val="002060"/>
              </a:solidFill>
            </a:endParaRPr>
          </a:p>
        </p:txBody>
      </p:sp>
      <p:sp>
        <p:nvSpPr>
          <p:cNvPr id="10" name="Rectangle 9"/>
          <p:cNvSpPr/>
          <p:nvPr/>
        </p:nvSpPr>
        <p:spPr>
          <a:xfrm>
            <a:off x="5075078" y="3087469"/>
            <a:ext cx="1549078" cy="646331"/>
          </a:xfrm>
          <a:prstGeom prst="rect">
            <a:avLst/>
          </a:prstGeom>
        </p:spPr>
        <p:txBody>
          <a:bodyPr wrap="none">
            <a:spAutoFit/>
          </a:bodyPr>
          <a:lstStyle/>
          <a:p>
            <a:r>
              <a:rPr lang="en-US" sz="3600" i="1" dirty="0" err="1">
                <a:solidFill>
                  <a:srgbClr val="FF0000"/>
                </a:solidFill>
              </a:rPr>
              <a:t>v</a:t>
            </a:r>
            <a:r>
              <a:rPr lang="en-US" sz="3600" i="1" u="none" dirty="0" err="1">
                <a:solidFill>
                  <a:srgbClr val="FF0000"/>
                </a:solidFill>
              </a:rPr>
              <a:t>ật</a:t>
            </a:r>
            <a:r>
              <a:rPr lang="en-US" sz="3600" i="1" u="none" dirty="0">
                <a:solidFill>
                  <a:srgbClr val="FF0000"/>
                </a:solidFill>
              </a:rPr>
              <a:t> </a:t>
            </a:r>
            <a:r>
              <a:rPr lang="en-US" sz="3600" i="1" u="none" dirty="0" err="1">
                <a:solidFill>
                  <a:srgbClr val="FF0000"/>
                </a:solidFill>
              </a:rPr>
              <a:t>cản</a:t>
            </a:r>
            <a:endParaRPr lang="en-US" sz="3600" i="1" u="none" dirty="0">
              <a:solidFill>
                <a:srgbClr val="FF0000"/>
              </a:solidFill>
            </a:endParaRPr>
          </a:p>
        </p:txBody>
      </p:sp>
      <p:sp>
        <p:nvSpPr>
          <p:cNvPr id="11" name="Rectangle 10"/>
          <p:cNvSpPr/>
          <p:nvPr/>
        </p:nvSpPr>
        <p:spPr>
          <a:xfrm>
            <a:off x="2057400" y="3710135"/>
            <a:ext cx="3424335" cy="584775"/>
          </a:xfrm>
          <a:prstGeom prst="rect">
            <a:avLst/>
          </a:prstGeom>
        </p:spPr>
        <p:txBody>
          <a:bodyPr wrap="none">
            <a:spAutoFit/>
          </a:bodyPr>
          <a:lstStyle/>
          <a:p>
            <a:r>
              <a:rPr lang="en-US" sz="3200" i="1" u="none" dirty="0" err="1">
                <a:solidFill>
                  <a:srgbClr val="FF0000"/>
                </a:solidFill>
              </a:rPr>
              <a:t>cứng</a:t>
            </a:r>
            <a:r>
              <a:rPr lang="en-US" sz="3200" i="1" u="none" dirty="0">
                <a:solidFill>
                  <a:srgbClr val="FF0000"/>
                </a:solidFill>
              </a:rPr>
              <a:t>, </a:t>
            </a:r>
            <a:r>
              <a:rPr lang="en-US" sz="3200" i="1" u="none" dirty="0" err="1">
                <a:solidFill>
                  <a:srgbClr val="FF0000"/>
                </a:solidFill>
              </a:rPr>
              <a:t>bề</a:t>
            </a:r>
            <a:r>
              <a:rPr lang="en-US" sz="3200" i="1" u="none" dirty="0">
                <a:solidFill>
                  <a:srgbClr val="FF0000"/>
                </a:solidFill>
              </a:rPr>
              <a:t> </a:t>
            </a:r>
            <a:r>
              <a:rPr lang="en-US" sz="3200" i="1" u="none" dirty="0" err="1">
                <a:solidFill>
                  <a:srgbClr val="FF0000"/>
                </a:solidFill>
              </a:rPr>
              <a:t>mặt</a:t>
            </a:r>
            <a:r>
              <a:rPr lang="en-US" sz="3200" i="1" u="none" dirty="0">
                <a:solidFill>
                  <a:srgbClr val="FF0000"/>
                </a:solidFill>
              </a:rPr>
              <a:t> </a:t>
            </a:r>
            <a:r>
              <a:rPr lang="en-US" sz="3200" i="1" u="none" dirty="0" err="1">
                <a:solidFill>
                  <a:srgbClr val="FF0000"/>
                </a:solidFill>
              </a:rPr>
              <a:t>nhẵn</a:t>
            </a:r>
            <a:r>
              <a:rPr lang="en-US" sz="3200" i="1" u="none" dirty="0">
                <a:solidFill>
                  <a:srgbClr val="FF0000"/>
                </a:solidFill>
              </a:rPr>
              <a:t> </a:t>
            </a:r>
            <a:endParaRPr lang="en-US" sz="3200" dirty="0">
              <a:solidFill>
                <a:srgbClr val="FF0000"/>
              </a:solidFill>
            </a:endParaRPr>
          </a:p>
        </p:txBody>
      </p:sp>
      <p:sp>
        <p:nvSpPr>
          <p:cNvPr id="12" name="Rectangle 11"/>
          <p:cNvSpPr/>
          <p:nvPr/>
        </p:nvSpPr>
        <p:spPr>
          <a:xfrm>
            <a:off x="1752600" y="4305090"/>
            <a:ext cx="3963777" cy="523220"/>
          </a:xfrm>
          <a:prstGeom prst="rect">
            <a:avLst/>
          </a:prstGeom>
        </p:spPr>
        <p:txBody>
          <a:bodyPr wrap="none">
            <a:spAutoFit/>
          </a:bodyPr>
          <a:lstStyle/>
          <a:p>
            <a:r>
              <a:rPr lang="en-US" sz="2800" i="1" u="none" dirty="0" err="1">
                <a:solidFill>
                  <a:srgbClr val="FF0000"/>
                </a:solidFill>
              </a:rPr>
              <a:t>mềm</a:t>
            </a:r>
            <a:r>
              <a:rPr lang="en-US" sz="2800" i="1" u="none" dirty="0">
                <a:solidFill>
                  <a:srgbClr val="FF0000"/>
                </a:solidFill>
              </a:rPr>
              <a:t>, </a:t>
            </a:r>
            <a:r>
              <a:rPr lang="en-US" sz="2800" i="1" u="none" dirty="0" err="1">
                <a:solidFill>
                  <a:srgbClr val="FF0000"/>
                </a:solidFill>
              </a:rPr>
              <a:t>xốp</a:t>
            </a:r>
            <a:r>
              <a:rPr lang="en-US" sz="2800" i="1" u="none" dirty="0">
                <a:solidFill>
                  <a:srgbClr val="FF0000"/>
                </a:solidFill>
              </a:rPr>
              <a:t>, </a:t>
            </a:r>
            <a:r>
              <a:rPr lang="en-US" sz="2800" i="1" u="none" dirty="0" err="1">
                <a:solidFill>
                  <a:srgbClr val="FF0000"/>
                </a:solidFill>
              </a:rPr>
              <a:t>bề</a:t>
            </a:r>
            <a:r>
              <a:rPr lang="en-US" sz="2800" i="1" u="none" dirty="0">
                <a:solidFill>
                  <a:srgbClr val="FF0000"/>
                </a:solidFill>
              </a:rPr>
              <a:t> </a:t>
            </a:r>
            <a:r>
              <a:rPr lang="en-US" sz="2800" i="1" u="none" dirty="0" err="1">
                <a:solidFill>
                  <a:srgbClr val="FF0000"/>
                </a:solidFill>
              </a:rPr>
              <a:t>mặt</a:t>
            </a:r>
            <a:r>
              <a:rPr lang="en-US" sz="2800" i="1" u="none" dirty="0">
                <a:solidFill>
                  <a:srgbClr val="FF0000"/>
                </a:solidFill>
              </a:rPr>
              <a:t> </a:t>
            </a:r>
            <a:r>
              <a:rPr lang="en-US" sz="2800" i="1" u="none" dirty="0" err="1">
                <a:solidFill>
                  <a:srgbClr val="FF0000"/>
                </a:solidFill>
              </a:rPr>
              <a:t>gò</a:t>
            </a:r>
            <a:r>
              <a:rPr lang="en-US" sz="2800" i="1" u="none" dirty="0">
                <a:solidFill>
                  <a:srgbClr val="FF0000"/>
                </a:solidFill>
              </a:rPr>
              <a:t> </a:t>
            </a:r>
            <a:r>
              <a:rPr lang="en-US" sz="2800" i="1" u="none" dirty="0" err="1">
                <a:solidFill>
                  <a:srgbClr val="FF0000"/>
                </a:solidFill>
              </a:rPr>
              <a:t>ghề</a:t>
            </a:r>
            <a:r>
              <a:rPr lang="en-US" sz="2800" i="1" u="none"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26871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TotalTime>
  <Words>1283</Words>
  <Application>Microsoft Office PowerPoint</Application>
  <PresentationFormat>On-screen Show (4:3)</PresentationFormat>
  <Paragraphs>106</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Gigi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Tuấn Hiệp</cp:lastModifiedBy>
  <cp:revision>26</cp:revision>
  <dcterms:created xsi:type="dcterms:W3CDTF">2022-08-11T13:34:52Z</dcterms:created>
  <dcterms:modified xsi:type="dcterms:W3CDTF">2023-12-09T14:14:32Z</dcterms:modified>
</cp:coreProperties>
</file>