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2.wav" ContentType="audio/wav"/>
  <Override PartName="/ppt/media/audio3.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58" r:id="rId3"/>
    <p:sldId id="259" r:id="rId4"/>
    <p:sldId id="256" r:id="rId5"/>
    <p:sldId id="297" r:id="rId6"/>
    <p:sldId id="260" r:id="rId7"/>
    <p:sldId id="298" r:id="rId8"/>
    <p:sldId id="299" r:id="rId9"/>
    <p:sldId id="300" r:id="rId10"/>
    <p:sldId id="306" r:id="rId11"/>
    <p:sldId id="301" r:id="rId12"/>
    <p:sldId id="302" r:id="rId13"/>
    <p:sldId id="261" r:id="rId14"/>
    <p:sldId id="303" r:id="rId15"/>
    <p:sldId id="305" r:id="rId16"/>
    <p:sldId id="308" r:id="rId17"/>
    <p:sldId id="304" r:id="rId18"/>
    <p:sldId id="309" r:id="rId19"/>
    <p:sldId id="319" r:id="rId20"/>
    <p:sldId id="312" r:id="rId21"/>
    <p:sldId id="320" r:id="rId22"/>
    <p:sldId id="315" r:id="rId23"/>
    <p:sldId id="314" r:id="rId24"/>
    <p:sldId id="262" r:id="rId25"/>
    <p:sldId id="318" r:id="rId26"/>
    <p:sldId id="321" r:id="rId27"/>
    <p:sldId id="324" r:id="rId28"/>
    <p:sldId id="325" r:id="rId29"/>
    <p:sldId id="322" r:id="rId30"/>
    <p:sldId id="326" r:id="rId31"/>
    <p:sldId id="327" r:id="rId32"/>
    <p:sldId id="328" r:id="rId33"/>
    <p:sldId id="331" r:id="rId34"/>
    <p:sldId id="332" r:id="rId35"/>
    <p:sldId id="333" r:id="rId36"/>
    <p:sldId id="334" r:id="rId37"/>
    <p:sldId id="33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51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71DFBF-65DA-423B-ADDC-B72DABA9BCD2}" type="datetimeFigureOut">
              <a:rPr lang="en-US" smtClean="0"/>
              <a:t>12/9/2023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8AADCA-56F0-49D7-B6DD-6143C1B15C87}" type="slidenum">
              <a:rPr lang="en-US" smtClean="0"/>
              <a:t>‹#›</a:t>
            </a:fld>
            <a:endParaRPr lang="en-US"/>
          </a:p>
        </p:txBody>
      </p:sp>
    </p:spTree>
    <p:extLst>
      <p:ext uri="{BB962C8B-B14F-4D97-AF65-F5344CB8AC3E}">
        <p14:creationId xmlns:p14="http://schemas.microsoft.com/office/powerpoint/2010/main" val="3145405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57F280C-A8C3-4D2F-8C2B-784405E69346}" type="slidenum">
              <a:rPr lang="en-US" altLang="en-US" sz="1200" smtClean="0"/>
              <a:pPr/>
              <a:t>20</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6ACB9E1-4F5C-4BE7-AB3C-71F12B872989}"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E01C0-710C-4CA4-97AB-B7FAB2681DEE}" type="slidenum">
              <a:rPr lang="en-US" smtClean="0"/>
              <a:t>‹#›</a:t>
            </a:fld>
            <a:endParaRPr lang="en-US"/>
          </a:p>
        </p:txBody>
      </p:sp>
    </p:spTree>
    <p:extLst>
      <p:ext uri="{BB962C8B-B14F-4D97-AF65-F5344CB8AC3E}">
        <p14:creationId xmlns:p14="http://schemas.microsoft.com/office/powerpoint/2010/main" val="2507986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ACB9E1-4F5C-4BE7-AB3C-71F12B872989}"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E01C0-710C-4CA4-97AB-B7FAB2681DEE}" type="slidenum">
              <a:rPr lang="en-US" smtClean="0"/>
              <a:t>‹#›</a:t>
            </a:fld>
            <a:endParaRPr lang="en-US"/>
          </a:p>
        </p:txBody>
      </p:sp>
    </p:spTree>
    <p:extLst>
      <p:ext uri="{BB962C8B-B14F-4D97-AF65-F5344CB8AC3E}">
        <p14:creationId xmlns:p14="http://schemas.microsoft.com/office/powerpoint/2010/main" val="3988414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ACB9E1-4F5C-4BE7-AB3C-71F12B872989}"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E01C0-710C-4CA4-97AB-B7FAB2681DEE}" type="slidenum">
              <a:rPr lang="en-US" smtClean="0"/>
              <a:t>‹#›</a:t>
            </a:fld>
            <a:endParaRPr lang="en-US"/>
          </a:p>
        </p:txBody>
      </p:sp>
    </p:spTree>
    <p:extLst>
      <p:ext uri="{BB962C8B-B14F-4D97-AF65-F5344CB8AC3E}">
        <p14:creationId xmlns:p14="http://schemas.microsoft.com/office/powerpoint/2010/main" val="1800781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noProof="1"/>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ED14061-592A-45C5-8599-14E6FBA4429B}" type="slidenum">
              <a:rPr lang="en-US" altLang="en-US"/>
              <a:pPr>
                <a:defRPr/>
              </a:pPr>
              <a:t>‹#›</a:t>
            </a:fld>
            <a:endParaRPr lang="en-US" altLang="en-US"/>
          </a:p>
        </p:txBody>
      </p:sp>
    </p:spTree>
    <p:extLst>
      <p:ext uri="{BB962C8B-B14F-4D97-AF65-F5344CB8AC3E}">
        <p14:creationId xmlns:p14="http://schemas.microsoft.com/office/powerpoint/2010/main" val="3972197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ACB9E1-4F5C-4BE7-AB3C-71F12B872989}"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E01C0-710C-4CA4-97AB-B7FAB2681DEE}" type="slidenum">
              <a:rPr lang="en-US" smtClean="0"/>
              <a:t>‹#›</a:t>
            </a:fld>
            <a:endParaRPr lang="en-US"/>
          </a:p>
        </p:txBody>
      </p:sp>
    </p:spTree>
    <p:extLst>
      <p:ext uri="{BB962C8B-B14F-4D97-AF65-F5344CB8AC3E}">
        <p14:creationId xmlns:p14="http://schemas.microsoft.com/office/powerpoint/2010/main" val="125969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ACB9E1-4F5C-4BE7-AB3C-71F12B872989}"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E01C0-710C-4CA4-97AB-B7FAB2681DEE}" type="slidenum">
              <a:rPr lang="en-US" smtClean="0"/>
              <a:t>‹#›</a:t>
            </a:fld>
            <a:endParaRPr lang="en-US"/>
          </a:p>
        </p:txBody>
      </p:sp>
    </p:spTree>
    <p:extLst>
      <p:ext uri="{BB962C8B-B14F-4D97-AF65-F5344CB8AC3E}">
        <p14:creationId xmlns:p14="http://schemas.microsoft.com/office/powerpoint/2010/main" val="78078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ACB9E1-4F5C-4BE7-AB3C-71F12B872989}"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E01C0-710C-4CA4-97AB-B7FAB2681DEE}" type="slidenum">
              <a:rPr lang="en-US" smtClean="0"/>
              <a:t>‹#›</a:t>
            </a:fld>
            <a:endParaRPr lang="en-US"/>
          </a:p>
        </p:txBody>
      </p:sp>
    </p:spTree>
    <p:extLst>
      <p:ext uri="{BB962C8B-B14F-4D97-AF65-F5344CB8AC3E}">
        <p14:creationId xmlns:p14="http://schemas.microsoft.com/office/powerpoint/2010/main" val="744526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ACB9E1-4F5C-4BE7-AB3C-71F12B872989}" type="datetimeFigureOut">
              <a:rPr lang="en-US" smtClean="0"/>
              <a:t>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1E01C0-710C-4CA4-97AB-B7FAB2681DEE}" type="slidenum">
              <a:rPr lang="en-US" smtClean="0"/>
              <a:t>‹#›</a:t>
            </a:fld>
            <a:endParaRPr lang="en-US"/>
          </a:p>
        </p:txBody>
      </p:sp>
    </p:spTree>
    <p:extLst>
      <p:ext uri="{BB962C8B-B14F-4D97-AF65-F5344CB8AC3E}">
        <p14:creationId xmlns:p14="http://schemas.microsoft.com/office/powerpoint/2010/main" val="1298445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ACB9E1-4F5C-4BE7-AB3C-71F12B872989}" type="datetimeFigureOut">
              <a:rPr lang="en-US" smtClean="0"/>
              <a:t>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1E01C0-710C-4CA4-97AB-B7FAB2681DEE}" type="slidenum">
              <a:rPr lang="en-US" smtClean="0"/>
              <a:t>‹#›</a:t>
            </a:fld>
            <a:endParaRPr lang="en-US"/>
          </a:p>
        </p:txBody>
      </p:sp>
    </p:spTree>
    <p:extLst>
      <p:ext uri="{BB962C8B-B14F-4D97-AF65-F5344CB8AC3E}">
        <p14:creationId xmlns:p14="http://schemas.microsoft.com/office/powerpoint/2010/main" val="3334832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ACB9E1-4F5C-4BE7-AB3C-71F12B872989}" type="datetimeFigureOut">
              <a:rPr lang="en-US" smtClean="0"/>
              <a:t>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1E01C0-710C-4CA4-97AB-B7FAB2681DEE}" type="slidenum">
              <a:rPr lang="en-US" smtClean="0"/>
              <a:t>‹#›</a:t>
            </a:fld>
            <a:endParaRPr lang="en-US"/>
          </a:p>
        </p:txBody>
      </p:sp>
    </p:spTree>
    <p:extLst>
      <p:ext uri="{BB962C8B-B14F-4D97-AF65-F5344CB8AC3E}">
        <p14:creationId xmlns:p14="http://schemas.microsoft.com/office/powerpoint/2010/main" val="269550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ACB9E1-4F5C-4BE7-AB3C-71F12B872989}"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E01C0-710C-4CA4-97AB-B7FAB2681DEE}" type="slidenum">
              <a:rPr lang="en-US" smtClean="0"/>
              <a:t>‹#›</a:t>
            </a:fld>
            <a:endParaRPr lang="en-US"/>
          </a:p>
        </p:txBody>
      </p:sp>
    </p:spTree>
    <p:extLst>
      <p:ext uri="{BB962C8B-B14F-4D97-AF65-F5344CB8AC3E}">
        <p14:creationId xmlns:p14="http://schemas.microsoft.com/office/powerpoint/2010/main" val="1080341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ACB9E1-4F5C-4BE7-AB3C-71F12B872989}"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E01C0-710C-4CA4-97AB-B7FAB2681DEE}" type="slidenum">
              <a:rPr lang="en-US" smtClean="0"/>
              <a:t>‹#›</a:t>
            </a:fld>
            <a:endParaRPr lang="en-US"/>
          </a:p>
        </p:txBody>
      </p:sp>
    </p:spTree>
    <p:extLst>
      <p:ext uri="{BB962C8B-B14F-4D97-AF65-F5344CB8AC3E}">
        <p14:creationId xmlns:p14="http://schemas.microsoft.com/office/powerpoint/2010/main" val="3264842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CB9E1-4F5C-4BE7-AB3C-71F12B872989}" type="datetimeFigureOut">
              <a:rPr lang="en-US" smtClean="0"/>
              <a:t>12/9/2023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E01C0-710C-4CA4-97AB-B7FAB2681DEE}" type="slidenum">
              <a:rPr lang="en-US" smtClean="0"/>
              <a:t>‹#›</a:t>
            </a:fld>
            <a:endParaRPr lang="en-US"/>
          </a:p>
        </p:txBody>
      </p:sp>
    </p:spTree>
    <p:extLst>
      <p:ext uri="{BB962C8B-B14F-4D97-AF65-F5344CB8AC3E}">
        <p14:creationId xmlns:p14="http://schemas.microsoft.com/office/powerpoint/2010/main" val="844791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NUL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7.gif"/><Relationship Id="rId1" Type="http://schemas.openxmlformats.org/officeDocument/2006/relationships/slideLayout" Target="../slideLayouts/slideLayout1.xml"/><Relationship Id="rId4" Type="http://schemas.openxmlformats.org/officeDocument/2006/relationships/image" Target="../media/image19.wmf"/></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7.gif"/><Relationship Id="rId1" Type="http://schemas.openxmlformats.org/officeDocument/2006/relationships/slideLayout" Target="../slideLayouts/slideLayout1.xml"/><Relationship Id="rId4" Type="http://schemas.openxmlformats.org/officeDocument/2006/relationships/image" Target="../media/image19.wmf"/></Relationships>
</file>

<file path=ppt/slides/_rels/slide2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4"/>
          <p:cNvGrpSpPr>
            <a:grpSpLocks/>
          </p:cNvGrpSpPr>
          <p:nvPr/>
        </p:nvGrpSpPr>
        <p:grpSpPr bwMode="auto">
          <a:xfrm>
            <a:off x="0" y="12700"/>
            <a:ext cx="9296400" cy="6845300"/>
            <a:chOff x="0" y="-192"/>
            <a:chExt cx="5856" cy="4530"/>
          </a:xfrm>
        </p:grpSpPr>
        <p:sp>
          <p:nvSpPr>
            <p:cNvPr id="6167" name="Rectangle 8"/>
            <p:cNvSpPr>
              <a:spLocks noChangeArrowheads="1"/>
            </p:cNvSpPr>
            <p:nvPr/>
          </p:nvSpPr>
          <p:spPr bwMode="auto">
            <a:xfrm>
              <a:off x="0" y="-192"/>
              <a:ext cx="5760" cy="4512"/>
            </a:xfrm>
            <a:prstGeom prst="rect">
              <a:avLst/>
            </a:prstGeom>
            <a:gradFill rotWithShape="0">
              <a:gsLst>
                <a:gs pos="0">
                  <a:srgbClr val="00FFFF"/>
                </a:gs>
                <a:gs pos="50000">
                  <a:srgbClr val="FFFFFF"/>
                </a:gs>
                <a:gs pos="100000">
                  <a:srgbClr val="00FFFF"/>
                </a:gs>
              </a:gsLst>
              <a:lin ang="5400000" scaled="1"/>
            </a:gradFill>
            <a:ln w="9525">
              <a:solidFill>
                <a:schemeClr val="tx1"/>
              </a:solidFill>
              <a:miter lim="800000"/>
              <a:headEnd/>
              <a:tailEnd/>
            </a:ln>
          </p:spPr>
          <p:txBody>
            <a:bodyPr wrap="none" anchor="ctr"/>
            <a:lstStyle/>
            <a:p>
              <a:pPr algn="ctr" eaLnBrk="0" hangingPunct="0"/>
              <a:endParaRPr lang="en-US" altLang="zh-CN"/>
            </a:p>
          </p:txBody>
        </p:sp>
        <p:pic>
          <p:nvPicPr>
            <p:cNvPr id="616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6" y="1270"/>
              <a:ext cx="1440"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556000"/>
            <a:ext cx="19050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5" descr="BOOKANI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511300"/>
            <a:ext cx="34290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152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7531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100" y="152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9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0" y="-76200"/>
            <a:ext cx="1905000"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6"/>
          <p:cNvSpPr txBox="1">
            <a:spLocks noChangeArrowheads="1"/>
          </p:cNvSpPr>
          <p:nvPr/>
        </p:nvSpPr>
        <p:spPr bwMode="auto">
          <a:xfrm>
            <a:off x="4876800" y="3733800"/>
            <a:ext cx="182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mic Sans MS" pitchFamily="66" charset="0"/>
                <a:cs typeface="Arial" pitchFamily="34" charset="0"/>
              </a:defRPr>
            </a:lvl1pPr>
            <a:lvl2pPr marL="742950" indent="-285750" eaLnBrk="0" hangingPunct="0">
              <a:defRPr sz="2000">
                <a:solidFill>
                  <a:schemeClr val="tx1"/>
                </a:solidFill>
                <a:latin typeface="Comic Sans MS" pitchFamily="66" charset="0"/>
                <a:cs typeface="Arial" pitchFamily="34" charset="0"/>
              </a:defRPr>
            </a:lvl2pPr>
            <a:lvl3pPr marL="1143000" indent="-228600" eaLnBrk="0" hangingPunct="0">
              <a:defRPr sz="2000">
                <a:solidFill>
                  <a:schemeClr val="tx1"/>
                </a:solidFill>
                <a:latin typeface="Comic Sans MS" pitchFamily="66" charset="0"/>
                <a:cs typeface="Arial" pitchFamily="34" charset="0"/>
              </a:defRPr>
            </a:lvl3pPr>
            <a:lvl4pPr marL="1600200" indent="-228600" eaLnBrk="0" hangingPunct="0">
              <a:defRPr sz="2000">
                <a:solidFill>
                  <a:schemeClr val="tx1"/>
                </a:solidFill>
                <a:latin typeface="Comic Sans MS" pitchFamily="66" charset="0"/>
                <a:cs typeface="Arial" pitchFamily="34" charset="0"/>
              </a:defRPr>
            </a:lvl4pPr>
            <a:lvl5pPr marL="2057400" indent="-228600" eaLnBrk="0" hangingPunct="0">
              <a:defRPr sz="2000">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9pPr>
          </a:lstStyle>
          <a:p>
            <a:pPr algn="ctr">
              <a:spcBef>
                <a:spcPct val="50000"/>
              </a:spcBef>
            </a:pPr>
            <a:r>
              <a:rPr lang="en-US" altLang="zh-CN" sz="3200" u="sng" dirty="0">
                <a:solidFill>
                  <a:srgbClr val="FF0000"/>
                </a:solidFill>
                <a:latin typeface="Times New Roman" pitchFamily="18" charset="0"/>
              </a:rPr>
              <a:t>LỚP 7 </a:t>
            </a:r>
            <a:endParaRPr lang="en-US" altLang="zh-CN" sz="3200" b="1" u="sng" dirty="0">
              <a:solidFill>
                <a:srgbClr val="FF0000"/>
              </a:solidFill>
              <a:latin typeface="Times New Roman" pitchFamily="18" charset="0"/>
            </a:endParaRPr>
          </a:p>
        </p:txBody>
      </p:sp>
      <p:pic>
        <p:nvPicPr>
          <p:cNvPr id="6160" name="Picture 20"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 y="4429125"/>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21"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81866">
            <a:off x="38100" y="4810125"/>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22"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74454">
            <a:off x="952500" y="5191125"/>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24"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19950" y="-762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25"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81866">
            <a:off x="7219950" y="304800"/>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26"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74454">
            <a:off x="8134350" y="685800"/>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197096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038600"/>
            <a:ext cx="8382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
            <a:ext cx="7696200" cy="4009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100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arn(inVertical)">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5"/>
          <p:cNvSpPr>
            <a:spLocks noChangeArrowheads="1"/>
          </p:cNvSpPr>
          <p:nvPr/>
        </p:nvSpPr>
        <p:spPr bwMode="auto">
          <a:xfrm>
            <a:off x="-76200" y="76200"/>
            <a:ext cx="92610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pP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Tìm</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hiểu</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mối</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quan</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hệ</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giữa</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độ</a:t>
            </a:r>
            <a:r>
              <a:rPr lang="en-US" altLang="en-US" sz="2800" b="1" dirty="0">
                <a:solidFill>
                  <a:srgbClr val="000000"/>
                </a:solidFill>
                <a:latin typeface="Times New Roman" pitchFamily="18" charset="0"/>
                <a:cs typeface="Times New Roman" pitchFamily="18" charset="0"/>
              </a:rPr>
              <a:t> to </a:t>
            </a:r>
            <a:r>
              <a:rPr lang="en-US" altLang="en-US" sz="2800" b="1" dirty="0" err="1">
                <a:solidFill>
                  <a:srgbClr val="000000"/>
                </a:solidFill>
                <a:latin typeface="Times New Roman" pitchFamily="18" charset="0"/>
                <a:cs typeface="Times New Roman" pitchFamily="18" charset="0"/>
              </a:rPr>
              <a:t>của</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âm</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với</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biên</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độ</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âm</a:t>
            </a:r>
            <a:r>
              <a:rPr lang="en-US" altLang="en-US" sz="2800" b="1" dirty="0">
                <a:solidFill>
                  <a:srgbClr val="000000"/>
                </a:solidFill>
                <a:latin typeface="Times New Roman" pitchFamily="18" charset="0"/>
                <a:cs typeface="Times New Roman" pitchFamily="18" charset="0"/>
              </a:rPr>
              <a:t> </a:t>
            </a:r>
            <a:endParaRPr lang="en-US" altLang="en-US" sz="2800" dirty="0">
              <a:solidFill>
                <a:srgbClr val="000000"/>
              </a:solidFill>
              <a:latin typeface="Times New Roman" pitchFamily="18" charset="0"/>
              <a:cs typeface="Times New Roman" pitchFamily="18" charset="0"/>
            </a:endParaRPr>
          </a:p>
        </p:txBody>
      </p:sp>
      <p:pic>
        <p:nvPicPr>
          <p:cNvPr id="15367" name="Picture 8" descr="https://img.loigiaihay.com/picture/2022/0318/bang-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616" y="609600"/>
            <a:ext cx="4755214"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399" y="1053405"/>
            <a:ext cx="4114801" cy="1384995"/>
          </a:xfrm>
          <a:prstGeom prst="rect">
            <a:avLst/>
          </a:prstGeom>
        </p:spPr>
        <p:txBody>
          <a:bodyPr wrap="square">
            <a:spAutoFit/>
          </a:bodyPr>
          <a:lstStyle/>
          <a:p>
            <a:r>
              <a:rPr lang="en-US" sz="2800" b="1" dirty="0">
                <a:latin typeface="Times New Roman" pitchFamily="18" charset="0"/>
                <a:cs typeface="Times New Roman" pitchFamily="18" charset="0"/>
              </a:rPr>
              <a:t>?1.</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nghiệm</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tin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mẫu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Bảng</a:t>
            </a:r>
            <a:r>
              <a:rPr lang="en-US" sz="2800" dirty="0">
                <a:latin typeface="Times New Roman" pitchFamily="18" charset="0"/>
                <a:cs typeface="Times New Roman" pitchFamily="18" charset="0"/>
              </a:rPr>
              <a:t> 13.1</a:t>
            </a:r>
          </a:p>
        </p:txBody>
      </p:sp>
      <p:sp>
        <p:nvSpPr>
          <p:cNvPr id="4" name="Rectangle 3"/>
          <p:cNvSpPr/>
          <p:nvPr/>
        </p:nvSpPr>
        <p:spPr>
          <a:xfrm>
            <a:off x="152400" y="2590800"/>
            <a:ext cx="8686800" cy="954107"/>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a:t>
            </a:r>
            <a:r>
              <a:rPr lang="vi-VN" sz="2800" b="1" dirty="0">
                <a:solidFill>
                  <a:srgbClr val="FF0000"/>
                </a:solidFill>
                <a:latin typeface="Times New Roman" pitchFamily="18" charset="0"/>
                <a:cs typeface="Times New Roman" pitchFamily="18" charset="0"/>
              </a:rPr>
              <a:t>2.</a:t>
            </a:r>
            <a:r>
              <a:rPr lang="vi-VN" sz="2800" dirty="0">
                <a:solidFill>
                  <a:srgbClr val="FF0000"/>
                </a:solidFill>
                <a:latin typeface="Times New Roman" pitchFamily="18" charset="0"/>
                <a:cs typeface="Times New Roman" pitchFamily="18" charset="0"/>
              </a:rPr>
              <a:t> Nêu nhận xét về mối liên hệ giữa độ to của âm phát ra với biên độ dao động của dây chun</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46552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ChangeArrowheads="1"/>
          </p:cNvSpPr>
          <p:nvPr/>
        </p:nvSpPr>
        <p:spPr bwMode="auto">
          <a:xfrm>
            <a:off x="181175" y="914400"/>
            <a:ext cx="657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pPr>
            <a:r>
              <a:rPr lang="en-US" altLang="en-US" sz="2800" b="1" dirty="0">
                <a:solidFill>
                  <a:srgbClr val="000000"/>
                </a:solidFill>
                <a:cs typeface="Calibri" pitchFamily="34" charset="0"/>
              </a:rPr>
              <a:t>1.</a:t>
            </a:r>
            <a:endParaRPr lang="en-US" altLang="en-US" sz="2800" dirty="0">
              <a:solidFill>
                <a:srgbClr val="000000"/>
              </a:solidFill>
              <a:cs typeface="Calibri"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719462391"/>
              </p:ext>
            </p:extLst>
          </p:nvPr>
        </p:nvGraphicFramePr>
        <p:xfrm>
          <a:off x="885197" y="943909"/>
          <a:ext cx="7954003" cy="2009761"/>
        </p:xfrm>
        <a:graphic>
          <a:graphicData uri="http://schemas.openxmlformats.org/drawingml/2006/table">
            <a:tbl>
              <a:tblPr firstRow="1" firstCol="1" bandRow="1">
                <a:tableStyleId>{5C22544A-7EE6-4342-B048-85BDC9FD1C3A}</a:tableStyleId>
              </a:tblPr>
              <a:tblGrid>
                <a:gridCol w="2734586">
                  <a:extLst>
                    <a:ext uri="{9D8B030D-6E8A-4147-A177-3AD203B41FA5}">
                      <a16:colId xmlns:a16="http://schemas.microsoft.com/office/drawing/2014/main" val="20000"/>
                    </a:ext>
                  </a:extLst>
                </a:gridCol>
                <a:gridCol w="2583799">
                  <a:extLst>
                    <a:ext uri="{9D8B030D-6E8A-4147-A177-3AD203B41FA5}">
                      <a16:colId xmlns:a16="http://schemas.microsoft.com/office/drawing/2014/main" val="20001"/>
                    </a:ext>
                  </a:extLst>
                </a:gridCol>
                <a:gridCol w="2635618">
                  <a:extLst>
                    <a:ext uri="{9D8B030D-6E8A-4147-A177-3AD203B41FA5}">
                      <a16:colId xmlns:a16="http://schemas.microsoft.com/office/drawing/2014/main" val="20002"/>
                    </a:ext>
                  </a:extLst>
                </a:gridCol>
              </a:tblGrid>
              <a:tr h="950911">
                <a:tc>
                  <a:txBody>
                    <a:bodyPr/>
                    <a:lstStyle/>
                    <a:p>
                      <a:pPr algn="ctr">
                        <a:lnSpc>
                          <a:spcPct val="125000"/>
                        </a:lnSpc>
                        <a:spcBef>
                          <a:spcPts val="100"/>
                        </a:spcBef>
                        <a:spcAft>
                          <a:spcPts val="300"/>
                        </a:spcAft>
                      </a:pPr>
                      <a:r>
                        <a:rPr lang="en-US" sz="2400" dirty="0" err="1">
                          <a:solidFill>
                            <a:schemeClr val="tx1"/>
                          </a:solidFill>
                          <a:effectLst/>
                          <a:latin typeface="Times New Roman" panose="02020603050405020304" pitchFamily="18" charset="0"/>
                          <a:cs typeface="Times New Roman" panose="02020603050405020304" pitchFamily="18" charset="0"/>
                        </a:rPr>
                        <a:t>Gảy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dây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chun</a:t>
                      </a: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566" marR="51566" marT="0" marB="0"/>
                </a:tc>
                <a:tc>
                  <a:txBody>
                    <a:bodyPr/>
                    <a:lstStyle/>
                    <a:p>
                      <a:pPr algn="ctr">
                        <a:lnSpc>
                          <a:spcPct val="125000"/>
                        </a:lnSpc>
                        <a:spcBef>
                          <a:spcPts val="100"/>
                        </a:spcBef>
                        <a:spcAft>
                          <a:spcPts val="300"/>
                        </a:spcAft>
                      </a:pPr>
                      <a:r>
                        <a:rPr lang="en-US" sz="2400" dirty="0" err="1">
                          <a:solidFill>
                            <a:schemeClr val="tx1"/>
                          </a:solidFill>
                          <a:effectLst/>
                          <a:latin typeface="Times New Roman" panose="02020603050405020304" pitchFamily="18" charset="0"/>
                          <a:cs typeface="Times New Roman" panose="02020603050405020304" pitchFamily="18" charset="0"/>
                        </a:rPr>
                        <a:t>Biên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độ</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dao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động</a:t>
                      </a:r>
                      <a:r>
                        <a:rPr lang="en-US" sz="2400" dirty="0">
                          <a:solidFill>
                            <a:schemeClr val="tx1"/>
                          </a:solidFill>
                          <a:effectLst/>
                          <a:latin typeface="Times New Roman" panose="02020603050405020304" pitchFamily="18" charset="0"/>
                          <a:cs typeface="Times New Roman" panose="02020603050405020304" pitchFamily="18" charset="0"/>
                        </a:rPr>
                        <a:t> c ( </a:t>
                      </a:r>
                      <a:r>
                        <a:rPr lang="en-US" sz="2400" dirty="0" err="1">
                          <a:solidFill>
                            <a:schemeClr val="tx1"/>
                          </a:solidFill>
                          <a:effectLst/>
                          <a:latin typeface="Times New Roman" panose="02020603050405020304" pitchFamily="18" charset="0"/>
                          <a:cs typeface="Times New Roman" panose="02020603050405020304" pitchFamily="18" charset="0"/>
                        </a:rPr>
                        <a:t>lớn</a:t>
                      </a:r>
                      <a:r>
                        <a:rPr lang="en-US" sz="2400" dirty="0">
                          <a:solidFill>
                            <a:schemeClr val="tx1"/>
                          </a:solidFill>
                          <a:effectLst/>
                          <a:latin typeface="Times New Roman" panose="02020603050405020304" pitchFamily="18" charset="0"/>
                          <a:cs typeface="Times New Roman" panose="02020603050405020304" pitchFamily="18" charset="0"/>
                        </a:rPr>
                        <a:t> / </a:t>
                      </a:r>
                      <a:r>
                        <a:rPr lang="en-US" sz="2400" dirty="0" err="1">
                          <a:solidFill>
                            <a:schemeClr val="tx1"/>
                          </a:solidFill>
                          <a:effectLst/>
                          <a:latin typeface="Times New Roman" panose="02020603050405020304" pitchFamily="18" charset="0"/>
                          <a:cs typeface="Times New Roman" panose="02020603050405020304" pitchFamily="18" charset="0"/>
                        </a:rPr>
                        <a:t>nhỏ</a:t>
                      </a: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566" marR="51566" marT="0" marB="0"/>
                </a:tc>
                <a:tc>
                  <a:txBody>
                    <a:bodyPr/>
                    <a:lstStyle/>
                    <a:p>
                      <a:pPr algn="ctr">
                        <a:lnSpc>
                          <a:spcPct val="125000"/>
                        </a:lnSpc>
                        <a:spcBef>
                          <a:spcPts val="100"/>
                        </a:spcBef>
                        <a:spcAft>
                          <a:spcPts val="300"/>
                        </a:spcAft>
                      </a:pPr>
                      <a:r>
                        <a:rPr lang="en-US" sz="2400">
                          <a:solidFill>
                            <a:schemeClr val="tx1"/>
                          </a:solidFill>
                          <a:effectLst/>
                          <a:latin typeface="Times New Roman" panose="02020603050405020304" pitchFamily="18" charset="0"/>
                          <a:cs typeface="Times New Roman" panose="02020603050405020304" pitchFamily="18" charset="0"/>
                        </a:rPr>
                        <a:t>Âm phát ra ( to/ nhỏ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566" marR="51566" marT="0" marB="0"/>
                </a:tc>
                <a:extLst>
                  <a:ext uri="{0D108BD9-81ED-4DB2-BD59-A6C34878D82A}">
                    <a16:rowId xmlns:a16="http://schemas.microsoft.com/office/drawing/2014/main" val="10000"/>
                  </a:ext>
                </a:extLst>
              </a:tr>
              <a:tr h="537763">
                <a:tc>
                  <a:txBody>
                    <a:bodyPr/>
                    <a:lstStyle/>
                    <a:p>
                      <a:pPr algn="ctr">
                        <a:lnSpc>
                          <a:spcPct val="125000"/>
                        </a:lnSpc>
                        <a:spcBef>
                          <a:spcPts val="100"/>
                        </a:spcBef>
                        <a:spcAft>
                          <a:spcPts val="300"/>
                        </a:spcAft>
                      </a:pPr>
                      <a:r>
                        <a:rPr lang="en-US" sz="2400">
                          <a:solidFill>
                            <a:schemeClr val="tx1"/>
                          </a:solidFill>
                          <a:effectLst/>
                          <a:latin typeface="Times New Roman" panose="02020603050405020304" pitchFamily="18" charset="0"/>
                          <a:cs typeface="Times New Roman" panose="02020603050405020304" pitchFamily="18" charset="0"/>
                        </a:rPr>
                        <a:t>Nhẹ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566" marR="51566" marT="0" marB="0"/>
                </a:tc>
                <a:tc>
                  <a:txBody>
                    <a:bodyPr/>
                    <a:lstStyle/>
                    <a:p>
                      <a:pPr algn="ctr">
                        <a:lnSpc>
                          <a:spcPct val="125000"/>
                        </a:lnSpc>
                        <a:spcBef>
                          <a:spcPts val="100"/>
                        </a:spcBef>
                        <a:spcAft>
                          <a:spcPts val="300"/>
                        </a:spcAft>
                      </a:pPr>
                      <a:r>
                        <a:rPr lang="en-US" sz="2400">
                          <a:solidFill>
                            <a:schemeClr val="tx1"/>
                          </a:solidFill>
                          <a:effectLst/>
                          <a:latin typeface="Times New Roman" panose="02020603050405020304" pitchFamily="18" charset="0"/>
                          <a:cs typeface="Times New Roman" panose="02020603050405020304" pitchFamily="18" charset="0"/>
                        </a:rPr>
                        <a:t>Nhỏ</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566" marR="51566" marT="0" marB="0"/>
                </a:tc>
                <a:tc>
                  <a:txBody>
                    <a:bodyPr/>
                    <a:lstStyle/>
                    <a:p>
                      <a:pPr algn="ctr">
                        <a:lnSpc>
                          <a:spcPct val="125000"/>
                        </a:lnSpc>
                        <a:spcBef>
                          <a:spcPts val="100"/>
                        </a:spcBef>
                        <a:spcAft>
                          <a:spcPts val="300"/>
                        </a:spcAft>
                      </a:pPr>
                      <a:r>
                        <a:rPr lang="en-US" sz="2400">
                          <a:solidFill>
                            <a:schemeClr val="tx1"/>
                          </a:solidFill>
                          <a:effectLst/>
                          <a:latin typeface="Times New Roman" panose="02020603050405020304" pitchFamily="18" charset="0"/>
                          <a:cs typeface="Times New Roman" panose="02020603050405020304" pitchFamily="18" charset="0"/>
                        </a:rPr>
                        <a:t>Nhỏ</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566" marR="51566" marT="0" marB="0"/>
                </a:tc>
                <a:extLst>
                  <a:ext uri="{0D108BD9-81ED-4DB2-BD59-A6C34878D82A}">
                    <a16:rowId xmlns:a16="http://schemas.microsoft.com/office/drawing/2014/main" val="10001"/>
                  </a:ext>
                </a:extLst>
              </a:tr>
              <a:tr h="521087">
                <a:tc>
                  <a:txBody>
                    <a:bodyPr/>
                    <a:lstStyle/>
                    <a:p>
                      <a:pPr algn="ctr">
                        <a:lnSpc>
                          <a:spcPct val="125000"/>
                        </a:lnSpc>
                        <a:spcBef>
                          <a:spcPts val="100"/>
                        </a:spcBef>
                        <a:spcAft>
                          <a:spcPts val="300"/>
                        </a:spcAft>
                      </a:pPr>
                      <a:r>
                        <a:rPr lang="en-US" sz="2400">
                          <a:solidFill>
                            <a:schemeClr val="tx1"/>
                          </a:solidFill>
                          <a:effectLst/>
                          <a:latin typeface="Times New Roman" panose="02020603050405020304" pitchFamily="18" charset="0"/>
                          <a:cs typeface="Times New Roman" panose="02020603050405020304" pitchFamily="18" charset="0"/>
                        </a:rPr>
                        <a:t>Mạnh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566" marR="51566" marT="0" marB="0"/>
                </a:tc>
                <a:tc>
                  <a:txBody>
                    <a:bodyPr/>
                    <a:lstStyle/>
                    <a:p>
                      <a:pPr algn="ctr">
                        <a:lnSpc>
                          <a:spcPct val="125000"/>
                        </a:lnSpc>
                        <a:spcBef>
                          <a:spcPts val="100"/>
                        </a:spcBef>
                        <a:spcAft>
                          <a:spcPts val="300"/>
                        </a:spcAft>
                      </a:pPr>
                      <a:r>
                        <a:rPr lang="en-US" sz="2400" dirty="0" err="1">
                          <a:solidFill>
                            <a:schemeClr val="tx1"/>
                          </a:solidFill>
                          <a:effectLst/>
                          <a:latin typeface="Times New Roman" panose="02020603050405020304" pitchFamily="18" charset="0"/>
                          <a:cs typeface="Times New Roman" panose="02020603050405020304" pitchFamily="18" charset="0"/>
                        </a:rPr>
                        <a:t>Lớn</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566" marR="51566" marT="0" marB="0"/>
                </a:tc>
                <a:tc>
                  <a:txBody>
                    <a:bodyPr/>
                    <a:lstStyle/>
                    <a:p>
                      <a:pPr algn="ctr">
                        <a:lnSpc>
                          <a:spcPct val="125000"/>
                        </a:lnSpc>
                        <a:spcBef>
                          <a:spcPts val="100"/>
                        </a:spcBef>
                        <a:spcAft>
                          <a:spcPts val="300"/>
                        </a:spcAft>
                      </a:pPr>
                      <a:r>
                        <a:rPr lang="en-US" sz="2400" dirty="0">
                          <a:solidFill>
                            <a:schemeClr val="tx1"/>
                          </a:solidFill>
                          <a:effectLst/>
                          <a:latin typeface="Times New Roman" panose="02020603050405020304" pitchFamily="18" charset="0"/>
                          <a:cs typeface="Times New Roman" panose="02020603050405020304" pitchFamily="18" charset="0"/>
                        </a:rPr>
                        <a:t>To</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566" marR="51566" marT="0" marB="0"/>
                </a:tc>
                <a:extLst>
                  <a:ext uri="{0D108BD9-81ED-4DB2-BD59-A6C34878D82A}">
                    <a16:rowId xmlns:a16="http://schemas.microsoft.com/office/drawing/2014/main" val="10002"/>
                  </a:ext>
                </a:extLst>
              </a:tr>
            </a:tbl>
          </a:graphicData>
        </a:graphic>
      </p:graphicFrame>
      <p:sp>
        <p:nvSpPr>
          <p:cNvPr id="8" name="Rectangle 7"/>
          <p:cNvSpPr/>
          <p:nvPr/>
        </p:nvSpPr>
        <p:spPr>
          <a:xfrm>
            <a:off x="264348" y="3037820"/>
            <a:ext cx="8651052" cy="2008242"/>
          </a:xfrm>
          <a:prstGeom prst="rect">
            <a:avLst/>
          </a:prstGeom>
        </p:spPr>
        <p:txBody>
          <a:bodyPr>
            <a:spAutoFit/>
          </a:bodyPr>
          <a:lstStyle/>
          <a:p>
            <a:pPr>
              <a:spcBef>
                <a:spcPts val="600"/>
              </a:spcBef>
              <a:spcAft>
                <a:spcPts val="900"/>
              </a:spcAft>
              <a:buSzPts val="1400"/>
              <a:defRPr/>
            </a:pPr>
            <a:r>
              <a:rPr lang="en-US" sz="2800" dirty="0">
                <a:latin typeface="Times New Roman" pitchFamily="18" charset="0"/>
                <a:ea typeface="Calibri" panose="020F0502020204030204" pitchFamily="34" charset="0"/>
                <a:cs typeface="Times New Roman" pitchFamily="18" charset="0"/>
              </a:rPr>
              <a:t>2. </a:t>
            </a:r>
            <a:r>
              <a:rPr lang="en-US" sz="2800" dirty="0" err="1">
                <a:latin typeface="Times New Roman" pitchFamily="18" charset="0"/>
                <a:ea typeface="Calibri" panose="020F0502020204030204" pitchFamily="34" charset="0"/>
                <a:cs typeface="Times New Roman" pitchFamily="18" charset="0"/>
              </a:rPr>
              <a:t>Nhận</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xét</a:t>
            </a:r>
            <a:r>
              <a:rPr lang="en-US" sz="2800" dirty="0">
                <a:latin typeface="Times New Roman" pitchFamily="18" charset="0"/>
                <a:ea typeface="Calibri" panose="020F0502020204030204" pitchFamily="34" charset="0"/>
                <a:cs typeface="Times New Roman" pitchFamily="18" charset="0"/>
              </a:rPr>
              <a:t>:</a:t>
            </a:r>
          </a:p>
          <a:p>
            <a:pPr>
              <a:spcBef>
                <a:spcPts val="600"/>
              </a:spcBef>
              <a:spcAft>
                <a:spcPts val="900"/>
              </a:spcAft>
              <a:buSzPts val="1400"/>
              <a:defRPr/>
            </a:pP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Biên</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độ</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dao</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động</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của</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dây</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chun</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càng</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lớn</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thì</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âm</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phát</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ra</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của</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dây</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chun</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càng</a:t>
            </a:r>
            <a:r>
              <a:rPr lang="en-US" sz="2800" dirty="0">
                <a:latin typeface="Times New Roman" pitchFamily="18" charset="0"/>
                <a:ea typeface="Calibri" panose="020F0502020204030204" pitchFamily="34" charset="0"/>
                <a:cs typeface="Times New Roman" pitchFamily="18" charset="0"/>
              </a:rPr>
              <a:t> to </a:t>
            </a:r>
            <a:r>
              <a:rPr lang="en-US" sz="2800" dirty="0" err="1">
                <a:latin typeface="Times New Roman" pitchFamily="18" charset="0"/>
                <a:ea typeface="Calibri" panose="020F0502020204030204" pitchFamily="34" charset="0"/>
                <a:cs typeface="Times New Roman" pitchFamily="18" charset="0"/>
              </a:rPr>
              <a:t>và</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ngược</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lại</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biên</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độ</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dao</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động</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của</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chun</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càng</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nhỏ</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thì</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âm</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phát</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ra</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càng</a:t>
            </a:r>
            <a:r>
              <a:rPr lang="en-US" sz="2800" dirty="0">
                <a:latin typeface="Times New Roman" pitchFamily="18" charset="0"/>
                <a:ea typeface="Calibri" panose="020F0502020204030204" pitchFamily="34" charset="0"/>
                <a:cs typeface="Times New Roman" pitchFamily="18" charset="0"/>
              </a:rPr>
              <a:t> </a:t>
            </a:r>
            <a:r>
              <a:rPr lang="en-US" sz="2800" dirty="0" err="1">
                <a:latin typeface="Times New Roman" pitchFamily="18" charset="0"/>
                <a:ea typeface="Calibri" panose="020F0502020204030204" pitchFamily="34" charset="0"/>
                <a:cs typeface="Times New Roman" pitchFamily="18" charset="0"/>
              </a:rPr>
              <a:t>nhỏ</a:t>
            </a:r>
            <a:r>
              <a:rPr lang="en-US" sz="2800" dirty="0">
                <a:latin typeface="Times New Roman" pitchFamily="18" charset="0"/>
                <a:ea typeface="Calibri" panose="020F0502020204030204" pitchFamily="34" charset="0"/>
                <a:cs typeface="Times New Roman" pitchFamily="18" charset="0"/>
              </a:rPr>
              <a:t>.</a:t>
            </a:r>
          </a:p>
        </p:txBody>
      </p:sp>
    </p:spTree>
    <p:extLst>
      <p:ext uri="{BB962C8B-B14F-4D97-AF65-F5344CB8AC3E}">
        <p14:creationId xmlns:p14="http://schemas.microsoft.com/office/powerpoint/2010/main" val="3351835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arn(inVertical)">
                                      <p:cBhvr>
                                        <p:cTn id="7" dur="500"/>
                                        <p:tgtEl>
                                          <p:spTgt spid="1434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5" y="11255"/>
            <a:ext cx="9067800" cy="5387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4968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2"/>
          <p:cNvSpPr txBox="1">
            <a:spLocks noChangeArrowheads="1"/>
          </p:cNvSpPr>
          <p:nvPr/>
        </p:nvSpPr>
        <p:spPr bwMode="auto">
          <a:xfrm>
            <a:off x="152400" y="109716"/>
            <a:ext cx="8238074" cy="1261884"/>
          </a:xfrm>
          <a:prstGeom prst="rect">
            <a:avLst/>
          </a:prstGeom>
          <a:noFill/>
          <a:ln w="9525">
            <a:noFill/>
            <a:miter lim="800000"/>
            <a:headEnd/>
            <a:tailEnd/>
          </a:ln>
        </p:spPr>
        <p:txBody>
          <a:bodyPr>
            <a:spAutoFit/>
          </a:bodyPr>
          <a:lstStyle/>
          <a:p>
            <a:pPr algn="ctr" eaLnBrk="1" hangingPunct="1">
              <a:spcBef>
                <a:spcPct val="50000"/>
              </a:spcBef>
              <a:defRPr/>
            </a:pPr>
            <a:r>
              <a:rPr lang="en-US" altLang="en-US" sz="4400" b="1" dirty="0">
                <a:latin typeface="Constantia" pitchFamily="18" charset="0"/>
              </a:rPr>
              <a:t> </a:t>
            </a:r>
            <a:r>
              <a:rPr lang="en-US" altLang="en-US" sz="3200" b="1" dirty="0" err="1">
                <a:cs typeface="Times New Roman" panose="02020603050405020304" pitchFamily="18" charset="0"/>
              </a:rPr>
              <a:t>Thí</a:t>
            </a:r>
            <a:r>
              <a:rPr lang="en-US" altLang="en-US" sz="3200" b="1" dirty="0">
                <a:cs typeface="Times New Roman" panose="02020603050405020304" pitchFamily="18" charset="0"/>
              </a:rPr>
              <a:t> </a:t>
            </a:r>
            <a:r>
              <a:rPr lang="en-US" altLang="en-US" sz="3200" b="1" dirty="0" err="1">
                <a:cs typeface="Times New Roman" panose="02020603050405020304" pitchFamily="18" charset="0"/>
              </a:rPr>
              <a:t>nghiệm</a:t>
            </a:r>
            <a:r>
              <a:rPr lang="en-US" altLang="en-US" sz="3200" b="1" dirty="0">
                <a:cs typeface="Times New Roman" panose="02020603050405020304" pitchFamily="18" charset="0"/>
              </a:rPr>
              <a:t> 2: </a:t>
            </a:r>
            <a:r>
              <a:rPr lang="en-US" altLang="en-US" sz="3200" dirty="0" err="1">
                <a:cs typeface="Times New Roman" panose="02020603050405020304" pitchFamily="18" charset="0"/>
              </a:rPr>
              <a:t>Quan</a:t>
            </a:r>
            <a:r>
              <a:rPr lang="en-US" altLang="en-US" sz="3200" dirty="0">
                <a:cs typeface="Times New Roman" panose="02020603050405020304" pitchFamily="18" charset="0"/>
              </a:rPr>
              <a:t> </a:t>
            </a:r>
            <a:r>
              <a:rPr lang="en-US" altLang="en-US" sz="3200" dirty="0" err="1">
                <a:cs typeface="Times New Roman" panose="02020603050405020304" pitchFamily="18" charset="0"/>
              </a:rPr>
              <a:t>sát</a:t>
            </a:r>
            <a:r>
              <a:rPr lang="en-US" altLang="en-US" sz="3200" dirty="0">
                <a:cs typeface="Times New Roman" panose="02020603050405020304" pitchFamily="18" charset="0"/>
              </a:rPr>
              <a:t> </a:t>
            </a:r>
            <a:r>
              <a:rPr lang="en-US" altLang="en-US" sz="3200" dirty="0" err="1">
                <a:cs typeface="Times New Roman" panose="02020603050405020304" pitchFamily="18" charset="0"/>
              </a:rPr>
              <a:t>đồ</a:t>
            </a:r>
            <a:r>
              <a:rPr lang="en-US" altLang="en-US" sz="3200" dirty="0">
                <a:cs typeface="Times New Roman" panose="02020603050405020304" pitchFamily="18" charset="0"/>
              </a:rPr>
              <a:t> </a:t>
            </a:r>
            <a:r>
              <a:rPr lang="en-US" altLang="en-US" sz="3200" dirty="0" err="1">
                <a:cs typeface="Times New Roman" panose="02020603050405020304" pitchFamily="18" charset="0"/>
              </a:rPr>
              <a:t>thị</a:t>
            </a:r>
            <a:r>
              <a:rPr lang="en-US" altLang="en-US" sz="3200" dirty="0">
                <a:cs typeface="Times New Roman" panose="02020603050405020304" pitchFamily="18" charset="0"/>
              </a:rPr>
              <a:t> </a:t>
            </a:r>
            <a:r>
              <a:rPr lang="en-US" altLang="en-US" sz="3200" dirty="0" err="1">
                <a:cs typeface="Times New Roman" panose="02020603050405020304" pitchFamily="18" charset="0"/>
              </a:rPr>
              <a:t>dao</a:t>
            </a:r>
            <a:r>
              <a:rPr lang="en-US" altLang="en-US" sz="3200" dirty="0">
                <a:cs typeface="Times New Roman" panose="02020603050405020304" pitchFamily="18" charset="0"/>
              </a:rPr>
              <a:t> </a:t>
            </a:r>
            <a:r>
              <a:rPr lang="en-US" altLang="en-US" sz="3200" dirty="0" err="1">
                <a:cs typeface="Times New Roman" panose="02020603050405020304" pitchFamily="18" charset="0"/>
              </a:rPr>
              <a:t>động</a:t>
            </a:r>
            <a:r>
              <a:rPr lang="en-US" altLang="en-US" sz="3200" dirty="0">
                <a:cs typeface="Times New Roman" panose="02020603050405020304" pitchFamily="18" charset="0"/>
              </a:rPr>
              <a:t> </a:t>
            </a:r>
            <a:r>
              <a:rPr lang="en-US" altLang="en-US" sz="3200" dirty="0" err="1">
                <a:cs typeface="Times New Roman" panose="02020603050405020304" pitchFamily="18" charset="0"/>
              </a:rPr>
              <a:t>âm</a:t>
            </a:r>
            <a:r>
              <a:rPr lang="en-US" altLang="en-US" sz="3200" dirty="0">
                <a:cs typeface="Times New Roman" panose="02020603050405020304" pitchFamily="18" charset="0"/>
              </a:rPr>
              <a:t> </a:t>
            </a:r>
            <a:r>
              <a:rPr lang="en-US" altLang="en-US" sz="3200" dirty="0" err="1">
                <a:cs typeface="Times New Roman" panose="02020603050405020304" pitchFamily="18" charset="0"/>
              </a:rPr>
              <a:t>của</a:t>
            </a:r>
            <a:r>
              <a:rPr lang="en-US" altLang="en-US" sz="3200" dirty="0">
                <a:cs typeface="Times New Roman" panose="02020603050405020304" pitchFamily="18" charset="0"/>
              </a:rPr>
              <a:t> </a:t>
            </a:r>
            <a:r>
              <a:rPr lang="en-US" altLang="en-US" sz="3200" dirty="0" err="1">
                <a:cs typeface="Times New Roman" panose="02020603050405020304" pitchFamily="18" charset="0"/>
              </a:rPr>
              <a:t>âm</a:t>
            </a:r>
            <a:r>
              <a:rPr lang="en-US" altLang="en-US" sz="3200" dirty="0">
                <a:cs typeface="Times New Roman" panose="02020603050405020304" pitchFamily="18" charset="0"/>
              </a:rPr>
              <a:t> </a:t>
            </a:r>
            <a:r>
              <a:rPr lang="en-US" altLang="en-US" sz="3200" dirty="0" err="1">
                <a:cs typeface="Times New Roman" panose="02020603050405020304" pitchFamily="18" charset="0"/>
              </a:rPr>
              <a:t>thoa</a:t>
            </a:r>
            <a:r>
              <a:rPr lang="en-US" altLang="en-US" sz="3200" dirty="0">
                <a:cs typeface="Times New Roman" panose="02020603050405020304" pitchFamily="18" charset="0"/>
              </a:rPr>
              <a:t> </a:t>
            </a:r>
            <a:r>
              <a:rPr lang="en-US" altLang="en-US" sz="3200" dirty="0" err="1">
                <a:cs typeface="Times New Roman" panose="02020603050405020304" pitchFamily="18" charset="0"/>
              </a:rPr>
              <a:t>bằng</a:t>
            </a:r>
            <a:r>
              <a:rPr lang="en-US" altLang="en-US" sz="3200" dirty="0">
                <a:cs typeface="Times New Roman" panose="02020603050405020304" pitchFamily="18" charset="0"/>
              </a:rPr>
              <a:t> </a:t>
            </a:r>
            <a:r>
              <a:rPr lang="en-US" altLang="en-US" sz="3200" dirty="0" err="1">
                <a:cs typeface="Times New Roman" panose="02020603050405020304" pitchFamily="18" charset="0"/>
              </a:rPr>
              <a:t>dao</a:t>
            </a:r>
            <a:r>
              <a:rPr lang="en-US" altLang="en-US" sz="3200" dirty="0">
                <a:cs typeface="Times New Roman" panose="02020603050405020304" pitchFamily="18" charset="0"/>
              </a:rPr>
              <a:t> </a:t>
            </a:r>
            <a:r>
              <a:rPr lang="en-US" altLang="en-US" sz="3200" dirty="0" err="1">
                <a:cs typeface="Times New Roman" panose="02020603050405020304" pitchFamily="18" charset="0"/>
              </a:rPr>
              <a:t>động</a:t>
            </a:r>
            <a:r>
              <a:rPr lang="en-US" altLang="en-US" sz="3200" dirty="0">
                <a:cs typeface="Times New Roman" panose="02020603050405020304" pitchFamily="18" charset="0"/>
              </a:rPr>
              <a:t> </a:t>
            </a:r>
            <a:r>
              <a:rPr lang="en-US" altLang="en-US" sz="3200" dirty="0" err="1">
                <a:cs typeface="Times New Roman" panose="02020603050405020304" pitchFamily="18" charset="0"/>
              </a:rPr>
              <a:t>kí</a:t>
            </a:r>
            <a:endParaRPr lang="en-US" altLang="en-US" sz="3200" dirty="0">
              <a:cs typeface="Times New Roman" panose="02020603050405020304" pitchFamily="18" charset="0"/>
            </a:endParaRPr>
          </a:p>
        </p:txBody>
      </p:sp>
      <p:pic>
        <p:nvPicPr>
          <p:cNvPr id="17414" name="Picture 8" descr="https://img.loigiaihay.com/picture/2022/0318/13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226" y="1350818"/>
            <a:ext cx="8000174" cy="482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6121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414"/>
                                        </p:tgtEl>
                                        <p:attrNameLst>
                                          <p:attrName>style.visibility</p:attrName>
                                        </p:attrNameLst>
                                      </p:cBhvr>
                                      <p:to>
                                        <p:strVal val="visible"/>
                                      </p:to>
                                    </p:set>
                                    <p:animEffect transition="in" filter="fade">
                                      <p:cBhvr>
                                        <p:cTn id="12"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ChangeArrowheads="1"/>
          </p:cNvSpPr>
          <p:nvPr/>
        </p:nvSpPr>
        <p:spPr bwMode="auto">
          <a:xfrm>
            <a:off x="76200" y="0"/>
            <a:ext cx="929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en-US" sz="3200" dirty="0">
                <a:solidFill>
                  <a:srgbClr val="FF0000"/>
                </a:solidFill>
                <a:latin typeface="Times New Roman" pitchFamily="18" charset="0"/>
                <a:ea typeface="Calibri" pitchFamily="34" charset="0"/>
                <a:cs typeface="Times New Roman" pitchFamily="18" charset="0"/>
              </a:rPr>
              <a:t>?3Tiến </a:t>
            </a:r>
            <a:r>
              <a:rPr lang="en-US" altLang="en-US" sz="3200" dirty="0" err="1">
                <a:solidFill>
                  <a:srgbClr val="FF0000"/>
                </a:solidFill>
                <a:latin typeface="Times New Roman" pitchFamily="18" charset="0"/>
                <a:ea typeface="Calibri" pitchFamily="34" charset="0"/>
                <a:cs typeface="Times New Roman" pitchFamily="18" charset="0"/>
              </a:rPr>
              <a:t>hành</a:t>
            </a:r>
            <a:r>
              <a:rPr lang="en-US" altLang="en-US" sz="3200" dirty="0">
                <a:solidFill>
                  <a:srgbClr val="FF0000"/>
                </a:solidFill>
                <a:latin typeface="Times New Roman" pitchFamily="18" charset="0"/>
                <a:ea typeface="Calibri" pitchFamily="34" charset="0"/>
                <a:cs typeface="Times New Roman" pitchFamily="18" charset="0"/>
              </a:rPr>
              <a:t> </a:t>
            </a:r>
            <a:r>
              <a:rPr lang="en-US" altLang="en-US" sz="3200" dirty="0" err="1">
                <a:solidFill>
                  <a:srgbClr val="FF0000"/>
                </a:solidFill>
                <a:latin typeface="Times New Roman" pitchFamily="18" charset="0"/>
                <a:ea typeface="Calibri" pitchFamily="34" charset="0"/>
                <a:cs typeface="Times New Roman" pitchFamily="18" charset="0"/>
              </a:rPr>
              <a:t>thí</a:t>
            </a:r>
            <a:r>
              <a:rPr lang="en-US" altLang="en-US" sz="3200" dirty="0">
                <a:solidFill>
                  <a:srgbClr val="FF0000"/>
                </a:solidFill>
                <a:latin typeface="Times New Roman" pitchFamily="18" charset="0"/>
                <a:ea typeface="Calibri" pitchFamily="34" charset="0"/>
                <a:cs typeface="Times New Roman" pitchFamily="18" charset="0"/>
              </a:rPr>
              <a:t> </a:t>
            </a:r>
            <a:r>
              <a:rPr lang="en-US" altLang="en-US" sz="3200" dirty="0" err="1">
                <a:solidFill>
                  <a:srgbClr val="FF0000"/>
                </a:solidFill>
                <a:latin typeface="Times New Roman" pitchFamily="18" charset="0"/>
                <a:ea typeface="Calibri" pitchFamily="34" charset="0"/>
                <a:cs typeface="Times New Roman" pitchFamily="18" charset="0"/>
              </a:rPr>
              <a:t>nghiệm</a:t>
            </a:r>
            <a:r>
              <a:rPr lang="en-US" altLang="en-US" sz="3200" dirty="0">
                <a:solidFill>
                  <a:srgbClr val="FF0000"/>
                </a:solidFill>
                <a:latin typeface="Times New Roman" pitchFamily="18" charset="0"/>
                <a:ea typeface="Calibri" pitchFamily="34" charset="0"/>
                <a:cs typeface="Times New Roman" pitchFamily="18" charset="0"/>
              </a:rPr>
              <a:t> 2 </a:t>
            </a:r>
            <a:r>
              <a:rPr lang="en-US" altLang="en-US" sz="3200" dirty="0" err="1">
                <a:solidFill>
                  <a:srgbClr val="FF0000"/>
                </a:solidFill>
                <a:latin typeface="Times New Roman" pitchFamily="18" charset="0"/>
                <a:ea typeface="Calibri" pitchFamily="34" charset="0"/>
                <a:cs typeface="Times New Roman" pitchFamily="18" charset="0"/>
              </a:rPr>
              <a:t>và</a:t>
            </a:r>
            <a:r>
              <a:rPr lang="en-US" altLang="en-US" sz="3200" dirty="0">
                <a:solidFill>
                  <a:srgbClr val="FF0000"/>
                </a:solidFill>
                <a:latin typeface="Times New Roman" pitchFamily="18" charset="0"/>
                <a:ea typeface="Calibri" pitchFamily="34" charset="0"/>
                <a:cs typeface="Times New Roman" pitchFamily="18" charset="0"/>
              </a:rPr>
              <a:t> </a:t>
            </a:r>
            <a:r>
              <a:rPr lang="en-US" altLang="en-US" sz="3200" dirty="0" err="1">
                <a:solidFill>
                  <a:srgbClr val="FF0000"/>
                </a:solidFill>
                <a:latin typeface="Times New Roman" pitchFamily="18" charset="0"/>
                <a:ea typeface="Calibri" pitchFamily="34" charset="0"/>
                <a:cs typeface="Times New Roman" pitchFamily="18" charset="0"/>
              </a:rPr>
              <a:t>thực</a:t>
            </a:r>
            <a:r>
              <a:rPr lang="en-US" altLang="en-US" sz="3200" dirty="0">
                <a:solidFill>
                  <a:srgbClr val="FF0000"/>
                </a:solidFill>
                <a:latin typeface="Times New Roman" pitchFamily="18" charset="0"/>
                <a:ea typeface="Calibri" pitchFamily="34" charset="0"/>
                <a:cs typeface="Times New Roman" pitchFamily="18" charset="0"/>
              </a:rPr>
              <a:t> </a:t>
            </a:r>
            <a:r>
              <a:rPr lang="en-US" altLang="en-US" sz="3200" dirty="0" err="1">
                <a:solidFill>
                  <a:srgbClr val="FF0000"/>
                </a:solidFill>
                <a:latin typeface="Times New Roman" pitchFamily="18" charset="0"/>
                <a:ea typeface="Calibri" pitchFamily="34" charset="0"/>
                <a:cs typeface="Times New Roman" pitchFamily="18" charset="0"/>
              </a:rPr>
              <a:t>hiện</a:t>
            </a:r>
            <a:r>
              <a:rPr lang="en-US" altLang="en-US" sz="3200" dirty="0">
                <a:solidFill>
                  <a:srgbClr val="FF0000"/>
                </a:solidFill>
                <a:latin typeface="Times New Roman" pitchFamily="18" charset="0"/>
                <a:ea typeface="Calibri" pitchFamily="34" charset="0"/>
                <a:cs typeface="Times New Roman" pitchFamily="18" charset="0"/>
              </a:rPr>
              <a:t> </a:t>
            </a:r>
            <a:r>
              <a:rPr lang="en-US" altLang="en-US" sz="3200" dirty="0" err="1">
                <a:solidFill>
                  <a:srgbClr val="FF0000"/>
                </a:solidFill>
                <a:latin typeface="Times New Roman" pitchFamily="18" charset="0"/>
                <a:ea typeface="Calibri" pitchFamily="34" charset="0"/>
                <a:cs typeface="Times New Roman" pitchFamily="18" charset="0"/>
              </a:rPr>
              <a:t>các</a:t>
            </a:r>
            <a:r>
              <a:rPr lang="en-US" altLang="en-US" sz="3200" dirty="0">
                <a:solidFill>
                  <a:srgbClr val="FF0000"/>
                </a:solidFill>
                <a:latin typeface="Times New Roman" pitchFamily="18" charset="0"/>
                <a:ea typeface="Calibri" pitchFamily="34" charset="0"/>
                <a:cs typeface="Times New Roman" pitchFamily="18" charset="0"/>
              </a:rPr>
              <a:t> </a:t>
            </a:r>
            <a:r>
              <a:rPr lang="en-US" altLang="en-US" sz="3200" dirty="0" err="1">
                <a:solidFill>
                  <a:srgbClr val="FF0000"/>
                </a:solidFill>
                <a:latin typeface="Times New Roman" pitchFamily="18" charset="0"/>
                <a:ea typeface="Calibri" pitchFamily="34" charset="0"/>
                <a:cs typeface="Times New Roman" pitchFamily="18" charset="0"/>
              </a:rPr>
              <a:t>yêu</a:t>
            </a:r>
            <a:r>
              <a:rPr lang="en-US" altLang="en-US" sz="3200" dirty="0">
                <a:solidFill>
                  <a:srgbClr val="FF0000"/>
                </a:solidFill>
                <a:latin typeface="Times New Roman" pitchFamily="18" charset="0"/>
                <a:ea typeface="Calibri" pitchFamily="34" charset="0"/>
                <a:cs typeface="Times New Roman" pitchFamily="18" charset="0"/>
              </a:rPr>
              <a:t> </a:t>
            </a:r>
            <a:r>
              <a:rPr lang="en-US" altLang="en-US" sz="3200" dirty="0" err="1">
                <a:solidFill>
                  <a:srgbClr val="FF0000"/>
                </a:solidFill>
                <a:latin typeface="Times New Roman" pitchFamily="18" charset="0"/>
                <a:ea typeface="Calibri" pitchFamily="34" charset="0"/>
                <a:cs typeface="Times New Roman" pitchFamily="18" charset="0"/>
              </a:rPr>
              <a:t>cầu</a:t>
            </a:r>
            <a:r>
              <a:rPr lang="en-US" altLang="en-US" sz="3200" dirty="0">
                <a:solidFill>
                  <a:srgbClr val="FF0000"/>
                </a:solidFill>
                <a:latin typeface="Times New Roman" pitchFamily="18" charset="0"/>
                <a:ea typeface="Calibri" pitchFamily="34" charset="0"/>
                <a:cs typeface="Times New Roman" pitchFamily="18" charset="0"/>
              </a:rPr>
              <a:t> </a:t>
            </a:r>
            <a:r>
              <a:rPr lang="en-US" altLang="en-US" sz="3200" dirty="0" err="1">
                <a:solidFill>
                  <a:srgbClr val="FF0000"/>
                </a:solidFill>
                <a:latin typeface="Times New Roman" pitchFamily="18" charset="0"/>
                <a:ea typeface="Calibri" pitchFamily="34" charset="0"/>
                <a:cs typeface="Times New Roman" pitchFamily="18" charset="0"/>
              </a:rPr>
              <a:t>sau</a:t>
            </a:r>
            <a:r>
              <a:rPr lang="en-US" altLang="en-US" sz="2400" dirty="0">
                <a:solidFill>
                  <a:srgbClr val="FF0000"/>
                </a:solidFill>
                <a:latin typeface="Times New Roman" pitchFamily="18" charset="0"/>
                <a:ea typeface="Calibri" pitchFamily="34" charset="0"/>
                <a:cs typeface="Times New Roman" pitchFamily="18" charset="0"/>
              </a:rPr>
              <a:t>:</a:t>
            </a:r>
            <a:endParaRPr lang="en-US" altLang="en-US" dirty="0">
              <a:solidFill>
                <a:srgbClr val="FF0000"/>
              </a:solidFill>
              <a:latin typeface="Times New Roman" pitchFamily="18" charset="0"/>
              <a:ea typeface="Calibri" pitchFamily="34" charset="0"/>
              <a:cs typeface="Times New Roman" pitchFamily="18" charset="0"/>
            </a:endParaRPr>
          </a:p>
        </p:txBody>
      </p:sp>
      <p:sp>
        <p:nvSpPr>
          <p:cNvPr id="19462" name="Rectangle 3"/>
          <p:cNvSpPr>
            <a:spLocks noChangeArrowheads="1"/>
          </p:cNvSpPr>
          <p:nvPr/>
        </p:nvSpPr>
        <p:spPr bwMode="auto">
          <a:xfrm rot="10800000" flipV="1">
            <a:off x="152400" y="487979"/>
            <a:ext cx="8686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en-US" sz="2800" dirty="0">
                <a:solidFill>
                  <a:srgbClr val="000000"/>
                </a:solidFill>
                <a:latin typeface="Times New Roman" pitchFamily="18" charset="0"/>
                <a:cs typeface="Times New Roman" pitchFamily="18" charset="0"/>
              </a:rPr>
              <a:t>a) So </a:t>
            </a:r>
            <a:r>
              <a:rPr lang="en-US" altLang="en-US" sz="2800" dirty="0" err="1">
                <a:solidFill>
                  <a:srgbClr val="000000"/>
                </a:solidFill>
                <a:latin typeface="Times New Roman" pitchFamily="18" charset="0"/>
                <a:cs typeface="Times New Roman" pitchFamily="18" charset="0"/>
              </a:rPr>
              <a:t>sánh</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độ</a:t>
            </a:r>
            <a:r>
              <a:rPr lang="en-US" altLang="en-US" sz="2800" dirty="0">
                <a:solidFill>
                  <a:srgbClr val="000000"/>
                </a:solidFill>
                <a:latin typeface="Times New Roman" pitchFamily="18" charset="0"/>
                <a:cs typeface="Times New Roman" pitchFamily="18" charset="0"/>
              </a:rPr>
              <a:t> to </a:t>
            </a:r>
            <a:r>
              <a:rPr lang="en-US" altLang="en-US" sz="2800" dirty="0" err="1">
                <a:solidFill>
                  <a:srgbClr val="000000"/>
                </a:solidFill>
                <a:latin typeface="Times New Roman" pitchFamily="18" charset="0"/>
                <a:cs typeface="Times New Roman" pitchFamily="18" charset="0"/>
              </a:rPr>
              <a:t>của</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âm</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nghe</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được</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trong</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ba</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trường</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hợp</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gõ</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âm</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thoa</a:t>
            </a:r>
            <a:r>
              <a:rPr lang="en-US" altLang="en-US" sz="2800" dirty="0">
                <a:solidFill>
                  <a:srgbClr val="000000"/>
                </a:solidFill>
                <a:latin typeface="Times New Roman" pitchFamily="18" charset="0"/>
                <a:cs typeface="Times New Roman" pitchFamily="18" charset="0"/>
              </a:rPr>
              <a:t>.</a:t>
            </a:r>
            <a:endParaRPr lang="en-US" altLang="en-US" sz="2800" dirty="0">
              <a:latin typeface="Times New Roman" pitchFamily="18" charset="0"/>
              <a:cs typeface="Times New Roman" pitchFamily="18" charset="0"/>
            </a:endParaRPr>
          </a:p>
          <a:p>
            <a:r>
              <a:rPr lang="en-US" altLang="en-US" sz="2800" dirty="0">
                <a:solidFill>
                  <a:srgbClr val="000000"/>
                </a:solidFill>
                <a:latin typeface="Times New Roman" pitchFamily="18" charset="0"/>
                <a:cs typeface="Times New Roman" pitchFamily="18" charset="0"/>
              </a:rPr>
              <a:t>b) So </a:t>
            </a:r>
            <a:r>
              <a:rPr lang="en-US" altLang="en-US" sz="2800" dirty="0" err="1">
                <a:solidFill>
                  <a:srgbClr val="000000"/>
                </a:solidFill>
                <a:latin typeface="Times New Roman" pitchFamily="18" charset="0"/>
                <a:cs typeface="Times New Roman" pitchFamily="18" charset="0"/>
              </a:rPr>
              <a:t>sánh</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biên</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độ</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của</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dao</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động</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âm</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trên</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màn</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hình</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trong</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ba</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trường</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hợp</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gõ</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âm</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thoa</a:t>
            </a:r>
            <a:r>
              <a:rPr lang="en-US" altLang="en-US" sz="2800" dirty="0">
                <a:solidFill>
                  <a:srgbClr val="000000"/>
                </a:solidFill>
                <a:latin typeface="Times New Roman" pitchFamily="18" charset="0"/>
                <a:cs typeface="Times New Roman" pitchFamily="18" charset="0"/>
              </a:rPr>
              <a:t>.</a:t>
            </a:r>
            <a:endParaRPr lang="en-US" altLang="en-US" sz="2800" dirty="0">
              <a:latin typeface="Times New Roman" pitchFamily="18" charset="0"/>
              <a:cs typeface="Times New Roman" pitchFamily="18" charset="0"/>
            </a:endParaRPr>
          </a:p>
          <a:p>
            <a:r>
              <a:rPr lang="en-US" altLang="en-US" sz="2800" dirty="0">
                <a:solidFill>
                  <a:srgbClr val="000000"/>
                </a:solidFill>
                <a:latin typeface="Times New Roman" pitchFamily="18" charset="0"/>
                <a:cs typeface="Times New Roman" pitchFamily="18" charset="0"/>
              </a:rPr>
              <a:t>c) </a:t>
            </a:r>
            <a:r>
              <a:rPr lang="en-US" altLang="en-US" sz="2800" dirty="0" err="1">
                <a:solidFill>
                  <a:srgbClr val="000000"/>
                </a:solidFill>
                <a:latin typeface="Times New Roman" pitchFamily="18" charset="0"/>
                <a:cs typeface="Times New Roman" pitchFamily="18" charset="0"/>
              </a:rPr>
              <a:t>Nêu</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nhận</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xét</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về</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mối</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liên</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hệ</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giữa</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độ</a:t>
            </a:r>
            <a:r>
              <a:rPr lang="en-US" altLang="en-US" sz="2800" dirty="0">
                <a:solidFill>
                  <a:srgbClr val="000000"/>
                </a:solidFill>
                <a:latin typeface="Times New Roman" pitchFamily="18" charset="0"/>
                <a:cs typeface="Times New Roman" pitchFamily="18" charset="0"/>
              </a:rPr>
              <a:t> to </a:t>
            </a:r>
            <a:r>
              <a:rPr lang="en-US" altLang="en-US" sz="2800" dirty="0" err="1">
                <a:solidFill>
                  <a:srgbClr val="000000"/>
                </a:solidFill>
                <a:latin typeface="Times New Roman" pitchFamily="18" charset="0"/>
                <a:cs typeface="Times New Roman" pitchFamily="18" charset="0"/>
              </a:rPr>
              <a:t>của</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âm</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nghe</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được</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và</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biên</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độ</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dao</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động</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của</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sóng</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âm</a:t>
            </a:r>
            <a:r>
              <a:rPr lang="en-US" altLang="en-US" sz="2800" dirty="0">
                <a:solidFill>
                  <a:srgbClr val="000000"/>
                </a:solidFill>
                <a:latin typeface="Times New Roman" pitchFamily="18" charset="0"/>
                <a:cs typeface="Times New Roman" pitchFamily="18" charset="0"/>
              </a:rPr>
              <a:t>.</a:t>
            </a:r>
            <a:endParaRPr lang="en-US" alt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862520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fade">
                                      <p:cBhvr>
                                        <p:cTn id="7" dur="500"/>
                                        <p:tgtEl>
                                          <p:spTgt spid="194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2"/>
                                        </p:tgtEl>
                                        <p:attrNameLst>
                                          <p:attrName>style.visibility</p:attrName>
                                        </p:attrNameLst>
                                      </p:cBhvr>
                                      <p:to>
                                        <p:strVal val="visible"/>
                                      </p:to>
                                    </p:set>
                                    <p:animEffect transition="in" filter="fade">
                                      <p:cBhvr>
                                        <p:cTn id="12"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296400" cy="4800600"/>
          </a:xfrm>
        </p:spPr>
        <p:txBody>
          <a:bodyPr>
            <a:noAutofit/>
          </a:bodyPr>
          <a:lstStyle/>
          <a:p>
            <a:pPr marL="0" indent="0">
              <a:buFont typeface="Arial" pitchFamily="34" charset="0"/>
              <a:buNone/>
              <a:defRPr/>
            </a:pPr>
            <a:r>
              <a:rPr lang="vi-VN" sz="2600" dirty="0">
                <a:latin typeface="+mj-lt"/>
              </a:rPr>
              <a:t>a) So sánh độ to của âm nghe được trong ba trường hợp gõ âm thoa:</a:t>
            </a:r>
          </a:p>
          <a:p>
            <a:pPr>
              <a:defRPr/>
            </a:pPr>
            <a:r>
              <a:rPr lang="vi-VN" sz="2700" dirty="0">
                <a:latin typeface="+mj-lt"/>
              </a:rPr>
              <a:t>Trường hợp 1. Dùng búa cao su gõ nhẹ vào một nhánh âm thoa: âm phát ra nhỏ nhất.</a:t>
            </a:r>
          </a:p>
          <a:p>
            <a:pPr>
              <a:defRPr/>
            </a:pPr>
            <a:r>
              <a:rPr lang="vi-VN" sz="2700" dirty="0">
                <a:latin typeface="+mj-lt"/>
              </a:rPr>
              <a:t>Trường hợp 2. Gõ mạnh vào âm thoa: âm phát ra to hơn.</a:t>
            </a:r>
          </a:p>
          <a:p>
            <a:pPr>
              <a:defRPr/>
            </a:pPr>
            <a:r>
              <a:rPr lang="vi-VN" sz="2700" dirty="0">
                <a:latin typeface="+mj-lt"/>
              </a:rPr>
              <a:t>Trường hợp 3. Gõ mạnh hơn vào âm thoa: âm phát ra to nhất.</a:t>
            </a:r>
          </a:p>
          <a:p>
            <a:pPr marL="0" indent="0">
              <a:buFont typeface="Arial" pitchFamily="34" charset="0"/>
              <a:buNone/>
              <a:defRPr/>
            </a:pPr>
            <a:r>
              <a:rPr lang="vi-VN" sz="2700" dirty="0">
                <a:latin typeface="+mj-lt"/>
              </a:rPr>
              <a:t>b) Biên độ của dao động âm trên màn hình trong ba trường hợp gõ âm thoa: trường hợp 1 &lt; trường hợp 2 &lt; trường hợp 3</a:t>
            </a:r>
          </a:p>
          <a:p>
            <a:pPr marL="0" indent="0">
              <a:buFont typeface="Arial" pitchFamily="34" charset="0"/>
              <a:buNone/>
              <a:defRPr/>
            </a:pPr>
            <a:r>
              <a:rPr lang="vi-VN" sz="2700" dirty="0">
                <a:latin typeface="+mj-lt"/>
              </a:rPr>
              <a:t>c) Mối liên hệ giữa độ to của âm nghe được và biên độ dao động của sóng âm: âm nghe được càng to khi biên độ âm càng lớn và ngược lại, âm nghe được càng nhỏ khi biên độ âm càng nhỏ</a:t>
            </a:r>
            <a:r>
              <a:rPr lang="vi-VN" sz="2700" dirty="0"/>
              <a:t>.</a:t>
            </a:r>
          </a:p>
        </p:txBody>
      </p:sp>
      <p:sp>
        <p:nvSpPr>
          <p:cNvPr id="21507" name="Rectangle 6"/>
          <p:cNvSpPr>
            <a:spLocks noChangeArrowheads="1"/>
          </p:cNvSpPr>
          <p:nvPr/>
        </p:nvSpPr>
        <p:spPr bwMode="auto">
          <a:xfrm>
            <a:off x="304800" y="5283369"/>
            <a:ext cx="8458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700" b="1" i="1" dirty="0" err="1">
                <a:cs typeface="Times New Roman" pitchFamily="18" charset="0"/>
              </a:rPr>
              <a:t>Âm</a:t>
            </a:r>
            <a:r>
              <a:rPr lang="en-US" altLang="en-US" sz="2700" b="1" i="1" dirty="0">
                <a:cs typeface="Times New Roman" pitchFamily="18" charset="0"/>
              </a:rPr>
              <a:t> </a:t>
            </a:r>
            <a:r>
              <a:rPr lang="en-US" altLang="en-US" sz="2700" b="1" i="1" dirty="0" err="1">
                <a:cs typeface="Times New Roman" pitchFamily="18" charset="0"/>
              </a:rPr>
              <a:t>nghe</a:t>
            </a:r>
            <a:r>
              <a:rPr lang="en-US" altLang="en-US" sz="2700" b="1" i="1" dirty="0">
                <a:cs typeface="Times New Roman" pitchFamily="18" charset="0"/>
              </a:rPr>
              <a:t> </a:t>
            </a:r>
            <a:r>
              <a:rPr lang="en-US" altLang="en-US" sz="2700" b="1" i="1" dirty="0" err="1">
                <a:cs typeface="Times New Roman" pitchFamily="18" charset="0"/>
              </a:rPr>
              <a:t>được</a:t>
            </a:r>
            <a:r>
              <a:rPr lang="en-US" altLang="en-US" sz="2700" b="1" i="1" dirty="0">
                <a:cs typeface="Times New Roman" pitchFamily="18" charset="0"/>
              </a:rPr>
              <a:t> </a:t>
            </a:r>
            <a:r>
              <a:rPr lang="en-US" altLang="en-US" sz="2700" b="1" i="1" dirty="0" err="1">
                <a:cs typeface="Times New Roman" pitchFamily="18" charset="0"/>
              </a:rPr>
              <a:t>càng</a:t>
            </a:r>
            <a:r>
              <a:rPr lang="en-US" altLang="en-US" sz="2700" b="1" i="1" dirty="0">
                <a:cs typeface="Times New Roman" pitchFamily="18" charset="0"/>
              </a:rPr>
              <a:t> to </a:t>
            </a:r>
            <a:r>
              <a:rPr lang="en-US" altLang="en-US" sz="2700" b="1" i="1" dirty="0" err="1">
                <a:cs typeface="Times New Roman" pitchFamily="18" charset="0"/>
              </a:rPr>
              <a:t>thì</a:t>
            </a:r>
            <a:r>
              <a:rPr lang="en-US" altLang="en-US" sz="2700" b="1" i="1" dirty="0">
                <a:cs typeface="Times New Roman" pitchFamily="18" charset="0"/>
              </a:rPr>
              <a:t> </a:t>
            </a:r>
            <a:r>
              <a:rPr lang="en-US" altLang="en-US" sz="2700" b="1" i="1" dirty="0" err="1">
                <a:cs typeface="Times New Roman" pitchFamily="18" charset="0"/>
              </a:rPr>
              <a:t>biên</a:t>
            </a:r>
            <a:r>
              <a:rPr lang="en-US" altLang="en-US" sz="2700" b="1" i="1" dirty="0">
                <a:cs typeface="Times New Roman" pitchFamily="18" charset="0"/>
              </a:rPr>
              <a:t> </a:t>
            </a:r>
            <a:r>
              <a:rPr lang="en-US" altLang="en-US" sz="2700" b="1" i="1" dirty="0" err="1">
                <a:cs typeface="Times New Roman" pitchFamily="18" charset="0"/>
              </a:rPr>
              <a:t>độ</a:t>
            </a:r>
            <a:r>
              <a:rPr lang="en-US" altLang="en-US" sz="2700" b="1" i="1" dirty="0">
                <a:cs typeface="Times New Roman" pitchFamily="18" charset="0"/>
              </a:rPr>
              <a:t> </a:t>
            </a:r>
            <a:r>
              <a:rPr lang="en-US" altLang="en-US" sz="2700" b="1" i="1" dirty="0" err="1">
                <a:cs typeface="Times New Roman" pitchFamily="18" charset="0"/>
              </a:rPr>
              <a:t>càng</a:t>
            </a:r>
            <a:r>
              <a:rPr lang="en-US" altLang="en-US" sz="2700" b="1" i="1" dirty="0">
                <a:cs typeface="Times New Roman" pitchFamily="18" charset="0"/>
              </a:rPr>
              <a:t> </a:t>
            </a:r>
            <a:r>
              <a:rPr lang="en-US" altLang="en-US" sz="2700" b="1" i="1" dirty="0" err="1">
                <a:cs typeface="Times New Roman" pitchFamily="18" charset="0"/>
              </a:rPr>
              <a:t>lớn</a:t>
            </a:r>
            <a:r>
              <a:rPr lang="en-US" altLang="en-US" sz="2700" b="1" i="1" dirty="0">
                <a:cs typeface="Times New Roman" pitchFamily="18" charset="0"/>
              </a:rPr>
              <a:t> </a:t>
            </a:r>
            <a:r>
              <a:rPr lang="en-US" altLang="en-US" sz="2700" i="1" dirty="0">
                <a:cs typeface="Times New Roman" pitchFamily="18" charset="0"/>
              </a:rPr>
              <a:t> </a:t>
            </a:r>
            <a:endParaRPr lang="en-US" altLang="en-US" sz="2700" dirty="0">
              <a:cs typeface="Times New Roman" pitchFamily="18" charset="0"/>
            </a:endParaRPr>
          </a:p>
        </p:txBody>
      </p:sp>
    </p:spTree>
    <p:extLst>
      <p:ext uri="{BB962C8B-B14F-4D97-AF65-F5344CB8AC3E}">
        <p14:creationId xmlns:p14="http://schemas.microsoft.com/office/powerpoint/2010/main" val="3865503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75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75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75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75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75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507"/>
                                        </p:tgtEl>
                                        <p:attrNameLst>
                                          <p:attrName>style.visibility</p:attrName>
                                        </p:attrNameLst>
                                      </p:cBhvr>
                                      <p:to>
                                        <p:strVal val="visible"/>
                                      </p:to>
                                    </p:set>
                                    <p:animEffect transition="in" filter="fade">
                                      <p:cBhvr>
                                        <p:cTn id="37"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150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1447800" y="76200"/>
            <a:ext cx="5410200" cy="609600"/>
          </a:xfrm>
        </p:spPr>
        <p:txBody>
          <a:bodyPr>
            <a:noAutofit/>
          </a:bodyPr>
          <a:lstStyle/>
          <a:p>
            <a:pPr marL="0" indent="0">
              <a:buFont typeface="Arial" pitchFamily="34" charset="0"/>
              <a:buNone/>
              <a:defRPr/>
            </a:pPr>
            <a:r>
              <a:rPr lang="en-US" sz="2800" dirty="0" err="1">
                <a:solidFill>
                  <a:srgbClr val="FF0000"/>
                </a:solidFill>
                <a:latin typeface="Times New Roman" panose="02020603050405020304" pitchFamily="18" charset="0"/>
                <a:cs typeface="Times New Roman" panose="02020603050405020304" pitchFamily="18" charset="0"/>
              </a:rPr>
              <a:t>Điền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chổ</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luận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đây</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10" name="Content Placeholder 2"/>
          <p:cNvSpPr txBox="1">
            <a:spLocks/>
          </p:cNvSpPr>
          <p:nvPr/>
        </p:nvSpPr>
        <p:spPr>
          <a:xfrm>
            <a:off x="228600" y="685800"/>
            <a:ext cx="88392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endParaRPr lang="en-US" sz="2800" dirty="0">
              <a:latin typeface="Times New Roman" panose="02020603050405020304" pitchFamily="18" charset="0"/>
              <a:cs typeface="Times New Roman" panose="02020603050405020304" pitchFamily="18" charset="0"/>
            </a:endParaRPr>
          </a:p>
        </p:txBody>
      </p:sp>
      <p:sp>
        <p:nvSpPr>
          <p:cNvPr id="12" name="Content Placeholder 2"/>
          <p:cNvSpPr txBox="1">
            <a:spLocks/>
          </p:cNvSpPr>
          <p:nvPr/>
        </p:nvSpPr>
        <p:spPr>
          <a:xfrm>
            <a:off x="4953000" y="651165"/>
            <a:ext cx="15240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dirty="0" err="1">
                <a:solidFill>
                  <a:srgbClr val="FF0000"/>
                </a:solidFill>
                <a:latin typeface="Times New Roman" panose="02020603050405020304" pitchFamily="18" charset="0"/>
                <a:cs typeface="Times New Roman" panose="02020603050405020304" pitchFamily="18" charset="0"/>
              </a:rPr>
              <a:t>biên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3" name="Content Placeholder 2"/>
          <p:cNvSpPr txBox="1">
            <a:spLocks/>
          </p:cNvSpPr>
          <p:nvPr/>
        </p:nvSpPr>
        <p:spPr>
          <a:xfrm>
            <a:off x="76200" y="1219200"/>
            <a:ext cx="88392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endParaRPr lang="en-US" sz="2800" dirty="0">
              <a:latin typeface="Times New Roman" panose="02020603050405020304" pitchFamily="18" charset="0"/>
              <a:cs typeface="Times New Roman" panose="02020603050405020304" pitchFamily="18" charset="0"/>
            </a:endParaRPr>
          </a:p>
        </p:txBody>
      </p:sp>
      <p:sp>
        <p:nvSpPr>
          <p:cNvPr id="14" name="Content Placeholder 2"/>
          <p:cNvSpPr txBox="1">
            <a:spLocks/>
          </p:cNvSpPr>
          <p:nvPr/>
        </p:nvSpPr>
        <p:spPr>
          <a:xfrm>
            <a:off x="4800600" y="1143000"/>
            <a:ext cx="15240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dirty="0" err="1">
                <a:solidFill>
                  <a:srgbClr val="FF0000"/>
                </a:solidFill>
                <a:latin typeface="Times New Roman" panose="02020603050405020304" pitchFamily="18" charset="0"/>
                <a:cs typeface="Times New Roman" panose="02020603050405020304" pitchFamily="18" charset="0"/>
              </a:rPr>
              <a:t>biên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569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2" grpId="0" build="p"/>
      <p:bldP spid="13" grpId="0" build="p"/>
      <p:bldP spid="1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1524000" y="41565"/>
            <a:ext cx="548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a:solidFill>
                  <a:srgbClr val="0000FF"/>
                </a:solidFill>
                <a:latin typeface="Times New Roman" pitchFamily="18" charset="0"/>
                <a:cs typeface="Times New Roman" pitchFamily="18" charset="0"/>
              </a:rPr>
              <a:t>CHỦ ĐỀ 4 -ÂM THANH</a:t>
            </a: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08373" y="500787"/>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924580"/>
            <a:ext cx="365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Độ</a:t>
            </a:r>
            <a:r>
              <a:rPr lang="en-US" altLang="en-US" sz="2800" b="1" u="sng" dirty="0">
                <a:solidFill>
                  <a:srgbClr val="3333FF"/>
                </a:solidFill>
                <a:latin typeface="Times New Roman" pitchFamily="18" charset="0"/>
                <a:cs typeface="Times New Roman" pitchFamily="18" charset="0"/>
              </a:rPr>
              <a:t> to </a:t>
            </a:r>
            <a:r>
              <a:rPr lang="en-US" altLang="en-US" sz="2800" b="1" u="sng" dirty="0" err="1">
                <a:solidFill>
                  <a:srgbClr val="3333FF"/>
                </a:solidFill>
                <a:latin typeface="Times New Roman" pitchFamily="18" charset="0"/>
                <a:cs typeface="Times New Roman" pitchFamily="18" charset="0"/>
              </a:rPr>
              <a:t>của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âm</a:t>
            </a:r>
            <a:r>
              <a:rPr lang="en-US" altLang="en-US" sz="2800" b="1" u="sng" dirty="0">
                <a:solidFill>
                  <a:srgbClr val="3333FF"/>
                </a:solidFill>
                <a:latin typeface="Times New Roman" pitchFamily="18" charset="0"/>
                <a:cs typeface="Times New Roman" pitchFamily="18" charset="0"/>
              </a:rPr>
              <a:t> :</a:t>
            </a:r>
            <a:endParaRPr lang="en-US" altLang="en-US" sz="2800" b="1" u="sng" dirty="0">
              <a:solidFill>
                <a:srgbClr val="0000FF"/>
              </a:solidFill>
              <a:latin typeface="Times New Roman" pitchFamily="18" charset="0"/>
              <a:cs typeface="Times New Roman" pitchFamily="18" charset="0"/>
            </a:endParaRPr>
          </a:p>
        </p:txBody>
      </p:sp>
      <p:sp>
        <p:nvSpPr>
          <p:cNvPr id="5" name="Text Box 20"/>
          <p:cNvSpPr txBox="1">
            <a:spLocks noChangeArrowheads="1"/>
          </p:cNvSpPr>
          <p:nvPr/>
        </p:nvSpPr>
        <p:spPr bwMode="auto">
          <a:xfrm>
            <a:off x="914400" y="498765"/>
            <a:ext cx="71004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a:solidFill>
                  <a:srgbClr val="FF0000"/>
                </a:solidFill>
                <a:latin typeface="Times New Roman" pitchFamily="18" charset="0"/>
                <a:cs typeface="Times New Roman" pitchFamily="18" charset="0"/>
              </a:rPr>
              <a:t>BÀI 13- ĐỘ TO VÀ ĐỘ CAO CỦA ÂM </a:t>
            </a:r>
          </a:p>
        </p:txBody>
      </p:sp>
      <p:sp>
        <p:nvSpPr>
          <p:cNvPr id="2" name="Rectangle 1"/>
          <p:cNvSpPr/>
          <p:nvPr/>
        </p:nvSpPr>
        <p:spPr>
          <a:xfrm>
            <a:off x="0" y="1343890"/>
            <a:ext cx="9008918" cy="954107"/>
          </a:xfrm>
          <a:prstGeom prst="rect">
            <a:avLst/>
          </a:prstGeom>
        </p:spPr>
        <p:txBody>
          <a:bodyPr wrap="square">
            <a:spAutoFit/>
          </a:bodyPr>
          <a:lstStyle/>
          <a:p>
            <a:pPr>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Biên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dao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lệch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lớn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nhất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của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vật</a:t>
            </a:r>
            <a:r>
              <a:rPr lang="en-US" altLang="en-US" sz="2800" dirty="0">
                <a:latin typeface="Times New Roman" pitchFamily="18" charset="0"/>
                <a:cs typeface="Times New Roman" pitchFamily="18" charset="0"/>
              </a:rPr>
              <a:t> so </a:t>
            </a:r>
            <a:r>
              <a:rPr lang="en-US" altLang="en-US" sz="2800" dirty="0" err="1">
                <a:latin typeface="Times New Roman" pitchFamily="18" charset="0"/>
                <a:cs typeface="Times New Roman" pitchFamily="18" charset="0"/>
              </a:rPr>
              <a:t>với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vị</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bằng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của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nó</a:t>
            </a:r>
            <a:r>
              <a:rPr lang="en-US" altLang="en-US" sz="2800" dirty="0">
                <a:latin typeface="Times New Roman" pitchFamily="18" charset="0"/>
                <a:cs typeface="Times New Roman" pitchFamily="18" charset="0"/>
              </a:rPr>
              <a:t>.</a:t>
            </a:r>
          </a:p>
        </p:txBody>
      </p:sp>
      <p:sp>
        <p:nvSpPr>
          <p:cNvPr id="7" name="Content Placeholder 2"/>
          <p:cNvSpPr txBox="1">
            <a:spLocks/>
          </p:cNvSpPr>
          <p:nvPr/>
        </p:nvSpPr>
        <p:spPr>
          <a:xfrm>
            <a:off x="76200" y="2133600"/>
            <a:ext cx="88392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endParaRPr lang="en-US" sz="2800" dirty="0">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a:xfrm>
            <a:off x="76200" y="2514600"/>
            <a:ext cx="88392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endParaRPr lang="en-US" sz="2800" dirty="0">
              <a:latin typeface="Times New Roman" panose="02020603050405020304" pitchFamily="18" charset="0"/>
              <a:cs typeface="Times New Roman" panose="02020603050405020304" pitchFamily="18" charset="0"/>
            </a:endParaRPr>
          </a:p>
        </p:txBody>
      </p:sp>
      <p:sp>
        <p:nvSpPr>
          <p:cNvPr id="10" name="Text Box 20"/>
          <p:cNvSpPr txBox="1">
            <a:spLocks noChangeArrowheads="1"/>
          </p:cNvSpPr>
          <p:nvPr/>
        </p:nvSpPr>
        <p:spPr bwMode="auto">
          <a:xfrm>
            <a:off x="76200" y="2905780"/>
            <a:ext cx="365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II. </a:t>
            </a:r>
            <a:r>
              <a:rPr lang="en-US" altLang="en-US" sz="2800" b="1" u="sng" dirty="0" err="1">
                <a:solidFill>
                  <a:srgbClr val="3333FF"/>
                </a:solidFill>
                <a:latin typeface="Times New Roman" pitchFamily="18" charset="0"/>
                <a:cs typeface="Times New Roman" pitchFamily="18" charset="0"/>
              </a:rPr>
              <a:t>Độ</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cao</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của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âm</a:t>
            </a:r>
            <a:r>
              <a:rPr lang="en-US" altLang="en-US" sz="2800" b="1" u="sng" dirty="0">
                <a:solidFill>
                  <a:srgbClr val="3333FF"/>
                </a:solidFill>
                <a:latin typeface="Times New Roman" pitchFamily="18" charset="0"/>
                <a:cs typeface="Times New Roman" pitchFamily="18" charset="0"/>
              </a:rPr>
              <a:t> :</a:t>
            </a:r>
            <a:endParaRPr lang="en-US" altLang="en-US" sz="2800" b="1" u="sng"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112565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1"/>
          <p:cNvSpPr>
            <a:spLocks noChangeArrowheads="1"/>
          </p:cNvSpPr>
          <p:nvPr/>
        </p:nvSpPr>
        <p:spPr bwMode="auto">
          <a:xfrm>
            <a:off x="304800" y="1905000"/>
            <a:ext cx="31858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800" dirty="0">
                <a:cs typeface="Calibri" pitchFamily="34" charset="0"/>
              </a:rPr>
              <a:t>* </a:t>
            </a:r>
            <a:r>
              <a:rPr lang="en-US" altLang="en-US" sz="2800" dirty="0" err="1">
                <a:cs typeface="Calibri" pitchFamily="34" charset="0"/>
              </a:rPr>
              <a:t>Tìm</a:t>
            </a:r>
            <a:r>
              <a:rPr lang="en-US" altLang="en-US" sz="2800" dirty="0">
                <a:cs typeface="Calibri" pitchFamily="34" charset="0"/>
              </a:rPr>
              <a:t> </a:t>
            </a:r>
            <a:r>
              <a:rPr lang="en-US" altLang="en-US" sz="2800" dirty="0" err="1">
                <a:cs typeface="Calibri" pitchFamily="34" charset="0"/>
              </a:rPr>
              <a:t>hiểu</a:t>
            </a:r>
            <a:r>
              <a:rPr lang="en-US" altLang="en-US" sz="2800" dirty="0">
                <a:cs typeface="Calibri" pitchFamily="34" charset="0"/>
              </a:rPr>
              <a:t> </a:t>
            </a:r>
            <a:r>
              <a:rPr lang="en-US" altLang="en-US" sz="2800" dirty="0" err="1">
                <a:cs typeface="Calibri" pitchFamily="34" charset="0"/>
              </a:rPr>
              <a:t>về</a:t>
            </a:r>
            <a:r>
              <a:rPr lang="en-US" altLang="en-US" sz="2800" dirty="0">
                <a:cs typeface="Calibri" pitchFamily="34" charset="0"/>
              </a:rPr>
              <a:t> </a:t>
            </a:r>
            <a:r>
              <a:rPr lang="en-US" altLang="en-US" sz="2800" dirty="0" err="1">
                <a:cs typeface="Calibri" pitchFamily="34" charset="0"/>
              </a:rPr>
              <a:t>tần</a:t>
            </a:r>
            <a:r>
              <a:rPr lang="en-US" altLang="en-US" sz="2800" dirty="0">
                <a:cs typeface="Calibri" pitchFamily="34" charset="0"/>
              </a:rPr>
              <a:t> </a:t>
            </a:r>
            <a:r>
              <a:rPr lang="en-US" altLang="en-US" sz="2800" dirty="0" err="1">
                <a:cs typeface="Calibri" pitchFamily="34" charset="0"/>
              </a:rPr>
              <a:t>số</a:t>
            </a:r>
            <a:r>
              <a:rPr lang="en-US" altLang="en-US" sz="2800" dirty="0">
                <a:cs typeface="Calibri" pitchFamily="34" charset="0"/>
              </a:rPr>
              <a:t> </a:t>
            </a:r>
            <a:endParaRPr lang="en-US" altLang="en-US" sz="2800" dirty="0"/>
          </a:p>
        </p:txBody>
      </p:sp>
      <p:pic>
        <p:nvPicPr>
          <p:cNvPr id="3994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74649"/>
            <a:ext cx="3093754"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Rectangle 1"/>
          <p:cNvSpPr>
            <a:spLocks noChangeArrowheads="1"/>
          </p:cNvSpPr>
          <p:nvPr/>
        </p:nvSpPr>
        <p:spPr bwMode="auto">
          <a:xfrm>
            <a:off x="3490672" y="2133601"/>
            <a:ext cx="534852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dirty="0">
                <a:cs typeface="Calibri" pitchFamily="34" charset="0"/>
              </a:rPr>
              <a:t>* </a:t>
            </a:r>
            <a:r>
              <a:rPr lang="en-US" altLang="en-US" sz="2800" dirty="0" err="1">
                <a:cs typeface="Calibri" pitchFamily="34" charset="0"/>
              </a:rPr>
              <a:t>Tìm</a:t>
            </a:r>
            <a:r>
              <a:rPr lang="en-US" altLang="en-US" sz="2800" dirty="0">
                <a:cs typeface="Calibri" pitchFamily="34" charset="0"/>
              </a:rPr>
              <a:t> </a:t>
            </a:r>
            <a:r>
              <a:rPr lang="en-US" altLang="en-US" sz="2800" dirty="0" err="1">
                <a:cs typeface="Calibri" pitchFamily="34" charset="0"/>
              </a:rPr>
              <a:t>hiểu</a:t>
            </a:r>
            <a:r>
              <a:rPr lang="en-US" altLang="en-US" sz="2800" dirty="0">
                <a:cs typeface="Calibri" pitchFamily="34" charset="0"/>
              </a:rPr>
              <a:t>  </a:t>
            </a:r>
            <a:r>
              <a:rPr lang="en-US" altLang="en-US" sz="2800" dirty="0" err="1">
                <a:cs typeface="Calibri" pitchFamily="34" charset="0"/>
              </a:rPr>
              <a:t>thông</a:t>
            </a:r>
            <a:r>
              <a:rPr lang="en-US" altLang="en-US" sz="2800" dirty="0">
                <a:cs typeface="Calibri" pitchFamily="34" charset="0"/>
              </a:rPr>
              <a:t> tin SGK </a:t>
            </a:r>
            <a:r>
              <a:rPr lang="en-US" altLang="en-US" sz="2800" dirty="0" err="1">
                <a:cs typeface="Calibri" pitchFamily="34" charset="0"/>
              </a:rPr>
              <a:t>và</a:t>
            </a:r>
            <a:r>
              <a:rPr lang="en-US" altLang="en-US" sz="2800" dirty="0">
                <a:cs typeface="Calibri" pitchFamily="34" charset="0"/>
              </a:rPr>
              <a:t> </a:t>
            </a:r>
            <a:r>
              <a:rPr lang="en-US" altLang="en-US" sz="2800" dirty="0" err="1">
                <a:cs typeface="Calibri" pitchFamily="34" charset="0"/>
              </a:rPr>
              <a:t>cho</a:t>
            </a:r>
            <a:r>
              <a:rPr lang="en-US" altLang="en-US" sz="2800" dirty="0">
                <a:cs typeface="Calibri" pitchFamily="34" charset="0"/>
              </a:rPr>
              <a:t> </a:t>
            </a:r>
            <a:r>
              <a:rPr lang="en-US" altLang="en-US" sz="2800" dirty="0" err="1">
                <a:cs typeface="Calibri" pitchFamily="34" charset="0"/>
              </a:rPr>
              <a:t>biết</a:t>
            </a:r>
            <a:r>
              <a:rPr lang="en-US" altLang="en-US" sz="2800" dirty="0">
                <a:cs typeface="Calibri" pitchFamily="34" charset="0"/>
              </a:rPr>
              <a:t> </a:t>
            </a:r>
            <a:r>
              <a:rPr lang="en-US" altLang="en-US" sz="2800" dirty="0" err="1">
                <a:cs typeface="Calibri" pitchFamily="34" charset="0"/>
              </a:rPr>
              <a:t>như</a:t>
            </a:r>
            <a:r>
              <a:rPr lang="en-US" altLang="en-US" sz="2800" dirty="0">
                <a:cs typeface="Calibri" pitchFamily="34" charset="0"/>
              </a:rPr>
              <a:t> </a:t>
            </a:r>
            <a:r>
              <a:rPr lang="en-US" altLang="en-US" sz="2800" dirty="0" err="1">
                <a:cs typeface="Calibri" pitchFamily="34" charset="0"/>
              </a:rPr>
              <a:t>thế</a:t>
            </a:r>
            <a:r>
              <a:rPr lang="en-US" altLang="en-US" sz="2800" dirty="0">
                <a:cs typeface="Calibri" pitchFamily="34" charset="0"/>
              </a:rPr>
              <a:t> </a:t>
            </a:r>
            <a:r>
              <a:rPr lang="en-US" altLang="en-US" sz="2800" dirty="0" err="1">
                <a:cs typeface="Calibri" pitchFamily="34" charset="0"/>
              </a:rPr>
              <a:t>nào</a:t>
            </a:r>
            <a:r>
              <a:rPr lang="en-US" altLang="en-US" sz="2800" dirty="0">
                <a:cs typeface="Calibri" pitchFamily="34" charset="0"/>
              </a:rPr>
              <a:t> </a:t>
            </a:r>
            <a:r>
              <a:rPr lang="en-US" altLang="en-US" sz="2800" dirty="0" err="1">
                <a:cs typeface="Calibri" pitchFamily="34" charset="0"/>
              </a:rPr>
              <a:t>gọi</a:t>
            </a:r>
            <a:r>
              <a:rPr lang="en-US" altLang="en-US" sz="2800" dirty="0">
                <a:cs typeface="Calibri" pitchFamily="34" charset="0"/>
              </a:rPr>
              <a:t> </a:t>
            </a:r>
            <a:r>
              <a:rPr lang="en-US" altLang="en-US" sz="2800" dirty="0" err="1">
                <a:cs typeface="Calibri" pitchFamily="34" charset="0"/>
              </a:rPr>
              <a:t>là</a:t>
            </a:r>
            <a:r>
              <a:rPr lang="en-US" altLang="en-US" sz="2800" dirty="0">
                <a:cs typeface="Calibri" pitchFamily="34" charset="0"/>
              </a:rPr>
              <a:t> </a:t>
            </a:r>
            <a:r>
              <a:rPr lang="en-US" altLang="en-US" sz="2800" dirty="0" err="1">
                <a:cs typeface="Calibri" pitchFamily="34" charset="0"/>
              </a:rPr>
              <a:t>tần</a:t>
            </a:r>
            <a:r>
              <a:rPr lang="en-US" altLang="en-US" sz="2800" dirty="0">
                <a:cs typeface="Calibri" pitchFamily="34" charset="0"/>
              </a:rPr>
              <a:t> </a:t>
            </a:r>
            <a:r>
              <a:rPr lang="en-US" altLang="en-US" sz="2800" dirty="0" err="1">
                <a:cs typeface="Calibri" pitchFamily="34" charset="0"/>
              </a:rPr>
              <a:t>số</a:t>
            </a:r>
            <a:r>
              <a:rPr lang="en-US" altLang="en-US" sz="2800" dirty="0">
                <a:cs typeface="Calibri" pitchFamily="34" charset="0"/>
              </a:rPr>
              <a:t> </a:t>
            </a:r>
            <a:r>
              <a:rPr lang="en-US" altLang="en-US" sz="2800" dirty="0" err="1">
                <a:cs typeface="Calibri" pitchFamily="34" charset="0"/>
              </a:rPr>
              <a:t>dao</a:t>
            </a:r>
            <a:r>
              <a:rPr lang="en-US" altLang="en-US" sz="2800" dirty="0">
                <a:cs typeface="Calibri" pitchFamily="34" charset="0"/>
              </a:rPr>
              <a:t> </a:t>
            </a:r>
            <a:r>
              <a:rPr lang="en-US" altLang="en-US" sz="2800" dirty="0" err="1">
                <a:cs typeface="Calibri" pitchFamily="34" charset="0"/>
              </a:rPr>
              <a:t>động</a:t>
            </a:r>
            <a:r>
              <a:rPr lang="en-US" altLang="en-US" sz="2800" dirty="0">
                <a:cs typeface="Calibri" pitchFamily="34" charset="0"/>
              </a:rPr>
              <a:t> </a:t>
            </a:r>
            <a:r>
              <a:rPr lang="en-US" altLang="en-US" sz="2800" dirty="0" err="1">
                <a:cs typeface="Calibri" pitchFamily="34" charset="0"/>
              </a:rPr>
              <a:t>của</a:t>
            </a:r>
            <a:r>
              <a:rPr lang="en-US" altLang="en-US" sz="2800" dirty="0">
                <a:cs typeface="Calibri" pitchFamily="34" charset="0"/>
              </a:rPr>
              <a:t> </a:t>
            </a:r>
            <a:r>
              <a:rPr lang="en-US" altLang="en-US" sz="2800" dirty="0" err="1">
                <a:cs typeface="Calibri" pitchFamily="34" charset="0"/>
              </a:rPr>
              <a:t>thước</a:t>
            </a:r>
            <a:r>
              <a:rPr lang="en-US" altLang="en-US" sz="2800" dirty="0">
                <a:cs typeface="Calibri" pitchFamily="34" charset="0"/>
              </a:rPr>
              <a:t> ?  </a:t>
            </a:r>
            <a:endParaRPr lang="en-US" altLang="en-US" sz="2800" dirty="0"/>
          </a:p>
        </p:txBody>
      </p:sp>
      <p:sp>
        <p:nvSpPr>
          <p:cNvPr id="41992" name="Rectangle 1"/>
          <p:cNvSpPr>
            <a:spLocks noChangeArrowheads="1"/>
          </p:cNvSpPr>
          <p:nvPr/>
        </p:nvSpPr>
        <p:spPr bwMode="auto">
          <a:xfrm>
            <a:off x="3429000" y="3810000"/>
            <a:ext cx="5486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dirty="0" err="1">
                <a:cs typeface="Calibri" pitchFamily="34" charset="0"/>
              </a:rPr>
              <a:t>Số</a:t>
            </a:r>
            <a:r>
              <a:rPr lang="en-US" altLang="en-US" sz="2800" dirty="0">
                <a:cs typeface="Calibri" pitchFamily="34" charset="0"/>
              </a:rPr>
              <a:t> </a:t>
            </a:r>
            <a:r>
              <a:rPr lang="en-US" altLang="en-US" sz="2800" dirty="0" err="1">
                <a:cs typeface="Calibri" pitchFamily="34" charset="0"/>
              </a:rPr>
              <a:t>dao</a:t>
            </a:r>
            <a:r>
              <a:rPr lang="en-US" altLang="en-US" sz="2800" dirty="0">
                <a:cs typeface="Calibri" pitchFamily="34" charset="0"/>
              </a:rPr>
              <a:t> </a:t>
            </a:r>
            <a:r>
              <a:rPr lang="en-US" altLang="en-US" sz="2800" dirty="0" err="1">
                <a:cs typeface="Calibri" pitchFamily="34" charset="0"/>
              </a:rPr>
              <a:t>động</a:t>
            </a:r>
            <a:r>
              <a:rPr lang="en-US" altLang="en-US" sz="2800" dirty="0">
                <a:cs typeface="Calibri" pitchFamily="34" charset="0"/>
              </a:rPr>
              <a:t> </a:t>
            </a:r>
            <a:r>
              <a:rPr lang="en-US" altLang="en-US" sz="2800" dirty="0" err="1">
                <a:cs typeface="Calibri" pitchFamily="34" charset="0"/>
              </a:rPr>
              <a:t>đầu</a:t>
            </a:r>
            <a:r>
              <a:rPr lang="en-US" altLang="en-US" sz="2800" dirty="0">
                <a:cs typeface="Calibri" pitchFamily="34" charset="0"/>
              </a:rPr>
              <a:t> </a:t>
            </a:r>
            <a:r>
              <a:rPr lang="en-US" altLang="en-US" sz="2800" dirty="0" err="1">
                <a:cs typeface="Calibri" pitchFamily="34" charset="0"/>
              </a:rPr>
              <a:t>thước</a:t>
            </a:r>
            <a:r>
              <a:rPr lang="en-US" altLang="en-US" sz="2800" dirty="0">
                <a:cs typeface="Calibri" pitchFamily="34" charset="0"/>
              </a:rPr>
              <a:t> </a:t>
            </a:r>
            <a:r>
              <a:rPr lang="en-US" altLang="en-US" sz="2800" dirty="0" err="1">
                <a:cs typeface="Calibri" pitchFamily="34" charset="0"/>
              </a:rPr>
              <a:t>thực</a:t>
            </a:r>
            <a:r>
              <a:rPr lang="en-US" altLang="en-US" sz="2800" dirty="0">
                <a:cs typeface="Calibri" pitchFamily="34" charset="0"/>
              </a:rPr>
              <a:t> </a:t>
            </a:r>
            <a:r>
              <a:rPr lang="en-US" altLang="en-US" sz="2800" dirty="0" err="1">
                <a:cs typeface="Calibri" pitchFamily="34" charset="0"/>
              </a:rPr>
              <a:t>hiện</a:t>
            </a:r>
            <a:r>
              <a:rPr lang="en-US" altLang="en-US" sz="2800" dirty="0">
                <a:cs typeface="Calibri" pitchFamily="34" charset="0"/>
              </a:rPr>
              <a:t> </a:t>
            </a:r>
            <a:r>
              <a:rPr lang="en-US" altLang="en-US" sz="2800" dirty="0" err="1">
                <a:cs typeface="Calibri" pitchFamily="34" charset="0"/>
              </a:rPr>
              <a:t>được</a:t>
            </a:r>
            <a:r>
              <a:rPr lang="en-US" altLang="en-US" sz="2800" dirty="0">
                <a:cs typeface="Calibri" pitchFamily="34" charset="0"/>
              </a:rPr>
              <a:t> </a:t>
            </a:r>
            <a:r>
              <a:rPr lang="en-US" altLang="en-US" sz="2800" dirty="0" err="1">
                <a:cs typeface="Calibri" pitchFamily="34" charset="0"/>
              </a:rPr>
              <a:t>trong</a:t>
            </a:r>
            <a:r>
              <a:rPr lang="en-US" altLang="en-US" sz="2800" dirty="0">
                <a:cs typeface="Calibri" pitchFamily="34" charset="0"/>
              </a:rPr>
              <a:t> 1 </a:t>
            </a:r>
            <a:r>
              <a:rPr lang="en-US" altLang="en-US" sz="2800" dirty="0" err="1">
                <a:cs typeface="Calibri" pitchFamily="34" charset="0"/>
              </a:rPr>
              <a:t>giây</a:t>
            </a:r>
            <a:r>
              <a:rPr lang="en-US" altLang="en-US" sz="2800" dirty="0">
                <a:cs typeface="Calibri" pitchFamily="34" charset="0"/>
              </a:rPr>
              <a:t> </a:t>
            </a:r>
            <a:r>
              <a:rPr lang="en-US" altLang="en-US" sz="2800" dirty="0" err="1">
                <a:cs typeface="Calibri" pitchFamily="34" charset="0"/>
              </a:rPr>
              <a:t>được</a:t>
            </a:r>
            <a:r>
              <a:rPr lang="en-US" altLang="en-US" sz="2800" dirty="0">
                <a:cs typeface="Calibri" pitchFamily="34" charset="0"/>
              </a:rPr>
              <a:t> </a:t>
            </a:r>
            <a:r>
              <a:rPr lang="en-US" altLang="en-US" sz="2800" dirty="0" err="1">
                <a:cs typeface="Calibri" pitchFamily="34" charset="0"/>
              </a:rPr>
              <a:t>gọi</a:t>
            </a:r>
            <a:r>
              <a:rPr lang="en-US" altLang="en-US" sz="2800" dirty="0">
                <a:cs typeface="Calibri" pitchFamily="34" charset="0"/>
              </a:rPr>
              <a:t> </a:t>
            </a:r>
            <a:r>
              <a:rPr lang="en-US" altLang="en-US" sz="2800" dirty="0" err="1">
                <a:cs typeface="Calibri" pitchFamily="34" charset="0"/>
              </a:rPr>
              <a:t>là</a:t>
            </a:r>
            <a:r>
              <a:rPr lang="en-US" altLang="en-US" sz="2800" dirty="0">
                <a:cs typeface="Calibri" pitchFamily="34" charset="0"/>
              </a:rPr>
              <a:t> </a:t>
            </a:r>
            <a:r>
              <a:rPr lang="en-US" altLang="en-US" sz="2800" dirty="0" err="1">
                <a:cs typeface="Calibri" pitchFamily="34" charset="0"/>
              </a:rPr>
              <a:t>tần</a:t>
            </a:r>
            <a:r>
              <a:rPr lang="en-US" altLang="en-US" sz="2800" dirty="0">
                <a:cs typeface="Calibri" pitchFamily="34" charset="0"/>
              </a:rPr>
              <a:t> </a:t>
            </a:r>
            <a:r>
              <a:rPr lang="en-US" altLang="en-US" sz="2800" dirty="0" err="1">
                <a:cs typeface="Calibri" pitchFamily="34" charset="0"/>
              </a:rPr>
              <a:t>số</a:t>
            </a:r>
            <a:r>
              <a:rPr lang="en-US" altLang="en-US" sz="2800" dirty="0">
                <a:cs typeface="Calibri" pitchFamily="34" charset="0"/>
              </a:rPr>
              <a:t> </a:t>
            </a:r>
            <a:r>
              <a:rPr lang="en-US" altLang="en-US" sz="2800" dirty="0" err="1">
                <a:cs typeface="Calibri" pitchFamily="34" charset="0"/>
              </a:rPr>
              <a:t>dao</a:t>
            </a:r>
            <a:r>
              <a:rPr lang="en-US" altLang="en-US" sz="2800" dirty="0">
                <a:cs typeface="Calibri" pitchFamily="34" charset="0"/>
              </a:rPr>
              <a:t> </a:t>
            </a:r>
            <a:r>
              <a:rPr lang="en-US" altLang="en-US" sz="2800" dirty="0" err="1">
                <a:cs typeface="Calibri" pitchFamily="34" charset="0"/>
              </a:rPr>
              <a:t>dộng</a:t>
            </a:r>
            <a:r>
              <a:rPr lang="en-US" altLang="en-US" sz="2800" dirty="0">
                <a:cs typeface="Calibri" pitchFamily="34" charset="0"/>
              </a:rPr>
              <a:t> </a:t>
            </a:r>
            <a:r>
              <a:rPr lang="en-US" altLang="en-US" sz="2800" dirty="0" err="1">
                <a:cs typeface="Calibri" pitchFamily="34" charset="0"/>
              </a:rPr>
              <a:t>của</a:t>
            </a:r>
            <a:r>
              <a:rPr lang="en-US" altLang="en-US" sz="2800" dirty="0">
                <a:cs typeface="Calibri" pitchFamily="34" charset="0"/>
              </a:rPr>
              <a:t> </a:t>
            </a:r>
            <a:r>
              <a:rPr lang="en-US" altLang="en-US" sz="2800" dirty="0" err="1">
                <a:cs typeface="Calibri" pitchFamily="34" charset="0"/>
              </a:rPr>
              <a:t>thước</a:t>
            </a:r>
            <a:r>
              <a:rPr lang="en-US" altLang="en-US" sz="2800" dirty="0">
                <a:cs typeface="Calibri" pitchFamily="34" charset="0"/>
              </a:rPr>
              <a:t> </a:t>
            </a:r>
            <a:endParaRPr lang="en-US" altLang="en-US" sz="2800" dirty="0"/>
          </a:p>
        </p:txBody>
      </p:sp>
      <p:pic>
        <p:nvPicPr>
          <p:cNvPr id="11" name="Picture 2" descr="Do Re Mi Multicolor Musical Gamma Notes Stock Illustration - Illustration  of ledge, element: 73677347"/>
          <p:cNvPicPr>
            <a:picLocks noChangeAspect="1" noChangeArrowheads="1"/>
          </p:cNvPicPr>
          <p:nvPr/>
        </p:nvPicPr>
        <p:blipFill rotWithShape="1">
          <a:blip r:embed="rId3">
            <a:extLst>
              <a:ext uri="{28A0092B-C50C-407E-A947-70E740481C1C}">
                <a14:useLocalDpi xmlns:a14="http://schemas.microsoft.com/office/drawing/2010/main" val="0"/>
              </a:ext>
            </a:extLst>
          </a:blip>
          <a:srcRect t="9743" b="19281"/>
          <a:stretch/>
        </p:blipFill>
        <p:spPr bwMode="auto">
          <a:xfrm>
            <a:off x="304800" y="0"/>
            <a:ext cx="8192854" cy="19812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680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89"/>
                                        </p:tgtEl>
                                        <p:attrNameLst>
                                          <p:attrName>style.visibility</p:attrName>
                                        </p:attrNameLst>
                                      </p:cBhvr>
                                      <p:to>
                                        <p:strVal val="visible"/>
                                      </p:to>
                                    </p:set>
                                    <p:animEffect transition="in" filter="fade">
                                      <p:cBhvr>
                                        <p:cTn id="12" dur="500"/>
                                        <p:tgtEl>
                                          <p:spTgt spid="419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41989"/>
                                        </p:tgtEl>
                                        <p:attrNameLst>
                                          <p:attrName>style.visibility</p:attrName>
                                        </p:attrNameLst>
                                      </p:cBhvr>
                                      <p:to>
                                        <p:strVal val="visible"/>
                                      </p:to>
                                    </p:set>
                                    <p:animEffect transition="in" filter="fade">
                                      <p:cBhvr>
                                        <p:cTn id="17" dur="500"/>
                                        <p:tgtEl>
                                          <p:spTgt spid="419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991"/>
                                        </p:tgtEl>
                                        <p:attrNameLst>
                                          <p:attrName>style.visibility</p:attrName>
                                        </p:attrNameLst>
                                      </p:cBhvr>
                                      <p:to>
                                        <p:strVal val="visible"/>
                                      </p:to>
                                    </p:set>
                                    <p:animEffect transition="in" filter="fade">
                                      <p:cBhvr>
                                        <p:cTn id="22" dur="500"/>
                                        <p:tgtEl>
                                          <p:spTgt spid="419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992"/>
                                        </p:tgtEl>
                                        <p:attrNameLst>
                                          <p:attrName>style.visibility</p:attrName>
                                        </p:attrNameLst>
                                      </p:cBhvr>
                                      <p:to>
                                        <p:strVal val="visible"/>
                                      </p:to>
                                    </p:set>
                                    <p:animEffect transition="in" filter="fade">
                                      <p:cBhvr>
                                        <p:cTn id="27" dur="500"/>
                                        <p:tgtEl>
                                          <p:spTgt spid="41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P spid="41989" grpId="1"/>
      <p:bldP spid="41991" grpId="0"/>
      <p:bldP spid="4199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47020"/>
            <a:ext cx="8686800" cy="1815882"/>
          </a:xfrm>
          <a:prstGeom prst="rect">
            <a:avLst/>
          </a:prstGeom>
        </p:spPr>
        <p:txBody>
          <a:bodyPr wrap="square">
            <a:spAutoFit/>
          </a:bodyPr>
          <a:lstStyle/>
          <a:p>
            <a:r>
              <a:rPr lang="en-US" sz="2800" dirty="0">
                <a:latin typeface="+mj-lt"/>
              </a:rPr>
              <a:t>+ </a:t>
            </a:r>
            <a:r>
              <a:rPr lang="vi-VN" sz="2800" dirty="0">
                <a:latin typeface="+mj-lt"/>
              </a:rPr>
              <a:t>Nếu kẹp một đầu thước thép vào mặt bàn, dùng tay gảy đầu còn lại thì thước có thể phát ra âm thanh. Khi khoảng cách giữa đầu tự do của thước với mép bàn khác nhau thì âm phát ra khác nhau. Vì sao?</a:t>
            </a:r>
            <a:endParaRPr lang="en-US" sz="2800" dirty="0">
              <a:latin typeface="+mj-lt"/>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99620"/>
            <a:ext cx="8534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ChangeArrowheads="1"/>
          </p:cNvSpPr>
          <p:nvPr/>
        </p:nvSpPr>
        <p:spPr bwMode="auto">
          <a:xfrm>
            <a:off x="304800" y="0"/>
            <a:ext cx="8458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2800" b="1" dirty="0">
                <a:solidFill>
                  <a:srgbClr val="FF0000"/>
                </a:solidFill>
                <a:latin typeface="Times New Roman" pitchFamily="18" charset="0"/>
                <a:cs typeface="Times New Roman" pitchFamily="18" charset="0"/>
              </a:rPr>
              <a:t>HS </a:t>
            </a:r>
            <a:r>
              <a:rPr lang="en-US" altLang="en-US" sz="2800" b="1" dirty="0" err="1">
                <a:solidFill>
                  <a:srgbClr val="FF0000"/>
                </a:solidFill>
                <a:latin typeface="Times New Roman" pitchFamily="18" charset="0"/>
                <a:cs typeface="Times New Roman" pitchFamily="18" charset="0"/>
              </a:rPr>
              <a:t>làm</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thí</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nghiệm</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theo</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nhóm</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và</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trả</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lời</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câu</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hỏi</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sau</a:t>
            </a:r>
            <a:r>
              <a:rPr lang="en-US" altLang="en-US" sz="2800" b="1" dirty="0">
                <a:solidFill>
                  <a:srgbClr val="FF0000"/>
                </a:solidFill>
                <a:latin typeface="Times New Roman" pitchFamily="18" charset="0"/>
                <a:cs typeface="Times New Roman" pitchFamily="18" charset="0"/>
              </a:rPr>
              <a:t> :</a:t>
            </a:r>
            <a:endParaRPr lang="en-US" altLang="en-US" sz="2800" b="1" u="sng" dirty="0">
              <a:solidFill>
                <a:srgbClr val="FF0000"/>
              </a:solidFill>
              <a:latin typeface="Times New Roman" pitchFamily="18" charset="0"/>
              <a:cs typeface="Times New Roman" pitchFamily="18" charset="0"/>
            </a:endParaRPr>
          </a:p>
        </p:txBody>
      </p:sp>
      <p:sp>
        <p:nvSpPr>
          <p:cNvPr id="7" name="Rectangle 4"/>
          <p:cNvSpPr>
            <a:spLocks noChangeArrowheads="1"/>
          </p:cNvSpPr>
          <p:nvPr/>
        </p:nvSpPr>
        <p:spPr bwMode="auto">
          <a:xfrm>
            <a:off x="0" y="5410200"/>
            <a:ext cx="9144000" cy="143128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indent="341313">
              <a:lnSpc>
                <a:spcPct val="105000"/>
              </a:lnSpc>
              <a:spcBef>
                <a:spcPts val="600"/>
              </a:spcBef>
              <a:spcAft>
                <a:spcPts val="600"/>
              </a:spcAft>
            </a:pPr>
            <a:r>
              <a:rPr lang="en-US" altLang="en-US" sz="2800" dirty="0" err="1">
                <a:solidFill>
                  <a:srgbClr val="000099"/>
                </a:solidFill>
                <a:latin typeface="Times New Roman" pitchFamily="18" charset="0"/>
                <a:cs typeface="Times New Roman" pitchFamily="18" charset="0"/>
              </a:rPr>
              <a:t>Khi</a:t>
            </a:r>
            <a:r>
              <a:rPr lang="en-US" altLang="en-US" sz="2800" dirty="0">
                <a:solidFill>
                  <a:srgbClr val="000099"/>
                </a:solidFill>
                <a:latin typeface="Times New Roman" pitchFamily="18" charset="0"/>
                <a:cs typeface="Times New Roman" pitchFamily="18" charset="0"/>
              </a:rPr>
              <a:t> </a:t>
            </a:r>
            <a:r>
              <a:rPr lang="en-US" altLang="en-US" sz="2800" dirty="0" err="1">
                <a:solidFill>
                  <a:srgbClr val="000099"/>
                </a:solidFill>
                <a:latin typeface="Times New Roman" pitchFamily="18" charset="0"/>
                <a:cs typeface="Times New Roman" pitchFamily="18" charset="0"/>
              </a:rPr>
              <a:t>khoảng</a:t>
            </a:r>
            <a:r>
              <a:rPr lang="en-US" altLang="en-US" sz="2800" dirty="0">
                <a:solidFill>
                  <a:srgbClr val="000099"/>
                </a:solidFill>
                <a:latin typeface="Times New Roman" pitchFamily="18" charset="0"/>
                <a:cs typeface="Times New Roman" pitchFamily="18" charset="0"/>
              </a:rPr>
              <a:t> </a:t>
            </a:r>
            <a:r>
              <a:rPr lang="en-US" altLang="en-US" sz="2800" dirty="0" err="1">
                <a:solidFill>
                  <a:srgbClr val="000099"/>
                </a:solidFill>
                <a:latin typeface="Times New Roman" pitchFamily="18" charset="0"/>
                <a:cs typeface="Times New Roman" pitchFamily="18" charset="0"/>
              </a:rPr>
              <a:t>cách</a:t>
            </a:r>
            <a:r>
              <a:rPr lang="en-US" altLang="en-US" sz="2800" dirty="0">
                <a:solidFill>
                  <a:srgbClr val="000099"/>
                </a:solidFill>
                <a:latin typeface="Times New Roman" pitchFamily="18" charset="0"/>
                <a:cs typeface="Times New Roman" pitchFamily="18" charset="0"/>
              </a:rPr>
              <a:t> </a:t>
            </a:r>
            <a:r>
              <a:rPr lang="en-US" altLang="en-US" sz="2800" dirty="0" err="1">
                <a:solidFill>
                  <a:srgbClr val="000099"/>
                </a:solidFill>
                <a:latin typeface="Times New Roman" pitchFamily="18" charset="0"/>
                <a:cs typeface="Times New Roman" pitchFamily="18" charset="0"/>
              </a:rPr>
              <a:t>đầu</a:t>
            </a:r>
            <a:r>
              <a:rPr lang="en-US" altLang="en-US" sz="2800" dirty="0">
                <a:solidFill>
                  <a:srgbClr val="000099"/>
                </a:solidFill>
                <a:latin typeface="Times New Roman" pitchFamily="18" charset="0"/>
                <a:cs typeface="Times New Roman" pitchFamily="18" charset="0"/>
              </a:rPr>
              <a:t> </a:t>
            </a:r>
            <a:r>
              <a:rPr lang="en-US" altLang="en-US" sz="2800" dirty="0" err="1">
                <a:solidFill>
                  <a:srgbClr val="000099"/>
                </a:solidFill>
                <a:latin typeface="Times New Roman" pitchFamily="18" charset="0"/>
                <a:cs typeface="Times New Roman" pitchFamily="18" charset="0"/>
              </a:rPr>
              <a:t>tự</a:t>
            </a:r>
            <a:r>
              <a:rPr lang="en-US" altLang="en-US" sz="2800" dirty="0">
                <a:solidFill>
                  <a:srgbClr val="000099"/>
                </a:solidFill>
                <a:latin typeface="Times New Roman" pitchFamily="18" charset="0"/>
                <a:cs typeface="Times New Roman" pitchFamily="18" charset="0"/>
              </a:rPr>
              <a:t> do </a:t>
            </a:r>
            <a:r>
              <a:rPr lang="en-US" altLang="en-US" sz="2800" dirty="0" err="1">
                <a:solidFill>
                  <a:srgbClr val="000099"/>
                </a:solidFill>
                <a:latin typeface="Times New Roman" pitchFamily="18" charset="0"/>
                <a:cs typeface="Times New Roman" pitchFamily="18" charset="0"/>
              </a:rPr>
              <a:t>của</a:t>
            </a:r>
            <a:r>
              <a:rPr lang="en-US" altLang="en-US" sz="2800" dirty="0">
                <a:solidFill>
                  <a:srgbClr val="000099"/>
                </a:solidFill>
                <a:latin typeface="Times New Roman" pitchFamily="18" charset="0"/>
                <a:cs typeface="Times New Roman" pitchFamily="18" charset="0"/>
              </a:rPr>
              <a:t> </a:t>
            </a:r>
            <a:r>
              <a:rPr lang="en-US" altLang="en-US" sz="2800" dirty="0" err="1">
                <a:solidFill>
                  <a:srgbClr val="000099"/>
                </a:solidFill>
                <a:latin typeface="Times New Roman" pitchFamily="18" charset="0"/>
                <a:cs typeface="Times New Roman" pitchFamily="18" charset="0"/>
              </a:rPr>
              <a:t>thước</a:t>
            </a:r>
            <a:r>
              <a:rPr lang="en-US" altLang="en-US" sz="2800" dirty="0">
                <a:solidFill>
                  <a:srgbClr val="000099"/>
                </a:solidFill>
                <a:latin typeface="Times New Roman" pitchFamily="18" charset="0"/>
                <a:cs typeface="Times New Roman" pitchFamily="18" charset="0"/>
              </a:rPr>
              <a:t> </a:t>
            </a:r>
            <a:r>
              <a:rPr lang="en-US" altLang="en-US" sz="2800" dirty="0" err="1">
                <a:solidFill>
                  <a:srgbClr val="000099"/>
                </a:solidFill>
                <a:latin typeface="Times New Roman" pitchFamily="18" charset="0"/>
                <a:cs typeface="Times New Roman" pitchFamily="18" charset="0"/>
              </a:rPr>
              <a:t>và</a:t>
            </a:r>
            <a:r>
              <a:rPr lang="en-US" altLang="en-US" sz="2800" dirty="0">
                <a:solidFill>
                  <a:srgbClr val="000099"/>
                </a:solidFill>
                <a:latin typeface="Times New Roman" pitchFamily="18" charset="0"/>
                <a:cs typeface="Times New Roman" pitchFamily="18" charset="0"/>
              </a:rPr>
              <a:t> </a:t>
            </a:r>
            <a:r>
              <a:rPr lang="en-US" altLang="en-US" sz="2800" dirty="0" err="1">
                <a:solidFill>
                  <a:srgbClr val="000099"/>
                </a:solidFill>
                <a:latin typeface="Times New Roman" pitchFamily="18" charset="0"/>
                <a:cs typeface="Times New Roman" pitchFamily="18" charset="0"/>
              </a:rPr>
              <a:t>mép</a:t>
            </a:r>
            <a:r>
              <a:rPr lang="en-US" altLang="en-US" sz="2800" dirty="0">
                <a:solidFill>
                  <a:srgbClr val="000099"/>
                </a:solidFill>
                <a:latin typeface="Times New Roman" pitchFamily="18" charset="0"/>
                <a:cs typeface="Times New Roman" pitchFamily="18" charset="0"/>
              </a:rPr>
              <a:t> </a:t>
            </a:r>
            <a:r>
              <a:rPr lang="en-US" altLang="en-US" sz="2800" dirty="0" err="1">
                <a:solidFill>
                  <a:srgbClr val="000099"/>
                </a:solidFill>
                <a:latin typeface="Times New Roman" pitchFamily="18" charset="0"/>
                <a:cs typeface="Times New Roman" pitchFamily="18" charset="0"/>
              </a:rPr>
              <a:t>bàn</a:t>
            </a:r>
            <a:r>
              <a:rPr lang="en-US" altLang="en-US" sz="2800" dirty="0">
                <a:solidFill>
                  <a:srgbClr val="000099"/>
                </a:solidFill>
                <a:latin typeface="Times New Roman" pitchFamily="18" charset="0"/>
                <a:cs typeface="Times New Roman" pitchFamily="18" charset="0"/>
              </a:rPr>
              <a:t> </a:t>
            </a:r>
            <a:r>
              <a:rPr lang="en-US" altLang="en-US" sz="2800" dirty="0" err="1">
                <a:solidFill>
                  <a:srgbClr val="000099"/>
                </a:solidFill>
                <a:latin typeface="Times New Roman" pitchFamily="18" charset="0"/>
                <a:cs typeface="Times New Roman" pitchFamily="18" charset="0"/>
              </a:rPr>
              <a:t>khác</a:t>
            </a:r>
            <a:r>
              <a:rPr lang="en-US" altLang="en-US" sz="2800" dirty="0">
                <a:solidFill>
                  <a:srgbClr val="000099"/>
                </a:solidFill>
                <a:latin typeface="Times New Roman" pitchFamily="18" charset="0"/>
                <a:cs typeface="Times New Roman" pitchFamily="18" charset="0"/>
              </a:rPr>
              <a:t> </a:t>
            </a:r>
            <a:r>
              <a:rPr lang="en-US" altLang="en-US" sz="2800" dirty="0" err="1">
                <a:solidFill>
                  <a:srgbClr val="000099"/>
                </a:solidFill>
                <a:latin typeface="Times New Roman" pitchFamily="18" charset="0"/>
                <a:cs typeface="Times New Roman" pitchFamily="18" charset="0"/>
              </a:rPr>
              <a:t>nhau</a:t>
            </a:r>
            <a:r>
              <a:rPr lang="en-US" altLang="en-US" sz="2800" dirty="0">
                <a:solidFill>
                  <a:srgbClr val="000099"/>
                </a:solidFill>
                <a:latin typeface="Times New Roman" pitchFamily="18" charset="0"/>
                <a:cs typeface="Times New Roman" pitchFamily="18" charset="0"/>
              </a:rPr>
              <a:t> </a:t>
            </a:r>
            <a:r>
              <a:rPr lang="en-US" altLang="en-US" sz="2800" dirty="0" err="1">
                <a:solidFill>
                  <a:srgbClr val="000099"/>
                </a:solidFill>
                <a:latin typeface="Times New Roman" pitchFamily="18" charset="0"/>
                <a:cs typeface="Times New Roman" pitchFamily="18" charset="0"/>
              </a:rPr>
              <a:t>thì</a:t>
            </a:r>
            <a:r>
              <a:rPr lang="en-US" altLang="en-US" sz="2800" dirty="0">
                <a:solidFill>
                  <a:srgbClr val="000099"/>
                </a:solidFill>
                <a:latin typeface="Times New Roman" pitchFamily="18" charset="0"/>
                <a:cs typeface="Times New Roman" pitchFamily="18" charset="0"/>
              </a:rPr>
              <a:t> </a:t>
            </a:r>
            <a:r>
              <a:rPr lang="en-US" altLang="en-US" sz="2800" dirty="0" err="1">
                <a:solidFill>
                  <a:srgbClr val="000099"/>
                </a:solidFill>
                <a:latin typeface="Times New Roman" pitchFamily="18" charset="0"/>
                <a:cs typeface="Times New Roman" pitchFamily="18" charset="0"/>
              </a:rPr>
              <a:t>khi</a:t>
            </a:r>
            <a:r>
              <a:rPr lang="en-US" altLang="en-US" sz="2800" dirty="0">
                <a:solidFill>
                  <a:srgbClr val="000099"/>
                </a:solidFill>
                <a:latin typeface="Times New Roman" pitchFamily="18" charset="0"/>
                <a:cs typeface="Times New Roman" pitchFamily="18" charset="0"/>
              </a:rPr>
              <a:t> ta </a:t>
            </a:r>
            <a:r>
              <a:rPr lang="en-US" altLang="en-US" sz="2800" dirty="0" err="1">
                <a:solidFill>
                  <a:srgbClr val="000099"/>
                </a:solidFill>
                <a:latin typeface="Times New Roman" pitchFamily="18" charset="0"/>
                <a:cs typeface="Times New Roman" pitchFamily="18" charset="0"/>
              </a:rPr>
              <a:t>gảy</a:t>
            </a:r>
            <a:r>
              <a:rPr lang="en-US" altLang="en-US" sz="2800" dirty="0">
                <a:solidFill>
                  <a:srgbClr val="000099"/>
                </a:solidFill>
                <a:latin typeface="Times New Roman" pitchFamily="18" charset="0"/>
                <a:cs typeface="Times New Roman" pitchFamily="18" charset="0"/>
              </a:rPr>
              <a:t>, </a:t>
            </a:r>
            <a:r>
              <a:rPr lang="en-US" altLang="en-US" sz="2800" dirty="0" err="1">
                <a:solidFill>
                  <a:srgbClr val="000099"/>
                </a:solidFill>
                <a:latin typeface="Times New Roman" pitchFamily="18" charset="0"/>
                <a:cs typeface="Times New Roman" pitchFamily="18" charset="0"/>
              </a:rPr>
              <a:t>đầu</a:t>
            </a:r>
            <a:r>
              <a:rPr lang="en-US" altLang="en-US" sz="2800" dirty="0">
                <a:solidFill>
                  <a:srgbClr val="000099"/>
                </a:solidFill>
                <a:latin typeface="Times New Roman" pitchFamily="18" charset="0"/>
                <a:cs typeface="Times New Roman" pitchFamily="18" charset="0"/>
              </a:rPr>
              <a:t> </a:t>
            </a:r>
            <a:r>
              <a:rPr lang="en-US" altLang="en-US" sz="2800" dirty="0" err="1">
                <a:solidFill>
                  <a:srgbClr val="000099"/>
                </a:solidFill>
                <a:latin typeface="Times New Roman" pitchFamily="18" charset="0"/>
                <a:cs typeface="Times New Roman" pitchFamily="18" charset="0"/>
              </a:rPr>
              <a:t>thước</a:t>
            </a:r>
            <a:r>
              <a:rPr lang="en-US" altLang="en-US" sz="2800" dirty="0">
                <a:solidFill>
                  <a:srgbClr val="000099"/>
                </a:solidFill>
                <a:latin typeface="Times New Roman" pitchFamily="18" charset="0"/>
                <a:cs typeface="Times New Roman" pitchFamily="18" charset="0"/>
              </a:rPr>
              <a:t> </a:t>
            </a:r>
            <a:r>
              <a:rPr lang="en-US" altLang="en-US" sz="2800" dirty="0" err="1">
                <a:solidFill>
                  <a:srgbClr val="000099"/>
                </a:solidFill>
                <a:latin typeface="Times New Roman" pitchFamily="18" charset="0"/>
                <a:cs typeface="Times New Roman" pitchFamily="18" charset="0"/>
              </a:rPr>
              <a:t>sẽ</a:t>
            </a:r>
            <a:r>
              <a:rPr lang="en-US" altLang="en-US" sz="2800" dirty="0">
                <a:solidFill>
                  <a:srgbClr val="000099"/>
                </a:solidFill>
                <a:latin typeface="Times New Roman" pitchFamily="18" charset="0"/>
                <a:cs typeface="Times New Roman" pitchFamily="18" charset="0"/>
              </a:rPr>
              <a:t> </a:t>
            </a:r>
            <a:r>
              <a:rPr lang="en-US" altLang="en-US" sz="2800" dirty="0" err="1">
                <a:solidFill>
                  <a:srgbClr val="000099"/>
                </a:solidFill>
                <a:latin typeface="Times New Roman" pitchFamily="18" charset="0"/>
                <a:cs typeface="Times New Roman" pitchFamily="18" charset="0"/>
              </a:rPr>
              <a:t>có</a:t>
            </a:r>
            <a:r>
              <a:rPr lang="en-US" altLang="en-US" sz="2800" dirty="0">
                <a:solidFill>
                  <a:srgbClr val="000099"/>
                </a:solidFill>
                <a:latin typeface="Times New Roman" pitchFamily="18" charset="0"/>
                <a:cs typeface="Times New Roman" pitchFamily="18" charset="0"/>
              </a:rPr>
              <a:t> </a:t>
            </a:r>
            <a:r>
              <a:rPr lang="en-US" altLang="en-US" sz="2800" dirty="0" err="1">
                <a:solidFill>
                  <a:srgbClr val="000099"/>
                </a:solidFill>
                <a:latin typeface="Times New Roman" pitchFamily="18" charset="0"/>
                <a:cs typeface="Times New Roman" pitchFamily="18" charset="0"/>
              </a:rPr>
              <a:t>độ</a:t>
            </a:r>
            <a:r>
              <a:rPr lang="en-US" altLang="en-US" sz="2800" dirty="0">
                <a:solidFill>
                  <a:srgbClr val="000099"/>
                </a:solidFill>
                <a:latin typeface="Times New Roman" pitchFamily="18" charset="0"/>
                <a:cs typeface="Times New Roman" pitchFamily="18" charset="0"/>
              </a:rPr>
              <a:t> </a:t>
            </a:r>
            <a:r>
              <a:rPr lang="en-US" altLang="en-US" sz="2800" dirty="0" err="1">
                <a:solidFill>
                  <a:srgbClr val="000099"/>
                </a:solidFill>
                <a:latin typeface="Times New Roman" pitchFamily="18" charset="0"/>
                <a:cs typeface="Times New Roman" pitchFamily="18" charset="0"/>
              </a:rPr>
              <a:t>dao</a:t>
            </a:r>
            <a:r>
              <a:rPr lang="en-US" altLang="en-US" sz="2800" dirty="0">
                <a:solidFill>
                  <a:srgbClr val="000099"/>
                </a:solidFill>
                <a:latin typeface="Times New Roman" pitchFamily="18" charset="0"/>
                <a:cs typeface="Times New Roman" pitchFamily="18" charset="0"/>
              </a:rPr>
              <a:t> </a:t>
            </a:r>
            <a:r>
              <a:rPr lang="en-US" altLang="en-US" sz="2800" dirty="0" err="1">
                <a:solidFill>
                  <a:srgbClr val="000099"/>
                </a:solidFill>
                <a:latin typeface="Times New Roman" pitchFamily="18" charset="0"/>
                <a:cs typeface="Times New Roman" pitchFamily="18" charset="0"/>
              </a:rPr>
              <a:t>động</a:t>
            </a:r>
            <a:r>
              <a:rPr lang="en-US" altLang="en-US" sz="2800" dirty="0">
                <a:solidFill>
                  <a:srgbClr val="000099"/>
                </a:solidFill>
                <a:latin typeface="Times New Roman" pitchFamily="18" charset="0"/>
                <a:cs typeface="Times New Roman" pitchFamily="18" charset="0"/>
              </a:rPr>
              <a:t> </a:t>
            </a:r>
            <a:r>
              <a:rPr lang="en-US" altLang="en-US" sz="2800" dirty="0" err="1">
                <a:solidFill>
                  <a:srgbClr val="000099"/>
                </a:solidFill>
                <a:latin typeface="Times New Roman" pitchFamily="18" charset="0"/>
                <a:cs typeface="Times New Roman" pitchFamily="18" charset="0"/>
              </a:rPr>
              <a:t>mạnh</a:t>
            </a:r>
            <a:r>
              <a:rPr lang="en-US" altLang="en-US" sz="2800" dirty="0">
                <a:solidFill>
                  <a:srgbClr val="000099"/>
                </a:solidFill>
                <a:latin typeface="Times New Roman" pitchFamily="18" charset="0"/>
                <a:cs typeface="Times New Roman" pitchFamily="18" charset="0"/>
              </a:rPr>
              <a:t> </a:t>
            </a:r>
            <a:r>
              <a:rPr lang="en-US" altLang="en-US" sz="2800" dirty="0" err="1">
                <a:solidFill>
                  <a:srgbClr val="000099"/>
                </a:solidFill>
                <a:latin typeface="Times New Roman" pitchFamily="18" charset="0"/>
                <a:cs typeface="Times New Roman" pitchFamily="18" charset="0"/>
              </a:rPr>
              <a:t>yếu</a:t>
            </a:r>
            <a:r>
              <a:rPr lang="en-US" altLang="en-US" sz="2800" dirty="0">
                <a:solidFill>
                  <a:srgbClr val="000099"/>
                </a:solidFill>
                <a:latin typeface="Times New Roman" pitchFamily="18" charset="0"/>
                <a:cs typeface="Times New Roman" pitchFamily="18" charset="0"/>
              </a:rPr>
              <a:t> </a:t>
            </a:r>
            <a:r>
              <a:rPr lang="en-US" altLang="en-US" sz="2800" dirty="0" err="1">
                <a:solidFill>
                  <a:srgbClr val="000099"/>
                </a:solidFill>
                <a:latin typeface="Times New Roman" pitchFamily="18" charset="0"/>
                <a:cs typeface="Times New Roman" pitchFamily="18" charset="0"/>
              </a:rPr>
              <a:t>khác</a:t>
            </a:r>
            <a:r>
              <a:rPr lang="en-US" altLang="en-US" sz="2800" dirty="0">
                <a:solidFill>
                  <a:srgbClr val="000099"/>
                </a:solidFill>
                <a:latin typeface="Times New Roman" pitchFamily="18" charset="0"/>
                <a:cs typeface="Times New Roman" pitchFamily="18" charset="0"/>
              </a:rPr>
              <a:t> </a:t>
            </a:r>
            <a:r>
              <a:rPr lang="en-US" altLang="en-US" sz="2800" dirty="0" err="1">
                <a:solidFill>
                  <a:srgbClr val="000099"/>
                </a:solidFill>
                <a:latin typeface="Times New Roman" pitchFamily="18" charset="0"/>
                <a:cs typeface="Times New Roman" pitchFamily="18" charset="0"/>
              </a:rPr>
              <a:t>nhau</a:t>
            </a:r>
            <a:r>
              <a:rPr lang="en-US" altLang="en-US" sz="2800" dirty="0">
                <a:solidFill>
                  <a:srgbClr val="000099"/>
                </a:solidFill>
                <a:latin typeface="Times New Roman" pitchFamily="18" charset="0"/>
                <a:cs typeface="Times New Roman" pitchFamily="18" charset="0"/>
              </a:rPr>
              <a:t>, </a:t>
            </a:r>
            <a:r>
              <a:rPr lang="en-US" altLang="en-US" sz="2800" dirty="0" err="1">
                <a:solidFill>
                  <a:srgbClr val="000099"/>
                </a:solidFill>
                <a:latin typeface="Times New Roman" pitchFamily="18" charset="0"/>
                <a:cs typeface="Times New Roman" pitchFamily="18" charset="0"/>
              </a:rPr>
              <a:t>vì</a:t>
            </a:r>
            <a:r>
              <a:rPr lang="en-US" altLang="en-US" sz="2800" dirty="0">
                <a:solidFill>
                  <a:srgbClr val="000099"/>
                </a:solidFill>
                <a:latin typeface="Times New Roman" pitchFamily="18" charset="0"/>
                <a:cs typeface="Times New Roman" pitchFamily="18" charset="0"/>
              </a:rPr>
              <a:t> </a:t>
            </a:r>
            <a:r>
              <a:rPr lang="en-US" altLang="en-US" sz="2800" dirty="0" err="1">
                <a:solidFill>
                  <a:srgbClr val="000099"/>
                </a:solidFill>
                <a:latin typeface="Times New Roman" pitchFamily="18" charset="0"/>
                <a:cs typeface="Times New Roman" pitchFamily="18" charset="0"/>
              </a:rPr>
              <a:t>vậy</a:t>
            </a:r>
            <a:r>
              <a:rPr lang="en-US" altLang="en-US" sz="2800" dirty="0">
                <a:solidFill>
                  <a:srgbClr val="000099"/>
                </a:solidFill>
                <a:latin typeface="Times New Roman" pitchFamily="18" charset="0"/>
                <a:cs typeface="Times New Roman" pitchFamily="18" charset="0"/>
              </a:rPr>
              <a:t> </a:t>
            </a:r>
            <a:r>
              <a:rPr lang="en-US" altLang="en-US" sz="2800" dirty="0" err="1">
                <a:solidFill>
                  <a:srgbClr val="000099"/>
                </a:solidFill>
                <a:latin typeface="Times New Roman" pitchFamily="18" charset="0"/>
                <a:cs typeface="Times New Roman" pitchFamily="18" charset="0"/>
              </a:rPr>
              <a:t>âm</a:t>
            </a:r>
            <a:r>
              <a:rPr lang="en-US" altLang="en-US" sz="2800" dirty="0">
                <a:solidFill>
                  <a:srgbClr val="000099"/>
                </a:solidFill>
                <a:latin typeface="Times New Roman" pitchFamily="18" charset="0"/>
                <a:cs typeface="Times New Roman" pitchFamily="18" charset="0"/>
              </a:rPr>
              <a:t> </a:t>
            </a:r>
            <a:r>
              <a:rPr lang="en-US" altLang="en-US" sz="2800" dirty="0" err="1">
                <a:solidFill>
                  <a:srgbClr val="000099"/>
                </a:solidFill>
                <a:latin typeface="Times New Roman" pitchFamily="18" charset="0"/>
                <a:cs typeface="Times New Roman" pitchFamily="18" charset="0"/>
              </a:rPr>
              <a:t>phát</a:t>
            </a:r>
            <a:r>
              <a:rPr lang="en-US" altLang="en-US" sz="2800" dirty="0">
                <a:solidFill>
                  <a:srgbClr val="000099"/>
                </a:solidFill>
                <a:latin typeface="Times New Roman" pitchFamily="18" charset="0"/>
                <a:cs typeface="Times New Roman" pitchFamily="18" charset="0"/>
              </a:rPr>
              <a:t> </a:t>
            </a:r>
            <a:r>
              <a:rPr lang="en-US" altLang="en-US" sz="2800" dirty="0" err="1">
                <a:solidFill>
                  <a:srgbClr val="000099"/>
                </a:solidFill>
                <a:latin typeface="Times New Roman" pitchFamily="18" charset="0"/>
                <a:cs typeface="Times New Roman" pitchFamily="18" charset="0"/>
              </a:rPr>
              <a:t>ra</a:t>
            </a:r>
            <a:r>
              <a:rPr lang="en-US" altLang="en-US" sz="2800" dirty="0">
                <a:solidFill>
                  <a:srgbClr val="000099"/>
                </a:solidFill>
                <a:latin typeface="Times New Roman" pitchFamily="18" charset="0"/>
                <a:cs typeface="Times New Roman" pitchFamily="18" charset="0"/>
              </a:rPr>
              <a:t> </a:t>
            </a:r>
            <a:r>
              <a:rPr lang="en-US" altLang="en-US" sz="2800" dirty="0" err="1">
                <a:solidFill>
                  <a:srgbClr val="000099"/>
                </a:solidFill>
                <a:latin typeface="Times New Roman" pitchFamily="18" charset="0"/>
                <a:cs typeface="Times New Roman" pitchFamily="18" charset="0"/>
              </a:rPr>
              <a:t>khác</a:t>
            </a:r>
            <a:r>
              <a:rPr lang="en-US" altLang="en-US" sz="2800" dirty="0">
                <a:solidFill>
                  <a:srgbClr val="000099"/>
                </a:solidFill>
                <a:latin typeface="Times New Roman" pitchFamily="18" charset="0"/>
                <a:cs typeface="Times New Roman" pitchFamily="18" charset="0"/>
              </a:rPr>
              <a:t> </a:t>
            </a:r>
            <a:r>
              <a:rPr lang="en-US" altLang="en-US" sz="2800" dirty="0" err="1">
                <a:solidFill>
                  <a:srgbClr val="000099"/>
                </a:solidFill>
                <a:latin typeface="Times New Roman" pitchFamily="18" charset="0"/>
                <a:cs typeface="Times New Roman" pitchFamily="18" charset="0"/>
              </a:rPr>
              <a:t>nhau</a:t>
            </a:r>
            <a:r>
              <a:rPr lang="en-US" altLang="en-US" sz="2800" dirty="0">
                <a:solidFill>
                  <a:srgbClr val="0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25331989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Tieng vo tay.wav"/>
          </p:stSnd>
        </p:sndAc>
      </p:transition>
    </mc:Choice>
    <mc:Fallback xmlns="">
      <p:transition spd="slow">
        <p:split orient="vert"/>
        <p:sndAc>
          <p:stSnd>
            <p:snd r:embed="rId5" name="Tieng vo ta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1"/>
          <p:cNvSpPr>
            <a:spLocks noChangeArrowheads="1"/>
          </p:cNvSpPr>
          <p:nvPr/>
        </p:nvSpPr>
        <p:spPr bwMode="auto">
          <a:xfrm>
            <a:off x="0" y="152399"/>
            <a:ext cx="9296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Dây</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đàn</a:t>
            </a:r>
            <a:r>
              <a:rPr lang="en-US" altLang="en-US" sz="3200" dirty="0">
                <a:latin typeface="Times New Roman" pitchFamily="18" charset="0"/>
                <a:cs typeface="Times New Roman" pitchFamily="18" charset="0"/>
              </a:rPr>
              <a:t> guitar </a:t>
            </a:r>
            <a:r>
              <a:rPr lang="en-US" altLang="en-US" sz="3200" dirty="0" err="1">
                <a:latin typeface="Times New Roman" pitchFamily="18" charset="0"/>
                <a:cs typeface="Times New Roman" pitchFamily="18" charset="0"/>
              </a:rPr>
              <a:t>phải</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thực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hiện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bao</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nhiêu</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dao</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động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trong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mỗi</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giây</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để</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phát</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ra</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nốt</a:t>
            </a:r>
            <a:r>
              <a:rPr lang="en-US" altLang="en-US" sz="3200" dirty="0">
                <a:latin typeface="Times New Roman" pitchFamily="18" charset="0"/>
                <a:cs typeface="Times New Roman" pitchFamily="18" charset="0"/>
              </a:rPr>
              <a:t> La (A4) </a:t>
            </a:r>
            <a:r>
              <a:rPr lang="en-US" altLang="en-US" sz="3200" dirty="0" err="1">
                <a:latin typeface="Times New Roman" pitchFamily="18" charset="0"/>
                <a:cs typeface="Times New Roman" pitchFamily="18" charset="0"/>
              </a:rPr>
              <a:t>có</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tần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số</a:t>
            </a:r>
            <a:r>
              <a:rPr lang="en-US" altLang="en-US" sz="3200" dirty="0">
                <a:latin typeface="Times New Roman" pitchFamily="18" charset="0"/>
                <a:cs typeface="Times New Roman" pitchFamily="18" charset="0"/>
              </a:rPr>
              <a:t> 440Hz?</a:t>
            </a:r>
            <a:br>
              <a:rPr lang="en-US" altLang="en-US" sz="3200" dirty="0">
                <a:latin typeface="Times New Roman" pitchFamily="18" charset="0"/>
                <a:cs typeface="Times New Roman" pitchFamily="18" charset="0"/>
              </a:rPr>
            </a:b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Tần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số</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là</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gì</a:t>
            </a:r>
            <a:r>
              <a:rPr lang="en-US" altLang="en-US" sz="3200" dirty="0">
                <a:latin typeface="Times New Roman" pitchFamily="18" charset="0"/>
                <a:cs typeface="Times New Roman" pitchFamily="18" charset="0"/>
              </a:rPr>
              <a:t> ? </a:t>
            </a:r>
            <a:endParaRPr lang="en-US" altLang="en-US" sz="3600" dirty="0">
              <a:latin typeface="Times New Roman" pitchFamily="18" charset="0"/>
              <a:cs typeface="Times New Roman" pitchFamily="18" charset="0"/>
            </a:endParaRPr>
          </a:p>
        </p:txBody>
      </p:sp>
      <p:sp>
        <p:nvSpPr>
          <p:cNvPr id="43014" name="Rectangle 2"/>
          <p:cNvSpPr>
            <a:spLocks noChangeArrowheads="1"/>
          </p:cNvSpPr>
          <p:nvPr/>
        </p:nvSpPr>
        <p:spPr bwMode="auto">
          <a:xfrm>
            <a:off x="228600" y="1828800"/>
            <a:ext cx="8153400"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Trả</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lời</a:t>
            </a:r>
            <a:endParaRPr lang="en-US" altLang="en-US" sz="2800" dirty="0">
              <a:solidFill>
                <a:srgbClr val="FF0000"/>
              </a:solidFill>
              <a:latin typeface="Times New Roman" pitchFamily="18" charset="0"/>
              <a:cs typeface="Times New Roman" pitchFamily="18" charset="0"/>
            </a:endParaRPr>
          </a:p>
          <a:p>
            <a:r>
              <a:rPr lang="en-US" altLang="en-US" sz="2800" dirty="0">
                <a:latin typeface="Times New Roman" pitchFamily="18" charset="0"/>
                <a:cs typeface="Times New Roman" pitchFamily="18" charset="0"/>
              </a:rPr>
              <a:t>-</a:t>
            </a:r>
            <a:r>
              <a:rPr lang="en-US" altLang="en-US" sz="2800" dirty="0" err="1">
                <a:latin typeface="Times New Roman" pitchFamily="18" charset="0"/>
                <a:cs typeface="Times New Roman" pitchFamily="18" charset="0"/>
              </a:rPr>
              <a:t>Tần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dao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vật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thực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hiện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được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trong</a:t>
            </a:r>
            <a:r>
              <a:rPr lang="en-US" altLang="en-US" sz="2800" dirty="0">
                <a:latin typeface="Times New Roman" pitchFamily="18" charset="0"/>
                <a:cs typeface="Times New Roman" pitchFamily="18" charset="0"/>
              </a:rPr>
              <a:t> 1 </a:t>
            </a:r>
            <a:r>
              <a:rPr lang="en-US" altLang="en-US" sz="2800" dirty="0" err="1">
                <a:latin typeface="Times New Roman" pitchFamily="18" charset="0"/>
                <a:cs typeface="Times New Roman" pitchFamily="18" charset="0"/>
              </a:rPr>
              <a:t>giây</a:t>
            </a:r>
            <a:r>
              <a:rPr lang="en-US" altLang="en-US" sz="2800" dirty="0">
                <a:latin typeface="Times New Roman" pitchFamily="18" charset="0"/>
                <a:cs typeface="Times New Roman" pitchFamily="18" charset="0"/>
              </a:rPr>
              <a:t>.</a:t>
            </a:r>
            <a:br>
              <a:rPr lang="en-US" altLang="en-US" sz="2800" dirty="0">
                <a:latin typeface="Times New Roman" pitchFamily="18" charset="0"/>
                <a:cs typeface="Times New Roman" pitchFamily="18" charset="0"/>
              </a:rPr>
            </a:br>
            <a:r>
              <a:rPr lang="en-US" altLang="en-US" sz="2800" dirty="0">
                <a:latin typeface="Times New Roman" pitchFamily="18" charset="0"/>
                <a:cs typeface="Times New Roman" pitchFamily="18" charset="0"/>
              </a:rPr>
              <a:t>-</a:t>
            </a:r>
            <a:r>
              <a:rPr lang="en-US" altLang="en-US" sz="2800" dirty="0" err="1">
                <a:latin typeface="Times New Roman" pitchFamily="18" charset="0"/>
                <a:cs typeface="Times New Roman" pitchFamily="18" charset="0"/>
              </a:rPr>
              <a:t>Trong</a:t>
            </a:r>
            <a:r>
              <a:rPr lang="en-US" altLang="en-US" sz="2800" dirty="0">
                <a:latin typeface="Times New Roman" pitchFamily="18" charset="0"/>
                <a:cs typeface="Times New Roman" pitchFamily="18" charset="0"/>
              </a:rPr>
              <a:t> 1 </a:t>
            </a:r>
            <a:r>
              <a:rPr lang="en-US" altLang="en-US" sz="2800" dirty="0" err="1">
                <a:latin typeface="Times New Roman" pitchFamily="18" charset="0"/>
                <a:cs typeface="Times New Roman" pitchFamily="18" charset="0"/>
              </a:rPr>
              <a:t>giây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đàn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phát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tần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số</a:t>
            </a:r>
            <a:r>
              <a:rPr lang="en-US" altLang="en-US" sz="2800" dirty="0">
                <a:latin typeface="Times New Roman" pitchFamily="18" charset="0"/>
                <a:cs typeface="Times New Roman" pitchFamily="18" charset="0"/>
              </a:rPr>
              <a:t> 440 Hz</a:t>
            </a:r>
            <a:endParaRPr lang="en-US" altLang="en-US" sz="3200" dirty="0">
              <a:latin typeface="Times New Roman" pitchFamily="18" charset="0"/>
              <a:cs typeface="Times New Roman" pitchFamily="18" charset="0"/>
            </a:endParaRPr>
          </a:p>
          <a:p>
            <a:pPr>
              <a:spcBef>
                <a:spcPts val="600"/>
              </a:spcBef>
            </a:pPr>
            <a:r>
              <a:rPr lang="en-US" altLang="en-US" sz="2800" dirty="0">
                <a:solidFill>
                  <a:srgbClr val="000000"/>
                </a:solidFill>
                <a:latin typeface="Times New Roman" pitchFamily="18" charset="0"/>
                <a:cs typeface="Times New Roman" pitchFamily="18" charset="0"/>
              </a:rPr>
              <a:t>  =&gt; </a:t>
            </a:r>
            <a:r>
              <a:rPr lang="en-US" altLang="en-US" sz="2800" dirty="0" err="1">
                <a:solidFill>
                  <a:srgbClr val="000000"/>
                </a:solidFill>
                <a:latin typeface="Times New Roman" pitchFamily="18" charset="0"/>
                <a:cs typeface="Times New Roman" pitchFamily="18" charset="0"/>
              </a:rPr>
              <a:t>Dây</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đàn</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thực</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hiện</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được</a:t>
            </a:r>
            <a:r>
              <a:rPr lang="en-US" altLang="en-US" sz="2800" dirty="0">
                <a:solidFill>
                  <a:srgbClr val="000000"/>
                </a:solidFill>
                <a:latin typeface="Times New Roman" pitchFamily="18" charset="0"/>
                <a:cs typeface="Times New Roman" pitchFamily="18" charset="0"/>
              </a:rPr>
              <a:t> 440 </a:t>
            </a:r>
            <a:r>
              <a:rPr lang="en-US" altLang="en-US" sz="2800" dirty="0" err="1">
                <a:solidFill>
                  <a:srgbClr val="000000"/>
                </a:solidFill>
                <a:latin typeface="Times New Roman" pitchFamily="18" charset="0"/>
                <a:cs typeface="Times New Roman" pitchFamily="18" charset="0"/>
              </a:rPr>
              <a:t>dao</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động</a:t>
            </a:r>
            <a:r>
              <a:rPr lang="en-US" altLang="en-US" sz="2800" dirty="0">
                <a:solidFill>
                  <a:srgbClr val="0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206448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3"/>
                                        </p:tgtEl>
                                        <p:attrNameLst>
                                          <p:attrName>style.visibility</p:attrName>
                                        </p:attrNameLst>
                                      </p:cBhvr>
                                      <p:to>
                                        <p:strVal val="visible"/>
                                      </p:to>
                                    </p:set>
                                    <p:animEffect transition="in" filter="fade">
                                      <p:cBhvr>
                                        <p:cTn id="7" dur="500"/>
                                        <p:tgtEl>
                                          <p:spTgt spid="430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14"/>
                                        </p:tgtEl>
                                        <p:attrNameLst>
                                          <p:attrName>style.visibility</p:attrName>
                                        </p:attrNameLst>
                                      </p:cBhvr>
                                      <p:to>
                                        <p:strVal val="visible"/>
                                      </p:to>
                                    </p:set>
                                    <p:animEffect transition="in" filter="fade">
                                      <p:cBhvr>
                                        <p:cTn id="12" dur="10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P spid="430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1524000" y="41565"/>
            <a:ext cx="548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a:solidFill>
                  <a:srgbClr val="0000FF"/>
                </a:solidFill>
                <a:latin typeface="Times New Roman" pitchFamily="18" charset="0"/>
                <a:cs typeface="Times New Roman" pitchFamily="18" charset="0"/>
              </a:rPr>
              <a:t>CHỦ ĐỀ 4 -ÂM THANH</a:t>
            </a: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08373" y="500787"/>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924580"/>
            <a:ext cx="365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Độ</a:t>
            </a:r>
            <a:r>
              <a:rPr lang="en-US" altLang="en-US" sz="2800" b="1" u="sng" dirty="0">
                <a:solidFill>
                  <a:srgbClr val="3333FF"/>
                </a:solidFill>
                <a:latin typeface="Times New Roman" pitchFamily="18" charset="0"/>
                <a:cs typeface="Times New Roman" pitchFamily="18" charset="0"/>
              </a:rPr>
              <a:t> to </a:t>
            </a:r>
            <a:r>
              <a:rPr lang="en-US" altLang="en-US" sz="2800" b="1" u="sng" dirty="0" err="1">
                <a:solidFill>
                  <a:srgbClr val="3333FF"/>
                </a:solidFill>
                <a:latin typeface="Times New Roman" pitchFamily="18" charset="0"/>
                <a:cs typeface="Times New Roman" pitchFamily="18" charset="0"/>
              </a:rPr>
              <a:t>của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âm</a:t>
            </a:r>
            <a:r>
              <a:rPr lang="en-US" altLang="en-US" sz="2800" b="1" u="sng" dirty="0">
                <a:solidFill>
                  <a:srgbClr val="3333FF"/>
                </a:solidFill>
                <a:latin typeface="Times New Roman" pitchFamily="18" charset="0"/>
                <a:cs typeface="Times New Roman" pitchFamily="18" charset="0"/>
              </a:rPr>
              <a:t> :</a:t>
            </a:r>
            <a:endParaRPr lang="en-US" altLang="en-US" sz="2800" b="1" u="sng" dirty="0">
              <a:solidFill>
                <a:srgbClr val="0000FF"/>
              </a:solidFill>
              <a:latin typeface="Times New Roman" pitchFamily="18" charset="0"/>
              <a:cs typeface="Times New Roman" pitchFamily="18" charset="0"/>
            </a:endParaRPr>
          </a:p>
        </p:txBody>
      </p:sp>
      <p:sp>
        <p:nvSpPr>
          <p:cNvPr id="5" name="Text Box 20"/>
          <p:cNvSpPr txBox="1">
            <a:spLocks noChangeArrowheads="1"/>
          </p:cNvSpPr>
          <p:nvPr/>
        </p:nvSpPr>
        <p:spPr bwMode="auto">
          <a:xfrm>
            <a:off x="914400" y="498765"/>
            <a:ext cx="71004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a:solidFill>
                  <a:srgbClr val="FF0000"/>
                </a:solidFill>
                <a:latin typeface="Times New Roman" pitchFamily="18" charset="0"/>
                <a:cs typeface="Times New Roman" pitchFamily="18" charset="0"/>
              </a:rPr>
              <a:t>BÀI 13- ĐỘ TO VÀ ĐỘ CAO CỦA ÂM </a:t>
            </a:r>
          </a:p>
        </p:txBody>
      </p:sp>
      <p:sp>
        <p:nvSpPr>
          <p:cNvPr id="2" name="Rectangle 1"/>
          <p:cNvSpPr/>
          <p:nvPr/>
        </p:nvSpPr>
        <p:spPr>
          <a:xfrm>
            <a:off x="0" y="1343890"/>
            <a:ext cx="9008918" cy="954107"/>
          </a:xfrm>
          <a:prstGeom prst="rect">
            <a:avLst/>
          </a:prstGeom>
        </p:spPr>
        <p:txBody>
          <a:bodyPr wrap="square">
            <a:spAutoFit/>
          </a:bodyPr>
          <a:lstStyle/>
          <a:p>
            <a:pPr>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Biên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dao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lệch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lớn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nhất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của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vật</a:t>
            </a:r>
            <a:r>
              <a:rPr lang="en-US" altLang="en-US" sz="2800" dirty="0">
                <a:latin typeface="Times New Roman" pitchFamily="18" charset="0"/>
                <a:cs typeface="Times New Roman" pitchFamily="18" charset="0"/>
              </a:rPr>
              <a:t> so </a:t>
            </a:r>
            <a:r>
              <a:rPr lang="en-US" altLang="en-US" sz="2800" dirty="0" err="1">
                <a:latin typeface="Times New Roman" pitchFamily="18" charset="0"/>
                <a:cs typeface="Times New Roman" pitchFamily="18" charset="0"/>
              </a:rPr>
              <a:t>với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vị</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bằng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của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nó</a:t>
            </a:r>
            <a:r>
              <a:rPr lang="en-US" altLang="en-US" sz="2800" dirty="0">
                <a:latin typeface="Times New Roman" pitchFamily="18" charset="0"/>
                <a:cs typeface="Times New Roman" pitchFamily="18" charset="0"/>
              </a:rPr>
              <a:t>.</a:t>
            </a:r>
          </a:p>
        </p:txBody>
      </p:sp>
      <p:sp>
        <p:nvSpPr>
          <p:cNvPr id="7" name="Content Placeholder 2"/>
          <p:cNvSpPr txBox="1">
            <a:spLocks/>
          </p:cNvSpPr>
          <p:nvPr/>
        </p:nvSpPr>
        <p:spPr>
          <a:xfrm>
            <a:off x="76200" y="2133600"/>
            <a:ext cx="88392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endParaRPr lang="en-US" sz="2800" dirty="0">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a:xfrm>
            <a:off x="76200" y="2514600"/>
            <a:ext cx="88392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endParaRPr lang="en-US" sz="2800" dirty="0">
              <a:latin typeface="Times New Roman" panose="02020603050405020304" pitchFamily="18" charset="0"/>
              <a:cs typeface="Times New Roman" panose="02020603050405020304" pitchFamily="18" charset="0"/>
            </a:endParaRPr>
          </a:p>
        </p:txBody>
      </p:sp>
      <p:sp>
        <p:nvSpPr>
          <p:cNvPr id="10" name="Text Box 20"/>
          <p:cNvSpPr txBox="1">
            <a:spLocks noChangeArrowheads="1"/>
          </p:cNvSpPr>
          <p:nvPr/>
        </p:nvSpPr>
        <p:spPr bwMode="auto">
          <a:xfrm>
            <a:off x="76200" y="2905780"/>
            <a:ext cx="365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II. </a:t>
            </a:r>
            <a:r>
              <a:rPr lang="en-US" altLang="en-US" sz="2800" b="1" u="sng" dirty="0" err="1">
                <a:solidFill>
                  <a:srgbClr val="3333FF"/>
                </a:solidFill>
                <a:latin typeface="Times New Roman" pitchFamily="18" charset="0"/>
                <a:cs typeface="Times New Roman" pitchFamily="18" charset="0"/>
              </a:rPr>
              <a:t>Độ</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cao</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của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âm</a:t>
            </a:r>
            <a:r>
              <a:rPr lang="en-US" altLang="en-US" sz="2800" b="1" u="sng" dirty="0">
                <a:solidFill>
                  <a:srgbClr val="3333FF"/>
                </a:solidFill>
                <a:latin typeface="Times New Roman" pitchFamily="18" charset="0"/>
                <a:cs typeface="Times New Roman" pitchFamily="18" charset="0"/>
              </a:rPr>
              <a:t> :</a:t>
            </a:r>
            <a:endParaRPr lang="en-US" altLang="en-US" sz="2800" b="1" u="sng" dirty="0">
              <a:solidFill>
                <a:srgbClr val="0000FF"/>
              </a:solidFill>
              <a:latin typeface="Times New Roman" pitchFamily="18" charset="0"/>
              <a:cs typeface="Times New Roman" pitchFamily="18" charset="0"/>
            </a:endParaRPr>
          </a:p>
        </p:txBody>
      </p:sp>
      <p:sp>
        <p:nvSpPr>
          <p:cNvPr id="12" name="Text Box 22534"/>
          <p:cNvSpPr txBox="1"/>
          <p:nvPr/>
        </p:nvSpPr>
        <p:spPr>
          <a:xfrm>
            <a:off x="0" y="3352800"/>
            <a:ext cx="7924800" cy="954107"/>
          </a:xfrm>
          <a:prstGeom prst="rect">
            <a:avLst/>
          </a:prstGeom>
          <a:noFill/>
          <a:ln w="9525">
            <a:noFill/>
          </a:ln>
        </p:spPr>
        <p:txBody>
          <a:bodyPr wrap="square">
            <a:spAutoFit/>
          </a:bodyPr>
          <a:lstStyle/>
          <a:p>
            <a:pPr eaLnBrk="0" hangingPunct="0"/>
            <a:r>
              <a:rPr lang="en-US" sz="2800" dirty="0">
                <a:latin typeface="Times New Roman" panose="02020603050405020304" pitchFamily="18" charset="0"/>
              </a:rPr>
              <a:t>+</a:t>
            </a:r>
            <a:r>
              <a:rPr lang="en-US" sz="2800" dirty="0" err="1">
                <a:latin typeface="Times New Roman" panose="02020603050405020304" pitchFamily="18" charset="0"/>
              </a:rPr>
              <a:t>Tần</a:t>
            </a:r>
            <a:r>
              <a:rPr lang="en-US" sz="2800" dirty="0">
                <a:latin typeface="Times New Roman" panose="02020603050405020304" pitchFamily="18" charset="0"/>
              </a:rPr>
              <a:t> </a:t>
            </a:r>
            <a:r>
              <a:rPr lang="en-US" sz="2800" dirty="0" err="1">
                <a:latin typeface="Times New Roman" panose="02020603050405020304" pitchFamily="18" charset="0"/>
              </a:rPr>
              <a:t>số</a:t>
            </a:r>
            <a:r>
              <a:rPr lang="en-US" sz="2800" dirty="0">
                <a:solidFill>
                  <a:schemeClr val="tx1"/>
                </a:solidFill>
                <a:latin typeface="Times New Roman" panose="02020603050405020304" pitchFamily="18" charset="0"/>
              </a:rPr>
              <a:t> </a:t>
            </a:r>
            <a:r>
              <a:rPr sz="2800" dirty="0" err="1">
                <a:solidFill>
                  <a:schemeClr val="tx1"/>
                </a:solidFill>
                <a:latin typeface="Times New Roman" panose="02020603050405020304" pitchFamily="18" charset="0"/>
              </a:rPr>
              <a:t>là</a:t>
            </a:r>
            <a:r>
              <a:rPr sz="2800" dirty="0">
                <a:solidFill>
                  <a:schemeClr val="tx1"/>
                </a:solidFill>
                <a:latin typeface="Times New Roman" panose="02020603050405020304" pitchFamily="18" charset="0"/>
              </a:rPr>
              <a:t> </a:t>
            </a:r>
            <a:r>
              <a:rPr sz="2800" dirty="0" err="1">
                <a:solidFill>
                  <a:schemeClr val="tx1"/>
                </a:solidFill>
                <a:latin typeface="Times New Roman" panose="02020603050405020304" pitchFamily="18" charset="0"/>
              </a:rPr>
              <a:t>số</a:t>
            </a:r>
            <a:r>
              <a:rPr sz="2800" dirty="0">
                <a:solidFill>
                  <a:schemeClr val="tx1"/>
                </a:solidFill>
                <a:latin typeface="Times New Roman" panose="02020603050405020304" pitchFamily="18" charset="0"/>
              </a:rPr>
              <a:t> </a:t>
            </a:r>
            <a:r>
              <a:rPr sz="2800" dirty="0" err="1">
                <a:solidFill>
                  <a:schemeClr val="tx1"/>
                </a:solidFill>
                <a:latin typeface="Times New Roman" panose="02020603050405020304" pitchFamily="18" charset="0"/>
              </a:rPr>
              <a:t>lần</a:t>
            </a:r>
            <a:r>
              <a:rPr sz="2800" dirty="0">
                <a:solidFill>
                  <a:schemeClr val="tx1"/>
                </a:solidFill>
                <a:latin typeface="Times New Roman" panose="02020603050405020304" pitchFamily="18" charset="0"/>
              </a:rPr>
              <a:t> </a:t>
            </a:r>
            <a:r>
              <a:rPr sz="2800" dirty="0" err="1">
                <a:solidFill>
                  <a:schemeClr val="tx1"/>
                </a:solidFill>
                <a:latin typeface="Times New Roman" panose="02020603050405020304" pitchFamily="18" charset="0"/>
              </a:rPr>
              <a:t>dao</a:t>
            </a:r>
            <a:r>
              <a:rPr sz="2800" dirty="0">
                <a:solidFill>
                  <a:schemeClr val="tx1"/>
                </a:solidFill>
                <a:latin typeface="Times New Roman" panose="02020603050405020304" pitchFamily="18" charset="0"/>
              </a:rPr>
              <a:t> </a:t>
            </a:r>
            <a:r>
              <a:rPr sz="2800" dirty="0" err="1">
                <a:solidFill>
                  <a:schemeClr val="tx1"/>
                </a:solidFill>
                <a:latin typeface="Times New Roman" panose="02020603050405020304" pitchFamily="18" charset="0"/>
              </a:rPr>
              <a:t>động</a:t>
            </a:r>
            <a:r>
              <a:rPr sz="2800" dirty="0">
                <a:solidFill>
                  <a:schemeClr val="tx1"/>
                </a:solidFill>
                <a:latin typeface="Times New Roman" panose="02020603050405020304" pitchFamily="18" charset="0"/>
              </a:rPr>
              <a:t> </a:t>
            </a:r>
            <a:r>
              <a:rPr sz="2800" dirty="0" err="1">
                <a:solidFill>
                  <a:schemeClr val="tx1"/>
                </a:solidFill>
                <a:latin typeface="Times New Roman" panose="02020603050405020304" pitchFamily="18" charset="0"/>
              </a:rPr>
              <a:t>trong</a:t>
            </a:r>
            <a:r>
              <a:rPr sz="2800" dirty="0">
                <a:solidFill>
                  <a:schemeClr val="tx1"/>
                </a:solidFill>
                <a:latin typeface="Times New Roman" panose="02020603050405020304" pitchFamily="18" charset="0"/>
              </a:rPr>
              <a:t> </a:t>
            </a:r>
            <a:r>
              <a:rPr sz="2800" dirty="0" err="1">
                <a:solidFill>
                  <a:schemeClr val="tx1"/>
                </a:solidFill>
                <a:latin typeface="Times New Roman" panose="02020603050405020304" pitchFamily="18" charset="0"/>
              </a:rPr>
              <a:t>một</a:t>
            </a:r>
            <a:r>
              <a:rPr sz="2800" dirty="0">
                <a:solidFill>
                  <a:schemeClr val="tx1"/>
                </a:solidFill>
                <a:latin typeface="Times New Roman" panose="02020603050405020304" pitchFamily="18" charset="0"/>
              </a:rPr>
              <a:t> </a:t>
            </a:r>
            <a:r>
              <a:rPr sz="2800" dirty="0" err="1">
                <a:solidFill>
                  <a:schemeClr val="tx1"/>
                </a:solidFill>
                <a:latin typeface="Times New Roman" panose="02020603050405020304" pitchFamily="18" charset="0"/>
              </a:rPr>
              <a:t>giây</a:t>
            </a:r>
            <a:r>
              <a:rPr sz="2800" dirty="0">
                <a:solidFill>
                  <a:schemeClr val="tx1"/>
                </a:solidFill>
                <a:latin typeface="Times New Roman" panose="02020603050405020304" pitchFamily="18" charset="0"/>
              </a:rPr>
              <a:t>. </a:t>
            </a:r>
            <a:r>
              <a:rPr lang="en-US" sz="2800" dirty="0">
                <a:solidFill>
                  <a:schemeClr val="tx1"/>
                </a:solidFill>
                <a:latin typeface="Times New Roman" panose="02020603050405020304" pitchFamily="18" charset="0"/>
              </a:rPr>
              <a:t>   </a:t>
            </a:r>
            <a:endParaRPr lang="en-US" sz="2800" dirty="0">
              <a:latin typeface="Times New Roman" panose="02020603050405020304" pitchFamily="18" charset="0"/>
            </a:endParaRPr>
          </a:p>
          <a:p>
            <a:pPr eaLnBrk="0" hangingPunct="0"/>
            <a:r>
              <a:rPr lang="en-US" sz="2800" dirty="0">
                <a:solidFill>
                  <a:schemeClr val="tx1"/>
                </a:solidFill>
                <a:latin typeface="Times New Roman" panose="02020603050405020304" pitchFamily="18" charset="0"/>
              </a:rPr>
              <a:t>+ </a:t>
            </a:r>
            <a:r>
              <a:rPr lang="en-US" sz="2800" dirty="0" err="1">
                <a:latin typeface="Times New Roman" panose="02020603050405020304" pitchFamily="18" charset="0"/>
              </a:rPr>
              <a:t>Tần</a:t>
            </a:r>
            <a:r>
              <a:rPr lang="en-US" sz="2800" dirty="0">
                <a:latin typeface="Times New Roman" panose="02020603050405020304" pitchFamily="18" charset="0"/>
              </a:rPr>
              <a:t> </a:t>
            </a:r>
            <a:r>
              <a:rPr lang="en-US" sz="2800" dirty="0" err="1">
                <a:latin typeface="Times New Roman" panose="02020603050405020304" pitchFamily="18" charset="0"/>
              </a:rPr>
              <a:t>số</a:t>
            </a:r>
            <a:r>
              <a:rPr lang="en-US" sz="2800" dirty="0">
                <a:latin typeface="Times New Roman" panose="02020603050405020304" pitchFamily="18" charset="0"/>
              </a:rPr>
              <a:t> </a:t>
            </a:r>
            <a:r>
              <a:rPr lang="en-US" sz="2800" dirty="0" err="1">
                <a:latin typeface="Times New Roman" panose="02020603050405020304" pitchFamily="18" charset="0"/>
              </a:rPr>
              <a:t>kí</a:t>
            </a:r>
            <a:r>
              <a:rPr lang="en-US" sz="2800" dirty="0">
                <a:latin typeface="Times New Roman" panose="02020603050405020304" pitchFamily="18" charset="0"/>
              </a:rPr>
              <a:t> </a:t>
            </a:r>
            <a:r>
              <a:rPr lang="en-US" sz="2800" dirty="0" err="1">
                <a:latin typeface="Times New Roman" panose="02020603050405020304" pitchFamily="18" charset="0"/>
              </a:rPr>
              <a:t>hiệu</a:t>
            </a:r>
            <a:r>
              <a:rPr lang="en-US" sz="2800" dirty="0">
                <a:latin typeface="Times New Roman" panose="02020603050405020304" pitchFamily="18" charset="0"/>
              </a:rPr>
              <a:t> </a:t>
            </a:r>
            <a:r>
              <a:rPr lang="en-US" sz="2800" dirty="0" err="1">
                <a:latin typeface="Times New Roman" panose="02020603050405020304" pitchFamily="18" charset="0"/>
              </a:rPr>
              <a:t>là</a:t>
            </a:r>
            <a:r>
              <a:rPr lang="en-US" sz="2800" dirty="0">
                <a:latin typeface="Times New Roman" panose="02020603050405020304" pitchFamily="18" charset="0"/>
              </a:rPr>
              <a:t> f  ; </a:t>
            </a:r>
            <a:r>
              <a:rPr lang="en-US" sz="2800" dirty="0" err="1">
                <a:latin typeface="Times New Roman" panose="02020603050405020304" pitchFamily="18" charset="0"/>
              </a:rPr>
              <a:t>Có</a:t>
            </a:r>
            <a:r>
              <a:rPr lang="en-US" sz="2800" dirty="0">
                <a:latin typeface="Times New Roman" panose="02020603050405020304" pitchFamily="18" charset="0"/>
              </a:rPr>
              <a:t> </a:t>
            </a:r>
            <a:r>
              <a:rPr lang="en-US" sz="2800" dirty="0" err="1">
                <a:latin typeface="Times New Roman" panose="02020603050405020304" pitchFamily="18" charset="0"/>
              </a:rPr>
              <a:t>đ</a:t>
            </a:r>
            <a:r>
              <a:rPr sz="2800" dirty="0" err="1">
                <a:solidFill>
                  <a:schemeClr val="tx1"/>
                </a:solidFill>
                <a:latin typeface="Times New Roman" panose="02020603050405020304" pitchFamily="18" charset="0"/>
              </a:rPr>
              <a:t>ơn</a:t>
            </a:r>
            <a:r>
              <a:rPr sz="2800" dirty="0">
                <a:solidFill>
                  <a:schemeClr val="tx1"/>
                </a:solidFill>
                <a:latin typeface="Times New Roman" panose="02020603050405020304" pitchFamily="18" charset="0"/>
              </a:rPr>
              <a:t> </a:t>
            </a:r>
            <a:r>
              <a:rPr sz="2800" dirty="0" err="1">
                <a:solidFill>
                  <a:schemeClr val="tx1"/>
                </a:solidFill>
                <a:latin typeface="Times New Roman" panose="02020603050405020304" pitchFamily="18" charset="0"/>
              </a:rPr>
              <a:t>vị</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là</a:t>
            </a:r>
            <a:r>
              <a:rPr lang="en-US" sz="2800" dirty="0">
                <a:solidFill>
                  <a:schemeClr val="tx1"/>
                </a:solidFill>
                <a:latin typeface="Times New Roman" panose="02020603050405020304" pitchFamily="18" charset="0"/>
              </a:rPr>
              <a:t> :</a:t>
            </a:r>
            <a:r>
              <a:rPr sz="2800" dirty="0" err="1">
                <a:solidFill>
                  <a:schemeClr val="tx1"/>
                </a:solidFill>
                <a:latin typeface="Times New Roman" panose="02020603050405020304" pitchFamily="18" charset="0"/>
              </a:rPr>
              <a:t>H</a:t>
            </a:r>
            <a:r>
              <a:rPr lang="en-US" sz="2800" dirty="0" err="1">
                <a:latin typeface="Times New Roman" panose="02020603050405020304" pitchFamily="18" charset="0"/>
              </a:rPr>
              <a:t>éc</a:t>
            </a:r>
            <a:r>
              <a:rPr sz="2800" dirty="0">
                <a:solidFill>
                  <a:schemeClr val="tx1"/>
                </a:solidFill>
                <a:latin typeface="Times New Roman" panose="02020603050405020304" pitchFamily="18" charset="0"/>
              </a:rPr>
              <a:t> (Hz).</a:t>
            </a:r>
            <a:r>
              <a:rPr lang="en-US" sz="2800" dirty="0">
                <a:solidFill>
                  <a:schemeClr val="tx1"/>
                </a:solidFill>
                <a:latin typeface="Times New Roman" panose="02020603050405020304" pitchFamily="18" charset="0"/>
              </a:rPr>
              <a:t> </a:t>
            </a:r>
          </a:p>
        </p:txBody>
      </p:sp>
      <p:graphicFrame>
        <p:nvGraphicFramePr>
          <p:cNvPr id="13" name="Object 12"/>
          <p:cNvGraphicFramePr>
            <a:graphicFrameLocks noChangeAspect="1"/>
          </p:cNvGraphicFramePr>
          <p:nvPr>
            <p:extLst>
              <p:ext uri="{D42A27DB-BD31-4B8C-83A1-F6EECF244321}">
                <p14:modId xmlns:p14="http://schemas.microsoft.com/office/powerpoint/2010/main" val="3762022393"/>
              </p:ext>
            </p:extLst>
          </p:nvPr>
        </p:nvGraphicFramePr>
        <p:xfrm>
          <a:off x="2476500" y="4143375"/>
          <a:ext cx="342900" cy="885825"/>
        </p:xfrm>
        <a:graphic>
          <a:graphicData uri="http://schemas.openxmlformats.org/presentationml/2006/ole">
            <mc:AlternateContent xmlns:mc="http://schemas.openxmlformats.org/markup-compatibility/2006">
              <mc:Choice xmlns:v="urn:schemas-microsoft-com:vml" Requires="v">
                <p:oleObj name="Equation" r:id="rId3" imgW="152280" imgH="393480" progId="Equation.3">
                  <p:embed/>
                </p:oleObj>
              </mc:Choice>
              <mc:Fallback>
                <p:oleObj name="Equation" r:id="rId3" imgW="152280" imgH="393480" progId="Equation.3">
                  <p:embed/>
                  <p:pic>
                    <p:nvPicPr>
                      <p:cNvPr id="0" name=""/>
                      <p:cNvPicPr/>
                      <p:nvPr/>
                    </p:nvPicPr>
                    <p:blipFill>
                      <a:blip r:embed="rId4"/>
                      <a:stretch>
                        <a:fillRect/>
                      </a:stretch>
                    </p:blipFill>
                    <p:spPr>
                      <a:xfrm>
                        <a:off x="2476500" y="4143375"/>
                        <a:ext cx="342900" cy="885825"/>
                      </a:xfrm>
                      <a:prstGeom prst="rect">
                        <a:avLst/>
                      </a:prstGeom>
                    </p:spPr>
                  </p:pic>
                </p:oleObj>
              </mc:Fallback>
            </mc:AlternateContent>
          </a:graphicData>
        </a:graphic>
      </p:graphicFrame>
      <p:sp>
        <p:nvSpPr>
          <p:cNvPr id="3" name="Rectangle 2"/>
          <p:cNvSpPr/>
          <p:nvPr/>
        </p:nvSpPr>
        <p:spPr>
          <a:xfrm>
            <a:off x="0" y="4353580"/>
            <a:ext cx="9296400" cy="523220"/>
          </a:xfrm>
          <a:prstGeom prst="rect">
            <a:avLst/>
          </a:prstGeom>
        </p:spPr>
        <p:txBody>
          <a:bodyPr wrap="square">
            <a:spAutoFit/>
          </a:bodyPr>
          <a:lstStyle/>
          <a:p>
            <a:pPr eaLnBrk="0" hangingPunct="0"/>
            <a:r>
              <a:rPr lang="vi-VN" sz="2800" dirty="0">
                <a:latin typeface="Times New Roman" panose="02020603050405020304" pitchFamily="18" charset="0"/>
              </a:rPr>
              <a:t>+ Biểu thức: f =      ( n: số dao động; t: thời gian có đv: giây (s)  </a:t>
            </a:r>
            <a:endParaRPr lang="vi-VN" sz="28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0910432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43214" y="0"/>
            <a:ext cx="8229600" cy="1143000"/>
          </a:xfrm>
        </p:spPr>
        <p:txBody>
          <a:bodyPr/>
          <a:lstStyle/>
          <a:p>
            <a:r>
              <a:rPr lang="en-US" altLang="en-US" sz="3200">
                <a:latin typeface="Times New Roman" pitchFamily="18" charset="0"/>
                <a:cs typeface="Times New Roman" pitchFamily="18" charset="0"/>
              </a:rPr>
              <a:t>Tai người nghe được toàn bộ âm không?</a:t>
            </a:r>
          </a:p>
        </p:txBody>
      </p:sp>
      <p:pic>
        <p:nvPicPr>
          <p:cNvPr id="48132" name="Picture 2" descr="Káº¿t quáº£ hÃ¬nh áº£nh cho tai ngÆ°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3828998"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noRot="1" noChangeAspect="1" noMove="1" noResize="1" noEditPoints="1" noAdjustHandles="1" noChangeArrowheads="1" noChangeShapeType="1" noTextEdit="1"/>
          </p:cNvSpPr>
          <p:nvPr>
            <p:ph idx="1"/>
          </p:nvPr>
        </p:nvSpPr>
        <p:spPr>
          <a:xfrm>
            <a:off x="4994329" y="3148589"/>
            <a:ext cx="3622431" cy="2611001"/>
          </a:xfrm>
          <a:blipFill>
            <a:blip r:embed="rId3"/>
            <a:stretch>
              <a:fillRect l="-2278" t="-2570" b="-14486"/>
            </a:stretch>
          </a:blipFill>
        </p:spPr>
        <p:txBody>
          <a:bodyPr/>
          <a:lstStyle/>
          <a:p>
            <a:pPr>
              <a:defRPr/>
            </a:pPr>
            <a:r>
              <a:rPr lang="en-US">
                <a:noFill/>
              </a:rPr>
              <a:t> </a:t>
            </a:r>
          </a:p>
        </p:txBody>
      </p:sp>
    </p:spTree>
    <p:extLst>
      <p:ext uri="{BB962C8B-B14F-4D97-AF65-F5344CB8AC3E}">
        <p14:creationId xmlns:p14="http://schemas.microsoft.com/office/powerpoint/2010/main" val="21764366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500"/>
                                        <p:tgtEl>
                                          <p:spTgt spid="48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8132"/>
                                        </p:tgtEl>
                                        <p:attrNameLst>
                                          <p:attrName>style.visibility</p:attrName>
                                        </p:attrNameLst>
                                      </p:cBhvr>
                                      <p:to>
                                        <p:strVal val="visible"/>
                                      </p:to>
                                    </p:set>
                                    <p:animEffect transition="in" filter="fade">
                                      <p:cBhvr>
                                        <p:cTn id="12" dur="500"/>
                                        <p:tgtEl>
                                          <p:spTgt spid="4813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bg/>
                                          </p:spTgt>
                                        </p:tgtEl>
                                        <p:attrNameLst>
                                          <p:attrName>style.visibility</p:attrName>
                                        </p:attrNameLst>
                                      </p:cBhvr>
                                      <p:to>
                                        <p:strVal val="visible"/>
                                      </p:to>
                                    </p:set>
                                    <p:animEffect transition="in" filter="barn(inVertical)">
                                      <p:cBhvr>
                                        <p:cTn id="17" dur="500"/>
                                        <p:tgtEl>
                                          <p:spTgt spid="10">
                                            <p:bg/>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arn(inVertical)">
                                      <p:cBhvr>
                                        <p:cTn id="2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10"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561531" y="1781176"/>
            <a:ext cx="3619849" cy="1647825"/>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710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17" y="1781176"/>
            <a:ext cx="3895838"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153"/>
          <p:cNvSpPr>
            <a:spLocks noGrp="1" noChangeArrowheads="1"/>
          </p:cNvSpPr>
          <p:nvPr>
            <p:ph type="title"/>
          </p:nvPr>
        </p:nvSpPr>
        <p:spPr>
          <a:xfrm>
            <a:off x="103842" y="304800"/>
            <a:ext cx="8765635" cy="954107"/>
          </a:xfrm>
          <a:noFill/>
        </p:spPr>
        <p:txBody>
          <a:bodyPr>
            <a:spAutoFit/>
          </a:bodyPr>
          <a:lstStyle/>
          <a:p>
            <a:pPr eaLnBrk="1" hangingPunct="1">
              <a:spcBef>
                <a:spcPct val="50000"/>
              </a:spcBef>
            </a:pPr>
            <a:r>
              <a:rPr lang="en-US" altLang="en-US" sz="2800" dirty="0" err="1">
                <a:latin typeface="Times New Roman" pitchFamily="18" charset="0"/>
                <a:cs typeface="Times New Roman" pitchFamily="18" charset="0"/>
              </a:rPr>
              <a:t>Hình</a:t>
            </a:r>
            <a:r>
              <a:rPr lang="en-US" altLang="en-US" sz="2800" dirty="0">
                <a:latin typeface="Times New Roman" pitchFamily="18" charset="0"/>
                <a:cs typeface="Times New Roman" pitchFamily="18" charset="0"/>
              </a:rPr>
              <a:t> 13.6: </a:t>
            </a:r>
            <a:r>
              <a:rPr lang="en-US" altLang="en-US" sz="2800" dirty="0" err="1">
                <a:latin typeface="Times New Roman" pitchFamily="18" charset="0"/>
                <a:cs typeface="Times New Roman" pitchFamily="18" charset="0"/>
              </a:rPr>
              <a:t>hai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đồ</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thị</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dao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âm</a:t>
            </a:r>
            <a:r>
              <a:rPr lang="en-US" altLang="en-US" sz="2800" dirty="0">
                <a:latin typeface="Times New Roman" pitchFamily="18" charset="0"/>
                <a:cs typeface="Times New Roman" pitchFamily="18" charset="0"/>
              </a:rPr>
              <a:t> (a)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(b)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cùng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biên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nhưng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tần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số</a:t>
            </a:r>
            <a:r>
              <a:rPr lang="en-US" altLang="en-US" sz="2800" dirty="0">
                <a:latin typeface="Times New Roman" pitchFamily="18" charset="0"/>
                <a:cs typeface="Times New Roman" pitchFamily="18" charset="0"/>
              </a:rPr>
              <a:t> </a:t>
            </a:r>
          </a:p>
        </p:txBody>
      </p:sp>
      <p:sp>
        <p:nvSpPr>
          <p:cNvPr id="7" name="TextBox 6"/>
          <p:cNvSpPr txBox="1"/>
          <p:nvPr/>
        </p:nvSpPr>
        <p:spPr>
          <a:xfrm>
            <a:off x="253039" y="2743200"/>
            <a:ext cx="705642" cy="666786"/>
          </a:xfrm>
          <a:prstGeom prst="rect">
            <a:avLst/>
          </a:prstGeom>
          <a:noFill/>
        </p:spPr>
        <p:txBody>
          <a:bodyPr wrap="none">
            <a:spAutoFit/>
          </a:bodyPr>
          <a:lstStyle/>
          <a:p>
            <a:pPr>
              <a:defRPr/>
            </a:pPr>
            <a:r>
              <a:rPr lang="en-US" sz="3733"/>
              <a:t>(a)</a:t>
            </a:r>
          </a:p>
        </p:txBody>
      </p:sp>
      <p:sp>
        <p:nvSpPr>
          <p:cNvPr id="8" name="TextBox 7"/>
          <p:cNvSpPr txBox="1"/>
          <p:nvPr/>
        </p:nvSpPr>
        <p:spPr>
          <a:xfrm>
            <a:off x="4588114" y="2514600"/>
            <a:ext cx="728084" cy="666786"/>
          </a:xfrm>
          <a:prstGeom prst="rect">
            <a:avLst/>
          </a:prstGeom>
          <a:noFill/>
        </p:spPr>
        <p:txBody>
          <a:bodyPr wrap="none">
            <a:spAutoFit/>
          </a:bodyPr>
          <a:lstStyle/>
          <a:p>
            <a:pPr>
              <a:defRPr/>
            </a:pPr>
            <a:r>
              <a:rPr lang="en-US" sz="3733"/>
              <a:t>(b)</a:t>
            </a:r>
          </a:p>
        </p:txBody>
      </p:sp>
      <p:sp>
        <p:nvSpPr>
          <p:cNvPr id="47111" name="Rectangle 1"/>
          <p:cNvSpPr>
            <a:spLocks noChangeArrowheads="1"/>
          </p:cNvSpPr>
          <p:nvPr/>
        </p:nvSpPr>
        <p:spPr bwMode="auto">
          <a:xfrm>
            <a:off x="-76200" y="3886200"/>
            <a:ext cx="9296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dirty="0" err="1">
                <a:cs typeface="Calibri" pitchFamily="34" charset="0"/>
              </a:rPr>
              <a:t>Phân</a:t>
            </a:r>
            <a:r>
              <a:rPr lang="en-US" altLang="en-US" sz="2800" dirty="0">
                <a:cs typeface="Calibri" pitchFamily="34" charset="0"/>
              </a:rPr>
              <a:t> </a:t>
            </a:r>
            <a:r>
              <a:rPr lang="en-US" altLang="en-US" sz="2800" dirty="0" err="1">
                <a:cs typeface="Calibri" pitchFamily="34" charset="0"/>
              </a:rPr>
              <a:t>biệt</a:t>
            </a:r>
            <a:r>
              <a:rPr lang="en-US" altLang="en-US" sz="2800" dirty="0">
                <a:cs typeface="Calibri" pitchFamily="34" charset="0"/>
              </a:rPr>
              <a:t> </a:t>
            </a:r>
            <a:r>
              <a:rPr lang="en-US" altLang="en-US" sz="2800" dirty="0" err="1">
                <a:cs typeface="Calibri" pitchFamily="34" charset="0"/>
              </a:rPr>
              <a:t>sóng</a:t>
            </a:r>
            <a:r>
              <a:rPr lang="en-US" altLang="en-US" sz="2800" dirty="0">
                <a:cs typeface="Calibri" pitchFamily="34" charset="0"/>
              </a:rPr>
              <a:t> </a:t>
            </a:r>
            <a:r>
              <a:rPr lang="en-US" altLang="en-US" sz="2800" dirty="0" err="1">
                <a:cs typeface="Calibri" pitchFamily="34" charset="0"/>
              </a:rPr>
              <a:t>âm</a:t>
            </a:r>
            <a:r>
              <a:rPr lang="en-US" altLang="en-US" sz="2800" dirty="0">
                <a:cs typeface="Calibri" pitchFamily="34" charset="0"/>
              </a:rPr>
              <a:t> </a:t>
            </a:r>
            <a:r>
              <a:rPr lang="en-US" altLang="en-US" sz="2800" dirty="0" err="1">
                <a:cs typeface="Calibri" pitchFamily="34" charset="0"/>
              </a:rPr>
              <a:t>có</a:t>
            </a:r>
            <a:r>
              <a:rPr lang="en-US" altLang="en-US" sz="2800" dirty="0">
                <a:cs typeface="Calibri" pitchFamily="34" charset="0"/>
              </a:rPr>
              <a:t> </a:t>
            </a:r>
            <a:r>
              <a:rPr lang="en-US" altLang="en-US" sz="2800" dirty="0" err="1">
                <a:cs typeface="Calibri" pitchFamily="34" charset="0"/>
              </a:rPr>
              <a:t>tần</a:t>
            </a:r>
            <a:r>
              <a:rPr lang="en-US" altLang="en-US" sz="2800" dirty="0">
                <a:cs typeface="Calibri" pitchFamily="34" charset="0"/>
              </a:rPr>
              <a:t> </a:t>
            </a:r>
            <a:r>
              <a:rPr lang="en-US" altLang="en-US" sz="2800" dirty="0" err="1">
                <a:cs typeface="Calibri" pitchFamily="34" charset="0"/>
              </a:rPr>
              <a:t>số</a:t>
            </a:r>
            <a:r>
              <a:rPr lang="en-US" altLang="en-US" sz="2800" dirty="0">
                <a:cs typeface="Calibri" pitchFamily="34" charset="0"/>
              </a:rPr>
              <a:t> </a:t>
            </a:r>
            <a:r>
              <a:rPr lang="en-US" altLang="en-US" sz="2800" dirty="0" err="1">
                <a:cs typeface="Calibri" pitchFamily="34" charset="0"/>
              </a:rPr>
              <a:t>cao</a:t>
            </a:r>
            <a:r>
              <a:rPr lang="en-US" altLang="en-US" sz="2800" dirty="0">
                <a:cs typeface="Calibri" pitchFamily="34" charset="0"/>
              </a:rPr>
              <a:t> </a:t>
            </a:r>
            <a:r>
              <a:rPr lang="en-US" altLang="en-US" sz="2800" dirty="0" err="1">
                <a:cs typeface="Calibri" pitchFamily="34" charset="0"/>
              </a:rPr>
              <a:t>với</a:t>
            </a:r>
            <a:r>
              <a:rPr lang="en-US" altLang="en-US" sz="2800" dirty="0">
                <a:cs typeface="Calibri" pitchFamily="34" charset="0"/>
              </a:rPr>
              <a:t> </a:t>
            </a:r>
            <a:r>
              <a:rPr lang="en-US" altLang="en-US" sz="2800" dirty="0" err="1">
                <a:cs typeface="Calibri" pitchFamily="34" charset="0"/>
              </a:rPr>
              <a:t>tần</a:t>
            </a:r>
            <a:r>
              <a:rPr lang="en-US" altLang="en-US" sz="2800" dirty="0">
                <a:cs typeface="Calibri" pitchFamily="34" charset="0"/>
              </a:rPr>
              <a:t> </a:t>
            </a:r>
            <a:r>
              <a:rPr lang="en-US" altLang="en-US" sz="2800" dirty="0" err="1">
                <a:cs typeface="Calibri" pitchFamily="34" charset="0"/>
              </a:rPr>
              <a:t>số</a:t>
            </a:r>
            <a:r>
              <a:rPr lang="en-US" altLang="en-US" sz="2800" dirty="0">
                <a:cs typeface="Calibri" pitchFamily="34" charset="0"/>
              </a:rPr>
              <a:t> </a:t>
            </a:r>
            <a:r>
              <a:rPr lang="en-US" altLang="en-US" sz="2800" dirty="0" err="1">
                <a:cs typeface="Calibri" pitchFamily="34" charset="0"/>
              </a:rPr>
              <a:t>thấp</a:t>
            </a:r>
            <a:r>
              <a:rPr lang="en-US" altLang="en-US" sz="2800" dirty="0">
                <a:cs typeface="Calibri" pitchFamily="34" charset="0"/>
              </a:rPr>
              <a:t> </a:t>
            </a:r>
            <a:r>
              <a:rPr lang="en-US" altLang="en-US" sz="2800" dirty="0" err="1">
                <a:cs typeface="Calibri" pitchFamily="34" charset="0"/>
              </a:rPr>
              <a:t>bằng</a:t>
            </a:r>
            <a:r>
              <a:rPr lang="en-US" altLang="en-US" sz="2800" dirty="0">
                <a:cs typeface="Calibri" pitchFamily="34" charset="0"/>
              </a:rPr>
              <a:t> </a:t>
            </a:r>
            <a:r>
              <a:rPr lang="en-US" altLang="en-US" sz="2800" dirty="0" err="1">
                <a:cs typeface="Calibri" pitchFamily="34" charset="0"/>
              </a:rPr>
              <a:t>dao</a:t>
            </a:r>
            <a:r>
              <a:rPr lang="en-US" altLang="en-US" sz="2800" dirty="0">
                <a:cs typeface="Calibri" pitchFamily="34" charset="0"/>
              </a:rPr>
              <a:t> </a:t>
            </a:r>
            <a:r>
              <a:rPr lang="en-US" altLang="en-US" sz="2800" dirty="0" err="1">
                <a:cs typeface="Calibri" pitchFamily="34" charset="0"/>
              </a:rPr>
              <a:t>động</a:t>
            </a:r>
            <a:r>
              <a:rPr lang="en-US" altLang="en-US" sz="2800" dirty="0">
                <a:cs typeface="Calibri" pitchFamily="34" charset="0"/>
              </a:rPr>
              <a:t> </a:t>
            </a:r>
            <a:r>
              <a:rPr lang="en-US" altLang="en-US" sz="2800" dirty="0" err="1">
                <a:cs typeface="Calibri" pitchFamily="34" charset="0"/>
              </a:rPr>
              <a:t>kí</a:t>
            </a:r>
            <a:r>
              <a:rPr lang="en-US" altLang="en-US" sz="2800" dirty="0">
                <a:cs typeface="Calibri" pitchFamily="34" charset="0"/>
              </a:rPr>
              <a:t>. </a:t>
            </a:r>
            <a:r>
              <a:rPr lang="en-US" altLang="en-US" sz="2800" dirty="0" err="1">
                <a:cs typeface="Calibri" pitchFamily="34" charset="0"/>
              </a:rPr>
              <a:t>Trên</a:t>
            </a:r>
            <a:r>
              <a:rPr lang="en-US" altLang="en-US" sz="2800" dirty="0">
                <a:cs typeface="Calibri" pitchFamily="34" charset="0"/>
              </a:rPr>
              <a:t> </a:t>
            </a:r>
            <a:r>
              <a:rPr lang="en-US" altLang="en-US" sz="2800" dirty="0" err="1">
                <a:cs typeface="Calibri" pitchFamily="34" charset="0"/>
              </a:rPr>
              <a:t>màn</a:t>
            </a:r>
            <a:r>
              <a:rPr lang="en-US" altLang="en-US" sz="2800" dirty="0">
                <a:cs typeface="Calibri" pitchFamily="34" charset="0"/>
              </a:rPr>
              <a:t> </a:t>
            </a:r>
            <a:r>
              <a:rPr lang="en-US" altLang="en-US" sz="2800" dirty="0" err="1">
                <a:cs typeface="Calibri" pitchFamily="34" charset="0"/>
              </a:rPr>
              <a:t>hình</a:t>
            </a:r>
            <a:r>
              <a:rPr lang="en-US" altLang="en-US" sz="2800" dirty="0">
                <a:cs typeface="Calibri" pitchFamily="34" charset="0"/>
              </a:rPr>
              <a:t> </a:t>
            </a:r>
            <a:r>
              <a:rPr lang="en-US" altLang="en-US" sz="2800" dirty="0" err="1">
                <a:cs typeface="Calibri" pitchFamily="34" charset="0"/>
              </a:rPr>
              <a:t>có</a:t>
            </a:r>
            <a:r>
              <a:rPr lang="en-US" altLang="en-US" sz="2800" dirty="0">
                <a:cs typeface="Calibri" pitchFamily="34" charset="0"/>
              </a:rPr>
              <a:t> </a:t>
            </a:r>
            <a:r>
              <a:rPr lang="en-US" altLang="en-US" sz="2800" dirty="0" err="1">
                <a:cs typeface="Calibri" pitchFamily="34" charset="0"/>
              </a:rPr>
              <a:t>cùng</a:t>
            </a:r>
            <a:r>
              <a:rPr lang="en-US" altLang="en-US" sz="2800" dirty="0">
                <a:cs typeface="Calibri" pitchFamily="34" charset="0"/>
              </a:rPr>
              <a:t> </a:t>
            </a:r>
            <a:r>
              <a:rPr lang="en-US" altLang="en-US" sz="2800" dirty="0" err="1">
                <a:cs typeface="Calibri" pitchFamily="34" charset="0"/>
              </a:rPr>
              <a:t>tỉ</a:t>
            </a:r>
            <a:r>
              <a:rPr lang="en-US" altLang="en-US" sz="2800" dirty="0">
                <a:cs typeface="Calibri" pitchFamily="34" charset="0"/>
              </a:rPr>
              <a:t> </a:t>
            </a:r>
            <a:r>
              <a:rPr lang="en-US" altLang="en-US" sz="2800" dirty="0" err="1">
                <a:cs typeface="Calibri" pitchFamily="34" charset="0"/>
              </a:rPr>
              <a:t>lệ</a:t>
            </a:r>
            <a:r>
              <a:rPr lang="en-US" altLang="en-US" sz="2800" dirty="0">
                <a:cs typeface="Calibri" pitchFamily="34" charset="0"/>
              </a:rPr>
              <a:t>, </a:t>
            </a:r>
            <a:r>
              <a:rPr lang="en-US" altLang="en-US" sz="2800" dirty="0" err="1">
                <a:cs typeface="Calibri" pitchFamily="34" charset="0"/>
              </a:rPr>
              <a:t>sóng</a:t>
            </a:r>
            <a:r>
              <a:rPr lang="en-US" altLang="en-US" sz="2800" dirty="0">
                <a:cs typeface="Calibri" pitchFamily="34" charset="0"/>
              </a:rPr>
              <a:t> </a:t>
            </a:r>
            <a:r>
              <a:rPr lang="en-US" altLang="en-US" sz="2800" dirty="0" err="1">
                <a:cs typeface="Calibri" pitchFamily="34" charset="0"/>
              </a:rPr>
              <a:t>âm</a:t>
            </a:r>
            <a:r>
              <a:rPr lang="en-US" altLang="en-US" sz="2800" dirty="0">
                <a:cs typeface="Calibri" pitchFamily="34" charset="0"/>
              </a:rPr>
              <a:t> </a:t>
            </a:r>
            <a:r>
              <a:rPr lang="en-US" altLang="en-US" sz="2800" dirty="0" err="1">
                <a:cs typeface="Calibri" pitchFamily="34" charset="0"/>
              </a:rPr>
              <a:t>có</a:t>
            </a:r>
            <a:r>
              <a:rPr lang="en-US" altLang="en-US" sz="2800" dirty="0">
                <a:cs typeface="Calibri" pitchFamily="34" charset="0"/>
              </a:rPr>
              <a:t> </a:t>
            </a:r>
            <a:r>
              <a:rPr lang="en-US" altLang="en-US" sz="2800" dirty="0" err="1">
                <a:cs typeface="Calibri" pitchFamily="34" charset="0"/>
              </a:rPr>
              <a:t>tần</a:t>
            </a:r>
            <a:r>
              <a:rPr lang="en-US" altLang="en-US" sz="2800" dirty="0">
                <a:cs typeface="Calibri" pitchFamily="34" charset="0"/>
              </a:rPr>
              <a:t> </a:t>
            </a:r>
            <a:r>
              <a:rPr lang="en-US" altLang="en-US" sz="2800" dirty="0" err="1">
                <a:cs typeface="Calibri" pitchFamily="34" charset="0"/>
              </a:rPr>
              <a:t>số</a:t>
            </a:r>
            <a:r>
              <a:rPr lang="en-US" altLang="en-US" sz="2800" dirty="0">
                <a:cs typeface="Calibri" pitchFamily="34" charset="0"/>
              </a:rPr>
              <a:t> </a:t>
            </a:r>
            <a:r>
              <a:rPr lang="en-US" altLang="en-US" sz="2800" dirty="0" err="1">
                <a:cs typeface="Calibri" pitchFamily="34" charset="0"/>
              </a:rPr>
              <a:t>cao</a:t>
            </a:r>
            <a:r>
              <a:rPr lang="en-US" altLang="en-US" sz="2800" dirty="0">
                <a:cs typeface="Calibri" pitchFamily="34" charset="0"/>
              </a:rPr>
              <a:t> </a:t>
            </a:r>
            <a:r>
              <a:rPr lang="en-US" altLang="en-US" sz="2800" dirty="0" err="1">
                <a:cs typeface="Calibri" pitchFamily="34" charset="0"/>
              </a:rPr>
              <a:t>hơn</a:t>
            </a:r>
            <a:r>
              <a:rPr lang="en-US" altLang="en-US" sz="2800" dirty="0">
                <a:cs typeface="Calibri" pitchFamily="34" charset="0"/>
              </a:rPr>
              <a:t> </a:t>
            </a:r>
            <a:r>
              <a:rPr lang="en-US" altLang="en-US" sz="2800" dirty="0" err="1">
                <a:cs typeface="Calibri" pitchFamily="34" charset="0"/>
              </a:rPr>
              <a:t>thì</a:t>
            </a:r>
            <a:r>
              <a:rPr lang="en-US" altLang="en-US" sz="2800" dirty="0">
                <a:cs typeface="Calibri" pitchFamily="34" charset="0"/>
              </a:rPr>
              <a:t> </a:t>
            </a:r>
            <a:r>
              <a:rPr lang="en-US" altLang="en-US" sz="2800" dirty="0" err="1">
                <a:cs typeface="Calibri" pitchFamily="34" charset="0"/>
              </a:rPr>
              <a:t>các</a:t>
            </a:r>
            <a:r>
              <a:rPr lang="en-US" altLang="en-US" sz="2800" dirty="0">
                <a:cs typeface="Calibri" pitchFamily="34" charset="0"/>
              </a:rPr>
              <a:t> </a:t>
            </a:r>
            <a:r>
              <a:rPr lang="en-US" altLang="en-US" sz="2800" dirty="0" err="1">
                <a:cs typeface="Calibri" pitchFamily="34" charset="0"/>
              </a:rPr>
              <a:t>đường</a:t>
            </a:r>
            <a:r>
              <a:rPr lang="en-US" altLang="en-US" sz="2800" dirty="0">
                <a:cs typeface="Calibri" pitchFamily="34" charset="0"/>
              </a:rPr>
              <a:t> </a:t>
            </a:r>
            <a:r>
              <a:rPr lang="en-US" altLang="en-US" sz="2800" dirty="0" err="1">
                <a:cs typeface="Calibri" pitchFamily="34" charset="0"/>
              </a:rPr>
              <a:t>biểu</a:t>
            </a:r>
            <a:r>
              <a:rPr lang="en-US" altLang="en-US" sz="2800" dirty="0">
                <a:cs typeface="Calibri" pitchFamily="34" charset="0"/>
              </a:rPr>
              <a:t> </a:t>
            </a:r>
            <a:r>
              <a:rPr lang="en-US" altLang="en-US" sz="2800" dirty="0" err="1">
                <a:cs typeface="Calibri" pitchFamily="34" charset="0"/>
              </a:rPr>
              <a:t>diễn</a:t>
            </a:r>
            <a:r>
              <a:rPr lang="en-US" altLang="en-US" sz="2800" dirty="0">
                <a:cs typeface="Calibri" pitchFamily="34" charset="0"/>
              </a:rPr>
              <a:t> </a:t>
            </a:r>
            <a:r>
              <a:rPr lang="en-US" altLang="en-US" sz="2800" dirty="0" err="1">
                <a:cs typeface="Calibri" pitchFamily="34" charset="0"/>
              </a:rPr>
              <a:t>của</a:t>
            </a:r>
            <a:r>
              <a:rPr lang="en-US" altLang="en-US" sz="2800" dirty="0">
                <a:cs typeface="Calibri" pitchFamily="34" charset="0"/>
              </a:rPr>
              <a:t> </a:t>
            </a:r>
            <a:r>
              <a:rPr lang="en-US" altLang="en-US" sz="2800" dirty="0" err="1">
                <a:cs typeface="Calibri" pitchFamily="34" charset="0"/>
              </a:rPr>
              <a:t>chúng</a:t>
            </a:r>
            <a:r>
              <a:rPr lang="en-US" altLang="en-US" sz="2800" dirty="0">
                <a:cs typeface="Calibri" pitchFamily="34" charset="0"/>
              </a:rPr>
              <a:t> ở </a:t>
            </a:r>
            <a:r>
              <a:rPr lang="en-US" altLang="en-US" sz="2800" dirty="0" err="1">
                <a:cs typeface="Calibri" pitchFamily="34" charset="0"/>
              </a:rPr>
              <a:t>sát</a:t>
            </a:r>
            <a:r>
              <a:rPr lang="en-US" altLang="en-US" sz="2800" dirty="0">
                <a:cs typeface="Calibri" pitchFamily="34" charset="0"/>
              </a:rPr>
              <a:t> </a:t>
            </a:r>
            <a:r>
              <a:rPr lang="en-US" altLang="en-US" sz="2800" dirty="0" err="1">
                <a:cs typeface="Calibri" pitchFamily="34" charset="0"/>
              </a:rPr>
              <a:t>nhau</a:t>
            </a:r>
            <a:r>
              <a:rPr lang="en-US" altLang="en-US" sz="2800" dirty="0">
                <a:cs typeface="Calibri" pitchFamily="34" charset="0"/>
              </a:rPr>
              <a:t> </a:t>
            </a:r>
            <a:r>
              <a:rPr lang="en-US" altLang="en-US" sz="2800" dirty="0" err="1">
                <a:cs typeface="Calibri" pitchFamily="34" charset="0"/>
              </a:rPr>
              <a:t>hơn</a:t>
            </a:r>
            <a:r>
              <a:rPr lang="en-US" altLang="en-US" sz="2800" dirty="0">
                <a:cs typeface="Calibri" pitchFamily="34" charset="0"/>
              </a:rPr>
              <a:t>. </a:t>
            </a:r>
            <a:r>
              <a:rPr lang="en-US" altLang="en-US" sz="2800" dirty="0" err="1">
                <a:cs typeface="Calibri" pitchFamily="34" charset="0"/>
              </a:rPr>
              <a:t>Nghĩa</a:t>
            </a:r>
            <a:r>
              <a:rPr lang="en-US" altLang="en-US" sz="2800" dirty="0">
                <a:cs typeface="Calibri" pitchFamily="34" charset="0"/>
              </a:rPr>
              <a:t> </a:t>
            </a:r>
            <a:r>
              <a:rPr lang="en-US" altLang="en-US" sz="2800" dirty="0" err="1">
                <a:cs typeface="Calibri" pitchFamily="34" charset="0"/>
              </a:rPr>
              <a:t>là</a:t>
            </a:r>
            <a:r>
              <a:rPr lang="en-US" altLang="en-US" sz="2800" dirty="0">
                <a:cs typeface="Calibri" pitchFamily="34" charset="0"/>
              </a:rPr>
              <a:t> </a:t>
            </a:r>
            <a:r>
              <a:rPr lang="en-US" altLang="en-US" sz="2800" dirty="0" err="1">
                <a:cs typeface="Calibri" pitchFamily="34" charset="0"/>
              </a:rPr>
              <a:t>đồ</a:t>
            </a:r>
            <a:r>
              <a:rPr lang="en-US" altLang="en-US" sz="2800" dirty="0">
                <a:cs typeface="Calibri" pitchFamily="34" charset="0"/>
              </a:rPr>
              <a:t> </a:t>
            </a:r>
            <a:r>
              <a:rPr lang="en-US" altLang="en-US" sz="2800" dirty="0" err="1">
                <a:cs typeface="Calibri" pitchFamily="34" charset="0"/>
              </a:rPr>
              <a:t>thị</a:t>
            </a:r>
            <a:r>
              <a:rPr lang="en-US" altLang="en-US" sz="2800" dirty="0">
                <a:cs typeface="Calibri" pitchFamily="34" charset="0"/>
              </a:rPr>
              <a:t> </a:t>
            </a:r>
            <a:r>
              <a:rPr lang="en-US" altLang="en-US" sz="2800" dirty="0" err="1">
                <a:cs typeface="Calibri" pitchFamily="34" charset="0"/>
              </a:rPr>
              <a:t>dao</a:t>
            </a:r>
            <a:r>
              <a:rPr lang="en-US" altLang="en-US" sz="2800" dirty="0">
                <a:cs typeface="Calibri" pitchFamily="34" charset="0"/>
              </a:rPr>
              <a:t> </a:t>
            </a:r>
            <a:r>
              <a:rPr lang="en-US" altLang="en-US" sz="2800" dirty="0" err="1">
                <a:cs typeface="Calibri" pitchFamily="34" charset="0"/>
              </a:rPr>
              <a:t>động</a:t>
            </a:r>
            <a:r>
              <a:rPr lang="en-US" altLang="en-US" sz="2800" dirty="0">
                <a:cs typeface="Calibri" pitchFamily="34" charset="0"/>
              </a:rPr>
              <a:t> </a:t>
            </a:r>
            <a:r>
              <a:rPr lang="en-US" altLang="en-US" sz="2800" dirty="0" err="1">
                <a:cs typeface="Calibri" pitchFamily="34" charset="0"/>
              </a:rPr>
              <a:t>âm</a:t>
            </a:r>
            <a:r>
              <a:rPr lang="en-US" altLang="en-US" sz="2800" dirty="0">
                <a:cs typeface="Calibri" pitchFamily="34" charset="0"/>
              </a:rPr>
              <a:t> </a:t>
            </a:r>
            <a:r>
              <a:rPr lang="en-US" altLang="en-US" sz="2800" dirty="0" err="1">
                <a:cs typeface="Calibri" pitchFamily="34" charset="0"/>
              </a:rPr>
              <a:t>của</a:t>
            </a:r>
            <a:r>
              <a:rPr lang="en-US" altLang="en-US" sz="2800" dirty="0">
                <a:cs typeface="Calibri" pitchFamily="34" charset="0"/>
              </a:rPr>
              <a:t> </a:t>
            </a:r>
            <a:r>
              <a:rPr lang="en-US" altLang="en-US" sz="2800" dirty="0" err="1">
                <a:cs typeface="Calibri" pitchFamily="34" charset="0"/>
              </a:rPr>
              <a:t>chúng</a:t>
            </a:r>
            <a:r>
              <a:rPr lang="en-US" altLang="en-US" sz="2800" dirty="0">
                <a:cs typeface="Calibri" pitchFamily="34" charset="0"/>
              </a:rPr>
              <a:t> </a:t>
            </a:r>
            <a:r>
              <a:rPr lang="en-US" altLang="en-US" sz="2800" dirty="0" err="1">
                <a:cs typeface="Calibri" pitchFamily="34" charset="0"/>
              </a:rPr>
              <a:t>có</a:t>
            </a:r>
            <a:r>
              <a:rPr lang="en-US" altLang="en-US" sz="2800" dirty="0">
                <a:cs typeface="Calibri" pitchFamily="34" charset="0"/>
              </a:rPr>
              <a:t> </a:t>
            </a:r>
            <a:r>
              <a:rPr lang="en-US" altLang="en-US" sz="2800" dirty="0" err="1">
                <a:cs typeface="Calibri" pitchFamily="34" charset="0"/>
              </a:rPr>
              <a:t>các</a:t>
            </a:r>
            <a:r>
              <a:rPr lang="en-US" altLang="en-US" sz="2800" dirty="0">
                <a:cs typeface="Calibri" pitchFamily="34" charset="0"/>
              </a:rPr>
              <a:t> </a:t>
            </a:r>
            <a:r>
              <a:rPr lang="en-US" altLang="en-US" sz="2800" dirty="0" err="1">
                <a:cs typeface="Calibri" pitchFamily="34" charset="0"/>
              </a:rPr>
              <a:t>đỉnh</a:t>
            </a:r>
            <a:r>
              <a:rPr lang="en-US" altLang="en-US" sz="2800" dirty="0">
                <a:cs typeface="Calibri" pitchFamily="34" charset="0"/>
              </a:rPr>
              <a:t> ở </a:t>
            </a:r>
            <a:r>
              <a:rPr lang="en-US" altLang="en-US" sz="2800" dirty="0" err="1">
                <a:cs typeface="Calibri" pitchFamily="34" charset="0"/>
              </a:rPr>
              <a:t>gần</a:t>
            </a:r>
            <a:r>
              <a:rPr lang="en-US" altLang="en-US" sz="2800" dirty="0">
                <a:cs typeface="Calibri" pitchFamily="34" charset="0"/>
              </a:rPr>
              <a:t> </a:t>
            </a:r>
            <a:r>
              <a:rPr lang="en-US" altLang="en-US" sz="2800" dirty="0" err="1">
                <a:cs typeface="Calibri" pitchFamily="34" charset="0"/>
              </a:rPr>
              <a:t>nhau</a:t>
            </a:r>
            <a:r>
              <a:rPr lang="en-US" altLang="en-US" sz="2800" dirty="0">
                <a:cs typeface="Calibri" pitchFamily="34" charset="0"/>
              </a:rPr>
              <a:t> </a:t>
            </a:r>
            <a:r>
              <a:rPr lang="en-US" altLang="en-US" sz="2800" dirty="0" err="1">
                <a:cs typeface="Calibri" pitchFamily="34" charset="0"/>
              </a:rPr>
              <a:t>hơn</a:t>
            </a:r>
            <a:r>
              <a:rPr lang="en-US" altLang="en-US" sz="2800" dirty="0">
                <a:cs typeface="Calibri" pitchFamily="34" charset="0"/>
              </a:rPr>
              <a:t> </a:t>
            </a:r>
            <a:endParaRPr lang="en-US" altLang="en-US" sz="2800" dirty="0"/>
          </a:p>
        </p:txBody>
      </p:sp>
    </p:spTree>
    <p:extLst>
      <p:ext uri="{BB962C8B-B14F-4D97-AF65-F5344CB8AC3E}">
        <p14:creationId xmlns:p14="http://schemas.microsoft.com/office/powerpoint/2010/main" val="2927189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500"/>
                                        <p:tgtEl>
                                          <p:spTgt spid="471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710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47111">
                                            <p:txEl>
                                              <p:pRg st="0" end="0"/>
                                            </p:txEl>
                                          </p:spTgt>
                                        </p:tgtEl>
                                        <p:attrNameLst>
                                          <p:attrName>style.visibility</p:attrName>
                                        </p:attrNameLst>
                                      </p:cBhvr>
                                      <p:to>
                                        <p:strVal val="visible"/>
                                      </p:to>
                                    </p:set>
                                    <p:animEffect transition="in" filter="fade">
                                      <p:cBhvr>
                                        <p:cTn id="21" dur="500"/>
                                        <p:tgtEl>
                                          <p:spTgt spid="471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66" y="-48490"/>
            <a:ext cx="8035634" cy="3553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https://img.loigiaihay.com/picture/2022/0318/13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505200"/>
            <a:ext cx="7543800" cy="3141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96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152400" y="228600"/>
            <a:ext cx="8239268"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600"/>
              </a:spcBef>
            </a:pPr>
            <a:r>
              <a:rPr lang="en-US" altLang="en-US" sz="2800" dirty="0" err="1">
                <a:solidFill>
                  <a:srgbClr val="000000"/>
                </a:solidFill>
                <a:cs typeface="Times New Roman" pitchFamily="18" charset="0"/>
              </a:rPr>
              <a:t>Tiến</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hành</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thí</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nghiệm</a:t>
            </a:r>
            <a:r>
              <a:rPr lang="en-US" altLang="en-US" sz="2800" dirty="0">
                <a:solidFill>
                  <a:srgbClr val="000000"/>
                </a:solidFill>
                <a:cs typeface="Times New Roman" pitchFamily="18" charset="0"/>
              </a:rPr>
              <a:t> 3 ( </a:t>
            </a:r>
            <a:r>
              <a:rPr lang="en-US" altLang="en-US" sz="2800" dirty="0" err="1">
                <a:solidFill>
                  <a:srgbClr val="000000"/>
                </a:solidFill>
                <a:cs typeface="Times New Roman" pitchFamily="18" charset="0"/>
              </a:rPr>
              <a:t>giống</a:t>
            </a:r>
            <a:r>
              <a:rPr lang="en-US" altLang="en-US" sz="2800" dirty="0">
                <a:solidFill>
                  <a:srgbClr val="000000"/>
                </a:solidFill>
                <a:cs typeface="Times New Roman" pitchFamily="18" charset="0"/>
              </a:rPr>
              <a:t> H13. 4 ) </a:t>
            </a:r>
            <a:r>
              <a:rPr lang="en-US" altLang="en-US" sz="2800" dirty="0" err="1">
                <a:solidFill>
                  <a:srgbClr val="000000"/>
                </a:solidFill>
                <a:cs typeface="Times New Roman" pitchFamily="18" charset="0"/>
              </a:rPr>
              <a:t>Thảo</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luận</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nhóm</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và</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trả</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lời</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các</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câu</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hỏi</a:t>
            </a:r>
            <a:r>
              <a:rPr lang="en-US" altLang="en-US" sz="2800" dirty="0">
                <a:solidFill>
                  <a:srgbClr val="000000"/>
                </a:solidFill>
                <a:cs typeface="Times New Roman" pitchFamily="18" charset="0"/>
              </a:rPr>
              <a:t>:</a:t>
            </a:r>
            <a:endParaRPr lang="en-US" altLang="en-US" sz="2800" dirty="0">
              <a:solidFill>
                <a:srgbClr val="000000"/>
              </a:solidFill>
              <a:cs typeface="Calibri" pitchFamily="34" charset="0"/>
            </a:endParaRPr>
          </a:p>
          <a:p>
            <a:pPr algn="just">
              <a:spcBef>
                <a:spcPts val="600"/>
              </a:spcBef>
              <a:buFontTx/>
              <a:buAutoNum type="alphaLcParenR"/>
            </a:pPr>
            <a:r>
              <a:rPr lang="en-US" altLang="en-US" sz="2800" dirty="0" err="1">
                <a:solidFill>
                  <a:srgbClr val="000000"/>
                </a:solidFill>
                <a:cs typeface="Times New Roman" pitchFamily="18" charset="0"/>
              </a:rPr>
              <a:t>Âm</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thanh</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phát</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ra</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bởi</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âm</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thoa</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nào</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nghe</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bổng</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hơn</a:t>
            </a:r>
            <a:r>
              <a:rPr lang="en-US" altLang="en-US" sz="2800" dirty="0">
                <a:solidFill>
                  <a:srgbClr val="000000"/>
                </a:solidFill>
                <a:cs typeface="Times New Roman" pitchFamily="18" charset="0"/>
              </a:rPr>
              <a:t>?</a:t>
            </a:r>
            <a:endParaRPr lang="en-US" altLang="en-US" sz="2800" dirty="0">
              <a:solidFill>
                <a:srgbClr val="000000"/>
              </a:solidFill>
              <a:cs typeface="Calibri" pitchFamily="34" charset="0"/>
            </a:endParaRPr>
          </a:p>
          <a:p>
            <a:pPr algn="just">
              <a:spcBef>
                <a:spcPts val="600"/>
              </a:spcBef>
            </a:pPr>
            <a:r>
              <a:rPr lang="en-US" altLang="en-US" sz="2800" dirty="0">
                <a:solidFill>
                  <a:srgbClr val="000000"/>
                </a:solidFill>
                <a:cs typeface="Times New Roman" pitchFamily="18" charset="0"/>
              </a:rPr>
              <a:t>b) </a:t>
            </a:r>
            <a:r>
              <a:rPr lang="en-US" altLang="en-US" sz="2800" dirty="0" err="1">
                <a:solidFill>
                  <a:srgbClr val="000000"/>
                </a:solidFill>
                <a:cs typeface="Times New Roman" pitchFamily="18" charset="0"/>
              </a:rPr>
              <a:t>Từ</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đồ</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thị</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dao</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động</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âm</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trên</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màn</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hình</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dao</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động</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kí</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sóng</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âm</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của</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âm</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thoa</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nào</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phát</a:t>
            </a:r>
            <a:endParaRPr lang="en-US" altLang="en-US" sz="2800" dirty="0">
              <a:solidFill>
                <a:srgbClr val="000000"/>
              </a:solidFill>
              <a:cs typeface="Times New Roman" pitchFamily="18" charset="0"/>
            </a:endParaRPr>
          </a:p>
          <a:p>
            <a:pPr algn="just">
              <a:spcBef>
                <a:spcPts val="600"/>
              </a:spcBef>
            </a:pPr>
            <a:r>
              <a:rPr lang="en-US" altLang="en-US" sz="2800" dirty="0" err="1">
                <a:solidFill>
                  <a:srgbClr val="000000"/>
                </a:solidFill>
                <a:cs typeface="Times New Roman" pitchFamily="18" charset="0"/>
              </a:rPr>
              <a:t>ra</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có</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tần</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số</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lớn</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hơn</a:t>
            </a:r>
            <a:r>
              <a:rPr lang="en-US" altLang="en-US" sz="2800" dirty="0">
                <a:solidFill>
                  <a:srgbClr val="000000"/>
                </a:solidFill>
                <a:cs typeface="Times New Roman" pitchFamily="18" charset="0"/>
              </a:rPr>
              <a:t>?</a:t>
            </a:r>
            <a:endParaRPr lang="en-US" altLang="en-US" sz="2800" dirty="0">
              <a:solidFill>
                <a:srgbClr val="000000"/>
              </a:solidFill>
              <a:cs typeface="Calibri" pitchFamily="34" charset="0"/>
            </a:endParaRPr>
          </a:p>
          <a:p>
            <a:pPr algn="just">
              <a:spcBef>
                <a:spcPts val="600"/>
              </a:spcBef>
            </a:pPr>
            <a:r>
              <a:rPr lang="en-US" altLang="en-US" sz="2800" dirty="0">
                <a:solidFill>
                  <a:srgbClr val="000000"/>
                </a:solidFill>
                <a:cs typeface="Times New Roman" pitchFamily="18" charset="0"/>
              </a:rPr>
              <a:t>c) </a:t>
            </a:r>
            <a:r>
              <a:rPr lang="en-US" altLang="en-US" sz="2800" dirty="0" err="1">
                <a:solidFill>
                  <a:srgbClr val="000000"/>
                </a:solidFill>
                <a:cs typeface="Times New Roman" pitchFamily="18" charset="0"/>
              </a:rPr>
              <a:t>Nêu</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nhận</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xét</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về</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mối</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liên</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hệ</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giữa</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độ</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cao</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của</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âm</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với</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tần</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số</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âm</a:t>
            </a:r>
            <a:r>
              <a:rPr lang="en-US" altLang="en-US" sz="2800" dirty="0">
                <a:solidFill>
                  <a:srgbClr val="000000"/>
                </a:solidFill>
                <a:cs typeface="Times New Roman" pitchFamily="18" charset="0"/>
              </a:rPr>
              <a:t>.</a:t>
            </a:r>
            <a:endParaRPr lang="en-US" altLang="en-US" sz="2800" dirty="0">
              <a:solidFill>
                <a:srgbClr val="000000"/>
              </a:solidFill>
              <a:cs typeface="Calibri" pitchFamily="34" charset="0"/>
            </a:endParaRPr>
          </a:p>
        </p:txBody>
      </p:sp>
    </p:spTree>
    <p:extLst>
      <p:ext uri="{BB962C8B-B14F-4D97-AF65-F5344CB8AC3E}">
        <p14:creationId xmlns:p14="http://schemas.microsoft.com/office/powerpoint/2010/main" val="673761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8" descr="https://img.loigiaihay.com/picture/2022/0318/13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3808"/>
            <a:ext cx="8735887" cy="3478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4"/>
          <p:cNvSpPr>
            <a:spLocks noChangeArrowheads="1"/>
          </p:cNvSpPr>
          <p:nvPr/>
        </p:nvSpPr>
        <p:spPr bwMode="auto">
          <a:xfrm>
            <a:off x="76200" y="3442424"/>
            <a:ext cx="90678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pPr>
            <a:r>
              <a:rPr lang="en-US" altLang="en-US" sz="2800" dirty="0">
                <a:solidFill>
                  <a:srgbClr val="000000"/>
                </a:solidFill>
                <a:cs typeface="Times New Roman" pitchFamily="18" charset="0"/>
              </a:rPr>
              <a:t>a, </a:t>
            </a:r>
            <a:r>
              <a:rPr lang="en-US" altLang="en-US" sz="2800" dirty="0" err="1">
                <a:solidFill>
                  <a:srgbClr val="000000"/>
                </a:solidFill>
                <a:cs typeface="Times New Roman" pitchFamily="18" charset="0"/>
              </a:rPr>
              <a:t>Âm</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phát</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ra</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bởi</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âm</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thoa</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khi</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gõ</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mạnh</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nhất</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nghe</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bổng</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nhất</a:t>
            </a:r>
            <a:r>
              <a:rPr lang="en-US" altLang="en-US" sz="2800" dirty="0">
                <a:solidFill>
                  <a:srgbClr val="000000"/>
                </a:solidFill>
                <a:cs typeface="Times New Roman" pitchFamily="18" charset="0"/>
              </a:rPr>
              <a:t>.</a:t>
            </a:r>
            <a:endParaRPr lang="en-US" altLang="en-US" sz="2800" dirty="0">
              <a:solidFill>
                <a:srgbClr val="000000"/>
              </a:solidFill>
              <a:cs typeface="Calibri" pitchFamily="34" charset="0"/>
            </a:endParaRPr>
          </a:p>
          <a:p>
            <a:pPr>
              <a:spcBef>
                <a:spcPts val="600"/>
              </a:spcBef>
            </a:pPr>
            <a:r>
              <a:rPr lang="en-US" altLang="en-US" sz="2800" dirty="0">
                <a:solidFill>
                  <a:srgbClr val="000000"/>
                </a:solidFill>
                <a:cs typeface="Times New Roman" pitchFamily="18" charset="0"/>
              </a:rPr>
              <a:t>b) </a:t>
            </a:r>
            <a:r>
              <a:rPr lang="en-US" altLang="en-US" sz="2800" dirty="0" err="1">
                <a:solidFill>
                  <a:srgbClr val="000000"/>
                </a:solidFill>
                <a:cs typeface="Times New Roman" pitchFamily="18" charset="0"/>
              </a:rPr>
              <a:t>Từ</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đồ</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thị</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dao</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động</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âm</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trên</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màn</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hình</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daođộng</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kí</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sóng</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âm</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của</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âm</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thoa</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khi</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gõ</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mạnhnhất</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có</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tần</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số</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lớn</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nhất</a:t>
            </a:r>
            <a:r>
              <a:rPr lang="en-US" altLang="en-US" sz="2800" dirty="0">
                <a:solidFill>
                  <a:srgbClr val="000000"/>
                </a:solidFill>
                <a:cs typeface="Times New Roman" pitchFamily="18" charset="0"/>
              </a:rPr>
              <a:t>.</a:t>
            </a:r>
            <a:endParaRPr lang="en-US" altLang="en-US" sz="2800" dirty="0">
              <a:solidFill>
                <a:srgbClr val="000000"/>
              </a:solidFill>
              <a:cs typeface="Calibri" pitchFamily="34" charset="0"/>
            </a:endParaRPr>
          </a:p>
          <a:p>
            <a:pPr>
              <a:spcBef>
                <a:spcPts val="600"/>
              </a:spcBef>
            </a:pPr>
            <a:r>
              <a:rPr lang="en-US" altLang="en-US" sz="2800" dirty="0">
                <a:solidFill>
                  <a:srgbClr val="000000"/>
                </a:solidFill>
                <a:cs typeface="Times New Roman" pitchFamily="18" charset="0"/>
              </a:rPr>
              <a:t>c) </a:t>
            </a:r>
            <a:r>
              <a:rPr lang="en-US" altLang="en-US" sz="2800" dirty="0" err="1">
                <a:solidFill>
                  <a:srgbClr val="000000"/>
                </a:solidFill>
                <a:cs typeface="Times New Roman" pitchFamily="18" charset="0"/>
              </a:rPr>
              <a:t>Âm</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phát</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ra</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càng</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cao</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càng</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bổng</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khi</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tần</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số</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âm</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càng</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lớn</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Âm</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phát</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ra</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càng</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thấp</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càng</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trầm</a:t>
            </a:r>
            <a:r>
              <a:rPr lang="en-US" altLang="en-US" sz="2800" dirty="0">
                <a:solidFill>
                  <a:srgbClr val="000000"/>
                </a:solidFill>
                <a:cs typeface="Times New Roman" pitchFamily="18" charset="0"/>
              </a:rPr>
              <a:t>)</a:t>
            </a:r>
            <a:r>
              <a:rPr lang="en-US" altLang="en-US" sz="2800" dirty="0" err="1">
                <a:solidFill>
                  <a:srgbClr val="000000"/>
                </a:solidFill>
                <a:cs typeface="Times New Roman" pitchFamily="18" charset="0"/>
              </a:rPr>
              <a:t>khi</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tần</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số</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càng</a:t>
            </a:r>
            <a:r>
              <a:rPr lang="en-US" altLang="en-US" sz="2800" dirty="0">
                <a:solidFill>
                  <a:srgbClr val="000000"/>
                </a:solidFill>
                <a:cs typeface="Times New Roman" pitchFamily="18" charset="0"/>
              </a:rPr>
              <a:t> </a:t>
            </a:r>
            <a:r>
              <a:rPr lang="en-US" altLang="en-US" sz="2800" dirty="0" err="1">
                <a:solidFill>
                  <a:srgbClr val="000000"/>
                </a:solidFill>
                <a:cs typeface="Times New Roman" pitchFamily="18" charset="0"/>
              </a:rPr>
              <a:t>nhỏ</a:t>
            </a:r>
            <a:r>
              <a:rPr lang="en-US" altLang="en-US" sz="2800" dirty="0">
                <a:solidFill>
                  <a:srgbClr val="000000"/>
                </a:solidFill>
                <a:cs typeface="Times New Roman" pitchFamily="18" charset="0"/>
              </a:rPr>
              <a:t>.</a:t>
            </a:r>
            <a:endParaRPr lang="en-US" altLang="en-US" sz="2800" dirty="0">
              <a:solidFill>
                <a:srgbClr val="000000"/>
              </a:solidFill>
              <a:cs typeface="Calibri" pitchFamily="34" charset="0"/>
            </a:endParaRPr>
          </a:p>
        </p:txBody>
      </p:sp>
    </p:spTree>
    <p:extLst>
      <p:ext uri="{BB962C8B-B14F-4D97-AF65-F5344CB8AC3E}">
        <p14:creationId xmlns:p14="http://schemas.microsoft.com/office/powerpoint/2010/main" val="28461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barn(inVertical)">
                                      <p:cBhvr>
                                        <p:cTn id="7" dur="5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barn(inVertical)">
                                      <p:cBhvr>
                                        <p:cTn id="12" dur="500"/>
                                        <p:tgtEl>
                                          <p:spTgt spid="52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barn(inVertical)">
                                      <p:cBhvr>
                                        <p:cTn id="17" dur="500"/>
                                        <p:tgtEl>
                                          <p:spTgt spid="52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1524000" y="41565"/>
            <a:ext cx="548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a:solidFill>
                  <a:srgbClr val="0000FF"/>
                </a:solidFill>
                <a:latin typeface="Times New Roman" pitchFamily="18" charset="0"/>
                <a:cs typeface="Times New Roman" pitchFamily="18" charset="0"/>
              </a:rPr>
              <a:t>CHỦ ĐỀ 4 -ÂM THANH</a:t>
            </a: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08373" y="500787"/>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924580"/>
            <a:ext cx="365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Độ</a:t>
            </a:r>
            <a:r>
              <a:rPr lang="en-US" altLang="en-US" sz="2800" b="1" u="sng" dirty="0">
                <a:solidFill>
                  <a:srgbClr val="3333FF"/>
                </a:solidFill>
                <a:latin typeface="Times New Roman" pitchFamily="18" charset="0"/>
                <a:cs typeface="Times New Roman" pitchFamily="18" charset="0"/>
              </a:rPr>
              <a:t> to </a:t>
            </a:r>
            <a:r>
              <a:rPr lang="en-US" altLang="en-US" sz="2800" b="1" u="sng" dirty="0" err="1">
                <a:solidFill>
                  <a:srgbClr val="3333FF"/>
                </a:solidFill>
                <a:latin typeface="Times New Roman" pitchFamily="18" charset="0"/>
                <a:cs typeface="Times New Roman" pitchFamily="18" charset="0"/>
              </a:rPr>
              <a:t>của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âm</a:t>
            </a:r>
            <a:r>
              <a:rPr lang="en-US" altLang="en-US" sz="2800" b="1" u="sng" dirty="0">
                <a:solidFill>
                  <a:srgbClr val="3333FF"/>
                </a:solidFill>
                <a:latin typeface="Times New Roman" pitchFamily="18" charset="0"/>
                <a:cs typeface="Times New Roman" pitchFamily="18" charset="0"/>
              </a:rPr>
              <a:t> :</a:t>
            </a:r>
            <a:endParaRPr lang="en-US" altLang="en-US" sz="2800" b="1" u="sng" dirty="0">
              <a:solidFill>
                <a:srgbClr val="0000FF"/>
              </a:solidFill>
              <a:latin typeface="Times New Roman" pitchFamily="18" charset="0"/>
              <a:cs typeface="Times New Roman" pitchFamily="18" charset="0"/>
            </a:endParaRPr>
          </a:p>
        </p:txBody>
      </p:sp>
      <p:sp>
        <p:nvSpPr>
          <p:cNvPr id="5" name="Text Box 20"/>
          <p:cNvSpPr txBox="1">
            <a:spLocks noChangeArrowheads="1"/>
          </p:cNvSpPr>
          <p:nvPr/>
        </p:nvSpPr>
        <p:spPr bwMode="auto">
          <a:xfrm>
            <a:off x="914400" y="498765"/>
            <a:ext cx="71004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a:solidFill>
                  <a:srgbClr val="FF0000"/>
                </a:solidFill>
                <a:latin typeface="Times New Roman" pitchFamily="18" charset="0"/>
                <a:cs typeface="Times New Roman" pitchFamily="18" charset="0"/>
              </a:rPr>
              <a:t>BÀI 13- ĐỘ TO VÀ ĐỘ CAO CỦA ÂM </a:t>
            </a:r>
          </a:p>
        </p:txBody>
      </p:sp>
      <p:sp>
        <p:nvSpPr>
          <p:cNvPr id="2" name="Rectangle 1"/>
          <p:cNvSpPr/>
          <p:nvPr/>
        </p:nvSpPr>
        <p:spPr>
          <a:xfrm>
            <a:off x="0" y="1343890"/>
            <a:ext cx="9008918" cy="954107"/>
          </a:xfrm>
          <a:prstGeom prst="rect">
            <a:avLst/>
          </a:prstGeom>
        </p:spPr>
        <p:txBody>
          <a:bodyPr wrap="square">
            <a:spAutoFit/>
          </a:bodyPr>
          <a:lstStyle/>
          <a:p>
            <a:pPr>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Biên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dao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lệch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lớn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nhất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của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vật</a:t>
            </a:r>
            <a:r>
              <a:rPr lang="en-US" altLang="en-US" sz="2800" dirty="0">
                <a:latin typeface="Times New Roman" pitchFamily="18" charset="0"/>
                <a:cs typeface="Times New Roman" pitchFamily="18" charset="0"/>
              </a:rPr>
              <a:t> so </a:t>
            </a:r>
            <a:r>
              <a:rPr lang="en-US" altLang="en-US" sz="2800" dirty="0" err="1">
                <a:latin typeface="Times New Roman" pitchFamily="18" charset="0"/>
                <a:cs typeface="Times New Roman" pitchFamily="18" charset="0"/>
              </a:rPr>
              <a:t>với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vị</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bằng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của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nó</a:t>
            </a:r>
            <a:r>
              <a:rPr lang="en-US" altLang="en-US" sz="2800" dirty="0">
                <a:latin typeface="Times New Roman" pitchFamily="18" charset="0"/>
                <a:cs typeface="Times New Roman" pitchFamily="18" charset="0"/>
              </a:rPr>
              <a:t>.</a:t>
            </a:r>
          </a:p>
        </p:txBody>
      </p:sp>
      <p:sp>
        <p:nvSpPr>
          <p:cNvPr id="7" name="Content Placeholder 2"/>
          <p:cNvSpPr txBox="1">
            <a:spLocks/>
          </p:cNvSpPr>
          <p:nvPr/>
        </p:nvSpPr>
        <p:spPr>
          <a:xfrm>
            <a:off x="76200" y="2133600"/>
            <a:ext cx="88392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endParaRPr lang="en-US" sz="2800" dirty="0">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a:xfrm>
            <a:off x="76200" y="2514600"/>
            <a:ext cx="88392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endParaRPr lang="en-US" sz="2800" dirty="0">
              <a:latin typeface="Times New Roman" panose="02020603050405020304" pitchFamily="18" charset="0"/>
              <a:cs typeface="Times New Roman" panose="02020603050405020304" pitchFamily="18" charset="0"/>
            </a:endParaRPr>
          </a:p>
        </p:txBody>
      </p:sp>
      <p:sp>
        <p:nvSpPr>
          <p:cNvPr id="10" name="Text Box 20"/>
          <p:cNvSpPr txBox="1">
            <a:spLocks noChangeArrowheads="1"/>
          </p:cNvSpPr>
          <p:nvPr/>
        </p:nvSpPr>
        <p:spPr bwMode="auto">
          <a:xfrm>
            <a:off x="76200" y="2905780"/>
            <a:ext cx="365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II. </a:t>
            </a:r>
            <a:r>
              <a:rPr lang="en-US" altLang="en-US" sz="2800" b="1" u="sng" dirty="0" err="1">
                <a:solidFill>
                  <a:srgbClr val="3333FF"/>
                </a:solidFill>
                <a:latin typeface="Times New Roman" pitchFamily="18" charset="0"/>
                <a:cs typeface="Times New Roman" pitchFamily="18" charset="0"/>
              </a:rPr>
              <a:t>Độ</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cao</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của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âm</a:t>
            </a:r>
            <a:r>
              <a:rPr lang="en-US" altLang="en-US" sz="2800" b="1" u="sng" dirty="0">
                <a:solidFill>
                  <a:srgbClr val="3333FF"/>
                </a:solidFill>
                <a:latin typeface="Times New Roman" pitchFamily="18" charset="0"/>
                <a:cs typeface="Times New Roman" pitchFamily="18" charset="0"/>
              </a:rPr>
              <a:t> :</a:t>
            </a:r>
            <a:endParaRPr lang="en-US" altLang="en-US" sz="2800" b="1" u="sng" dirty="0">
              <a:solidFill>
                <a:srgbClr val="0000FF"/>
              </a:solidFill>
              <a:latin typeface="Times New Roman" pitchFamily="18" charset="0"/>
              <a:cs typeface="Times New Roman" pitchFamily="18" charset="0"/>
            </a:endParaRPr>
          </a:p>
        </p:txBody>
      </p:sp>
      <p:sp>
        <p:nvSpPr>
          <p:cNvPr id="12" name="Text Box 22534"/>
          <p:cNvSpPr txBox="1"/>
          <p:nvPr/>
        </p:nvSpPr>
        <p:spPr>
          <a:xfrm>
            <a:off x="0" y="3352800"/>
            <a:ext cx="7924800" cy="954107"/>
          </a:xfrm>
          <a:prstGeom prst="rect">
            <a:avLst/>
          </a:prstGeom>
          <a:noFill/>
          <a:ln w="9525">
            <a:noFill/>
          </a:ln>
        </p:spPr>
        <p:txBody>
          <a:bodyPr wrap="square">
            <a:spAutoFit/>
          </a:bodyPr>
          <a:lstStyle/>
          <a:p>
            <a:pPr eaLnBrk="0" hangingPunct="0"/>
            <a:r>
              <a:rPr lang="en-US" sz="2800" dirty="0">
                <a:latin typeface="Times New Roman" panose="02020603050405020304" pitchFamily="18" charset="0"/>
              </a:rPr>
              <a:t>+</a:t>
            </a:r>
            <a:r>
              <a:rPr lang="en-US" sz="2800" dirty="0" err="1">
                <a:latin typeface="Times New Roman" panose="02020603050405020304" pitchFamily="18" charset="0"/>
              </a:rPr>
              <a:t>Tần</a:t>
            </a:r>
            <a:r>
              <a:rPr lang="en-US" sz="2800" dirty="0">
                <a:latin typeface="Times New Roman" panose="02020603050405020304" pitchFamily="18" charset="0"/>
              </a:rPr>
              <a:t> </a:t>
            </a:r>
            <a:r>
              <a:rPr lang="en-US" sz="2800" dirty="0" err="1">
                <a:latin typeface="Times New Roman" panose="02020603050405020304" pitchFamily="18" charset="0"/>
              </a:rPr>
              <a:t>số</a:t>
            </a:r>
            <a:r>
              <a:rPr lang="en-US" sz="2800" dirty="0">
                <a:solidFill>
                  <a:schemeClr val="tx1"/>
                </a:solidFill>
                <a:latin typeface="Times New Roman" panose="02020603050405020304" pitchFamily="18" charset="0"/>
              </a:rPr>
              <a:t> </a:t>
            </a:r>
            <a:r>
              <a:rPr sz="2800" dirty="0" err="1">
                <a:solidFill>
                  <a:schemeClr val="tx1"/>
                </a:solidFill>
                <a:latin typeface="Times New Roman" panose="02020603050405020304" pitchFamily="18" charset="0"/>
              </a:rPr>
              <a:t>là</a:t>
            </a:r>
            <a:r>
              <a:rPr sz="2800" dirty="0">
                <a:solidFill>
                  <a:schemeClr val="tx1"/>
                </a:solidFill>
                <a:latin typeface="Times New Roman" panose="02020603050405020304" pitchFamily="18" charset="0"/>
              </a:rPr>
              <a:t> </a:t>
            </a:r>
            <a:r>
              <a:rPr sz="2800" dirty="0" err="1">
                <a:solidFill>
                  <a:schemeClr val="tx1"/>
                </a:solidFill>
                <a:latin typeface="Times New Roman" panose="02020603050405020304" pitchFamily="18" charset="0"/>
              </a:rPr>
              <a:t>số</a:t>
            </a:r>
            <a:r>
              <a:rPr sz="2800" dirty="0">
                <a:solidFill>
                  <a:schemeClr val="tx1"/>
                </a:solidFill>
                <a:latin typeface="Times New Roman" panose="02020603050405020304" pitchFamily="18" charset="0"/>
              </a:rPr>
              <a:t> </a:t>
            </a:r>
            <a:r>
              <a:rPr sz="2800" dirty="0" err="1">
                <a:solidFill>
                  <a:schemeClr val="tx1"/>
                </a:solidFill>
                <a:latin typeface="Times New Roman" panose="02020603050405020304" pitchFamily="18" charset="0"/>
              </a:rPr>
              <a:t>lần</a:t>
            </a:r>
            <a:r>
              <a:rPr sz="2800" dirty="0">
                <a:solidFill>
                  <a:schemeClr val="tx1"/>
                </a:solidFill>
                <a:latin typeface="Times New Roman" panose="02020603050405020304" pitchFamily="18" charset="0"/>
              </a:rPr>
              <a:t> </a:t>
            </a:r>
            <a:r>
              <a:rPr sz="2800" dirty="0" err="1">
                <a:solidFill>
                  <a:schemeClr val="tx1"/>
                </a:solidFill>
                <a:latin typeface="Times New Roman" panose="02020603050405020304" pitchFamily="18" charset="0"/>
              </a:rPr>
              <a:t>dao</a:t>
            </a:r>
            <a:r>
              <a:rPr sz="2800" dirty="0">
                <a:solidFill>
                  <a:schemeClr val="tx1"/>
                </a:solidFill>
                <a:latin typeface="Times New Roman" panose="02020603050405020304" pitchFamily="18" charset="0"/>
              </a:rPr>
              <a:t> </a:t>
            </a:r>
            <a:r>
              <a:rPr sz="2800" dirty="0" err="1">
                <a:solidFill>
                  <a:schemeClr val="tx1"/>
                </a:solidFill>
                <a:latin typeface="Times New Roman" panose="02020603050405020304" pitchFamily="18" charset="0"/>
              </a:rPr>
              <a:t>động</a:t>
            </a:r>
            <a:r>
              <a:rPr sz="2800" dirty="0">
                <a:solidFill>
                  <a:schemeClr val="tx1"/>
                </a:solidFill>
                <a:latin typeface="Times New Roman" panose="02020603050405020304" pitchFamily="18" charset="0"/>
              </a:rPr>
              <a:t> </a:t>
            </a:r>
            <a:r>
              <a:rPr sz="2800" dirty="0" err="1">
                <a:solidFill>
                  <a:schemeClr val="tx1"/>
                </a:solidFill>
                <a:latin typeface="Times New Roman" panose="02020603050405020304" pitchFamily="18" charset="0"/>
              </a:rPr>
              <a:t>trong</a:t>
            </a:r>
            <a:r>
              <a:rPr sz="2800" dirty="0">
                <a:solidFill>
                  <a:schemeClr val="tx1"/>
                </a:solidFill>
                <a:latin typeface="Times New Roman" panose="02020603050405020304" pitchFamily="18" charset="0"/>
              </a:rPr>
              <a:t> </a:t>
            </a:r>
            <a:r>
              <a:rPr sz="2800" dirty="0" err="1">
                <a:solidFill>
                  <a:schemeClr val="tx1"/>
                </a:solidFill>
                <a:latin typeface="Times New Roman" panose="02020603050405020304" pitchFamily="18" charset="0"/>
              </a:rPr>
              <a:t>một</a:t>
            </a:r>
            <a:r>
              <a:rPr sz="2800" dirty="0">
                <a:solidFill>
                  <a:schemeClr val="tx1"/>
                </a:solidFill>
                <a:latin typeface="Times New Roman" panose="02020603050405020304" pitchFamily="18" charset="0"/>
              </a:rPr>
              <a:t> </a:t>
            </a:r>
            <a:r>
              <a:rPr sz="2800" dirty="0" err="1">
                <a:solidFill>
                  <a:schemeClr val="tx1"/>
                </a:solidFill>
                <a:latin typeface="Times New Roman" panose="02020603050405020304" pitchFamily="18" charset="0"/>
              </a:rPr>
              <a:t>giây</a:t>
            </a:r>
            <a:r>
              <a:rPr sz="2800" dirty="0">
                <a:solidFill>
                  <a:schemeClr val="tx1"/>
                </a:solidFill>
                <a:latin typeface="Times New Roman" panose="02020603050405020304" pitchFamily="18" charset="0"/>
              </a:rPr>
              <a:t>. </a:t>
            </a:r>
            <a:r>
              <a:rPr lang="en-US" sz="2800" dirty="0">
                <a:solidFill>
                  <a:schemeClr val="tx1"/>
                </a:solidFill>
                <a:latin typeface="Times New Roman" panose="02020603050405020304" pitchFamily="18" charset="0"/>
              </a:rPr>
              <a:t>   </a:t>
            </a:r>
            <a:endParaRPr lang="en-US" sz="2800" dirty="0">
              <a:latin typeface="Times New Roman" panose="02020603050405020304" pitchFamily="18" charset="0"/>
            </a:endParaRPr>
          </a:p>
          <a:p>
            <a:pPr eaLnBrk="0" hangingPunct="0"/>
            <a:r>
              <a:rPr lang="en-US" sz="2800" dirty="0">
                <a:solidFill>
                  <a:schemeClr val="tx1"/>
                </a:solidFill>
                <a:latin typeface="Times New Roman" panose="02020603050405020304" pitchFamily="18" charset="0"/>
              </a:rPr>
              <a:t>+ </a:t>
            </a:r>
            <a:r>
              <a:rPr lang="en-US" sz="2800" dirty="0" err="1">
                <a:latin typeface="Times New Roman" panose="02020603050405020304" pitchFamily="18" charset="0"/>
              </a:rPr>
              <a:t>Tần</a:t>
            </a:r>
            <a:r>
              <a:rPr lang="en-US" sz="2800" dirty="0">
                <a:latin typeface="Times New Roman" panose="02020603050405020304" pitchFamily="18" charset="0"/>
              </a:rPr>
              <a:t> </a:t>
            </a:r>
            <a:r>
              <a:rPr lang="en-US" sz="2800" dirty="0" err="1">
                <a:latin typeface="Times New Roman" panose="02020603050405020304" pitchFamily="18" charset="0"/>
              </a:rPr>
              <a:t>số</a:t>
            </a:r>
            <a:r>
              <a:rPr lang="en-US" sz="2800" dirty="0">
                <a:latin typeface="Times New Roman" panose="02020603050405020304" pitchFamily="18" charset="0"/>
              </a:rPr>
              <a:t> </a:t>
            </a:r>
            <a:r>
              <a:rPr lang="en-US" sz="2800" dirty="0" err="1">
                <a:latin typeface="Times New Roman" panose="02020603050405020304" pitchFamily="18" charset="0"/>
              </a:rPr>
              <a:t>kí</a:t>
            </a:r>
            <a:r>
              <a:rPr lang="en-US" sz="2800" dirty="0">
                <a:latin typeface="Times New Roman" panose="02020603050405020304" pitchFamily="18" charset="0"/>
              </a:rPr>
              <a:t> </a:t>
            </a:r>
            <a:r>
              <a:rPr lang="en-US" sz="2800" dirty="0" err="1">
                <a:latin typeface="Times New Roman" panose="02020603050405020304" pitchFamily="18" charset="0"/>
              </a:rPr>
              <a:t>hiệu</a:t>
            </a:r>
            <a:r>
              <a:rPr lang="en-US" sz="2800" dirty="0">
                <a:latin typeface="Times New Roman" panose="02020603050405020304" pitchFamily="18" charset="0"/>
              </a:rPr>
              <a:t> </a:t>
            </a:r>
            <a:r>
              <a:rPr lang="en-US" sz="2800" dirty="0" err="1">
                <a:latin typeface="Times New Roman" panose="02020603050405020304" pitchFamily="18" charset="0"/>
              </a:rPr>
              <a:t>là</a:t>
            </a:r>
            <a:r>
              <a:rPr lang="en-US" sz="2800" dirty="0">
                <a:latin typeface="Times New Roman" panose="02020603050405020304" pitchFamily="18" charset="0"/>
              </a:rPr>
              <a:t> f  ; </a:t>
            </a:r>
            <a:r>
              <a:rPr lang="en-US" sz="2800" dirty="0" err="1">
                <a:latin typeface="Times New Roman" panose="02020603050405020304" pitchFamily="18" charset="0"/>
              </a:rPr>
              <a:t>Có</a:t>
            </a:r>
            <a:r>
              <a:rPr lang="en-US" sz="2800" dirty="0">
                <a:latin typeface="Times New Roman" panose="02020603050405020304" pitchFamily="18" charset="0"/>
              </a:rPr>
              <a:t> </a:t>
            </a:r>
            <a:r>
              <a:rPr lang="en-US" sz="2800" dirty="0" err="1">
                <a:latin typeface="Times New Roman" panose="02020603050405020304" pitchFamily="18" charset="0"/>
              </a:rPr>
              <a:t>đ</a:t>
            </a:r>
            <a:r>
              <a:rPr sz="2800" dirty="0" err="1">
                <a:solidFill>
                  <a:schemeClr val="tx1"/>
                </a:solidFill>
                <a:latin typeface="Times New Roman" panose="02020603050405020304" pitchFamily="18" charset="0"/>
              </a:rPr>
              <a:t>ơn</a:t>
            </a:r>
            <a:r>
              <a:rPr sz="2800" dirty="0">
                <a:solidFill>
                  <a:schemeClr val="tx1"/>
                </a:solidFill>
                <a:latin typeface="Times New Roman" panose="02020603050405020304" pitchFamily="18" charset="0"/>
              </a:rPr>
              <a:t> </a:t>
            </a:r>
            <a:r>
              <a:rPr sz="2800" dirty="0" err="1">
                <a:solidFill>
                  <a:schemeClr val="tx1"/>
                </a:solidFill>
                <a:latin typeface="Times New Roman" panose="02020603050405020304" pitchFamily="18" charset="0"/>
              </a:rPr>
              <a:t>vị</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là</a:t>
            </a:r>
            <a:r>
              <a:rPr lang="en-US" sz="2800" dirty="0">
                <a:solidFill>
                  <a:schemeClr val="tx1"/>
                </a:solidFill>
                <a:latin typeface="Times New Roman" panose="02020603050405020304" pitchFamily="18" charset="0"/>
              </a:rPr>
              <a:t> :</a:t>
            </a:r>
            <a:r>
              <a:rPr sz="2800" dirty="0" err="1">
                <a:solidFill>
                  <a:schemeClr val="tx1"/>
                </a:solidFill>
                <a:latin typeface="Times New Roman" panose="02020603050405020304" pitchFamily="18" charset="0"/>
              </a:rPr>
              <a:t>H</a:t>
            </a:r>
            <a:r>
              <a:rPr lang="en-US" sz="2800" dirty="0" err="1">
                <a:latin typeface="Times New Roman" panose="02020603050405020304" pitchFamily="18" charset="0"/>
              </a:rPr>
              <a:t>éc</a:t>
            </a:r>
            <a:r>
              <a:rPr sz="2800" dirty="0">
                <a:solidFill>
                  <a:schemeClr val="tx1"/>
                </a:solidFill>
                <a:latin typeface="Times New Roman" panose="02020603050405020304" pitchFamily="18" charset="0"/>
              </a:rPr>
              <a:t> (Hz).</a:t>
            </a:r>
            <a:r>
              <a:rPr lang="en-US" sz="2800" dirty="0">
                <a:solidFill>
                  <a:schemeClr val="tx1"/>
                </a:solidFill>
                <a:latin typeface="Times New Roman" panose="02020603050405020304" pitchFamily="18" charset="0"/>
              </a:rPr>
              <a:t> </a:t>
            </a:r>
          </a:p>
        </p:txBody>
      </p:sp>
      <p:graphicFrame>
        <p:nvGraphicFramePr>
          <p:cNvPr id="13" name="Object 12"/>
          <p:cNvGraphicFramePr>
            <a:graphicFrameLocks noChangeAspect="1"/>
          </p:cNvGraphicFramePr>
          <p:nvPr>
            <p:extLst>
              <p:ext uri="{D42A27DB-BD31-4B8C-83A1-F6EECF244321}">
                <p14:modId xmlns:p14="http://schemas.microsoft.com/office/powerpoint/2010/main" val="2669114890"/>
              </p:ext>
            </p:extLst>
          </p:nvPr>
        </p:nvGraphicFramePr>
        <p:xfrm>
          <a:off x="2476500" y="4143375"/>
          <a:ext cx="342900" cy="885825"/>
        </p:xfrm>
        <a:graphic>
          <a:graphicData uri="http://schemas.openxmlformats.org/presentationml/2006/ole">
            <mc:AlternateContent xmlns:mc="http://schemas.openxmlformats.org/markup-compatibility/2006">
              <mc:Choice xmlns:v="urn:schemas-microsoft-com:vml" Requires="v">
                <p:oleObj name="Equation" r:id="rId3" imgW="152280" imgH="393480" progId="Equation.3">
                  <p:embed/>
                </p:oleObj>
              </mc:Choice>
              <mc:Fallback>
                <p:oleObj name="Equation" r:id="rId3" imgW="152280" imgH="393480" progId="Equation.3">
                  <p:embed/>
                  <p:pic>
                    <p:nvPicPr>
                      <p:cNvPr id="0" name=""/>
                      <p:cNvPicPr/>
                      <p:nvPr/>
                    </p:nvPicPr>
                    <p:blipFill>
                      <a:blip r:embed="rId4"/>
                      <a:stretch>
                        <a:fillRect/>
                      </a:stretch>
                    </p:blipFill>
                    <p:spPr>
                      <a:xfrm>
                        <a:off x="2476500" y="4143375"/>
                        <a:ext cx="342900" cy="885825"/>
                      </a:xfrm>
                      <a:prstGeom prst="rect">
                        <a:avLst/>
                      </a:prstGeom>
                    </p:spPr>
                  </p:pic>
                </p:oleObj>
              </mc:Fallback>
            </mc:AlternateContent>
          </a:graphicData>
        </a:graphic>
      </p:graphicFrame>
      <p:sp>
        <p:nvSpPr>
          <p:cNvPr id="3" name="Rectangle 2"/>
          <p:cNvSpPr/>
          <p:nvPr/>
        </p:nvSpPr>
        <p:spPr>
          <a:xfrm>
            <a:off x="0" y="4353580"/>
            <a:ext cx="9296400" cy="523220"/>
          </a:xfrm>
          <a:prstGeom prst="rect">
            <a:avLst/>
          </a:prstGeom>
        </p:spPr>
        <p:txBody>
          <a:bodyPr wrap="square">
            <a:spAutoFit/>
          </a:bodyPr>
          <a:lstStyle/>
          <a:p>
            <a:pPr eaLnBrk="0" hangingPunct="0"/>
            <a:r>
              <a:rPr lang="vi-VN" sz="2800" dirty="0">
                <a:latin typeface="Times New Roman" panose="02020603050405020304" pitchFamily="18" charset="0"/>
              </a:rPr>
              <a:t>+ Biểu thức: f =      ( n: số dao động; t: thời gian có đv: giây (s)  </a:t>
            </a:r>
            <a:endParaRPr lang="vi-VN" sz="2800" dirty="0">
              <a:solidFill>
                <a:schemeClr val="tx1"/>
              </a:solidFill>
              <a:latin typeface="Times New Roman" panose="02020603050405020304" pitchFamily="18" charset="0"/>
            </a:endParaRPr>
          </a:p>
        </p:txBody>
      </p:sp>
      <p:sp>
        <p:nvSpPr>
          <p:cNvPr id="14" name="Rectangle 13"/>
          <p:cNvSpPr>
            <a:spLocks noChangeArrowheads="1"/>
          </p:cNvSpPr>
          <p:nvPr/>
        </p:nvSpPr>
        <p:spPr bwMode="auto">
          <a:xfrm>
            <a:off x="76200" y="4815518"/>
            <a:ext cx="8839200" cy="207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5000"/>
              </a:lnSpc>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Âm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phát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càng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cao</a:t>
            </a:r>
            <a:r>
              <a:rPr lang="en-US" altLang="en-US" sz="2800" dirty="0">
                <a:latin typeface="Times New Roman" pitchFamily="18" charset="0"/>
                <a:cs typeface="Times New Roman" pitchFamily="18" charset="0"/>
              </a:rPr>
              <a:t> ( </a:t>
            </a:r>
            <a:r>
              <a:rPr lang="en-US" altLang="en-US" sz="2800" dirty="0" err="1">
                <a:latin typeface="Times New Roman" pitchFamily="18" charset="0"/>
                <a:cs typeface="Times New Roman" pitchFamily="18" charset="0"/>
              </a:rPr>
              <a:t>càng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bổng</a:t>
            </a:r>
            <a:r>
              <a:rPr lang="en-US" altLang="en-US" sz="2800" dirty="0">
                <a:latin typeface="Times New Roman" pitchFamily="18" charset="0"/>
                <a:cs typeface="Times New Roman" pitchFamily="18" charset="0"/>
              </a:rPr>
              <a:t> )  ⇒ </a:t>
            </a:r>
            <a:r>
              <a:rPr lang="en-US" altLang="en-US" sz="2800" dirty="0" err="1">
                <a:latin typeface="Times New Roman" pitchFamily="18" charset="0"/>
                <a:cs typeface="Times New Roman" pitchFamily="18" charset="0"/>
              </a:rPr>
              <a:t>vật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dao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càng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nhanh</a:t>
            </a:r>
            <a:r>
              <a:rPr lang="en-US" altLang="en-US" sz="2800" dirty="0">
                <a:latin typeface="Times New Roman" pitchFamily="18" charset="0"/>
                <a:cs typeface="Times New Roman" pitchFamily="18" charset="0"/>
              </a:rPr>
              <a:t> ⇒ </a:t>
            </a:r>
            <a:r>
              <a:rPr lang="en-US" altLang="en-US" sz="2800" dirty="0" err="1">
                <a:latin typeface="Times New Roman" pitchFamily="18" charset="0"/>
                <a:cs typeface="Times New Roman" pitchFamily="18" charset="0"/>
              </a:rPr>
              <a:t>tần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dao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càng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lớn</a:t>
            </a:r>
            <a:r>
              <a:rPr lang="en-US" altLang="en-US" sz="2800" dirty="0">
                <a:latin typeface="Times New Roman" pitchFamily="18" charset="0"/>
                <a:cs typeface="Times New Roman" pitchFamily="18" charset="0"/>
              </a:rPr>
              <a:t>.</a:t>
            </a:r>
          </a:p>
          <a:p>
            <a:pPr>
              <a:lnSpc>
                <a:spcPct val="115000"/>
              </a:lnSpc>
            </a:pPr>
            <a:r>
              <a:rPr lang="en-US" altLang="en-US" sz="2800" dirty="0">
                <a:latin typeface="Times New Roman" pitchFamily="18" charset="0"/>
                <a:cs typeface="Times New Roman" pitchFamily="18" charset="0"/>
              </a:rPr>
              <a:t> + </a:t>
            </a:r>
            <a:r>
              <a:rPr lang="en-US" altLang="en-US" sz="2800" dirty="0" err="1">
                <a:latin typeface="Times New Roman" pitchFamily="18" charset="0"/>
                <a:cs typeface="Times New Roman" pitchFamily="18" charset="0"/>
              </a:rPr>
              <a:t>Âm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phát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càng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thấp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càng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trầm</a:t>
            </a:r>
            <a:r>
              <a:rPr lang="en-US" altLang="en-US" sz="2800" dirty="0">
                <a:latin typeface="Times New Roman" pitchFamily="18" charset="0"/>
                <a:cs typeface="Times New Roman" pitchFamily="18" charset="0"/>
              </a:rPr>
              <a:t>) ⇒ </a:t>
            </a:r>
            <a:r>
              <a:rPr lang="en-US" altLang="en-US" sz="2800" dirty="0" err="1">
                <a:latin typeface="Times New Roman" pitchFamily="18" charset="0"/>
                <a:cs typeface="Times New Roman" pitchFamily="18" charset="0"/>
              </a:rPr>
              <a:t>vật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dao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càng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chậm</a:t>
            </a:r>
            <a:r>
              <a:rPr lang="en-US" altLang="en-US" sz="2800" dirty="0">
                <a:latin typeface="Times New Roman" pitchFamily="18" charset="0"/>
                <a:cs typeface="Times New Roman" pitchFamily="18" charset="0"/>
              </a:rPr>
              <a:t> ⇒ </a:t>
            </a:r>
            <a:r>
              <a:rPr lang="en-US" altLang="en-US" sz="2800" dirty="0" err="1">
                <a:latin typeface="Times New Roman" pitchFamily="18" charset="0"/>
                <a:cs typeface="Times New Roman" pitchFamily="18" charset="0"/>
              </a:rPr>
              <a:t>tần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dao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càng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nhỏ</a:t>
            </a:r>
            <a:r>
              <a:rPr lang="en-US" alt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4222676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508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3505200"/>
            <a:ext cx="8763000" cy="2246769"/>
          </a:xfrm>
          <a:prstGeom prst="rect">
            <a:avLst/>
          </a:prstGeom>
        </p:spPr>
        <p:txBody>
          <a:bodyPr wrap="square">
            <a:spAutoFit/>
          </a:bodyPr>
          <a:lstStyle/>
          <a:p>
            <a:r>
              <a:rPr lang="en-US" sz="2800" b="1" u="sng" dirty="0" err="1">
                <a:solidFill>
                  <a:srgbClr val="FF0000"/>
                </a:solidFill>
              </a:rPr>
              <a:t>Bài</a:t>
            </a:r>
            <a:r>
              <a:rPr lang="en-US" sz="2800" b="1" u="sng" dirty="0">
                <a:solidFill>
                  <a:srgbClr val="FF0000"/>
                </a:solidFill>
              </a:rPr>
              <a:t> 1:</a:t>
            </a:r>
            <a:r>
              <a:rPr lang="en-US" sz="2800" b="1" dirty="0">
                <a:solidFill>
                  <a:srgbClr val="FF0000"/>
                </a:solidFill>
              </a:rPr>
              <a:t>                                               </a:t>
            </a:r>
            <a:r>
              <a:rPr lang="vi-VN" sz="2800" b="1" u="sng" dirty="0">
                <a:solidFill>
                  <a:srgbClr val="FF0000"/>
                </a:solidFill>
                <a:latin typeface="+mj-lt"/>
              </a:rPr>
              <a:t>Lời giải</a:t>
            </a:r>
            <a:r>
              <a:rPr lang="en-US" sz="2800" b="1" u="sng" dirty="0">
                <a:solidFill>
                  <a:srgbClr val="FF0000"/>
                </a:solidFill>
                <a:latin typeface="+mj-lt"/>
              </a:rPr>
              <a:t>:</a:t>
            </a:r>
            <a:endParaRPr lang="vi-VN" sz="2800" u="sng" dirty="0">
              <a:solidFill>
                <a:srgbClr val="FF0000"/>
              </a:solidFill>
              <a:latin typeface="+mj-lt"/>
            </a:endParaRPr>
          </a:p>
          <a:p>
            <a:r>
              <a:rPr lang="vi-VN" sz="2800" dirty="0">
                <a:latin typeface="+mj-lt"/>
              </a:rPr>
              <a:t>Tần số phát ra của loài muỗi khoảng 600 Hz, tần số phát ra của loài ruồi đen khoảng 350 Hz</a:t>
            </a:r>
          </a:p>
          <a:p>
            <a:r>
              <a:rPr lang="vi-VN" sz="2800" dirty="0">
                <a:latin typeface="+mj-lt"/>
              </a:rPr>
              <a:t>=&gt; Tần số của muỗi lớn hơn tần số của ruồi</a:t>
            </a:r>
          </a:p>
          <a:p>
            <a:r>
              <a:rPr lang="vi-VN" sz="2800" dirty="0">
                <a:latin typeface="+mj-lt"/>
              </a:rPr>
              <a:t>=&gt; Âm thanh phát ra khi bay của muỗi bổng hơn ruồi đen.</a:t>
            </a:r>
          </a:p>
        </p:txBody>
      </p:sp>
      <p:pic>
        <p:nvPicPr>
          <p:cNvPr id="4" name="Picture 21" descr="Tay viÕt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4484210"/>
            <a:ext cx="762000" cy="72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7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508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038600" y="3352800"/>
            <a:ext cx="1752600" cy="523220"/>
          </a:xfrm>
          <a:prstGeom prst="rect">
            <a:avLst/>
          </a:prstGeom>
        </p:spPr>
        <p:txBody>
          <a:bodyPr wrap="square">
            <a:spAutoFit/>
          </a:bodyPr>
          <a:lstStyle/>
          <a:p>
            <a:pPr algn="ctr"/>
            <a:r>
              <a:rPr lang="vi-VN" sz="2800" b="1" u="sng" dirty="0">
                <a:solidFill>
                  <a:srgbClr val="FF0000"/>
                </a:solidFill>
                <a:latin typeface="+mj-lt"/>
              </a:rPr>
              <a:t>Lời giải</a:t>
            </a:r>
            <a:r>
              <a:rPr lang="en-US" sz="2800" b="1" u="sng" dirty="0">
                <a:solidFill>
                  <a:srgbClr val="FF0000"/>
                </a:solidFill>
                <a:latin typeface="+mj-lt"/>
              </a:rPr>
              <a:t>:</a:t>
            </a:r>
            <a:r>
              <a:rPr lang="vi-VN" sz="2800" dirty="0">
                <a:latin typeface="+mj-lt"/>
              </a:rPr>
              <a:t>.</a:t>
            </a:r>
          </a:p>
        </p:txBody>
      </p:sp>
      <p:pic>
        <p:nvPicPr>
          <p:cNvPr id="8" name="Picture 21" descr="Tay viÕt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08373" y="4419600"/>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52400" y="3362980"/>
            <a:ext cx="1752600" cy="523220"/>
          </a:xfrm>
          <a:prstGeom prst="rect">
            <a:avLst/>
          </a:prstGeom>
        </p:spPr>
        <p:txBody>
          <a:bodyPr wrap="square">
            <a:spAutoFit/>
          </a:bodyPr>
          <a:lstStyle/>
          <a:p>
            <a:pPr algn="ctr"/>
            <a:r>
              <a:rPr lang="en-US" sz="2800" b="1" u="sng" dirty="0" err="1">
                <a:solidFill>
                  <a:srgbClr val="FF0000"/>
                </a:solidFill>
                <a:latin typeface="+mj-lt"/>
              </a:rPr>
              <a:t>Bài</a:t>
            </a:r>
            <a:r>
              <a:rPr lang="en-US" sz="2800" b="1" u="sng" dirty="0">
                <a:solidFill>
                  <a:srgbClr val="FF0000"/>
                </a:solidFill>
                <a:latin typeface="+mj-lt"/>
              </a:rPr>
              <a:t> 2:</a:t>
            </a:r>
            <a:endParaRPr lang="vi-VN" sz="2800" dirty="0">
              <a:latin typeface="+mj-lt"/>
            </a:endParaRPr>
          </a:p>
        </p:txBody>
      </p:sp>
      <p:sp>
        <p:nvSpPr>
          <p:cNvPr id="3" name="Rectangle 2"/>
          <p:cNvSpPr/>
          <p:nvPr/>
        </p:nvSpPr>
        <p:spPr>
          <a:xfrm>
            <a:off x="-1" y="4114800"/>
            <a:ext cx="9098973" cy="2246769"/>
          </a:xfrm>
          <a:prstGeom prst="rect">
            <a:avLst/>
          </a:prstGeom>
        </p:spPr>
        <p:txBody>
          <a:bodyPr wrap="square">
            <a:spAutoFit/>
          </a:bodyPr>
          <a:lstStyle/>
          <a:p>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Để thay đổi độ to của tiếng đàn, người nghệ sĩ chơi đàn thường gảy đàn mạnh yếu khác nhau.</a:t>
            </a:r>
          </a:p>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Độ mạnh yếu khi gảy đàn khác nhau dẫn đến dao động của âm khác nhau, từ đó biên độ cũng khác nhau =&gt; Thay đổi được độ to.</a:t>
            </a:r>
          </a:p>
        </p:txBody>
      </p:sp>
    </p:spTree>
    <p:extLst>
      <p:ext uri="{BB962C8B-B14F-4D97-AF65-F5344CB8AC3E}">
        <p14:creationId xmlns:p14="http://schemas.microsoft.com/office/powerpoint/2010/main" val="192368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1524000" y="41565"/>
            <a:ext cx="548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a:solidFill>
                  <a:srgbClr val="0000FF"/>
                </a:solidFill>
                <a:latin typeface="Times New Roman" pitchFamily="18" charset="0"/>
                <a:cs typeface="Times New Roman" pitchFamily="18" charset="0"/>
              </a:rPr>
              <a:t>CHỦ ĐỀ 4 -ÂM THANH</a:t>
            </a: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08373" y="500787"/>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924580"/>
            <a:ext cx="365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Độ</a:t>
            </a:r>
            <a:r>
              <a:rPr lang="en-US" altLang="en-US" sz="2800" b="1" u="sng" dirty="0">
                <a:solidFill>
                  <a:srgbClr val="3333FF"/>
                </a:solidFill>
                <a:latin typeface="Times New Roman" pitchFamily="18" charset="0"/>
                <a:cs typeface="Times New Roman" pitchFamily="18" charset="0"/>
              </a:rPr>
              <a:t> to </a:t>
            </a:r>
            <a:r>
              <a:rPr lang="en-US" altLang="en-US" sz="2800" b="1" u="sng" dirty="0" err="1">
                <a:solidFill>
                  <a:srgbClr val="3333FF"/>
                </a:solidFill>
                <a:latin typeface="Times New Roman" pitchFamily="18" charset="0"/>
                <a:cs typeface="Times New Roman" pitchFamily="18" charset="0"/>
              </a:rPr>
              <a:t>của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âm</a:t>
            </a:r>
            <a:r>
              <a:rPr lang="en-US" altLang="en-US" sz="2800" b="1" u="sng" dirty="0">
                <a:solidFill>
                  <a:srgbClr val="3333FF"/>
                </a:solidFill>
                <a:latin typeface="Times New Roman" pitchFamily="18" charset="0"/>
                <a:cs typeface="Times New Roman" pitchFamily="18" charset="0"/>
              </a:rPr>
              <a:t> :</a:t>
            </a:r>
            <a:endParaRPr lang="en-US" altLang="en-US" sz="2800" b="1" u="sng" dirty="0">
              <a:solidFill>
                <a:srgbClr val="0000FF"/>
              </a:solidFill>
              <a:latin typeface="Times New Roman" pitchFamily="18" charset="0"/>
              <a:cs typeface="Times New Roman" pitchFamily="18" charset="0"/>
            </a:endParaRPr>
          </a:p>
        </p:txBody>
      </p:sp>
      <p:sp>
        <p:nvSpPr>
          <p:cNvPr id="5" name="Text Box 20"/>
          <p:cNvSpPr txBox="1">
            <a:spLocks noChangeArrowheads="1"/>
          </p:cNvSpPr>
          <p:nvPr/>
        </p:nvSpPr>
        <p:spPr bwMode="auto">
          <a:xfrm>
            <a:off x="914400" y="498765"/>
            <a:ext cx="71004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a:solidFill>
                  <a:srgbClr val="FF0000"/>
                </a:solidFill>
                <a:latin typeface="Times New Roman" pitchFamily="18" charset="0"/>
                <a:cs typeface="Times New Roman" pitchFamily="18" charset="0"/>
              </a:rPr>
              <a:t>BÀI 13- ĐỘ TO VÀ ĐỘ CAO CỦA ÂM </a:t>
            </a:r>
          </a:p>
        </p:txBody>
      </p:sp>
    </p:spTree>
    <p:extLst>
      <p:ext uri="{BB962C8B-B14F-4D97-AF65-F5344CB8AC3E}">
        <p14:creationId xmlns:p14="http://schemas.microsoft.com/office/powerpoint/2010/main" val="22805198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508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038600" y="3352800"/>
            <a:ext cx="1752600" cy="523220"/>
          </a:xfrm>
          <a:prstGeom prst="rect">
            <a:avLst/>
          </a:prstGeom>
        </p:spPr>
        <p:txBody>
          <a:bodyPr wrap="square">
            <a:spAutoFit/>
          </a:bodyPr>
          <a:lstStyle/>
          <a:p>
            <a:pPr algn="ctr"/>
            <a:r>
              <a:rPr lang="vi-VN" sz="2800" b="1" u="sng" dirty="0">
                <a:solidFill>
                  <a:srgbClr val="FF0000"/>
                </a:solidFill>
                <a:latin typeface="+mj-lt"/>
              </a:rPr>
              <a:t>Lời giải</a:t>
            </a:r>
            <a:r>
              <a:rPr lang="en-US" sz="2800" b="1" u="sng" dirty="0">
                <a:solidFill>
                  <a:srgbClr val="FF0000"/>
                </a:solidFill>
                <a:latin typeface="+mj-lt"/>
              </a:rPr>
              <a:t>:</a:t>
            </a:r>
            <a:r>
              <a:rPr lang="vi-VN" sz="2800" dirty="0">
                <a:latin typeface="+mj-lt"/>
              </a:rPr>
              <a:t>.</a:t>
            </a:r>
          </a:p>
        </p:txBody>
      </p:sp>
      <p:pic>
        <p:nvPicPr>
          <p:cNvPr id="8" name="Picture 21" descr="Tay viÕt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08373" y="4419600"/>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52400" y="3362980"/>
            <a:ext cx="1752600" cy="523220"/>
          </a:xfrm>
          <a:prstGeom prst="rect">
            <a:avLst/>
          </a:prstGeom>
        </p:spPr>
        <p:txBody>
          <a:bodyPr wrap="square">
            <a:spAutoFit/>
          </a:bodyPr>
          <a:lstStyle/>
          <a:p>
            <a:pPr algn="ctr"/>
            <a:r>
              <a:rPr lang="en-US" sz="2800" b="1" u="sng" dirty="0" err="1">
                <a:solidFill>
                  <a:srgbClr val="FF0000"/>
                </a:solidFill>
                <a:latin typeface="+mj-lt"/>
              </a:rPr>
              <a:t>Bài</a:t>
            </a:r>
            <a:r>
              <a:rPr lang="en-US" sz="2800" b="1" u="sng" dirty="0">
                <a:solidFill>
                  <a:srgbClr val="FF0000"/>
                </a:solidFill>
                <a:latin typeface="+mj-lt"/>
              </a:rPr>
              <a:t> 3:</a:t>
            </a:r>
            <a:endParaRPr lang="vi-VN" sz="2800" dirty="0">
              <a:latin typeface="+mj-lt"/>
            </a:endParaRPr>
          </a:p>
        </p:txBody>
      </p:sp>
      <p:sp>
        <p:nvSpPr>
          <p:cNvPr id="4" name="Rectangle 3"/>
          <p:cNvSpPr/>
          <p:nvPr/>
        </p:nvSpPr>
        <p:spPr>
          <a:xfrm>
            <a:off x="152399" y="4051518"/>
            <a:ext cx="8946573" cy="1384995"/>
          </a:xfrm>
          <a:prstGeom prst="rect">
            <a:avLst/>
          </a:prstGeom>
        </p:spPr>
        <p:txBody>
          <a:bodyPr wrap="square">
            <a:spAutoFit/>
          </a:bodyPr>
          <a:lstStyle/>
          <a:p>
            <a:r>
              <a:rPr lang="vi-VN" sz="2800" dirty="0">
                <a:latin typeface="+mj-lt"/>
              </a:rPr>
              <a:t>Độ dài phần tự do của thước càng dài thì biên độ dao động càng lớn</a:t>
            </a:r>
            <a:r>
              <a:rPr lang="en-US" sz="2800" dirty="0">
                <a:latin typeface="+mj-lt"/>
              </a:rPr>
              <a:t> </a:t>
            </a:r>
            <a:r>
              <a:rPr lang="vi-VN" sz="2800" dirty="0">
                <a:latin typeface="+mj-lt"/>
              </a:rPr>
              <a:t>=&gt; Độ cao của âm phát ra càng lớn.</a:t>
            </a:r>
          </a:p>
          <a:p>
            <a:r>
              <a:rPr lang="vi-VN" sz="2800" dirty="0">
                <a:latin typeface="+mj-lt"/>
              </a:rPr>
              <a:t>=&gt; Độ cao của âm tỉ lệ với độ dài phần tự do của thước</a:t>
            </a:r>
          </a:p>
        </p:txBody>
      </p:sp>
    </p:spTree>
    <p:extLst>
      <p:ext uri="{BB962C8B-B14F-4D97-AF65-F5344CB8AC3E}">
        <p14:creationId xmlns:p14="http://schemas.microsoft.com/office/powerpoint/2010/main" val="418517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685800" y="1483323"/>
            <a:ext cx="8382000" cy="368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1225">
              <a:buFont typeface="Arial" pitchFamily="34" charset="0"/>
              <a:buNone/>
            </a:pPr>
            <a:r>
              <a:rPr lang="en-US" altLang="en-US" sz="3200" b="1" u="sng" dirty="0" err="1">
                <a:cs typeface="Times New Roman" pitchFamily="18" charset="0"/>
              </a:rPr>
              <a:t>Bài</a:t>
            </a:r>
            <a:r>
              <a:rPr lang="en-US" altLang="en-US" sz="3200" b="1" u="sng" dirty="0">
                <a:cs typeface="Times New Roman" pitchFamily="18" charset="0"/>
              </a:rPr>
              <a:t> 1</a:t>
            </a:r>
            <a:r>
              <a:rPr lang="en-US" altLang="en-US" sz="3200" b="1" dirty="0">
                <a:cs typeface="Times New Roman" pitchFamily="18" charset="0"/>
              </a:rPr>
              <a:t> : </a:t>
            </a:r>
            <a:r>
              <a:rPr lang="en-US" altLang="en-US" sz="3200" dirty="0" err="1">
                <a:cs typeface="Times New Roman" pitchFamily="18" charset="0"/>
              </a:rPr>
              <a:t>Chọn</a:t>
            </a:r>
            <a:r>
              <a:rPr lang="en-US" altLang="en-US" sz="3200" dirty="0">
                <a:cs typeface="Times New Roman" pitchFamily="18" charset="0"/>
              </a:rPr>
              <a:t> </a:t>
            </a:r>
            <a:r>
              <a:rPr lang="en-US" altLang="en-US" sz="3200" dirty="0" err="1">
                <a:cs typeface="Times New Roman" pitchFamily="18" charset="0"/>
              </a:rPr>
              <a:t>câu</a:t>
            </a:r>
            <a:r>
              <a:rPr lang="en-US" altLang="en-US" sz="3200" dirty="0">
                <a:cs typeface="Times New Roman" pitchFamily="18" charset="0"/>
              </a:rPr>
              <a:t> </a:t>
            </a:r>
            <a:r>
              <a:rPr lang="en-US" altLang="en-US" sz="3200" dirty="0" err="1">
                <a:cs typeface="Times New Roman" pitchFamily="18" charset="0"/>
              </a:rPr>
              <a:t>trả</a:t>
            </a:r>
            <a:r>
              <a:rPr lang="en-US" altLang="en-US" sz="3200" dirty="0">
                <a:cs typeface="Times New Roman" pitchFamily="18" charset="0"/>
              </a:rPr>
              <a:t> </a:t>
            </a:r>
            <a:r>
              <a:rPr lang="en-US" altLang="en-US" sz="3200" dirty="0" err="1">
                <a:cs typeface="Times New Roman" pitchFamily="18" charset="0"/>
              </a:rPr>
              <a:t>lời</a:t>
            </a:r>
            <a:r>
              <a:rPr lang="en-US" altLang="en-US" sz="3200" dirty="0">
                <a:cs typeface="Times New Roman" pitchFamily="18" charset="0"/>
              </a:rPr>
              <a:t> </a:t>
            </a:r>
            <a:r>
              <a:rPr lang="en-US" altLang="en-US" sz="3200" dirty="0" err="1">
                <a:cs typeface="Times New Roman" pitchFamily="18" charset="0"/>
              </a:rPr>
              <a:t>đúng</a:t>
            </a:r>
            <a:r>
              <a:rPr lang="en-US" altLang="en-US" sz="3200" dirty="0">
                <a:cs typeface="Times New Roman" pitchFamily="18" charset="0"/>
              </a:rPr>
              <a:t>:</a:t>
            </a:r>
          </a:p>
          <a:p>
            <a:pPr defTabSz="911225">
              <a:buFont typeface="Arial" pitchFamily="34" charset="0"/>
              <a:buNone/>
            </a:pPr>
            <a:r>
              <a:rPr lang="en-US" altLang="en-US" sz="3200" dirty="0">
                <a:cs typeface="Times New Roman" pitchFamily="18" charset="0"/>
              </a:rPr>
              <a:t>      </a:t>
            </a:r>
            <a:r>
              <a:rPr lang="en-US" altLang="en-US" sz="3200" b="1" i="1" dirty="0" err="1">
                <a:cs typeface="Times New Roman" pitchFamily="18" charset="0"/>
              </a:rPr>
              <a:t>Âm</a:t>
            </a:r>
            <a:r>
              <a:rPr lang="en-US" altLang="en-US" sz="3200" b="1" i="1" dirty="0">
                <a:cs typeface="Times New Roman" pitchFamily="18" charset="0"/>
              </a:rPr>
              <a:t> do </a:t>
            </a:r>
            <a:r>
              <a:rPr lang="en-US" altLang="en-US" sz="3200" b="1" i="1" dirty="0" err="1">
                <a:cs typeface="Times New Roman" pitchFamily="18" charset="0"/>
              </a:rPr>
              <a:t>một</a:t>
            </a:r>
            <a:r>
              <a:rPr lang="en-US" altLang="en-US" sz="3200" b="1" i="1" dirty="0">
                <a:cs typeface="Times New Roman" pitchFamily="18" charset="0"/>
              </a:rPr>
              <a:t> </a:t>
            </a:r>
            <a:r>
              <a:rPr lang="en-US" altLang="en-US" sz="3200" b="1" i="1" dirty="0" err="1">
                <a:cs typeface="Times New Roman" pitchFamily="18" charset="0"/>
              </a:rPr>
              <a:t>vật</a:t>
            </a:r>
            <a:r>
              <a:rPr lang="en-US" altLang="en-US" sz="3200" b="1" i="1" dirty="0">
                <a:cs typeface="Times New Roman" pitchFamily="18" charset="0"/>
              </a:rPr>
              <a:t> </a:t>
            </a:r>
            <a:r>
              <a:rPr lang="en-US" altLang="en-US" sz="3200" b="1" i="1" dirty="0" err="1">
                <a:cs typeface="Times New Roman" pitchFamily="18" charset="0"/>
              </a:rPr>
              <a:t>phát</a:t>
            </a:r>
            <a:r>
              <a:rPr lang="en-US" altLang="en-US" sz="3200" b="1" i="1" dirty="0">
                <a:cs typeface="Times New Roman" pitchFamily="18" charset="0"/>
              </a:rPr>
              <a:t> </a:t>
            </a:r>
            <a:r>
              <a:rPr lang="en-US" altLang="en-US" sz="3200" b="1" i="1" dirty="0" err="1">
                <a:cs typeface="Times New Roman" pitchFamily="18" charset="0"/>
              </a:rPr>
              <a:t>ra</a:t>
            </a:r>
            <a:r>
              <a:rPr lang="en-US" altLang="en-US" sz="3200" b="1" i="1" dirty="0">
                <a:cs typeface="Times New Roman" pitchFamily="18" charset="0"/>
              </a:rPr>
              <a:t> </a:t>
            </a:r>
            <a:r>
              <a:rPr lang="en-US" altLang="en-US" sz="3200" b="1" i="1" dirty="0" err="1">
                <a:cs typeface="Times New Roman" pitchFamily="18" charset="0"/>
              </a:rPr>
              <a:t>càng</a:t>
            </a:r>
            <a:r>
              <a:rPr lang="en-US" altLang="en-US" sz="3200" b="1" i="1" dirty="0">
                <a:cs typeface="Times New Roman" pitchFamily="18" charset="0"/>
              </a:rPr>
              <a:t> </a:t>
            </a:r>
            <a:r>
              <a:rPr lang="en-US" altLang="en-US" sz="3200" b="1" i="1" dirty="0" err="1">
                <a:cs typeface="Times New Roman" pitchFamily="18" charset="0"/>
              </a:rPr>
              <a:t>nhỏ</a:t>
            </a:r>
            <a:r>
              <a:rPr lang="en-US" altLang="en-US" sz="3200" b="1" i="1" dirty="0">
                <a:cs typeface="Times New Roman" pitchFamily="18" charset="0"/>
              </a:rPr>
              <a:t> </a:t>
            </a:r>
            <a:r>
              <a:rPr lang="en-US" altLang="en-US" sz="3200" b="1" i="1" dirty="0" err="1">
                <a:cs typeface="Times New Roman" pitchFamily="18" charset="0"/>
              </a:rPr>
              <a:t>khi</a:t>
            </a:r>
            <a:r>
              <a:rPr lang="en-US" altLang="en-US" sz="3200" b="1" i="1" dirty="0">
                <a:cs typeface="Times New Roman" pitchFamily="18" charset="0"/>
              </a:rPr>
              <a:t>:</a:t>
            </a:r>
          </a:p>
          <a:p>
            <a:pPr defTabSz="911225">
              <a:buFont typeface="Arial" pitchFamily="34" charset="0"/>
              <a:buNone/>
            </a:pPr>
            <a:r>
              <a:rPr lang="en-US" altLang="en-US" sz="3200" dirty="0">
                <a:cs typeface="Times New Roman" pitchFamily="18" charset="0"/>
              </a:rPr>
              <a:t>        A. </a:t>
            </a:r>
            <a:r>
              <a:rPr lang="en-US" altLang="en-US" sz="3200" dirty="0" err="1">
                <a:cs typeface="Times New Roman" pitchFamily="18" charset="0"/>
              </a:rPr>
              <a:t>Vật</a:t>
            </a:r>
            <a:r>
              <a:rPr lang="en-US" altLang="en-US" sz="3200" dirty="0">
                <a:cs typeface="Times New Roman" pitchFamily="18" charset="0"/>
              </a:rPr>
              <a:t> </a:t>
            </a:r>
            <a:r>
              <a:rPr lang="en-US" altLang="en-US" sz="3200" dirty="0" err="1">
                <a:cs typeface="Times New Roman" pitchFamily="18" charset="0"/>
              </a:rPr>
              <a:t>dao</a:t>
            </a:r>
            <a:r>
              <a:rPr lang="en-US" altLang="en-US" sz="3200" dirty="0">
                <a:cs typeface="Times New Roman" pitchFamily="18" charset="0"/>
              </a:rPr>
              <a:t> </a:t>
            </a:r>
            <a:r>
              <a:rPr lang="en-US" altLang="en-US" sz="3200" dirty="0" err="1">
                <a:cs typeface="Times New Roman" pitchFamily="18" charset="0"/>
              </a:rPr>
              <a:t>động</a:t>
            </a:r>
            <a:r>
              <a:rPr lang="en-US" altLang="en-US" sz="3200" dirty="0">
                <a:cs typeface="Times New Roman" pitchFamily="18" charset="0"/>
              </a:rPr>
              <a:t> </a:t>
            </a:r>
            <a:r>
              <a:rPr lang="en-US" altLang="en-US" sz="3200" dirty="0" err="1">
                <a:cs typeface="Times New Roman" pitchFamily="18" charset="0"/>
              </a:rPr>
              <a:t>càng</a:t>
            </a:r>
            <a:r>
              <a:rPr lang="en-US" altLang="en-US" sz="3200" dirty="0">
                <a:cs typeface="Times New Roman" pitchFamily="18" charset="0"/>
              </a:rPr>
              <a:t> </a:t>
            </a:r>
            <a:r>
              <a:rPr lang="en-US" altLang="en-US" sz="3200" dirty="0" err="1">
                <a:cs typeface="Times New Roman" pitchFamily="18" charset="0"/>
              </a:rPr>
              <a:t>chậm</a:t>
            </a:r>
            <a:r>
              <a:rPr lang="en-US" altLang="en-US" sz="3200" dirty="0">
                <a:cs typeface="Times New Roman" pitchFamily="18" charset="0"/>
              </a:rPr>
              <a:t> . </a:t>
            </a:r>
          </a:p>
          <a:p>
            <a:pPr defTabSz="911225">
              <a:buFont typeface="Arial" pitchFamily="34" charset="0"/>
              <a:buNone/>
            </a:pPr>
            <a:r>
              <a:rPr lang="en-US" altLang="en-US" sz="3200" dirty="0">
                <a:cs typeface="Times New Roman" pitchFamily="18" charset="0"/>
              </a:rPr>
              <a:t>        B. </a:t>
            </a:r>
            <a:r>
              <a:rPr lang="en-US" altLang="en-US" sz="3200" dirty="0" err="1">
                <a:cs typeface="Times New Roman" pitchFamily="18" charset="0"/>
              </a:rPr>
              <a:t>Vật</a:t>
            </a:r>
            <a:r>
              <a:rPr lang="en-US" altLang="en-US" sz="3200" dirty="0">
                <a:cs typeface="Times New Roman" pitchFamily="18" charset="0"/>
              </a:rPr>
              <a:t> </a:t>
            </a:r>
            <a:r>
              <a:rPr lang="en-US" altLang="en-US" sz="3200" dirty="0" err="1">
                <a:cs typeface="Times New Roman" pitchFamily="18" charset="0"/>
              </a:rPr>
              <a:t>dao</a:t>
            </a:r>
            <a:r>
              <a:rPr lang="en-US" altLang="en-US" sz="3200" dirty="0">
                <a:cs typeface="Times New Roman" pitchFamily="18" charset="0"/>
              </a:rPr>
              <a:t> </a:t>
            </a:r>
            <a:r>
              <a:rPr lang="en-US" altLang="en-US" sz="3200" dirty="0" err="1">
                <a:cs typeface="Times New Roman" pitchFamily="18" charset="0"/>
              </a:rPr>
              <a:t>động</a:t>
            </a:r>
            <a:r>
              <a:rPr lang="en-US" altLang="en-US" sz="3200" dirty="0">
                <a:cs typeface="Times New Roman" pitchFamily="18" charset="0"/>
              </a:rPr>
              <a:t> </a:t>
            </a:r>
            <a:r>
              <a:rPr lang="en-US" altLang="en-US" sz="3200" dirty="0" err="1">
                <a:cs typeface="Times New Roman" pitchFamily="18" charset="0"/>
              </a:rPr>
              <a:t>càng</a:t>
            </a:r>
            <a:r>
              <a:rPr lang="en-US" altLang="en-US" sz="3200" dirty="0">
                <a:cs typeface="Times New Roman" pitchFamily="18" charset="0"/>
              </a:rPr>
              <a:t> </a:t>
            </a:r>
            <a:r>
              <a:rPr lang="en-US" altLang="en-US" sz="3200" dirty="0" err="1">
                <a:cs typeface="Times New Roman" pitchFamily="18" charset="0"/>
              </a:rPr>
              <a:t>mạnh</a:t>
            </a:r>
            <a:r>
              <a:rPr lang="en-US" altLang="en-US" sz="3200" dirty="0">
                <a:cs typeface="Times New Roman" pitchFamily="18" charset="0"/>
              </a:rPr>
              <a:t>.</a:t>
            </a:r>
          </a:p>
          <a:p>
            <a:pPr defTabSz="911225">
              <a:buFont typeface="Arial" pitchFamily="34" charset="0"/>
              <a:buNone/>
            </a:pPr>
            <a:r>
              <a:rPr lang="en-US" altLang="en-US" sz="3200" dirty="0">
                <a:cs typeface="Times New Roman" pitchFamily="18" charset="0"/>
              </a:rPr>
              <a:t>        C. </a:t>
            </a:r>
            <a:r>
              <a:rPr lang="en-US" altLang="en-US" sz="3200" dirty="0" err="1">
                <a:cs typeface="Times New Roman" pitchFamily="18" charset="0"/>
              </a:rPr>
              <a:t>Biên</a:t>
            </a:r>
            <a:r>
              <a:rPr lang="en-US" altLang="en-US" sz="3200" dirty="0">
                <a:cs typeface="Times New Roman" pitchFamily="18" charset="0"/>
              </a:rPr>
              <a:t> </a:t>
            </a:r>
            <a:r>
              <a:rPr lang="en-US" altLang="en-US" sz="3200" dirty="0" err="1">
                <a:cs typeface="Times New Roman" pitchFamily="18" charset="0"/>
              </a:rPr>
              <a:t>độ</a:t>
            </a:r>
            <a:r>
              <a:rPr lang="en-US" altLang="en-US" sz="3200" dirty="0">
                <a:cs typeface="Times New Roman" pitchFamily="18" charset="0"/>
              </a:rPr>
              <a:t> </a:t>
            </a:r>
            <a:r>
              <a:rPr lang="en-US" altLang="en-US" sz="3200" dirty="0" err="1">
                <a:cs typeface="Times New Roman" pitchFamily="18" charset="0"/>
              </a:rPr>
              <a:t>dao</a:t>
            </a:r>
            <a:r>
              <a:rPr lang="en-US" altLang="en-US" sz="3200" dirty="0">
                <a:cs typeface="Times New Roman" pitchFamily="18" charset="0"/>
              </a:rPr>
              <a:t> </a:t>
            </a:r>
            <a:r>
              <a:rPr lang="en-US" altLang="en-US" sz="3200" dirty="0" err="1">
                <a:cs typeface="Times New Roman" pitchFamily="18" charset="0"/>
              </a:rPr>
              <a:t>động</a:t>
            </a:r>
            <a:r>
              <a:rPr lang="en-US" altLang="en-US" sz="3200" dirty="0">
                <a:cs typeface="Times New Roman" pitchFamily="18" charset="0"/>
              </a:rPr>
              <a:t> </a:t>
            </a:r>
            <a:r>
              <a:rPr lang="en-US" altLang="en-US" sz="3200" dirty="0" err="1">
                <a:cs typeface="Times New Roman" pitchFamily="18" charset="0"/>
              </a:rPr>
              <a:t>càng</a:t>
            </a:r>
            <a:r>
              <a:rPr lang="en-US" altLang="en-US" sz="3200" dirty="0">
                <a:cs typeface="Times New Roman" pitchFamily="18" charset="0"/>
              </a:rPr>
              <a:t> </a:t>
            </a:r>
            <a:r>
              <a:rPr lang="en-US" altLang="en-US" sz="3200" dirty="0" err="1">
                <a:cs typeface="Times New Roman" pitchFamily="18" charset="0"/>
              </a:rPr>
              <a:t>nhỏ</a:t>
            </a:r>
            <a:r>
              <a:rPr lang="en-US" altLang="en-US" sz="3200" dirty="0">
                <a:cs typeface="Times New Roman" pitchFamily="18" charset="0"/>
              </a:rPr>
              <a:t>.</a:t>
            </a:r>
          </a:p>
          <a:p>
            <a:pPr defTabSz="911225">
              <a:buFont typeface="Arial" pitchFamily="34" charset="0"/>
              <a:buNone/>
            </a:pPr>
            <a:r>
              <a:rPr lang="en-US" altLang="en-US" sz="3200" dirty="0">
                <a:cs typeface="Times New Roman" pitchFamily="18" charset="0"/>
              </a:rPr>
              <a:t>         D. </a:t>
            </a:r>
            <a:r>
              <a:rPr lang="en-US" altLang="en-US" sz="3200" dirty="0" err="1">
                <a:cs typeface="Times New Roman" pitchFamily="18" charset="0"/>
              </a:rPr>
              <a:t>Tần</a:t>
            </a:r>
            <a:r>
              <a:rPr lang="en-US" altLang="en-US" sz="3200" dirty="0">
                <a:cs typeface="Times New Roman" pitchFamily="18" charset="0"/>
              </a:rPr>
              <a:t> </a:t>
            </a:r>
            <a:r>
              <a:rPr lang="en-US" altLang="en-US" sz="3200" dirty="0" err="1">
                <a:cs typeface="Times New Roman" pitchFamily="18" charset="0"/>
              </a:rPr>
              <a:t>số</a:t>
            </a:r>
            <a:r>
              <a:rPr lang="en-US" altLang="en-US" sz="3200" dirty="0">
                <a:cs typeface="Times New Roman" pitchFamily="18" charset="0"/>
              </a:rPr>
              <a:t> </a:t>
            </a:r>
            <a:r>
              <a:rPr lang="en-US" altLang="en-US" sz="3200" dirty="0" err="1">
                <a:cs typeface="Times New Roman" pitchFamily="18" charset="0"/>
              </a:rPr>
              <a:t>dao</a:t>
            </a:r>
            <a:r>
              <a:rPr lang="en-US" altLang="en-US" sz="3200" dirty="0">
                <a:cs typeface="Times New Roman" pitchFamily="18" charset="0"/>
              </a:rPr>
              <a:t> </a:t>
            </a:r>
            <a:r>
              <a:rPr lang="en-US" altLang="en-US" sz="3200" dirty="0" err="1">
                <a:cs typeface="Times New Roman" pitchFamily="18" charset="0"/>
              </a:rPr>
              <a:t>động</a:t>
            </a:r>
            <a:r>
              <a:rPr lang="en-US" altLang="en-US" sz="3200" dirty="0">
                <a:cs typeface="Times New Roman" pitchFamily="18" charset="0"/>
              </a:rPr>
              <a:t> </a:t>
            </a:r>
            <a:r>
              <a:rPr lang="en-US" altLang="en-US" sz="3200" dirty="0" err="1">
                <a:cs typeface="Times New Roman" pitchFamily="18" charset="0"/>
              </a:rPr>
              <a:t>càng</a:t>
            </a:r>
            <a:r>
              <a:rPr lang="en-US" altLang="en-US" sz="3200" dirty="0">
                <a:cs typeface="Times New Roman" pitchFamily="18" charset="0"/>
              </a:rPr>
              <a:t> </a:t>
            </a:r>
            <a:r>
              <a:rPr lang="en-US" altLang="en-US" sz="3200" dirty="0" err="1">
                <a:cs typeface="Times New Roman" pitchFamily="18" charset="0"/>
              </a:rPr>
              <a:t>nhỏ</a:t>
            </a:r>
            <a:r>
              <a:rPr lang="en-US" altLang="en-US" sz="3200" dirty="0">
                <a:cs typeface="Times New Roman" pitchFamily="18" charset="0"/>
              </a:rPr>
              <a:t> </a:t>
            </a:r>
          </a:p>
          <a:p>
            <a:pPr defTabSz="911225">
              <a:lnSpc>
                <a:spcPct val="80000"/>
              </a:lnSpc>
              <a:spcBef>
                <a:spcPct val="50000"/>
              </a:spcBef>
              <a:buFont typeface="Arial" pitchFamily="34" charset="0"/>
              <a:buNone/>
            </a:pPr>
            <a:endParaRPr lang="en-US" altLang="en-US" sz="3200" dirty="0">
              <a:cs typeface="Times New Roman" pitchFamily="18" charset="0"/>
            </a:endParaRPr>
          </a:p>
        </p:txBody>
      </p:sp>
      <p:sp>
        <p:nvSpPr>
          <p:cNvPr id="129029" name="Oval 5"/>
          <p:cNvSpPr>
            <a:spLocks noChangeArrowheads="1"/>
          </p:cNvSpPr>
          <p:nvPr/>
        </p:nvSpPr>
        <p:spPr bwMode="auto">
          <a:xfrm>
            <a:off x="1371600" y="2503486"/>
            <a:ext cx="399849" cy="531812"/>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6" name="Content Placeholder 4"/>
          <p:cNvSpPr txBox="1">
            <a:spLocks/>
          </p:cNvSpPr>
          <p:nvPr/>
        </p:nvSpPr>
        <p:spPr bwMode="auto">
          <a:xfrm>
            <a:off x="2362200" y="5334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Font typeface="Arial" pitchFamily="34" charset="0"/>
              <a:buNone/>
            </a:pPr>
            <a:r>
              <a:rPr lang="en-US" altLang="en-US" sz="2800" b="1" u="sng" dirty="0">
                <a:cs typeface="Times New Roman" pitchFamily="18" charset="0"/>
              </a:rPr>
              <a:t>LUYỆN TẬP</a:t>
            </a:r>
          </a:p>
        </p:txBody>
      </p:sp>
    </p:spTree>
    <p:extLst>
      <p:ext uri="{BB962C8B-B14F-4D97-AF65-F5344CB8AC3E}">
        <p14:creationId xmlns:p14="http://schemas.microsoft.com/office/powerpoint/2010/main" val="211109342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repeatCount="3000" fill="hold" grpId="0" nodeType="clickEffect">
                                  <p:stCondLst>
                                    <p:cond delay="0"/>
                                  </p:stCondLst>
                                  <p:childTnLst>
                                    <p:set>
                                      <p:cBhvr>
                                        <p:cTn id="6" dur="1" fill="hold">
                                          <p:stCondLst>
                                            <p:cond delay="0"/>
                                          </p:stCondLst>
                                        </p:cTn>
                                        <p:tgtEl>
                                          <p:spTgt spid="129029"/>
                                        </p:tgtEl>
                                        <p:attrNameLst>
                                          <p:attrName>style.visibility</p:attrName>
                                        </p:attrNameLst>
                                      </p:cBhvr>
                                      <p:to>
                                        <p:strVal val="visible"/>
                                      </p:to>
                                    </p:set>
                                    <p:animEffect transition="in" filter="fade">
                                      <p:cBhvr>
                                        <p:cTn id="7" dur="500"/>
                                        <p:tgtEl>
                                          <p:spTgt spid="129029"/>
                                        </p:tgtEl>
                                      </p:cBhvr>
                                    </p:animEffect>
                                  </p:childTnLst>
                                  <p:subTnLst>
                                    <p:set>
                                      <p:cBhvr override="childStyle">
                                        <p:cTn dur="1" fill="hold" display="0" masterRel="nextClick" afterEffect="1"/>
                                        <p:tgtEl>
                                          <p:spTgt spid="129029"/>
                                        </p:tgtEl>
                                        <p:attrNameLst>
                                          <p:attrName>style.visibility</p:attrName>
                                        </p:attrNameLst>
                                      </p:cBhvr>
                                      <p:to>
                                        <p:strVal val="hidden"/>
                                      </p:to>
                                    </p:set>
                                    <p:audio>
                                      <p:cMediaNode vol="57000">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par>
                          <p:cTn id="8" fill="hold" nodeType="afterGroup">
                            <p:stCondLst>
                              <p:cond delay="1500"/>
                            </p:stCondLst>
                            <p:childTnLst>
                              <p:par>
                                <p:cTn id="9" presetID="3" presetClass="emph" presetSubtype="2" fill="hold" nodeType="afterEffect">
                                  <p:stCondLst>
                                    <p:cond delay="0"/>
                                  </p:stCondLst>
                                  <p:childTnLst>
                                    <p:animClr clrSpc="rgb" dir="cw">
                                      <p:cBhvr override="childStyle">
                                        <p:cTn id="10" dur="500" fill="hold"/>
                                        <p:tgtEl>
                                          <p:spTgt spid="129026">
                                            <p:txEl>
                                              <p:pRg st="4" end="4"/>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9"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2" name="Text Box 4"/>
          <p:cNvSpPr txBox="1">
            <a:spLocks noChangeArrowheads="1"/>
          </p:cNvSpPr>
          <p:nvPr/>
        </p:nvSpPr>
        <p:spPr bwMode="auto">
          <a:xfrm>
            <a:off x="56665" y="116443"/>
            <a:ext cx="901113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defTabSz="911225">
              <a:defRPr sz="2400">
                <a:solidFill>
                  <a:schemeClr val="tx1"/>
                </a:solidFill>
                <a:latin typeface="Times New Roman" pitchFamily="18" charset="0"/>
              </a:defRPr>
            </a:lvl1pPr>
            <a:lvl2pPr marL="742950" indent="-285750" defTabSz="911225">
              <a:defRPr sz="2400">
                <a:solidFill>
                  <a:schemeClr val="tx1"/>
                </a:solidFill>
                <a:latin typeface="Times New Roman" pitchFamily="18" charset="0"/>
              </a:defRPr>
            </a:lvl2pPr>
            <a:lvl3pPr marL="1143000" indent="-228600" defTabSz="911225">
              <a:defRPr sz="2400">
                <a:solidFill>
                  <a:schemeClr val="tx1"/>
                </a:solidFill>
                <a:latin typeface="Times New Roman" pitchFamily="18" charset="0"/>
              </a:defRPr>
            </a:lvl3pPr>
            <a:lvl4pPr marL="1600200" indent="-228600" defTabSz="911225">
              <a:defRPr sz="2400">
                <a:solidFill>
                  <a:schemeClr val="tx1"/>
                </a:solidFill>
                <a:latin typeface="Times New Roman" pitchFamily="18" charset="0"/>
              </a:defRPr>
            </a:lvl4pPr>
            <a:lvl5pPr marL="2057400" indent="-228600" defTabSz="911225">
              <a:defRPr sz="2400">
                <a:solidFill>
                  <a:schemeClr val="tx1"/>
                </a:solidFill>
                <a:latin typeface="Times New Roman" pitchFamily="18" charset="0"/>
              </a:defRPr>
            </a:lvl5pPr>
            <a:lvl6pPr marL="2514600" indent="-228600" defTabSz="911225" eaLnBrk="0" fontAlgn="base" hangingPunct="0">
              <a:spcBef>
                <a:spcPct val="0"/>
              </a:spcBef>
              <a:spcAft>
                <a:spcPct val="0"/>
              </a:spcAft>
              <a:defRPr sz="2400">
                <a:solidFill>
                  <a:schemeClr val="tx1"/>
                </a:solidFill>
                <a:latin typeface="Times New Roman" pitchFamily="18" charset="0"/>
              </a:defRPr>
            </a:lvl6pPr>
            <a:lvl7pPr marL="2971800" indent="-228600" defTabSz="911225" eaLnBrk="0" fontAlgn="base" hangingPunct="0">
              <a:spcBef>
                <a:spcPct val="0"/>
              </a:spcBef>
              <a:spcAft>
                <a:spcPct val="0"/>
              </a:spcAft>
              <a:defRPr sz="2400">
                <a:solidFill>
                  <a:schemeClr val="tx1"/>
                </a:solidFill>
                <a:latin typeface="Times New Roman" pitchFamily="18" charset="0"/>
              </a:defRPr>
            </a:lvl7pPr>
            <a:lvl8pPr marL="3429000" indent="-228600" defTabSz="911225" eaLnBrk="0" fontAlgn="base" hangingPunct="0">
              <a:spcBef>
                <a:spcPct val="0"/>
              </a:spcBef>
              <a:spcAft>
                <a:spcPct val="0"/>
              </a:spcAft>
              <a:defRPr sz="2400">
                <a:solidFill>
                  <a:schemeClr val="tx1"/>
                </a:solidFill>
                <a:latin typeface="Times New Roman" pitchFamily="18" charset="0"/>
              </a:defRPr>
            </a:lvl8pPr>
            <a:lvl9pPr marL="3886200" indent="-228600" defTabSz="911225" eaLnBrk="0" fontAlgn="base" hangingPunct="0">
              <a:spcBef>
                <a:spcPct val="0"/>
              </a:spcBef>
              <a:spcAft>
                <a:spcPct val="0"/>
              </a:spcAft>
              <a:defRPr sz="2400">
                <a:solidFill>
                  <a:schemeClr val="tx1"/>
                </a:solidFill>
                <a:latin typeface="Times New Roman" pitchFamily="18" charset="0"/>
              </a:defRPr>
            </a:lvl9pPr>
          </a:lstStyle>
          <a:p>
            <a:pPr>
              <a:buFont typeface="Arial" pitchFamily="34" charset="0"/>
              <a:buNone/>
            </a:pPr>
            <a:r>
              <a:rPr lang="en-US" altLang="en-US" sz="2800" b="1" u="sng" dirty="0" err="1">
                <a:cs typeface="Times New Roman" pitchFamily="18" charset="0"/>
              </a:rPr>
              <a:t>Bài</a:t>
            </a:r>
            <a:r>
              <a:rPr lang="en-US" altLang="en-US" sz="2800" b="1" u="sng" dirty="0">
                <a:cs typeface="Times New Roman" pitchFamily="18" charset="0"/>
              </a:rPr>
              <a:t> </a:t>
            </a:r>
            <a:r>
              <a:rPr lang="en-US" altLang="en-US" sz="2800" b="1" u="sng" dirty="0">
                <a:solidFill>
                  <a:srgbClr val="006600"/>
                </a:solidFill>
                <a:cs typeface="Times New Roman" pitchFamily="18" charset="0"/>
              </a:rPr>
              <a:t>2:</a:t>
            </a:r>
            <a:r>
              <a:rPr lang="en-US" altLang="en-US" sz="2800" b="1" dirty="0">
                <a:solidFill>
                  <a:srgbClr val="006600"/>
                </a:solidFill>
                <a:cs typeface="Times New Roman" pitchFamily="18" charset="0"/>
              </a:rPr>
              <a:t> </a:t>
            </a:r>
            <a:r>
              <a:rPr lang="en-US" altLang="en-US" sz="2800" b="1" dirty="0" err="1">
                <a:solidFill>
                  <a:srgbClr val="006600"/>
                </a:solidFill>
                <a:cs typeface="Times New Roman" pitchFamily="18" charset="0"/>
              </a:rPr>
              <a:t>Chọn</a:t>
            </a:r>
            <a:r>
              <a:rPr lang="en-US" altLang="en-US" sz="2800" b="1" dirty="0">
                <a:solidFill>
                  <a:srgbClr val="006600"/>
                </a:solidFill>
                <a:cs typeface="Times New Roman" pitchFamily="18" charset="0"/>
              </a:rPr>
              <a:t> </a:t>
            </a:r>
            <a:r>
              <a:rPr lang="en-US" altLang="en-US" sz="2800" b="1" dirty="0" err="1">
                <a:solidFill>
                  <a:srgbClr val="006600"/>
                </a:solidFill>
                <a:cs typeface="Times New Roman" pitchFamily="18" charset="0"/>
              </a:rPr>
              <a:t>phương</a:t>
            </a:r>
            <a:r>
              <a:rPr lang="en-US" altLang="en-US" sz="2800" b="1" dirty="0">
                <a:solidFill>
                  <a:srgbClr val="006600"/>
                </a:solidFill>
                <a:cs typeface="Times New Roman" pitchFamily="18" charset="0"/>
              </a:rPr>
              <a:t> </a:t>
            </a:r>
            <a:r>
              <a:rPr lang="en-US" altLang="en-US" sz="2800" b="1" dirty="0" err="1">
                <a:solidFill>
                  <a:srgbClr val="006600"/>
                </a:solidFill>
                <a:cs typeface="Times New Roman" pitchFamily="18" charset="0"/>
              </a:rPr>
              <a:t>án</a:t>
            </a:r>
            <a:r>
              <a:rPr lang="en-US" altLang="en-US" sz="2800" b="1" dirty="0">
                <a:solidFill>
                  <a:srgbClr val="006600"/>
                </a:solidFill>
                <a:cs typeface="Times New Roman" pitchFamily="18" charset="0"/>
              </a:rPr>
              <a:t> </a:t>
            </a:r>
            <a:r>
              <a:rPr lang="en-US" altLang="en-US" sz="2800" b="1" dirty="0" err="1">
                <a:solidFill>
                  <a:srgbClr val="006600"/>
                </a:solidFill>
                <a:cs typeface="Times New Roman" pitchFamily="18" charset="0"/>
              </a:rPr>
              <a:t>điền</a:t>
            </a:r>
            <a:r>
              <a:rPr lang="en-US" altLang="en-US" sz="2800" b="1" dirty="0">
                <a:solidFill>
                  <a:srgbClr val="006600"/>
                </a:solidFill>
                <a:cs typeface="Times New Roman" pitchFamily="18" charset="0"/>
              </a:rPr>
              <a:t> </a:t>
            </a:r>
            <a:r>
              <a:rPr lang="en-US" altLang="en-US" sz="2800" b="1" dirty="0" err="1">
                <a:solidFill>
                  <a:srgbClr val="006600"/>
                </a:solidFill>
                <a:cs typeface="Times New Roman" pitchFamily="18" charset="0"/>
              </a:rPr>
              <a:t>từ</a:t>
            </a:r>
            <a:r>
              <a:rPr lang="en-US" altLang="en-US" sz="2800" b="1" dirty="0">
                <a:solidFill>
                  <a:srgbClr val="006600"/>
                </a:solidFill>
                <a:cs typeface="Times New Roman" pitchFamily="18" charset="0"/>
              </a:rPr>
              <a:t> </a:t>
            </a:r>
            <a:r>
              <a:rPr lang="en-US" altLang="en-US" sz="2800" b="1" dirty="0" err="1">
                <a:solidFill>
                  <a:srgbClr val="006600"/>
                </a:solidFill>
                <a:cs typeface="Times New Roman" pitchFamily="18" charset="0"/>
              </a:rPr>
              <a:t>thích</a:t>
            </a:r>
            <a:r>
              <a:rPr lang="en-US" altLang="en-US" sz="2800" b="1" dirty="0">
                <a:solidFill>
                  <a:srgbClr val="006600"/>
                </a:solidFill>
                <a:cs typeface="Times New Roman" pitchFamily="18" charset="0"/>
              </a:rPr>
              <a:t> </a:t>
            </a:r>
            <a:r>
              <a:rPr lang="en-US" altLang="en-US" sz="2800" b="1" dirty="0" err="1">
                <a:solidFill>
                  <a:srgbClr val="006600"/>
                </a:solidFill>
                <a:cs typeface="Times New Roman" pitchFamily="18" charset="0"/>
              </a:rPr>
              <a:t>hợp</a:t>
            </a:r>
            <a:r>
              <a:rPr lang="en-US" altLang="en-US" sz="2800" b="1" dirty="0">
                <a:solidFill>
                  <a:srgbClr val="006600"/>
                </a:solidFill>
                <a:cs typeface="Times New Roman" pitchFamily="18" charset="0"/>
              </a:rPr>
              <a:t>:</a:t>
            </a:r>
          </a:p>
          <a:p>
            <a:pPr>
              <a:spcBef>
                <a:spcPts val="600"/>
              </a:spcBef>
              <a:spcAft>
                <a:spcPts val="600"/>
              </a:spcAft>
              <a:buFont typeface="Arial" pitchFamily="34" charset="0"/>
              <a:buNone/>
            </a:pPr>
            <a:r>
              <a:rPr lang="en-US" altLang="en-US" sz="2800" b="1" dirty="0" err="1">
                <a:solidFill>
                  <a:srgbClr val="000000"/>
                </a:solidFill>
                <a:cs typeface="Times New Roman" pitchFamily="18" charset="0"/>
              </a:rPr>
              <a:t>Vật</a:t>
            </a:r>
            <a:r>
              <a:rPr lang="en-US" altLang="en-US" sz="2800" b="1" dirty="0">
                <a:solidFill>
                  <a:srgbClr val="000000"/>
                </a:solidFill>
                <a:cs typeface="Times New Roman" pitchFamily="18" charset="0"/>
              </a:rPr>
              <a:t> </a:t>
            </a:r>
            <a:r>
              <a:rPr lang="en-US" altLang="en-US" sz="2800" b="1" dirty="0" err="1">
                <a:solidFill>
                  <a:srgbClr val="000000"/>
                </a:solidFill>
                <a:cs typeface="Times New Roman" pitchFamily="18" charset="0"/>
              </a:rPr>
              <a:t>dao</a:t>
            </a:r>
            <a:r>
              <a:rPr lang="en-US" altLang="en-US" sz="2800" b="1" dirty="0">
                <a:solidFill>
                  <a:srgbClr val="000000"/>
                </a:solidFill>
                <a:cs typeface="Times New Roman" pitchFamily="18" charset="0"/>
              </a:rPr>
              <a:t> </a:t>
            </a:r>
            <a:r>
              <a:rPr lang="en-US" altLang="en-US" sz="2800" b="1" dirty="0" err="1">
                <a:solidFill>
                  <a:srgbClr val="000000"/>
                </a:solidFill>
                <a:cs typeface="Times New Roman" pitchFamily="18" charset="0"/>
              </a:rPr>
              <a:t>động</a:t>
            </a:r>
            <a:r>
              <a:rPr lang="en-US" altLang="en-US" sz="2800" b="1" dirty="0">
                <a:solidFill>
                  <a:srgbClr val="000000"/>
                </a:solidFill>
                <a:cs typeface="Times New Roman" pitchFamily="18" charset="0"/>
              </a:rPr>
              <a:t> </a:t>
            </a:r>
            <a:r>
              <a:rPr lang="en-US" altLang="en-US" sz="2800" b="1" dirty="0" err="1">
                <a:solidFill>
                  <a:srgbClr val="000000"/>
                </a:solidFill>
                <a:cs typeface="Times New Roman" pitchFamily="18" charset="0"/>
              </a:rPr>
              <a:t>lệch</a:t>
            </a:r>
            <a:r>
              <a:rPr lang="en-US" altLang="en-US" sz="2800" b="1" dirty="0">
                <a:solidFill>
                  <a:srgbClr val="000000"/>
                </a:solidFill>
                <a:cs typeface="Times New Roman" pitchFamily="18" charset="0"/>
              </a:rPr>
              <a:t> </a:t>
            </a:r>
            <a:r>
              <a:rPr lang="en-US" altLang="en-US" sz="2800" b="1" dirty="0" err="1">
                <a:solidFill>
                  <a:srgbClr val="000000"/>
                </a:solidFill>
                <a:cs typeface="Times New Roman" pitchFamily="18" charset="0"/>
              </a:rPr>
              <a:t>khỏi</a:t>
            </a:r>
            <a:r>
              <a:rPr lang="en-US" altLang="en-US" sz="2800" b="1" dirty="0">
                <a:solidFill>
                  <a:srgbClr val="000000"/>
                </a:solidFill>
                <a:cs typeface="Times New Roman" pitchFamily="18" charset="0"/>
              </a:rPr>
              <a:t> </a:t>
            </a:r>
            <a:r>
              <a:rPr lang="en-US" altLang="en-US" sz="2800" b="1" dirty="0" err="1">
                <a:solidFill>
                  <a:srgbClr val="000000"/>
                </a:solidFill>
                <a:cs typeface="Times New Roman" pitchFamily="18" charset="0"/>
              </a:rPr>
              <a:t>vị</a:t>
            </a:r>
            <a:r>
              <a:rPr lang="en-US" altLang="en-US" sz="2800" b="1" dirty="0">
                <a:solidFill>
                  <a:srgbClr val="000000"/>
                </a:solidFill>
                <a:cs typeface="Times New Roman" pitchFamily="18" charset="0"/>
              </a:rPr>
              <a:t> </a:t>
            </a:r>
            <a:r>
              <a:rPr lang="en-US" altLang="en-US" sz="2800" b="1" dirty="0" err="1">
                <a:solidFill>
                  <a:srgbClr val="000000"/>
                </a:solidFill>
                <a:cs typeface="Times New Roman" pitchFamily="18" charset="0"/>
              </a:rPr>
              <a:t>trí</a:t>
            </a:r>
            <a:r>
              <a:rPr lang="en-US" altLang="en-US" sz="2800" b="1" dirty="0">
                <a:solidFill>
                  <a:srgbClr val="000000"/>
                </a:solidFill>
                <a:cs typeface="Times New Roman" pitchFamily="18" charset="0"/>
              </a:rPr>
              <a:t> </a:t>
            </a:r>
            <a:r>
              <a:rPr lang="en-US" altLang="en-US" sz="2800" b="1" dirty="0" err="1">
                <a:solidFill>
                  <a:srgbClr val="000000"/>
                </a:solidFill>
                <a:cs typeface="Times New Roman" pitchFamily="18" charset="0"/>
              </a:rPr>
              <a:t>cân</a:t>
            </a:r>
            <a:r>
              <a:rPr lang="en-US" altLang="en-US" sz="2800" b="1" dirty="0">
                <a:solidFill>
                  <a:srgbClr val="000000"/>
                </a:solidFill>
                <a:cs typeface="Times New Roman" pitchFamily="18" charset="0"/>
              </a:rPr>
              <a:t> </a:t>
            </a:r>
            <a:r>
              <a:rPr lang="en-US" altLang="en-US" sz="2800" b="1" dirty="0" err="1">
                <a:solidFill>
                  <a:srgbClr val="000000"/>
                </a:solidFill>
                <a:cs typeface="Times New Roman" pitchFamily="18" charset="0"/>
              </a:rPr>
              <a:t>bằng</a:t>
            </a:r>
            <a:r>
              <a:rPr lang="en-US" altLang="en-US" sz="2800" b="1" dirty="0">
                <a:solidFill>
                  <a:srgbClr val="000000"/>
                </a:solidFill>
                <a:cs typeface="Times New Roman" pitchFamily="18" charset="0"/>
              </a:rPr>
              <a:t> </a:t>
            </a:r>
            <a:r>
              <a:rPr lang="en-US" altLang="en-US" sz="2800" b="1" dirty="0" err="1">
                <a:solidFill>
                  <a:srgbClr val="000000"/>
                </a:solidFill>
                <a:cs typeface="Times New Roman" pitchFamily="18" charset="0"/>
              </a:rPr>
              <a:t>càng</a:t>
            </a:r>
            <a:r>
              <a:rPr lang="en-US" altLang="en-US" sz="2800" b="1" dirty="0">
                <a:solidFill>
                  <a:srgbClr val="000000"/>
                </a:solidFill>
                <a:cs typeface="Times New Roman" pitchFamily="18" charset="0"/>
              </a:rPr>
              <a:t> </a:t>
            </a:r>
            <a:r>
              <a:rPr lang="en-US" altLang="en-US" sz="2800" b="1" dirty="0" err="1">
                <a:solidFill>
                  <a:srgbClr val="000000"/>
                </a:solidFill>
                <a:cs typeface="Times New Roman" pitchFamily="18" charset="0"/>
              </a:rPr>
              <a:t>nhiều</a:t>
            </a:r>
            <a:r>
              <a:rPr lang="en-US" altLang="en-US" sz="2800" b="1" dirty="0">
                <a:solidFill>
                  <a:srgbClr val="000000"/>
                </a:solidFill>
                <a:cs typeface="Times New Roman" pitchFamily="18" charset="0"/>
              </a:rPr>
              <a:t>, </a:t>
            </a:r>
            <a:r>
              <a:rPr lang="en-US" altLang="en-US" sz="2800" b="1" dirty="0" err="1">
                <a:solidFill>
                  <a:srgbClr val="000000"/>
                </a:solidFill>
                <a:cs typeface="Times New Roman" pitchFamily="18" charset="0"/>
              </a:rPr>
              <a:t>biên</a:t>
            </a:r>
            <a:r>
              <a:rPr lang="en-US" altLang="en-US" sz="2800" b="1" dirty="0">
                <a:solidFill>
                  <a:srgbClr val="000000"/>
                </a:solidFill>
                <a:cs typeface="Times New Roman" pitchFamily="18" charset="0"/>
              </a:rPr>
              <a:t> </a:t>
            </a:r>
            <a:r>
              <a:rPr lang="en-US" altLang="en-US" sz="2800" b="1" dirty="0" err="1">
                <a:solidFill>
                  <a:srgbClr val="000000"/>
                </a:solidFill>
                <a:cs typeface="Times New Roman" pitchFamily="18" charset="0"/>
              </a:rPr>
              <a:t>độ</a:t>
            </a:r>
            <a:endParaRPr lang="en-US" altLang="en-US" sz="2800" b="1" dirty="0">
              <a:solidFill>
                <a:srgbClr val="000000"/>
              </a:solidFill>
              <a:cs typeface="Times New Roman" pitchFamily="18" charset="0"/>
            </a:endParaRPr>
          </a:p>
          <a:p>
            <a:pPr>
              <a:spcBef>
                <a:spcPts val="600"/>
              </a:spcBef>
              <a:spcAft>
                <a:spcPts val="600"/>
              </a:spcAft>
              <a:buFont typeface="Arial" pitchFamily="34" charset="0"/>
              <a:buNone/>
            </a:pPr>
            <a:r>
              <a:rPr lang="en-US" altLang="en-US" sz="2800" b="1" dirty="0" err="1">
                <a:solidFill>
                  <a:srgbClr val="000000"/>
                </a:solidFill>
                <a:cs typeface="Times New Roman" pitchFamily="18" charset="0"/>
              </a:rPr>
              <a:t>dao</a:t>
            </a:r>
            <a:r>
              <a:rPr lang="en-US" altLang="en-US" sz="2800" b="1" dirty="0">
                <a:solidFill>
                  <a:srgbClr val="000000"/>
                </a:solidFill>
                <a:cs typeface="Times New Roman" pitchFamily="18" charset="0"/>
              </a:rPr>
              <a:t> </a:t>
            </a:r>
            <a:r>
              <a:rPr lang="en-US" altLang="en-US" sz="2800" b="1" dirty="0" err="1">
                <a:solidFill>
                  <a:srgbClr val="000000"/>
                </a:solidFill>
                <a:cs typeface="Times New Roman" pitchFamily="18" charset="0"/>
              </a:rPr>
              <a:t>động</a:t>
            </a:r>
            <a:r>
              <a:rPr lang="en-US" altLang="en-US" sz="2800" b="1" dirty="0">
                <a:solidFill>
                  <a:srgbClr val="000000"/>
                </a:solidFill>
                <a:cs typeface="Times New Roman" pitchFamily="18" charset="0"/>
              </a:rPr>
              <a:t> </a:t>
            </a:r>
            <a:r>
              <a:rPr lang="en-US" altLang="en-US" sz="2800" b="1" dirty="0" err="1">
                <a:solidFill>
                  <a:srgbClr val="000000"/>
                </a:solidFill>
                <a:cs typeface="Times New Roman" pitchFamily="18" charset="0"/>
              </a:rPr>
              <a:t>càng</a:t>
            </a:r>
            <a:r>
              <a:rPr lang="en-US" altLang="en-US" sz="2800" b="1" dirty="0">
                <a:solidFill>
                  <a:srgbClr val="000000"/>
                </a:solidFill>
                <a:cs typeface="Times New Roman" pitchFamily="18" charset="0"/>
              </a:rPr>
              <a:t> …(1)…, </a:t>
            </a:r>
            <a:r>
              <a:rPr lang="en-US" altLang="en-US" sz="2800" b="1" dirty="0" err="1">
                <a:solidFill>
                  <a:srgbClr val="000000"/>
                </a:solidFill>
                <a:cs typeface="Times New Roman" pitchFamily="18" charset="0"/>
              </a:rPr>
              <a:t>âm</a:t>
            </a:r>
            <a:r>
              <a:rPr lang="en-US" altLang="en-US" sz="2800" b="1" dirty="0">
                <a:solidFill>
                  <a:srgbClr val="000000"/>
                </a:solidFill>
                <a:cs typeface="Times New Roman" pitchFamily="18" charset="0"/>
              </a:rPr>
              <a:t> </a:t>
            </a:r>
            <a:r>
              <a:rPr lang="en-US" altLang="en-US" sz="2800" b="1" dirty="0" err="1">
                <a:solidFill>
                  <a:srgbClr val="000000"/>
                </a:solidFill>
                <a:cs typeface="Times New Roman" pitchFamily="18" charset="0"/>
              </a:rPr>
              <a:t>phát</a:t>
            </a:r>
            <a:r>
              <a:rPr lang="en-US" altLang="en-US" sz="2800" b="1" dirty="0">
                <a:solidFill>
                  <a:srgbClr val="000000"/>
                </a:solidFill>
                <a:cs typeface="Times New Roman" pitchFamily="18" charset="0"/>
              </a:rPr>
              <a:t> </a:t>
            </a:r>
            <a:r>
              <a:rPr lang="en-US" altLang="en-US" sz="2800" b="1" dirty="0" err="1">
                <a:solidFill>
                  <a:srgbClr val="000000"/>
                </a:solidFill>
                <a:cs typeface="Times New Roman" pitchFamily="18" charset="0"/>
              </a:rPr>
              <a:t>ra</a:t>
            </a:r>
            <a:r>
              <a:rPr lang="en-US" altLang="en-US" sz="2800" b="1" dirty="0">
                <a:solidFill>
                  <a:srgbClr val="000000"/>
                </a:solidFill>
                <a:cs typeface="Times New Roman" pitchFamily="18" charset="0"/>
              </a:rPr>
              <a:t> </a:t>
            </a:r>
            <a:r>
              <a:rPr lang="en-US" altLang="en-US" sz="2800" b="1" dirty="0" err="1">
                <a:solidFill>
                  <a:srgbClr val="000000"/>
                </a:solidFill>
                <a:cs typeface="Times New Roman" pitchFamily="18" charset="0"/>
              </a:rPr>
              <a:t>càng</a:t>
            </a:r>
            <a:r>
              <a:rPr lang="en-US" altLang="en-US" sz="2800" b="1" dirty="0">
                <a:solidFill>
                  <a:srgbClr val="000000"/>
                </a:solidFill>
                <a:cs typeface="Times New Roman" pitchFamily="18" charset="0"/>
              </a:rPr>
              <a:t> …(2)…</a:t>
            </a:r>
          </a:p>
          <a:p>
            <a:pPr>
              <a:buFont typeface="Arial" pitchFamily="34" charset="0"/>
              <a:buNone/>
            </a:pPr>
            <a:r>
              <a:rPr lang="en-US" altLang="en-US" sz="2800" b="1" dirty="0">
                <a:solidFill>
                  <a:srgbClr val="0000FF"/>
                </a:solidFill>
                <a:cs typeface="Times New Roman" pitchFamily="18" charset="0"/>
              </a:rPr>
              <a:t>A. (1) </a:t>
            </a:r>
            <a:r>
              <a:rPr lang="en-US" altLang="en-US" sz="2800" b="1" dirty="0" err="1">
                <a:solidFill>
                  <a:srgbClr val="0000FF"/>
                </a:solidFill>
                <a:cs typeface="Times New Roman" pitchFamily="18" charset="0"/>
              </a:rPr>
              <a:t>bé</a:t>
            </a:r>
            <a:r>
              <a:rPr lang="en-US" altLang="en-US" sz="2800" b="1" dirty="0">
                <a:solidFill>
                  <a:srgbClr val="0000FF"/>
                </a:solidFill>
                <a:cs typeface="Times New Roman" pitchFamily="18" charset="0"/>
              </a:rPr>
              <a:t>, (2) to.                          B. (1) </a:t>
            </a:r>
            <a:r>
              <a:rPr lang="en-US" altLang="en-US" sz="2800" b="1" dirty="0" err="1">
                <a:solidFill>
                  <a:srgbClr val="0000FF"/>
                </a:solidFill>
                <a:cs typeface="Times New Roman" pitchFamily="18" charset="0"/>
              </a:rPr>
              <a:t>lớn</a:t>
            </a:r>
            <a:r>
              <a:rPr lang="en-US" altLang="en-US" sz="2800" b="1" dirty="0">
                <a:solidFill>
                  <a:srgbClr val="0000FF"/>
                </a:solidFill>
                <a:cs typeface="Times New Roman" pitchFamily="18" charset="0"/>
              </a:rPr>
              <a:t>, (2) to.</a:t>
            </a:r>
          </a:p>
          <a:p>
            <a:pPr>
              <a:buFont typeface="Arial" pitchFamily="34" charset="0"/>
              <a:buNone/>
            </a:pPr>
            <a:r>
              <a:rPr lang="en-US" altLang="en-US" sz="2800" b="1" dirty="0">
                <a:solidFill>
                  <a:srgbClr val="0000FF"/>
                </a:solidFill>
                <a:cs typeface="Times New Roman" pitchFamily="18" charset="0"/>
              </a:rPr>
              <a:t>C. (1) </a:t>
            </a:r>
            <a:r>
              <a:rPr lang="en-US" altLang="en-US" sz="2800" b="1" dirty="0" err="1">
                <a:solidFill>
                  <a:srgbClr val="0000FF"/>
                </a:solidFill>
                <a:cs typeface="Times New Roman" pitchFamily="18" charset="0"/>
              </a:rPr>
              <a:t>bé</a:t>
            </a:r>
            <a:r>
              <a:rPr lang="en-US" altLang="en-US" sz="2800" b="1" dirty="0">
                <a:solidFill>
                  <a:srgbClr val="0000FF"/>
                </a:solidFill>
                <a:cs typeface="Times New Roman" pitchFamily="18" charset="0"/>
              </a:rPr>
              <a:t>, (2) </a:t>
            </a:r>
            <a:r>
              <a:rPr lang="en-US" altLang="en-US" sz="2800" b="1" dirty="0" err="1">
                <a:solidFill>
                  <a:srgbClr val="0000FF"/>
                </a:solidFill>
                <a:cs typeface="Times New Roman" pitchFamily="18" charset="0"/>
              </a:rPr>
              <a:t>nhỏ</a:t>
            </a:r>
            <a:r>
              <a:rPr lang="en-US" altLang="en-US" sz="2800" b="1" dirty="0">
                <a:solidFill>
                  <a:srgbClr val="0000FF"/>
                </a:solidFill>
                <a:cs typeface="Times New Roman" pitchFamily="18" charset="0"/>
              </a:rPr>
              <a:t>.                       D. (1) </a:t>
            </a:r>
            <a:r>
              <a:rPr lang="en-US" altLang="en-US" sz="2800" b="1" dirty="0" err="1">
                <a:solidFill>
                  <a:srgbClr val="0000FF"/>
                </a:solidFill>
                <a:cs typeface="Times New Roman" pitchFamily="18" charset="0"/>
              </a:rPr>
              <a:t>lớn</a:t>
            </a:r>
            <a:r>
              <a:rPr lang="en-US" altLang="en-US" sz="2800" b="1" dirty="0">
                <a:solidFill>
                  <a:srgbClr val="0000FF"/>
                </a:solidFill>
                <a:cs typeface="Times New Roman" pitchFamily="18" charset="0"/>
              </a:rPr>
              <a:t>, (2) </a:t>
            </a:r>
            <a:r>
              <a:rPr lang="en-US" altLang="en-US" sz="2800" b="1" dirty="0" err="1">
                <a:solidFill>
                  <a:srgbClr val="0000FF"/>
                </a:solidFill>
                <a:cs typeface="Times New Roman" pitchFamily="18" charset="0"/>
              </a:rPr>
              <a:t>cao</a:t>
            </a:r>
            <a:r>
              <a:rPr lang="en-US" altLang="en-US" sz="2800" b="1" dirty="0">
                <a:solidFill>
                  <a:srgbClr val="0000FF"/>
                </a:solidFill>
                <a:cs typeface="Times New Roman" pitchFamily="18" charset="0"/>
              </a:rPr>
              <a:t>.</a:t>
            </a:r>
            <a:endParaRPr lang="en-US" altLang="en-US" sz="2800" b="1" i="1" dirty="0">
              <a:solidFill>
                <a:srgbClr val="0000FF"/>
              </a:solidFill>
              <a:cs typeface="Times New Roman" pitchFamily="18" charset="0"/>
            </a:endParaRPr>
          </a:p>
        </p:txBody>
      </p:sp>
      <p:sp>
        <p:nvSpPr>
          <p:cNvPr id="33796" name="Rectangle 6">
            <a:hlinkClick r:id="" action="ppaction://noaction"/>
          </p:cNvPr>
          <p:cNvSpPr>
            <a:spLocks noChangeArrowheads="1"/>
          </p:cNvSpPr>
          <p:nvPr/>
        </p:nvSpPr>
        <p:spPr bwMode="auto">
          <a:xfrm>
            <a:off x="3543733" y="2668588"/>
            <a:ext cx="3314565"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6" name="Action Button: Go Home 5">
            <a:hlinkClick r:id="rId3" action="ppaction://hlinksldjump" highlightClick="1"/>
          </p:cNvPr>
          <p:cNvSpPr/>
          <p:nvPr/>
        </p:nvSpPr>
        <p:spPr>
          <a:xfrm>
            <a:off x="8344303" y="6089651"/>
            <a:ext cx="514432" cy="627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394"/>
          </a:p>
        </p:txBody>
      </p:sp>
      <p:sp>
        <p:nvSpPr>
          <p:cNvPr id="7" name="Oval 3"/>
          <p:cNvSpPr>
            <a:spLocks noChangeArrowheads="1"/>
          </p:cNvSpPr>
          <p:nvPr/>
        </p:nvSpPr>
        <p:spPr bwMode="auto">
          <a:xfrm>
            <a:off x="4858458" y="2213788"/>
            <a:ext cx="342557"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defTabSz="912114">
              <a:spcBef>
                <a:spcPct val="0"/>
              </a:spcBef>
              <a:buFont typeface="Arial" panose="020B0604020202020204" pitchFamily="34" charset="0"/>
              <a:buNone/>
              <a:defRPr/>
            </a:pPr>
            <a:endParaRPr lang="vi-VN" altLang="en-US" sz="2793">
              <a:solidFill>
                <a:srgbClr val="FF0000"/>
              </a:solidFill>
              <a:latin typeface="VNI-Times" pitchFamily="2" charset="0"/>
              <a:cs typeface="Arial" panose="020B0604020202020204" pitchFamily="34" charset="0"/>
            </a:endParaRPr>
          </a:p>
        </p:txBody>
      </p:sp>
      <p:sp>
        <p:nvSpPr>
          <p:cNvPr id="8" name="Text Box 3"/>
          <p:cNvSpPr txBox="1">
            <a:spLocks noChangeArrowheads="1"/>
          </p:cNvSpPr>
          <p:nvPr/>
        </p:nvSpPr>
        <p:spPr bwMode="auto">
          <a:xfrm>
            <a:off x="152400" y="2884944"/>
            <a:ext cx="8763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defTabSz="911225">
              <a:defRPr sz="2400">
                <a:solidFill>
                  <a:schemeClr val="tx1"/>
                </a:solidFill>
                <a:latin typeface="Times New Roman" pitchFamily="18" charset="0"/>
              </a:defRPr>
            </a:lvl1pPr>
            <a:lvl2pPr marL="742950" indent="-285750" defTabSz="911225">
              <a:defRPr sz="2400">
                <a:solidFill>
                  <a:schemeClr val="tx1"/>
                </a:solidFill>
                <a:latin typeface="Times New Roman" pitchFamily="18" charset="0"/>
              </a:defRPr>
            </a:lvl2pPr>
            <a:lvl3pPr marL="1143000" indent="-228600" defTabSz="911225">
              <a:defRPr sz="2400">
                <a:solidFill>
                  <a:schemeClr val="tx1"/>
                </a:solidFill>
                <a:latin typeface="Times New Roman" pitchFamily="18" charset="0"/>
              </a:defRPr>
            </a:lvl3pPr>
            <a:lvl4pPr marL="1600200" indent="-228600" defTabSz="911225">
              <a:defRPr sz="2400">
                <a:solidFill>
                  <a:schemeClr val="tx1"/>
                </a:solidFill>
                <a:latin typeface="Times New Roman" pitchFamily="18" charset="0"/>
              </a:defRPr>
            </a:lvl4pPr>
            <a:lvl5pPr marL="2057400" indent="-228600" defTabSz="911225">
              <a:defRPr sz="2400">
                <a:solidFill>
                  <a:schemeClr val="tx1"/>
                </a:solidFill>
                <a:latin typeface="Times New Roman" pitchFamily="18" charset="0"/>
              </a:defRPr>
            </a:lvl5pPr>
            <a:lvl6pPr marL="2514600" indent="-228600" defTabSz="911225" eaLnBrk="0" fontAlgn="base" hangingPunct="0">
              <a:spcBef>
                <a:spcPct val="0"/>
              </a:spcBef>
              <a:spcAft>
                <a:spcPct val="0"/>
              </a:spcAft>
              <a:defRPr sz="2400">
                <a:solidFill>
                  <a:schemeClr val="tx1"/>
                </a:solidFill>
                <a:latin typeface="Times New Roman" pitchFamily="18" charset="0"/>
              </a:defRPr>
            </a:lvl6pPr>
            <a:lvl7pPr marL="2971800" indent="-228600" defTabSz="911225" eaLnBrk="0" fontAlgn="base" hangingPunct="0">
              <a:spcBef>
                <a:spcPct val="0"/>
              </a:spcBef>
              <a:spcAft>
                <a:spcPct val="0"/>
              </a:spcAft>
              <a:defRPr sz="2400">
                <a:solidFill>
                  <a:schemeClr val="tx1"/>
                </a:solidFill>
                <a:latin typeface="Times New Roman" pitchFamily="18" charset="0"/>
              </a:defRPr>
            </a:lvl7pPr>
            <a:lvl8pPr marL="3429000" indent="-228600" defTabSz="911225" eaLnBrk="0" fontAlgn="base" hangingPunct="0">
              <a:spcBef>
                <a:spcPct val="0"/>
              </a:spcBef>
              <a:spcAft>
                <a:spcPct val="0"/>
              </a:spcAft>
              <a:defRPr sz="2400">
                <a:solidFill>
                  <a:schemeClr val="tx1"/>
                </a:solidFill>
                <a:latin typeface="Times New Roman" pitchFamily="18" charset="0"/>
              </a:defRPr>
            </a:lvl8pPr>
            <a:lvl9pPr marL="3886200" indent="-228600" defTabSz="911225" eaLnBrk="0" fontAlgn="base" hangingPunct="0">
              <a:spcBef>
                <a:spcPct val="0"/>
              </a:spcBef>
              <a:spcAft>
                <a:spcPct val="0"/>
              </a:spcAft>
              <a:defRPr sz="2400">
                <a:solidFill>
                  <a:schemeClr val="tx1"/>
                </a:solidFill>
                <a:latin typeface="Times New Roman" pitchFamily="18" charset="0"/>
              </a:defRPr>
            </a:lvl9pPr>
          </a:lstStyle>
          <a:p>
            <a:pPr>
              <a:buFont typeface="Arial" pitchFamily="34" charset="0"/>
              <a:buNone/>
            </a:pPr>
            <a:r>
              <a:rPr lang="en-US" altLang="en-US" sz="2800" b="1" u="sng" dirty="0" err="1">
                <a:cs typeface="Times New Roman" pitchFamily="18" charset="0"/>
              </a:rPr>
              <a:t>Bài</a:t>
            </a:r>
            <a:r>
              <a:rPr lang="en-US" altLang="en-US" sz="2800" b="1" dirty="0">
                <a:solidFill>
                  <a:srgbClr val="0000FF"/>
                </a:solidFill>
                <a:cs typeface="Times New Roman" pitchFamily="18" charset="0"/>
              </a:rPr>
              <a:t> 3: </a:t>
            </a:r>
            <a:r>
              <a:rPr lang="en-US" altLang="en-US" sz="2800" b="1" dirty="0" err="1">
                <a:solidFill>
                  <a:srgbClr val="0000FF"/>
                </a:solidFill>
                <a:cs typeface="Times New Roman" pitchFamily="18" charset="0"/>
              </a:rPr>
              <a:t>Chọn</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phương</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án</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điền</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từ</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thích</a:t>
            </a:r>
            <a:r>
              <a:rPr lang="en-US" altLang="en-US" sz="2800" b="1" dirty="0">
                <a:solidFill>
                  <a:srgbClr val="0000FF"/>
                </a:solidFill>
                <a:cs typeface="Times New Roman" pitchFamily="18" charset="0"/>
              </a:rPr>
              <a:t> </a:t>
            </a:r>
            <a:r>
              <a:rPr lang="en-US" altLang="en-US" sz="2800" b="1" dirty="0" err="1">
                <a:solidFill>
                  <a:srgbClr val="0000FF"/>
                </a:solidFill>
                <a:cs typeface="Times New Roman" pitchFamily="18" charset="0"/>
              </a:rPr>
              <a:t>hợp</a:t>
            </a:r>
            <a:r>
              <a:rPr lang="en-US" altLang="en-US" sz="2800" b="1" dirty="0">
                <a:solidFill>
                  <a:srgbClr val="0000FF"/>
                </a:solidFill>
                <a:cs typeface="Times New Roman" pitchFamily="18" charset="0"/>
              </a:rPr>
              <a:t>:</a:t>
            </a:r>
            <a:endParaRPr lang="en-US" altLang="en-US" sz="2800" b="1" dirty="0">
              <a:solidFill>
                <a:srgbClr val="000000"/>
              </a:solidFill>
              <a:cs typeface="Times New Roman" pitchFamily="18" charset="0"/>
            </a:endParaRPr>
          </a:p>
          <a:p>
            <a:pPr>
              <a:lnSpc>
                <a:spcPct val="150000"/>
              </a:lnSpc>
              <a:buFont typeface="Arial" pitchFamily="34" charset="0"/>
              <a:buNone/>
            </a:pPr>
            <a:r>
              <a:rPr lang="en-US" altLang="en-US" sz="2800" b="1" dirty="0" err="1">
                <a:solidFill>
                  <a:srgbClr val="000000"/>
                </a:solidFill>
                <a:cs typeface="Times New Roman" pitchFamily="18" charset="0"/>
              </a:rPr>
              <a:t>Vật</a:t>
            </a:r>
            <a:r>
              <a:rPr lang="en-US" altLang="en-US" sz="2800" b="1" dirty="0">
                <a:solidFill>
                  <a:srgbClr val="000000"/>
                </a:solidFill>
                <a:cs typeface="Times New Roman" pitchFamily="18" charset="0"/>
              </a:rPr>
              <a:t> </a:t>
            </a:r>
            <a:r>
              <a:rPr lang="en-US" altLang="en-US" sz="2800" b="1" dirty="0" err="1">
                <a:solidFill>
                  <a:srgbClr val="000000"/>
                </a:solidFill>
                <a:cs typeface="Times New Roman" pitchFamily="18" charset="0"/>
              </a:rPr>
              <a:t>dao</a:t>
            </a:r>
            <a:r>
              <a:rPr lang="en-US" altLang="en-US" sz="2800" b="1" dirty="0">
                <a:solidFill>
                  <a:srgbClr val="000000"/>
                </a:solidFill>
                <a:cs typeface="Times New Roman" pitchFamily="18" charset="0"/>
              </a:rPr>
              <a:t> </a:t>
            </a:r>
            <a:r>
              <a:rPr lang="en-US" altLang="en-US" sz="2800" b="1" dirty="0" err="1">
                <a:solidFill>
                  <a:srgbClr val="000000"/>
                </a:solidFill>
                <a:cs typeface="Times New Roman" pitchFamily="18" charset="0"/>
              </a:rPr>
              <a:t>động</a:t>
            </a:r>
            <a:r>
              <a:rPr lang="en-US" altLang="en-US" sz="2800" b="1" dirty="0">
                <a:solidFill>
                  <a:srgbClr val="000000"/>
                </a:solidFill>
                <a:cs typeface="Times New Roman" pitchFamily="18" charset="0"/>
              </a:rPr>
              <a:t> </a:t>
            </a:r>
            <a:r>
              <a:rPr lang="en-US" altLang="en-US" sz="2800" b="1" dirty="0" err="1">
                <a:solidFill>
                  <a:srgbClr val="000000"/>
                </a:solidFill>
                <a:cs typeface="Times New Roman" pitchFamily="18" charset="0"/>
              </a:rPr>
              <a:t>càng</a:t>
            </a:r>
            <a:r>
              <a:rPr lang="en-US" altLang="en-US" sz="2800" b="1" dirty="0">
                <a:solidFill>
                  <a:srgbClr val="000000"/>
                </a:solidFill>
                <a:cs typeface="Times New Roman" pitchFamily="18" charset="0"/>
              </a:rPr>
              <a:t> </a:t>
            </a:r>
            <a:r>
              <a:rPr lang="en-US" altLang="en-US" sz="2800" b="1" dirty="0" err="1">
                <a:solidFill>
                  <a:srgbClr val="000000"/>
                </a:solidFill>
                <a:cs typeface="Times New Roman" pitchFamily="18" charset="0"/>
              </a:rPr>
              <a:t>nhanh</a:t>
            </a:r>
            <a:r>
              <a:rPr lang="en-US" altLang="en-US" sz="2800" b="1" dirty="0">
                <a:solidFill>
                  <a:srgbClr val="000000"/>
                </a:solidFill>
                <a:cs typeface="Times New Roman" pitchFamily="18" charset="0"/>
              </a:rPr>
              <a:t>, </a:t>
            </a:r>
            <a:r>
              <a:rPr lang="en-US" altLang="en-US" sz="2800" b="1" dirty="0" err="1">
                <a:solidFill>
                  <a:srgbClr val="000000"/>
                </a:solidFill>
                <a:cs typeface="Times New Roman" pitchFamily="18" charset="0"/>
              </a:rPr>
              <a:t>tần</a:t>
            </a:r>
            <a:r>
              <a:rPr lang="en-US" altLang="en-US" sz="2800" b="1" dirty="0">
                <a:solidFill>
                  <a:srgbClr val="000000"/>
                </a:solidFill>
                <a:cs typeface="Times New Roman" pitchFamily="18" charset="0"/>
              </a:rPr>
              <a:t> </a:t>
            </a:r>
            <a:r>
              <a:rPr lang="en-US" altLang="en-US" sz="2800" b="1" dirty="0" err="1">
                <a:solidFill>
                  <a:srgbClr val="000000"/>
                </a:solidFill>
                <a:cs typeface="Times New Roman" pitchFamily="18" charset="0"/>
              </a:rPr>
              <a:t>số</a:t>
            </a:r>
            <a:r>
              <a:rPr lang="en-US" altLang="en-US" sz="2800" b="1" dirty="0">
                <a:solidFill>
                  <a:srgbClr val="000000"/>
                </a:solidFill>
                <a:cs typeface="Times New Roman" pitchFamily="18" charset="0"/>
              </a:rPr>
              <a:t> </a:t>
            </a:r>
            <a:r>
              <a:rPr lang="en-US" altLang="en-US" sz="2800" b="1" dirty="0" err="1">
                <a:solidFill>
                  <a:srgbClr val="000000"/>
                </a:solidFill>
                <a:cs typeface="Times New Roman" pitchFamily="18" charset="0"/>
              </a:rPr>
              <a:t>dao</a:t>
            </a:r>
            <a:r>
              <a:rPr lang="en-US" altLang="en-US" sz="2800" b="1" dirty="0">
                <a:solidFill>
                  <a:srgbClr val="000000"/>
                </a:solidFill>
                <a:cs typeface="Times New Roman" pitchFamily="18" charset="0"/>
              </a:rPr>
              <a:t> </a:t>
            </a:r>
            <a:r>
              <a:rPr lang="en-US" altLang="en-US" sz="2800" b="1" dirty="0" err="1">
                <a:solidFill>
                  <a:srgbClr val="000000"/>
                </a:solidFill>
                <a:cs typeface="Times New Roman" pitchFamily="18" charset="0"/>
              </a:rPr>
              <a:t>động</a:t>
            </a:r>
            <a:endParaRPr lang="en-US" altLang="en-US" sz="2800" b="1" dirty="0">
              <a:solidFill>
                <a:srgbClr val="000000"/>
              </a:solidFill>
              <a:cs typeface="Times New Roman" pitchFamily="18" charset="0"/>
            </a:endParaRPr>
          </a:p>
          <a:p>
            <a:pPr>
              <a:lnSpc>
                <a:spcPct val="150000"/>
              </a:lnSpc>
              <a:buFont typeface="Arial" pitchFamily="34" charset="0"/>
              <a:buNone/>
            </a:pPr>
            <a:r>
              <a:rPr lang="en-US" altLang="en-US" sz="2800" b="1" dirty="0" err="1">
                <a:solidFill>
                  <a:srgbClr val="000000"/>
                </a:solidFill>
                <a:cs typeface="Times New Roman" pitchFamily="18" charset="0"/>
              </a:rPr>
              <a:t>càng</a:t>
            </a:r>
            <a:r>
              <a:rPr lang="en-US" altLang="en-US" sz="2800" b="1" dirty="0">
                <a:solidFill>
                  <a:srgbClr val="000000"/>
                </a:solidFill>
                <a:cs typeface="Times New Roman" pitchFamily="18" charset="0"/>
              </a:rPr>
              <a:t> …(1)…, </a:t>
            </a:r>
            <a:r>
              <a:rPr lang="en-US" altLang="en-US" sz="2800" b="1" dirty="0" err="1">
                <a:solidFill>
                  <a:srgbClr val="000000"/>
                </a:solidFill>
                <a:cs typeface="Times New Roman" pitchFamily="18" charset="0"/>
              </a:rPr>
              <a:t>âm</a:t>
            </a:r>
            <a:r>
              <a:rPr lang="en-US" altLang="en-US" sz="2800" b="1" dirty="0">
                <a:solidFill>
                  <a:srgbClr val="000000"/>
                </a:solidFill>
                <a:cs typeface="Times New Roman" pitchFamily="18" charset="0"/>
              </a:rPr>
              <a:t> </a:t>
            </a:r>
            <a:r>
              <a:rPr lang="en-US" altLang="en-US" sz="2800" b="1" dirty="0" err="1">
                <a:solidFill>
                  <a:srgbClr val="000000"/>
                </a:solidFill>
                <a:cs typeface="Times New Roman" pitchFamily="18" charset="0"/>
              </a:rPr>
              <a:t>phát</a:t>
            </a:r>
            <a:r>
              <a:rPr lang="en-US" altLang="en-US" sz="2800" b="1" dirty="0">
                <a:solidFill>
                  <a:srgbClr val="000000"/>
                </a:solidFill>
                <a:cs typeface="Times New Roman" pitchFamily="18" charset="0"/>
              </a:rPr>
              <a:t> </a:t>
            </a:r>
            <a:r>
              <a:rPr lang="en-US" altLang="en-US" sz="2800" b="1" dirty="0" err="1">
                <a:solidFill>
                  <a:srgbClr val="000000"/>
                </a:solidFill>
                <a:cs typeface="Times New Roman" pitchFamily="18" charset="0"/>
              </a:rPr>
              <a:t>ra</a:t>
            </a:r>
            <a:r>
              <a:rPr lang="en-US" altLang="en-US" sz="2800" b="1" dirty="0">
                <a:solidFill>
                  <a:srgbClr val="000000"/>
                </a:solidFill>
                <a:cs typeface="Times New Roman" pitchFamily="18" charset="0"/>
              </a:rPr>
              <a:t> </a:t>
            </a:r>
            <a:r>
              <a:rPr lang="en-US" altLang="en-US" sz="2800" b="1" dirty="0" err="1">
                <a:solidFill>
                  <a:srgbClr val="000000"/>
                </a:solidFill>
                <a:cs typeface="Times New Roman" pitchFamily="18" charset="0"/>
              </a:rPr>
              <a:t>càng</a:t>
            </a:r>
            <a:r>
              <a:rPr lang="en-US" altLang="en-US" sz="2800" b="1" dirty="0">
                <a:solidFill>
                  <a:srgbClr val="000000"/>
                </a:solidFill>
                <a:cs typeface="Times New Roman" pitchFamily="18" charset="0"/>
              </a:rPr>
              <a:t> …(2)… </a:t>
            </a:r>
          </a:p>
          <a:p>
            <a:pPr>
              <a:buFont typeface="Arial" pitchFamily="34" charset="0"/>
              <a:buNone/>
            </a:pPr>
            <a:r>
              <a:rPr lang="en-US" altLang="en-US" sz="2800" b="1" dirty="0">
                <a:solidFill>
                  <a:srgbClr val="0000FF"/>
                </a:solidFill>
                <a:cs typeface="Times New Roman" pitchFamily="18" charset="0"/>
              </a:rPr>
              <a:t>A. (1) </a:t>
            </a:r>
            <a:r>
              <a:rPr lang="en-US" altLang="en-US" sz="2800" b="1" dirty="0" err="1">
                <a:solidFill>
                  <a:srgbClr val="0000FF"/>
                </a:solidFill>
                <a:cs typeface="Times New Roman" pitchFamily="18" charset="0"/>
              </a:rPr>
              <a:t>bé</a:t>
            </a:r>
            <a:r>
              <a:rPr lang="en-US" altLang="en-US" sz="2800" b="1" dirty="0">
                <a:solidFill>
                  <a:srgbClr val="0000FF"/>
                </a:solidFill>
                <a:cs typeface="Times New Roman" pitchFamily="18" charset="0"/>
              </a:rPr>
              <a:t>, (2) to.                     B. (1) </a:t>
            </a:r>
            <a:r>
              <a:rPr lang="en-US" altLang="en-US" sz="2800" b="1" dirty="0" err="1">
                <a:solidFill>
                  <a:srgbClr val="0000FF"/>
                </a:solidFill>
                <a:cs typeface="Times New Roman" pitchFamily="18" charset="0"/>
              </a:rPr>
              <a:t>lớn</a:t>
            </a:r>
            <a:r>
              <a:rPr lang="en-US" altLang="en-US" sz="2800" b="1" dirty="0">
                <a:solidFill>
                  <a:srgbClr val="0000FF"/>
                </a:solidFill>
                <a:cs typeface="Times New Roman" pitchFamily="18" charset="0"/>
              </a:rPr>
              <a:t>, (2) to.</a:t>
            </a:r>
          </a:p>
          <a:p>
            <a:pPr>
              <a:buFont typeface="Arial" pitchFamily="34" charset="0"/>
              <a:buNone/>
            </a:pPr>
            <a:r>
              <a:rPr lang="en-US" altLang="en-US" sz="2800" b="1" dirty="0">
                <a:solidFill>
                  <a:srgbClr val="0000FF"/>
                </a:solidFill>
                <a:cs typeface="Times New Roman" pitchFamily="18" charset="0"/>
              </a:rPr>
              <a:t>C. (1) </a:t>
            </a:r>
            <a:r>
              <a:rPr lang="en-US" altLang="en-US" sz="2800" b="1" dirty="0" err="1">
                <a:solidFill>
                  <a:srgbClr val="0000FF"/>
                </a:solidFill>
                <a:cs typeface="Times New Roman" pitchFamily="18" charset="0"/>
              </a:rPr>
              <a:t>bé</a:t>
            </a:r>
            <a:r>
              <a:rPr lang="en-US" altLang="en-US" sz="2800" b="1" dirty="0">
                <a:solidFill>
                  <a:srgbClr val="0000FF"/>
                </a:solidFill>
                <a:cs typeface="Times New Roman" pitchFamily="18" charset="0"/>
              </a:rPr>
              <a:t>, (2) </a:t>
            </a:r>
            <a:r>
              <a:rPr lang="en-US" altLang="en-US" sz="2800" b="1" dirty="0" err="1">
                <a:solidFill>
                  <a:srgbClr val="0000FF"/>
                </a:solidFill>
                <a:cs typeface="Times New Roman" pitchFamily="18" charset="0"/>
              </a:rPr>
              <a:t>nhỏ</a:t>
            </a:r>
            <a:r>
              <a:rPr lang="en-US" altLang="en-US" sz="2800" b="1" dirty="0">
                <a:solidFill>
                  <a:srgbClr val="0000FF"/>
                </a:solidFill>
                <a:cs typeface="Times New Roman" pitchFamily="18" charset="0"/>
              </a:rPr>
              <a:t>.                 D. (1) </a:t>
            </a:r>
            <a:r>
              <a:rPr lang="en-US" altLang="en-US" sz="2800" b="1" dirty="0" err="1">
                <a:solidFill>
                  <a:srgbClr val="0000FF"/>
                </a:solidFill>
                <a:cs typeface="Times New Roman" pitchFamily="18" charset="0"/>
              </a:rPr>
              <a:t>lớn</a:t>
            </a:r>
            <a:r>
              <a:rPr lang="en-US" altLang="en-US" sz="2800" b="1" dirty="0">
                <a:solidFill>
                  <a:srgbClr val="0000FF"/>
                </a:solidFill>
                <a:cs typeface="Times New Roman" pitchFamily="18" charset="0"/>
              </a:rPr>
              <a:t>, (2) </a:t>
            </a:r>
            <a:r>
              <a:rPr lang="en-US" altLang="en-US" sz="2800" b="1" dirty="0" err="1">
                <a:solidFill>
                  <a:srgbClr val="0000FF"/>
                </a:solidFill>
                <a:cs typeface="Times New Roman" pitchFamily="18" charset="0"/>
              </a:rPr>
              <a:t>cao</a:t>
            </a:r>
            <a:r>
              <a:rPr lang="en-US" altLang="en-US" sz="2800" b="1" dirty="0">
                <a:solidFill>
                  <a:srgbClr val="0000FF"/>
                </a:solidFill>
                <a:cs typeface="Times New Roman" pitchFamily="18" charset="0"/>
              </a:rPr>
              <a:t>.</a:t>
            </a:r>
            <a:endParaRPr lang="en-US" altLang="en-US" sz="2800" b="1" i="1" dirty="0">
              <a:solidFill>
                <a:srgbClr val="0000FF"/>
              </a:solidFill>
              <a:cs typeface="Times New Roman" pitchFamily="18" charset="0"/>
            </a:endParaRPr>
          </a:p>
        </p:txBody>
      </p:sp>
      <p:sp>
        <p:nvSpPr>
          <p:cNvPr id="9" name="Oval 2"/>
          <p:cNvSpPr>
            <a:spLocks noChangeArrowheads="1"/>
          </p:cNvSpPr>
          <p:nvPr/>
        </p:nvSpPr>
        <p:spPr bwMode="auto">
          <a:xfrm>
            <a:off x="265850" y="5094744"/>
            <a:ext cx="34375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defTabSz="912114">
              <a:spcBef>
                <a:spcPct val="0"/>
              </a:spcBef>
              <a:buFont typeface="Arial" panose="020B0604020202020204" pitchFamily="34" charset="0"/>
              <a:buNone/>
              <a:defRPr/>
            </a:pPr>
            <a:endParaRPr lang="vi-VN" altLang="en-US" sz="2793">
              <a:solidFill>
                <a:srgbClr val="FF0000"/>
              </a:solidFill>
              <a:latin typeface="VNI-Times" pitchFamily="2" charset="0"/>
              <a:cs typeface="Arial" panose="020B0604020202020204" pitchFamily="34" charset="0"/>
            </a:endParaRPr>
          </a:p>
        </p:txBody>
      </p:sp>
    </p:spTree>
    <p:extLst>
      <p:ext uri="{BB962C8B-B14F-4D97-AF65-F5344CB8AC3E}">
        <p14:creationId xmlns:p14="http://schemas.microsoft.com/office/powerpoint/2010/main" val="38692027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repeatCount="3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repeatCount="300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3426" y="838200"/>
            <a:ext cx="825001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5000"/>
              </a:lnSpc>
            </a:pPr>
            <a:r>
              <a:rPr lang="en-US" sz="2800" b="1" u="sng" dirty="0" err="1">
                <a:cs typeface="Times New Roman" pitchFamily="18" charset="0"/>
              </a:rPr>
              <a:t>Bài</a:t>
            </a:r>
            <a:r>
              <a:rPr lang="en-US" sz="2800" b="1" u="sng" dirty="0">
                <a:cs typeface="Times New Roman" pitchFamily="18" charset="0"/>
              </a:rPr>
              <a:t> 4</a:t>
            </a:r>
            <a:r>
              <a:rPr lang="en-US" sz="2800" b="1" dirty="0">
                <a:cs typeface="Times New Roman" pitchFamily="18" charset="0"/>
              </a:rPr>
              <a:t>:</a:t>
            </a:r>
            <a:r>
              <a:rPr lang="en-US" sz="2800" dirty="0">
                <a:cs typeface="Times New Roman" pitchFamily="18" charset="0"/>
              </a:rPr>
              <a:t> </a:t>
            </a:r>
            <a:r>
              <a:rPr lang="en-US" sz="2800" dirty="0" err="1">
                <a:cs typeface="Times New Roman" pitchFamily="18" charset="0"/>
              </a:rPr>
              <a:t>Khi</a:t>
            </a:r>
            <a:r>
              <a:rPr lang="en-US" sz="2800" dirty="0">
                <a:cs typeface="Times New Roman" pitchFamily="18" charset="0"/>
              </a:rPr>
              <a:t> </a:t>
            </a:r>
            <a:r>
              <a:rPr lang="en-US" sz="2800" dirty="0" err="1">
                <a:cs typeface="Times New Roman" pitchFamily="18" charset="0"/>
              </a:rPr>
              <a:t>gõ</a:t>
            </a:r>
            <a:r>
              <a:rPr lang="en-US" sz="2800" dirty="0">
                <a:cs typeface="Times New Roman" pitchFamily="18" charset="0"/>
              </a:rPr>
              <a:t> </a:t>
            </a:r>
            <a:r>
              <a:rPr lang="en-US" sz="2800" dirty="0" err="1">
                <a:cs typeface="Times New Roman" pitchFamily="18" charset="0"/>
              </a:rPr>
              <a:t>vào</a:t>
            </a:r>
            <a:r>
              <a:rPr lang="en-US" sz="2800" dirty="0">
                <a:cs typeface="Times New Roman" pitchFamily="18" charset="0"/>
              </a:rPr>
              <a:t> </a:t>
            </a:r>
            <a:r>
              <a:rPr lang="en-US" sz="2800" dirty="0" err="1">
                <a:cs typeface="Times New Roman" pitchFamily="18" charset="0"/>
              </a:rPr>
              <a:t>mặt</a:t>
            </a:r>
            <a:r>
              <a:rPr lang="en-US" sz="2800" dirty="0">
                <a:cs typeface="Times New Roman" pitchFamily="18" charset="0"/>
              </a:rPr>
              <a:t> </a:t>
            </a:r>
            <a:r>
              <a:rPr lang="en-US" sz="2800" dirty="0" err="1">
                <a:cs typeface="Times New Roman" pitchFamily="18" charset="0"/>
              </a:rPr>
              <a:t>trống</a:t>
            </a:r>
            <a:r>
              <a:rPr lang="en-US" sz="2800" dirty="0">
                <a:cs typeface="Times New Roman" pitchFamily="18" charset="0"/>
              </a:rPr>
              <a:t> </a:t>
            </a:r>
            <a:r>
              <a:rPr lang="en-US" sz="2800" dirty="0" err="1">
                <a:cs typeface="Times New Roman" pitchFamily="18" charset="0"/>
              </a:rPr>
              <a:t>thì</a:t>
            </a:r>
            <a:r>
              <a:rPr lang="en-US" sz="2800" dirty="0">
                <a:cs typeface="Times New Roman" pitchFamily="18" charset="0"/>
              </a:rPr>
              <a:t> </a:t>
            </a:r>
            <a:r>
              <a:rPr lang="en-US" sz="2800" dirty="0" err="1">
                <a:cs typeface="Times New Roman" pitchFamily="18" charset="0"/>
              </a:rPr>
              <a:t>mặt</a:t>
            </a:r>
            <a:r>
              <a:rPr lang="en-US" sz="2800" dirty="0">
                <a:cs typeface="Times New Roman" pitchFamily="18" charset="0"/>
              </a:rPr>
              <a:t> </a:t>
            </a:r>
            <a:r>
              <a:rPr lang="en-US" sz="2800" dirty="0" err="1">
                <a:cs typeface="Times New Roman" pitchFamily="18" charset="0"/>
              </a:rPr>
              <a:t>trống</a:t>
            </a:r>
            <a:r>
              <a:rPr lang="en-US" sz="2800" dirty="0">
                <a:cs typeface="Times New Roman" pitchFamily="18" charset="0"/>
              </a:rPr>
              <a:t> rung </a:t>
            </a:r>
            <a:r>
              <a:rPr lang="en-US" sz="2800" dirty="0" err="1">
                <a:cs typeface="Times New Roman" pitchFamily="18" charset="0"/>
              </a:rPr>
              <a:t>động</a:t>
            </a:r>
            <a:r>
              <a:rPr lang="en-US" sz="2800" dirty="0">
                <a:cs typeface="Times New Roman" pitchFamily="18" charset="0"/>
              </a:rPr>
              <a:t> </a:t>
            </a:r>
            <a:r>
              <a:rPr lang="en-US" sz="2800" dirty="0" err="1">
                <a:cs typeface="Times New Roman" pitchFamily="18" charset="0"/>
              </a:rPr>
              <a:t>phát</a:t>
            </a:r>
            <a:r>
              <a:rPr lang="en-US" sz="2800" dirty="0">
                <a:cs typeface="Times New Roman" pitchFamily="18" charset="0"/>
              </a:rPr>
              <a:t> </a:t>
            </a:r>
            <a:r>
              <a:rPr lang="en-US" sz="2800" dirty="0" err="1">
                <a:cs typeface="Times New Roman" pitchFamily="18" charset="0"/>
              </a:rPr>
              <a:t>ra</a:t>
            </a:r>
            <a:r>
              <a:rPr lang="en-US" sz="2800" dirty="0">
                <a:cs typeface="Times New Roman" pitchFamily="18" charset="0"/>
              </a:rPr>
              <a:t> </a:t>
            </a:r>
            <a:r>
              <a:rPr lang="en-US" sz="2800" dirty="0" err="1">
                <a:cs typeface="Times New Roman" pitchFamily="18" charset="0"/>
              </a:rPr>
              <a:t>âm</a:t>
            </a:r>
            <a:r>
              <a:rPr lang="en-US" sz="2800" dirty="0">
                <a:cs typeface="Times New Roman" pitchFamily="18" charset="0"/>
              </a:rPr>
              <a:t> </a:t>
            </a:r>
            <a:r>
              <a:rPr lang="en-US" sz="2800" dirty="0" err="1">
                <a:cs typeface="Times New Roman" pitchFamily="18" charset="0"/>
              </a:rPr>
              <a:t>thanh</a:t>
            </a:r>
            <a:r>
              <a:rPr lang="en-US" sz="2800" dirty="0">
                <a:cs typeface="Times New Roman" pitchFamily="18" charset="0"/>
              </a:rPr>
              <a:t>. </a:t>
            </a:r>
            <a:r>
              <a:rPr lang="en-US" sz="2800" dirty="0" err="1">
                <a:cs typeface="Times New Roman" pitchFamily="18" charset="0"/>
              </a:rPr>
              <a:t>Nhưng</a:t>
            </a:r>
            <a:r>
              <a:rPr lang="en-US" sz="2800" dirty="0">
                <a:cs typeface="Times New Roman" pitchFamily="18" charset="0"/>
              </a:rPr>
              <a:t> </a:t>
            </a:r>
            <a:r>
              <a:rPr lang="en-US" sz="2800" dirty="0" err="1">
                <a:cs typeface="Times New Roman" pitchFamily="18" charset="0"/>
              </a:rPr>
              <a:t>khi</a:t>
            </a:r>
            <a:r>
              <a:rPr lang="en-US" sz="2800" dirty="0">
                <a:cs typeface="Times New Roman" pitchFamily="18" charset="0"/>
              </a:rPr>
              <a:t> </a:t>
            </a:r>
            <a:r>
              <a:rPr lang="en-US" sz="2800" dirty="0" err="1">
                <a:cs typeface="Times New Roman" pitchFamily="18" charset="0"/>
              </a:rPr>
              <a:t>cho</a:t>
            </a:r>
            <a:r>
              <a:rPr lang="en-US" sz="2800" dirty="0">
                <a:cs typeface="Times New Roman" pitchFamily="18" charset="0"/>
              </a:rPr>
              <a:t> con </a:t>
            </a:r>
            <a:r>
              <a:rPr lang="en-US" sz="2800" dirty="0" err="1">
                <a:cs typeface="Times New Roman" pitchFamily="18" charset="0"/>
              </a:rPr>
              <a:t>lắc</a:t>
            </a:r>
            <a:r>
              <a:rPr lang="en-US" sz="2800" dirty="0">
                <a:cs typeface="Times New Roman" pitchFamily="18" charset="0"/>
              </a:rPr>
              <a:t> </a:t>
            </a:r>
            <a:r>
              <a:rPr lang="en-US" sz="2800" dirty="0" err="1">
                <a:cs typeface="Times New Roman" pitchFamily="18" charset="0"/>
              </a:rPr>
              <a:t>dao</a:t>
            </a:r>
            <a:r>
              <a:rPr lang="en-US" sz="2800" dirty="0">
                <a:cs typeface="Times New Roman" pitchFamily="18" charset="0"/>
              </a:rPr>
              <a:t> </a:t>
            </a:r>
            <a:r>
              <a:rPr lang="en-US" sz="2800" dirty="0" err="1">
                <a:cs typeface="Times New Roman" pitchFamily="18" charset="0"/>
              </a:rPr>
              <a:t>động</a:t>
            </a:r>
            <a:r>
              <a:rPr lang="en-US" sz="2800" dirty="0">
                <a:cs typeface="Times New Roman" pitchFamily="18" charset="0"/>
              </a:rPr>
              <a:t> </a:t>
            </a:r>
            <a:r>
              <a:rPr lang="en-US" sz="2800" dirty="0" err="1">
                <a:cs typeface="Times New Roman" pitchFamily="18" charset="0"/>
              </a:rPr>
              <a:t>thì</a:t>
            </a:r>
            <a:r>
              <a:rPr lang="en-US" sz="2800" dirty="0">
                <a:cs typeface="Times New Roman" pitchFamily="18" charset="0"/>
              </a:rPr>
              <a:t> </a:t>
            </a:r>
            <a:r>
              <a:rPr lang="en-US" sz="2800" dirty="0" err="1">
                <a:cs typeface="Times New Roman" pitchFamily="18" charset="0"/>
              </a:rPr>
              <a:t>không</a:t>
            </a:r>
            <a:r>
              <a:rPr lang="en-US" sz="2800" dirty="0">
                <a:cs typeface="Times New Roman" pitchFamily="18" charset="0"/>
              </a:rPr>
              <a:t> </a:t>
            </a:r>
            <a:r>
              <a:rPr lang="en-US" sz="2800" dirty="0" err="1">
                <a:cs typeface="Times New Roman" pitchFamily="18" charset="0"/>
              </a:rPr>
              <a:t>nghe</a:t>
            </a:r>
            <a:r>
              <a:rPr lang="en-US" sz="2800" dirty="0">
                <a:cs typeface="Times New Roman" pitchFamily="18" charset="0"/>
              </a:rPr>
              <a:t> </a:t>
            </a:r>
            <a:r>
              <a:rPr lang="en-US" sz="2800" dirty="0" err="1">
                <a:cs typeface="Times New Roman" pitchFamily="18" charset="0"/>
              </a:rPr>
              <a:t>thấy</a:t>
            </a:r>
            <a:r>
              <a:rPr lang="en-US" sz="2800" dirty="0">
                <a:cs typeface="Times New Roman" pitchFamily="18" charset="0"/>
              </a:rPr>
              <a:t> </a:t>
            </a:r>
            <a:r>
              <a:rPr lang="en-US" sz="2800" dirty="0" err="1">
                <a:cs typeface="Times New Roman" pitchFamily="18" charset="0"/>
              </a:rPr>
              <a:t>âm</a:t>
            </a:r>
            <a:r>
              <a:rPr lang="en-US" sz="2800" dirty="0">
                <a:cs typeface="Times New Roman" pitchFamily="18" charset="0"/>
              </a:rPr>
              <a:t> </a:t>
            </a:r>
            <a:r>
              <a:rPr lang="en-US" sz="2800" dirty="0" err="1">
                <a:cs typeface="Times New Roman" pitchFamily="18" charset="0"/>
              </a:rPr>
              <a:t>thanh</a:t>
            </a:r>
            <a:r>
              <a:rPr lang="en-US" sz="2800" dirty="0">
                <a:cs typeface="Times New Roman" pitchFamily="18" charset="0"/>
              </a:rPr>
              <a:t>. </a:t>
            </a:r>
            <a:r>
              <a:rPr lang="en-US" sz="2800" dirty="0" err="1">
                <a:cs typeface="Times New Roman" pitchFamily="18" charset="0"/>
              </a:rPr>
              <a:t>Có</a:t>
            </a:r>
            <a:r>
              <a:rPr lang="en-US" sz="2800" dirty="0">
                <a:cs typeface="Times New Roman" pitchFamily="18" charset="0"/>
              </a:rPr>
              <a:t> </a:t>
            </a:r>
            <a:r>
              <a:rPr lang="en-US" sz="2800" dirty="0" err="1">
                <a:cs typeface="Times New Roman" pitchFamily="18" charset="0"/>
              </a:rPr>
              <a:t>người</a:t>
            </a:r>
            <a:r>
              <a:rPr lang="en-US" sz="2800" dirty="0">
                <a:cs typeface="Times New Roman" pitchFamily="18" charset="0"/>
              </a:rPr>
              <a:t> </a:t>
            </a:r>
            <a:r>
              <a:rPr lang="en-US" sz="2800" dirty="0" err="1">
                <a:cs typeface="Times New Roman" pitchFamily="18" charset="0"/>
              </a:rPr>
              <a:t>giải</a:t>
            </a:r>
            <a:r>
              <a:rPr lang="en-US" sz="2800" dirty="0">
                <a:cs typeface="Times New Roman" pitchFamily="18" charset="0"/>
              </a:rPr>
              <a:t> </a:t>
            </a:r>
            <a:r>
              <a:rPr lang="en-US" sz="2800" dirty="0" err="1">
                <a:cs typeface="Times New Roman" pitchFamily="18" charset="0"/>
              </a:rPr>
              <a:t>thích</a:t>
            </a:r>
            <a:r>
              <a:rPr lang="en-US" sz="2800" dirty="0">
                <a:cs typeface="Times New Roman" pitchFamily="18" charset="0"/>
              </a:rPr>
              <a:t> </a:t>
            </a:r>
            <a:r>
              <a:rPr lang="en-US" sz="2800" dirty="0" err="1">
                <a:cs typeface="Times New Roman" pitchFamily="18" charset="0"/>
              </a:rPr>
              <a:t>như</a:t>
            </a:r>
            <a:r>
              <a:rPr lang="en-US" sz="2800" dirty="0">
                <a:cs typeface="Times New Roman" pitchFamily="18" charset="0"/>
              </a:rPr>
              <a:t> </a:t>
            </a:r>
            <a:r>
              <a:rPr lang="en-US" sz="2800" dirty="0" err="1">
                <a:cs typeface="Times New Roman" pitchFamily="18" charset="0"/>
              </a:rPr>
              <a:t>sau</a:t>
            </a:r>
            <a:r>
              <a:rPr lang="en-US" sz="2800" dirty="0">
                <a:cs typeface="Times New Roman" pitchFamily="18" charset="0"/>
              </a:rPr>
              <a:t>, </a:t>
            </a:r>
            <a:r>
              <a:rPr lang="en-US" sz="2800" dirty="0" err="1">
                <a:cs typeface="Times New Roman" pitchFamily="18" charset="0"/>
              </a:rPr>
              <a:t>chọn</a:t>
            </a:r>
            <a:r>
              <a:rPr lang="en-US" sz="2800" dirty="0">
                <a:cs typeface="Times New Roman" pitchFamily="18" charset="0"/>
              </a:rPr>
              <a:t> </a:t>
            </a:r>
            <a:r>
              <a:rPr lang="en-US" sz="2800" dirty="0" err="1">
                <a:cs typeface="Times New Roman" pitchFamily="18" charset="0"/>
              </a:rPr>
              <a:t>câu</a:t>
            </a:r>
            <a:r>
              <a:rPr lang="en-US" sz="2800" dirty="0">
                <a:cs typeface="Times New Roman" pitchFamily="18" charset="0"/>
              </a:rPr>
              <a:t> </a:t>
            </a:r>
            <a:r>
              <a:rPr lang="en-US" sz="2800" dirty="0" err="1">
                <a:cs typeface="Times New Roman" pitchFamily="18" charset="0"/>
              </a:rPr>
              <a:t>giải</a:t>
            </a:r>
            <a:r>
              <a:rPr lang="en-US" sz="2800" dirty="0">
                <a:cs typeface="Times New Roman" pitchFamily="18" charset="0"/>
              </a:rPr>
              <a:t> </a:t>
            </a:r>
            <a:r>
              <a:rPr lang="en-US" sz="2800" dirty="0" err="1">
                <a:cs typeface="Times New Roman" pitchFamily="18" charset="0"/>
              </a:rPr>
              <a:t>thích</a:t>
            </a:r>
            <a:r>
              <a:rPr lang="en-US" sz="2800" dirty="0">
                <a:cs typeface="Times New Roman" pitchFamily="18" charset="0"/>
              </a:rPr>
              <a:t> </a:t>
            </a:r>
            <a:r>
              <a:rPr lang="en-US" sz="2800" b="1" dirty="0" err="1">
                <a:cs typeface="Times New Roman" pitchFamily="18" charset="0"/>
              </a:rPr>
              <a:t>đúng</a:t>
            </a:r>
            <a:r>
              <a:rPr lang="en-US" sz="2800" dirty="0">
                <a:cs typeface="Times New Roman" pitchFamily="18" charset="0"/>
              </a:rPr>
              <a:t>?</a:t>
            </a:r>
            <a:endParaRPr lang="en-US" sz="3200" dirty="0">
              <a:cs typeface="Times New Roman" pitchFamily="18" charset="0"/>
            </a:endParaRPr>
          </a:p>
          <a:p>
            <a:pPr algn="just">
              <a:lnSpc>
                <a:spcPct val="115000"/>
              </a:lnSpc>
            </a:pPr>
            <a:r>
              <a:rPr lang="en-US" sz="2800" b="1" dirty="0">
                <a:cs typeface="Times New Roman" pitchFamily="18" charset="0"/>
              </a:rPr>
              <a:t>A. </a:t>
            </a:r>
            <a:r>
              <a:rPr lang="en-US" sz="2800" dirty="0">
                <a:cs typeface="Times New Roman" pitchFamily="18" charset="0"/>
              </a:rPr>
              <a:t>Con </a:t>
            </a:r>
            <a:r>
              <a:rPr lang="en-US" sz="2800" dirty="0" err="1">
                <a:cs typeface="Times New Roman" pitchFamily="18" charset="0"/>
              </a:rPr>
              <a:t>lắc</a:t>
            </a:r>
            <a:r>
              <a:rPr lang="en-US" sz="2800" dirty="0">
                <a:cs typeface="Times New Roman" pitchFamily="18" charset="0"/>
              </a:rPr>
              <a:t> </a:t>
            </a:r>
            <a:r>
              <a:rPr lang="en-US" sz="2800" dirty="0" err="1">
                <a:cs typeface="Times New Roman" pitchFamily="18" charset="0"/>
              </a:rPr>
              <a:t>không</a:t>
            </a:r>
            <a:r>
              <a:rPr lang="en-US" sz="2800" dirty="0">
                <a:cs typeface="Times New Roman" pitchFamily="18" charset="0"/>
              </a:rPr>
              <a:t> </a:t>
            </a:r>
            <a:r>
              <a:rPr lang="en-US" sz="2800" dirty="0" err="1">
                <a:cs typeface="Times New Roman" pitchFamily="18" charset="0"/>
              </a:rPr>
              <a:t>phải</a:t>
            </a:r>
            <a:r>
              <a:rPr lang="en-US" sz="2800" dirty="0">
                <a:cs typeface="Times New Roman" pitchFamily="18" charset="0"/>
              </a:rPr>
              <a:t> </a:t>
            </a:r>
            <a:r>
              <a:rPr lang="en-US" sz="2800" dirty="0" err="1">
                <a:cs typeface="Times New Roman" pitchFamily="18" charset="0"/>
              </a:rPr>
              <a:t>là</a:t>
            </a:r>
            <a:r>
              <a:rPr lang="en-US" sz="2800" dirty="0">
                <a:cs typeface="Times New Roman" pitchFamily="18" charset="0"/>
              </a:rPr>
              <a:t> </a:t>
            </a:r>
            <a:r>
              <a:rPr lang="en-US" sz="2800" dirty="0" err="1">
                <a:cs typeface="Times New Roman" pitchFamily="18" charset="0"/>
              </a:rPr>
              <a:t>nguồn</a:t>
            </a:r>
            <a:r>
              <a:rPr lang="en-US" sz="2800" dirty="0">
                <a:cs typeface="Times New Roman" pitchFamily="18" charset="0"/>
              </a:rPr>
              <a:t> </a:t>
            </a:r>
            <a:r>
              <a:rPr lang="en-US" sz="2800" dirty="0" err="1">
                <a:cs typeface="Times New Roman" pitchFamily="18" charset="0"/>
              </a:rPr>
              <a:t>âm</a:t>
            </a:r>
            <a:r>
              <a:rPr lang="en-US" sz="2800" dirty="0">
                <a:cs typeface="Times New Roman" pitchFamily="18" charset="0"/>
              </a:rPr>
              <a:t>.</a:t>
            </a:r>
            <a:endParaRPr lang="en-US" sz="3200" dirty="0">
              <a:cs typeface="Times New Roman" pitchFamily="18" charset="0"/>
            </a:endParaRPr>
          </a:p>
          <a:p>
            <a:pPr algn="just">
              <a:lnSpc>
                <a:spcPct val="115000"/>
              </a:lnSpc>
            </a:pPr>
            <a:r>
              <a:rPr lang="en-US" sz="2800" b="1" dirty="0">
                <a:cs typeface="Times New Roman" pitchFamily="18" charset="0"/>
              </a:rPr>
              <a:t>B. </a:t>
            </a:r>
            <a:r>
              <a:rPr lang="en-US" sz="2800" dirty="0">
                <a:cs typeface="Times New Roman" pitchFamily="18" charset="0"/>
              </a:rPr>
              <a:t>Con </a:t>
            </a:r>
            <a:r>
              <a:rPr lang="en-US" sz="2800" dirty="0" err="1">
                <a:cs typeface="Times New Roman" pitchFamily="18" charset="0"/>
              </a:rPr>
              <a:t>lắc</a:t>
            </a:r>
            <a:r>
              <a:rPr lang="en-US" sz="2800" dirty="0">
                <a:cs typeface="Times New Roman" pitchFamily="18" charset="0"/>
              </a:rPr>
              <a:t> </a:t>
            </a:r>
            <a:r>
              <a:rPr lang="en-US" sz="2800" dirty="0" err="1">
                <a:cs typeface="Times New Roman" pitchFamily="18" charset="0"/>
              </a:rPr>
              <a:t>là</a:t>
            </a:r>
            <a:r>
              <a:rPr lang="en-US" sz="2800" dirty="0">
                <a:cs typeface="Times New Roman" pitchFamily="18" charset="0"/>
              </a:rPr>
              <a:t> </a:t>
            </a:r>
            <a:r>
              <a:rPr lang="en-US" sz="2800" dirty="0" err="1">
                <a:cs typeface="Times New Roman" pitchFamily="18" charset="0"/>
              </a:rPr>
              <a:t>nguồn</a:t>
            </a:r>
            <a:r>
              <a:rPr lang="en-US" sz="2800" dirty="0">
                <a:cs typeface="Times New Roman" pitchFamily="18" charset="0"/>
              </a:rPr>
              <a:t> </a:t>
            </a:r>
            <a:r>
              <a:rPr lang="en-US" sz="2800" dirty="0" err="1">
                <a:cs typeface="Times New Roman" pitchFamily="18" charset="0"/>
              </a:rPr>
              <a:t>phát</a:t>
            </a:r>
            <a:r>
              <a:rPr lang="en-US" sz="2800" dirty="0">
                <a:cs typeface="Times New Roman" pitchFamily="18" charset="0"/>
              </a:rPr>
              <a:t> </a:t>
            </a:r>
            <a:r>
              <a:rPr lang="en-US" sz="2800" dirty="0" err="1">
                <a:cs typeface="Times New Roman" pitchFamily="18" charset="0"/>
              </a:rPr>
              <a:t>ra</a:t>
            </a:r>
            <a:r>
              <a:rPr lang="en-US" sz="2800" dirty="0">
                <a:cs typeface="Times New Roman" pitchFamily="18" charset="0"/>
              </a:rPr>
              <a:t> </a:t>
            </a:r>
            <a:r>
              <a:rPr lang="en-US" sz="2800" dirty="0" err="1">
                <a:cs typeface="Times New Roman" pitchFamily="18" charset="0"/>
              </a:rPr>
              <a:t>âm</a:t>
            </a:r>
            <a:r>
              <a:rPr lang="en-US" sz="2800" dirty="0">
                <a:cs typeface="Times New Roman" pitchFamily="18" charset="0"/>
              </a:rPr>
              <a:t> </a:t>
            </a:r>
            <a:r>
              <a:rPr lang="en-US" sz="2800" dirty="0" err="1">
                <a:cs typeface="Times New Roman" pitchFamily="18" charset="0"/>
              </a:rPr>
              <a:t>thanh</a:t>
            </a:r>
            <a:r>
              <a:rPr lang="en-US" sz="2800" dirty="0">
                <a:cs typeface="Times New Roman" pitchFamily="18" charset="0"/>
              </a:rPr>
              <a:t> </a:t>
            </a:r>
            <a:r>
              <a:rPr lang="en-US" sz="2800" dirty="0" err="1">
                <a:cs typeface="Times New Roman" pitchFamily="18" charset="0"/>
              </a:rPr>
              <a:t>nhưng</a:t>
            </a:r>
            <a:r>
              <a:rPr lang="en-US" sz="2800" dirty="0">
                <a:cs typeface="Times New Roman" pitchFamily="18" charset="0"/>
              </a:rPr>
              <a:t> </a:t>
            </a:r>
            <a:r>
              <a:rPr lang="en-US" sz="2800" dirty="0" err="1">
                <a:cs typeface="Times New Roman" pitchFamily="18" charset="0"/>
              </a:rPr>
              <a:t>tần</a:t>
            </a:r>
            <a:r>
              <a:rPr lang="en-US" sz="2800" dirty="0">
                <a:cs typeface="Times New Roman" pitchFamily="18" charset="0"/>
              </a:rPr>
              <a:t> </a:t>
            </a:r>
            <a:r>
              <a:rPr lang="en-US" sz="2800" dirty="0" err="1">
                <a:cs typeface="Times New Roman" pitchFamily="18" charset="0"/>
              </a:rPr>
              <a:t>số</a:t>
            </a:r>
            <a:r>
              <a:rPr lang="en-US" sz="2800" dirty="0">
                <a:cs typeface="Times New Roman" pitchFamily="18" charset="0"/>
              </a:rPr>
              <a:t> </a:t>
            </a:r>
            <a:r>
              <a:rPr lang="en-US" sz="2800" dirty="0" err="1">
                <a:cs typeface="Times New Roman" pitchFamily="18" charset="0"/>
              </a:rPr>
              <a:t>nhỏ</a:t>
            </a:r>
            <a:r>
              <a:rPr lang="en-US" sz="2800" dirty="0">
                <a:cs typeface="Times New Roman" pitchFamily="18" charset="0"/>
              </a:rPr>
              <a:t> (</a:t>
            </a:r>
            <a:r>
              <a:rPr lang="en-US" sz="2800" dirty="0" err="1">
                <a:cs typeface="Times New Roman" pitchFamily="18" charset="0"/>
              </a:rPr>
              <a:t>hạ</a:t>
            </a:r>
            <a:r>
              <a:rPr lang="en-US" sz="2800" dirty="0">
                <a:cs typeface="Times New Roman" pitchFamily="18" charset="0"/>
              </a:rPr>
              <a:t> </a:t>
            </a:r>
            <a:r>
              <a:rPr lang="en-US" sz="2800" dirty="0" err="1">
                <a:cs typeface="Times New Roman" pitchFamily="18" charset="0"/>
              </a:rPr>
              <a:t>âm</a:t>
            </a:r>
            <a:r>
              <a:rPr lang="en-US" sz="2800" dirty="0">
                <a:cs typeface="Times New Roman" pitchFamily="18" charset="0"/>
              </a:rPr>
              <a:t>) </a:t>
            </a:r>
            <a:r>
              <a:rPr lang="en-US" sz="2800" dirty="0" err="1">
                <a:cs typeface="Times New Roman" pitchFamily="18" charset="0"/>
              </a:rPr>
              <a:t>nên</a:t>
            </a:r>
            <a:r>
              <a:rPr lang="en-US" sz="2800" dirty="0">
                <a:cs typeface="Times New Roman" pitchFamily="18" charset="0"/>
              </a:rPr>
              <a:t> tai </a:t>
            </a:r>
            <a:r>
              <a:rPr lang="en-US" sz="2800" dirty="0" err="1">
                <a:cs typeface="Times New Roman" pitchFamily="18" charset="0"/>
              </a:rPr>
              <a:t>người</a:t>
            </a:r>
            <a:r>
              <a:rPr lang="en-US" sz="2800" dirty="0">
                <a:cs typeface="Times New Roman" pitchFamily="18" charset="0"/>
              </a:rPr>
              <a:t> </a:t>
            </a:r>
            <a:r>
              <a:rPr lang="en-US" sz="2800" dirty="0" err="1">
                <a:cs typeface="Times New Roman" pitchFamily="18" charset="0"/>
              </a:rPr>
              <a:t>không</a:t>
            </a:r>
            <a:r>
              <a:rPr lang="en-US" sz="2800" dirty="0">
                <a:cs typeface="Times New Roman" pitchFamily="18" charset="0"/>
              </a:rPr>
              <a:t> </a:t>
            </a:r>
            <a:r>
              <a:rPr lang="en-US" sz="2800" dirty="0" err="1">
                <a:cs typeface="Times New Roman" pitchFamily="18" charset="0"/>
              </a:rPr>
              <a:t>nghe</a:t>
            </a:r>
            <a:r>
              <a:rPr lang="en-US" sz="2800" dirty="0">
                <a:cs typeface="Times New Roman" pitchFamily="18" charset="0"/>
              </a:rPr>
              <a:t> </a:t>
            </a:r>
            <a:r>
              <a:rPr lang="en-US" sz="2800" dirty="0" err="1">
                <a:cs typeface="Times New Roman" pitchFamily="18" charset="0"/>
              </a:rPr>
              <a:t>được</a:t>
            </a:r>
            <a:r>
              <a:rPr lang="en-US" sz="2800" dirty="0">
                <a:cs typeface="Times New Roman" pitchFamily="18" charset="0"/>
              </a:rPr>
              <a:t>.</a:t>
            </a:r>
            <a:endParaRPr lang="en-US" sz="3200" dirty="0">
              <a:cs typeface="Times New Roman" pitchFamily="18" charset="0"/>
            </a:endParaRPr>
          </a:p>
          <a:p>
            <a:pPr algn="just">
              <a:lnSpc>
                <a:spcPct val="115000"/>
              </a:lnSpc>
            </a:pPr>
            <a:r>
              <a:rPr lang="en-US" sz="2800" b="1" dirty="0">
                <a:cs typeface="Times New Roman" pitchFamily="18" charset="0"/>
              </a:rPr>
              <a:t>C. </a:t>
            </a:r>
            <a:r>
              <a:rPr lang="en-US" sz="2800" dirty="0" err="1">
                <a:cs typeface="Times New Roman" pitchFamily="18" charset="0"/>
              </a:rPr>
              <a:t>Vì</a:t>
            </a:r>
            <a:r>
              <a:rPr lang="en-US" sz="2800" dirty="0">
                <a:cs typeface="Times New Roman" pitchFamily="18" charset="0"/>
              </a:rPr>
              <a:t> </a:t>
            </a:r>
            <a:r>
              <a:rPr lang="en-US" sz="2800" dirty="0" err="1">
                <a:cs typeface="Times New Roman" pitchFamily="18" charset="0"/>
              </a:rPr>
              <a:t>dây</a:t>
            </a:r>
            <a:r>
              <a:rPr lang="en-US" sz="2800" dirty="0">
                <a:cs typeface="Times New Roman" pitchFamily="18" charset="0"/>
              </a:rPr>
              <a:t> </a:t>
            </a:r>
            <a:r>
              <a:rPr lang="en-US" sz="2800" dirty="0" err="1">
                <a:cs typeface="Times New Roman" pitchFamily="18" charset="0"/>
              </a:rPr>
              <a:t>của</a:t>
            </a:r>
            <a:r>
              <a:rPr lang="en-US" sz="2800" dirty="0">
                <a:cs typeface="Times New Roman" pitchFamily="18" charset="0"/>
              </a:rPr>
              <a:t> con </a:t>
            </a:r>
            <a:r>
              <a:rPr lang="en-US" sz="2800" dirty="0" err="1">
                <a:cs typeface="Times New Roman" pitchFamily="18" charset="0"/>
              </a:rPr>
              <a:t>lắc</a:t>
            </a:r>
            <a:r>
              <a:rPr lang="en-US" sz="2800" dirty="0">
                <a:cs typeface="Times New Roman" pitchFamily="18" charset="0"/>
              </a:rPr>
              <a:t> </a:t>
            </a:r>
            <a:r>
              <a:rPr lang="en-US" sz="2800" dirty="0" err="1">
                <a:cs typeface="Times New Roman" pitchFamily="18" charset="0"/>
              </a:rPr>
              <a:t>ngắn</a:t>
            </a:r>
            <a:r>
              <a:rPr lang="en-US" sz="2800" dirty="0">
                <a:cs typeface="Times New Roman" pitchFamily="18" charset="0"/>
              </a:rPr>
              <a:t> </a:t>
            </a:r>
            <a:r>
              <a:rPr lang="en-US" sz="2800" dirty="0" err="1">
                <a:cs typeface="Times New Roman" pitchFamily="18" charset="0"/>
              </a:rPr>
              <a:t>nên</a:t>
            </a:r>
            <a:r>
              <a:rPr lang="en-US" sz="2800" dirty="0">
                <a:cs typeface="Times New Roman" pitchFamily="18" charset="0"/>
              </a:rPr>
              <a:t> con </a:t>
            </a:r>
            <a:r>
              <a:rPr lang="en-US" sz="2800" dirty="0" err="1">
                <a:cs typeface="Times New Roman" pitchFamily="18" charset="0"/>
              </a:rPr>
              <a:t>lắc</a:t>
            </a:r>
            <a:r>
              <a:rPr lang="en-US" sz="2800" dirty="0">
                <a:cs typeface="Times New Roman" pitchFamily="18" charset="0"/>
              </a:rPr>
              <a:t> </a:t>
            </a:r>
            <a:r>
              <a:rPr lang="en-US" sz="2800" dirty="0" err="1">
                <a:cs typeface="Times New Roman" pitchFamily="18" charset="0"/>
              </a:rPr>
              <a:t>không</a:t>
            </a:r>
            <a:r>
              <a:rPr lang="en-US" sz="2800" dirty="0">
                <a:cs typeface="Times New Roman" pitchFamily="18" charset="0"/>
              </a:rPr>
              <a:t> </a:t>
            </a:r>
            <a:r>
              <a:rPr lang="en-US" sz="2800" dirty="0" err="1">
                <a:cs typeface="Times New Roman" pitchFamily="18" charset="0"/>
              </a:rPr>
              <a:t>có</a:t>
            </a:r>
            <a:r>
              <a:rPr lang="en-US" sz="2800" dirty="0">
                <a:cs typeface="Times New Roman" pitchFamily="18" charset="0"/>
              </a:rPr>
              <a:t> </a:t>
            </a:r>
            <a:r>
              <a:rPr lang="en-US" sz="2800" dirty="0" err="1">
                <a:cs typeface="Times New Roman" pitchFamily="18" charset="0"/>
              </a:rPr>
              <a:t>khả</a:t>
            </a:r>
            <a:r>
              <a:rPr lang="en-US" sz="2800" dirty="0">
                <a:cs typeface="Times New Roman" pitchFamily="18" charset="0"/>
              </a:rPr>
              <a:t> </a:t>
            </a:r>
            <a:r>
              <a:rPr lang="en-US" sz="2800" dirty="0" err="1">
                <a:cs typeface="Times New Roman" pitchFamily="18" charset="0"/>
              </a:rPr>
              <a:t>năng</a:t>
            </a:r>
            <a:r>
              <a:rPr lang="en-US" sz="2800" dirty="0">
                <a:cs typeface="Times New Roman" pitchFamily="18" charset="0"/>
              </a:rPr>
              <a:t> </a:t>
            </a:r>
            <a:r>
              <a:rPr lang="en-US" sz="2800" dirty="0" err="1">
                <a:cs typeface="Times New Roman" pitchFamily="18" charset="0"/>
              </a:rPr>
              <a:t>phát</a:t>
            </a:r>
            <a:r>
              <a:rPr lang="en-US" sz="2800" dirty="0">
                <a:cs typeface="Times New Roman" pitchFamily="18" charset="0"/>
              </a:rPr>
              <a:t> </a:t>
            </a:r>
            <a:r>
              <a:rPr lang="en-US" sz="2800" dirty="0" err="1">
                <a:cs typeface="Times New Roman" pitchFamily="18" charset="0"/>
              </a:rPr>
              <a:t>ra</a:t>
            </a:r>
            <a:r>
              <a:rPr lang="en-US" sz="2800" dirty="0">
                <a:cs typeface="Times New Roman" pitchFamily="18" charset="0"/>
              </a:rPr>
              <a:t> </a:t>
            </a:r>
            <a:r>
              <a:rPr lang="en-US" sz="2800" dirty="0" err="1">
                <a:cs typeface="Times New Roman" pitchFamily="18" charset="0"/>
              </a:rPr>
              <a:t>âm</a:t>
            </a:r>
            <a:r>
              <a:rPr lang="en-US" sz="2800" dirty="0">
                <a:cs typeface="Times New Roman" pitchFamily="18" charset="0"/>
              </a:rPr>
              <a:t> </a:t>
            </a:r>
            <a:r>
              <a:rPr lang="en-US" sz="2800" dirty="0" err="1">
                <a:cs typeface="Times New Roman" pitchFamily="18" charset="0"/>
              </a:rPr>
              <a:t>thanh</a:t>
            </a:r>
            <a:r>
              <a:rPr lang="en-US" sz="2800" dirty="0">
                <a:cs typeface="Times New Roman" pitchFamily="18" charset="0"/>
              </a:rPr>
              <a:t>.</a:t>
            </a:r>
            <a:endParaRPr lang="en-US" sz="3200" dirty="0">
              <a:cs typeface="Times New Roman" pitchFamily="18" charset="0"/>
            </a:endParaRPr>
          </a:p>
          <a:p>
            <a:pPr algn="just">
              <a:lnSpc>
                <a:spcPct val="115000"/>
              </a:lnSpc>
            </a:pPr>
            <a:r>
              <a:rPr lang="en-US" sz="2800" b="1" dirty="0">
                <a:cs typeface="Times New Roman" pitchFamily="18" charset="0"/>
              </a:rPr>
              <a:t>D. </a:t>
            </a:r>
            <a:r>
              <a:rPr lang="en-US" sz="2800" dirty="0">
                <a:cs typeface="Times New Roman" pitchFamily="18" charset="0"/>
              </a:rPr>
              <a:t>Con </a:t>
            </a:r>
            <a:r>
              <a:rPr lang="en-US" sz="2800" dirty="0" err="1">
                <a:cs typeface="Times New Roman" pitchFamily="18" charset="0"/>
              </a:rPr>
              <a:t>lắc</a:t>
            </a:r>
            <a:r>
              <a:rPr lang="en-US" sz="2800" dirty="0">
                <a:cs typeface="Times New Roman" pitchFamily="18" charset="0"/>
              </a:rPr>
              <a:t> </a:t>
            </a:r>
            <a:r>
              <a:rPr lang="en-US" sz="2800" dirty="0" err="1">
                <a:cs typeface="Times New Roman" pitchFamily="18" charset="0"/>
              </a:rPr>
              <a:t>chuyển</a:t>
            </a:r>
            <a:r>
              <a:rPr lang="en-US" sz="2800" dirty="0">
                <a:cs typeface="Times New Roman" pitchFamily="18" charset="0"/>
              </a:rPr>
              <a:t> </a:t>
            </a:r>
            <a:r>
              <a:rPr lang="en-US" sz="2800" dirty="0" err="1">
                <a:cs typeface="Times New Roman" pitchFamily="18" charset="0"/>
              </a:rPr>
              <a:t>động</a:t>
            </a:r>
            <a:r>
              <a:rPr lang="en-US" sz="2800" dirty="0">
                <a:cs typeface="Times New Roman" pitchFamily="18" charset="0"/>
              </a:rPr>
              <a:t> </a:t>
            </a:r>
            <a:r>
              <a:rPr lang="en-US" sz="2800" dirty="0" err="1">
                <a:cs typeface="Times New Roman" pitchFamily="18" charset="0"/>
              </a:rPr>
              <a:t>nên</a:t>
            </a:r>
            <a:r>
              <a:rPr lang="en-US" sz="2800" dirty="0">
                <a:cs typeface="Times New Roman" pitchFamily="18" charset="0"/>
              </a:rPr>
              <a:t> </a:t>
            </a:r>
            <a:r>
              <a:rPr lang="en-US" sz="2800" dirty="0" err="1">
                <a:cs typeface="Times New Roman" pitchFamily="18" charset="0"/>
              </a:rPr>
              <a:t>không</a:t>
            </a:r>
            <a:r>
              <a:rPr lang="en-US" sz="2800" dirty="0">
                <a:cs typeface="Times New Roman" pitchFamily="18" charset="0"/>
              </a:rPr>
              <a:t> </a:t>
            </a:r>
            <a:r>
              <a:rPr lang="en-US" sz="2800" dirty="0" err="1">
                <a:cs typeface="Times New Roman" pitchFamily="18" charset="0"/>
              </a:rPr>
              <a:t>phát</a:t>
            </a:r>
            <a:r>
              <a:rPr lang="en-US" sz="2800" dirty="0">
                <a:cs typeface="Times New Roman" pitchFamily="18" charset="0"/>
              </a:rPr>
              <a:t> </a:t>
            </a:r>
            <a:r>
              <a:rPr lang="en-US" sz="2800" dirty="0" err="1">
                <a:cs typeface="Times New Roman" pitchFamily="18" charset="0"/>
              </a:rPr>
              <a:t>ra</a:t>
            </a:r>
            <a:r>
              <a:rPr lang="en-US" sz="2800" dirty="0">
                <a:cs typeface="Times New Roman" pitchFamily="18" charset="0"/>
              </a:rPr>
              <a:t> </a:t>
            </a:r>
            <a:r>
              <a:rPr lang="en-US" sz="2800" dirty="0" err="1">
                <a:cs typeface="Times New Roman" pitchFamily="18" charset="0"/>
              </a:rPr>
              <a:t>âm</a:t>
            </a:r>
            <a:r>
              <a:rPr lang="en-US" sz="2800" dirty="0">
                <a:cs typeface="Times New Roman" pitchFamily="18" charset="0"/>
              </a:rPr>
              <a:t> </a:t>
            </a:r>
            <a:r>
              <a:rPr lang="en-US" sz="2800" dirty="0" err="1">
                <a:cs typeface="Times New Roman" pitchFamily="18" charset="0"/>
              </a:rPr>
              <a:t>thanh</a:t>
            </a:r>
            <a:r>
              <a:rPr lang="en-US" sz="2800" dirty="0">
                <a:cs typeface="Times New Roman" pitchFamily="18" charset="0"/>
              </a:rPr>
              <a:t>.</a:t>
            </a:r>
            <a:endParaRPr lang="en-US" sz="3200" dirty="0">
              <a:cs typeface="Times New Roman" pitchFamily="18" charset="0"/>
            </a:endParaRPr>
          </a:p>
        </p:txBody>
      </p:sp>
      <p:sp>
        <p:nvSpPr>
          <p:cNvPr id="7" name="Oval 5"/>
          <p:cNvSpPr>
            <a:spLocks noChangeArrowheads="1"/>
          </p:cNvSpPr>
          <p:nvPr/>
        </p:nvSpPr>
        <p:spPr bwMode="auto">
          <a:xfrm>
            <a:off x="275717" y="3352800"/>
            <a:ext cx="399848" cy="455612"/>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1479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repeatCount="3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audio>
                                      <p:cMediaNode vol="57000">
                                        <p:cTn display="0" masterRel="sameClick">
                                          <p:stCondLst>
                                            <p:cond evt="begin" delay="0">
                                              <p:tn val="10"/>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5"/>
          <p:cNvSpPr>
            <a:spLocks noChangeArrowheads="1"/>
          </p:cNvSpPr>
          <p:nvPr/>
        </p:nvSpPr>
        <p:spPr bwMode="auto">
          <a:xfrm>
            <a:off x="4476952" y="1373188"/>
            <a:ext cx="399848" cy="455612"/>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4" name="Rectangle 3"/>
          <p:cNvSpPr>
            <a:spLocks noChangeArrowheads="1"/>
          </p:cNvSpPr>
          <p:nvPr/>
        </p:nvSpPr>
        <p:spPr bwMode="auto">
          <a:xfrm>
            <a:off x="285892" y="457200"/>
            <a:ext cx="7619801" cy="13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5000"/>
              </a:lnSpc>
            </a:pPr>
            <a:r>
              <a:rPr lang="en-US" sz="2400" b="1" u="sng" dirty="0" err="1">
                <a:solidFill>
                  <a:srgbClr val="0000FF"/>
                </a:solidFill>
                <a:cs typeface="Times New Roman" pitchFamily="18" charset="0"/>
              </a:rPr>
              <a:t>Bài</a:t>
            </a:r>
            <a:r>
              <a:rPr lang="en-US" sz="2400" b="1" u="sng" dirty="0">
                <a:solidFill>
                  <a:srgbClr val="0000FF"/>
                </a:solidFill>
                <a:cs typeface="Times New Roman" pitchFamily="18" charset="0"/>
              </a:rPr>
              <a:t> 5</a:t>
            </a:r>
            <a:r>
              <a:rPr lang="en-US" sz="2400" b="1" dirty="0">
                <a:solidFill>
                  <a:srgbClr val="0000FF"/>
                </a:solidFill>
                <a:cs typeface="Times New Roman" pitchFamily="18" charset="0"/>
              </a:rPr>
              <a:t>:</a:t>
            </a:r>
            <a:r>
              <a:rPr lang="en-US" sz="2400" dirty="0">
                <a:cs typeface="Times New Roman" pitchFamily="18" charset="0"/>
              </a:rPr>
              <a:t> </a:t>
            </a:r>
            <a:r>
              <a:rPr lang="en-US" sz="2400" dirty="0" err="1">
                <a:cs typeface="Times New Roman" pitchFamily="18" charset="0"/>
              </a:rPr>
              <a:t>Tần</a:t>
            </a:r>
            <a:r>
              <a:rPr lang="en-US" sz="2400" dirty="0">
                <a:cs typeface="Times New Roman" pitchFamily="18" charset="0"/>
              </a:rPr>
              <a:t> </a:t>
            </a:r>
            <a:r>
              <a:rPr lang="en-US" sz="2400" dirty="0" err="1">
                <a:cs typeface="Times New Roman" pitchFamily="18" charset="0"/>
              </a:rPr>
              <a:t>số</a:t>
            </a:r>
            <a:r>
              <a:rPr lang="en-US" sz="2400" dirty="0">
                <a:cs typeface="Times New Roman" pitchFamily="18" charset="0"/>
              </a:rPr>
              <a:t> </a:t>
            </a:r>
            <a:r>
              <a:rPr lang="en-US" sz="2400" dirty="0" err="1">
                <a:cs typeface="Times New Roman" pitchFamily="18" charset="0"/>
              </a:rPr>
              <a:t>dao</a:t>
            </a:r>
            <a:r>
              <a:rPr lang="en-US" sz="2400" dirty="0">
                <a:cs typeface="Times New Roman" pitchFamily="18" charset="0"/>
              </a:rPr>
              <a:t> </a:t>
            </a:r>
            <a:r>
              <a:rPr lang="en-US" sz="2400" dirty="0" err="1">
                <a:cs typeface="Times New Roman" pitchFamily="18" charset="0"/>
              </a:rPr>
              <a:t>động</a:t>
            </a:r>
            <a:r>
              <a:rPr lang="en-US" sz="2400" dirty="0">
                <a:cs typeface="Times New Roman" pitchFamily="18" charset="0"/>
              </a:rPr>
              <a:t> </a:t>
            </a:r>
            <a:r>
              <a:rPr lang="en-US" sz="2400" dirty="0" err="1">
                <a:cs typeface="Times New Roman" pitchFamily="18" charset="0"/>
              </a:rPr>
              <a:t>càng</a:t>
            </a:r>
            <a:r>
              <a:rPr lang="en-US" sz="2400" dirty="0">
                <a:cs typeface="Times New Roman" pitchFamily="18" charset="0"/>
              </a:rPr>
              <a:t> </a:t>
            </a:r>
            <a:r>
              <a:rPr lang="en-US" sz="2400" dirty="0" err="1">
                <a:cs typeface="Times New Roman" pitchFamily="18" charset="0"/>
              </a:rPr>
              <a:t>cao</a:t>
            </a:r>
            <a:r>
              <a:rPr lang="en-US" sz="2400" dirty="0">
                <a:cs typeface="Times New Roman" pitchFamily="18" charset="0"/>
              </a:rPr>
              <a:t> </a:t>
            </a:r>
            <a:r>
              <a:rPr lang="en-US" sz="2400" dirty="0" err="1">
                <a:cs typeface="Times New Roman" pitchFamily="18" charset="0"/>
              </a:rPr>
              <a:t>thì</a:t>
            </a:r>
            <a:endParaRPr lang="en-US" sz="2400" dirty="0">
              <a:cs typeface="Times New Roman" pitchFamily="18" charset="0"/>
            </a:endParaRPr>
          </a:p>
          <a:p>
            <a:pPr algn="just">
              <a:lnSpc>
                <a:spcPct val="115000"/>
              </a:lnSpc>
            </a:pPr>
            <a:r>
              <a:rPr lang="en-US" sz="2400" b="1" dirty="0">
                <a:solidFill>
                  <a:srgbClr val="0000FF"/>
                </a:solidFill>
                <a:cs typeface="Times New Roman" pitchFamily="18" charset="0"/>
              </a:rPr>
              <a:t>A. </a:t>
            </a:r>
            <a:r>
              <a:rPr lang="en-US" sz="2400" dirty="0" err="1">
                <a:cs typeface="Times New Roman" pitchFamily="18" charset="0"/>
              </a:rPr>
              <a:t>âm</a:t>
            </a:r>
            <a:r>
              <a:rPr lang="en-US" sz="2400" dirty="0">
                <a:cs typeface="Times New Roman" pitchFamily="18" charset="0"/>
              </a:rPr>
              <a:t> </a:t>
            </a:r>
            <a:r>
              <a:rPr lang="en-US" sz="2400" dirty="0" err="1">
                <a:cs typeface="Times New Roman" pitchFamily="18" charset="0"/>
              </a:rPr>
              <a:t>nghe</a:t>
            </a:r>
            <a:r>
              <a:rPr lang="en-US" sz="2400" dirty="0">
                <a:cs typeface="Times New Roman" pitchFamily="18" charset="0"/>
              </a:rPr>
              <a:t> </a:t>
            </a:r>
            <a:r>
              <a:rPr lang="en-US" sz="2400" dirty="0" err="1">
                <a:cs typeface="Times New Roman" pitchFamily="18" charset="0"/>
              </a:rPr>
              <a:t>càng</a:t>
            </a:r>
            <a:r>
              <a:rPr lang="en-US" sz="2400" dirty="0">
                <a:cs typeface="Times New Roman" pitchFamily="18" charset="0"/>
              </a:rPr>
              <a:t> </a:t>
            </a:r>
            <a:r>
              <a:rPr lang="en-US" sz="2400" dirty="0" err="1">
                <a:cs typeface="Times New Roman" pitchFamily="18" charset="0"/>
              </a:rPr>
              <a:t>trầm</a:t>
            </a:r>
            <a:r>
              <a:rPr lang="en-US" sz="2400" dirty="0">
                <a:cs typeface="Times New Roman" pitchFamily="18" charset="0"/>
              </a:rPr>
              <a:t>     	        </a:t>
            </a:r>
            <a:r>
              <a:rPr lang="en-US" sz="2400" b="1" dirty="0">
                <a:solidFill>
                  <a:srgbClr val="0000FF"/>
                </a:solidFill>
                <a:cs typeface="Times New Roman" pitchFamily="18" charset="0"/>
              </a:rPr>
              <a:t>B. </a:t>
            </a:r>
            <a:r>
              <a:rPr lang="en-US" sz="2400" dirty="0" err="1">
                <a:cs typeface="Times New Roman" pitchFamily="18" charset="0"/>
              </a:rPr>
              <a:t>âm</a:t>
            </a:r>
            <a:r>
              <a:rPr lang="en-US" sz="2400" dirty="0">
                <a:cs typeface="Times New Roman" pitchFamily="18" charset="0"/>
              </a:rPr>
              <a:t> </a:t>
            </a:r>
            <a:r>
              <a:rPr lang="en-US" sz="2400" dirty="0" err="1">
                <a:cs typeface="Times New Roman" pitchFamily="18" charset="0"/>
              </a:rPr>
              <a:t>nghe</a:t>
            </a:r>
            <a:r>
              <a:rPr lang="en-US" sz="2400" dirty="0">
                <a:cs typeface="Times New Roman" pitchFamily="18" charset="0"/>
              </a:rPr>
              <a:t> </a:t>
            </a:r>
            <a:r>
              <a:rPr lang="en-US" sz="2400" dirty="0" err="1">
                <a:cs typeface="Times New Roman" pitchFamily="18" charset="0"/>
              </a:rPr>
              <a:t>càng</a:t>
            </a:r>
            <a:r>
              <a:rPr lang="en-US" sz="2400" dirty="0">
                <a:cs typeface="Times New Roman" pitchFamily="18" charset="0"/>
              </a:rPr>
              <a:t> to    	</a:t>
            </a:r>
          </a:p>
          <a:p>
            <a:pPr algn="just">
              <a:lnSpc>
                <a:spcPct val="115000"/>
              </a:lnSpc>
            </a:pPr>
            <a:r>
              <a:rPr lang="en-US" sz="2400" b="1" dirty="0">
                <a:solidFill>
                  <a:srgbClr val="0000FF"/>
                </a:solidFill>
                <a:cs typeface="Times New Roman" pitchFamily="18" charset="0"/>
              </a:rPr>
              <a:t>C. </a:t>
            </a:r>
            <a:r>
              <a:rPr lang="en-US" sz="2400" dirty="0" err="1">
                <a:cs typeface="Times New Roman" pitchFamily="18" charset="0"/>
              </a:rPr>
              <a:t>âm</a:t>
            </a:r>
            <a:r>
              <a:rPr lang="en-US" sz="2400" dirty="0">
                <a:cs typeface="Times New Roman" pitchFamily="18" charset="0"/>
              </a:rPr>
              <a:t> </a:t>
            </a:r>
            <a:r>
              <a:rPr lang="en-US" sz="2400" dirty="0" err="1">
                <a:cs typeface="Times New Roman" pitchFamily="18" charset="0"/>
              </a:rPr>
              <a:t>nghe</a:t>
            </a:r>
            <a:r>
              <a:rPr lang="en-US" sz="2400" dirty="0">
                <a:cs typeface="Times New Roman" pitchFamily="18" charset="0"/>
              </a:rPr>
              <a:t> </a:t>
            </a:r>
            <a:r>
              <a:rPr lang="en-US" sz="2400" dirty="0" err="1">
                <a:cs typeface="Times New Roman" pitchFamily="18" charset="0"/>
              </a:rPr>
              <a:t>càng</a:t>
            </a:r>
            <a:r>
              <a:rPr lang="en-US" sz="2400" dirty="0">
                <a:cs typeface="Times New Roman" pitchFamily="18" charset="0"/>
              </a:rPr>
              <a:t> </a:t>
            </a:r>
            <a:r>
              <a:rPr lang="en-US" sz="2400" dirty="0" err="1">
                <a:cs typeface="Times New Roman" pitchFamily="18" charset="0"/>
              </a:rPr>
              <a:t>vang</a:t>
            </a:r>
            <a:r>
              <a:rPr lang="en-US" sz="2400" dirty="0">
                <a:cs typeface="Times New Roman" pitchFamily="18" charset="0"/>
              </a:rPr>
              <a:t> </a:t>
            </a:r>
            <a:r>
              <a:rPr lang="en-US" sz="2400" dirty="0" err="1">
                <a:cs typeface="Times New Roman" pitchFamily="18" charset="0"/>
              </a:rPr>
              <a:t>xa</a:t>
            </a:r>
            <a:r>
              <a:rPr lang="en-US" sz="2400" dirty="0">
                <a:cs typeface="Times New Roman" pitchFamily="18" charset="0"/>
              </a:rPr>
              <a:t>         	        </a:t>
            </a:r>
            <a:r>
              <a:rPr lang="en-US" sz="2400" b="1" dirty="0">
                <a:solidFill>
                  <a:schemeClr val="accent1"/>
                </a:solidFill>
                <a:cs typeface="Times New Roman" pitchFamily="18" charset="0"/>
              </a:rPr>
              <a:t>D</a:t>
            </a:r>
            <a:r>
              <a:rPr lang="en-US" sz="2400" b="1" dirty="0">
                <a:solidFill>
                  <a:srgbClr val="FF0000"/>
                </a:solidFill>
                <a:cs typeface="Times New Roman" pitchFamily="18" charset="0"/>
              </a:rPr>
              <a:t>. </a:t>
            </a:r>
            <a:r>
              <a:rPr lang="en-US" sz="2400" dirty="0" err="1">
                <a:cs typeface="Times New Roman" pitchFamily="18" charset="0"/>
              </a:rPr>
              <a:t>âm</a:t>
            </a:r>
            <a:r>
              <a:rPr lang="en-US" sz="2400" dirty="0">
                <a:cs typeface="Times New Roman" pitchFamily="18" charset="0"/>
              </a:rPr>
              <a:t> </a:t>
            </a:r>
            <a:r>
              <a:rPr lang="en-US" sz="2400" dirty="0" err="1">
                <a:cs typeface="Times New Roman" pitchFamily="18" charset="0"/>
              </a:rPr>
              <a:t>nghe</a:t>
            </a:r>
            <a:r>
              <a:rPr lang="en-US" sz="2400" dirty="0">
                <a:cs typeface="Times New Roman" pitchFamily="18" charset="0"/>
              </a:rPr>
              <a:t> </a:t>
            </a:r>
            <a:r>
              <a:rPr lang="en-US" sz="2400" dirty="0" err="1">
                <a:cs typeface="Times New Roman" pitchFamily="18" charset="0"/>
              </a:rPr>
              <a:t>càng</a:t>
            </a:r>
            <a:r>
              <a:rPr lang="en-US" sz="2400" dirty="0">
                <a:cs typeface="Times New Roman" pitchFamily="18" charset="0"/>
              </a:rPr>
              <a:t> </a:t>
            </a:r>
            <a:r>
              <a:rPr lang="en-US" sz="2400" dirty="0" err="1">
                <a:cs typeface="Times New Roman" pitchFamily="18" charset="0"/>
              </a:rPr>
              <a:t>bổng</a:t>
            </a:r>
            <a:endParaRPr lang="en-US" sz="2400" dirty="0">
              <a:cs typeface="Times New Roman" pitchFamily="18" charset="0"/>
            </a:endParaRPr>
          </a:p>
        </p:txBody>
      </p:sp>
      <p:sp>
        <p:nvSpPr>
          <p:cNvPr id="6" name="Rectangle 5"/>
          <p:cNvSpPr>
            <a:spLocks noChangeArrowheads="1"/>
          </p:cNvSpPr>
          <p:nvPr/>
        </p:nvSpPr>
        <p:spPr bwMode="auto">
          <a:xfrm>
            <a:off x="285892" y="1905000"/>
            <a:ext cx="8192718" cy="13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5000"/>
              </a:lnSpc>
            </a:pPr>
            <a:r>
              <a:rPr lang="en-US" sz="2400" b="1" u="sng" dirty="0" err="1">
                <a:solidFill>
                  <a:srgbClr val="0000FF"/>
                </a:solidFill>
                <a:cs typeface="Times New Roman" pitchFamily="18" charset="0"/>
              </a:rPr>
              <a:t>Bài</a:t>
            </a:r>
            <a:r>
              <a:rPr lang="en-US" sz="2400" b="1" u="sng" dirty="0">
                <a:solidFill>
                  <a:srgbClr val="0000FF"/>
                </a:solidFill>
                <a:cs typeface="Times New Roman" pitchFamily="18" charset="0"/>
              </a:rPr>
              <a:t> 6:</a:t>
            </a:r>
            <a:r>
              <a:rPr lang="en-US" sz="2400" dirty="0">
                <a:cs typeface="Times New Roman" pitchFamily="18" charset="0"/>
              </a:rPr>
              <a:t> </a:t>
            </a:r>
            <a:r>
              <a:rPr lang="en-US" sz="2400" dirty="0" err="1">
                <a:cs typeface="Times New Roman" pitchFamily="18" charset="0"/>
              </a:rPr>
              <a:t>Một</a:t>
            </a:r>
            <a:r>
              <a:rPr lang="en-US" sz="2400" dirty="0">
                <a:cs typeface="Times New Roman" pitchFamily="18" charset="0"/>
              </a:rPr>
              <a:t> con </a:t>
            </a:r>
            <a:r>
              <a:rPr lang="en-US" sz="2400" dirty="0" err="1">
                <a:cs typeface="Times New Roman" pitchFamily="18" charset="0"/>
              </a:rPr>
              <a:t>lắc</a:t>
            </a:r>
            <a:r>
              <a:rPr lang="en-US" sz="2400" dirty="0">
                <a:cs typeface="Times New Roman" pitchFamily="18" charset="0"/>
              </a:rPr>
              <a:t> </a:t>
            </a:r>
            <a:r>
              <a:rPr lang="en-US" sz="2400" dirty="0" err="1">
                <a:cs typeface="Times New Roman" pitchFamily="18" charset="0"/>
              </a:rPr>
              <a:t>thực</a:t>
            </a:r>
            <a:r>
              <a:rPr lang="en-US" sz="2400" dirty="0">
                <a:cs typeface="Times New Roman" pitchFamily="18" charset="0"/>
              </a:rPr>
              <a:t> </a:t>
            </a:r>
            <a:r>
              <a:rPr lang="en-US" sz="2400" dirty="0" err="1">
                <a:cs typeface="Times New Roman" pitchFamily="18" charset="0"/>
              </a:rPr>
              <a:t>hiện</a:t>
            </a:r>
            <a:r>
              <a:rPr lang="en-US" sz="2400" dirty="0">
                <a:cs typeface="Times New Roman" pitchFamily="18" charset="0"/>
              </a:rPr>
              <a:t> 20 </a:t>
            </a:r>
            <a:r>
              <a:rPr lang="en-US" sz="2400" dirty="0" err="1">
                <a:cs typeface="Times New Roman" pitchFamily="18" charset="0"/>
              </a:rPr>
              <a:t>dao</a:t>
            </a:r>
            <a:r>
              <a:rPr lang="en-US" sz="2400" dirty="0">
                <a:cs typeface="Times New Roman" pitchFamily="18" charset="0"/>
              </a:rPr>
              <a:t> </a:t>
            </a:r>
            <a:r>
              <a:rPr lang="en-US" sz="2400" dirty="0" err="1">
                <a:cs typeface="Times New Roman" pitchFamily="18" charset="0"/>
              </a:rPr>
              <a:t>động</a:t>
            </a:r>
            <a:r>
              <a:rPr lang="en-US" sz="2400" dirty="0">
                <a:cs typeface="Times New Roman" pitchFamily="18" charset="0"/>
              </a:rPr>
              <a:t> </a:t>
            </a:r>
            <a:r>
              <a:rPr lang="en-US" sz="2400" dirty="0" err="1">
                <a:cs typeface="Times New Roman" pitchFamily="18" charset="0"/>
              </a:rPr>
              <a:t>trong</a:t>
            </a:r>
            <a:r>
              <a:rPr lang="en-US" sz="2400" dirty="0">
                <a:cs typeface="Times New Roman" pitchFamily="18" charset="0"/>
              </a:rPr>
              <a:t> 10 </a:t>
            </a:r>
            <a:r>
              <a:rPr lang="en-US" sz="2400" dirty="0" err="1">
                <a:cs typeface="Times New Roman" pitchFamily="18" charset="0"/>
              </a:rPr>
              <a:t>giây</a:t>
            </a:r>
            <a:r>
              <a:rPr lang="en-US" sz="2400" dirty="0">
                <a:cs typeface="Times New Roman" pitchFamily="18" charset="0"/>
              </a:rPr>
              <a:t>. </a:t>
            </a:r>
            <a:r>
              <a:rPr lang="en-US" sz="2400" dirty="0" err="1">
                <a:cs typeface="Times New Roman" pitchFamily="18" charset="0"/>
              </a:rPr>
              <a:t>Tần</a:t>
            </a:r>
            <a:r>
              <a:rPr lang="en-US" sz="2400" dirty="0">
                <a:cs typeface="Times New Roman" pitchFamily="18" charset="0"/>
              </a:rPr>
              <a:t> </a:t>
            </a:r>
            <a:r>
              <a:rPr lang="en-US" sz="2400" dirty="0" err="1">
                <a:cs typeface="Times New Roman" pitchFamily="18" charset="0"/>
              </a:rPr>
              <a:t>số</a:t>
            </a:r>
            <a:r>
              <a:rPr lang="en-US" sz="2400" dirty="0">
                <a:cs typeface="Times New Roman" pitchFamily="18" charset="0"/>
              </a:rPr>
              <a:t> </a:t>
            </a:r>
            <a:r>
              <a:rPr lang="en-US" sz="2400" dirty="0" err="1">
                <a:cs typeface="Times New Roman" pitchFamily="18" charset="0"/>
              </a:rPr>
              <a:t>dao</a:t>
            </a:r>
            <a:r>
              <a:rPr lang="en-US" sz="2400" dirty="0">
                <a:cs typeface="Times New Roman" pitchFamily="18" charset="0"/>
              </a:rPr>
              <a:t> </a:t>
            </a:r>
            <a:r>
              <a:rPr lang="en-US" sz="2400" dirty="0" err="1">
                <a:cs typeface="Times New Roman" pitchFamily="18" charset="0"/>
              </a:rPr>
              <a:t>động</a:t>
            </a:r>
            <a:r>
              <a:rPr lang="en-US" sz="2400" dirty="0">
                <a:cs typeface="Times New Roman" pitchFamily="18" charset="0"/>
              </a:rPr>
              <a:t> </a:t>
            </a:r>
            <a:r>
              <a:rPr lang="en-US" sz="2400" dirty="0" err="1">
                <a:cs typeface="Times New Roman" pitchFamily="18" charset="0"/>
              </a:rPr>
              <a:t>của</a:t>
            </a:r>
            <a:r>
              <a:rPr lang="en-US" sz="2400" dirty="0">
                <a:cs typeface="Times New Roman" pitchFamily="18" charset="0"/>
              </a:rPr>
              <a:t> con </a:t>
            </a:r>
            <a:r>
              <a:rPr lang="en-US" sz="2400" dirty="0" err="1">
                <a:cs typeface="Times New Roman" pitchFamily="18" charset="0"/>
              </a:rPr>
              <a:t>lắc</a:t>
            </a:r>
            <a:r>
              <a:rPr lang="en-US" sz="2400" dirty="0">
                <a:cs typeface="Times New Roman" pitchFamily="18" charset="0"/>
              </a:rPr>
              <a:t> </a:t>
            </a:r>
            <a:r>
              <a:rPr lang="en-US" sz="2400" dirty="0" err="1">
                <a:cs typeface="Times New Roman" pitchFamily="18" charset="0"/>
              </a:rPr>
              <a:t>này</a:t>
            </a:r>
            <a:r>
              <a:rPr lang="en-US" sz="2400" dirty="0">
                <a:cs typeface="Times New Roman" pitchFamily="18" charset="0"/>
              </a:rPr>
              <a:t> </a:t>
            </a:r>
            <a:r>
              <a:rPr lang="en-US" sz="2400" dirty="0" err="1">
                <a:cs typeface="Times New Roman" pitchFamily="18" charset="0"/>
              </a:rPr>
              <a:t>là</a:t>
            </a:r>
            <a:r>
              <a:rPr lang="en-US" sz="2400" dirty="0">
                <a:cs typeface="Times New Roman" pitchFamily="18" charset="0"/>
              </a:rPr>
              <a:t>:</a:t>
            </a:r>
          </a:p>
          <a:p>
            <a:pPr algn="just">
              <a:lnSpc>
                <a:spcPct val="115000"/>
              </a:lnSpc>
            </a:pPr>
            <a:r>
              <a:rPr lang="en-US" sz="2400" b="1" u="sng" dirty="0">
                <a:solidFill>
                  <a:schemeClr val="accent1"/>
                </a:solidFill>
                <a:cs typeface="Times New Roman" pitchFamily="18" charset="0"/>
              </a:rPr>
              <a:t>A</a:t>
            </a:r>
            <a:r>
              <a:rPr lang="en-US" sz="2400" b="1" dirty="0">
                <a:solidFill>
                  <a:srgbClr val="FF0000"/>
                </a:solidFill>
                <a:cs typeface="Times New Roman" pitchFamily="18" charset="0"/>
              </a:rPr>
              <a:t>. </a:t>
            </a:r>
            <a:r>
              <a:rPr lang="en-US" sz="2400" dirty="0">
                <a:cs typeface="Times New Roman" pitchFamily="18" charset="0"/>
              </a:rPr>
              <a:t>2Hz         	</a:t>
            </a:r>
            <a:r>
              <a:rPr lang="en-US" sz="2400" b="1" dirty="0">
                <a:solidFill>
                  <a:srgbClr val="0000FF"/>
                </a:solidFill>
                <a:cs typeface="Times New Roman" pitchFamily="18" charset="0"/>
              </a:rPr>
              <a:t>B. </a:t>
            </a:r>
            <a:r>
              <a:rPr lang="en-US" sz="2400" dirty="0">
                <a:cs typeface="Times New Roman" pitchFamily="18" charset="0"/>
              </a:rPr>
              <a:t>0,5Hz         	</a:t>
            </a:r>
            <a:r>
              <a:rPr lang="en-US" sz="2400" b="1" dirty="0">
                <a:solidFill>
                  <a:srgbClr val="0000FF"/>
                </a:solidFill>
                <a:cs typeface="Times New Roman" pitchFamily="18" charset="0"/>
              </a:rPr>
              <a:t>C. </a:t>
            </a:r>
            <a:r>
              <a:rPr lang="en-US" sz="2400" dirty="0">
                <a:cs typeface="Times New Roman" pitchFamily="18" charset="0"/>
              </a:rPr>
              <a:t>2s         	</a:t>
            </a:r>
            <a:r>
              <a:rPr lang="en-US" sz="2400" b="1" dirty="0">
                <a:solidFill>
                  <a:srgbClr val="0000FF"/>
                </a:solidFill>
                <a:cs typeface="Times New Roman" pitchFamily="18" charset="0"/>
              </a:rPr>
              <a:t>D. </a:t>
            </a:r>
            <a:r>
              <a:rPr lang="en-US" sz="2400" dirty="0">
                <a:cs typeface="Times New Roman" pitchFamily="18" charset="0"/>
              </a:rPr>
              <a:t>0,5s</a:t>
            </a:r>
          </a:p>
        </p:txBody>
      </p:sp>
      <p:sp>
        <p:nvSpPr>
          <p:cNvPr id="11" name="Oval 5"/>
          <p:cNvSpPr>
            <a:spLocks noChangeArrowheads="1"/>
          </p:cNvSpPr>
          <p:nvPr/>
        </p:nvSpPr>
        <p:spPr bwMode="auto">
          <a:xfrm>
            <a:off x="228600" y="2820988"/>
            <a:ext cx="401042" cy="455612"/>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8" name="Rectangle 7"/>
          <p:cNvSpPr>
            <a:spLocks noChangeArrowheads="1"/>
          </p:cNvSpPr>
          <p:nvPr/>
        </p:nvSpPr>
        <p:spPr bwMode="auto">
          <a:xfrm>
            <a:off x="285892" y="3270250"/>
            <a:ext cx="7906259" cy="13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5000"/>
              </a:lnSpc>
            </a:pPr>
            <a:r>
              <a:rPr lang="en-US" sz="2400" b="1" u="sng" dirty="0" err="1">
                <a:solidFill>
                  <a:srgbClr val="0000FF"/>
                </a:solidFill>
                <a:cs typeface="Times New Roman" pitchFamily="18" charset="0"/>
              </a:rPr>
              <a:t>Bài</a:t>
            </a:r>
            <a:r>
              <a:rPr lang="en-US" sz="2400" b="1" u="sng" dirty="0">
                <a:solidFill>
                  <a:srgbClr val="0000FF"/>
                </a:solidFill>
                <a:cs typeface="Times New Roman" pitchFamily="18" charset="0"/>
              </a:rPr>
              <a:t> 7:</a:t>
            </a:r>
            <a:r>
              <a:rPr lang="en-US" sz="2400" u="sng" dirty="0">
                <a:cs typeface="Times New Roman" pitchFamily="18" charset="0"/>
              </a:rPr>
              <a:t> </a:t>
            </a:r>
            <a:r>
              <a:rPr lang="en-US" sz="2400" dirty="0" err="1">
                <a:cs typeface="Times New Roman" pitchFamily="18" charset="0"/>
              </a:rPr>
              <a:t>Khi</a:t>
            </a:r>
            <a:r>
              <a:rPr lang="en-US" sz="2400" dirty="0">
                <a:cs typeface="Times New Roman" pitchFamily="18" charset="0"/>
              </a:rPr>
              <a:t> </a:t>
            </a:r>
            <a:r>
              <a:rPr lang="en-US" sz="2400" dirty="0" err="1">
                <a:cs typeface="Times New Roman" pitchFamily="18" charset="0"/>
              </a:rPr>
              <a:t>điều</a:t>
            </a:r>
            <a:r>
              <a:rPr lang="en-US" sz="2400" dirty="0">
                <a:cs typeface="Times New Roman" pitchFamily="18" charset="0"/>
              </a:rPr>
              <a:t> </a:t>
            </a:r>
            <a:r>
              <a:rPr lang="en-US" sz="2400" dirty="0" err="1">
                <a:cs typeface="Times New Roman" pitchFamily="18" charset="0"/>
              </a:rPr>
              <a:t>chỉnh</a:t>
            </a:r>
            <a:r>
              <a:rPr lang="en-US" sz="2400" dirty="0">
                <a:cs typeface="Times New Roman" pitchFamily="18" charset="0"/>
              </a:rPr>
              <a:t> </a:t>
            </a:r>
            <a:r>
              <a:rPr lang="en-US" sz="2400" dirty="0" err="1">
                <a:cs typeface="Times New Roman" pitchFamily="18" charset="0"/>
              </a:rPr>
              <a:t>dây</a:t>
            </a:r>
            <a:r>
              <a:rPr lang="en-US" sz="2400" dirty="0">
                <a:cs typeface="Times New Roman" pitchFamily="18" charset="0"/>
              </a:rPr>
              <a:t> </a:t>
            </a:r>
            <a:r>
              <a:rPr lang="en-US" sz="2400" dirty="0" err="1">
                <a:cs typeface="Times New Roman" pitchFamily="18" charset="0"/>
              </a:rPr>
              <a:t>đàn</a:t>
            </a:r>
            <a:r>
              <a:rPr lang="en-US" sz="2400" dirty="0">
                <a:cs typeface="Times New Roman" pitchFamily="18" charset="0"/>
              </a:rPr>
              <a:t> </a:t>
            </a:r>
            <a:r>
              <a:rPr lang="en-US" sz="2400" dirty="0" err="1">
                <a:cs typeface="Times New Roman" pitchFamily="18" charset="0"/>
              </a:rPr>
              <a:t>thì</a:t>
            </a:r>
            <a:r>
              <a:rPr lang="en-US" sz="2400" dirty="0">
                <a:cs typeface="Times New Roman" pitchFamily="18" charset="0"/>
              </a:rPr>
              <a:t> </a:t>
            </a:r>
            <a:r>
              <a:rPr lang="en-US" sz="2400" dirty="0" err="1">
                <a:cs typeface="Times New Roman" pitchFamily="18" charset="0"/>
              </a:rPr>
              <a:t>tần</a:t>
            </a:r>
            <a:r>
              <a:rPr lang="en-US" sz="2400" dirty="0">
                <a:cs typeface="Times New Roman" pitchFamily="18" charset="0"/>
              </a:rPr>
              <a:t> </a:t>
            </a:r>
            <a:r>
              <a:rPr lang="en-US" sz="2400" dirty="0" err="1">
                <a:cs typeface="Times New Roman" pitchFamily="18" charset="0"/>
              </a:rPr>
              <a:t>số</a:t>
            </a:r>
            <a:r>
              <a:rPr lang="en-US" sz="2400" dirty="0">
                <a:cs typeface="Times New Roman" pitchFamily="18" charset="0"/>
              </a:rPr>
              <a:t> </a:t>
            </a:r>
            <a:r>
              <a:rPr lang="en-US" sz="2400" dirty="0" err="1">
                <a:cs typeface="Times New Roman" pitchFamily="18" charset="0"/>
              </a:rPr>
              <a:t>phát</a:t>
            </a:r>
            <a:r>
              <a:rPr lang="en-US" sz="2400" dirty="0">
                <a:cs typeface="Times New Roman" pitchFamily="18" charset="0"/>
              </a:rPr>
              <a:t> </a:t>
            </a:r>
            <a:r>
              <a:rPr lang="en-US" sz="2400" dirty="0" err="1">
                <a:cs typeface="Times New Roman" pitchFamily="18" charset="0"/>
              </a:rPr>
              <a:t>ra</a:t>
            </a:r>
            <a:r>
              <a:rPr lang="en-US" sz="2400" dirty="0">
                <a:cs typeface="Times New Roman" pitchFamily="18" charset="0"/>
              </a:rPr>
              <a:t> </a:t>
            </a:r>
            <a:r>
              <a:rPr lang="en-US" sz="2400" dirty="0" err="1">
                <a:cs typeface="Times New Roman" pitchFamily="18" charset="0"/>
              </a:rPr>
              <a:t>sẽ</a:t>
            </a:r>
            <a:r>
              <a:rPr lang="en-US" sz="2400" dirty="0">
                <a:cs typeface="Times New Roman" pitchFamily="18" charset="0"/>
              </a:rPr>
              <a:t> </a:t>
            </a:r>
            <a:r>
              <a:rPr lang="en-US" sz="2400" dirty="0" err="1">
                <a:cs typeface="Times New Roman" pitchFamily="18" charset="0"/>
              </a:rPr>
              <a:t>thay</a:t>
            </a:r>
            <a:r>
              <a:rPr lang="en-US" sz="2400" dirty="0">
                <a:cs typeface="Times New Roman" pitchFamily="18" charset="0"/>
              </a:rPr>
              <a:t> </a:t>
            </a:r>
            <a:r>
              <a:rPr lang="en-US" sz="2400" dirty="0" err="1">
                <a:cs typeface="Times New Roman" pitchFamily="18" charset="0"/>
              </a:rPr>
              <a:t>đổi</a:t>
            </a:r>
            <a:r>
              <a:rPr lang="en-US" sz="2400" dirty="0">
                <a:cs typeface="Times New Roman" pitchFamily="18" charset="0"/>
              </a:rPr>
              <a:t>. </a:t>
            </a:r>
            <a:r>
              <a:rPr lang="en-US" sz="2400" dirty="0" err="1">
                <a:cs typeface="Times New Roman" pitchFamily="18" charset="0"/>
              </a:rPr>
              <a:t>Dây</a:t>
            </a:r>
            <a:r>
              <a:rPr lang="en-US" sz="2400" dirty="0">
                <a:cs typeface="Times New Roman" pitchFamily="18" charset="0"/>
              </a:rPr>
              <a:t> </a:t>
            </a:r>
            <a:r>
              <a:rPr lang="en-US" sz="2400" dirty="0" err="1">
                <a:cs typeface="Times New Roman" pitchFamily="18" charset="0"/>
              </a:rPr>
              <a:t>đàn</a:t>
            </a:r>
            <a:r>
              <a:rPr lang="en-US" sz="2400" dirty="0">
                <a:cs typeface="Times New Roman" pitchFamily="18" charset="0"/>
              </a:rPr>
              <a:t> </a:t>
            </a:r>
            <a:r>
              <a:rPr lang="en-US" sz="2400" dirty="0" err="1">
                <a:cs typeface="Times New Roman" pitchFamily="18" charset="0"/>
              </a:rPr>
              <a:t>càng</a:t>
            </a:r>
            <a:r>
              <a:rPr lang="en-US" sz="2400" dirty="0">
                <a:cs typeface="Times New Roman" pitchFamily="18" charset="0"/>
              </a:rPr>
              <a:t> </a:t>
            </a:r>
            <a:r>
              <a:rPr lang="en-US" sz="2400" dirty="0" err="1">
                <a:cs typeface="Times New Roman" pitchFamily="18" charset="0"/>
              </a:rPr>
              <a:t>căng</a:t>
            </a:r>
            <a:r>
              <a:rPr lang="en-US" sz="2400" dirty="0">
                <a:cs typeface="Times New Roman" pitchFamily="18" charset="0"/>
              </a:rPr>
              <a:t> </a:t>
            </a:r>
            <a:r>
              <a:rPr lang="en-US" sz="2400" dirty="0" err="1">
                <a:cs typeface="Times New Roman" pitchFamily="18" charset="0"/>
              </a:rPr>
              <a:t>thì</a:t>
            </a:r>
            <a:r>
              <a:rPr lang="en-US" sz="2400" dirty="0">
                <a:cs typeface="Times New Roman" pitchFamily="18" charset="0"/>
              </a:rPr>
              <a:t> </a:t>
            </a:r>
            <a:r>
              <a:rPr lang="en-US" sz="2400" dirty="0" err="1">
                <a:cs typeface="Times New Roman" pitchFamily="18" charset="0"/>
              </a:rPr>
              <a:t>âm</a:t>
            </a:r>
            <a:r>
              <a:rPr lang="en-US" sz="2400" dirty="0">
                <a:cs typeface="Times New Roman" pitchFamily="18" charset="0"/>
              </a:rPr>
              <a:t> </a:t>
            </a:r>
            <a:r>
              <a:rPr lang="en-US" sz="2400" dirty="0" err="1">
                <a:cs typeface="Times New Roman" pitchFamily="18" charset="0"/>
              </a:rPr>
              <a:t>phát</a:t>
            </a:r>
            <a:r>
              <a:rPr lang="en-US" sz="2400" dirty="0">
                <a:cs typeface="Times New Roman" pitchFamily="18" charset="0"/>
              </a:rPr>
              <a:t> </a:t>
            </a:r>
            <a:r>
              <a:rPr lang="en-US" sz="2400" dirty="0" err="1">
                <a:cs typeface="Times New Roman" pitchFamily="18" charset="0"/>
              </a:rPr>
              <a:t>ra</a:t>
            </a:r>
            <a:r>
              <a:rPr lang="en-US" sz="2400" dirty="0">
                <a:cs typeface="Times New Roman" pitchFamily="18" charset="0"/>
              </a:rPr>
              <a:t> </a:t>
            </a:r>
            <a:r>
              <a:rPr lang="en-US" sz="2400" dirty="0" err="1">
                <a:cs typeface="Times New Roman" pitchFamily="18" charset="0"/>
              </a:rPr>
              <a:t>càng</a:t>
            </a:r>
            <a:endParaRPr lang="en-US" sz="2400" dirty="0">
              <a:cs typeface="Times New Roman" pitchFamily="18" charset="0"/>
            </a:endParaRPr>
          </a:p>
          <a:p>
            <a:pPr algn="just">
              <a:lnSpc>
                <a:spcPct val="115000"/>
              </a:lnSpc>
            </a:pPr>
            <a:r>
              <a:rPr lang="en-US" sz="2400" b="1" dirty="0">
                <a:solidFill>
                  <a:srgbClr val="0000FF"/>
                </a:solidFill>
                <a:cs typeface="Times New Roman" pitchFamily="18" charset="0"/>
              </a:rPr>
              <a:t>A. </a:t>
            </a:r>
            <a:r>
              <a:rPr lang="en-US" sz="2400" dirty="0">
                <a:cs typeface="Times New Roman" pitchFamily="18" charset="0"/>
              </a:rPr>
              <a:t>to         	</a:t>
            </a:r>
            <a:r>
              <a:rPr lang="en-US" sz="2400" b="1" dirty="0">
                <a:solidFill>
                  <a:schemeClr val="accent1"/>
                </a:solidFill>
                <a:cs typeface="Times New Roman" pitchFamily="18" charset="0"/>
              </a:rPr>
              <a:t>B. </a:t>
            </a:r>
            <a:r>
              <a:rPr lang="en-US" sz="2400" dirty="0" err="1">
                <a:cs typeface="Times New Roman" pitchFamily="18" charset="0"/>
              </a:rPr>
              <a:t>bổng</a:t>
            </a:r>
            <a:r>
              <a:rPr lang="en-US" sz="2400" dirty="0">
                <a:cs typeface="Times New Roman" pitchFamily="18" charset="0"/>
              </a:rPr>
              <a:t>         	</a:t>
            </a:r>
            <a:r>
              <a:rPr lang="en-US" sz="2400" b="1" dirty="0">
                <a:solidFill>
                  <a:srgbClr val="0000FF"/>
                </a:solidFill>
                <a:cs typeface="Times New Roman" pitchFamily="18" charset="0"/>
              </a:rPr>
              <a:t>C. </a:t>
            </a:r>
            <a:r>
              <a:rPr lang="en-US" sz="2400" dirty="0" err="1">
                <a:cs typeface="Times New Roman" pitchFamily="18" charset="0"/>
              </a:rPr>
              <a:t>thấp</a:t>
            </a:r>
            <a:r>
              <a:rPr lang="en-US" sz="2400" dirty="0">
                <a:cs typeface="Times New Roman" pitchFamily="18" charset="0"/>
              </a:rPr>
              <a:t>         	</a:t>
            </a:r>
            <a:r>
              <a:rPr lang="en-US" sz="2400" b="1" dirty="0">
                <a:solidFill>
                  <a:srgbClr val="0000FF"/>
                </a:solidFill>
                <a:cs typeface="Times New Roman" pitchFamily="18" charset="0"/>
              </a:rPr>
              <a:t>D. </a:t>
            </a:r>
            <a:r>
              <a:rPr lang="en-US" sz="2400" dirty="0" err="1">
                <a:cs typeface="Times New Roman" pitchFamily="18" charset="0"/>
              </a:rPr>
              <a:t>bé</a:t>
            </a:r>
            <a:endParaRPr lang="en-US" sz="2400" dirty="0">
              <a:cs typeface="Times New Roman" pitchFamily="18" charset="0"/>
            </a:endParaRPr>
          </a:p>
        </p:txBody>
      </p:sp>
      <p:sp>
        <p:nvSpPr>
          <p:cNvPr id="13" name="Oval 5"/>
          <p:cNvSpPr>
            <a:spLocks noChangeArrowheads="1"/>
          </p:cNvSpPr>
          <p:nvPr/>
        </p:nvSpPr>
        <p:spPr bwMode="auto">
          <a:xfrm>
            <a:off x="2114752" y="4114801"/>
            <a:ext cx="399848" cy="455613"/>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7684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repeatCount="3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audio>
                                      <p:cMediaNode vol="57000">
                                        <p:cTn display="0" masterRel="sameClick">
                                          <p:stCondLst>
                                            <p:cond evt="begin" delay="0">
                                              <p:tn val="10"/>
                                            </p:cond>
                                          </p:stCondLst>
                                          <p:endCondLst>
                                            <p:cond evt="onStopAudio" delay="0">
                                              <p:tgtEl>
                                                <p:sldTgt/>
                                              </p:tgtEl>
                                            </p:cond>
                                          </p:endCondLst>
                                        </p:cTn>
                                        <p:tgtEl>
                                          <p:sndTgt r:embed="rId2" name="arrow.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repeatCount="300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audio>
                                      <p:cMediaNode vol="57000">
                                        <p:cTn display="0" masterRel="sameClick">
                                          <p:stCondLst>
                                            <p:cond evt="begin" delay="0">
                                              <p:tn val="20"/>
                                            </p:cond>
                                          </p:stCondLst>
                                          <p:endCondLst>
                                            <p:cond evt="onStopAudio" delay="0">
                                              <p:tgtEl>
                                                <p:sldTgt/>
                                              </p:tgtEl>
                                            </p:cond>
                                          </p:endCondLst>
                                        </p:cTn>
                                        <p:tgtEl>
                                          <p:sndTgt r:embed="rId2"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repeatCount="300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audio>
                                      <p:cMediaNode vol="57000">
                                        <p:cTn display="0" masterRel="sameClick">
                                          <p:stCondLst>
                                            <p:cond evt="begin" delay="0">
                                              <p:tn val="30"/>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6" grpId="0"/>
      <p:bldP spid="11"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90300" y="685801"/>
            <a:ext cx="7848968" cy="261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5000"/>
              </a:lnSpc>
            </a:pPr>
            <a:r>
              <a:rPr lang="en-US" sz="2400" b="1" u="sng" dirty="0" err="1">
                <a:solidFill>
                  <a:srgbClr val="0000FF"/>
                </a:solidFill>
                <a:cs typeface="Times New Roman" pitchFamily="18" charset="0"/>
              </a:rPr>
              <a:t>Bài</a:t>
            </a:r>
            <a:r>
              <a:rPr lang="en-US" sz="2400" b="1" u="sng" dirty="0">
                <a:solidFill>
                  <a:srgbClr val="0000FF"/>
                </a:solidFill>
                <a:cs typeface="Times New Roman" pitchFamily="18" charset="0"/>
              </a:rPr>
              <a:t> 8</a:t>
            </a:r>
            <a:r>
              <a:rPr lang="en-US" sz="2400" b="1" dirty="0">
                <a:solidFill>
                  <a:srgbClr val="0000FF"/>
                </a:solidFill>
                <a:cs typeface="Times New Roman" pitchFamily="18" charset="0"/>
              </a:rPr>
              <a:t>:</a:t>
            </a:r>
            <a:r>
              <a:rPr lang="en-US" sz="2400" dirty="0">
                <a:cs typeface="Times New Roman" pitchFamily="18" charset="0"/>
              </a:rPr>
              <a:t> </a:t>
            </a:r>
            <a:r>
              <a:rPr lang="en-US" sz="2400" dirty="0" err="1">
                <a:cs typeface="Times New Roman" pitchFamily="18" charset="0"/>
              </a:rPr>
              <a:t>Hãy</a:t>
            </a:r>
            <a:r>
              <a:rPr lang="en-US" sz="2400" dirty="0">
                <a:cs typeface="Times New Roman" pitchFamily="18" charset="0"/>
              </a:rPr>
              <a:t> </a:t>
            </a:r>
            <a:r>
              <a:rPr lang="en-US" sz="2400" dirty="0" err="1">
                <a:cs typeface="Times New Roman" pitchFamily="18" charset="0"/>
              </a:rPr>
              <a:t>xác</a:t>
            </a:r>
            <a:r>
              <a:rPr lang="en-US" sz="2400" dirty="0">
                <a:cs typeface="Times New Roman" pitchFamily="18" charset="0"/>
              </a:rPr>
              <a:t> </a:t>
            </a:r>
            <a:r>
              <a:rPr lang="en-US" sz="2400" dirty="0" err="1">
                <a:cs typeface="Times New Roman" pitchFamily="18" charset="0"/>
              </a:rPr>
              <a:t>định</a:t>
            </a:r>
            <a:r>
              <a:rPr lang="en-US" sz="2400" dirty="0">
                <a:cs typeface="Times New Roman" pitchFamily="18" charset="0"/>
              </a:rPr>
              <a:t> </a:t>
            </a:r>
            <a:r>
              <a:rPr lang="en-US" sz="2400" dirty="0" err="1">
                <a:cs typeface="Times New Roman" pitchFamily="18" charset="0"/>
              </a:rPr>
              <a:t>dao</a:t>
            </a:r>
            <a:r>
              <a:rPr lang="en-US" sz="2400" dirty="0">
                <a:cs typeface="Times New Roman" pitchFamily="18" charset="0"/>
              </a:rPr>
              <a:t> </a:t>
            </a:r>
            <a:r>
              <a:rPr lang="en-US" sz="2400" dirty="0" err="1">
                <a:cs typeface="Times New Roman" pitchFamily="18" charset="0"/>
              </a:rPr>
              <a:t>động</a:t>
            </a:r>
            <a:r>
              <a:rPr lang="en-US" sz="2400" dirty="0">
                <a:cs typeface="Times New Roman" pitchFamily="18" charset="0"/>
              </a:rPr>
              <a:t> </a:t>
            </a:r>
            <a:r>
              <a:rPr lang="en-US" sz="2400" dirty="0" err="1">
                <a:cs typeface="Times New Roman" pitchFamily="18" charset="0"/>
              </a:rPr>
              <a:t>nào</a:t>
            </a:r>
            <a:r>
              <a:rPr lang="en-US" sz="2400" dirty="0">
                <a:cs typeface="Times New Roman" pitchFamily="18" charset="0"/>
              </a:rPr>
              <a:t> </a:t>
            </a:r>
            <a:r>
              <a:rPr lang="en-US" sz="2400" dirty="0" err="1">
                <a:cs typeface="Times New Roman" pitchFamily="18" charset="0"/>
              </a:rPr>
              <a:t>có</a:t>
            </a:r>
            <a:r>
              <a:rPr lang="en-US" sz="2400" dirty="0">
                <a:cs typeface="Times New Roman" pitchFamily="18" charset="0"/>
              </a:rPr>
              <a:t> </a:t>
            </a:r>
            <a:r>
              <a:rPr lang="en-US" sz="2400" dirty="0" err="1">
                <a:cs typeface="Times New Roman" pitchFamily="18" charset="0"/>
              </a:rPr>
              <a:t>tần</a:t>
            </a:r>
            <a:r>
              <a:rPr lang="en-US" sz="2400" dirty="0">
                <a:cs typeface="Times New Roman" pitchFamily="18" charset="0"/>
              </a:rPr>
              <a:t> </a:t>
            </a:r>
            <a:r>
              <a:rPr lang="en-US" sz="2400" dirty="0" err="1">
                <a:cs typeface="Times New Roman" pitchFamily="18" charset="0"/>
              </a:rPr>
              <a:t>số</a:t>
            </a:r>
            <a:r>
              <a:rPr lang="en-US" sz="2400" dirty="0">
                <a:cs typeface="Times New Roman" pitchFamily="18" charset="0"/>
              </a:rPr>
              <a:t> </a:t>
            </a:r>
            <a:r>
              <a:rPr lang="en-US" sz="2400" dirty="0" err="1">
                <a:cs typeface="Times New Roman" pitchFamily="18" charset="0"/>
              </a:rPr>
              <a:t>lớn</a:t>
            </a:r>
            <a:r>
              <a:rPr lang="en-US" sz="2400" dirty="0">
                <a:cs typeface="Times New Roman" pitchFamily="18" charset="0"/>
              </a:rPr>
              <a:t> </a:t>
            </a:r>
            <a:r>
              <a:rPr lang="en-US" sz="2400" dirty="0" err="1">
                <a:cs typeface="Times New Roman" pitchFamily="18" charset="0"/>
              </a:rPr>
              <a:t>nhất</a:t>
            </a:r>
            <a:r>
              <a:rPr lang="en-US" sz="2400" dirty="0">
                <a:cs typeface="Times New Roman" pitchFamily="18" charset="0"/>
              </a:rPr>
              <a:t> </a:t>
            </a:r>
            <a:r>
              <a:rPr lang="en-US" sz="2400" dirty="0" err="1">
                <a:cs typeface="Times New Roman" pitchFamily="18" charset="0"/>
              </a:rPr>
              <a:t>trong</a:t>
            </a:r>
            <a:r>
              <a:rPr lang="en-US" sz="2400" dirty="0">
                <a:cs typeface="Times New Roman" pitchFamily="18" charset="0"/>
              </a:rPr>
              <a:t> </a:t>
            </a:r>
            <a:r>
              <a:rPr lang="en-US" sz="2400" dirty="0" err="1">
                <a:cs typeface="Times New Roman" pitchFamily="18" charset="0"/>
              </a:rPr>
              <a:t>số</a:t>
            </a:r>
            <a:r>
              <a:rPr lang="en-US" sz="2400" dirty="0">
                <a:cs typeface="Times New Roman" pitchFamily="18" charset="0"/>
              </a:rPr>
              <a:t> </a:t>
            </a:r>
            <a:r>
              <a:rPr lang="en-US" sz="2400" dirty="0" err="1">
                <a:cs typeface="Times New Roman" pitchFamily="18" charset="0"/>
              </a:rPr>
              <a:t>các</a:t>
            </a:r>
            <a:r>
              <a:rPr lang="en-US" sz="2400" dirty="0">
                <a:cs typeface="Times New Roman" pitchFamily="18" charset="0"/>
              </a:rPr>
              <a:t> </a:t>
            </a:r>
            <a:r>
              <a:rPr lang="en-US" sz="2400" dirty="0" err="1">
                <a:cs typeface="Times New Roman" pitchFamily="18" charset="0"/>
              </a:rPr>
              <a:t>dao</a:t>
            </a:r>
            <a:r>
              <a:rPr lang="en-US" sz="2400" dirty="0">
                <a:cs typeface="Times New Roman" pitchFamily="18" charset="0"/>
              </a:rPr>
              <a:t> </a:t>
            </a:r>
            <a:r>
              <a:rPr lang="en-US" sz="2400" dirty="0" err="1">
                <a:cs typeface="Times New Roman" pitchFamily="18" charset="0"/>
              </a:rPr>
              <a:t>động</a:t>
            </a:r>
            <a:r>
              <a:rPr lang="en-US" sz="2400" dirty="0">
                <a:cs typeface="Times New Roman" pitchFamily="18" charset="0"/>
              </a:rPr>
              <a:t> </a:t>
            </a:r>
            <a:r>
              <a:rPr lang="en-US" sz="2400" dirty="0" err="1">
                <a:cs typeface="Times New Roman" pitchFamily="18" charset="0"/>
              </a:rPr>
              <a:t>sau</a:t>
            </a:r>
            <a:r>
              <a:rPr lang="en-US" sz="2400" dirty="0">
                <a:cs typeface="Times New Roman" pitchFamily="18" charset="0"/>
              </a:rPr>
              <a:t> </a:t>
            </a:r>
            <a:r>
              <a:rPr lang="en-US" sz="2400" dirty="0" err="1">
                <a:cs typeface="Times New Roman" pitchFamily="18" charset="0"/>
              </a:rPr>
              <a:t>đây</a:t>
            </a:r>
            <a:r>
              <a:rPr lang="en-US" sz="2400" dirty="0">
                <a:cs typeface="Times New Roman" pitchFamily="18" charset="0"/>
              </a:rPr>
              <a:t>?</a:t>
            </a:r>
          </a:p>
          <a:p>
            <a:pPr algn="just">
              <a:lnSpc>
                <a:spcPct val="115000"/>
              </a:lnSpc>
            </a:pPr>
            <a:r>
              <a:rPr lang="en-US" sz="2400" b="1" dirty="0">
                <a:cs typeface="Times New Roman" pitchFamily="18" charset="0"/>
              </a:rPr>
              <a:t>A. </a:t>
            </a:r>
            <a:r>
              <a:rPr lang="en-US" sz="2400" dirty="0" err="1">
                <a:cs typeface="Times New Roman" pitchFamily="18" charset="0"/>
              </a:rPr>
              <a:t>Vật</a:t>
            </a:r>
            <a:r>
              <a:rPr lang="en-US" sz="2400" dirty="0">
                <a:cs typeface="Times New Roman" pitchFamily="18" charset="0"/>
              </a:rPr>
              <a:t> </a:t>
            </a:r>
            <a:r>
              <a:rPr lang="en-US" sz="2400" dirty="0" err="1">
                <a:cs typeface="Times New Roman" pitchFamily="18" charset="0"/>
              </a:rPr>
              <a:t>trong</a:t>
            </a:r>
            <a:r>
              <a:rPr lang="en-US" sz="2400" dirty="0">
                <a:cs typeface="Times New Roman" pitchFamily="18" charset="0"/>
              </a:rPr>
              <a:t> 5 </a:t>
            </a:r>
            <a:r>
              <a:rPr lang="en-US" sz="2400" dirty="0" err="1">
                <a:cs typeface="Times New Roman" pitchFamily="18" charset="0"/>
              </a:rPr>
              <a:t>giây</a:t>
            </a:r>
            <a:r>
              <a:rPr lang="en-US" sz="2400" dirty="0">
                <a:cs typeface="Times New Roman" pitchFamily="18" charset="0"/>
              </a:rPr>
              <a:t> </a:t>
            </a:r>
            <a:r>
              <a:rPr lang="en-US" sz="2400" dirty="0" err="1">
                <a:cs typeface="Times New Roman" pitchFamily="18" charset="0"/>
              </a:rPr>
              <a:t>có</a:t>
            </a:r>
            <a:r>
              <a:rPr lang="en-US" sz="2400" dirty="0">
                <a:cs typeface="Times New Roman" pitchFamily="18" charset="0"/>
              </a:rPr>
              <a:t> 500 </a:t>
            </a:r>
            <a:r>
              <a:rPr lang="en-US" sz="2400" dirty="0" err="1">
                <a:cs typeface="Times New Roman" pitchFamily="18" charset="0"/>
              </a:rPr>
              <a:t>dao</a:t>
            </a:r>
            <a:r>
              <a:rPr lang="en-US" sz="2400" dirty="0">
                <a:cs typeface="Times New Roman" pitchFamily="18" charset="0"/>
              </a:rPr>
              <a:t> </a:t>
            </a:r>
            <a:r>
              <a:rPr lang="en-US" sz="2400" dirty="0" err="1">
                <a:cs typeface="Times New Roman" pitchFamily="18" charset="0"/>
              </a:rPr>
              <a:t>động</a:t>
            </a:r>
            <a:r>
              <a:rPr lang="en-US" sz="2400" dirty="0">
                <a:cs typeface="Times New Roman" pitchFamily="18" charset="0"/>
              </a:rPr>
              <a:t> </a:t>
            </a:r>
            <a:r>
              <a:rPr lang="en-US" sz="2400" dirty="0" err="1">
                <a:cs typeface="Times New Roman" pitchFamily="18" charset="0"/>
              </a:rPr>
              <a:t>và</a:t>
            </a:r>
            <a:r>
              <a:rPr lang="en-US" sz="2400" dirty="0">
                <a:cs typeface="Times New Roman" pitchFamily="18" charset="0"/>
              </a:rPr>
              <a:t> </a:t>
            </a:r>
            <a:r>
              <a:rPr lang="en-US" sz="2400" dirty="0" err="1">
                <a:cs typeface="Times New Roman" pitchFamily="18" charset="0"/>
              </a:rPr>
              <a:t>phát</a:t>
            </a:r>
            <a:r>
              <a:rPr lang="en-US" sz="2400" dirty="0">
                <a:cs typeface="Times New Roman" pitchFamily="18" charset="0"/>
              </a:rPr>
              <a:t> </a:t>
            </a:r>
            <a:r>
              <a:rPr lang="en-US" sz="2400" dirty="0" err="1">
                <a:cs typeface="Times New Roman" pitchFamily="18" charset="0"/>
              </a:rPr>
              <a:t>ra</a:t>
            </a:r>
            <a:r>
              <a:rPr lang="en-US" sz="2400" dirty="0">
                <a:cs typeface="Times New Roman" pitchFamily="18" charset="0"/>
              </a:rPr>
              <a:t> </a:t>
            </a:r>
            <a:r>
              <a:rPr lang="en-US" sz="2400" dirty="0" err="1">
                <a:cs typeface="Times New Roman" pitchFamily="18" charset="0"/>
              </a:rPr>
              <a:t>âm</a:t>
            </a:r>
            <a:r>
              <a:rPr lang="en-US" sz="2400" dirty="0">
                <a:cs typeface="Times New Roman" pitchFamily="18" charset="0"/>
              </a:rPr>
              <a:t> </a:t>
            </a:r>
            <a:r>
              <a:rPr lang="en-US" sz="2400" dirty="0" err="1">
                <a:cs typeface="Times New Roman" pitchFamily="18" charset="0"/>
              </a:rPr>
              <a:t>thanh</a:t>
            </a:r>
            <a:r>
              <a:rPr lang="en-US" sz="2400" dirty="0">
                <a:cs typeface="Times New Roman" pitchFamily="18" charset="0"/>
              </a:rPr>
              <a:t>.</a:t>
            </a:r>
          </a:p>
          <a:p>
            <a:pPr algn="just">
              <a:lnSpc>
                <a:spcPct val="115000"/>
              </a:lnSpc>
            </a:pPr>
            <a:r>
              <a:rPr lang="en-US" sz="2400" b="1" dirty="0">
                <a:cs typeface="Times New Roman" pitchFamily="18" charset="0"/>
              </a:rPr>
              <a:t>B. </a:t>
            </a:r>
            <a:r>
              <a:rPr lang="en-US" sz="2400" dirty="0" err="1">
                <a:cs typeface="Times New Roman" pitchFamily="18" charset="0"/>
              </a:rPr>
              <a:t>Vật</a:t>
            </a:r>
            <a:r>
              <a:rPr lang="en-US" sz="2400" dirty="0">
                <a:cs typeface="Times New Roman" pitchFamily="18" charset="0"/>
              </a:rPr>
              <a:t> </a:t>
            </a:r>
            <a:r>
              <a:rPr lang="en-US" sz="2400" dirty="0" err="1">
                <a:cs typeface="Times New Roman" pitchFamily="18" charset="0"/>
              </a:rPr>
              <a:t>dao</a:t>
            </a:r>
            <a:r>
              <a:rPr lang="en-US" sz="2400" dirty="0">
                <a:cs typeface="Times New Roman" pitchFamily="18" charset="0"/>
              </a:rPr>
              <a:t> </a:t>
            </a:r>
            <a:r>
              <a:rPr lang="en-US" sz="2400" dirty="0" err="1">
                <a:cs typeface="Times New Roman" pitchFamily="18" charset="0"/>
              </a:rPr>
              <a:t>động</a:t>
            </a:r>
            <a:r>
              <a:rPr lang="en-US" sz="2400" dirty="0">
                <a:cs typeface="Times New Roman" pitchFamily="18" charset="0"/>
              </a:rPr>
              <a:t> </a:t>
            </a:r>
            <a:r>
              <a:rPr lang="en-US" sz="2400" dirty="0" err="1">
                <a:cs typeface="Times New Roman" pitchFamily="18" charset="0"/>
              </a:rPr>
              <a:t>phát</a:t>
            </a:r>
            <a:r>
              <a:rPr lang="en-US" sz="2400" dirty="0">
                <a:cs typeface="Times New Roman" pitchFamily="18" charset="0"/>
              </a:rPr>
              <a:t> </a:t>
            </a:r>
            <a:r>
              <a:rPr lang="en-US" sz="2400" dirty="0" err="1">
                <a:cs typeface="Times New Roman" pitchFamily="18" charset="0"/>
              </a:rPr>
              <a:t>ra</a:t>
            </a:r>
            <a:r>
              <a:rPr lang="en-US" sz="2400" dirty="0">
                <a:cs typeface="Times New Roman" pitchFamily="18" charset="0"/>
              </a:rPr>
              <a:t> </a:t>
            </a:r>
            <a:r>
              <a:rPr lang="en-US" sz="2400" dirty="0" err="1">
                <a:cs typeface="Times New Roman" pitchFamily="18" charset="0"/>
              </a:rPr>
              <a:t>âm</a:t>
            </a:r>
            <a:r>
              <a:rPr lang="en-US" sz="2400" dirty="0">
                <a:cs typeface="Times New Roman" pitchFamily="18" charset="0"/>
              </a:rPr>
              <a:t> </a:t>
            </a:r>
            <a:r>
              <a:rPr lang="en-US" sz="2400" dirty="0" err="1">
                <a:cs typeface="Times New Roman" pitchFamily="18" charset="0"/>
              </a:rPr>
              <a:t>thanh</a:t>
            </a:r>
            <a:r>
              <a:rPr lang="en-US" sz="2400" dirty="0">
                <a:cs typeface="Times New Roman" pitchFamily="18" charset="0"/>
              </a:rPr>
              <a:t> </a:t>
            </a:r>
            <a:r>
              <a:rPr lang="en-US" sz="2400" dirty="0" err="1">
                <a:cs typeface="Times New Roman" pitchFamily="18" charset="0"/>
              </a:rPr>
              <a:t>có</a:t>
            </a:r>
            <a:r>
              <a:rPr lang="en-US" sz="2400" dirty="0">
                <a:cs typeface="Times New Roman" pitchFamily="18" charset="0"/>
              </a:rPr>
              <a:t> </a:t>
            </a:r>
            <a:r>
              <a:rPr lang="en-US" sz="2400" dirty="0" err="1">
                <a:cs typeface="Times New Roman" pitchFamily="18" charset="0"/>
              </a:rPr>
              <a:t>tần</a:t>
            </a:r>
            <a:r>
              <a:rPr lang="en-US" sz="2400" dirty="0">
                <a:cs typeface="Times New Roman" pitchFamily="18" charset="0"/>
              </a:rPr>
              <a:t> </a:t>
            </a:r>
            <a:r>
              <a:rPr lang="en-US" sz="2400" dirty="0" err="1">
                <a:cs typeface="Times New Roman" pitchFamily="18" charset="0"/>
              </a:rPr>
              <a:t>số</a:t>
            </a:r>
            <a:r>
              <a:rPr lang="en-US" sz="2400" dirty="0">
                <a:cs typeface="Times New Roman" pitchFamily="18" charset="0"/>
              </a:rPr>
              <a:t> 200Hz.</a:t>
            </a:r>
          </a:p>
          <a:p>
            <a:pPr algn="just">
              <a:lnSpc>
                <a:spcPct val="115000"/>
              </a:lnSpc>
            </a:pPr>
            <a:r>
              <a:rPr lang="en-US" sz="2400" b="1" dirty="0">
                <a:cs typeface="Times New Roman" pitchFamily="18" charset="0"/>
              </a:rPr>
              <a:t>C. </a:t>
            </a:r>
            <a:r>
              <a:rPr lang="en-US" sz="2400" dirty="0" err="1">
                <a:cs typeface="Times New Roman" pitchFamily="18" charset="0"/>
              </a:rPr>
              <a:t>Trong</a:t>
            </a:r>
            <a:r>
              <a:rPr lang="en-US" sz="2400" dirty="0">
                <a:cs typeface="Times New Roman" pitchFamily="18" charset="0"/>
              </a:rPr>
              <a:t> 1 </a:t>
            </a:r>
            <a:r>
              <a:rPr lang="en-US" sz="2400" dirty="0" err="1">
                <a:cs typeface="Times New Roman" pitchFamily="18" charset="0"/>
              </a:rPr>
              <a:t>giây</a:t>
            </a:r>
            <a:r>
              <a:rPr lang="en-US" sz="2400" dirty="0">
                <a:cs typeface="Times New Roman" pitchFamily="18" charset="0"/>
              </a:rPr>
              <a:t> </a:t>
            </a:r>
            <a:r>
              <a:rPr lang="en-US" sz="2400" dirty="0" err="1">
                <a:cs typeface="Times New Roman" pitchFamily="18" charset="0"/>
              </a:rPr>
              <a:t>vật</a:t>
            </a:r>
            <a:r>
              <a:rPr lang="en-US" sz="2400" dirty="0">
                <a:cs typeface="Times New Roman" pitchFamily="18" charset="0"/>
              </a:rPr>
              <a:t> </a:t>
            </a:r>
            <a:r>
              <a:rPr lang="en-US" sz="2400" dirty="0" err="1">
                <a:cs typeface="Times New Roman" pitchFamily="18" charset="0"/>
              </a:rPr>
              <a:t>dao</a:t>
            </a:r>
            <a:r>
              <a:rPr lang="en-US" sz="2400" dirty="0">
                <a:cs typeface="Times New Roman" pitchFamily="18" charset="0"/>
              </a:rPr>
              <a:t> </a:t>
            </a:r>
            <a:r>
              <a:rPr lang="en-US" sz="2400" dirty="0" err="1">
                <a:cs typeface="Times New Roman" pitchFamily="18" charset="0"/>
              </a:rPr>
              <a:t>động</a:t>
            </a:r>
            <a:r>
              <a:rPr lang="en-US" sz="2400" dirty="0">
                <a:cs typeface="Times New Roman" pitchFamily="18" charset="0"/>
              </a:rPr>
              <a:t> </a:t>
            </a:r>
            <a:r>
              <a:rPr lang="en-US" sz="2400" dirty="0" err="1">
                <a:cs typeface="Times New Roman" pitchFamily="18" charset="0"/>
              </a:rPr>
              <a:t>được</a:t>
            </a:r>
            <a:r>
              <a:rPr lang="en-US" sz="2400" dirty="0">
                <a:cs typeface="Times New Roman" pitchFamily="18" charset="0"/>
              </a:rPr>
              <a:t> 70 </a:t>
            </a:r>
            <a:r>
              <a:rPr lang="en-US" sz="2400" dirty="0" err="1">
                <a:cs typeface="Times New Roman" pitchFamily="18" charset="0"/>
              </a:rPr>
              <a:t>dao</a:t>
            </a:r>
            <a:r>
              <a:rPr lang="en-US" sz="2400" dirty="0">
                <a:cs typeface="Times New Roman" pitchFamily="18" charset="0"/>
              </a:rPr>
              <a:t> </a:t>
            </a:r>
            <a:r>
              <a:rPr lang="en-US" sz="2400" dirty="0" err="1">
                <a:cs typeface="Times New Roman" pitchFamily="18" charset="0"/>
              </a:rPr>
              <a:t>động</a:t>
            </a:r>
            <a:r>
              <a:rPr lang="en-US" sz="2400" dirty="0">
                <a:cs typeface="Times New Roman" pitchFamily="18" charset="0"/>
              </a:rPr>
              <a:t>.    	</a:t>
            </a:r>
          </a:p>
          <a:p>
            <a:pPr algn="just">
              <a:lnSpc>
                <a:spcPct val="115000"/>
              </a:lnSpc>
            </a:pPr>
            <a:r>
              <a:rPr lang="en-US" sz="2400" b="1" dirty="0">
                <a:cs typeface="Times New Roman" pitchFamily="18" charset="0"/>
              </a:rPr>
              <a:t>D. </a:t>
            </a:r>
            <a:r>
              <a:rPr lang="en-US" sz="2400" dirty="0" err="1">
                <a:cs typeface="Times New Roman" pitchFamily="18" charset="0"/>
              </a:rPr>
              <a:t>Trong</a:t>
            </a:r>
            <a:r>
              <a:rPr lang="en-US" sz="2400" dirty="0">
                <a:cs typeface="Times New Roman" pitchFamily="18" charset="0"/>
              </a:rPr>
              <a:t> </a:t>
            </a:r>
            <a:r>
              <a:rPr lang="en-US" sz="2400" dirty="0" err="1">
                <a:cs typeface="Times New Roman" pitchFamily="18" charset="0"/>
              </a:rPr>
              <a:t>một</a:t>
            </a:r>
            <a:r>
              <a:rPr lang="en-US" sz="2400" dirty="0">
                <a:cs typeface="Times New Roman" pitchFamily="18" charset="0"/>
              </a:rPr>
              <a:t> </a:t>
            </a:r>
            <a:r>
              <a:rPr lang="en-US" sz="2400" dirty="0" err="1">
                <a:cs typeface="Times New Roman" pitchFamily="18" charset="0"/>
              </a:rPr>
              <a:t>phút</a:t>
            </a:r>
            <a:r>
              <a:rPr lang="en-US" sz="2400" dirty="0">
                <a:cs typeface="Times New Roman" pitchFamily="18" charset="0"/>
              </a:rPr>
              <a:t> </a:t>
            </a:r>
            <a:r>
              <a:rPr lang="en-US" sz="2400" dirty="0" err="1">
                <a:cs typeface="Times New Roman" pitchFamily="18" charset="0"/>
              </a:rPr>
              <a:t>vật</a:t>
            </a:r>
            <a:r>
              <a:rPr lang="en-US" sz="2400" dirty="0">
                <a:cs typeface="Times New Roman" pitchFamily="18" charset="0"/>
              </a:rPr>
              <a:t> </a:t>
            </a:r>
            <a:r>
              <a:rPr lang="en-US" sz="2400" dirty="0" err="1">
                <a:cs typeface="Times New Roman" pitchFamily="18" charset="0"/>
              </a:rPr>
              <a:t>dao</a:t>
            </a:r>
            <a:r>
              <a:rPr lang="en-US" sz="2400" dirty="0">
                <a:cs typeface="Times New Roman" pitchFamily="18" charset="0"/>
              </a:rPr>
              <a:t> </a:t>
            </a:r>
            <a:r>
              <a:rPr lang="en-US" sz="2400" dirty="0" err="1">
                <a:cs typeface="Times New Roman" pitchFamily="18" charset="0"/>
              </a:rPr>
              <a:t>động</a:t>
            </a:r>
            <a:r>
              <a:rPr lang="en-US" sz="2400" dirty="0">
                <a:cs typeface="Times New Roman" pitchFamily="18" charset="0"/>
              </a:rPr>
              <a:t> </a:t>
            </a:r>
            <a:r>
              <a:rPr lang="en-US" sz="2400" dirty="0" err="1">
                <a:cs typeface="Times New Roman" pitchFamily="18" charset="0"/>
              </a:rPr>
              <a:t>được</a:t>
            </a:r>
            <a:r>
              <a:rPr lang="en-US" sz="2400" dirty="0">
                <a:cs typeface="Times New Roman" pitchFamily="18" charset="0"/>
              </a:rPr>
              <a:t> 1000 </a:t>
            </a:r>
            <a:r>
              <a:rPr lang="en-US" sz="2400" dirty="0" err="1">
                <a:cs typeface="Times New Roman" pitchFamily="18" charset="0"/>
              </a:rPr>
              <a:t>dao</a:t>
            </a:r>
            <a:r>
              <a:rPr lang="en-US" sz="2400" dirty="0">
                <a:cs typeface="Times New Roman" pitchFamily="18" charset="0"/>
              </a:rPr>
              <a:t> </a:t>
            </a:r>
            <a:r>
              <a:rPr lang="en-US" sz="2400" dirty="0" err="1">
                <a:cs typeface="Times New Roman" pitchFamily="18" charset="0"/>
              </a:rPr>
              <a:t>động</a:t>
            </a:r>
            <a:r>
              <a:rPr lang="en-US" sz="2400" dirty="0">
                <a:cs typeface="Times New Roman" pitchFamily="18" charset="0"/>
              </a:rPr>
              <a:t>.</a:t>
            </a:r>
          </a:p>
        </p:txBody>
      </p:sp>
      <p:sp>
        <p:nvSpPr>
          <p:cNvPr id="6" name="Oval 5"/>
          <p:cNvSpPr>
            <a:spLocks noChangeArrowheads="1"/>
          </p:cNvSpPr>
          <p:nvPr/>
        </p:nvSpPr>
        <p:spPr bwMode="auto">
          <a:xfrm>
            <a:off x="275717" y="1981201"/>
            <a:ext cx="399848" cy="455613"/>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7" name="Rectangle 6"/>
          <p:cNvSpPr>
            <a:spLocks noChangeArrowheads="1"/>
          </p:cNvSpPr>
          <p:nvPr/>
        </p:nvSpPr>
        <p:spPr bwMode="auto">
          <a:xfrm>
            <a:off x="390300" y="3352800"/>
            <a:ext cx="8479177" cy="179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5000"/>
              </a:lnSpc>
            </a:pPr>
            <a:r>
              <a:rPr lang="en-US" sz="2400" b="1" u="sng" dirty="0" err="1">
                <a:solidFill>
                  <a:srgbClr val="0000FF"/>
                </a:solidFill>
                <a:cs typeface="Times New Roman" pitchFamily="18" charset="0"/>
              </a:rPr>
              <a:t>Bài</a:t>
            </a:r>
            <a:r>
              <a:rPr lang="en-US" sz="2400" b="1" u="sng" dirty="0">
                <a:solidFill>
                  <a:srgbClr val="0000FF"/>
                </a:solidFill>
                <a:cs typeface="Times New Roman" pitchFamily="18" charset="0"/>
              </a:rPr>
              <a:t> 9</a:t>
            </a:r>
            <a:r>
              <a:rPr lang="en-US" sz="2400" b="1" dirty="0">
                <a:solidFill>
                  <a:srgbClr val="0000FF"/>
                </a:solidFill>
                <a:cs typeface="Times New Roman" pitchFamily="18" charset="0"/>
              </a:rPr>
              <a:t>:</a:t>
            </a:r>
            <a:r>
              <a:rPr lang="en-US" sz="2400" dirty="0">
                <a:cs typeface="Times New Roman" pitchFamily="18" charset="0"/>
              </a:rPr>
              <a:t> </a:t>
            </a:r>
            <a:r>
              <a:rPr lang="en-US" sz="2400" dirty="0" err="1">
                <a:cs typeface="Times New Roman" pitchFamily="18" charset="0"/>
              </a:rPr>
              <a:t>Khi</a:t>
            </a:r>
            <a:r>
              <a:rPr lang="en-US" sz="2400" dirty="0">
                <a:cs typeface="Times New Roman" pitchFamily="18" charset="0"/>
              </a:rPr>
              <a:t> </a:t>
            </a:r>
            <a:r>
              <a:rPr lang="en-US" sz="2400" dirty="0" err="1">
                <a:cs typeface="Times New Roman" pitchFamily="18" charset="0"/>
              </a:rPr>
              <a:t>người</a:t>
            </a:r>
            <a:r>
              <a:rPr lang="en-US" sz="2400" dirty="0">
                <a:cs typeface="Times New Roman" pitchFamily="18" charset="0"/>
              </a:rPr>
              <a:t> ta </a:t>
            </a:r>
            <a:r>
              <a:rPr lang="en-US" sz="2400" dirty="0" err="1">
                <a:cs typeface="Times New Roman" pitchFamily="18" charset="0"/>
              </a:rPr>
              <a:t>dùng</a:t>
            </a:r>
            <a:r>
              <a:rPr lang="en-US" sz="2400" dirty="0">
                <a:cs typeface="Times New Roman" pitchFamily="18" charset="0"/>
              </a:rPr>
              <a:t> </a:t>
            </a:r>
            <a:r>
              <a:rPr lang="en-US" sz="2400" dirty="0" err="1">
                <a:cs typeface="Times New Roman" pitchFamily="18" charset="0"/>
              </a:rPr>
              <a:t>dùi</a:t>
            </a:r>
            <a:r>
              <a:rPr lang="en-US" sz="2400" dirty="0">
                <a:cs typeface="Times New Roman" pitchFamily="18" charset="0"/>
              </a:rPr>
              <a:t> </a:t>
            </a:r>
            <a:r>
              <a:rPr lang="en-US" sz="2400" dirty="0" err="1">
                <a:cs typeface="Times New Roman" pitchFamily="18" charset="0"/>
              </a:rPr>
              <a:t>gõ</a:t>
            </a:r>
            <a:r>
              <a:rPr lang="en-US" sz="2400" dirty="0">
                <a:cs typeface="Times New Roman" pitchFamily="18" charset="0"/>
              </a:rPr>
              <a:t> </a:t>
            </a:r>
            <a:r>
              <a:rPr lang="en-US" sz="2400" dirty="0" err="1">
                <a:cs typeface="Times New Roman" pitchFamily="18" charset="0"/>
              </a:rPr>
              <a:t>vào</a:t>
            </a:r>
            <a:r>
              <a:rPr lang="en-US" sz="2400" dirty="0">
                <a:cs typeface="Times New Roman" pitchFamily="18" charset="0"/>
              </a:rPr>
              <a:t> </a:t>
            </a:r>
            <a:r>
              <a:rPr lang="en-US" sz="2400" dirty="0" err="1">
                <a:cs typeface="Times New Roman" pitchFamily="18" charset="0"/>
              </a:rPr>
              <a:t>các</a:t>
            </a:r>
            <a:r>
              <a:rPr lang="en-US" sz="2400" dirty="0">
                <a:cs typeface="Times New Roman" pitchFamily="18" charset="0"/>
              </a:rPr>
              <a:t> </a:t>
            </a:r>
            <a:r>
              <a:rPr lang="en-US" sz="2400" dirty="0" err="1">
                <a:cs typeface="Times New Roman" pitchFamily="18" charset="0"/>
              </a:rPr>
              <a:t>thanh</a:t>
            </a:r>
            <a:r>
              <a:rPr lang="en-US" sz="2400" dirty="0">
                <a:cs typeface="Times New Roman" pitchFamily="18" charset="0"/>
              </a:rPr>
              <a:t> </a:t>
            </a:r>
            <a:r>
              <a:rPr lang="en-US" sz="2400" dirty="0" err="1">
                <a:cs typeface="Times New Roman" pitchFamily="18" charset="0"/>
              </a:rPr>
              <a:t>đá</a:t>
            </a:r>
            <a:r>
              <a:rPr lang="en-US" sz="2400" dirty="0">
                <a:cs typeface="Times New Roman" pitchFamily="18" charset="0"/>
              </a:rPr>
              <a:t> </a:t>
            </a:r>
            <a:r>
              <a:rPr lang="en-US" sz="2400" dirty="0" err="1">
                <a:cs typeface="Times New Roman" pitchFamily="18" charset="0"/>
              </a:rPr>
              <a:t>thuộc</a:t>
            </a:r>
            <a:r>
              <a:rPr lang="en-US" sz="2400" dirty="0">
                <a:cs typeface="Times New Roman" pitchFamily="18" charset="0"/>
              </a:rPr>
              <a:t> </a:t>
            </a:r>
            <a:r>
              <a:rPr lang="en-US" sz="2400" dirty="0" err="1">
                <a:cs typeface="Times New Roman" pitchFamily="18" charset="0"/>
              </a:rPr>
              <a:t>bộ</a:t>
            </a:r>
            <a:r>
              <a:rPr lang="en-US" sz="2400" dirty="0">
                <a:cs typeface="Times New Roman" pitchFamily="18" charset="0"/>
              </a:rPr>
              <a:t> </a:t>
            </a:r>
            <a:r>
              <a:rPr lang="en-US" sz="2400" dirty="0" err="1">
                <a:cs typeface="Times New Roman" pitchFamily="18" charset="0"/>
              </a:rPr>
              <a:t>đàn</a:t>
            </a:r>
            <a:r>
              <a:rPr lang="en-US" sz="2400" dirty="0">
                <a:cs typeface="Times New Roman" pitchFamily="18" charset="0"/>
              </a:rPr>
              <a:t> </a:t>
            </a:r>
            <a:r>
              <a:rPr lang="en-US" sz="2400" dirty="0" err="1">
                <a:cs typeface="Times New Roman" pitchFamily="18" charset="0"/>
              </a:rPr>
              <a:t>đá</a:t>
            </a:r>
            <a:r>
              <a:rPr lang="en-US" sz="2400" dirty="0">
                <a:cs typeface="Times New Roman" pitchFamily="18" charset="0"/>
              </a:rPr>
              <a:t> </a:t>
            </a:r>
            <a:r>
              <a:rPr lang="en-US" sz="2400" dirty="0" err="1">
                <a:cs typeface="Times New Roman" pitchFamily="18" charset="0"/>
              </a:rPr>
              <a:t>thì</a:t>
            </a:r>
            <a:r>
              <a:rPr lang="en-US" sz="2400" dirty="0">
                <a:cs typeface="Times New Roman" pitchFamily="18" charset="0"/>
              </a:rPr>
              <a:t> ta </a:t>
            </a:r>
            <a:r>
              <a:rPr lang="en-US" sz="2400" dirty="0" err="1">
                <a:cs typeface="Times New Roman" pitchFamily="18" charset="0"/>
              </a:rPr>
              <a:t>nghe</a:t>
            </a:r>
            <a:r>
              <a:rPr lang="en-US" sz="2400" dirty="0">
                <a:cs typeface="Times New Roman" pitchFamily="18" charset="0"/>
              </a:rPr>
              <a:t> </a:t>
            </a:r>
            <a:r>
              <a:rPr lang="en-US" sz="2400" dirty="0" err="1">
                <a:cs typeface="Times New Roman" pitchFamily="18" charset="0"/>
              </a:rPr>
              <a:t>thấy</a:t>
            </a:r>
            <a:r>
              <a:rPr lang="en-US" sz="2400" dirty="0">
                <a:cs typeface="Times New Roman" pitchFamily="18" charset="0"/>
              </a:rPr>
              <a:t> </a:t>
            </a:r>
            <a:r>
              <a:rPr lang="en-US" sz="2400" dirty="0" err="1">
                <a:cs typeface="Times New Roman" pitchFamily="18" charset="0"/>
              </a:rPr>
              <a:t>âm</a:t>
            </a:r>
            <a:r>
              <a:rPr lang="en-US" sz="2400" dirty="0">
                <a:cs typeface="Times New Roman" pitchFamily="18" charset="0"/>
              </a:rPr>
              <a:t> </a:t>
            </a:r>
            <a:r>
              <a:rPr lang="en-US" sz="2400" dirty="0" err="1">
                <a:cs typeface="Times New Roman" pitchFamily="18" charset="0"/>
              </a:rPr>
              <a:t>thanh</a:t>
            </a:r>
            <a:r>
              <a:rPr lang="en-US" sz="2400" dirty="0">
                <a:cs typeface="Times New Roman" pitchFamily="18" charset="0"/>
              </a:rPr>
              <a:t> </a:t>
            </a:r>
            <a:r>
              <a:rPr lang="en-US" sz="2400" dirty="0" err="1">
                <a:cs typeface="Times New Roman" pitchFamily="18" charset="0"/>
              </a:rPr>
              <a:t>phát</a:t>
            </a:r>
            <a:r>
              <a:rPr lang="en-US" sz="2400" dirty="0">
                <a:cs typeface="Times New Roman" pitchFamily="18" charset="0"/>
              </a:rPr>
              <a:t> </a:t>
            </a:r>
            <a:r>
              <a:rPr lang="en-US" sz="2400" dirty="0" err="1">
                <a:cs typeface="Times New Roman" pitchFamily="18" charset="0"/>
              </a:rPr>
              <a:t>ra.</a:t>
            </a:r>
            <a:r>
              <a:rPr lang="en-US" sz="2400" dirty="0">
                <a:cs typeface="Times New Roman" pitchFamily="18" charset="0"/>
              </a:rPr>
              <a:t> </a:t>
            </a:r>
            <a:r>
              <a:rPr lang="en-US" sz="2400" dirty="0" err="1">
                <a:cs typeface="Times New Roman" pitchFamily="18" charset="0"/>
              </a:rPr>
              <a:t>Vật</a:t>
            </a:r>
            <a:r>
              <a:rPr lang="en-US" sz="2400" dirty="0">
                <a:cs typeface="Times New Roman" pitchFamily="18" charset="0"/>
              </a:rPr>
              <a:t> </a:t>
            </a:r>
            <a:r>
              <a:rPr lang="en-US" sz="2400" dirty="0" err="1">
                <a:cs typeface="Times New Roman" pitchFamily="18" charset="0"/>
              </a:rPr>
              <a:t>phát</a:t>
            </a:r>
            <a:r>
              <a:rPr lang="en-US" sz="2400" dirty="0">
                <a:cs typeface="Times New Roman" pitchFamily="18" charset="0"/>
              </a:rPr>
              <a:t> </a:t>
            </a:r>
            <a:r>
              <a:rPr lang="en-US" sz="2400" dirty="0" err="1">
                <a:cs typeface="Times New Roman" pitchFamily="18" charset="0"/>
              </a:rPr>
              <a:t>ra</a:t>
            </a:r>
            <a:r>
              <a:rPr lang="en-US" sz="2400" dirty="0">
                <a:cs typeface="Times New Roman" pitchFamily="18" charset="0"/>
              </a:rPr>
              <a:t> </a:t>
            </a:r>
            <a:r>
              <a:rPr lang="en-US" sz="2400" dirty="0" err="1">
                <a:cs typeface="Times New Roman" pitchFamily="18" charset="0"/>
              </a:rPr>
              <a:t>âm</a:t>
            </a:r>
            <a:r>
              <a:rPr lang="en-US" sz="2400" dirty="0">
                <a:cs typeface="Times New Roman" pitchFamily="18" charset="0"/>
              </a:rPr>
              <a:t> </a:t>
            </a:r>
            <a:r>
              <a:rPr lang="en-US" sz="2400" dirty="0" err="1">
                <a:cs typeface="Times New Roman" pitchFamily="18" charset="0"/>
              </a:rPr>
              <a:t>thanh</a:t>
            </a:r>
            <a:r>
              <a:rPr lang="en-US" sz="2400" dirty="0">
                <a:cs typeface="Times New Roman" pitchFamily="18" charset="0"/>
              </a:rPr>
              <a:t> </a:t>
            </a:r>
            <a:r>
              <a:rPr lang="en-US" sz="2400" dirty="0" err="1">
                <a:cs typeface="Times New Roman" pitchFamily="18" charset="0"/>
              </a:rPr>
              <a:t>đó</a:t>
            </a:r>
            <a:r>
              <a:rPr lang="en-US" sz="2400" dirty="0">
                <a:cs typeface="Times New Roman" pitchFamily="18" charset="0"/>
              </a:rPr>
              <a:t> </a:t>
            </a:r>
            <a:r>
              <a:rPr lang="en-US" sz="2400" dirty="0" err="1">
                <a:cs typeface="Times New Roman" pitchFamily="18" charset="0"/>
              </a:rPr>
              <a:t>là</a:t>
            </a:r>
            <a:r>
              <a:rPr lang="en-US" sz="2400" dirty="0">
                <a:cs typeface="Times New Roman" pitchFamily="18" charset="0"/>
              </a:rPr>
              <a:t>:</a:t>
            </a:r>
          </a:p>
          <a:p>
            <a:pPr algn="just">
              <a:lnSpc>
                <a:spcPct val="115000"/>
              </a:lnSpc>
              <a:buFontTx/>
              <a:buAutoNum type="alphaUcPeriod"/>
            </a:pPr>
            <a:r>
              <a:rPr lang="en-US" sz="2400" dirty="0" err="1">
                <a:cs typeface="Times New Roman" pitchFamily="18" charset="0"/>
              </a:rPr>
              <a:t>dùi</a:t>
            </a:r>
            <a:r>
              <a:rPr lang="en-US" sz="2400" dirty="0">
                <a:cs typeface="Times New Roman" pitchFamily="18" charset="0"/>
              </a:rPr>
              <a:t> </a:t>
            </a:r>
            <a:r>
              <a:rPr lang="en-US" sz="2400" dirty="0" err="1">
                <a:cs typeface="Times New Roman" pitchFamily="18" charset="0"/>
              </a:rPr>
              <a:t>gõ</a:t>
            </a:r>
            <a:r>
              <a:rPr lang="en-US" sz="2400" dirty="0">
                <a:cs typeface="Times New Roman" pitchFamily="18" charset="0"/>
              </a:rPr>
              <a:t>         	                          C. </a:t>
            </a:r>
            <a:r>
              <a:rPr lang="en-US" sz="2400" dirty="0" err="1">
                <a:cs typeface="Times New Roman" pitchFamily="18" charset="0"/>
              </a:rPr>
              <a:t>các</a:t>
            </a:r>
            <a:r>
              <a:rPr lang="en-US" sz="2400" dirty="0">
                <a:cs typeface="Times New Roman" pitchFamily="18" charset="0"/>
              </a:rPr>
              <a:t> </a:t>
            </a:r>
            <a:r>
              <a:rPr lang="en-US" sz="2400" dirty="0" err="1">
                <a:cs typeface="Times New Roman" pitchFamily="18" charset="0"/>
              </a:rPr>
              <a:t>thanh</a:t>
            </a:r>
            <a:r>
              <a:rPr lang="en-US" sz="2400" dirty="0">
                <a:cs typeface="Times New Roman" pitchFamily="18" charset="0"/>
              </a:rPr>
              <a:t> </a:t>
            </a:r>
            <a:r>
              <a:rPr lang="en-US" sz="2400" dirty="0" err="1">
                <a:cs typeface="Times New Roman" pitchFamily="18" charset="0"/>
              </a:rPr>
              <a:t>đá</a:t>
            </a:r>
            <a:r>
              <a:rPr lang="en-US" sz="2400" dirty="0">
                <a:cs typeface="Times New Roman" pitchFamily="18" charset="0"/>
              </a:rPr>
              <a:t>    	</a:t>
            </a:r>
          </a:p>
          <a:p>
            <a:pPr algn="just">
              <a:lnSpc>
                <a:spcPct val="115000"/>
              </a:lnSpc>
            </a:pPr>
            <a:r>
              <a:rPr lang="en-US" sz="2400" dirty="0">
                <a:cs typeface="Times New Roman" pitchFamily="18" charset="0"/>
              </a:rPr>
              <a:t>B. </a:t>
            </a:r>
            <a:r>
              <a:rPr lang="en-US" sz="2400" dirty="0" err="1">
                <a:cs typeface="Times New Roman" pitchFamily="18" charset="0"/>
              </a:rPr>
              <a:t>lớp</a:t>
            </a:r>
            <a:r>
              <a:rPr lang="en-US" sz="2400" dirty="0">
                <a:cs typeface="Times New Roman" pitchFamily="18" charset="0"/>
              </a:rPr>
              <a:t> </a:t>
            </a:r>
            <a:r>
              <a:rPr lang="en-US" sz="2400" dirty="0" err="1">
                <a:cs typeface="Times New Roman" pitchFamily="18" charset="0"/>
              </a:rPr>
              <a:t>không</a:t>
            </a:r>
            <a:r>
              <a:rPr lang="en-US" sz="2400" dirty="0">
                <a:cs typeface="Times New Roman" pitchFamily="18" charset="0"/>
              </a:rPr>
              <a:t> </a:t>
            </a:r>
            <a:r>
              <a:rPr lang="en-US" sz="2400" dirty="0" err="1">
                <a:cs typeface="Times New Roman" pitchFamily="18" charset="0"/>
              </a:rPr>
              <a:t>khí</a:t>
            </a:r>
            <a:r>
              <a:rPr lang="en-US" sz="2400" dirty="0">
                <a:cs typeface="Times New Roman" pitchFamily="18" charset="0"/>
              </a:rPr>
              <a:t>                       D. </a:t>
            </a:r>
            <a:r>
              <a:rPr lang="en-US" sz="2400" dirty="0" err="1">
                <a:cs typeface="Times New Roman" pitchFamily="18" charset="0"/>
              </a:rPr>
              <a:t>dùi</a:t>
            </a:r>
            <a:r>
              <a:rPr lang="en-US" sz="2400" dirty="0">
                <a:cs typeface="Times New Roman" pitchFamily="18" charset="0"/>
              </a:rPr>
              <a:t> </a:t>
            </a:r>
            <a:r>
              <a:rPr lang="en-US" sz="2400" dirty="0" err="1">
                <a:cs typeface="Times New Roman" pitchFamily="18" charset="0"/>
              </a:rPr>
              <a:t>gõ</a:t>
            </a:r>
            <a:r>
              <a:rPr lang="en-US" sz="2400" dirty="0">
                <a:cs typeface="Times New Roman" pitchFamily="18" charset="0"/>
              </a:rPr>
              <a:t> </a:t>
            </a:r>
            <a:r>
              <a:rPr lang="en-US" sz="2400" dirty="0" err="1">
                <a:cs typeface="Times New Roman" pitchFamily="18" charset="0"/>
              </a:rPr>
              <a:t>và</a:t>
            </a:r>
            <a:r>
              <a:rPr lang="en-US" sz="2400" dirty="0">
                <a:cs typeface="Times New Roman" pitchFamily="18" charset="0"/>
              </a:rPr>
              <a:t> </a:t>
            </a:r>
            <a:r>
              <a:rPr lang="en-US" sz="2400" dirty="0" err="1">
                <a:cs typeface="Times New Roman" pitchFamily="18" charset="0"/>
              </a:rPr>
              <a:t>các</a:t>
            </a:r>
            <a:r>
              <a:rPr lang="en-US" sz="2400" dirty="0">
                <a:cs typeface="Times New Roman" pitchFamily="18" charset="0"/>
              </a:rPr>
              <a:t> </a:t>
            </a:r>
            <a:r>
              <a:rPr lang="en-US" sz="2400" dirty="0" err="1">
                <a:cs typeface="Times New Roman" pitchFamily="18" charset="0"/>
              </a:rPr>
              <a:t>thanh</a:t>
            </a:r>
            <a:r>
              <a:rPr lang="en-US" sz="2400" dirty="0">
                <a:cs typeface="Times New Roman" pitchFamily="18" charset="0"/>
              </a:rPr>
              <a:t> </a:t>
            </a:r>
            <a:r>
              <a:rPr lang="en-US" sz="2400" dirty="0" err="1">
                <a:cs typeface="Times New Roman" pitchFamily="18" charset="0"/>
              </a:rPr>
              <a:t>đá</a:t>
            </a:r>
            <a:endParaRPr lang="en-US" sz="2400" dirty="0">
              <a:cs typeface="Times New Roman" pitchFamily="18" charset="0"/>
            </a:endParaRPr>
          </a:p>
        </p:txBody>
      </p:sp>
      <p:sp>
        <p:nvSpPr>
          <p:cNvPr id="8" name="Oval 7"/>
          <p:cNvSpPr>
            <a:spLocks noChangeArrowheads="1"/>
          </p:cNvSpPr>
          <p:nvPr/>
        </p:nvSpPr>
        <p:spPr bwMode="auto">
          <a:xfrm>
            <a:off x="3999680" y="4191001"/>
            <a:ext cx="401042" cy="455613"/>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5371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repeatCount="3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audio>
                                      <p:cMediaNode vol="57000">
                                        <p:cTn display="0" masterRel="sameClick">
                                          <p:stCondLst>
                                            <p:cond evt="begin" delay="0">
                                              <p:tn val="10"/>
                                            </p:cond>
                                          </p:stCondLst>
                                          <p:endCondLst>
                                            <p:cond evt="onStopAudio" delay="0">
                                              <p:tgtEl>
                                                <p:sldTgt/>
                                              </p:tgtEl>
                                            </p:cond>
                                          </p:endCondLst>
                                        </p:cTn>
                                        <p:tgtEl>
                                          <p:sndTgt r:embed="rId2" name="arrow.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repeatCount="300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audio>
                                      <p:cMediaNode vol="57000">
                                        <p:cTn display="0" masterRel="sameClick">
                                          <p:stCondLst>
                                            <p:cond evt="begin" delay="0">
                                              <p:tn val="20"/>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75717" y="762000"/>
            <a:ext cx="8536469" cy="13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5000"/>
              </a:lnSpc>
            </a:pPr>
            <a:r>
              <a:rPr lang="en-US" sz="2400" b="1" u="sng" dirty="0" err="1">
                <a:solidFill>
                  <a:srgbClr val="0000FF"/>
                </a:solidFill>
                <a:cs typeface="Times New Roman" pitchFamily="18" charset="0"/>
              </a:rPr>
              <a:t>Bài</a:t>
            </a:r>
            <a:r>
              <a:rPr lang="en-US" sz="2400" b="1" u="sng" dirty="0">
                <a:solidFill>
                  <a:srgbClr val="0000FF"/>
                </a:solidFill>
                <a:cs typeface="Times New Roman" pitchFamily="18" charset="0"/>
              </a:rPr>
              <a:t> 10</a:t>
            </a:r>
            <a:r>
              <a:rPr lang="en-US" sz="2400" b="1" dirty="0">
                <a:solidFill>
                  <a:srgbClr val="0000FF"/>
                </a:solidFill>
                <a:cs typeface="Times New Roman" pitchFamily="18" charset="0"/>
              </a:rPr>
              <a:t>:</a:t>
            </a:r>
            <a:r>
              <a:rPr lang="en-US" sz="2400" dirty="0">
                <a:cs typeface="Times New Roman" pitchFamily="18" charset="0"/>
              </a:rPr>
              <a:t> </a:t>
            </a:r>
            <a:r>
              <a:rPr lang="en-US" sz="2400" dirty="0" err="1">
                <a:cs typeface="Times New Roman" pitchFamily="18" charset="0"/>
              </a:rPr>
              <a:t>Kéo</a:t>
            </a:r>
            <a:r>
              <a:rPr lang="en-US" sz="2400" dirty="0">
                <a:cs typeface="Times New Roman" pitchFamily="18" charset="0"/>
              </a:rPr>
              <a:t> </a:t>
            </a:r>
            <a:r>
              <a:rPr lang="en-US" sz="2400" dirty="0" err="1">
                <a:cs typeface="Times New Roman" pitchFamily="18" charset="0"/>
              </a:rPr>
              <a:t>căng</a:t>
            </a:r>
            <a:r>
              <a:rPr lang="en-US" sz="2400" dirty="0">
                <a:cs typeface="Times New Roman" pitchFamily="18" charset="0"/>
              </a:rPr>
              <a:t> </a:t>
            </a:r>
            <a:r>
              <a:rPr lang="en-US" sz="2400" dirty="0" err="1">
                <a:cs typeface="Times New Roman" pitchFamily="18" charset="0"/>
              </a:rPr>
              <a:t>sợi</a:t>
            </a:r>
            <a:r>
              <a:rPr lang="en-US" sz="2400" dirty="0">
                <a:cs typeface="Times New Roman" pitchFamily="18" charset="0"/>
              </a:rPr>
              <a:t> </a:t>
            </a:r>
            <a:r>
              <a:rPr lang="en-US" sz="2400" dirty="0" err="1">
                <a:cs typeface="Times New Roman" pitchFamily="18" charset="0"/>
              </a:rPr>
              <a:t>dây</a:t>
            </a:r>
            <a:r>
              <a:rPr lang="en-US" sz="2400" dirty="0">
                <a:cs typeface="Times New Roman" pitchFamily="18" charset="0"/>
              </a:rPr>
              <a:t> </a:t>
            </a:r>
            <a:r>
              <a:rPr lang="en-US" sz="2400" dirty="0" err="1">
                <a:cs typeface="Times New Roman" pitchFamily="18" charset="0"/>
              </a:rPr>
              <a:t>cao</a:t>
            </a:r>
            <a:r>
              <a:rPr lang="en-US" sz="2400" dirty="0">
                <a:cs typeface="Times New Roman" pitchFamily="18" charset="0"/>
              </a:rPr>
              <a:t> </a:t>
            </a:r>
            <a:r>
              <a:rPr lang="en-US" sz="2400" dirty="0" err="1">
                <a:cs typeface="Times New Roman" pitchFamily="18" charset="0"/>
              </a:rPr>
              <a:t>su</a:t>
            </a:r>
            <a:r>
              <a:rPr lang="en-US" sz="2400" dirty="0">
                <a:cs typeface="Times New Roman" pitchFamily="18" charset="0"/>
              </a:rPr>
              <a:t>. </a:t>
            </a:r>
            <a:r>
              <a:rPr lang="en-US" sz="2400" dirty="0" err="1">
                <a:cs typeface="Times New Roman" pitchFamily="18" charset="0"/>
              </a:rPr>
              <a:t>Dùng</a:t>
            </a:r>
            <a:r>
              <a:rPr lang="en-US" sz="2400" dirty="0">
                <a:cs typeface="Times New Roman" pitchFamily="18" charset="0"/>
              </a:rPr>
              <a:t> </a:t>
            </a:r>
            <a:r>
              <a:rPr lang="en-US" sz="2400" dirty="0" err="1">
                <a:cs typeface="Times New Roman" pitchFamily="18" charset="0"/>
              </a:rPr>
              <a:t>tay</a:t>
            </a:r>
            <a:r>
              <a:rPr lang="en-US" sz="2400" dirty="0">
                <a:cs typeface="Times New Roman" pitchFamily="18" charset="0"/>
              </a:rPr>
              <a:t> </a:t>
            </a:r>
            <a:r>
              <a:rPr lang="en-US" sz="2400" dirty="0" err="1">
                <a:cs typeface="Times New Roman" pitchFamily="18" charset="0"/>
              </a:rPr>
              <a:t>bật</a:t>
            </a:r>
            <a:r>
              <a:rPr lang="en-US" sz="2400" dirty="0">
                <a:cs typeface="Times New Roman" pitchFamily="18" charset="0"/>
              </a:rPr>
              <a:t> </a:t>
            </a:r>
            <a:r>
              <a:rPr lang="en-US" sz="2400" dirty="0" err="1">
                <a:cs typeface="Times New Roman" pitchFamily="18" charset="0"/>
              </a:rPr>
              <a:t>sợi</a:t>
            </a:r>
            <a:r>
              <a:rPr lang="en-US" sz="2400" dirty="0">
                <a:cs typeface="Times New Roman" pitchFamily="18" charset="0"/>
              </a:rPr>
              <a:t> </a:t>
            </a:r>
            <a:r>
              <a:rPr lang="en-US" sz="2400" dirty="0" err="1">
                <a:cs typeface="Times New Roman" pitchFamily="18" charset="0"/>
              </a:rPr>
              <a:t>dây</a:t>
            </a:r>
            <a:r>
              <a:rPr lang="en-US" sz="2400" dirty="0">
                <a:cs typeface="Times New Roman" pitchFamily="18" charset="0"/>
              </a:rPr>
              <a:t> </a:t>
            </a:r>
            <a:r>
              <a:rPr lang="en-US" sz="2400" dirty="0" err="1">
                <a:cs typeface="Times New Roman" pitchFamily="18" charset="0"/>
              </a:rPr>
              <a:t>cao</a:t>
            </a:r>
            <a:r>
              <a:rPr lang="en-US" sz="2400" dirty="0">
                <a:cs typeface="Times New Roman" pitchFamily="18" charset="0"/>
              </a:rPr>
              <a:t> </a:t>
            </a:r>
            <a:r>
              <a:rPr lang="en-US" sz="2400" dirty="0" err="1">
                <a:cs typeface="Times New Roman" pitchFamily="18" charset="0"/>
              </a:rPr>
              <a:t>su</a:t>
            </a:r>
            <a:r>
              <a:rPr lang="en-US" sz="2400" dirty="0">
                <a:cs typeface="Times New Roman" pitchFamily="18" charset="0"/>
              </a:rPr>
              <a:t> </a:t>
            </a:r>
            <a:r>
              <a:rPr lang="en-US" sz="2400" dirty="0" err="1">
                <a:cs typeface="Times New Roman" pitchFamily="18" charset="0"/>
              </a:rPr>
              <a:t>đó</a:t>
            </a:r>
            <a:r>
              <a:rPr lang="en-US" sz="2400" dirty="0">
                <a:cs typeface="Times New Roman" pitchFamily="18" charset="0"/>
              </a:rPr>
              <a:t>, ta </a:t>
            </a:r>
            <a:r>
              <a:rPr lang="en-US" sz="2400" dirty="0" err="1">
                <a:cs typeface="Times New Roman" pitchFamily="18" charset="0"/>
              </a:rPr>
              <a:t>nghe</a:t>
            </a:r>
            <a:r>
              <a:rPr lang="en-US" sz="2400" dirty="0">
                <a:cs typeface="Times New Roman" pitchFamily="18" charset="0"/>
              </a:rPr>
              <a:t> </a:t>
            </a:r>
            <a:r>
              <a:rPr lang="en-US" sz="2400" dirty="0" err="1">
                <a:cs typeface="Times New Roman" pitchFamily="18" charset="0"/>
              </a:rPr>
              <a:t>thấy</a:t>
            </a:r>
            <a:r>
              <a:rPr lang="en-US" sz="2400" dirty="0">
                <a:cs typeface="Times New Roman" pitchFamily="18" charset="0"/>
              </a:rPr>
              <a:t> </a:t>
            </a:r>
            <a:r>
              <a:rPr lang="en-US" sz="2400" dirty="0" err="1">
                <a:cs typeface="Times New Roman" pitchFamily="18" charset="0"/>
              </a:rPr>
              <a:t>âm</a:t>
            </a:r>
            <a:r>
              <a:rPr lang="en-US" sz="2400" dirty="0">
                <a:cs typeface="Times New Roman" pitchFamily="18" charset="0"/>
              </a:rPr>
              <a:t> </a:t>
            </a:r>
            <a:r>
              <a:rPr lang="en-US" sz="2400" dirty="0" err="1">
                <a:cs typeface="Times New Roman" pitchFamily="18" charset="0"/>
              </a:rPr>
              <a:t>thanh</a:t>
            </a:r>
            <a:r>
              <a:rPr lang="en-US" sz="2400" dirty="0">
                <a:cs typeface="Times New Roman" pitchFamily="18" charset="0"/>
              </a:rPr>
              <a:t>. </a:t>
            </a:r>
            <a:r>
              <a:rPr lang="en-US" sz="2400" dirty="0" err="1">
                <a:cs typeface="Times New Roman" pitchFamily="18" charset="0"/>
              </a:rPr>
              <a:t>Nguồn</a:t>
            </a:r>
            <a:r>
              <a:rPr lang="en-US" sz="2400" dirty="0">
                <a:cs typeface="Times New Roman" pitchFamily="18" charset="0"/>
              </a:rPr>
              <a:t> </a:t>
            </a:r>
            <a:r>
              <a:rPr lang="en-US" sz="2400" dirty="0" err="1">
                <a:cs typeface="Times New Roman" pitchFamily="18" charset="0"/>
              </a:rPr>
              <a:t>âm</a:t>
            </a:r>
            <a:r>
              <a:rPr lang="en-US" sz="2400" dirty="0">
                <a:cs typeface="Times New Roman" pitchFamily="18" charset="0"/>
              </a:rPr>
              <a:t> </a:t>
            </a:r>
            <a:r>
              <a:rPr lang="en-US" sz="2400" dirty="0" err="1">
                <a:cs typeface="Times New Roman" pitchFamily="18" charset="0"/>
              </a:rPr>
              <a:t>là</a:t>
            </a:r>
            <a:r>
              <a:rPr lang="en-US" sz="2400" dirty="0">
                <a:cs typeface="Times New Roman" pitchFamily="18" charset="0"/>
              </a:rPr>
              <a:t>:</a:t>
            </a:r>
          </a:p>
          <a:p>
            <a:pPr algn="just">
              <a:lnSpc>
                <a:spcPct val="115000"/>
              </a:lnSpc>
            </a:pPr>
            <a:r>
              <a:rPr lang="en-US" sz="2400" b="1" dirty="0">
                <a:cs typeface="Times New Roman" pitchFamily="18" charset="0"/>
              </a:rPr>
              <a:t>A. </a:t>
            </a:r>
            <a:r>
              <a:rPr lang="en-US" sz="2400" dirty="0" err="1">
                <a:cs typeface="Times New Roman" pitchFamily="18" charset="0"/>
              </a:rPr>
              <a:t>sợi</a:t>
            </a:r>
            <a:r>
              <a:rPr lang="en-US" sz="2400" dirty="0">
                <a:cs typeface="Times New Roman" pitchFamily="18" charset="0"/>
              </a:rPr>
              <a:t> </a:t>
            </a:r>
            <a:r>
              <a:rPr lang="en-US" sz="2400" dirty="0" err="1">
                <a:cs typeface="Times New Roman" pitchFamily="18" charset="0"/>
              </a:rPr>
              <a:t>dây</a:t>
            </a:r>
            <a:r>
              <a:rPr lang="en-US" sz="2400" dirty="0">
                <a:cs typeface="Times New Roman" pitchFamily="18" charset="0"/>
              </a:rPr>
              <a:t> </a:t>
            </a:r>
            <a:r>
              <a:rPr lang="en-US" sz="2400" dirty="0" err="1">
                <a:cs typeface="Times New Roman" pitchFamily="18" charset="0"/>
              </a:rPr>
              <a:t>cao</a:t>
            </a:r>
            <a:r>
              <a:rPr lang="en-US" sz="2400" dirty="0">
                <a:cs typeface="Times New Roman" pitchFamily="18" charset="0"/>
              </a:rPr>
              <a:t> </a:t>
            </a:r>
            <a:r>
              <a:rPr lang="en-US" sz="2400" dirty="0" err="1">
                <a:cs typeface="Times New Roman" pitchFamily="18" charset="0"/>
              </a:rPr>
              <a:t>su</a:t>
            </a:r>
            <a:r>
              <a:rPr lang="en-US" sz="2400" dirty="0">
                <a:cs typeface="Times New Roman" pitchFamily="18" charset="0"/>
              </a:rPr>
              <a:t>        </a:t>
            </a:r>
            <a:r>
              <a:rPr lang="en-US" sz="2400" b="1" dirty="0">
                <a:cs typeface="Times New Roman" pitchFamily="18" charset="0"/>
              </a:rPr>
              <a:t>B. </a:t>
            </a:r>
            <a:r>
              <a:rPr lang="en-US" sz="2400" dirty="0" err="1">
                <a:cs typeface="Times New Roman" pitchFamily="18" charset="0"/>
              </a:rPr>
              <a:t>bàn</a:t>
            </a:r>
            <a:r>
              <a:rPr lang="en-US" sz="2400" dirty="0">
                <a:cs typeface="Times New Roman" pitchFamily="18" charset="0"/>
              </a:rPr>
              <a:t> </a:t>
            </a:r>
            <a:r>
              <a:rPr lang="en-US" sz="2400" dirty="0" err="1">
                <a:cs typeface="Times New Roman" pitchFamily="18" charset="0"/>
              </a:rPr>
              <a:t>tay</a:t>
            </a:r>
            <a:r>
              <a:rPr lang="en-US" sz="2400" dirty="0">
                <a:cs typeface="Times New Roman" pitchFamily="18" charset="0"/>
              </a:rPr>
              <a:t>        </a:t>
            </a:r>
            <a:r>
              <a:rPr lang="en-US" sz="2400" b="1" dirty="0">
                <a:cs typeface="Times New Roman" pitchFamily="18" charset="0"/>
              </a:rPr>
              <a:t>C. </a:t>
            </a:r>
            <a:r>
              <a:rPr lang="en-US" sz="2400" dirty="0" err="1">
                <a:cs typeface="Times New Roman" pitchFamily="18" charset="0"/>
              </a:rPr>
              <a:t>không</a:t>
            </a:r>
            <a:r>
              <a:rPr lang="en-US" sz="2400" dirty="0">
                <a:cs typeface="Times New Roman" pitchFamily="18" charset="0"/>
              </a:rPr>
              <a:t> </a:t>
            </a:r>
            <a:r>
              <a:rPr lang="en-US" sz="2400" dirty="0" err="1">
                <a:cs typeface="Times New Roman" pitchFamily="18" charset="0"/>
              </a:rPr>
              <a:t>khí</a:t>
            </a:r>
            <a:r>
              <a:rPr lang="en-US" sz="2400" dirty="0">
                <a:cs typeface="Times New Roman" pitchFamily="18" charset="0"/>
              </a:rPr>
              <a:t>       	</a:t>
            </a:r>
            <a:r>
              <a:rPr lang="en-US" sz="2400" b="1" dirty="0">
                <a:cs typeface="Times New Roman" pitchFamily="18" charset="0"/>
              </a:rPr>
              <a:t>D. </a:t>
            </a:r>
            <a:r>
              <a:rPr lang="en-US" sz="2400" dirty="0" err="1">
                <a:cs typeface="Times New Roman" pitchFamily="18" charset="0"/>
              </a:rPr>
              <a:t>Cả</a:t>
            </a:r>
            <a:r>
              <a:rPr lang="en-US" sz="2400" dirty="0">
                <a:cs typeface="Times New Roman" pitchFamily="18" charset="0"/>
              </a:rPr>
              <a:t> A </a:t>
            </a:r>
            <a:r>
              <a:rPr lang="en-US" sz="2400" dirty="0" err="1">
                <a:cs typeface="Times New Roman" pitchFamily="18" charset="0"/>
              </a:rPr>
              <a:t>và</a:t>
            </a:r>
            <a:r>
              <a:rPr lang="en-US" sz="2400" dirty="0">
                <a:cs typeface="Times New Roman" pitchFamily="18" charset="0"/>
              </a:rPr>
              <a:t> C</a:t>
            </a:r>
          </a:p>
        </p:txBody>
      </p:sp>
      <p:sp>
        <p:nvSpPr>
          <p:cNvPr id="6" name="Oval 5"/>
          <p:cNvSpPr>
            <a:spLocks noChangeArrowheads="1"/>
          </p:cNvSpPr>
          <p:nvPr/>
        </p:nvSpPr>
        <p:spPr bwMode="auto">
          <a:xfrm>
            <a:off x="275717" y="1600201"/>
            <a:ext cx="399848" cy="455613"/>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7" name="Rectangle 6"/>
          <p:cNvSpPr>
            <a:spLocks noChangeArrowheads="1"/>
          </p:cNvSpPr>
          <p:nvPr/>
        </p:nvSpPr>
        <p:spPr bwMode="auto">
          <a:xfrm>
            <a:off x="275717" y="2182813"/>
            <a:ext cx="8536469" cy="261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5000"/>
              </a:lnSpc>
            </a:pPr>
            <a:r>
              <a:rPr lang="en-US" sz="2400" b="1" u="sng" dirty="0" err="1">
                <a:solidFill>
                  <a:srgbClr val="0000FF"/>
                </a:solidFill>
                <a:cs typeface="Times New Roman" pitchFamily="18" charset="0"/>
              </a:rPr>
              <a:t>Bài</a:t>
            </a:r>
            <a:r>
              <a:rPr lang="en-US" sz="2400" b="1" u="sng" dirty="0">
                <a:solidFill>
                  <a:srgbClr val="0000FF"/>
                </a:solidFill>
                <a:cs typeface="Times New Roman" pitchFamily="18" charset="0"/>
              </a:rPr>
              <a:t> 11</a:t>
            </a:r>
            <a:r>
              <a:rPr lang="en-US" sz="2400" b="1" dirty="0">
                <a:solidFill>
                  <a:srgbClr val="0000FF"/>
                </a:solidFill>
                <a:cs typeface="Times New Roman" pitchFamily="18" charset="0"/>
              </a:rPr>
              <a:t>:</a:t>
            </a:r>
            <a:r>
              <a:rPr lang="en-US" sz="2400" dirty="0">
                <a:cs typeface="Times New Roman" pitchFamily="18" charset="0"/>
              </a:rPr>
              <a:t> </a:t>
            </a:r>
            <a:r>
              <a:rPr lang="en-US" sz="2400" dirty="0" err="1">
                <a:cs typeface="Times New Roman" pitchFamily="18" charset="0"/>
              </a:rPr>
              <a:t>Khi</a:t>
            </a:r>
            <a:r>
              <a:rPr lang="en-US" sz="2400" dirty="0">
                <a:cs typeface="Times New Roman" pitchFamily="18" charset="0"/>
              </a:rPr>
              <a:t> </a:t>
            </a:r>
            <a:r>
              <a:rPr lang="en-US" sz="2400" dirty="0" err="1">
                <a:cs typeface="Times New Roman" pitchFamily="18" charset="0"/>
              </a:rPr>
              <a:t>bầu</a:t>
            </a:r>
            <a:r>
              <a:rPr lang="en-US" sz="2400" dirty="0">
                <a:cs typeface="Times New Roman" pitchFamily="18" charset="0"/>
              </a:rPr>
              <a:t> </a:t>
            </a:r>
            <a:r>
              <a:rPr lang="en-US" sz="2400" dirty="0" err="1">
                <a:cs typeface="Times New Roman" pitchFamily="18" charset="0"/>
              </a:rPr>
              <a:t>trời</a:t>
            </a:r>
            <a:r>
              <a:rPr lang="en-US" sz="2400" dirty="0">
                <a:cs typeface="Times New Roman" pitchFamily="18" charset="0"/>
              </a:rPr>
              <a:t> </a:t>
            </a:r>
            <a:r>
              <a:rPr lang="en-US" sz="2400" dirty="0" err="1">
                <a:cs typeface="Times New Roman" pitchFamily="18" charset="0"/>
              </a:rPr>
              <a:t>xung</a:t>
            </a:r>
            <a:r>
              <a:rPr lang="en-US" sz="2400" dirty="0">
                <a:cs typeface="Times New Roman" pitchFamily="18" charset="0"/>
              </a:rPr>
              <a:t> </a:t>
            </a:r>
            <a:r>
              <a:rPr lang="en-US" sz="2400" dirty="0" err="1">
                <a:cs typeface="Times New Roman" pitchFamily="18" charset="0"/>
              </a:rPr>
              <a:t>quanh</a:t>
            </a:r>
            <a:r>
              <a:rPr lang="en-US" sz="2400" dirty="0">
                <a:cs typeface="Times New Roman" pitchFamily="18" charset="0"/>
              </a:rPr>
              <a:t> ta </a:t>
            </a:r>
            <a:r>
              <a:rPr lang="en-US" sz="2400" dirty="0" err="1">
                <a:cs typeface="Times New Roman" pitchFamily="18" charset="0"/>
              </a:rPr>
              <a:t>có</a:t>
            </a:r>
            <a:r>
              <a:rPr lang="en-US" sz="2400" dirty="0">
                <a:cs typeface="Times New Roman" pitchFamily="18" charset="0"/>
              </a:rPr>
              <a:t> </a:t>
            </a:r>
            <a:r>
              <a:rPr lang="en-US" sz="2400" dirty="0" err="1">
                <a:cs typeface="Times New Roman" pitchFamily="18" charset="0"/>
              </a:rPr>
              <a:t>dông</a:t>
            </a:r>
            <a:r>
              <a:rPr lang="en-US" sz="2400" dirty="0">
                <a:cs typeface="Times New Roman" pitchFamily="18" charset="0"/>
              </a:rPr>
              <a:t>, ta </a:t>
            </a:r>
            <a:r>
              <a:rPr lang="en-US" sz="2400" dirty="0" err="1">
                <a:cs typeface="Times New Roman" pitchFamily="18" charset="0"/>
              </a:rPr>
              <a:t>thường</a:t>
            </a:r>
            <a:r>
              <a:rPr lang="en-US" sz="2400" dirty="0">
                <a:cs typeface="Times New Roman" pitchFamily="18" charset="0"/>
              </a:rPr>
              <a:t> </a:t>
            </a:r>
            <a:r>
              <a:rPr lang="en-US" sz="2400" dirty="0" err="1">
                <a:cs typeface="Times New Roman" pitchFamily="18" charset="0"/>
              </a:rPr>
              <a:t>nghe</a:t>
            </a:r>
            <a:r>
              <a:rPr lang="en-US" sz="2400" dirty="0">
                <a:cs typeface="Times New Roman" pitchFamily="18" charset="0"/>
              </a:rPr>
              <a:t> </a:t>
            </a:r>
            <a:r>
              <a:rPr lang="en-US" sz="2400" dirty="0" err="1">
                <a:cs typeface="Times New Roman" pitchFamily="18" charset="0"/>
              </a:rPr>
              <a:t>thấy</a:t>
            </a:r>
            <a:r>
              <a:rPr lang="en-US" sz="2400" dirty="0">
                <a:cs typeface="Times New Roman" pitchFamily="18" charset="0"/>
              </a:rPr>
              <a:t> </a:t>
            </a:r>
            <a:r>
              <a:rPr lang="en-US" sz="2400" dirty="0" err="1">
                <a:cs typeface="Times New Roman" pitchFamily="18" charset="0"/>
              </a:rPr>
              <a:t>tiếng</a:t>
            </a:r>
            <a:r>
              <a:rPr lang="en-US" sz="2400" dirty="0">
                <a:cs typeface="Times New Roman" pitchFamily="18" charset="0"/>
              </a:rPr>
              <a:t> </a:t>
            </a:r>
            <a:r>
              <a:rPr lang="en-US" sz="2400" dirty="0" err="1">
                <a:cs typeface="Times New Roman" pitchFamily="18" charset="0"/>
              </a:rPr>
              <a:t>sấm</a:t>
            </a:r>
            <a:r>
              <a:rPr lang="en-US" sz="2400" dirty="0">
                <a:cs typeface="Times New Roman" pitchFamily="18" charset="0"/>
              </a:rPr>
              <a:t>. </a:t>
            </a:r>
            <a:r>
              <a:rPr lang="en-US" sz="2400" dirty="0" err="1">
                <a:cs typeface="Times New Roman" pitchFamily="18" charset="0"/>
              </a:rPr>
              <a:t>Nguồn</a:t>
            </a:r>
            <a:r>
              <a:rPr lang="en-US" sz="2400" dirty="0">
                <a:cs typeface="Times New Roman" pitchFamily="18" charset="0"/>
              </a:rPr>
              <a:t> </a:t>
            </a:r>
            <a:r>
              <a:rPr lang="en-US" sz="2400" dirty="0" err="1">
                <a:cs typeface="Times New Roman" pitchFamily="18" charset="0"/>
              </a:rPr>
              <a:t>âm</a:t>
            </a:r>
            <a:r>
              <a:rPr lang="en-US" sz="2400" dirty="0">
                <a:cs typeface="Times New Roman" pitchFamily="18" charset="0"/>
              </a:rPr>
              <a:t> </a:t>
            </a:r>
            <a:r>
              <a:rPr lang="en-US" sz="2400" dirty="0" err="1">
                <a:cs typeface="Times New Roman" pitchFamily="18" charset="0"/>
              </a:rPr>
              <a:t>phát</a:t>
            </a:r>
            <a:r>
              <a:rPr lang="en-US" sz="2400" dirty="0">
                <a:cs typeface="Times New Roman" pitchFamily="18" charset="0"/>
              </a:rPr>
              <a:t> </a:t>
            </a:r>
            <a:r>
              <a:rPr lang="en-US" sz="2400" dirty="0" err="1">
                <a:cs typeface="Times New Roman" pitchFamily="18" charset="0"/>
              </a:rPr>
              <a:t>ra</a:t>
            </a:r>
            <a:r>
              <a:rPr lang="en-US" sz="2400" dirty="0">
                <a:cs typeface="Times New Roman" pitchFamily="18" charset="0"/>
              </a:rPr>
              <a:t> </a:t>
            </a:r>
            <a:r>
              <a:rPr lang="en-US" sz="2400" dirty="0" err="1">
                <a:cs typeface="Times New Roman" pitchFamily="18" charset="0"/>
              </a:rPr>
              <a:t>là</a:t>
            </a:r>
            <a:r>
              <a:rPr lang="en-US" sz="2400" dirty="0">
                <a:cs typeface="Times New Roman" pitchFamily="18" charset="0"/>
              </a:rPr>
              <a:t>:</a:t>
            </a:r>
          </a:p>
          <a:p>
            <a:pPr algn="just">
              <a:lnSpc>
                <a:spcPct val="115000"/>
              </a:lnSpc>
            </a:pPr>
            <a:r>
              <a:rPr lang="en-US" sz="2400" b="1" dirty="0">
                <a:cs typeface="Times New Roman" pitchFamily="18" charset="0"/>
              </a:rPr>
              <a:t>A</a:t>
            </a:r>
            <a:r>
              <a:rPr lang="en-US" sz="2400" dirty="0">
                <a:cs typeface="Times New Roman" pitchFamily="18" charset="0"/>
              </a:rPr>
              <a:t>. </a:t>
            </a:r>
            <a:r>
              <a:rPr lang="en-US" sz="2400" dirty="0" err="1">
                <a:cs typeface="Times New Roman" pitchFamily="18" charset="0"/>
              </a:rPr>
              <a:t>các</a:t>
            </a:r>
            <a:r>
              <a:rPr lang="en-US" sz="2400" dirty="0">
                <a:cs typeface="Times New Roman" pitchFamily="18" charset="0"/>
              </a:rPr>
              <a:t> </a:t>
            </a:r>
            <a:r>
              <a:rPr lang="en-US" sz="2400" dirty="0" err="1">
                <a:cs typeface="Times New Roman" pitchFamily="18" charset="0"/>
              </a:rPr>
              <a:t>lớp</a:t>
            </a:r>
            <a:r>
              <a:rPr lang="en-US" sz="2400" dirty="0">
                <a:cs typeface="Times New Roman" pitchFamily="18" charset="0"/>
              </a:rPr>
              <a:t> </a:t>
            </a:r>
            <a:r>
              <a:rPr lang="en-US" sz="2400" dirty="0" err="1">
                <a:cs typeface="Times New Roman" pitchFamily="18" charset="0"/>
              </a:rPr>
              <a:t>không</a:t>
            </a:r>
            <a:r>
              <a:rPr lang="en-US" sz="2400" dirty="0">
                <a:cs typeface="Times New Roman" pitchFamily="18" charset="0"/>
              </a:rPr>
              <a:t> </a:t>
            </a:r>
            <a:r>
              <a:rPr lang="en-US" sz="2400" dirty="0" err="1">
                <a:cs typeface="Times New Roman" pitchFamily="18" charset="0"/>
              </a:rPr>
              <a:t>khí</a:t>
            </a:r>
            <a:r>
              <a:rPr lang="en-US" sz="2400" dirty="0">
                <a:cs typeface="Times New Roman" pitchFamily="18" charset="0"/>
              </a:rPr>
              <a:t> </a:t>
            </a:r>
            <a:r>
              <a:rPr lang="en-US" sz="2400" dirty="0" err="1">
                <a:cs typeface="Times New Roman" pitchFamily="18" charset="0"/>
              </a:rPr>
              <a:t>va</a:t>
            </a:r>
            <a:r>
              <a:rPr lang="en-US" sz="2400" dirty="0">
                <a:cs typeface="Times New Roman" pitchFamily="18" charset="0"/>
              </a:rPr>
              <a:t> </a:t>
            </a:r>
            <a:r>
              <a:rPr lang="en-US" sz="2400" dirty="0" err="1">
                <a:cs typeface="Times New Roman" pitchFamily="18" charset="0"/>
              </a:rPr>
              <a:t>chạm</a:t>
            </a:r>
            <a:r>
              <a:rPr lang="en-US" sz="2400" dirty="0">
                <a:cs typeface="Times New Roman" pitchFamily="18" charset="0"/>
              </a:rPr>
              <a:t> </a:t>
            </a:r>
            <a:r>
              <a:rPr lang="en-US" sz="2400" dirty="0" err="1">
                <a:cs typeface="Times New Roman" pitchFamily="18" charset="0"/>
              </a:rPr>
              <a:t>nhau</a:t>
            </a:r>
            <a:r>
              <a:rPr lang="en-US" sz="2400" dirty="0">
                <a:cs typeface="Times New Roman" pitchFamily="18" charset="0"/>
              </a:rPr>
              <a:t>.	</a:t>
            </a:r>
          </a:p>
          <a:p>
            <a:pPr algn="just">
              <a:lnSpc>
                <a:spcPct val="115000"/>
              </a:lnSpc>
            </a:pPr>
            <a:r>
              <a:rPr lang="en-US" sz="2400" b="1" dirty="0">
                <a:cs typeface="Times New Roman" pitchFamily="18" charset="0"/>
              </a:rPr>
              <a:t>B. </a:t>
            </a:r>
            <a:r>
              <a:rPr lang="en-US" sz="2400" dirty="0">
                <a:cs typeface="Times New Roman" pitchFamily="18" charset="0"/>
              </a:rPr>
              <a:t>do </a:t>
            </a:r>
            <a:r>
              <a:rPr lang="en-US" sz="2400" dirty="0" err="1">
                <a:cs typeface="Times New Roman" pitchFamily="18" charset="0"/>
              </a:rPr>
              <a:t>nhiều</a:t>
            </a:r>
            <a:r>
              <a:rPr lang="en-US" sz="2400" dirty="0">
                <a:cs typeface="Times New Roman" pitchFamily="18" charset="0"/>
              </a:rPr>
              <a:t> </a:t>
            </a:r>
            <a:r>
              <a:rPr lang="en-US" sz="2400" dirty="0" err="1">
                <a:cs typeface="Times New Roman" pitchFamily="18" charset="0"/>
              </a:rPr>
              <a:t>hơi</a:t>
            </a:r>
            <a:r>
              <a:rPr lang="en-US" sz="2400" dirty="0">
                <a:cs typeface="Times New Roman" pitchFamily="18" charset="0"/>
              </a:rPr>
              <a:t> </a:t>
            </a:r>
            <a:r>
              <a:rPr lang="en-US" sz="2400" dirty="0" err="1">
                <a:cs typeface="Times New Roman" pitchFamily="18" charset="0"/>
              </a:rPr>
              <a:t>nước</a:t>
            </a:r>
            <a:r>
              <a:rPr lang="en-US" sz="2400" dirty="0">
                <a:cs typeface="Times New Roman" pitchFamily="18" charset="0"/>
              </a:rPr>
              <a:t> </a:t>
            </a:r>
            <a:r>
              <a:rPr lang="en-US" sz="2400" dirty="0" err="1">
                <a:cs typeface="Times New Roman" pitchFamily="18" charset="0"/>
              </a:rPr>
              <a:t>trong</a:t>
            </a:r>
            <a:r>
              <a:rPr lang="en-US" sz="2400" dirty="0">
                <a:cs typeface="Times New Roman" pitchFamily="18" charset="0"/>
              </a:rPr>
              <a:t> </a:t>
            </a:r>
            <a:r>
              <a:rPr lang="en-US" sz="2400" dirty="0" err="1">
                <a:cs typeface="Times New Roman" pitchFamily="18" charset="0"/>
              </a:rPr>
              <a:t>không</a:t>
            </a:r>
            <a:r>
              <a:rPr lang="en-US" sz="2400" dirty="0">
                <a:cs typeface="Times New Roman" pitchFamily="18" charset="0"/>
              </a:rPr>
              <a:t> </a:t>
            </a:r>
            <a:r>
              <a:rPr lang="en-US" sz="2400" dirty="0" err="1">
                <a:cs typeface="Times New Roman" pitchFamily="18" charset="0"/>
              </a:rPr>
              <a:t>khí</a:t>
            </a:r>
            <a:r>
              <a:rPr lang="en-US" sz="2400" dirty="0">
                <a:cs typeface="Times New Roman" pitchFamily="18" charset="0"/>
              </a:rPr>
              <a:t> </a:t>
            </a:r>
            <a:r>
              <a:rPr lang="en-US" sz="2400" dirty="0" err="1">
                <a:cs typeface="Times New Roman" pitchFamily="18" charset="0"/>
              </a:rPr>
              <a:t>va</a:t>
            </a:r>
            <a:r>
              <a:rPr lang="en-US" sz="2400" dirty="0">
                <a:cs typeface="Times New Roman" pitchFamily="18" charset="0"/>
              </a:rPr>
              <a:t> </a:t>
            </a:r>
            <a:r>
              <a:rPr lang="en-US" sz="2400" dirty="0" err="1">
                <a:cs typeface="Times New Roman" pitchFamily="18" charset="0"/>
              </a:rPr>
              <a:t>chạm</a:t>
            </a:r>
            <a:r>
              <a:rPr lang="en-US" sz="2400" dirty="0">
                <a:cs typeface="Times New Roman" pitchFamily="18" charset="0"/>
              </a:rPr>
              <a:t> </a:t>
            </a:r>
            <a:r>
              <a:rPr lang="en-US" sz="2400" dirty="0" err="1">
                <a:cs typeface="Times New Roman" pitchFamily="18" charset="0"/>
              </a:rPr>
              <a:t>nhau</a:t>
            </a:r>
            <a:r>
              <a:rPr lang="en-US" sz="2400" dirty="0">
                <a:cs typeface="Times New Roman" pitchFamily="18" charset="0"/>
              </a:rPr>
              <a:t>.</a:t>
            </a:r>
          </a:p>
          <a:p>
            <a:pPr algn="just">
              <a:lnSpc>
                <a:spcPct val="115000"/>
              </a:lnSpc>
            </a:pPr>
            <a:r>
              <a:rPr lang="en-US" sz="2400" b="1" dirty="0">
                <a:cs typeface="Times New Roman" pitchFamily="18" charset="0"/>
              </a:rPr>
              <a:t>C. </a:t>
            </a:r>
            <a:r>
              <a:rPr lang="en-US" sz="2400" dirty="0" err="1">
                <a:cs typeface="Times New Roman" pitchFamily="18" charset="0"/>
              </a:rPr>
              <a:t>lớp</a:t>
            </a:r>
            <a:r>
              <a:rPr lang="en-US" sz="2400" dirty="0">
                <a:cs typeface="Times New Roman" pitchFamily="18" charset="0"/>
              </a:rPr>
              <a:t> </a:t>
            </a:r>
            <a:r>
              <a:rPr lang="en-US" sz="2400" dirty="0" err="1">
                <a:cs typeface="Times New Roman" pitchFamily="18" charset="0"/>
              </a:rPr>
              <a:t>không</a:t>
            </a:r>
            <a:r>
              <a:rPr lang="en-US" sz="2400" dirty="0">
                <a:cs typeface="Times New Roman" pitchFamily="18" charset="0"/>
              </a:rPr>
              <a:t> </a:t>
            </a:r>
            <a:r>
              <a:rPr lang="en-US" sz="2400" dirty="0" err="1">
                <a:cs typeface="Times New Roman" pitchFamily="18" charset="0"/>
              </a:rPr>
              <a:t>khí</a:t>
            </a:r>
            <a:r>
              <a:rPr lang="en-US" sz="2400" dirty="0">
                <a:cs typeface="Times New Roman" pitchFamily="18" charset="0"/>
              </a:rPr>
              <a:t> ở </a:t>
            </a:r>
            <a:r>
              <a:rPr lang="en-US" sz="2400" dirty="0" err="1">
                <a:cs typeface="Times New Roman" pitchFamily="18" charset="0"/>
              </a:rPr>
              <a:t>đó</a:t>
            </a:r>
            <a:r>
              <a:rPr lang="en-US" sz="2400" dirty="0">
                <a:cs typeface="Times New Roman" pitchFamily="18" charset="0"/>
              </a:rPr>
              <a:t> </a:t>
            </a:r>
            <a:r>
              <a:rPr lang="en-US" sz="2400" dirty="0" err="1">
                <a:cs typeface="Times New Roman" pitchFamily="18" charset="0"/>
              </a:rPr>
              <a:t>dao</a:t>
            </a:r>
            <a:r>
              <a:rPr lang="en-US" sz="2400" dirty="0">
                <a:cs typeface="Times New Roman" pitchFamily="18" charset="0"/>
              </a:rPr>
              <a:t> </a:t>
            </a:r>
            <a:r>
              <a:rPr lang="en-US" sz="2400" dirty="0" err="1">
                <a:cs typeface="Times New Roman" pitchFamily="18" charset="0"/>
              </a:rPr>
              <a:t>động</a:t>
            </a:r>
            <a:r>
              <a:rPr lang="en-US" sz="2400" dirty="0">
                <a:cs typeface="Times New Roman" pitchFamily="18" charset="0"/>
              </a:rPr>
              <a:t> </a:t>
            </a:r>
            <a:r>
              <a:rPr lang="en-US" sz="2400" dirty="0" err="1">
                <a:cs typeface="Times New Roman" pitchFamily="18" charset="0"/>
              </a:rPr>
              <a:t>mạnh</a:t>
            </a:r>
            <a:r>
              <a:rPr lang="en-US" sz="2400" dirty="0">
                <a:cs typeface="Times New Roman" pitchFamily="18" charset="0"/>
              </a:rPr>
              <a:t>.    	</a:t>
            </a:r>
          </a:p>
          <a:p>
            <a:pPr algn="just">
              <a:lnSpc>
                <a:spcPct val="115000"/>
              </a:lnSpc>
            </a:pPr>
            <a:r>
              <a:rPr lang="en-US" sz="2400" b="1" dirty="0">
                <a:cs typeface="Times New Roman" pitchFamily="18" charset="0"/>
              </a:rPr>
              <a:t>D. </a:t>
            </a:r>
            <a:r>
              <a:rPr lang="en-US" sz="2400" dirty="0" err="1">
                <a:cs typeface="Times New Roman" pitchFamily="18" charset="0"/>
              </a:rPr>
              <a:t>lớp</a:t>
            </a:r>
            <a:r>
              <a:rPr lang="en-US" sz="2400" dirty="0">
                <a:cs typeface="Times New Roman" pitchFamily="18" charset="0"/>
              </a:rPr>
              <a:t> </a:t>
            </a:r>
            <a:r>
              <a:rPr lang="en-US" sz="2400" dirty="0" err="1">
                <a:cs typeface="Times New Roman" pitchFamily="18" charset="0"/>
              </a:rPr>
              <a:t>không</a:t>
            </a:r>
            <a:r>
              <a:rPr lang="en-US" sz="2400" dirty="0">
                <a:cs typeface="Times New Roman" pitchFamily="18" charset="0"/>
              </a:rPr>
              <a:t> </a:t>
            </a:r>
            <a:r>
              <a:rPr lang="en-US" sz="2400" dirty="0" err="1">
                <a:cs typeface="Times New Roman" pitchFamily="18" charset="0"/>
              </a:rPr>
              <a:t>khí</a:t>
            </a:r>
            <a:r>
              <a:rPr lang="en-US" sz="2400" dirty="0">
                <a:cs typeface="Times New Roman" pitchFamily="18" charset="0"/>
              </a:rPr>
              <a:t> ở </a:t>
            </a:r>
            <a:r>
              <a:rPr lang="en-US" sz="2400" dirty="0" err="1">
                <a:cs typeface="Times New Roman" pitchFamily="18" charset="0"/>
              </a:rPr>
              <a:t>đó</a:t>
            </a:r>
            <a:r>
              <a:rPr lang="en-US" sz="2400" dirty="0">
                <a:cs typeface="Times New Roman" pitchFamily="18" charset="0"/>
              </a:rPr>
              <a:t> </a:t>
            </a:r>
            <a:r>
              <a:rPr lang="en-US" sz="2400" dirty="0" err="1">
                <a:cs typeface="Times New Roman" pitchFamily="18" charset="0"/>
              </a:rPr>
              <a:t>bị</a:t>
            </a:r>
            <a:r>
              <a:rPr lang="en-US" sz="2400" dirty="0">
                <a:cs typeface="Times New Roman" pitchFamily="18" charset="0"/>
              </a:rPr>
              <a:t> </a:t>
            </a:r>
            <a:r>
              <a:rPr lang="en-US" sz="2400" dirty="0" err="1">
                <a:cs typeface="Times New Roman" pitchFamily="18" charset="0"/>
              </a:rPr>
              <a:t>nén</a:t>
            </a:r>
            <a:r>
              <a:rPr lang="en-US" sz="2400" dirty="0">
                <a:cs typeface="Times New Roman" pitchFamily="18" charset="0"/>
              </a:rPr>
              <a:t> </a:t>
            </a:r>
            <a:r>
              <a:rPr lang="en-US" sz="2400" dirty="0" err="1">
                <a:cs typeface="Times New Roman" pitchFamily="18" charset="0"/>
              </a:rPr>
              <a:t>mạnh</a:t>
            </a:r>
            <a:r>
              <a:rPr lang="en-US" sz="2400" dirty="0">
                <a:cs typeface="Times New Roman" pitchFamily="18" charset="0"/>
              </a:rPr>
              <a:t>.</a:t>
            </a:r>
          </a:p>
        </p:txBody>
      </p:sp>
      <p:sp>
        <p:nvSpPr>
          <p:cNvPr id="8" name="Oval 7"/>
          <p:cNvSpPr>
            <a:spLocks noChangeArrowheads="1"/>
          </p:cNvSpPr>
          <p:nvPr/>
        </p:nvSpPr>
        <p:spPr bwMode="auto">
          <a:xfrm>
            <a:off x="275717" y="4344988"/>
            <a:ext cx="399848" cy="455612"/>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9" name="Rectangle 8"/>
          <p:cNvSpPr>
            <a:spLocks noChangeArrowheads="1"/>
          </p:cNvSpPr>
          <p:nvPr/>
        </p:nvSpPr>
        <p:spPr bwMode="auto">
          <a:xfrm>
            <a:off x="275717" y="4729164"/>
            <a:ext cx="8536469" cy="179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5000"/>
              </a:lnSpc>
            </a:pPr>
            <a:r>
              <a:rPr lang="en-US" sz="2400" b="1" u="sng" dirty="0" err="1">
                <a:solidFill>
                  <a:srgbClr val="0000FF"/>
                </a:solidFill>
                <a:cs typeface="Times New Roman" pitchFamily="18" charset="0"/>
              </a:rPr>
              <a:t>Bài</a:t>
            </a:r>
            <a:r>
              <a:rPr lang="en-US" sz="2400" b="1" u="sng" dirty="0">
                <a:solidFill>
                  <a:srgbClr val="0000FF"/>
                </a:solidFill>
                <a:cs typeface="Times New Roman" pitchFamily="18" charset="0"/>
              </a:rPr>
              <a:t> 12</a:t>
            </a:r>
            <a:r>
              <a:rPr lang="en-US" sz="2400" b="1" dirty="0">
                <a:solidFill>
                  <a:srgbClr val="0000FF"/>
                </a:solidFill>
                <a:cs typeface="Times New Roman" pitchFamily="18" charset="0"/>
              </a:rPr>
              <a:t>:</a:t>
            </a:r>
            <a:r>
              <a:rPr lang="en-US" sz="2400" dirty="0">
                <a:cs typeface="Times New Roman" pitchFamily="18" charset="0"/>
              </a:rPr>
              <a:t> </a:t>
            </a:r>
            <a:r>
              <a:rPr lang="en-US" sz="2400" dirty="0" err="1">
                <a:cs typeface="Times New Roman" pitchFamily="18" charset="0"/>
              </a:rPr>
              <a:t>Khi</a:t>
            </a:r>
            <a:r>
              <a:rPr lang="en-US" sz="2400" dirty="0">
                <a:cs typeface="Times New Roman" pitchFamily="18" charset="0"/>
              </a:rPr>
              <a:t> </a:t>
            </a:r>
            <a:r>
              <a:rPr lang="en-US" sz="2400" dirty="0" err="1">
                <a:cs typeface="Times New Roman" pitchFamily="18" charset="0"/>
              </a:rPr>
              <a:t>luồng</a:t>
            </a:r>
            <a:r>
              <a:rPr lang="en-US" sz="2400" dirty="0">
                <a:cs typeface="Times New Roman" pitchFamily="18" charset="0"/>
              </a:rPr>
              <a:t> </a:t>
            </a:r>
            <a:r>
              <a:rPr lang="en-US" sz="2400" dirty="0" err="1">
                <a:cs typeface="Times New Roman" pitchFamily="18" charset="0"/>
              </a:rPr>
              <a:t>gió</a:t>
            </a:r>
            <a:r>
              <a:rPr lang="en-US" sz="2400" dirty="0">
                <a:cs typeface="Times New Roman" pitchFamily="18" charset="0"/>
              </a:rPr>
              <a:t> </a:t>
            </a:r>
            <a:r>
              <a:rPr lang="en-US" sz="2400" dirty="0" err="1">
                <a:cs typeface="Times New Roman" pitchFamily="18" charset="0"/>
              </a:rPr>
              <a:t>thổi</a:t>
            </a:r>
            <a:r>
              <a:rPr lang="en-US" sz="2400" dirty="0">
                <a:cs typeface="Times New Roman" pitchFamily="18" charset="0"/>
              </a:rPr>
              <a:t> qua </a:t>
            </a:r>
            <a:r>
              <a:rPr lang="en-US" sz="2400" dirty="0" err="1">
                <a:cs typeface="Times New Roman" pitchFamily="18" charset="0"/>
              </a:rPr>
              <a:t>rừng</a:t>
            </a:r>
            <a:r>
              <a:rPr lang="en-US" sz="2400" dirty="0">
                <a:cs typeface="Times New Roman" pitchFamily="18" charset="0"/>
              </a:rPr>
              <a:t> </a:t>
            </a:r>
            <a:r>
              <a:rPr lang="en-US" sz="2400" dirty="0" err="1">
                <a:cs typeface="Times New Roman" pitchFamily="18" charset="0"/>
              </a:rPr>
              <a:t>cây</a:t>
            </a:r>
            <a:r>
              <a:rPr lang="en-US" sz="2400" dirty="0">
                <a:cs typeface="Times New Roman" pitchFamily="18" charset="0"/>
              </a:rPr>
              <a:t>, ta </a:t>
            </a:r>
            <a:r>
              <a:rPr lang="en-US" sz="2400" dirty="0" err="1">
                <a:cs typeface="Times New Roman" pitchFamily="18" charset="0"/>
              </a:rPr>
              <a:t>nghe</a:t>
            </a:r>
            <a:r>
              <a:rPr lang="en-US" sz="2400" dirty="0">
                <a:cs typeface="Times New Roman" pitchFamily="18" charset="0"/>
              </a:rPr>
              <a:t> </a:t>
            </a:r>
            <a:r>
              <a:rPr lang="en-US" sz="2400" dirty="0" err="1">
                <a:cs typeface="Times New Roman" pitchFamily="18" charset="0"/>
              </a:rPr>
              <a:t>thấy</a:t>
            </a:r>
            <a:r>
              <a:rPr lang="en-US" sz="2400" dirty="0">
                <a:cs typeface="Times New Roman" pitchFamily="18" charset="0"/>
              </a:rPr>
              <a:t> </a:t>
            </a:r>
            <a:r>
              <a:rPr lang="en-US" sz="2400" dirty="0" err="1">
                <a:cs typeface="Times New Roman" pitchFamily="18" charset="0"/>
              </a:rPr>
              <a:t>âm</a:t>
            </a:r>
            <a:r>
              <a:rPr lang="en-US" sz="2400" dirty="0">
                <a:cs typeface="Times New Roman" pitchFamily="18" charset="0"/>
              </a:rPr>
              <a:t> </a:t>
            </a:r>
            <a:r>
              <a:rPr lang="en-US" sz="2400" dirty="0" err="1">
                <a:cs typeface="Times New Roman" pitchFamily="18" charset="0"/>
              </a:rPr>
              <a:t>thanh</a:t>
            </a:r>
            <a:r>
              <a:rPr lang="en-US" sz="2400" dirty="0">
                <a:cs typeface="Times New Roman" pitchFamily="18" charset="0"/>
              </a:rPr>
              <a:t> </a:t>
            </a:r>
            <a:r>
              <a:rPr lang="en-US" sz="2400" dirty="0" err="1">
                <a:cs typeface="Times New Roman" pitchFamily="18" charset="0"/>
              </a:rPr>
              <a:t>phát</a:t>
            </a:r>
            <a:r>
              <a:rPr lang="en-US" sz="2400" dirty="0">
                <a:cs typeface="Times New Roman" pitchFamily="18" charset="0"/>
              </a:rPr>
              <a:t> </a:t>
            </a:r>
            <a:r>
              <a:rPr lang="en-US" sz="2400" dirty="0" err="1">
                <a:cs typeface="Times New Roman" pitchFamily="18" charset="0"/>
              </a:rPr>
              <a:t>ra.</a:t>
            </a:r>
            <a:r>
              <a:rPr lang="en-US" sz="2400" dirty="0">
                <a:cs typeface="Times New Roman" pitchFamily="18" charset="0"/>
              </a:rPr>
              <a:t> </a:t>
            </a:r>
            <a:r>
              <a:rPr lang="en-US" sz="2400" dirty="0" err="1">
                <a:cs typeface="Times New Roman" pitchFamily="18" charset="0"/>
              </a:rPr>
              <a:t>Vật</a:t>
            </a:r>
            <a:r>
              <a:rPr lang="en-US" sz="2400" dirty="0">
                <a:cs typeface="Times New Roman" pitchFamily="18" charset="0"/>
              </a:rPr>
              <a:t> </a:t>
            </a:r>
            <a:r>
              <a:rPr lang="en-US" sz="2400" dirty="0" err="1">
                <a:cs typeface="Times New Roman" pitchFamily="18" charset="0"/>
              </a:rPr>
              <a:t>phát</a:t>
            </a:r>
            <a:r>
              <a:rPr lang="en-US" sz="2400" dirty="0">
                <a:cs typeface="Times New Roman" pitchFamily="18" charset="0"/>
              </a:rPr>
              <a:t> </a:t>
            </a:r>
            <a:r>
              <a:rPr lang="en-US" sz="2400" dirty="0" err="1">
                <a:cs typeface="Times New Roman" pitchFamily="18" charset="0"/>
              </a:rPr>
              <a:t>ra</a:t>
            </a:r>
            <a:r>
              <a:rPr lang="en-US" sz="2400" dirty="0">
                <a:cs typeface="Times New Roman" pitchFamily="18" charset="0"/>
              </a:rPr>
              <a:t> </a:t>
            </a:r>
            <a:r>
              <a:rPr lang="en-US" sz="2400" dirty="0" err="1">
                <a:cs typeface="Times New Roman" pitchFamily="18" charset="0"/>
              </a:rPr>
              <a:t>âm</a:t>
            </a:r>
            <a:r>
              <a:rPr lang="en-US" sz="2400" dirty="0">
                <a:cs typeface="Times New Roman" pitchFamily="18" charset="0"/>
              </a:rPr>
              <a:t> </a:t>
            </a:r>
            <a:r>
              <a:rPr lang="en-US" sz="2400" dirty="0" err="1">
                <a:cs typeface="Times New Roman" pitchFamily="18" charset="0"/>
              </a:rPr>
              <a:t>thanh</a:t>
            </a:r>
            <a:r>
              <a:rPr lang="en-US" sz="2400" dirty="0">
                <a:cs typeface="Times New Roman" pitchFamily="18" charset="0"/>
              </a:rPr>
              <a:t> </a:t>
            </a:r>
            <a:r>
              <a:rPr lang="en-US" sz="2400" dirty="0" err="1">
                <a:cs typeface="Times New Roman" pitchFamily="18" charset="0"/>
              </a:rPr>
              <a:t>là</a:t>
            </a:r>
            <a:r>
              <a:rPr lang="en-US" sz="2400" dirty="0">
                <a:cs typeface="Times New Roman" pitchFamily="18" charset="0"/>
              </a:rPr>
              <a:t>:</a:t>
            </a:r>
          </a:p>
          <a:p>
            <a:pPr marL="457200" indent="-457200" algn="just">
              <a:lnSpc>
                <a:spcPct val="115000"/>
              </a:lnSpc>
              <a:buAutoNum type="alphaUcPeriod"/>
            </a:pPr>
            <a:r>
              <a:rPr lang="en-US" sz="2400" dirty="0" err="1">
                <a:cs typeface="Times New Roman" pitchFamily="18" charset="0"/>
              </a:rPr>
              <a:t>luồng</a:t>
            </a:r>
            <a:r>
              <a:rPr lang="en-US" sz="2400" dirty="0">
                <a:cs typeface="Times New Roman" pitchFamily="18" charset="0"/>
              </a:rPr>
              <a:t> </a:t>
            </a:r>
            <a:r>
              <a:rPr lang="en-US" sz="2400" dirty="0" err="1">
                <a:cs typeface="Times New Roman" pitchFamily="18" charset="0"/>
              </a:rPr>
              <a:t>gió</a:t>
            </a:r>
            <a:r>
              <a:rPr lang="en-US" sz="2400" dirty="0">
                <a:cs typeface="Times New Roman" pitchFamily="18" charset="0"/>
              </a:rPr>
              <a:t>         </a:t>
            </a:r>
            <a:r>
              <a:rPr lang="en-US" sz="2400" b="1" dirty="0">
                <a:cs typeface="Times New Roman" pitchFamily="18" charset="0"/>
              </a:rPr>
              <a:t>B. </a:t>
            </a:r>
            <a:r>
              <a:rPr lang="en-US" sz="2400" dirty="0" err="1">
                <a:cs typeface="Times New Roman" pitchFamily="18" charset="0"/>
              </a:rPr>
              <a:t>luồng</a:t>
            </a:r>
            <a:r>
              <a:rPr lang="en-US" sz="2400" dirty="0">
                <a:cs typeface="Times New Roman" pitchFamily="18" charset="0"/>
              </a:rPr>
              <a:t> </a:t>
            </a:r>
            <a:r>
              <a:rPr lang="en-US" sz="2400" dirty="0" err="1">
                <a:cs typeface="Times New Roman" pitchFamily="18" charset="0"/>
              </a:rPr>
              <a:t>gió</a:t>
            </a:r>
            <a:r>
              <a:rPr lang="en-US" sz="2400" dirty="0">
                <a:cs typeface="Times New Roman" pitchFamily="18" charset="0"/>
              </a:rPr>
              <a:t> </a:t>
            </a:r>
            <a:r>
              <a:rPr lang="en-US" sz="2400" dirty="0" err="1">
                <a:cs typeface="Times New Roman" pitchFamily="18" charset="0"/>
              </a:rPr>
              <a:t>và</a:t>
            </a:r>
            <a:r>
              <a:rPr lang="en-US" sz="2400" dirty="0">
                <a:cs typeface="Times New Roman" pitchFamily="18" charset="0"/>
              </a:rPr>
              <a:t> </a:t>
            </a:r>
            <a:r>
              <a:rPr lang="en-US" sz="2400" dirty="0" err="1">
                <a:cs typeface="Times New Roman" pitchFamily="18" charset="0"/>
              </a:rPr>
              <a:t>lá</a:t>
            </a:r>
            <a:r>
              <a:rPr lang="en-US" sz="2400" dirty="0">
                <a:cs typeface="Times New Roman" pitchFamily="18" charset="0"/>
              </a:rPr>
              <a:t> </a:t>
            </a:r>
            <a:r>
              <a:rPr lang="en-US" sz="2400" dirty="0" err="1">
                <a:cs typeface="Times New Roman" pitchFamily="18" charset="0"/>
              </a:rPr>
              <a:t>cây</a:t>
            </a:r>
            <a:r>
              <a:rPr lang="en-US" sz="2400" dirty="0">
                <a:cs typeface="Times New Roman" pitchFamily="18" charset="0"/>
              </a:rPr>
              <a:t>  </a:t>
            </a:r>
          </a:p>
          <a:p>
            <a:pPr algn="just">
              <a:lnSpc>
                <a:spcPct val="115000"/>
              </a:lnSpc>
            </a:pPr>
            <a:r>
              <a:rPr lang="en-US" sz="2400" b="1" dirty="0">
                <a:cs typeface="Times New Roman" pitchFamily="18" charset="0"/>
              </a:rPr>
              <a:t>C. </a:t>
            </a:r>
            <a:r>
              <a:rPr lang="en-US" sz="2400" dirty="0" err="1">
                <a:cs typeface="Times New Roman" pitchFamily="18" charset="0"/>
              </a:rPr>
              <a:t>lá</a:t>
            </a:r>
            <a:r>
              <a:rPr lang="en-US" sz="2400" dirty="0">
                <a:cs typeface="Times New Roman" pitchFamily="18" charset="0"/>
              </a:rPr>
              <a:t> </a:t>
            </a:r>
            <a:r>
              <a:rPr lang="en-US" sz="2400" dirty="0" err="1">
                <a:cs typeface="Times New Roman" pitchFamily="18" charset="0"/>
              </a:rPr>
              <a:t>cây</a:t>
            </a:r>
            <a:r>
              <a:rPr lang="en-US" sz="2400" dirty="0">
                <a:cs typeface="Times New Roman" pitchFamily="18" charset="0"/>
              </a:rPr>
              <a:t>         	     </a:t>
            </a:r>
            <a:r>
              <a:rPr lang="en-US" sz="2400" b="1" dirty="0">
                <a:cs typeface="Times New Roman" pitchFamily="18" charset="0"/>
              </a:rPr>
              <a:t>D. </a:t>
            </a:r>
            <a:r>
              <a:rPr lang="en-US" sz="2400" dirty="0" err="1">
                <a:cs typeface="Times New Roman" pitchFamily="18" charset="0"/>
              </a:rPr>
              <a:t>thân</a:t>
            </a:r>
            <a:r>
              <a:rPr lang="en-US" sz="2400" dirty="0">
                <a:cs typeface="Times New Roman" pitchFamily="18" charset="0"/>
              </a:rPr>
              <a:t> </a:t>
            </a:r>
            <a:r>
              <a:rPr lang="en-US" sz="2400" dirty="0" err="1">
                <a:cs typeface="Times New Roman" pitchFamily="18" charset="0"/>
              </a:rPr>
              <a:t>cây</a:t>
            </a:r>
            <a:endParaRPr lang="en-US" sz="2400" dirty="0">
              <a:cs typeface="Times New Roman" pitchFamily="18" charset="0"/>
            </a:endParaRPr>
          </a:p>
        </p:txBody>
      </p:sp>
      <p:sp>
        <p:nvSpPr>
          <p:cNvPr id="10" name="Oval 9"/>
          <p:cNvSpPr>
            <a:spLocks noChangeArrowheads="1"/>
          </p:cNvSpPr>
          <p:nvPr/>
        </p:nvSpPr>
        <p:spPr bwMode="auto">
          <a:xfrm>
            <a:off x="2494558" y="5564188"/>
            <a:ext cx="401042" cy="455612"/>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7315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repeatCount="3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audio>
                                      <p:cMediaNode vol="57000">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repeatCount="300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audio>
                                      <p:cMediaNode vol="57000">
                                        <p:cTn display="0" masterRel="sameClick">
                                          <p:stCondLst>
                                            <p:cond evt="begin" delay="0">
                                              <p:tn val="23"/>
                                            </p:cond>
                                          </p:stCondLst>
                                          <p:endCondLst>
                                            <p:cond evt="onStopAudio" delay="0">
                                              <p:tgtEl>
                                                <p:sldTgt/>
                                              </p:tgtEl>
                                            </p:cond>
                                          </p:endCondLst>
                                        </p:cTn>
                                        <p:tgtEl>
                                          <p:sndTgt r:embed="rId2"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repeatCount="300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audio>
                                      <p:cMediaNode vol="57000">
                                        <p:cTn display="0" masterRel="sameClick">
                                          <p:stCondLst>
                                            <p:cond evt="begin" delay="0">
                                              <p:tn val="33"/>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504884" y="696575"/>
            <a:ext cx="7906259" cy="501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5000"/>
              </a:lnSpc>
            </a:pPr>
            <a:r>
              <a:rPr lang="en-US" sz="2800" b="1" u="sng" dirty="0" err="1">
                <a:solidFill>
                  <a:srgbClr val="0000FF"/>
                </a:solidFill>
                <a:cs typeface="Times New Roman" pitchFamily="18" charset="0"/>
              </a:rPr>
              <a:t>Bài</a:t>
            </a:r>
            <a:r>
              <a:rPr lang="en-US" sz="2800" b="1" u="sng" dirty="0">
                <a:solidFill>
                  <a:srgbClr val="0000FF"/>
                </a:solidFill>
                <a:cs typeface="Times New Roman" pitchFamily="18" charset="0"/>
              </a:rPr>
              <a:t> 13    </a:t>
            </a:r>
            <a:r>
              <a:rPr lang="en-US" sz="2800" b="1" dirty="0">
                <a:solidFill>
                  <a:srgbClr val="0000FF"/>
                </a:solidFill>
                <a:cs typeface="Times New Roman" pitchFamily="18" charset="0"/>
              </a:rPr>
              <a:t>:</a:t>
            </a:r>
            <a:r>
              <a:rPr lang="en-US" sz="2800" dirty="0">
                <a:cs typeface="Times New Roman" pitchFamily="18" charset="0"/>
              </a:rPr>
              <a:t> </a:t>
            </a:r>
            <a:r>
              <a:rPr lang="en-US" sz="2800" dirty="0" err="1">
                <a:cs typeface="Times New Roman" pitchFamily="18" charset="0"/>
              </a:rPr>
              <a:t>Lựa</a:t>
            </a:r>
            <a:r>
              <a:rPr lang="en-US" sz="2800" dirty="0">
                <a:cs typeface="Times New Roman" pitchFamily="18" charset="0"/>
              </a:rPr>
              <a:t> </a:t>
            </a:r>
            <a:r>
              <a:rPr lang="en-US" sz="2800" dirty="0" err="1">
                <a:cs typeface="Times New Roman" pitchFamily="18" charset="0"/>
              </a:rPr>
              <a:t>chọn</a:t>
            </a:r>
            <a:r>
              <a:rPr lang="en-US" sz="2800" dirty="0">
                <a:cs typeface="Times New Roman" pitchFamily="18" charset="0"/>
              </a:rPr>
              <a:t> </a:t>
            </a:r>
            <a:r>
              <a:rPr lang="en-US" sz="2800" dirty="0" err="1">
                <a:cs typeface="Times New Roman" pitchFamily="18" charset="0"/>
              </a:rPr>
              <a:t>phương</a:t>
            </a:r>
            <a:r>
              <a:rPr lang="en-US" sz="2800" dirty="0">
                <a:cs typeface="Times New Roman" pitchFamily="18" charset="0"/>
              </a:rPr>
              <a:t> </a:t>
            </a:r>
            <a:r>
              <a:rPr lang="en-US" sz="2800" dirty="0" err="1">
                <a:cs typeface="Times New Roman" pitchFamily="18" charset="0"/>
              </a:rPr>
              <a:t>án</a:t>
            </a:r>
            <a:r>
              <a:rPr lang="en-US" sz="2800" dirty="0">
                <a:cs typeface="Times New Roman" pitchFamily="18" charset="0"/>
              </a:rPr>
              <a:t> </a:t>
            </a:r>
            <a:r>
              <a:rPr lang="en-US" sz="2800" b="1" dirty="0" err="1">
                <a:cs typeface="Times New Roman" pitchFamily="18" charset="0"/>
              </a:rPr>
              <a:t>đúng</a:t>
            </a:r>
            <a:r>
              <a:rPr lang="en-US" sz="2800" dirty="0">
                <a:cs typeface="Times New Roman" pitchFamily="18" charset="0"/>
              </a:rPr>
              <a:t>? </a:t>
            </a:r>
            <a:r>
              <a:rPr lang="en-US" sz="2800" dirty="0" err="1">
                <a:cs typeface="Times New Roman" pitchFamily="18" charset="0"/>
              </a:rPr>
              <a:t>Dùng</a:t>
            </a:r>
            <a:r>
              <a:rPr lang="en-US" sz="2800" dirty="0">
                <a:cs typeface="Times New Roman" pitchFamily="18" charset="0"/>
              </a:rPr>
              <a:t> </a:t>
            </a:r>
            <a:r>
              <a:rPr lang="en-US" sz="2800" dirty="0" err="1">
                <a:cs typeface="Times New Roman" pitchFamily="18" charset="0"/>
              </a:rPr>
              <a:t>búa</a:t>
            </a:r>
            <a:r>
              <a:rPr lang="en-US" sz="2800" dirty="0">
                <a:cs typeface="Times New Roman" pitchFamily="18" charset="0"/>
              </a:rPr>
              <a:t> </a:t>
            </a:r>
            <a:r>
              <a:rPr lang="en-US" sz="2800" dirty="0" err="1">
                <a:cs typeface="Times New Roman" pitchFamily="18" charset="0"/>
              </a:rPr>
              <a:t>gõ</a:t>
            </a:r>
            <a:r>
              <a:rPr lang="en-US" sz="2800" dirty="0">
                <a:cs typeface="Times New Roman" pitchFamily="18" charset="0"/>
              </a:rPr>
              <a:t> </a:t>
            </a:r>
            <a:r>
              <a:rPr lang="en-US" sz="2800" dirty="0" err="1">
                <a:cs typeface="Times New Roman" pitchFamily="18" charset="0"/>
              </a:rPr>
              <a:t>xuống</a:t>
            </a:r>
            <a:r>
              <a:rPr lang="en-US" sz="2800" dirty="0">
                <a:cs typeface="Times New Roman" pitchFamily="18" charset="0"/>
              </a:rPr>
              <a:t> </a:t>
            </a:r>
            <a:r>
              <a:rPr lang="en-US" sz="2800" dirty="0" err="1">
                <a:cs typeface="Times New Roman" pitchFamily="18" charset="0"/>
              </a:rPr>
              <a:t>mặt</a:t>
            </a:r>
            <a:r>
              <a:rPr lang="en-US" sz="2800" dirty="0">
                <a:cs typeface="Times New Roman" pitchFamily="18" charset="0"/>
              </a:rPr>
              <a:t> </a:t>
            </a:r>
            <a:r>
              <a:rPr lang="en-US" sz="2800" dirty="0" err="1">
                <a:cs typeface="Times New Roman" pitchFamily="18" charset="0"/>
              </a:rPr>
              <a:t>bàn</a:t>
            </a:r>
            <a:r>
              <a:rPr lang="en-US" sz="2800" dirty="0">
                <a:cs typeface="Times New Roman" pitchFamily="18" charset="0"/>
              </a:rPr>
              <a:t>. Ta </a:t>
            </a:r>
            <a:r>
              <a:rPr lang="en-US" sz="2800" dirty="0" err="1">
                <a:cs typeface="Times New Roman" pitchFamily="18" charset="0"/>
              </a:rPr>
              <a:t>nghe</a:t>
            </a:r>
            <a:r>
              <a:rPr lang="en-US" sz="2800" dirty="0">
                <a:cs typeface="Times New Roman" pitchFamily="18" charset="0"/>
              </a:rPr>
              <a:t> </a:t>
            </a:r>
            <a:r>
              <a:rPr lang="en-US" sz="2800" dirty="0" err="1">
                <a:cs typeface="Times New Roman" pitchFamily="18" charset="0"/>
              </a:rPr>
              <a:t>thấy</a:t>
            </a:r>
            <a:r>
              <a:rPr lang="en-US" sz="2800" dirty="0">
                <a:cs typeface="Times New Roman" pitchFamily="18" charset="0"/>
              </a:rPr>
              <a:t> </a:t>
            </a:r>
            <a:r>
              <a:rPr lang="en-US" sz="2800" dirty="0" err="1">
                <a:cs typeface="Times New Roman" pitchFamily="18" charset="0"/>
              </a:rPr>
              <a:t>âm</a:t>
            </a:r>
            <a:r>
              <a:rPr lang="en-US" sz="2800" dirty="0">
                <a:cs typeface="Times New Roman" pitchFamily="18" charset="0"/>
              </a:rPr>
              <a:t> </a:t>
            </a:r>
            <a:r>
              <a:rPr lang="en-US" sz="2800" dirty="0" err="1">
                <a:cs typeface="Times New Roman" pitchFamily="18" charset="0"/>
              </a:rPr>
              <a:t>thanh</a:t>
            </a:r>
            <a:r>
              <a:rPr lang="en-US" sz="2800" dirty="0">
                <a:cs typeface="Times New Roman" pitchFamily="18" charset="0"/>
              </a:rPr>
              <a:t> </a:t>
            </a:r>
            <a:r>
              <a:rPr lang="en-US" sz="2800" dirty="0" err="1">
                <a:cs typeface="Times New Roman" pitchFamily="18" charset="0"/>
              </a:rPr>
              <a:t>phát</a:t>
            </a:r>
            <a:r>
              <a:rPr lang="en-US" sz="2800" dirty="0">
                <a:cs typeface="Times New Roman" pitchFamily="18" charset="0"/>
              </a:rPr>
              <a:t> </a:t>
            </a:r>
            <a:r>
              <a:rPr lang="en-US" sz="2800" dirty="0" err="1">
                <a:cs typeface="Times New Roman" pitchFamily="18" charset="0"/>
              </a:rPr>
              <a:t>ra</a:t>
            </a:r>
            <a:r>
              <a:rPr lang="en-US" sz="2800" dirty="0">
                <a:cs typeface="Times New Roman" pitchFamily="18" charset="0"/>
              </a:rPr>
              <a:t> </a:t>
            </a:r>
            <a:r>
              <a:rPr lang="en-US" sz="2800" dirty="0" err="1">
                <a:cs typeface="Times New Roman" pitchFamily="18" charset="0"/>
              </a:rPr>
              <a:t>thì</a:t>
            </a:r>
            <a:r>
              <a:rPr lang="en-US" sz="2800" dirty="0">
                <a:cs typeface="Times New Roman" pitchFamily="18" charset="0"/>
              </a:rPr>
              <a:t>:</a:t>
            </a:r>
          </a:p>
          <a:p>
            <a:pPr algn="just">
              <a:lnSpc>
                <a:spcPct val="115000"/>
              </a:lnSpc>
            </a:pPr>
            <a:r>
              <a:rPr lang="en-US" sz="2800" b="1" dirty="0">
                <a:cs typeface="Times New Roman" pitchFamily="18" charset="0"/>
              </a:rPr>
              <a:t>A. </a:t>
            </a:r>
            <a:r>
              <a:rPr lang="en-US" sz="2800" dirty="0" err="1">
                <a:cs typeface="Times New Roman" pitchFamily="18" charset="0"/>
              </a:rPr>
              <a:t>Mặt</a:t>
            </a:r>
            <a:r>
              <a:rPr lang="en-US" sz="2800" dirty="0">
                <a:cs typeface="Times New Roman" pitchFamily="18" charset="0"/>
              </a:rPr>
              <a:t> </a:t>
            </a:r>
            <a:r>
              <a:rPr lang="en-US" sz="2800" dirty="0" err="1">
                <a:cs typeface="Times New Roman" pitchFamily="18" charset="0"/>
              </a:rPr>
              <a:t>bàn</a:t>
            </a:r>
            <a:r>
              <a:rPr lang="en-US" sz="2800" dirty="0">
                <a:cs typeface="Times New Roman" pitchFamily="18" charset="0"/>
              </a:rPr>
              <a:t> </a:t>
            </a:r>
            <a:r>
              <a:rPr lang="en-US" sz="2800" dirty="0" err="1">
                <a:cs typeface="Times New Roman" pitchFamily="18" charset="0"/>
              </a:rPr>
              <a:t>không</a:t>
            </a:r>
            <a:r>
              <a:rPr lang="en-US" sz="2800" dirty="0">
                <a:cs typeface="Times New Roman" pitchFamily="18" charset="0"/>
              </a:rPr>
              <a:t> </a:t>
            </a:r>
            <a:r>
              <a:rPr lang="en-US" sz="2800" dirty="0" err="1">
                <a:cs typeface="Times New Roman" pitchFamily="18" charset="0"/>
              </a:rPr>
              <a:t>phải</a:t>
            </a:r>
            <a:r>
              <a:rPr lang="en-US" sz="2800" dirty="0">
                <a:cs typeface="Times New Roman" pitchFamily="18" charset="0"/>
              </a:rPr>
              <a:t> </a:t>
            </a:r>
            <a:r>
              <a:rPr lang="en-US" sz="2800" dirty="0" err="1">
                <a:cs typeface="Times New Roman" pitchFamily="18" charset="0"/>
              </a:rPr>
              <a:t>là</a:t>
            </a:r>
            <a:r>
              <a:rPr lang="en-US" sz="2800" dirty="0">
                <a:cs typeface="Times New Roman" pitchFamily="18" charset="0"/>
              </a:rPr>
              <a:t> </a:t>
            </a:r>
            <a:r>
              <a:rPr lang="en-US" sz="2800" dirty="0" err="1">
                <a:cs typeface="Times New Roman" pitchFamily="18" charset="0"/>
              </a:rPr>
              <a:t>vật</a:t>
            </a:r>
            <a:r>
              <a:rPr lang="en-US" sz="2800" dirty="0">
                <a:cs typeface="Times New Roman" pitchFamily="18" charset="0"/>
              </a:rPr>
              <a:t> </a:t>
            </a:r>
            <a:r>
              <a:rPr lang="en-US" sz="2800" dirty="0" err="1">
                <a:cs typeface="Times New Roman" pitchFamily="18" charset="0"/>
              </a:rPr>
              <a:t>dao</a:t>
            </a:r>
            <a:r>
              <a:rPr lang="en-US" sz="2800" dirty="0">
                <a:cs typeface="Times New Roman" pitchFamily="18" charset="0"/>
              </a:rPr>
              <a:t> </a:t>
            </a:r>
            <a:r>
              <a:rPr lang="en-US" sz="2800" dirty="0" err="1">
                <a:cs typeface="Times New Roman" pitchFamily="18" charset="0"/>
              </a:rPr>
              <a:t>động</a:t>
            </a:r>
            <a:r>
              <a:rPr lang="en-US" sz="2800" dirty="0">
                <a:cs typeface="Times New Roman" pitchFamily="18" charset="0"/>
              </a:rPr>
              <a:t> </a:t>
            </a:r>
            <a:r>
              <a:rPr lang="en-US" sz="2800" dirty="0" err="1">
                <a:cs typeface="Times New Roman" pitchFamily="18" charset="0"/>
              </a:rPr>
              <a:t>vì</a:t>
            </a:r>
            <a:r>
              <a:rPr lang="en-US" sz="2800" dirty="0">
                <a:cs typeface="Times New Roman" pitchFamily="18" charset="0"/>
              </a:rPr>
              <a:t> ta </a:t>
            </a:r>
            <a:r>
              <a:rPr lang="en-US" sz="2800" dirty="0" err="1">
                <a:cs typeface="Times New Roman" pitchFamily="18" charset="0"/>
              </a:rPr>
              <a:t>thấy</a:t>
            </a:r>
            <a:r>
              <a:rPr lang="en-US" sz="2800" dirty="0">
                <a:cs typeface="Times New Roman" pitchFamily="18" charset="0"/>
              </a:rPr>
              <a:t> </a:t>
            </a:r>
            <a:r>
              <a:rPr lang="en-US" sz="2800" dirty="0" err="1">
                <a:cs typeface="Times New Roman" pitchFamily="18" charset="0"/>
              </a:rPr>
              <a:t>mặt</a:t>
            </a:r>
            <a:r>
              <a:rPr lang="en-US" sz="2800" dirty="0">
                <a:cs typeface="Times New Roman" pitchFamily="18" charset="0"/>
              </a:rPr>
              <a:t> </a:t>
            </a:r>
            <a:r>
              <a:rPr lang="en-US" sz="2800" dirty="0" err="1">
                <a:cs typeface="Times New Roman" pitchFamily="18" charset="0"/>
              </a:rPr>
              <a:t>bàn</a:t>
            </a:r>
            <a:r>
              <a:rPr lang="en-US" sz="2800" dirty="0">
                <a:cs typeface="Times New Roman" pitchFamily="18" charset="0"/>
              </a:rPr>
              <a:t> </a:t>
            </a:r>
            <a:r>
              <a:rPr lang="en-US" sz="2800" dirty="0" err="1">
                <a:cs typeface="Times New Roman" pitchFamily="18" charset="0"/>
              </a:rPr>
              <a:t>đứng</a:t>
            </a:r>
            <a:r>
              <a:rPr lang="en-US" sz="2800" dirty="0">
                <a:cs typeface="Times New Roman" pitchFamily="18" charset="0"/>
              </a:rPr>
              <a:t> </a:t>
            </a:r>
            <a:r>
              <a:rPr lang="en-US" sz="2800" dirty="0" err="1">
                <a:cs typeface="Times New Roman" pitchFamily="18" charset="0"/>
              </a:rPr>
              <a:t>yên</a:t>
            </a:r>
            <a:r>
              <a:rPr lang="en-US" sz="2800" dirty="0">
                <a:cs typeface="Times New Roman" pitchFamily="18" charset="0"/>
              </a:rPr>
              <a:t>.</a:t>
            </a:r>
          </a:p>
          <a:p>
            <a:pPr algn="just">
              <a:lnSpc>
                <a:spcPct val="115000"/>
              </a:lnSpc>
            </a:pPr>
            <a:r>
              <a:rPr lang="en-US" sz="2800" b="1" dirty="0">
                <a:cs typeface="Times New Roman" pitchFamily="18" charset="0"/>
              </a:rPr>
              <a:t>B. </a:t>
            </a:r>
            <a:r>
              <a:rPr lang="en-US" sz="2800" dirty="0" err="1">
                <a:cs typeface="Times New Roman" pitchFamily="18" charset="0"/>
              </a:rPr>
              <a:t>Mặt</a:t>
            </a:r>
            <a:r>
              <a:rPr lang="en-US" sz="2800" dirty="0">
                <a:cs typeface="Times New Roman" pitchFamily="18" charset="0"/>
              </a:rPr>
              <a:t> </a:t>
            </a:r>
            <a:r>
              <a:rPr lang="en-US" sz="2800" dirty="0" err="1">
                <a:cs typeface="Times New Roman" pitchFamily="18" charset="0"/>
              </a:rPr>
              <a:t>bàn</a:t>
            </a:r>
            <a:r>
              <a:rPr lang="en-US" sz="2800" dirty="0">
                <a:cs typeface="Times New Roman" pitchFamily="18" charset="0"/>
              </a:rPr>
              <a:t> </a:t>
            </a:r>
            <a:r>
              <a:rPr lang="en-US" sz="2800" dirty="0" err="1">
                <a:cs typeface="Times New Roman" pitchFamily="18" charset="0"/>
              </a:rPr>
              <a:t>là</a:t>
            </a:r>
            <a:r>
              <a:rPr lang="en-US" sz="2800" dirty="0">
                <a:cs typeface="Times New Roman" pitchFamily="18" charset="0"/>
              </a:rPr>
              <a:t> </a:t>
            </a:r>
            <a:r>
              <a:rPr lang="en-US" sz="2800" dirty="0" err="1">
                <a:cs typeface="Times New Roman" pitchFamily="18" charset="0"/>
              </a:rPr>
              <a:t>vật</a:t>
            </a:r>
            <a:r>
              <a:rPr lang="en-US" sz="2800" dirty="0">
                <a:cs typeface="Times New Roman" pitchFamily="18" charset="0"/>
              </a:rPr>
              <a:t> </a:t>
            </a:r>
            <a:r>
              <a:rPr lang="en-US" sz="2800" dirty="0" err="1">
                <a:cs typeface="Times New Roman" pitchFamily="18" charset="0"/>
              </a:rPr>
              <a:t>dao</a:t>
            </a:r>
            <a:r>
              <a:rPr lang="en-US" sz="2800" dirty="0">
                <a:cs typeface="Times New Roman" pitchFamily="18" charset="0"/>
              </a:rPr>
              <a:t> </a:t>
            </a:r>
            <a:r>
              <a:rPr lang="en-US" sz="2800" dirty="0" err="1">
                <a:cs typeface="Times New Roman" pitchFamily="18" charset="0"/>
              </a:rPr>
              <a:t>động</a:t>
            </a:r>
            <a:r>
              <a:rPr lang="en-US" sz="2800" dirty="0">
                <a:cs typeface="Times New Roman" pitchFamily="18" charset="0"/>
              </a:rPr>
              <a:t> </a:t>
            </a:r>
            <a:r>
              <a:rPr lang="en-US" sz="2800" dirty="0" err="1">
                <a:cs typeface="Times New Roman" pitchFamily="18" charset="0"/>
              </a:rPr>
              <a:t>vì</a:t>
            </a:r>
            <a:r>
              <a:rPr lang="en-US" sz="2800" dirty="0">
                <a:cs typeface="Times New Roman" pitchFamily="18" charset="0"/>
              </a:rPr>
              <a:t> </a:t>
            </a:r>
            <a:r>
              <a:rPr lang="en-US" sz="2800" dirty="0" err="1">
                <a:cs typeface="Times New Roman" pitchFamily="18" charset="0"/>
              </a:rPr>
              <a:t>mặt</a:t>
            </a:r>
            <a:r>
              <a:rPr lang="en-US" sz="2800" dirty="0">
                <a:cs typeface="Times New Roman" pitchFamily="18" charset="0"/>
              </a:rPr>
              <a:t> </a:t>
            </a:r>
            <a:r>
              <a:rPr lang="en-US" sz="2800" dirty="0" err="1">
                <a:cs typeface="Times New Roman" pitchFamily="18" charset="0"/>
              </a:rPr>
              <a:t>bàn</a:t>
            </a:r>
            <a:r>
              <a:rPr lang="en-US" sz="2800" dirty="0">
                <a:cs typeface="Times New Roman" pitchFamily="18" charset="0"/>
              </a:rPr>
              <a:t> </a:t>
            </a:r>
            <a:r>
              <a:rPr lang="en-US" sz="2800" dirty="0" err="1">
                <a:cs typeface="Times New Roman" pitchFamily="18" charset="0"/>
              </a:rPr>
              <a:t>dao</a:t>
            </a:r>
            <a:r>
              <a:rPr lang="en-US" sz="2800" dirty="0">
                <a:cs typeface="Times New Roman" pitchFamily="18" charset="0"/>
              </a:rPr>
              <a:t> </a:t>
            </a:r>
            <a:r>
              <a:rPr lang="en-US" sz="2800" dirty="0" err="1">
                <a:cs typeface="Times New Roman" pitchFamily="18" charset="0"/>
              </a:rPr>
              <a:t>động</a:t>
            </a:r>
            <a:r>
              <a:rPr lang="en-US" sz="2800" dirty="0">
                <a:cs typeface="Times New Roman" pitchFamily="18" charset="0"/>
              </a:rPr>
              <a:t> </a:t>
            </a:r>
            <a:r>
              <a:rPr lang="en-US" sz="2800" dirty="0" err="1">
                <a:cs typeface="Times New Roman" pitchFamily="18" charset="0"/>
              </a:rPr>
              <a:t>rất</a:t>
            </a:r>
            <a:r>
              <a:rPr lang="en-US" sz="2800" dirty="0">
                <a:cs typeface="Times New Roman" pitchFamily="18" charset="0"/>
              </a:rPr>
              <a:t> </a:t>
            </a:r>
            <a:r>
              <a:rPr lang="en-US" sz="2800" dirty="0" err="1">
                <a:cs typeface="Times New Roman" pitchFamily="18" charset="0"/>
              </a:rPr>
              <a:t>nhanh</a:t>
            </a:r>
            <a:r>
              <a:rPr lang="en-US" sz="2800" dirty="0">
                <a:cs typeface="Times New Roman" pitchFamily="18" charset="0"/>
              </a:rPr>
              <a:t>, ta </a:t>
            </a:r>
            <a:r>
              <a:rPr lang="en-US" sz="2800" dirty="0" err="1">
                <a:cs typeface="Times New Roman" pitchFamily="18" charset="0"/>
              </a:rPr>
              <a:t>không</a:t>
            </a:r>
            <a:r>
              <a:rPr lang="en-US" sz="2800" dirty="0">
                <a:cs typeface="Times New Roman" pitchFamily="18" charset="0"/>
              </a:rPr>
              <a:t> </a:t>
            </a:r>
            <a:r>
              <a:rPr lang="en-US" sz="2800" dirty="0" err="1">
                <a:cs typeface="Times New Roman" pitchFamily="18" charset="0"/>
              </a:rPr>
              <a:t>thấy</a:t>
            </a:r>
            <a:r>
              <a:rPr lang="en-US" sz="2800" dirty="0">
                <a:cs typeface="Times New Roman" pitchFamily="18" charset="0"/>
              </a:rPr>
              <a:t> </a:t>
            </a:r>
            <a:r>
              <a:rPr lang="en-US" sz="2800" dirty="0" err="1">
                <a:cs typeface="Times New Roman" pitchFamily="18" charset="0"/>
              </a:rPr>
              <a:t>được</a:t>
            </a:r>
            <a:r>
              <a:rPr lang="en-US" sz="2800" dirty="0">
                <a:cs typeface="Times New Roman" pitchFamily="18" charset="0"/>
              </a:rPr>
              <a:t>.</a:t>
            </a:r>
          </a:p>
          <a:p>
            <a:pPr algn="just">
              <a:lnSpc>
                <a:spcPct val="115000"/>
              </a:lnSpc>
            </a:pPr>
            <a:r>
              <a:rPr lang="en-US" sz="2800" b="1" dirty="0">
                <a:cs typeface="Times New Roman" pitchFamily="18" charset="0"/>
              </a:rPr>
              <a:t>C. </a:t>
            </a:r>
            <a:r>
              <a:rPr lang="en-US" sz="2800" dirty="0" err="1">
                <a:cs typeface="Times New Roman" pitchFamily="18" charset="0"/>
              </a:rPr>
              <a:t>Búa</a:t>
            </a:r>
            <a:r>
              <a:rPr lang="en-US" sz="2800" dirty="0">
                <a:cs typeface="Times New Roman" pitchFamily="18" charset="0"/>
              </a:rPr>
              <a:t> </a:t>
            </a:r>
            <a:r>
              <a:rPr lang="en-US" sz="2800" dirty="0" err="1">
                <a:cs typeface="Times New Roman" pitchFamily="18" charset="0"/>
              </a:rPr>
              <a:t>là</a:t>
            </a:r>
            <a:r>
              <a:rPr lang="en-US" sz="2800" dirty="0">
                <a:cs typeface="Times New Roman" pitchFamily="18" charset="0"/>
              </a:rPr>
              <a:t> </a:t>
            </a:r>
            <a:r>
              <a:rPr lang="en-US" sz="2800" dirty="0" err="1">
                <a:cs typeface="Times New Roman" pitchFamily="18" charset="0"/>
              </a:rPr>
              <a:t>vật</a:t>
            </a:r>
            <a:r>
              <a:rPr lang="en-US" sz="2800" dirty="0">
                <a:cs typeface="Times New Roman" pitchFamily="18" charset="0"/>
              </a:rPr>
              <a:t> </a:t>
            </a:r>
            <a:r>
              <a:rPr lang="en-US" sz="2800" dirty="0" err="1">
                <a:cs typeface="Times New Roman" pitchFamily="18" charset="0"/>
              </a:rPr>
              <a:t>dao</a:t>
            </a:r>
            <a:r>
              <a:rPr lang="en-US" sz="2800" dirty="0">
                <a:cs typeface="Times New Roman" pitchFamily="18" charset="0"/>
              </a:rPr>
              <a:t> </a:t>
            </a:r>
            <a:r>
              <a:rPr lang="en-US" sz="2800" dirty="0" err="1">
                <a:cs typeface="Times New Roman" pitchFamily="18" charset="0"/>
              </a:rPr>
              <a:t>dộng</a:t>
            </a:r>
            <a:r>
              <a:rPr lang="en-US" sz="2800" dirty="0">
                <a:cs typeface="Times New Roman" pitchFamily="18" charset="0"/>
              </a:rPr>
              <a:t> </a:t>
            </a:r>
            <a:r>
              <a:rPr lang="en-US" sz="2800" dirty="0" err="1">
                <a:cs typeface="Times New Roman" pitchFamily="18" charset="0"/>
              </a:rPr>
              <a:t>vì</a:t>
            </a:r>
            <a:r>
              <a:rPr lang="en-US" sz="2800" dirty="0">
                <a:cs typeface="Times New Roman" pitchFamily="18" charset="0"/>
              </a:rPr>
              <a:t> </a:t>
            </a:r>
            <a:r>
              <a:rPr lang="en-US" sz="2800" dirty="0" err="1">
                <a:cs typeface="Times New Roman" pitchFamily="18" charset="0"/>
              </a:rPr>
              <a:t>nhờ</a:t>
            </a:r>
            <a:r>
              <a:rPr lang="en-US" sz="2800" dirty="0">
                <a:cs typeface="Times New Roman" pitchFamily="18" charset="0"/>
              </a:rPr>
              <a:t> </a:t>
            </a:r>
            <a:r>
              <a:rPr lang="en-US" sz="2800" dirty="0" err="1">
                <a:cs typeface="Times New Roman" pitchFamily="18" charset="0"/>
              </a:rPr>
              <a:t>có</a:t>
            </a:r>
            <a:r>
              <a:rPr lang="en-US" sz="2800" dirty="0">
                <a:cs typeface="Times New Roman" pitchFamily="18" charset="0"/>
              </a:rPr>
              <a:t> </a:t>
            </a:r>
            <a:r>
              <a:rPr lang="en-US" sz="2800" dirty="0" err="1">
                <a:cs typeface="Times New Roman" pitchFamily="18" charset="0"/>
              </a:rPr>
              <a:t>búa</a:t>
            </a:r>
            <a:r>
              <a:rPr lang="en-US" sz="2800" dirty="0">
                <a:cs typeface="Times New Roman" pitchFamily="18" charset="0"/>
              </a:rPr>
              <a:t> </a:t>
            </a:r>
            <a:r>
              <a:rPr lang="en-US" sz="2800" dirty="0" err="1">
                <a:cs typeface="Times New Roman" pitchFamily="18" charset="0"/>
              </a:rPr>
              <a:t>mới</a:t>
            </a:r>
            <a:r>
              <a:rPr lang="en-US" sz="2800" dirty="0">
                <a:cs typeface="Times New Roman" pitchFamily="18" charset="0"/>
              </a:rPr>
              <a:t> </a:t>
            </a:r>
            <a:r>
              <a:rPr lang="en-US" sz="2800" dirty="0" err="1">
                <a:cs typeface="Times New Roman" pitchFamily="18" charset="0"/>
              </a:rPr>
              <a:t>tạo</a:t>
            </a:r>
            <a:r>
              <a:rPr lang="en-US" sz="2800" dirty="0">
                <a:cs typeface="Times New Roman" pitchFamily="18" charset="0"/>
              </a:rPr>
              <a:t> </a:t>
            </a:r>
            <a:r>
              <a:rPr lang="en-US" sz="2800" dirty="0" err="1">
                <a:cs typeface="Times New Roman" pitchFamily="18" charset="0"/>
              </a:rPr>
              <a:t>ra</a:t>
            </a:r>
            <a:r>
              <a:rPr lang="en-US" sz="2800" dirty="0">
                <a:cs typeface="Times New Roman" pitchFamily="18" charset="0"/>
              </a:rPr>
              <a:t> </a:t>
            </a:r>
            <a:r>
              <a:rPr lang="en-US" sz="2800" dirty="0" err="1">
                <a:cs typeface="Times New Roman" pitchFamily="18" charset="0"/>
              </a:rPr>
              <a:t>âm</a:t>
            </a:r>
            <a:r>
              <a:rPr lang="en-US" sz="2800" dirty="0">
                <a:cs typeface="Times New Roman" pitchFamily="18" charset="0"/>
              </a:rPr>
              <a:t> </a:t>
            </a:r>
            <a:r>
              <a:rPr lang="en-US" sz="2800" dirty="0" err="1">
                <a:cs typeface="Times New Roman" pitchFamily="18" charset="0"/>
              </a:rPr>
              <a:t>thanh</a:t>
            </a:r>
            <a:r>
              <a:rPr lang="en-US" sz="2800" dirty="0">
                <a:cs typeface="Times New Roman" pitchFamily="18" charset="0"/>
              </a:rPr>
              <a:t>.</a:t>
            </a:r>
          </a:p>
          <a:p>
            <a:pPr algn="just">
              <a:lnSpc>
                <a:spcPct val="115000"/>
              </a:lnSpc>
            </a:pPr>
            <a:r>
              <a:rPr lang="en-US" sz="2800" b="1" dirty="0">
                <a:cs typeface="Times New Roman" pitchFamily="18" charset="0"/>
              </a:rPr>
              <a:t>D</a:t>
            </a:r>
            <a:r>
              <a:rPr lang="en-US" sz="2800" b="1" dirty="0">
                <a:solidFill>
                  <a:srgbClr val="0000FF"/>
                </a:solidFill>
                <a:cs typeface="Times New Roman" pitchFamily="18" charset="0"/>
              </a:rPr>
              <a:t>. </a:t>
            </a:r>
            <a:r>
              <a:rPr lang="en-US" sz="2800" dirty="0" err="1">
                <a:cs typeface="Times New Roman" pitchFamily="18" charset="0"/>
              </a:rPr>
              <a:t>Tay</a:t>
            </a:r>
            <a:r>
              <a:rPr lang="en-US" sz="2800" dirty="0">
                <a:cs typeface="Times New Roman" pitchFamily="18" charset="0"/>
              </a:rPr>
              <a:t> </a:t>
            </a:r>
            <a:r>
              <a:rPr lang="en-US" sz="2800" dirty="0" err="1">
                <a:cs typeface="Times New Roman" pitchFamily="18" charset="0"/>
              </a:rPr>
              <a:t>là</a:t>
            </a:r>
            <a:r>
              <a:rPr lang="en-US" sz="2800" dirty="0">
                <a:cs typeface="Times New Roman" pitchFamily="18" charset="0"/>
              </a:rPr>
              <a:t> </a:t>
            </a:r>
            <a:r>
              <a:rPr lang="en-US" sz="2800" dirty="0" err="1">
                <a:cs typeface="Times New Roman" pitchFamily="18" charset="0"/>
              </a:rPr>
              <a:t>nguồn</a:t>
            </a:r>
            <a:r>
              <a:rPr lang="en-US" sz="2800" dirty="0">
                <a:cs typeface="Times New Roman" pitchFamily="18" charset="0"/>
              </a:rPr>
              <a:t> </a:t>
            </a:r>
            <a:r>
              <a:rPr lang="en-US" sz="2800" dirty="0" err="1">
                <a:cs typeface="Times New Roman" pitchFamily="18" charset="0"/>
              </a:rPr>
              <a:t>âm</a:t>
            </a:r>
            <a:r>
              <a:rPr lang="en-US" sz="2800" dirty="0">
                <a:cs typeface="Times New Roman" pitchFamily="18" charset="0"/>
              </a:rPr>
              <a:t> </a:t>
            </a:r>
            <a:r>
              <a:rPr lang="en-US" sz="2800" dirty="0" err="1">
                <a:cs typeface="Times New Roman" pitchFamily="18" charset="0"/>
              </a:rPr>
              <a:t>vì</a:t>
            </a:r>
            <a:r>
              <a:rPr lang="en-US" sz="2800" dirty="0">
                <a:cs typeface="Times New Roman" pitchFamily="18" charset="0"/>
              </a:rPr>
              <a:t> </a:t>
            </a:r>
            <a:r>
              <a:rPr lang="en-US" sz="2800" dirty="0" err="1">
                <a:cs typeface="Times New Roman" pitchFamily="18" charset="0"/>
              </a:rPr>
              <a:t>tay</a:t>
            </a:r>
            <a:r>
              <a:rPr lang="en-US" sz="2800" dirty="0">
                <a:cs typeface="Times New Roman" pitchFamily="18" charset="0"/>
              </a:rPr>
              <a:t> </a:t>
            </a:r>
            <a:r>
              <a:rPr lang="en-US" sz="2800" dirty="0" err="1">
                <a:cs typeface="Times New Roman" pitchFamily="18" charset="0"/>
              </a:rPr>
              <a:t>dùng</a:t>
            </a:r>
            <a:r>
              <a:rPr lang="en-US" sz="2800" dirty="0">
                <a:cs typeface="Times New Roman" pitchFamily="18" charset="0"/>
              </a:rPr>
              <a:t> </a:t>
            </a:r>
            <a:r>
              <a:rPr lang="en-US" sz="2800" dirty="0" err="1">
                <a:cs typeface="Times New Roman" pitchFamily="18" charset="0"/>
              </a:rPr>
              <a:t>búa</a:t>
            </a:r>
            <a:r>
              <a:rPr lang="en-US" sz="2800" dirty="0">
                <a:cs typeface="Times New Roman" pitchFamily="18" charset="0"/>
              </a:rPr>
              <a:t> </a:t>
            </a:r>
            <a:r>
              <a:rPr lang="en-US" sz="2800" dirty="0" err="1">
                <a:cs typeface="Times New Roman" pitchFamily="18" charset="0"/>
              </a:rPr>
              <a:t>gõ</a:t>
            </a:r>
            <a:r>
              <a:rPr lang="en-US" sz="2800" dirty="0">
                <a:cs typeface="Times New Roman" pitchFamily="18" charset="0"/>
              </a:rPr>
              <a:t> </a:t>
            </a:r>
            <a:r>
              <a:rPr lang="en-US" sz="2800" dirty="0" err="1">
                <a:cs typeface="Times New Roman" pitchFamily="18" charset="0"/>
              </a:rPr>
              <a:t>xuống</a:t>
            </a:r>
            <a:r>
              <a:rPr lang="en-US" sz="2800" dirty="0">
                <a:cs typeface="Times New Roman" pitchFamily="18" charset="0"/>
              </a:rPr>
              <a:t> </a:t>
            </a:r>
            <a:r>
              <a:rPr lang="en-US" sz="2800" dirty="0" err="1">
                <a:cs typeface="Times New Roman" pitchFamily="18" charset="0"/>
              </a:rPr>
              <a:t>bàn</a:t>
            </a:r>
            <a:r>
              <a:rPr lang="en-US" sz="2800" dirty="0">
                <a:cs typeface="Times New Roman" pitchFamily="18" charset="0"/>
              </a:rPr>
              <a:t> </a:t>
            </a:r>
            <a:r>
              <a:rPr lang="en-US" sz="2800" dirty="0" err="1">
                <a:cs typeface="Times New Roman" pitchFamily="18" charset="0"/>
              </a:rPr>
              <a:t>làm</a:t>
            </a:r>
            <a:r>
              <a:rPr lang="en-US" sz="2800" dirty="0">
                <a:cs typeface="Times New Roman" pitchFamily="18" charset="0"/>
              </a:rPr>
              <a:t> </a:t>
            </a:r>
            <a:r>
              <a:rPr lang="en-US" sz="2800" dirty="0" err="1">
                <a:cs typeface="Times New Roman" pitchFamily="18" charset="0"/>
              </a:rPr>
              <a:t>phát</a:t>
            </a:r>
            <a:r>
              <a:rPr lang="en-US" sz="2800" dirty="0">
                <a:cs typeface="Times New Roman" pitchFamily="18" charset="0"/>
              </a:rPr>
              <a:t> </a:t>
            </a:r>
            <a:r>
              <a:rPr lang="en-US" sz="2800" dirty="0" err="1">
                <a:cs typeface="Times New Roman" pitchFamily="18" charset="0"/>
              </a:rPr>
              <a:t>ra</a:t>
            </a:r>
            <a:r>
              <a:rPr lang="en-US" sz="2800" dirty="0">
                <a:cs typeface="Times New Roman" pitchFamily="18" charset="0"/>
              </a:rPr>
              <a:t> </a:t>
            </a:r>
            <a:r>
              <a:rPr lang="en-US" sz="2800" dirty="0" err="1">
                <a:cs typeface="Times New Roman" pitchFamily="18" charset="0"/>
              </a:rPr>
              <a:t>âm</a:t>
            </a:r>
            <a:r>
              <a:rPr lang="en-US" sz="2800" dirty="0">
                <a:cs typeface="Times New Roman" pitchFamily="18" charset="0"/>
              </a:rPr>
              <a:t> </a:t>
            </a:r>
            <a:r>
              <a:rPr lang="en-US" sz="2800" dirty="0" err="1">
                <a:cs typeface="Times New Roman" pitchFamily="18" charset="0"/>
              </a:rPr>
              <a:t>thanh</a:t>
            </a:r>
            <a:r>
              <a:rPr lang="en-US" sz="2800" dirty="0">
                <a:cs typeface="Times New Roman" pitchFamily="18" charset="0"/>
              </a:rPr>
              <a:t>.</a:t>
            </a:r>
          </a:p>
        </p:txBody>
      </p:sp>
      <p:sp>
        <p:nvSpPr>
          <p:cNvPr id="6" name="Oval 5"/>
          <p:cNvSpPr>
            <a:spLocks noChangeArrowheads="1"/>
          </p:cNvSpPr>
          <p:nvPr/>
        </p:nvSpPr>
        <p:spPr bwMode="auto">
          <a:xfrm>
            <a:off x="513358" y="2744788"/>
            <a:ext cx="401042" cy="455612"/>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7692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repeatCount="3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audio>
                                      <p:cMediaNode vol="57000">
                                        <p:cTn display="0" masterRel="sameClick">
                                          <p:stCondLst>
                                            <p:cond evt="begin" delay="0">
                                              <p:tn val="10"/>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06643" y="76200"/>
            <a:ext cx="8829675" cy="952500"/>
          </a:xfrm>
          <a:prstGeom prst="rect">
            <a:avLst/>
          </a:prstGeom>
          <a:noFill/>
          <a:ln w="9525">
            <a:noFill/>
            <a:miter lim="800000"/>
            <a:headEnd/>
            <a:tailEnd/>
          </a:ln>
        </p:spPr>
        <p:txBody>
          <a:bodyPr wrap="square">
            <a:spAutoFit/>
          </a:bodyPr>
          <a:lstStyle/>
          <a:p>
            <a:pPr eaLnBrk="1" hangingPunct="1">
              <a:spcBef>
                <a:spcPct val="50000"/>
              </a:spcBef>
              <a:defRPr/>
            </a:pPr>
            <a:r>
              <a:rPr lang="en-US" altLang="en-US" sz="2793" dirty="0">
                <a:latin typeface="Constantia" pitchFamily="18" charset="0"/>
              </a:rPr>
              <a:t>+ </a:t>
            </a:r>
            <a:r>
              <a:rPr lang="en-US" altLang="en-US" sz="2793" dirty="0" err="1">
                <a:latin typeface="Constantia" pitchFamily="18" charset="0"/>
              </a:rPr>
              <a:t>Quan</a:t>
            </a:r>
            <a:r>
              <a:rPr lang="en-US" altLang="en-US" sz="2793" dirty="0">
                <a:latin typeface="Constantia" pitchFamily="18" charset="0"/>
              </a:rPr>
              <a:t> </a:t>
            </a:r>
            <a:r>
              <a:rPr lang="en-US" altLang="en-US" sz="2793" dirty="0" err="1">
                <a:latin typeface="Constantia" pitchFamily="18" charset="0"/>
              </a:rPr>
              <a:t>sát</a:t>
            </a:r>
            <a:r>
              <a:rPr lang="en-US" altLang="en-US" sz="2793" dirty="0">
                <a:latin typeface="Constantia" pitchFamily="18" charset="0"/>
              </a:rPr>
              <a:t> </a:t>
            </a:r>
            <a:r>
              <a:rPr lang="en-US" altLang="en-US" sz="2793" dirty="0" err="1">
                <a:latin typeface="Constantia" pitchFamily="18" charset="0"/>
              </a:rPr>
              <a:t>dao</a:t>
            </a:r>
            <a:r>
              <a:rPr lang="en-US" altLang="en-US" sz="2793" dirty="0">
                <a:latin typeface="Constantia" pitchFamily="18" charset="0"/>
              </a:rPr>
              <a:t> </a:t>
            </a:r>
            <a:r>
              <a:rPr lang="en-US" altLang="en-US" sz="2793" dirty="0" err="1">
                <a:latin typeface="Constantia" pitchFamily="18" charset="0"/>
              </a:rPr>
              <a:t>động</a:t>
            </a:r>
            <a:r>
              <a:rPr lang="en-US" altLang="en-US" sz="2793" dirty="0">
                <a:latin typeface="Constantia" pitchFamily="18" charset="0"/>
              </a:rPr>
              <a:t> </a:t>
            </a:r>
            <a:r>
              <a:rPr lang="en-US" altLang="en-US" sz="2793" dirty="0" err="1">
                <a:latin typeface="Constantia" pitchFamily="18" charset="0"/>
              </a:rPr>
              <a:t>của</a:t>
            </a:r>
            <a:r>
              <a:rPr lang="en-US" altLang="en-US" sz="2793" dirty="0">
                <a:latin typeface="Constantia" pitchFamily="18" charset="0"/>
              </a:rPr>
              <a:t> </a:t>
            </a:r>
            <a:r>
              <a:rPr lang="en-US" altLang="en-US" sz="2793" dirty="0" err="1">
                <a:latin typeface="Constantia" pitchFamily="18" charset="0"/>
              </a:rPr>
              <a:t>đầu</a:t>
            </a:r>
            <a:r>
              <a:rPr lang="en-US" altLang="en-US" sz="2793" dirty="0">
                <a:latin typeface="Constantia" pitchFamily="18" charset="0"/>
              </a:rPr>
              <a:t> </a:t>
            </a:r>
            <a:r>
              <a:rPr lang="en-US" altLang="en-US" sz="2793" dirty="0" err="1">
                <a:latin typeface="Constantia" pitchFamily="18" charset="0"/>
              </a:rPr>
              <a:t>thước</a:t>
            </a:r>
            <a:r>
              <a:rPr lang="en-US" altLang="en-US" sz="2793" dirty="0">
                <a:latin typeface="Constantia" pitchFamily="18" charset="0"/>
              </a:rPr>
              <a:t>, </a:t>
            </a:r>
            <a:r>
              <a:rPr lang="en-US" altLang="en-US" sz="2793" dirty="0" err="1">
                <a:latin typeface="Constantia" pitchFamily="18" charset="0"/>
              </a:rPr>
              <a:t>lắng</a:t>
            </a:r>
            <a:r>
              <a:rPr lang="en-US" altLang="en-US" sz="2793" dirty="0">
                <a:latin typeface="Constantia" pitchFamily="18" charset="0"/>
              </a:rPr>
              <a:t> </a:t>
            </a:r>
            <a:r>
              <a:rPr lang="en-US" altLang="en-US" sz="2793" dirty="0" err="1">
                <a:latin typeface="Constantia" pitchFamily="18" charset="0"/>
              </a:rPr>
              <a:t>nghe</a:t>
            </a:r>
            <a:r>
              <a:rPr lang="en-US" altLang="en-US" sz="2793" dirty="0">
                <a:latin typeface="Constantia" pitchFamily="18" charset="0"/>
              </a:rPr>
              <a:t> </a:t>
            </a:r>
            <a:r>
              <a:rPr lang="en-US" altLang="en-US" sz="2793" dirty="0" err="1">
                <a:latin typeface="Constantia" pitchFamily="18" charset="0"/>
              </a:rPr>
              <a:t>âm</a:t>
            </a:r>
            <a:r>
              <a:rPr lang="en-US" altLang="en-US" sz="2793" dirty="0">
                <a:latin typeface="Constantia" pitchFamily="18" charset="0"/>
              </a:rPr>
              <a:t> </a:t>
            </a:r>
            <a:r>
              <a:rPr lang="en-US" altLang="en-US" sz="2793" dirty="0" err="1">
                <a:latin typeface="Constantia" pitchFamily="18" charset="0"/>
              </a:rPr>
              <a:t>phát</a:t>
            </a:r>
            <a:r>
              <a:rPr lang="en-US" altLang="en-US" sz="2793" dirty="0">
                <a:latin typeface="Constantia" pitchFamily="18" charset="0"/>
              </a:rPr>
              <a:t> </a:t>
            </a:r>
            <a:r>
              <a:rPr lang="en-US" altLang="en-US" sz="2793" dirty="0" err="1">
                <a:latin typeface="Constantia" pitchFamily="18" charset="0"/>
              </a:rPr>
              <a:t>ra</a:t>
            </a:r>
            <a:r>
              <a:rPr lang="en-US" altLang="en-US" sz="2793" dirty="0">
                <a:latin typeface="Constantia" pitchFamily="18" charset="0"/>
              </a:rPr>
              <a:t> </a:t>
            </a:r>
            <a:r>
              <a:rPr lang="en-US" altLang="en-US" sz="2793" dirty="0" err="1">
                <a:latin typeface="Constantia" pitchFamily="18" charset="0"/>
              </a:rPr>
              <a:t>rồi</a:t>
            </a:r>
            <a:r>
              <a:rPr lang="en-US" altLang="en-US" sz="2793" dirty="0">
                <a:latin typeface="Constantia" pitchFamily="18" charset="0"/>
              </a:rPr>
              <a:t> </a:t>
            </a:r>
            <a:r>
              <a:rPr lang="en-US" altLang="en-US" sz="2793" dirty="0" err="1">
                <a:latin typeface="Constantia" pitchFamily="18" charset="0"/>
              </a:rPr>
              <a:t>điền</a:t>
            </a:r>
            <a:r>
              <a:rPr lang="en-US" altLang="en-US" sz="2793" dirty="0">
                <a:latin typeface="Constantia" pitchFamily="18" charset="0"/>
              </a:rPr>
              <a:t> </a:t>
            </a:r>
            <a:r>
              <a:rPr lang="en-US" altLang="en-US" sz="2793" dirty="0" err="1">
                <a:latin typeface="Constantia" pitchFamily="18" charset="0"/>
              </a:rPr>
              <a:t>vào</a:t>
            </a:r>
            <a:r>
              <a:rPr lang="en-US" altLang="en-US" sz="2793" dirty="0">
                <a:latin typeface="Constantia" pitchFamily="18" charset="0"/>
              </a:rPr>
              <a:t> </a:t>
            </a:r>
            <a:r>
              <a:rPr lang="en-US" altLang="en-US" sz="2793" dirty="0" err="1">
                <a:latin typeface="Constantia" pitchFamily="18" charset="0"/>
              </a:rPr>
              <a:t>bảng</a:t>
            </a:r>
            <a:r>
              <a:rPr lang="en-US" altLang="en-US" sz="2793" dirty="0">
                <a:latin typeface="Constantia" pitchFamily="18" charset="0"/>
              </a:rPr>
              <a:t> </a:t>
            </a:r>
            <a:r>
              <a:rPr lang="en-US" altLang="en-US" sz="2793" dirty="0" err="1">
                <a:latin typeface="Constantia" pitchFamily="18" charset="0"/>
              </a:rPr>
              <a:t>sau</a:t>
            </a:r>
            <a:r>
              <a:rPr lang="en-US" altLang="en-US" sz="2793" dirty="0">
                <a:latin typeface="Constantia" pitchFamily="18" charset="0"/>
              </a:rPr>
              <a:t>.</a:t>
            </a:r>
          </a:p>
        </p:txBody>
      </p:sp>
      <p:graphicFrame>
        <p:nvGraphicFramePr>
          <p:cNvPr id="5" name="Group 30"/>
          <p:cNvGraphicFramePr>
            <a:graphicFrameLocks noGrp="1"/>
          </p:cNvGraphicFramePr>
          <p:nvPr>
            <p:extLst>
              <p:ext uri="{D42A27DB-BD31-4B8C-83A1-F6EECF244321}">
                <p14:modId xmlns:p14="http://schemas.microsoft.com/office/powerpoint/2010/main" val="227776321"/>
              </p:ext>
            </p:extLst>
          </p:nvPr>
        </p:nvGraphicFramePr>
        <p:xfrm>
          <a:off x="95250" y="3473434"/>
          <a:ext cx="8818562" cy="2736866"/>
        </p:xfrm>
        <a:graphic>
          <a:graphicData uri="http://schemas.openxmlformats.org/drawingml/2006/table">
            <a:tbl>
              <a:tblPr/>
              <a:tblGrid>
                <a:gridCol w="2964861">
                  <a:extLst>
                    <a:ext uri="{9D8B030D-6E8A-4147-A177-3AD203B41FA5}">
                      <a16:colId xmlns:a16="http://schemas.microsoft.com/office/drawing/2014/main" val="20000"/>
                    </a:ext>
                  </a:extLst>
                </a:gridCol>
                <a:gridCol w="3649060">
                  <a:extLst>
                    <a:ext uri="{9D8B030D-6E8A-4147-A177-3AD203B41FA5}">
                      <a16:colId xmlns:a16="http://schemas.microsoft.com/office/drawing/2014/main" val="20001"/>
                    </a:ext>
                  </a:extLst>
                </a:gridCol>
                <a:gridCol w="2204641">
                  <a:extLst>
                    <a:ext uri="{9D8B030D-6E8A-4147-A177-3AD203B41FA5}">
                      <a16:colId xmlns:a16="http://schemas.microsoft.com/office/drawing/2014/main" val="20002"/>
                    </a:ext>
                  </a:extLst>
                </a:gridCol>
              </a:tblGrid>
              <a:tr h="9695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a:ln>
                            <a:noFill/>
                          </a:ln>
                          <a:solidFill>
                            <a:schemeClr val="tx1"/>
                          </a:solidFill>
                          <a:effectLst/>
                          <a:latin typeface="Constantia" pitchFamily="18" charset="0"/>
                        </a:rPr>
                        <a:t>Cách</a:t>
                      </a:r>
                      <a:r>
                        <a:rPr kumimoji="0" lang="en-US" sz="2600" b="1" i="0" u="none" strike="noStrike" cap="none" normalizeH="0" baseline="0" dirty="0">
                          <a:ln>
                            <a:noFill/>
                          </a:ln>
                          <a:solidFill>
                            <a:schemeClr val="tx1"/>
                          </a:solidFill>
                          <a:effectLst/>
                          <a:latin typeface="Constantia" pitchFamily="18" charset="0"/>
                        </a:rPr>
                        <a:t> </a:t>
                      </a:r>
                      <a:r>
                        <a:rPr kumimoji="0" lang="en-US" sz="2600" b="1" i="0" u="none" strike="noStrike" cap="none" normalizeH="0" baseline="0" dirty="0" err="1">
                          <a:ln>
                            <a:noFill/>
                          </a:ln>
                          <a:solidFill>
                            <a:schemeClr val="tx1"/>
                          </a:solidFill>
                          <a:effectLst/>
                          <a:latin typeface="Constantia" pitchFamily="18" charset="0"/>
                        </a:rPr>
                        <a:t>làm</a:t>
                      </a:r>
                      <a:r>
                        <a:rPr kumimoji="0" lang="en-US" sz="2600" b="1" i="0" u="none" strike="noStrike" cap="none" normalizeH="0" baseline="0" dirty="0">
                          <a:ln>
                            <a:noFill/>
                          </a:ln>
                          <a:solidFill>
                            <a:schemeClr val="tx1"/>
                          </a:solidFill>
                          <a:effectLst/>
                          <a:latin typeface="Constantia" pitchFamily="18" charset="0"/>
                        </a:rPr>
                        <a:t> </a:t>
                      </a:r>
                      <a:r>
                        <a:rPr kumimoji="0" lang="en-US" sz="2600" b="1" i="0" u="none" strike="noStrike" cap="none" normalizeH="0" baseline="0" dirty="0" err="1">
                          <a:ln>
                            <a:noFill/>
                          </a:ln>
                          <a:solidFill>
                            <a:schemeClr val="tx1"/>
                          </a:solidFill>
                          <a:effectLst/>
                          <a:latin typeface="Constantia" pitchFamily="18" charset="0"/>
                        </a:rPr>
                        <a:t>thước</a:t>
                      </a:r>
                      <a:r>
                        <a:rPr kumimoji="0" lang="en-US" sz="2600" b="1" i="0" u="none" strike="noStrike" cap="none" normalizeH="0" baseline="0" dirty="0">
                          <a:ln>
                            <a:noFill/>
                          </a:ln>
                          <a:solidFill>
                            <a:schemeClr val="tx1"/>
                          </a:solidFill>
                          <a:effectLst/>
                          <a:latin typeface="Constantia"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a:ln>
                            <a:noFill/>
                          </a:ln>
                          <a:solidFill>
                            <a:schemeClr val="tx1"/>
                          </a:solidFill>
                          <a:effectLst/>
                          <a:latin typeface="Constantia" pitchFamily="18" charset="0"/>
                        </a:rPr>
                        <a:t>dao</a:t>
                      </a:r>
                      <a:r>
                        <a:rPr kumimoji="0" lang="en-US" sz="2600" b="1" i="0" u="none" strike="noStrike" cap="none" normalizeH="0" baseline="0" dirty="0">
                          <a:ln>
                            <a:noFill/>
                          </a:ln>
                          <a:solidFill>
                            <a:schemeClr val="tx1"/>
                          </a:solidFill>
                          <a:effectLst/>
                          <a:latin typeface="Constantia" pitchFamily="18" charset="0"/>
                        </a:rPr>
                        <a:t> </a:t>
                      </a:r>
                      <a:r>
                        <a:rPr kumimoji="0" lang="en-US" sz="2600" b="1" i="0" u="none" strike="noStrike" cap="none" normalizeH="0" baseline="0" dirty="0" err="1">
                          <a:ln>
                            <a:noFill/>
                          </a:ln>
                          <a:solidFill>
                            <a:schemeClr val="tx1"/>
                          </a:solidFill>
                          <a:effectLst/>
                          <a:latin typeface="Constantia" pitchFamily="18" charset="0"/>
                        </a:rPr>
                        <a:t>động</a:t>
                      </a:r>
                      <a:endParaRPr kumimoji="0" lang="en-US" sz="2600" b="1" i="0" u="none" strike="noStrike" cap="none" normalizeH="0" baseline="0" dirty="0">
                        <a:ln>
                          <a:noFill/>
                        </a:ln>
                        <a:solidFill>
                          <a:schemeClr val="tx1"/>
                        </a:solidFill>
                        <a:effectLst/>
                        <a:latin typeface="Constantia" pitchFamily="18" charset="0"/>
                      </a:endParaRPr>
                    </a:p>
                  </a:txBody>
                  <a:tcPr marL="91227" marR="91227" marT="45588" marB="455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a:ln>
                            <a:noFill/>
                          </a:ln>
                          <a:solidFill>
                            <a:schemeClr val="tx1"/>
                          </a:solidFill>
                          <a:effectLst/>
                          <a:latin typeface="Constantia" pitchFamily="18" charset="0"/>
                        </a:rPr>
                        <a:t>Đầu</a:t>
                      </a:r>
                      <a:r>
                        <a:rPr kumimoji="0" lang="en-US" sz="2600" b="1" i="0" u="none" strike="noStrike" cap="none" normalizeH="0" baseline="0" dirty="0">
                          <a:ln>
                            <a:noFill/>
                          </a:ln>
                          <a:solidFill>
                            <a:schemeClr val="tx1"/>
                          </a:solidFill>
                          <a:effectLst/>
                          <a:latin typeface="Constantia" pitchFamily="18" charset="0"/>
                        </a:rPr>
                        <a:t> </a:t>
                      </a:r>
                      <a:r>
                        <a:rPr kumimoji="0" lang="en-US" sz="2600" b="1" i="0" u="none" strike="noStrike" cap="none" normalizeH="0" baseline="0" dirty="0" err="1">
                          <a:ln>
                            <a:noFill/>
                          </a:ln>
                          <a:solidFill>
                            <a:schemeClr val="tx1"/>
                          </a:solidFill>
                          <a:effectLst/>
                          <a:latin typeface="Constantia" pitchFamily="18" charset="0"/>
                        </a:rPr>
                        <a:t>thước</a:t>
                      </a:r>
                      <a:r>
                        <a:rPr kumimoji="0" lang="en-US" sz="2600" b="1" i="0" u="none" strike="noStrike" cap="none" normalizeH="0" baseline="0" dirty="0">
                          <a:ln>
                            <a:noFill/>
                          </a:ln>
                          <a:solidFill>
                            <a:schemeClr val="tx1"/>
                          </a:solidFill>
                          <a:effectLst/>
                          <a:latin typeface="Constantia" pitchFamily="18" charset="0"/>
                        </a:rPr>
                        <a:t> </a:t>
                      </a:r>
                      <a:r>
                        <a:rPr kumimoji="0" lang="en-US" sz="2600" b="1" i="0" u="none" strike="noStrike" cap="none" normalizeH="0" baseline="0" dirty="0" err="1">
                          <a:ln>
                            <a:noFill/>
                          </a:ln>
                          <a:solidFill>
                            <a:schemeClr val="tx1"/>
                          </a:solidFill>
                          <a:effectLst/>
                          <a:latin typeface="Constantia" pitchFamily="18" charset="0"/>
                        </a:rPr>
                        <a:t>dao</a:t>
                      </a:r>
                      <a:r>
                        <a:rPr kumimoji="0" lang="en-US" sz="2600" b="1" i="0" u="none" strike="noStrike" cap="none" normalizeH="0" baseline="0" dirty="0">
                          <a:ln>
                            <a:noFill/>
                          </a:ln>
                          <a:solidFill>
                            <a:schemeClr val="tx1"/>
                          </a:solidFill>
                          <a:effectLst/>
                          <a:latin typeface="Constantia" pitchFamily="18" charset="0"/>
                        </a:rPr>
                        <a:t> </a:t>
                      </a:r>
                      <a:r>
                        <a:rPr kumimoji="0" lang="en-US" sz="2600" b="1" i="0" u="none" strike="noStrike" cap="none" normalizeH="0" baseline="0" dirty="0" err="1">
                          <a:ln>
                            <a:noFill/>
                          </a:ln>
                          <a:solidFill>
                            <a:schemeClr val="tx1"/>
                          </a:solidFill>
                          <a:effectLst/>
                          <a:latin typeface="Constantia" pitchFamily="18" charset="0"/>
                        </a:rPr>
                        <a:t>động</a:t>
                      </a:r>
                      <a:r>
                        <a:rPr kumimoji="0" lang="en-US" sz="2600" b="1" i="0" u="none" strike="noStrike" cap="none" normalizeH="0" baseline="0" dirty="0">
                          <a:ln>
                            <a:noFill/>
                          </a:ln>
                          <a:solidFill>
                            <a:schemeClr val="tx1"/>
                          </a:solidFill>
                          <a:effectLst/>
                          <a:latin typeface="Constantia" pitchFamily="18" charset="0"/>
                        </a:rPr>
                        <a:t> </a:t>
                      </a:r>
                      <a:r>
                        <a:rPr kumimoji="0" lang="en-US" sz="2600" b="1" i="0" u="none" strike="noStrike" cap="none" normalizeH="0" baseline="0" dirty="0" err="1">
                          <a:ln>
                            <a:noFill/>
                          </a:ln>
                          <a:solidFill>
                            <a:srgbClr val="0000FF"/>
                          </a:solidFill>
                          <a:effectLst/>
                          <a:latin typeface="Constantia" pitchFamily="18" charset="0"/>
                        </a:rPr>
                        <a:t>mạnh</a:t>
                      </a:r>
                      <a:r>
                        <a:rPr kumimoji="0" lang="en-US" sz="2600" b="1" i="0" u="none" strike="noStrike" cap="none" normalizeH="0" baseline="0" dirty="0">
                          <a:ln>
                            <a:noFill/>
                          </a:ln>
                          <a:solidFill>
                            <a:srgbClr val="0000FF"/>
                          </a:solidFill>
                          <a:effectLst/>
                          <a:latin typeface="Constantia" pitchFamily="18" charset="0"/>
                        </a:rPr>
                        <a:t> </a:t>
                      </a:r>
                      <a:r>
                        <a:rPr kumimoji="0" lang="en-US" sz="2600" b="1" i="0" u="none" strike="noStrike" cap="none" normalizeH="0" baseline="0" dirty="0">
                          <a:ln>
                            <a:noFill/>
                          </a:ln>
                          <a:solidFill>
                            <a:schemeClr val="tx1"/>
                          </a:solidFill>
                          <a:effectLst/>
                          <a:latin typeface="Constantia" pitchFamily="18" charset="0"/>
                        </a:rPr>
                        <a:t> hay  </a:t>
                      </a:r>
                      <a:r>
                        <a:rPr kumimoji="0" lang="en-US" sz="2600" b="1" i="0" u="none" strike="noStrike" cap="none" normalizeH="0" baseline="0" dirty="0" err="1">
                          <a:ln>
                            <a:noFill/>
                          </a:ln>
                          <a:solidFill>
                            <a:srgbClr val="0000FF"/>
                          </a:solidFill>
                          <a:effectLst/>
                          <a:latin typeface="Constantia" pitchFamily="18" charset="0"/>
                        </a:rPr>
                        <a:t>yếu</a:t>
                      </a:r>
                      <a:r>
                        <a:rPr kumimoji="0" lang="en-US" sz="2600" b="1" i="0" u="none" strike="noStrike" cap="none" normalizeH="0" baseline="0" dirty="0">
                          <a:ln>
                            <a:noFill/>
                          </a:ln>
                          <a:solidFill>
                            <a:schemeClr val="tx1"/>
                          </a:solidFill>
                          <a:effectLst/>
                          <a:latin typeface="Constantia" pitchFamily="18" charset="0"/>
                        </a:rPr>
                        <a:t>?</a:t>
                      </a:r>
                    </a:p>
                  </a:txBody>
                  <a:tcPr marL="91227" marR="91227" marT="45588" marB="455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a:ln>
                            <a:noFill/>
                          </a:ln>
                          <a:solidFill>
                            <a:schemeClr val="tx1"/>
                          </a:solidFill>
                          <a:effectLst/>
                          <a:latin typeface="Constantia" pitchFamily="18" charset="0"/>
                        </a:rPr>
                        <a:t>Âm</a:t>
                      </a:r>
                      <a:r>
                        <a:rPr kumimoji="0" lang="en-US" sz="2600" b="1" i="0" u="none" strike="noStrike" cap="none" normalizeH="0" baseline="0" dirty="0">
                          <a:ln>
                            <a:noFill/>
                          </a:ln>
                          <a:solidFill>
                            <a:schemeClr val="tx1"/>
                          </a:solidFill>
                          <a:effectLst/>
                          <a:latin typeface="Constantia" pitchFamily="18" charset="0"/>
                        </a:rPr>
                        <a:t> </a:t>
                      </a:r>
                      <a:r>
                        <a:rPr kumimoji="0" lang="en-US" sz="2600" b="1" i="0" u="none" strike="noStrike" cap="none" normalizeH="0" baseline="0" err="1">
                          <a:ln>
                            <a:noFill/>
                          </a:ln>
                          <a:solidFill>
                            <a:schemeClr val="tx1"/>
                          </a:solidFill>
                          <a:effectLst/>
                          <a:latin typeface="Constantia" pitchFamily="18" charset="0"/>
                        </a:rPr>
                        <a:t>phát</a:t>
                      </a:r>
                      <a:r>
                        <a:rPr kumimoji="0" lang="en-US" sz="2600" b="1" i="0" u="none" strike="noStrike" cap="none" normalizeH="0" baseline="0">
                          <a:ln>
                            <a:noFill/>
                          </a:ln>
                          <a:solidFill>
                            <a:schemeClr val="tx1"/>
                          </a:solidFill>
                          <a:effectLst/>
                          <a:latin typeface="Constantia" pitchFamily="18" charset="0"/>
                        </a:rPr>
                        <a:t> ra </a:t>
                      </a:r>
                      <a:r>
                        <a:rPr kumimoji="0" lang="en-US" sz="2600" b="1" i="0" u="none" strike="noStrike" cap="none" normalizeH="0" baseline="0">
                          <a:ln>
                            <a:noFill/>
                          </a:ln>
                          <a:solidFill>
                            <a:srgbClr val="0000FF"/>
                          </a:solidFill>
                          <a:effectLst/>
                          <a:latin typeface="Constantia" pitchFamily="18" charset="0"/>
                        </a:rPr>
                        <a:t> </a:t>
                      </a:r>
                      <a:r>
                        <a:rPr kumimoji="0" lang="en-US" sz="2600" b="1" i="0" u="none" strike="noStrike" cap="none" normalizeH="0" baseline="0" dirty="0">
                          <a:ln>
                            <a:noFill/>
                          </a:ln>
                          <a:solidFill>
                            <a:srgbClr val="0000FF"/>
                          </a:solidFill>
                          <a:effectLst/>
                          <a:latin typeface="Constantia" pitchFamily="18" charset="0"/>
                        </a:rPr>
                        <a:t>to </a:t>
                      </a:r>
                      <a:r>
                        <a:rPr kumimoji="0" lang="en-US" sz="2600" b="1" i="0" u="none" strike="noStrike" cap="none" normalizeH="0" baseline="0" dirty="0">
                          <a:ln>
                            <a:noFill/>
                          </a:ln>
                          <a:solidFill>
                            <a:schemeClr val="tx1"/>
                          </a:solidFill>
                          <a:effectLst/>
                          <a:latin typeface="Constantia" pitchFamily="18" charset="0"/>
                        </a:rPr>
                        <a:t>hay </a:t>
                      </a:r>
                      <a:r>
                        <a:rPr kumimoji="0" lang="en-US" sz="2600" b="1" i="0" u="none" strike="noStrike" cap="none" normalizeH="0" baseline="0" dirty="0" err="1">
                          <a:ln>
                            <a:noFill/>
                          </a:ln>
                          <a:solidFill>
                            <a:srgbClr val="0000FF"/>
                          </a:solidFill>
                          <a:effectLst/>
                          <a:latin typeface="Constantia" pitchFamily="18" charset="0"/>
                        </a:rPr>
                        <a:t>nhỏ</a:t>
                      </a:r>
                      <a:r>
                        <a:rPr kumimoji="0" lang="en-US" sz="2600" b="1" i="0" u="none" strike="noStrike" cap="none" normalizeH="0" baseline="0" dirty="0">
                          <a:ln>
                            <a:noFill/>
                          </a:ln>
                          <a:solidFill>
                            <a:schemeClr val="tx1"/>
                          </a:solidFill>
                          <a:effectLst/>
                          <a:latin typeface="Constantia" pitchFamily="18" charset="0"/>
                        </a:rPr>
                        <a:t>?</a:t>
                      </a:r>
                    </a:p>
                  </a:txBody>
                  <a:tcPr marL="91227" marR="91227" marT="45588" marB="455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r h="8836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a:ln>
                            <a:noFill/>
                          </a:ln>
                          <a:solidFill>
                            <a:schemeClr val="tx1"/>
                          </a:solidFill>
                          <a:effectLst/>
                          <a:latin typeface="Constantia" pitchFamily="18" charset="0"/>
                        </a:rPr>
                        <a:t>Nâng đầu thước </a:t>
                      </a:r>
                      <a:r>
                        <a:rPr kumimoji="0" lang="en-US" sz="2600" b="1" i="0" u="none" strike="noStrike" cap="none" normalizeH="0" baseline="0">
                          <a:ln>
                            <a:noFill/>
                          </a:ln>
                          <a:solidFill>
                            <a:srgbClr val="0000FF"/>
                          </a:solidFill>
                          <a:effectLst/>
                          <a:latin typeface="Constantia" pitchFamily="18" charset="0"/>
                        </a:rPr>
                        <a:t>lệch nhiều</a:t>
                      </a:r>
                    </a:p>
                  </a:txBody>
                  <a:tcPr marL="91227" marR="91227" marT="45588" marB="455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dirty="0">
                        <a:ln>
                          <a:noFill/>
                        </a:ln>
                        <a:solidFill>
                          <a:srgbClr val="CC0000"/>
                        </a:solidFill>
                        <a:effectLst/>
                        <a:latin typeface="Constantia" pitchFamily="18" charset="0"/>
                      </a:endParaRPr>
                    </a:p>
                  </a:txBody>
                  <a:tcPr marL="91227" marR="91227" marT="45588" marB="455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endParaRPr kumimoji="0" lang="en-US" sz="2600" b="1" i="0" u="none" strike="noStrike" cap="none" normalizeH="0" baseline="0" dirty="0">
                        <a:ln>
                          <a:noFill/>
                        </a:ln>
                        <a:solidFill>
                          <a:srgbClr val="CC0000"/>
                        </a:solidFill>
                        <a:effectLst/>
                        <a:latin typeface="Constantia" pitchFamily="18" charset="0"/>
                      </a:endParaRPr>
                    </a:p>
                  </a:txBody>
                  <a:tcPr marL="91227" marR="91227" marT="45588" marB="455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1"/>
                  </a:ext>
                </a:extLst>
              </a:tr>
              <a:tr h="8836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a:ln>
                            <a:noFill/>
                          </a:ln>
                          <a:solidFill>
                            <a:schemeClr val="tx1"/>
                          </a:solidFill>
                          <a:effectLst/>
                          <a:latin typeface="Constantia" pitchFamily="18" charset="0"/>
                        </a:rPr>
                        <a:t>Nâng đầu thước </a:t>
                      </a:r>
                      <a:r>
                        <a:rPr kumimoji="0" lang="en-US" sz="2600" b="1" i="0" u="none" strike="noStrike" cap="none" normalizeH="0" baseline="0">
                          <a:ln>
                            <a:noFill/>
                          </a:ln>
                          <a:solidFill>
                            <a:srgbClr val="0000FF"/>
                          </a:solidFill>
                          <a:effectLst/>
                          <a:latin typeface="Constantia" pitchFamily="18" charset="0"/>
                        </a:rPr>
                        <a:t>lệch ít</a:t>
                      </a:r>
                    </a:p>
                  </a:txBody>
                  <a:tcPr marL="91227" marR="91227" marT="45588" marB="455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dirty="0">
                        <a:ln>
                          <a:noFill/>
                        </a:ln>
                        <a:solidFill>
                          <a:srgbClr val="CC0000"/>
                        </a:solidFill>
                        <a:effectLst/>
                        <a:latin typeface="Constantia" pitchFamily="18" charset="0"/>
                      </a:endParaRPr>
                    </a:p>
                  </a:txBody>
                  <a:tcPr marL="91227" marR="91227" marT="45588" marB="455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dirty="0">
                        <a:ln>
                          <a:noFill/>
                        </a:ln>
                        <a:solidFill>
                          <a:srgbClr val="CC0000"/>
                        </a:solidFill>
                        <a:effectLst/>
                        <a:latin typeface="Constantia" pitchFamily="18" charset="0"/>
                      </a:endParaRPr>
                    </a:p>
                  </a:txBody>
                  <a:tcPr marL="91227" marR="91227" marT="45588" marB="455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2"/>
                  </a:ext>
                </a:extLst>
              </a:tr>
            </a:tbl>
          </a:graphicData>
        </a:graphic>
      </p:graphicFrame>
      <p:grpSp>
        <p:nvGrpSpPr>
          <p:cNvPr id="7" name="Group 29"/>
          <p:cNvGrpSpPr>
            <a:grpSpLocks/>
          </p:cNvGrpSpPr>
          <p:nvPr/>
        </p:nvGrpSpPr>
        <p:grpSpPr bwMode="auto">
          <a:xfrm>
            <a:off x="3403600" y="1038209"/>
            <a:ext cx="3724275" cy="1425575"/>
            <a:chOff x="2311400" y="3556000"/>
            <a:chExt cx="3733800" cy="1428750"/>
          </a:xfrm>
        </p:grpSpPr>
        <p:sp>
          <p:nvSpPr>
            <p:cNvPr id="8" name="Arc 7"/>
            <p:cNvSpPr/>
            <p:nvPr/>
          </p:nvSpPr>
          <p:spPr bwMode="auto">
            <a:xfrm rot="5139068">
              <a:off x="3607118" y="2260282"/>
              <a:ext cx="1142364" cy="3733800"/>
            </a:xfrm>
            <a:prstGeom prst="arc">
              <a:avLst>
                <a:gd name="adj1" fmla="val 16547136"/>
                <a:gd name="adj2" fmla="val 582597"/>
              </a:avLst>
            </a:prstGeom>
            <a:solidFill>
              <a:schemeClr val="bg1"/>
            </a:solidFill>
            <a:ln w="57150" cap="flat" cmpd="sng" algn="ctr">
              <a:solidFill>
                <a:schemeClr val="tx1"/>
              </a:solidFill>
              <a:prstDash val="solid"/>
              <a:round/>
              <a:headEnd type="none" w="med" len="med"/>
              <a:tailEnd type="none" w="med" len="med"/>
            </a:ln>
            <a:effectLst/>
          </p:spPr>
          <p:txBody>
            <a:bodyPr/>
            <a:lstStyle/>
            <a:p>
              <a:pPr>
                <a:defRPr/>
              </a:pPr>
              <a:endParaRPr lang="en-US" sz="2394"/>
            </a:p>
          </p:txBody>
        </p:sp>
        <p:cxnSp>
          <p:nvCxnSpPr>
            <p:cNvPr id="9" name="Straight Connector 24"/>
            <p:cNvCxnSpPr>
              <a:cxnSpLocks noChangeShapeType="1"/>
            </p:cNvCxnSpPr>
            <p:nvPr/>
          </p:nvCxnSpPr>
          <p:spPr bwMode="auto">
            <a:xfrm>
              <a:off x="3035300" y="4694237"/>
              <a:ext cx="1143000" cy="1588"/>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sp>
          <p:nvSpPr>
            <p:cNvPr id="10" name="Rectangle 9"/>
            <p:cNvSpPr/>
            <p:nvPr/>
          </p:nvSpPr>
          <p:spPr bwMode="auto">
            <a:xfrm>
              <a:off x="3048000" y="4724400"/>
              <a:ext cx="1295400" cy="260350"/>
            </a:xfrm>
            <a:prstGeom prst="rect">
              <a:avLst/>
            </a:prstGeom>
            <a:solidFill>
              <a:schemeClr val="accent2">
                <a:lumMod val="60000"/>
                <a:lumOff val="4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lstStyle/>
            <a:p>
              <a:pPr>
                <a:defRPr/>
              </a:pPr>
              <a:endParaRPr lang="en-US" sz="2394">
                <a:solidFill>
                  <a:schemeClr val="tx1"/>
                </a:solidFill>
                <a:latin typeface="Times New Roman" panose="02020603050405020304" pitchFamily="18" charset="0"/>
              </a:endParaRPr>
            </a:p>
          </p:txBody>
        </p:sp>
      </p:grpSp>
      <p:grpSp>
        <p:nvGrpSpPr>
          <p:cNvPr id="11" name="Group 27"/>
          <p:cNvGrpSpPr>
            <a:grpSpLocks/>
          </p:cNvGrpSpPr>
          <p:nvPr/>
        </p:nvGrpSpPr>
        <p:grpSpPr bwMode="auto">
          <a:xfrm>
            <a:off x="-304800" y="1063609"/>
            <a:ext cx="3800475" cy="1430337"/>
            <a:chOff x="2362200" y="2374900"/>
            <a:chExt cx="3733800" cy="1435100"/>
          </a:xfrm>
        </p:grpSpPr>
        <p:sp>
          <p:nvSpPr>
            <p:cNvPr id="12" name="Arc 11"/>
            <p:cNvSpPr/>
            <p:nvPr/>
          </p:nvSpPr>
          <p:spPr bwMode="auto">
            <a:xfrm rot="5400000">
              <a:off x="3657290" y="1079810"/>
              <a:ext cx="1143621" cy="3733800"/>
            </a:xfrm>
            <a:prstGeom prst="arc">
              <a:avLst>
                <a:gd name="adj1" fmla="val 16579200"/>
                <a:gd name="adj2" fmla="val 156154"/>
              </a:avLst>
            </a:prstGeom>
            <a:solidFill>
              <a:schemeClr val="bg1"/>
            </a:solidFill>
            <a:ln w="57150" cap="flat" cmpd="sng" algn="ctr">
              <a:solidFill>
                <a:schemeClr val="tx1"/>
              </a:solidFill>
              <a:prstDash val="solid"/>
              <a:round/>
              <a:headEnd type="none" w="med" len="med"/>
              <a:tailEnd type="none" w="med" len="med"/>
            </a:ln>
            <a:effectLst/>
          </p:spPr>
          <p:txBody>
            <a:bodyPr/>
            <a:lstStyle/>
            <a:p>
              <a:pPr>
                <a:defRPr/>
              </a:pPr>
              <a:endParaRPr lang="en-US" sz="2394"/>
            </a:p>
          </p:txBody>
        </p:sp>
        <p:cxnSp>
          <p:nvCxnSpPr>
            <p:cNvPr id="13" name="Straight Connector 17"/>
            <p:cNvCxnSpPr>
              <a:cxnSpLocks noChangeShapeType="1"/>
            </p:cNvCxnSpPr>
            <p:nvPr/>
          </p:nvCxnSpPr>
          <p:spPr bwMode="auto">
            <a:xfrm>
              <a:off x="3060700" y="3519487"/>
              <a:ext cx="1143000" cy="1588"/>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sp>
          <p:nvSpPr>
            <p:cNvPr id="14" name="Rectangle 13"/>
            <p:cNvSpPr/>
            <p:nvPr/>
          </p:nvSpPr>
          <p:spPr bwMode="auto">
            <a:xfrm>
              <a:off x="3073178" y="3549650"/>
              <a:ext cx="1295939" cy="260350"/>
            </a:xfrm>
            <a:prstGeom prst="rect">
              <a:avLst/>
            </a:prstGeom>
            <a:solidFill>
              <a:schemeClr val="accent2">
                <a:lumMod val="60000"/>
                <a:lumOff val="4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lstStyle/>
            <a:p>
              <a:pPr>
                <a:defRPr/>
              </a:pPr>
              <a:endParaRPr lang="en-US" sz="2394">
                <a:solidFill>
                  <a:schemeClr val="tx1"/>
                </a:solidFill>
                <a:latin typeface="Times New Roman" panose="02020603050405020304" pitchFamily="18" charset="0"/>
              </a:endParaRPr>
            </a:p>
          </p:txBody>
        </p:sp>
      </p:grpSp>
      <p:cxnSp>
        <p:nvCxnSpPr>
          <p:cNvPr id="15" name="Straight Connector 31"/>
          <p:cNvCxnSpPr>
            <a:cxnSpLocks noChangeShapeType="1"/>
          </p:cNvCxnSpPr>
          <p:nvPr/>
        </p:nvCxnSpPr>
        <p:spPr bwMode="auto">
          <a:xfrm>
            <a:off x="392112" y="2203434"/>
            <a:ext cx="7664450" cy="1587"/>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6" name="Straight Connector 33"/>
          <p:cNvCxnSpPr>
            <a:cxnSpLocks noChangeShapeType="1"/>
          </p:cNvCxnSpPr>
          <p:nvPr/>
        </p:nvCxnSpPr>
        <p:spPr bwMode="auto">
          <a:xfrm>
            <a:off x="530225" y="1620821"/>
            <a:ext cx="6842125" cy="1588"/>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7" name="Straight Arrow Connector 37"/>
          <p:cNvCxnSpPr>
            <a:cxnSpLocks noChangeShapeType="1"/>
          </p:cNvCxnSpPr>
          <p:nvPr/>
        </p:nvCxnSpPr>
        <p:spPr bwMode="auto">
          <a:xfrm rot="5400000">
            <a:off x="3335338" y="2014521"/>
            <a:ext cx="379412" cy="1587"/>
          </a:xfrm>
          <a:prstGeom prst="straightConnector1">
            <a:avLst/>
          </a:prstGeom>
          <a:noFill/>
          <a:ln w="38100" algn="ctr">
            <a:solidFill>
              <a:srgbClr val="0000FF"/>
            </a:solidFill>
            <a:round/>
            <a:headEnd type="arrow" w="med" len="med"/>
            <a:tailEnd type="arrow" w="med" len="med"/>
          </a:ln>
          <a:extLst>
            <a:ext uri="{909E8E84-426E-40DD-AFC4-6F175D3DCCD1}">
              <a14:hiddenFill xmlns:a14="http://schemas.microsoft.com/office/drawing/2010/main">
                <a:noFill/>
              </a14:hiddenFill>
            </a:ext>
          </a:extLst>
        </p:spPr>
      </p:cxnSp>
      <p:cxnSp>
        <p:nvCxnSpPr>
          <p:cNvPr id="18" name="Straight Connector 38"/>
          <p:cNvCxnSpPr>
            <a:cxnSpLocks noChangeShapeType="1"/>
          </p:cNvCxnSpPr>
          <p:nvPr/>
        </p:nvCxnSpPr>
        <p:spPr bwMode="auto">
          <a:xfrm>
            <a:off x="530225" y="1824021"/>
            <a:ext cx="3421062" cy="1588"/>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9" name="Straight Arrow Connector 42"/>
          <p:cNvCxnSpPr>
            <a:cxnSpLocks noChangeShapeType="1"/>
          </p:cNvCxnSpPr>
          <p:nvPr/>
        </p:nvCxnSpPr>
        <p:spPr bwMode="auto">
          <a:xfrm rot="5400000">
            <a:off x="6915150" y="1906571"/>
            <a:ext cx="608012" cy="1588"/>
          </a:xfrm>
          <a:prstGeom prst="straightConnector1">
            <a:avLst/>
          </a:prstGeom>
          <a:noFill/>
          <a:ln w="38100" algn="ctr">
            <a:solidFill>
              <a:srgbClr val="0000FF"/>
            </a:solidFill>
            <a:round/>
            <a:headEnd type="arrow" w="med" len="med"/>
            <a:tailEnd type="arrow" w="med" len="med"/>
          </a:ln>
          <a:extLst>
            <a:ext uri="{909E8E84-426E-40DD-AFC4-6F175D3DCCD1}">
              <a14:hiddenFill xmlns:a14="http://schemas.microsoft.com/office/drawing/2010/main">
                <a:noFill/>
              </a14:hiddenFill>
            </a:ext>
          </a:extLst>
        </p:spPr>
      </p:cxnSp>
      <p:sp>
        <p:nvSpPr>
          <p:cNvPr id="20" name="Rounded Rectangular Callout 17"/>
          <p:cNvSpPr/>
          <p:nvPr/>
        </p:nvSpPr>
        <p:spPr bwMode="auto">
          <a:xfrm>
            <a:off x="4621481" y="2816455"/>
            <a:ext cx="1976299" cy="608092"/>
          </a:xfrm>
          <a:prstGeom prst="wedgeRoundRectCallout">
            <a:avLst>
              <a:gd name="adj1" fmla="val 75273"/>
              <a:gd name="adj2" fmla="val -205192"/>
              <a:gd name="adj3" fmla="val 16667"/>
            </a:avLst>
          </a:prstGeom>
          <a:solidFill>
            <a:schemeClr val="bg1"/>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a:defRPr/>
            </a:pPr>
            <a:r>
              <a:rPr lang="en-US" sz="2394" b="1" dirty="0" err="1">
                <a:latin typeface="Constantia" pitchFamily="18" charset="0"/>
              </a:rPr>
              <a:t>Lệch</a:t>
            </a:r>
            <a:r>
              <a:rPr lang="en-US" sz="2394" b="1" dirty="0">
                <a:latin typeface="Constantia" pitchFamily="18" charset="0"/>
              </a:rPr>
              <a:t> </a:t>
            </a:r>
            <a:r>
              <a:rPr lang="en-US" sz="2394" b="1" dirty="0" err="1">
                <a:latin typeface="Constantia" pitchFamily="18" charset="0"/>
              </a:rPr>
              <a:t>nhiều</a:t>
            </a:r>
            <a:endParaRPr lang="en-US" sz="2394" b="1" dirty="0">
              <a:latin typeface="Constantia" pitchFamily="18" charset="0"/>
            </a:endParaRPr>
          </a:p>
        </p:txBody>
      </p:sp>
      <p:sp>
        <p:nvSpPr>
          <p:cNvPr id="21" name="Rounded Rectangular Callout 19"/>
          <p:cNvSpPr/>
          <p:nvPr/>
        </p:nvSpPr>
        <p:spPr bwMode="auto">
          <a:xfrm>
            <a:off x="1443032" y="2862057"/>
            <a:ext cx="1444218" cy="608092"/>
          </a:xfrm>
          <a:prstGeom prst="wedgeRoundRectCallout">
            <a:avLst>
              <a:gd name="adj1" fmla="val 84952"/>
              <a:gd name="adj2" fmla="val -195962"/>
              <a:gd name="adj3" fmla="val 16667"/>
            </a:avLst>
          </a:prstGeom>
          <a:solidFill>
            <a:schemeClr val="bg1"/>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a:defRPr/>
            </a:pPr>
            <a:r>
              <a:rPr lang="en-US" sz="2394" b="1" dirty="0" err="1">
                <a:latin typeface="Constantia" pitchFamily="18" charset="0"/>
              </a:rPr>
              <a:t>Lệch</a:t>
            </a:r>
            <a:r>
              <a:rPr lang="en-US" sz="2394" b="1" dirty="0">
                <a:latin typeface="Constantia" pitchFamily="18" charset="0"/>
              </a:rPr>
              <a:t> </a:t>
            </a:r>
            <a:r>
              <a:rPr lang="en-US" sz="2394" b="1" dirty="0" err="1">
                <a:latin typeface="Constantia" pitchFamily="18" charset="0"/>
              </a:rPr>
              <a:t>ít</a:t>
            </a:r>
            <a:endParaRPr lang="en-US" sz="2394" b="1" dirty="0">
              <a:latin typeface="Constantia" pitchFamily="18" charset="0"/>
            </a:endParaRPr>
          </a:p>
        </p:txBody>
      </p:sp>
      <p:sp>
        <p:nvSpPr>
          <p:cNvPr id="22" name="TextBox 21"/>
          <p:cNvSpPr txBox="1"/>
          <p:nvPr/>
        </p:nvSpPr>
        <p:spPr>
          <a:xfrm>
            <a:off x="6937375" y="2178034"/>
            <a:ext cx="2279650" cy="460375"/>
          </a:xfrm>
          <a:prstGeom prst="rect">
            <a:avLst/>
          </a:prstGeom>
          <a:noFill/>
        </p:spPr>
        <p:txBody>
          <a:bodyPr>
            <a:spAutoFit/>
          </a:bodyPr>
          <a:lstStyle/>
          <a:p>
            <a:pPr>
              <a:defRPr/>
            </a:pPr>
            <a:r>
              <a:rPr lang="en-US" sz="2394" b="1" dirty="0" err="1">
                <a:latin typeface="Constantia" pitchFamily="18" charset="0"/>
              </a:rPr>
              <a:t>Vị</a:t>
            </a:r>
            <a:r>
              <a:rPr lang="en-US" sz="2394" b="1" dirty="0">
                <a:latin typeface="Constantia" pitchFamily="18" charset="0"/>
              </a:rPr>
              <a:t> </a:t>
            </a:r>
            <a:r>
              <a:rPr lang="en-US" sz="2394" b="1" dirty="0" err="1">
                <a:latin typeface="Constantia" pitchFamily="18" charset="0"/>
              </a:rPr>
              <a:t>trí</a:t>
            </a:r>
            <a:r>
              <a:rPr lang="en-US" sz="2394" b="1" dirty="0">
                <a:latin typeface="Constantia" pitchFamily="18" charset="0"/>
              </a:rPr>
              <a:t> </a:t>
            </a:r>
            <a:r>
              <a:rPr lang="en-US" sz="2394" b="1" dirty="0" err="1">
                <a:latin typeface="Constantia" pitchFamily="18" charset="0"/>
              </a:rPr>
              <a:t>cân</a:t>
            </a:r>
            <a:r>
              <a:rPr lang="en-US" sz="2394" b="1" dirty="0">
                <a:latin typeface="Constantia" pitchFamily="18" charset="0"/>
              </a:rPr>
              <a:t> </a:t>
            </a:r>
            <a:r>
              <a:rPr lang="en-US" sz="2394" b="1" dirty="0" err="1">
                <a:latin typeface="Constantia" pitchFamily="18" charset="0"/>
              </a:rPr>
              <a:t>bằng</a:t>
            </a:r>
            <a:endParaRPr lang="en-US" sz="2394" b="1" dirty="0">
              <a:latin typeface="Constantia" pitchFamily="18" charset="0"/>
            </a:endParaRPr>
          </a:p>
        </p:txBody>
      </p:sp>
      <p:sp>
        <p:nvSpPr>
          <p:cNvPr id="23" name="Freeform 107"/>
          <p:cNvSpPr>
            <a:spLocks/>
          </p:cNvSpPr>
          <p:nvPr/>
        </p:nvSpPr>
        <p:spPr bwMode="auto">
          <a:xfrm rot="3798242">
            <a:off x="2873137" y="1364335"/>
            <a:ext cx="828209" cy="308796"/>
          </a:xfrm>
          <a:custGeom>
            <a:avLst/>
            <a:gdLst>
              <a:gd name="T0" fmla="*/ 2147483647 w 694"/>
              <a:gd name="T1" fmla="*/ 2147483647 h 409"/>
              <a:gd name="T2" fmla="*/ 2147483647 w 694"/>
              <a:gd name="T3" fmla="*/ 2147483647 h 409"/>
              <a:gd name="T4" fmla="*/ 2147483647 w 694"/>
              <a:gd name="T5" fmla="*/ 2147483647 h 409"/>
              <a:gd name="T6" fmla="*/ 2147483647 w 694"/>
              <a:gd name="T7" fmla="*/ 2147483647 h 409"/>
              <a:gd name="T8" fmla="*/ 2147483647 w 694"/>
              <a:gd name="T9" fmla="*/ 2147483647 h 409"/>
              <a:gd name="T10" fmla="*/ 2147483647 w 694"/>
              <a:gd name="T11" fmla="*/ 2147483647 h 409"/>
              <a:gd name="T12" fmla="*/ 2147483647 w 694"/>
              <a:gd name="T13" fmla="*/ 2147483647 h 409"/>
              <a:gd name="T14" fmla="*/ 2147483647 w 694"/>
              <a:gd name="T15" fmla="*/ 2147483647 h 409"/>
              <a:gd name="T16" fmla="*/ 2147483647 w 694"/>
              <a:gd name="T17" fmla="*/ 2147483647 h 409"/>
              <a:gd name="T18" fmla="*/ 2147483647 w 694"/>
              <a:gd name="T19" fmla="*/ 2147483647 h 409"/>
              <a:gd name="T20" fmla="*/ 2147483647 w 694"/>
              <a:gd name="T21" fmla="*/ 2147483647 h 409"/>
              <a:gd name="T22" fmla="*/ 2147483647 w 694"/>
              <a:gd name="T23" fmla="*/ 2147483647 h 409"/>
              <a:gd name="T24" fmla="*/ 2147483647 w 694"/>
              <a:gd name="T25" fmla="*/ 2147483647 h 409"/>
              <a:gd name="T26" fmla="*/ 2147483647 w 694"/>
              <a:gd name="T27" fmla="*/ 2147483647 h 409"/>
              <a:gd name="T28" fmla="*/ 2147483647 w 694"/>
              <a:gd name="T29" fmla="*/ 2147483647 h 409"/>
              <a:gd name="T30" fmla="*/ 2147483647 w 694"/>
              <a:gd name="T31" fmla="*/ 2147483647 h 409"/>
              <a:gd name="T32" fmla="*/ 2147483647 w 694"/>
              <a:gd name="T33" fmla="*/ 2147483647 h 409"/>
              <a:gd name="T34" fmla="*/ 2147483647 w 694"/>
              <a:gd name="T35" fmla="*/ 2147483647 h 409"/>
              <a:gd name="T36" fmla="*/ 2147483647 w 694"/>
              <a:gd name="T37" fmla="*/ 2147483647 h 409"/>
              <a:gd name="T38" fmla="*/ 2147483647 w 694"/>
              <a:gd name="T39" fmla="*/ 2147483647 h 409"/>
              <a:gd name="T40" fmla="*/ 2147483647 w 694"/>
              <a:gd name="T41" fmla="*/ 2147483647 h 409"/>
              <a:gd name="T42" fmla="*/ 2147483647 w 694"/>
              <a:gd name="T43" fmla="*/ 2147483647 h 409"/>
              <a:gd name="T44" fmla="*/ 2147483647 w 694"/>
              <a:gd name="T45" fmla="*/ 2147483647 h 409"/>
              <a:gd name="T46" fmla="*/ 2147483647 w 694"/>
              <a:gd name="T47" fmla="*/ 2147483647 h 409"/>
              <a:gd name="T48" fmla="*/ 2147483647 w 694"/>
              <a:gd name="T49" fmla="*/ 2147483647 h 409"/>
              <a:gd name="T50" fmla="*/ 2147483647 w 694"/>
              <a:gd name="T51" fmla="*/ 2147483647 h 409"/>
              <a:gd name="T52" fmla="*/ 2147483647 w 694"/>
              <a:gd name="T53" fmla="*/ 2147483647 h 409"/>
              <a:gd name="T54" fmla="*/ 2147483647 w 694"/>
              <a:gd name="T55" fmla="*/ 2147483647 h 409"/>
              <a:gd name="T56" fmla="*/ 2147483647 w 694"/>
              <a:gd name="T57" fmla="*/ 2147483647 h 409"/>
              <a:gd name="T58" fmla="*/ 2147483647 w 694"/>
              <a:gd name="T59" fmla="*/ 2147483647 h 409"/>
              <a:gd name="T60" fmla="*/ 2147483647 w 694"/>
              <a:gd name="T61" fmla="*/ 2147483647 h 409"/>
              <a:gd name="T62" fmla="*/ 2147483647 w 694"/>
              <a:gd name="T63" fmla="*/ 2147483647 h 409"/>
              <a:gd name="T64" fmla="*/ 2147483647 w 694"/>
              <a:gd name="T65" fmla="*/ 2147483647 h 409"/>
              <a:gd name="T66" fmla="*/ 2147483647 w 694"/>
              <a:gd name="T67" fmla="*/ 2147483647 h 409"/>
              <a:gd name="T68" fmla="*/ 2147483647 w 694"/>
              <a:gd name="T69" fmla="*/ 2147483647 h 409"/>
              <a:gd name="T70" fmla="*/ 2147483647 w 694"/>
              <a:gd name="T71" fmla="*/ 2147483647 h 409"/>
              <a:gd name="T72" fmla="*/ 2147483647 w 694"/>
              <a:gd name="T73" fmla="*/ 2147483647 h 409"/>
              <a:gd name="T74" fmla="*/ 2147483647 w 694"/>
              <a:gd name="T75" fmla="*/ 2147483647 h 409"/>
              <a:gd name="T76" fmla="*/ 2147483647 w 694"/>
              <a:gd name="T77" fmla="*/ 2147483647 h 409"/>
              <a:gd name="T78" fmla="*/ 2147483647 w 694"/>
              <a:gd name="T79" fmla="*/ 2147483647 h 409"/>
              <a:gd name="T80" fmla="*/ 2147483647 w 694"/>
              <a:gd name="T81" fmla="*/ 2147483647 h 409"/>
              <a:gd name="T82" fmla="*/ 2147483647 w 694"/>
              <a:gd name="T83" fmla="*/ 2147483647 h 409"/>
              <a:gd name="T84" fmla="*/ 2147483647 w 694"/>
              <a:gd name="T85" fmla="*/ 2147483647 h 409"/>
              <a:gd name="T86" fmla="*/ 2147483647 w 694"/>
              <a:gd name="T87" fmla="*/ 2147483647 h 409"/>
              <a:gd name="T88" fmla="*/ 2147483647 w 694"/>
              <a:gd name="T89" fmla="*/ 2147483647 h 409"/>
              <a:gd name="T90" fmla="*/ 2147483647 w 694"/>
              <a:gd name="T91" fmla="*/ 2147483647 h 409"/>
              <a:gd name="T92" fmla="*/ 2147483647 w 694"/>
              <a:gd name="T93" fmla="*/ 2147483647 h 409"/>
              <a:gd name="T94" fmla="*/ 2147483647 w 694"/>
              <a:gd name="T95" fmla="*/ 2147483647 h 409"/>
              <a:gd name="T96" fmla="*/ 2147483647 w 694"/>
              <a:gd name="T97" fmla="*/ 2147483647 h 409"/>
              <a:gd name="T98" fmla="*/ 2147483647 w 694"/>
              <a:gd name="T99" fmla="*/ 2147483647 h 4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409"/>
              <a:gd name="T152" fmla="*/ 694 w 694"/>
              <a:gd name="T153" fmla="*/ 409 h 4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409">
                <a:moveTo>
                  <a:pt x="385" y="287"/>
                </a:moveTo>
                <a:lnTo>
                  <a:pt x="395" y="307"/>
                </a:lnTo>
                <a:lnTo>
                  <a:pt x="409" y="317"/>
                </a:lnTo>
                <a:lnTo>
                  <a:pt x="435" y="326"/>
                </a:lnTo>
                <a:lnTo>
                  <a:pt x="457" y="339"/>
                </a:lnTo>
                <a:lnTo>
                  <a:pt x="480" y="336"/>
                </a:lnTo>
                <a:lnTo>
                  <a:pt x="516" y="331"/>
                </a:lnTo>
                <a:lnTo>
                  <a:pt x="543" y="338"/>
                </a:lnTo>
                <a:lnTo>
                  <a:pt x="563" y="351"/>
                </a:lnTo>
                <a:lnTo>
                  <a:pt x="570" y="365"/>
                </a:lnTo>
                <a:lnTo>
                  <a:pt x="553" y="374"/>
                </a:lnTo>
                <a:lnTo>
                  <a:pt x="530" y="383"/>
                </a:lnTo>
                <a:lnTo>
                  <a:pt x="493" y="396"/>
                </a:lnTo>
                <a:lnTo>
                  <a:pt x="464" y="409"/>
                </a:lnTo>
                <a:lnTo>
                  <a:pt x="428" y="406"/>
                </a:lnTo>
                <a:lnTo>
                  <a:pt x="398" y="405"/>
                </a:lnTo>
                <a:lnTo>
                  <a:pt x="375" y="403"/>
                </a:lnTo>
                <a:lnTo>
                  <a:pt x="303" y="395"/>
                </a:lnTo>
                <a:lnTo>
                  <a:pt x="276" y="383"/>
                </a:lnTo>
                <a:lnTo>
                  <a:pt x="246" y="374"/>
                </a:lnTo>
                <a:lnTo>
                  <a:pt x="231" y="368"/>
                </a:lnTo>
                <a:lnTo>
                  <a:pt x="211" y="364"/>
                </a:lnTo>
                <a:lnTo>
                  <a:pt x="190" y="356"/>
                </a:lnTo>
                <a:lnTo>
                  <a:pt x="174" y="352"/>
                </a:lnTo>
                <a:lnTo>
                  <a:pt x="157" y="346"/>
                </a:lnTo>
                <a:lnTo>
                  <a:pt x="141" y="345"/>
                </a:lnTo>
                <a:lnTo>
                  <a:pt x="120" y="342"/>
                </a:lnTo>
                <a:lnTo>
                  <a:pt x="91" y="344"/>
                </a:lnTo>
                <a:lnTo>
                  <a:pt x="70" y="348"/>
                </a:lnTo>
                <a:lnTo>
                  <a:pt x="51" y="351"/>
                </a:lnTo>
                <a:lnTo>
                  <a:pt x="32" y="349"/>
                </a:lnTo>
                <a:lnTo>
                  <a:pt x="11" y="345"/>
                </a:lnTo>
                <a:lnTo>
                  <a:pt x="0" y="343"/>
                </a:lnTo>
                <a:lnTo>
                  <a:pt x="8" y="328"/>
                </a:lnTo>
                <a:lnTo>
                  <a:pt x="16" y="313"/>
                </a:lnTo>
                <a:lnTo>
                  <a:pt x="27" y="285"/>
                </a:lnTo>
                <a:lnTo>
                  <a:pt x="26" y="244"/>
                </a:lnTo>
                <a:lnTo>
                  <a:pt x="27" y="223"/>
                </a:lnTo>
                <a:lnTo>
                  <a:pt x="31" y="181"/>
                </a:lnTo>
                <a:lnTo>
                  <a:pt x="33" y="157"/>
                </a:lnTo>
                <a:lnTo>
                  <a:pt x="35" y="134"/>
                </a:lnTo>
                <a:lnTo>
                  <a:pt x="41" y="122"/>
                </a:lnTo>
                <a:lnTo>
                  <a:pt x="31" y="109"/>
                </a:lnTo>
                <a:lnTo>
                  <a:pt x="75" y="117"/>
                </a:lnTo>
                <a:lnTo>
                  <a:pt x="91" y="118"/>
                </a:lnTo>
                <a:lnTo>
                  <a:pt x="111" y="125"/>
                </a:lnTo>
                <a:lnTo>
                  <a:pt x="125" y="126"/>
                </a:lnTo>
                <a:lnTo>
                  <a:pt x="137" y="125"/>
                </a:lnTo>
                <a:lnTo>
                  <a:pt x="161" y="113"/>
                </a:lnTo>
                <a:lnTo>
                  <a:pt x="235" y="74"/>
                </a:lnTo>
                <a:lnTo>
                  <a:pt x="275" y="54"/>
                </a:lnTo>
                <a:lnTo>
                  <a:pt x="312" y="38"/>
                </a:lnTo>
                <a:lnTo>
                  <a:pt x="334" y="33"/>
                </a:lnTo>
                <a:lnTo>
                  <a:pt x="359" y="25"/>
                </a:lnTo>
                <a:lnTo>
                  <a:pt x="379" y="15"/>
                </a:lnTo>
                <a:lnTo>
                  <a:pt x="400" y="3"/>
                </a:lnTo>
                <a:lnTo>
                  <a:pt x="416" y="0"/>
                </a:lnTo>
                <a:lnTo>
                  <a:pt x="430" y="3"/>
                </a:lnTo>
                <a:lnTo>
                  <a:pt x="452" y="14"/>
                </a:lnTo>
                <a:lnTo>
                  <a:pt x="472" y="19"/>
                </a:lnTo>
                <a:lnTo>
                  <a:pt x="490" y="25"/>
                </a:lnTo>
                <a:lnTo>
                  <a:pt x="530" y="50"/>
                </a:lnTo>
                <a:lnTo>
                  <a:pt x="551" y="59"/>
                </a:lnTo>
                <a:lnTo>
                  <a:pt x="575" y="76"/>
                </a:lnTo>
                <a:lnTo>
                  <a:pt x="595" y="83"/>
                </a:lnTo>
                <a:lnTo>
                  <a:pt x="607" y="88"/>
                </a:lnTo>
                <a:lnTo>
                  <a:pt x="622" y="109"/>
                </a:lnTo>
                <a:lnTo>
                  <a:pt x="636" y="128"/>
                </a:lnTo>
                <a:lnTo>
                  <a:pt x="649" y="144"/>
                </a:lnTo>
                <a:lnTo>
                  <a:pt x="655" y="155"/>
                </a:lnTo>
                <a:lnTo>
                  <a:pt x="664" y="170"/>
                </a:lnTo>
                <a:lnTo>
                  <a:pt x="671" y="185"/>
                </a:lnTo>
                <a:lnTo>
                  <a:pt x="689" y="220"/>
                </a:lnTo>
                <a:lnTo>
                  <a:pt x="692" y="247"/>
                </a:lnTo>
                <a:lnTo>
                  <a:pt x="692" y="276"/>
                </a:lnTo>
                <a:lnTo>
                  <a:pt x="694" y="299"/>
                </a:lnTo>
                <a:lnTo>
                  <a:pt x="692" y="317"/>
                </a:lnTo>
                <a:lnTo>
                  <a:pt x="687" y="328"/>
                </a:lnTo>
                <a:lnTo>
                  <a:pt x="675" y="331"/>
                </a:lnTo>
                <a:lnTo>
                  <a:pt x="655" y="320"/>
                </a:lnTo>
                <a:lnTo>
                  <a:pt x="645" y="306"/>
                </a:lnTo>
                <a:lnTo>
                  <a:pt x="641" y="293"/>
                </a:lnTo>
                <a:lnTo>
                  <a:pt x="636" y="275"/>
                </a:lnTo>
                <a:lnTo>
                  <a:pt x="636" y="256"/>
                </a:lnTo>
                <a:lnTo>
                  <a:pt x="612" y="231"/>
                </a:lnTo>
                <a:lnTo>
                  <a:pt x="590" y="207"/>
                </a:lnTo>
                <a:lnTo>
                  <a:pt x="580" y="190"/>
                </a:lnTo>
                <a:lnTo>
                  <a:pt x="570" y="179"/>
                </a:lnTo>
                <a:lnTo>
                  <a:pt x="553" y="180"/>
                </a:lnTo>
                <a:lnTo>
                  <a:pt x="536" y="176"/>
                </a:lnTo>
                <a:lnTo>
                  <a:pt x="515" y="175"/>
                </a:lnTo>
                <a:lnTo>
                  <a:pt x="501" y="169"/>
                </a:lnTo>
                <a:lnTo>
                  <a:pt x="482" y="171"/>
                </a:lnTo>
                <a:lnTo>
                  <a:pt x="470" y="175"/>
                </a:lnTo>
                <a:lnTo>
                  <a:pt x="453" y="188"/>
                </a:lnTo>
                <a:lnTo>
                  <a:pt x="434" y="201"/>
                </a:lnTo>
                <a:lnTo>
                  <a:pt x="412" y="215"/>
                </a:lnTo>
                <a:lnTo>
                  <a:pt x="397" y="236"/>
                </a:lnTo>
                <a:lnTo>
                  <a:pt x="381" y="252"/>
                </a:lnTo>
                <a:lnTo>
                  <a:pt x="385" y="287"/>
                </a:lnTo>
                <a:close/>
              </a:path>
            </a:pathLst>
          </a:custGeom>
          <a:solidFill>
            <a:srgbClr val="0000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eaLnBrk="1" hangingPunct="1">
              <a:defRPr/>
            </a:pPr>
            <a:endParaRPr lang="en-US" sz="1795">
              <a:latin typeface="Arial" pitchFamily="34" charset="0"/>
              <a:cs typeface="Arial" pitchFamily="34" charset="0"/>
            </a:endParaRPr>
          </a:p>
        </p:txBody>
      </p:sp>
      <p:sp>
        <p:nvSpPr>
          <p:cNvPr id="24" name="Freeform 107"/>
          <p:cNvSpPr>
            <a:spLocks/>
          </p:cNvSpPr>
          <p:nvPr/>
        </p:nvSpPr>
        <p:spPr bwMode="auto">
          <a:xfrm rot="3798242">
            <a:off x="6534358" y="1208693"/>
            <a:ext cx="828209" cy="308796"/>
          </a:xfrm>
          <a:custGeom>
            <a:avLst/>
            <a:gdLst>
              <a:gd name="T0" fmla="*/ 2147483647 w 694"/>
              <a:gd name="T1" fmla="*/ 2147483647 h 409"/>
              <a:gd name="T2" fmla="*/ 2147483647 w 694"/>
              <a:gd name="T3" fmla="*/ 2147483647 h 409"/>
              <a:gd name="T4" fmla="*/ 2147483647 w 694"/>
              <a:gd name="T5" fmla="*/ 2147483647 h 409"/>
              <a:gd name="T6" fmla="*/ 2147483647 w 694"/>
              <a:gd name="T7" fmla="*/ 2147483647 h 409"/>
              <a:gd name="T8" fmla="*/ 2147483647 w 694"/>
              <a:gd name="T9" fmla="*/ 2147483647 h 409"/>
              <a:gd name="T10" fmla="*/ 2147483647 w 694"/>
              <a:gd name="T11" fmla="*/ 2147483647 h 409"/>
              <a:gd name="T12" fmla="*/ 2147483647 w 694"/>
              <a:gd name="T13" fmla="*/ 2147483647 h 409"/>
              <a:gd name="T14" fmla="*/ 2147483647 w 694"/>
              <a:gd name="T15" fmla="*/ 2147483647 h 409"/>
              <a:gd name="T16" fmla="*/ 2147483647 w 694"/>
              <a:gd name="T17" fmla="*/ 2147483647 h 409"/>
              <a:gd name="T18" fmla="*/ 2147483647 w 694"/>
              <a:gd name="T19" fmla="*/ 2147483647 h 409"/>
              <a:gd name="T20" fmla="*/ 2147483647 w 694"/>
              <a:gd name="T21" fmla="*/ 2147483647 h 409"/>
              <a:gd name="T22" fmla="*/ 2147483647 w 694"/>
              <a:gd name="T23" fmla="*/ 2147483647 h 409"/>
              <a:gd name="T24" fmla="*/ 2147483647 w 694"/>
              <a:gd name="T25" fmla="*/ 2147483647 h 409"/>
              <a:gd name="T26" fmla="*/ 2147483647 w 694"/>
              <a:gd name="T27" fmla="*/ 2147483647 h 409"/>
              <a:gd name="T28" fmla="*/ 2147483647 w 694"/>
              <a:gd name="T29" fmla="*/ 2147483647 h 409"/>
              <a:gd name="T30" fmla="*/ 2147483647 w 694"/>
              <a:gd name="T31" fmla="*/ 2147483647 h 409"/>
              <a:gd name="T32" fmla="*/ 2147483647 w 694"/>
              <a:gd name="T33" fmla="*/ 2147483647 h 409"/>
              <a:gd name="T34" fmla="*/ 2147483647 w 694"/>
              <a:gd name="T35" fmla="*/ 2147483647 h 409"/>
              <a:gd name="T36" fmla="*/ 2147483647 w 694"/>
              <a:gd name="T37" fmla="*/ 2147483647 h 409"/>
              <a:gd name="T38" fmla="*/ 2147483647 w 694"/>
              <a:gd name="T39" fmla="*/ 2147483647 h 409"/>
              <a:gd name="T40" fmla="*/ 2147483647 w 694"/>
              <a:gd name="T41" fmla="*/ 2147483647 h 409"/>
              <a:gd name="T42" fmla="*/ 2147483647 w 694"/>
              <a:gd name="T43" fmla="*/ 2147483647 h 409"/>
              <a:gd name="T44" fmla="*/ 2147483647 w 694"/>
              <a:gd name="T45" fmla="*/ 2147483647 h 409"/>
              <a:gd name="T46" fmla="*/ 2147483647 w 694"/>
              <a:gd name="T47" fmla="*/ 2147483647 h 409"/>
              <a:gd name="T48" fmla="*/ 2147483647 w 694"/>
              <a:gd name="T49" fmla="*/ 2147483647 h 409"/>
              <a:gd name="T50" fmla="*/ 2147483647 w 694"/>
              <a:gd name="T51" fmla="*/ 2147483647 h 409"/>
              <a:gd name="T52" fmla="*/ 2147483647 w 694"/>
              <a:gd name="T53" fmla="*/ 2147483647 h 409"/>
              <a:gd name="T54" fmla="*/ 2147483647 w 694"/>
              <a:gd name="T55" fmla="*/ 2147483647 h 409"/>
              <a:gd name="T56" fmla="*/ 2147483647 w 694"/>
              <a:gd name="T57" fmla="*/ 2147483647 h 409"/>
              <a:gd name="T58" fmla="*/ 2147483647 w 694"/>
              <a:gd name="T59" fmla="*/ 2147483647 h 409"/>
              <a:gd name="T60" fmla="*/ 2147483647 w 694"/>
              <a:gd name="T61" fmla="*/ 2147483647 h 409"/>
              <a:gd name="T62" fmla="*/ 2147483647 w 694"/>
              <a:gd name="T63" fmla="*/ 2147483647 h 409"/>
              <a:gd name="T64" fmla="*/ 2147483647 w 694"/>
              <a:gd name="T65" fmla="*/ 2147483647 h 409"/>
              <a:gd name="T66" fmla="*/ 2147483647 w 694"/>
              <a:gd name="T67" fmla="*/ 2147483647 h 409"/>
              <a:gd name="T68" fmla="*/ 2147483647 w 694"/>
              <a:gd name="T69" fmla="*/ 2147483647 h 409"/>
              <a:gd name="T70" fmla="*/ 2147483647 w 694"/>
              <a:gd name="T71" fmla="*/ 2147483647 h 409"/>
              <a:gd name="T72" fmla="*/ 2147483647 w 694"/>
              <a:gd name="T73" fmla="*/ 2147483647 h 409"/>
              <a:gd name="T74" fmla="*/ 2147483647 w 694"/>
              <a:gd name="T75" fmla="*/ 2147483647 h 409"/>
              <a:gd name="T76" fmla="*/ 2147483647 w 694"/>
              <a:gd name="T77" fmla="*/ 2147483647 h 409"/>
              <a:gd name="T78" fmla="*/ 2147483647 w 694"/>
              <a:gd name="T79" fmla="*/ 2147483647 h 409"/>
              <a:gd name="T80" fmla="*/ 2147483647 w 694"/>
              <a:gd name="T81" fmla="*/ 2147483647 h 409"/>
              <a:gd name="T82" fmla="*/ 2147483647 w 694"/>
              <a:gd name="T83" fmla="*/ 2147483647 h 409"/>
              <a:gd name="T84" fmla="*/ 2147483647 w 694"/>
              <a:gd name="T85" fmla="*/ 2147483647 h 409"/>
              <a:gd name="T86" fmla="*/ 2147483647 w 694"/>
              <a:gd name="T87" fmla="*/ 2147483647 h 409"/>
              <a:gd name="T88" fmla="*/ 2147483647 w 694"/>
              <a:gd name="T89" fmla="*/ 2147483647 h 409"/>
              <a:gd name="T90" fmla="*/ 2147483647 w 694"/>
              <a:gd name="T91" fmla="*/ 2147483647 h 409"/>
              <a:gd name="T92" fmla="*/ 2147483647 w 694"/>
              <a:gd name="T93" fmla="*/ 2147483647 h 409"/>
              <a:gd name="T94" fmla="*/ 2147483647 w 694"/>
              <a:gd name="T95" fmla="*/ 2147483647 h 409"/>
              <a:gd name="T96" fmla="*/ 2147483647 w 694"/>
              <a:gd name="T97" fmla="*/ 2147483647 h 409"/>
              <a:gd name="T98" fmla="*/ 2147483647 w 694"/>
              <a:gd name="T99" fmla="*/ 2147483647 h 4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409"/>
              <a:gd name="T152" fmla="*/ 694 w 694"/>
              <a:gd name="T153" fmla="*/ 409 h 4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409">
                <a:moveTo>
                  <a:pt x="385" y="287"/>
                </a:moveTo>
                <a:lnTo>
                  <a:pt x="395" y="307"/>
                </a:lnTo>
                <a:lnTo>
                  <a:pt x="409" y="317"/>
                </a:lnTo>
                <a:lnTo>
                  <a:pt x="435" y="326"/>
                </a:lnTo>
                <a:lnTo>
                  <a:pt x="457" y="339"/>
                </a:lnTo>
                <a:lnTo>
                  <a:pt x="480" y="336"/>
                </a:lnTo>
                <a:lnTo>
                  <a:pt x="516" y="331"/>
                </a:lnTo>
                <a:lnTo>
                  <a:pt x="543" y="338"/>
                </a:lnTo>
                <a:lnTo>
                  <a:pt x="563" y="351"/>
                </a:lnTo>
                <a:lnTo>
                  <a:pt x="570" y="365"/>
                </a:lnTo>
                <a:lnTo>
                  <a:pt x="553" y="374"/>
                </a:lnTo>
                <a:lnTo>
                  <a:pt x="530" y="383"/>
                </a:lnTo>
                <a:lnTo>
                  <a:pt x="493" y="396"/>
                </a:lnTo>
                <a:lnTo>
                  <a:pt x="464" y="409"/>
                </a:lnTo>
                <a:lnTo>
                  <a:pt x="428" y="406"/>
                </a:lnTo>
                <a:lnTo>
                  <a:pt x="398" y="405"/>
                </a:lnTo>
                <a:lnTo>
                  <a:pt x="375" y="403"/>
                </a:lnTo>
                <a:lnTo>
                  <a:pt x="303" y="395"/>
                </a:lnTo>
                <a:lnTo>
                  <a:pt x="276" y="383"/>
                </a:lnTo>
                <a:lnTo>
                  <a:pt x="246" y="374"/>
                </a:lnTo>
                <a:lnTo>
                  <a:pt x="231" y="368"/>
                </a:lnTo>
                <a:lnTo>
                  <a:pt x="211" y="364"/>
                </a:lnTo>
                <a:lnTo>
                  <a:pt x="190" y="356"/>
                </a:lnTo>
                <a:lnTo>
                  <a:pt x="174" y="352"/>
                </a:lnTo>
                <a:lnTo>
                  <a:pt x="157" y="346"/>
                </a:lnTo>
                <a:lnTo>
                  <a:pt x="141" y="345"/>
                </a:lnTo>
                <a:lnTo>
                  <a:pt x="120" y="342"/>
                </a:lnTo>
                <a:lnTo>
                  <a:pt x="91" y="344"/>
                </a:lnTo>
                <a:lnTo>
                  <a:pt x="70" y="348"/>
                </a:lnTo>
                <a:lnTo>
                  <a:pt x="51" y="351"/>
                </a:lnTo>
                <a:lnTo>
                  <a:pt x="32" y="349"/>
                </a:lnTo>
                <a:lnTo>
                  <a:pt x="11" y="345"/>
                </a:lnTo>
                <a:lnTo>
                  <a:pt x="0" y="343"/>
                </a:lnTo>
                <a:lnTo>
                  <a:pt x="8" y="328"/>
                </a:lnTo>
                <a:lnTo>
                  <a:pt x="16" y="313"/>
                </a:lnTo>
                <a:lnTo>
                  <a:pt x="27" y="285"/>
                </a:lnTo>
                <a:lnTo>
                  <a:pt x="26" y="244"/>
                </a:lnTo>
                <a:lnTo>
                  <a:pt x="27" y="223"/>
                </a:lnTo>
                <a:lnTo>
                  <a:pt x="31" y="181"/>
                </a:lnTo>
                <a:lnTo>
                  <a:pt x="33" y="157"/>
                </a:lnTo>
                <a:lnTo>
                  <a:pt x="35" y="134"/>
                </a:lnTo>
                <a:lnTo>
                  <a:pt x="41" y="122"/>
                </a:lnTo>
                <a:lnTo>
                  <a:pt x="31" y="109"/>
                </a:lnTo>
                <a:lnTo>
                  <a:pt x="75" y="117"/>
                </a:lnTo>
                <a:lnTo>
                  <a:pt x="91" y="118"/>
                </a:lnTo>
                <a:lnTo>
                  <a:pt x="111" y="125"/>
                </a:lnTo>
                <a:lnTo>
                  <a:pt x="125" y="126"/>
                </a:lnTo>
                <a:lnTo>
                  <a:pt x="137" y="125"/>
                </a:lnTo>
                <a:lnTo>
                  <a:pt x="161" y="113"/>
                </a:lnTo>
                <a:lnTo>
                  <a:pt x="235" y="74"/>
                </a:lnTo>
                <a:lnTo>
                  <a:pt x="275" y="54"/>
                </a:lnTo>
                <a:lnTo>
                  <a:pt x="312" y="38"/>
                </a:lnTo>
                <a:lnTo>
                  <a:pt x="334" y="33"/>
                </a:lnTo>
                <a:lnTo>
                  <a:pt x="359" y="25"/>
                </a:lnTo>
                <a:lnTo>
                  <a:pt x="379" y="15"/>
                </a:lnTo>
                <a:lnTo>
                  <a:pt x="400" y="3"/>
                </a:lnTo>
                <a:lnTo>
                  <a:pt x="416" y="0"/>
                </a:lnTo>
                <a:lnTo>
                  <a:pt x="430" y="3"/>
                </a:lnTo>
                <a:lnTo>
                  <a:pt x="452" y="14"/>
                </a:lnTo>
                <a:lnTo>
                  <a:pt x="472" y="19"/>
                </a:lnTo>
                <a:lnTo>
                  <a:pt x="490" y="25"/>
                </a:lnTo>
                <a:lnTo>
                  <a:pt x="530" y="50"/>
                </a:lnTo>
                <a:lnTo>
                  <a:pt x="551" y="59"/>
                </a:lnTo>
                <a:lnTo>
                  <a:pt x="575" y="76"/>
                </a:lnTo>
                <a:lnTo>
                  <a:pt x="595" y="83"/>
                </a:lnTo>
                <a:lnTo>
                  <a:pt x="607" y="88"/>
                </a:lnTo>
                <a:lnTo>
                  <a:pt x="622" y="109"/>
                </a:lnTo>
                <a:lnTo>
                  <a:pt x="636" y="128"/>
                </a:lnTo>
                <a:lnTo>
                  <a:pt x="649" y="144"/>
                </a:lnTo>
                <a:lnTo>
                  <a:pt x="655" y="155"/>
                </a:lnTo>
                <a:lnTo>
                  <a:pt x="664" y="170"/>
                </a:lnTo>
                <a:lnTo>
                  <a:pt x="671" y="185"/>
                </a:lnTo>
                <a:lnTo>
                  <a:pt x="689" y="220"/>
                </a:lnTo>
                <a:lnTo>
                  <a:pt x="692" y="247"/>
                </a:lnTo>
                <a:lnTo>
                  <a:pt x="692" y="276"/>
                </a:lnTo>
                <a:lnTo>
                  <a:pt x="694" y="299"/>
                </a:lnTo>
                <a:lnTo>
                  <a:pt x="692" y="317"/>
                </a:lnTo>
                <a:lnTo>
                  <a:pt x="687" y="328"/>
                </a:lnTo>
                <a:lnTo>
                  <a:pt x="675" y="331"/>
                </a:lnTo>
                <a:lnTo>
                  <a:pt x="655" y="320"/>
                </a:lnTo>
                <a:lnTo>
                  <a:pt x="645" y="306"/>
                </a:lnTo>
                <a:lnTo>
                  <a:pt x="641" y="293"/>
                </a:lnTo>
                <a:lnTo>
                  <a:pt x="636" y="275"/>
                </a:lnTo>
                <a:lnTo>
                  <a:pt x="636" y="256"/>
                </a:lnTo>
                <a:lnTo>
                  <a:pt x="612" y="231"/>
                </a:lnTo>
                <a:lnTo>
                  <a:pt x="590" y="207"/>
                </a:lnTo>
                <a:lnTo>
                  <a:pt x="580" y="190"/>
                </a:lnTo>
                <a:lnTo>
                  <a:pt x="570" y="179"/>
                </a:lnTo>
                <a:lnTo>
                  <a:pt x="553" y="180"/>
                </a:lnTo>
                <a:lnTo>
                  <a:pt x="536" y="176"/>
                </a:lnTo>
                <a:lnTo>
                  <a:pt x="515" y="175"/>
                </a:lnTo>
                <a:lnTo>
                  <a:pt x="501" y="169"/>
                </a:lnTo>
                <a:lnTo>
                  <a:pt x="482" y="171"/>
                </a:lnTo>
                <a:lnTo>
                  <a:pt x="470" y="175"/>
                </a:lnTo>
                <a:lnTo>
                  <a:pt x="453" y="188"/>
                </a:lnTo>
                <a:lnTo>
                  <a:pt x="434" y="201"/>
                </a:lnTo>
                <a:lnTo>
                  <a:pt x="412" y="215"/>
                </a:lnTo>
                <a:lnTo>
                  <a:pt x="397" y="236"/>
                </a:lnTo>
                <a:lnTo>
                  <a:pt x="381" y="252"/>
                </a:lnTo>
                <a:lnTo>
                  <a:pt x="385" y="287"/>
                </a:lnTo>
                <a:close/>
              </a:path>
            </a:pathLst>
          </a:custGeom>
          <a:solidFill>
            <a:srgbClr val="0000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eaLnBrk="1" hangingPunct="1">
              <a:defRPr/>
            </a:pPr>
            <a:endParaRPr lang="en-US" sz="1795">
              <a:latin typeface="Arial" pitchFamily="34" charset="0"/>
              <a:cs typeface="Arial" pitchFamily="34" charset="0"/>
            </a:endParaRPr>
          </a:p>
        </p:txBody>
      </p:sp>
      <p:sp>
        <p:nvSpPr>
          <p:cNvPr id="25" name="Rectangle 24"/>
          <p:cNvSpPr/>
          <p:nvPr/>
        </p:nvSpPr>
        <p:spPr>
          <a:xfrm>
            <a:off x="4401590" y="5435025"/>
            <a:ext cx="864147" cy="584775"/>
          </a:xfrm>
          <a:prstGeom prst="rect">
            <a:avLst/>
          </a:prstGeom>
        </p:spPr>
        <p:txBody>
          <a:bodyPr wrap="none">
            <a:spAutoFit/>
          </a:bodyPr>
          <a:lstStyle/>
          <a:p>
            <a:pPr lvl="0" algn="ctr" fontAlgn="base">
              <a:spcBef>
                <a:spcPct val="20000"/>
              </a:spcBef>
              <a:spcAft>
                <a:spcPct val="0"/>
              </a:spcAft>
            </a:pPr>
            <a:r>
              <a:rPr kumimoji="0" lang="en-US" sz="3200" b="1" i="0" u="none" strike="noStrike" cap="none" normalizeH="0" baseline="0" dirty="0" err="1">
                <a:ln>
                  <a:noFill/>
                </a:ln>
                <a:solidFill>
                  <a:srgbClr val="0000FF"/>
                </a:solidFill>
                <a:effectLst/>
                <a:latin typeface="Constantia" pitchFamily="18" charset="0"/>
              </a:rPr>
              <a:t>yếu</a:t>
            </a:r>
            <a:endParaRPr kumimoji="0" lang="en-US" sz="3200" b="1" i="0" u="none" strike="noStrike" cap="none" normalizeH="0" baseline="0" dirty="0">
              <a:ln>
                <a:noFill/>
              </a:ln>
              <a:solidFill>
                <a:schemeClr val="tx1"/>
              </a:solidFill>
              <a:effectLst/>
              <a:latin typeface="Constantia" pitchFamily="18" charset="0"/>
            </a:endParaRPr>
          </a:p>
        </p:txBody>
      </p:sp>
      <p:sp>
        <p:nvSpPr>
          <p:cNvPr id="26" name="Rectangle 25"/>
          <p:cNvSpPr/>
          <p:nvPr/>
        </p:nvSpPr>
        <p:spPr>
          <a:xfrm>
            <a:off x="4343400" y="4551217"/>
            <a:ext cx="1308756" cy="584775"/>
          </a:xfrm>
          <a:prstGeom prst="rect">
            <a:avLst/>
          </a:prstGeom>
        </p:spPr>
        <p:txBody>
          <a:bodyPr wrap="none">
            <a:spAutoFit/>
          </a:bodyPr>
          <a:lstStyle/>
          <a:p>
            <a:pPr lvl="0" algn="ctr" fontAlgn="base">
              <a:spcBef>
                <a:spcPct val="20000"/>
              </a:spcBef>
              <a:spcAft>
                <a:spcPct val="0"/>
              </a:spcAft>
            </a:pPr>
            <a:r>
              <a:rPr lang="en-US" sz="3200" b="1" dirty="0" err="1">
                <a:solidFill>
                  <a:srgbClr val="0000FF"/>
                </a:solidFill>
                <a:latin typeface="Constantia" pitchFamily="18" charset="0"/>
              </a:rPr>
              <a:t>Mạnh</a:t>
            </a:r>
            <a:endParaRPr kumimoji="0" lang="en-US" sz="3200" b="1" i="0" u="none" strike="noStrike" cap="none" normalizeH="0" baseline="0" dirty="0">
              <a:ln>
                <a:noFill/>
              </a:ln>
              <a:solidFill>
                <a:schemeClr val="tx1"/>
              </a:solidFill>
              <a:effectLst/>
              <a:latin typeface="Constantia" pitchFamily="18" charset="0"/>
            </a:endParaRPr>
          </a:p>
        </p:txBody>
      </p:sp>
      <p:sp>
        <p:nvSpPr>
          <p:cNvPr id="27" name="Rectangle 26"/>
          <p:cNvSpPr/>
          <p:nvPr/>
        </p:nvSpPr>
        <p:spPr>
          <a:xfrm>
            <a:off x="7162800" y="5486400"/>
            <a:ext cx="1002197" cy="584775"/>
          </a:xfrm>
          <a:prstGeom prst="rect">
            <a:avLst/>
          </a:prstGeom>
        </p:spPr>
        <p:txBody>
          <a:bodyPr wrap="none">
            <a:spAutoFit/>
          </a:bodyPr>
          <a:lstStyle/>
          <a:p>
            <a:pPr lvl="0" algn="ctr" fontAlgn="base">
              <a:spcBef>
                <a:spcPct val="20000"/>
              </a:spcBef>
              <a:spcAft>
                <a:spcPct val="0"/>
              </a:spcAft>
            </a:pPr>
            <a:r>
              <a:rPr lang="en-US" sz="3200" b="1" dirty="0" err="1">
                <a:solidFill>
                  <a:srgbClr val="0000FF"/>
                </a:solidFill>
                <a:latin typeface="Constantia" pitchFamily="18" charset="0"/>
              </a:rPr>
              <a:t>Nhỏ</a:t>
            </a:r>
            <a:endParaRPr kumimoji="0" lang="en-US" sz="3200" b="1" i="0" u="none" strike="noStrike" cap="none" normalizeH="0" baseline="0" dirty="0">
              <a:ln>
                <a:noFill/>
              </a:ln>
              <a:solidFill>
                <a:schemeClr val="tx1"/>
              </a:solidFill>
              <a:effectLst/>
              <a:latin typeface="Constantia" pitchFamily="18" charset="0"/>
            </a:endParaRPr>
          </a:p>
        </p:txBody>
      </p:sp>
      <p:sp>
        <p:nvSpPr>
          <p:cNvPr id="28" name="Rectangle 27"/>
          <p:cNvSpPr/>
          <p:nvPr/>
        </p:nvSpPr>
        <p:spPr>
          <a:xfrm>
            <a:off x="7351568" y="4648200"/>
            <a:ext cx="648704" cy="584775"/>
          </a:xfrm>
          <a:prstGeom prst="rect">
            <a:avLst/>
          </a:prstGeom>
        </p:spPr>
        <p:txBody>
          <a:bodyPr wrap="none">
            <a:spAutoFit/>
          </a:bodyPr>
          <a:lstStyle/>
          <a:p>
            <a:pPr lvl="0" algn="ctr" fontAlgn="base">
              <a:spcBef>
                <a:spcPct val="20000"/>
              </a:spcBef>
              <a:spcAft>
                <a:spcPct val="0"/>
              </a:spcAft>
            </a:pPr>
            <a:r>
              <a:rPr lang="en-US" sz="3200" b="1" dirty="0">
                <a:solidFill>
                  <a:srgbClr val="0000FF"/>
                </a:solidFill>
                <a:latin typeface="Constantia" pitchFamily="18" charset="0"/>
              </a:rPr>
              <a:t>To</a:t>
            </a:r>
            <a:endParaRPr kumimoji="0" lang="en-US" sz="3200" b="1" i="0" u="none" strike="noStrike" cap="none" normalizeH="0" baseline="0" dirty="0">
              <a:ln>
                <a:noFill/>
              </a:ln>
              <a:solidFill>
                <a:schemeClr val="tx1"/>
              </a:solidFill>
              <a:effectLst/>
              <a:latin typeface="Constantia" pitchFamily="18" charset="0"/>
            </a:endParaRPr>
          </a:p>
        </p:txBody>
      </p:sp>
    </p:spTree>
    <p:extLst>
      <p:ext uri="{BB962C8B-B14F-4D97-AF65-F5344CB8AC3E}">
        <p14:creationId xmlns:p14="http://schemas.microsoft.com/office/powerpoint/2010/main" val="93961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14" presetClass="entr" presetSubtype="1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randombar(horizontal)">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randombar(horizontal)">
                                      <p:cBhvr>
                                        <p:cTn id="32" dur="500"/>
                                        <p:tgtEl>
                                          <p:spTgt spid="22"/>
                                        </p:tgtEl>
                                      </p:cBhvr>
                                    </p:animEffect>
                                  </p:childTnLst>
                                </p:cTn>
                              </p:par>
                            </p:childTnLst>
                          </p:cTn>
                        </p:par>
                        <p:par>
                          <p:cTn id="33" fill="hold">
                            <p:stCondLst>
                              <p:cond delay="500"/>
                            </p:stCondLst>
                            <p:childTnLst>
                              <p:par>
                                <p:cTn id="34" presetID="14" presetClass="entr" presetSubtype="1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randombar(horizontal)">
                                      <p:cBhvr>
                                        <p:cTn id="36" dur="500"/>
                                        <p:tgtEl>
                                          <p:spTgt spid="18"/>
                                        </p:tgtEl>
                                      </p:cBhvr>
                                    </p:animEffect>
                                  </p:childTnLst>
                                </p:cTn>
                              </p:par>
                              <p:par>
                                <p:cTn id="37" presetID="14" presetClass="entr" presetSubtype="1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randombar(horizont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randombar(horizontal)">
                                      <p:cBhvr>
                                        <p:cTn id="44" dur="500"/>
                                        <p:tgtEl>
                                          <p:spTgt spid="17"/>
                                        </p:tgtEl>
                                      </p:cBhvr>
                                    </p:animEffect>
                                  </p:childTnLst>
                                </p:cTn>
                              </p:par>
                            </p:childTnLst>
                          </p:cTn>
                        </p:par>
                        <p:par>
                          <p:cTn id="45" fill="hold">
                            <p:stCondLst>
                              <p:cond delay="500"/>
                            </p:stCondLst>
                            <p:childTnLst>
                              <p:par>
                                <p:cTn id="46" presetID="14" presetClass="entr" presetSubtype="1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randombar(horizontal)">
                                      <p:cBhvr>
                                        <p:cTn id="48" dur="500"/>
                                        <p:tgtEl>
                                          <p:spTgt spid="19"/>
                                        </p:tgtEl>
                                      </p:cBhvr>
                                    </p:animEffect>
                                  </p:childTnLst>
                                </p:cTn>
                              </p:par>
                            </p:childTnLst>
                          </p:cTn>
                        </p:par>
                        <p:par>
                          <p:cTn id="49" fill="hold">
                            <p:stCondLst>
                              <p:cond delay="1000"/>
                            </p:stCondLst>
                            <p:childTnLst>
                              <p:par>
                                <p:cTn id="50" presetID="14" presetClass="entr" presetSubtype="10"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childTnLst>
                          </p:cTn>
                        </p:par>
                        <p:par>
                          <p:cTn id="53" fill="hold">
                            <p:stCondLst>
                              <p:cond delay="1500"/>
                            </p:stCondLst>
                            <p:childTnLst>
                              <p:par>
                                <p:cTn id="54" presetID="14" presetClass="entr" presetSubtype="10"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randombar(horizontal)">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barn(inVertical)">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barn(inVertical)">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barn(inVertical)">
                                      <p:cBhvr>
                                        <p:cTn id="71" dur="500"/>
                                        <p:tgtEl>
                                          <p:spTgt spid="28"/>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barn(inVertical)">
                                      <p:cBhvr>
                                        <p:cTn id="7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4" descr="2"/>
          <p:cNvSpPr txBox="1">
            <a:spLocks noChangeArrowheads="1"/>
          </p:cNvSpPr>
          <p:nvPr/>
        </p:nvSpPr>
        <p:spPr bwMode="gray">
          <a:xfrm>
            <a:off x="2677194" y="3767139"/>
            <a:ext cx="34950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defRPr/>
            </a:pPr>
            <a:r>
              <a:rPr lang="en-US" altLang="en-US" sz="3200" b="1" dirty="0" err="1">
                <a:solidFill>
                  <a:srgbClr val="FF0000"/>
                </a:solidFill>
              </a:rPr>
              <a:t>Biên</a:t>
            </a:r>
            <a:r>
              <a:rPr lang="en-US" altLang="en-US" sz="3200" b="1" dirty="0">
                <a:solidFill>
                  <a:srgbClr val="FF0000"/>
                </a:solidFill>
              </a:rPr>
              <a:t> </a:t>
            </a:r>
            <a:r>
              <a:rPr lang="en-US" altLang="en-US" sz="3200" b="1" dirty="0" err="1">
                <a:solidFill>
                  <a:srgbClr val="FF0000"/>
                </a:solidFill>
              </a:rPr>
              <a:t>độ</a:t>
            </a:r>
            <a:r>
              <a:rPr lang="en-US" altLang="en-US" sz="3200" b="1" dirty="0">
                <a:solidFill>
                  <a:srgbClr val="FF0000"/>
                </a:solidFill>
              </a:rPr>
              <a:t> </a:t>
            </a:r>
            <a:r>
              <a:rPr lang="en-US" altLang="en-US" sz="3200" b="1" dirty="0" err="1">
                <a:solidFill>
                  <a:srgbClr val="FF0000"/>
                </a:solidFill>
              </a:rPr>
              <a:t>dao</a:t>
            </a:r>
            <a:r>
              <a:rPr lang="en-US" altLang="en-US" sz="3200" b="1" dirty="0">
                <a:solidFill>
                  <a:srgbClr val="FF0000"/>
                </a:solidFill>
              </a:rPr>
              <a:t> </a:t>
            </a:r>
            <a:r>
              <a:rPr lang="en-US" altLang="en-US" sz="3200" b="1" dirty="0" err="1">
                <a:solidFill>
                  <a:srgbClr val="FF0000"/>
                </a:solidFill>
              </a:rPr>
              <a:t>động</a:t>
            </a:r>
            <a:endParaRPr lang="en-US" altLang="en-US" sz="3200" b="1" dirty="0">
              <a:solidFill>
                <a:srgbClr val="FF0000"/>
              </a:solidFill>
            </a:endParaRPr>
          </a:p>
        </p:txBody>
      </p:sp>
      <p:sp>
        <p:nvSpPr>
          <p:cNvPr id="6161" name="AutoShape 5"/>
          <p:cNvSpPr>
            <a:spLocks/>
          </p:cNvSpPr>
          <p:nvPr/>
        </p:nvSpPr>
        <p:spPr bwMode="gray">
          <a:xfrm rot="4611158">
            <a:off x="1617796" y="3365440"/>
            <a:ext cx="241300" cy="851021"/>
          </a:xfrm>
          <a:prstGeom prst="rightBrace">
            <a:avLst>
              <a:gd name="adj1" fmla="val 0"/>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defRPr/>
            </a:pPr>
            <a:endParaRPr lang="en-US" altLang="en-US" sz="2394"/>
          </a:p>
        </p:txBody>
      </p:sp>
      <p:sp>
        <p:nvSpPr>
          <p:cNvPr id="6162" name="Line 12"/>
          <p:cNvSpPr>
            <a:spLocks noChangeShapeType="1"/>
          </p:cNvSpPr>
          <p:nvPr/>
        </p:nvSpPr>
        <p:spPr bwMode="gray">
          <a:xfrm rot="21411158" flipH="1" flipV="1">
            <a:off x="1834529" y="3830639"/>
            <a:ext cx="853408" cy="3524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sz="2394"/>
          </a:p>
        </p:txBody>
      </p:sp>
      <p:sp>
        <p:nvSpPr>
          <p:cNvPr id="6153" name="Text Box 22"/>
          <p:cNvSpPr txBox="1">
            <a:spLocks noChangeArrowheads="1"/>
          </p:cNvSpPr>
          <p:nvPr/>
        </p:nvSpPr>
        <p:spPr bwMode="auto">
          <a:xfrm>
            <a:off x="914281" y="2100264"/>
            <a:ext cx="722115"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defRPr/>
            </a:pPr>
            <a:r>
              <a:rPr lang="en-US" altLang="en-US" sz="2394" dirty="0"/>
              <a:t>(1)</a:t>
            </a:r>
          </a:p>
        </p:txBody>
      </p:sp>
      <p:grpSp>
        <p:nvGrpSpPr>
          <p:cNvPr id="2" name="Group 37"/>
          <p:cNvGrpSpPr>
            <a:grpSpLocks/>
          </p:cNvGrpSpPr>
          <p:nvPr/>
        </p:nvGrpSpPr>
        <p:grpSpPr bwMode="auto">
          <a:xfrm>
            <a:off x="1279516" y="768350"/>
            <a:ext cx="978137" cy="2776538"/>
            <a:chOff x="1263650" y="493713"/>
            <a:chExt cx="1338154" cy="2785347"/>
          </a:xfrm>
        </p:grpSpPr>
        <p:sp>
          <p:nvSpPr>
            <p:cNvPr id="31" name="Line 10"/>
            <p:cNvSpPr>
              <a:spLocks noChangeShapeType="1"/>
            </p:cNvSpPr>
            <p:nvPr/>
          </p:nvSpPr>
          <p:spPr bwMode="gray">
            <a:xfrm>
              <a:off x="1263650" y="493713"/>
              <a:ext cx="1066277" cy="2589464"/>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en-US" sz="2394"/>
            </a:p>
          </p:txBody>
        </p:sp>
        <p:sp>
          <p:nvSpPr>
            <p:cNvPr id="32" name="Oval 11"/>
            <p:cNvSpPr>
              <a:spLocks noChangeArrowheads="1"/>
            </p:cNvSpPr>
            <p:nvPr/>
          </p:nvSpPr>
          <p:spPr bwMode="gray">
            <a:xfrm>
              <a:off x="2181334" y="2962145"/>
              <a:ext cx="289022" cy="316915"/>
            </a:xfrm>
            <a:prstGeom prst="ellipse">
              <a:avLst/>
            </a:prstGeom>
            <a:solidFill>
              <a:schemeClr val="accent5">
                <a:lumMod val="75000"/>
              </a:schemeClr>
            </a:solidFill>
            <a:ln w="9525" algn="ctr">
              <a:solidFill>
                <a:schemeClr val="tx1"/>
              </a:solidFill>
              <a:prstDash val="solid"/>
              <a:round/>
              <a:headEnd/>
              <a:tailEnd/>
            </a:ln>
          </p:spPr>
          <p:txBody>
            <a:bodyPr wrap="none" anchor="ctr"/>
            <a:lstStyle/>
            <a:p>
              <a:pPr>
                <a:defRPr/>
              </a:pPr>
              <a:endParaRPr lang="en-US" sz="2394"/>
            </a:p>
          </p:txBody>
        </p:sp>
        <p:sp>
          <p:nvSpPr>
            <p:cNvPr id="6172" name="Text Box 22"/>
            <p:cNvSpPr txBox="1">
              <a:spLocks noChangeArrowheads="1"/>
            </p:cNvSpPr>
            <p:nvPr/>
          </p:nvSpPr>
          <p:spPr bwMode="auto">
            <a:xfrm>
              <a:off x="1751885" y="1600526"/>
              <a:ext cx="849919" cy="46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defRPr/>
              </a:pPr>
              <a:r>
                <a:rPr lang="en-US" altLang="en-US" sz="2394" dirty="0"/>
                <a:t>(2)</a:t>
              </a:r>
            </a:p>
          </p:txBody>
        </p:sp>
      </p:grpSp>
      <p:sp>
        <p:nvSpPr>
          <p:cNvPr id="33" name="Text Box 22"/>
          <p:cNvSpPr txBox="1">
            <a:spLocks noChangeArrowheads="1"/>
          </p:cNvSpPr>
          <p:nvPr/>
        </p:nvSpPr>
        <p:spPr bwMode="auto">
          <a:xfrm>
            <a:off x="971573" y="3848101"/>
            <a:ext cx="514432" cy="82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defRPr/>
            </a:pPr>
            <a:r>
              <a:rPr lang="en-US" altLang="en-US" sz="2394"/>
              <a:t>   A</a:t>
            </a:r>
          </a:p>
        </p:txBody>
      </p:sp>
      <p:grpSp>
        <p:nvGrpSpPr>
          <p:cNvPr id="3" name="Group 36"/>
          <p:cNvGrpSpPr>
            <a:grpSpLocks/>
          </p:cNvGrpSpPr>
          <p:nvPr/>
        </p:nvGrpSpPr>
        <p:grpSpPr bwMode="auto">
          <a:xfrm>
            <a:off x="1004993" y="692150"/>
            <a:ext cx="538304" cy="3155950"/>
            <a:chOff x="882650" y="417513"/>
            <a:chExt cx="762000" cy="3161427"/>
          </a:xfrm>
        </p:grpSpPr>
        <p:sp>
          <p:nvSpPr>
            <p:cNvPr id="6166" name="Rectangle 6" descr="Light upward diagonal"/>
            <p:cNvSpPr>
              <a:spLocks noChangeArrowheads="1"/>
            </p:cNvSpPr>
            <p:nvPr/>
          </p:nvSpPr>
          <p:spPr bwMode="gray">
            <a:xfrm>
              <a:off x="882650" y="417513"/>
              <a:ext cx="762000" cy="76332"/>
            </a:xfrm>
            <a:prstGeom prst="rect">
              <a:avLst/>
            </a:prstGeom>
            <a:pattFill prst="ltUpDiag">
              <a:fgClr>
                <a:srgbClr val="000000"/>
              </a:fgClr>
              <a:bgClr>
                <a:schemeClr val="bg1"/>
              </a:bgClr>
            </a:patt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defRPr/>
              </a:pPr>
              <a:endParaRPr lang="en-US" altLang="en-US" sz="2394"/>
            </a:p>
          </p:txBody>
        </p:sp>
        <p:sp>
          <p:nvSpPr>
            <p:cNvPr id="6167" name="Line 8"/>
            <p:cNvSpPr>
              <a:spLocks noChangeShapeType="1"/>
            </p:cNvSpPr>
            <p:nvPr/>
          </p:nvSpPr>
          <p:spPr bwMode="gray">
            <a:xfrm>
              <a:off x="1264495" y="493845"/>
              <a:ext cx="0" cy="2819523"/>
            </a:xfrm>
            <a:prstGeom prst="line">
              <a:avLst/>
            </a:prstGeom>
            <a:noFill/>
            <a:ln w="12700">
              <a:solidFill>
                <a:schemeClr val="tx1"/>
              </a:solidFill>
              <a:prstDash val="sysDash"/>
              <a:round/>
              <a:headEnd/>
              <a:tailEnd/>
            </a:ln>
            <a:extLst>
              <a:ext uri="{909E8E84-426E-40DD-AFC4-6F175D3DCCD1}">
                <a14:hiddenFill xmlns:a14="http://schemas.microsoft.com/office/drawing/2010/main">
                  <a:noFill/>
                </a14:hiddenFill>
              </a:ext>
            </a:extLst>
          </p:spPr>
          <p:txBody>
            <a:bodyPr wrap="none" anchor="ctr"/>
            <a:lstStyle/>
            <a:p>
              <a:pPr>
                <a:defRPr/>
              </a:pPr>
              <a:endParaRPr lang="en-US" sz="2394"/>
            </a:p>
          </p:txBody>
        </p:sp>
        <p:cxnSp>
          <p:nvCxnSpPr>
            <p:cNvPr id="34" name="Straight Connector 33"/>
            <p:cNvCxnSpPr/>
            <p:nvPr/>
          </p:nvCxnSpPr>
          <p:spPr bwMode="auto">
            <a:xfrm>
              <a:off x="882650" y="493845"/>
              <a:ext cx="762000" cy="1591"/>
            </a:xfrm>
            <a:prstGeom prst="line">
              <a:avLst/>
            </a:prstGeom>
          </p:spPr>
          <p:style>
            <a:lnRef idx="3">
              <a:schemeClr val="dk1"/>
            </a:lnRef>
            <a:fillRef idx="0">
              <a:schemeClr val="dk1"/>
            </a:fillRef>
            <a:effectRef idx="2">
              <a:schemeClr val="dk1"/>
            </a:effectRef>
            <a:fontRef idx="minor">
              <a:schemeClr val="tx1"/>
            </a:fontRef>
          </p:style>
        </p:cxnSp>
        <p:sp>
          <p:nvSpPr>
            <p:cNvPr id="36" name="Oval 11"/>
            <p:cNvSpPr>
              <a:spLocks noChangeArrowheads="1"/>
            </p:cNvSpPr>
            <p:nvPr/>
          </p:nvSpPr>
          <p:spPr bwMode="gray">
            <a:xfrm>
              <a:off x="1125949" y="3262480"/>
              <a:ext cx="287228" cy="316460"/>
            </a:xfrm>
            <a:prstGeom prst="ellipse">
              <a:avLst/>
            </a:prstGeom>
            <a:solidFill>
              <a:schemeClr val="accent5">
                <a:lumMod val="75000"/>
              </a:schemeClr>
            </a:solidFill>
            <a:ln w="9525" algn="ctr">
              <a:solidFill>
                <a:schemeClr val="tx1"/>
              </a:solidFill>
              <a:prstDash val="solid"/>
              <a:round/>
              <a:headEnd/>
              <a:tailEnd/>
            </a:ln>
          </p:spPr>
          <p:txBody>
            <a:bodyPr wrap="none" anchor="ctr"/>
            <a:lstStyle/>
            <a:p>
              <a:pPr>
                <a:defRPr/>
              </a:pPr>
              <a:endParaRPr lang="en-US" sz="2394"/>
            </a:p>
          </p:txBody>
        </p:sp>
      </p:grpSp>
      <p:sp>
        <p:nvSpPr>
          <p:cNvPr id="39" name="Text Box 22"/>
          <p:cNvSpPr txBox="1">
            <a:spLocks noChangeArrowheads="1"/>
          </p:cNvSpPr>
          <p:nvPr/>
        </p:nvSpPr>
        <p:spPr bwMode="auto">
          <a:xfrm>
            <a:off x="2000437" y="3392489"/>
            <a:ext cx="514432" cy="82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defRPr/>
            </a:pPr>
            <a:r>
              <a:rPr lang="en-US" altLang="en-US" sz="2394"/>
              <a:t>   B</a:t>
            </a:r>
          </a:p>
        </p:txBody>
      </p:sp>
      <p:sp>
        <p:nvSpPr>
          <p:cNvPr id="38" name="TextBox 37"/>
          <p:cNvSpPr txBox="1">
            <a:spLocks noChangeArrowheads="1"/>
          </p:cNvSpPr>
          <p:nvPr/>
        </p:nvSpPr>
        <p:spPr bwMode="auto">
          <a:xfrm>
            <a:off x="762000" y="4416426"/>
            <a:ext cx="7467212" cy="2031325"/>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lnSpc>
                <a:spcPct val="150000"/>
              </a:lnSpc>
              <a:defRPr/>
            </a:pPr>
            <a:r>
              <a:rPr lang="en-US" altLang="en-US" sz="2800" i="1" dirty="0"/>
              <a:t>      </a:t>
            </a:r>
            <a:r>
              <a:rPr lang="en-US" altLang="en-US" sz="2800" i="1" dirty="0" err="1"/>
              <a:t>Điền</a:t>
            </a:r>
            <a:r>
              <a:rPr lang="en-US" altLang="en-US" sz="2800" i="1" dirty="0"/>
              <a:t> </a:t>
            </a:r>
            <a:r>
              <a:rPr lang="en-US" altLang="en-US" sz="2800" i="1" dirty="0" err="1"/>
              <a:t>từ</a:t>
            </a:r>
            <a:r>
              <a:rPr lang="en-US" altLang="en-US" sz="2800" i="1" dirty="0"/>
              <a:t> </a:t>
            </a:r>
            <a:r>
              <a:rPr lang="en-US" altLang="en-US" sz="2800" i="1" dirty="0" err="1"/>
              <a:t>còn</a:t>
            </a:r>
            <a:r>
              <a:rPr lang="en-US" altLang="en-US" sz="2800" i="1" dirty="0"/>
              <a:t> </a:t>
            </a:r>
            <a:r>
              <a:rPr lang="en-US" altLang="en-US" sz="2800" i="1" dirty="0" err="1"/>
              <a:t>thiếu</a:t>
            </a:r>
            <a:r>
              <a:rPr lang="en-US" altLang="en-US" sz="2800" i="1" dirty="0"/>
              <a:t> </a:t>
            </a:r>
            <a:r>
              <a:rPr lang="en-US" altLang="en-US" sz="2800" i="1" dirty="0" err="1"/>
              <a:t>vào</a:t>
            </a:r>
            <a:r>
              <a:rPr lang="en-US" altLang="en-US" sz="2800" i="1" dirty="0"/>
              <a:t> </a:t>
            </a:r>
            <a:r>
              <a:rPr lang="en-US" altLang="en-US" sz="2800" i="1" dirty="0" err="1"/>
              <a:t>chỗ</a:t>
            </a:r>
            <a:r>
              <a:rPr lang="en-US" altLang="en-US" sz="2800" i="1" dirty="0"/>
              <a:t> </a:t>
            </a:r>
            <a:r>
              <a:rPr lang="en-US" altLang="en-US" sz="2800" i="1" dirty="0" err="1"/>
              <a:t>trống</a:t>
            </a:r>
            <a:r>
              <a:rPr lang="en-US" altLang="en-US" sz="2800" i="1" dirty="0"/>
              <a:t>:</a:t>
            </a:r>
          </a:p>
          <a:p>
            <a:pPr eaLnBrk="1" hangingPunct="1">
              <a:lnSpc>
                <a:spcPct val="150000"/>
              </a:lnSpc>
              <a:defRPr/>
            </a:pPr>
            <a:r>
              <a:rPr lang="en-US" altLang="en-US" sz="2800" b="1" dirty="0" err="1">
                <a:solidFill>
                  <a:srgbClr val="FF0000"/>
                </a:solidFill>
              </a:rPr>
              <a:t>Biên</a:t>
            </a:r>
            <a:r>
              <a:rPr lang="en-US" altLang="en-US" sz="2800" b="1" dirty="0">
                <a:solidFill>
                  <a:srgbClr val="FF0000"/>
                </a:solidFill>
              </a:rPr>
              <a:t> </a:t>
            </a:r>
            <a:r>
              <a:rPr lang="en-US" altLang="en-US" sz="2800" b="1" dirty="0" err="1">
                <a:solidFill>
                  <a:srgbClr val="FF0000"/>
                </a:solidFill>
              </a:rPr>
              <a:t>độ</a:t>
            </a:r>
            <a:r>
              <a:rPr lang="en-US" altLang="en-US" sz="2800" b="1" dirty="0">
                <a:solidFill>
                  <a:srgbClr val="FF0000"/>
                </a:solidFill>
              </a:rPr>
              <a:t> </a:t>
            </a:r>
            <a:r>
              <a:rPr lang="en-US" altLang="en-US" sz="2800" b="1" dirty="0" err="1">
                <a:solidFill>
                  <a:srgbClr val="FF0000"/>
                </a:solidFill>
              </a:rPr>
              <a:t>dao</a:t>
            </a:r>
            <a:r>
              <a:rPr lang="en-US" altLang="en-US" sz="2800" b="1" dirty="0">
                <a:solidFill>
                  <a:srgbClr val="FF0000"/>
                </a:solidFill>
              </a:rPr>
              <a:t> </a:t>
            </a:r>
            <a:r>
              <a:rPr lang="en-US" altLang="en-US" sz="2800" b="1" dirty="0" err="1">
                <a:solidFill>
                  <a:srgbClr val="FF0000"/>
                </a:solidFill>
              </a:rPr>
              <a:t>động</a:t>
            </a:r>
            <a:r>
              <a:rPr lang="en-US" altLang="en-US" sz="2800" b="1" dirty="0">
                <a:solidFill>
                  <a:srgbClr val="FF0000"/>
                </a:solidFill>
              </a:rPr>
              <a:t> </a:t>
            </a:r>
            <a:r>
              <a:rPr lang="en-US" altLang="en-US" sz="2800" dirty="0" err="1"/>
              <a:t>là</a:t>
            </a:r>
            <a:r>
              <a:rPr lang="en-US" altLang="en-US" sz="2800" dirty="0"/>
              <a:t> </a:t>
            </a:r>
            <a:r>
              <a:rPr lang="en-US" altLang="en-US" sz="2800" dirty="0" err="1"/>
              <a:t>độ</a:t>
            </a:r>
            <a:r>
              <a:rPr lang="en-US" altLang="en-US" sz="2800" dirty="0"/>
              <a:t> </a:t>
            </a:r>
            <a:r>
              <a:rPr lang="en-US" altLang="en-US" sz="2800" dirty="0" err="1"/>
              <a:t>lệch</a:t>
            </a:r>
            <a:r>
              <a:rPr lang="en-US" altLang="en-US" sz="2800" dirty="0"/>
              <a:t>………………</a:t>
            </a:r>
            <a:r>
              <a:rPr lang="en-US" altLang="en-US" sz="2800" dirty="0" err="1"/>
              <a:t>của</a:t>
            </a:r>
            <a:r>
              <a:rPr lang="en-US" altLang="en-US" sz="2800" dirty="0"/>
              <a:t> </a:t>
            </a:r>
            <a:r>
              <a:rPr lang="en-US" altLang="en-US" sz="2800" dirty="0" err="1"/>
              <a:t>vật</a:t>
            </a:r>
            <a:r>
              <a:rPr lang="en-US" altLang="en-US" sz="2800" dirty="0"/>
              <a:t>  so </a:t>
            </a:r>
            <a:r>
              <a:rPr lang="en-US" altLang="en-US" sz="2800" dirty="0" err="1"/>
              <a:t>với</a:t>
            </a:r>
            <a:r>
              <a:rPr lang="en-US" altLang="en-US" sz="2800" dirty="0"/>
              <a:t>……. ………………...</a:t>
            </a:r>
            <a:r>
              <a:rPr lang="en-US" altLang="en-US" sz="2800" dirty="0" err="1"/>
              <a:t>của</a:t>
            </a:r>
            <a:r>
              <a:rPr lang="en-US" altLang="en-US" sz="2800" dirty="0"/>
              <a:t> </a:t>
            </a:r>
            <a:r>
              <a:rPr lang="en-US" altLang="en-US" sz="2800" dirty="0" err="1"/>
              <a:t>nó</a:t>
            </a:r>
            <a:r>
              <a:rPr lang="en-US" altLang="en-US" sz="2800" dirty="0"/>
              <a:t>.</a:t>
            </a:r>
          </a:p>
        </p:txBody>
      </p:sp>
      <p:sp>
        <p:nvSpPr>
          <p:cNvPr id="40" name="TextBox 39"/>
          <p:cNvSpPr txBox="1">
            <a:spLocks noChangeArrowheads="1"/>
          </p:cNvSpPr>
          <p:nvPr/>
        </p:nvSpPr>
        <p:spPr bwMode="auto">
          <a:xfrm>
            <a:off x="5257800" y="5115580"/>
            <a:ext cx="16813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defRPr/>
            </a:pPr>
            <a:r>
              <a:rPr lang="en-US" altLang="en-US" sz="2800" b="1" dirty="0" err="1">
                <a:solidFill>
                  <a:srgbClr val="FF0000"/>
                </a:solidFill>
              </a:rPr>
              <a:t>lớn</a:t>
            </a:r>
            <a:r>
              <a:rPr lang="en-US" altLang="en-US" sz="2800" b="1" dirty="0">
                <a:solidFill>
                  <a:srgbClr val="FF0000"/>
                </a:solidFill>
              </a:rPr>
              <a:t> </a:t>
            </a:r>
            <a:r>
              <a:rPr lang="en-US" altLang="en-US" sz="2800" b="1" dirty="0" err="1">
                <a:solidFill>
                  <a:srgbClr val="FF0000"/>
                </a:solidFill>
              </a:rPr>
              <a:t>nhất</a:t>
            </a:r>
            <a:endParaRPr lang="en-US" altLang="en-US" sz="2800" b="1" dirty="0">
              <a:solidFill>
                <a:srgbClr val="FF0000"/>
              </a:solidFill>
            </a:endParaRPr>
          </a:p>
        </p:txBody>
      </p:sp>
      <p:sp>
        <p:nvSpPr>
          <p:cNvPr id="41" name="TextBox 40"/>
          <p:cNvSpPr txBox="1">
            <a:spLocks noChangeArrowheads="1"/>
          </p:cNvSpPr>
          <p:nvPr/>
        </p:nvSpPr>
        <p:spPr bwMode="auto">
          <a:xfrm>
            <a:off x="2057400" y="5801380"/>
            <a:ext cx="26580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defRPr/>
            </a:pPr>
            <a:r>
              <a:rPr lang="en-US" altLang="en-US" sz="2800" b="1" dirty="0" err="1">
                <a:solidFill>
                  <a:srgbClr val="FF0000"/>
                </a:solidFill>
              </a:rPr>
              <a:t>vị</a:t>
            </a:r>
            <a:r>
              <a:rPr lang="en-US" altLang="en-US" sz="2800" b="1" dirty="0">
                <a:solidFill>
                  <a:srgbClr val="FF0000"/>
                </a:solidFill>
              </a:rPr>
              <a:t> </a:t>
            </a:r>
            <a:r>
              <a:rPr lang="en-US" altLang="en-US" sz="2800" b="1" dirty="0" err="1">
                <a:solidFill>
                  <a:srgbClr val="FF0000"/>
                </a:solidFill>
              </a:rPr>
              <a:t>trí</a:t>
            </a:r>
            <a:r>
              <a:rPr lang="en-US" altLang="en-US" sz="2800" b="1" dirty="0">
                <a:solidFill>
                  <a:srgbClr val="FF0000"/>
                </a:solidFill>
              </a:rPr>
              <a:t> </a:t>
            </a:r>
            <a:r>
              <a:rPr lang="en-US" altLang="en-US" sz="2800" b="1" dirty="0" err="1">
                <a:solidFill>
                  <a:srgbClr val="FF0000"/>
                </a:solidFill>
              </a:rPr>
              <a:t>cân</a:t>
            </a:r>
            <a:r>
              <a:rPr lang="en-US" altLang="en-US" sz="2800" b="1" dirty="0">
                <a:solidFill>
                  <a:srgbClr val="FF0000"/>
                </a:solidFill>
              </a:rPr>
              <a:t> </a:t>
            </a:r>
            <a:r>
              <a:rPr lang="en-US" altLang="en-US" sz="2800" b="1" dirty="0" err="1">
                <a:solidFill>
                  <a:srgbClr val="FF0000"/>
                </a:solidFill>
              </a:rPr>
              <a:t>bằng</a:t>
            </a:r>
            <a:r>
              <a:rPr lang="en-US" altLang="en-US" sz="2800" b="1" dirty="0">
                <a:solidFill>
                  <a:srgbClr val="FF0000"/>
                </a:solidFill>
              </a:rPr>
              <a:t>  </a:t>
            </a:r>
          </a:p>
        </p:txBody>
      </p:sp>
      <p:sp>
        <p:nvSpPr>
          <p:cNvPr id="29" name="Text Box 21"/>
          <p:cNvSpPr txBox="1">
            <a:spLocks noChangeArrowheads="1"/>
          </p:cNvSpPr>
          <p:nvPr/>
        </p:nvSpPr>
        <p:spPr bwMode="auto">
          <a:xfrm>
            <a:off x="329428" y="168275"/>
            <a:ext cx="6810554" cy="522131"/>
          </a:xfrm>
          <a:prstGeom prst="rect">
            <a:avLst/>
          </a:prstGeom>
          <a:noFill/>
          <a:ln w="9525">
            <a:noFill/>
            <a:miter lim="800000"/>
            <a:headEnd/>
            <a:tailEnd/>
          </a:ln>
          <a:effectLst/>
        </p:spPr>
        <p:txBody>
          <a:bodyPr wrap="square">
            <a:spAutoFit/>
          </a:bodyPr>
          <a:lstStyle/>
          <a:p>
            <a:pPr eaLnBrk="1" hangingPunct="1">
              <a:spcBef>
                <a:spcPct val="50000"/>
              </a:spcBef>
              <a:defRPr/>
            </a:pPr>
            <a:r>
              <a:rPr lang="en-US" altLang="en-US" sz="2793" b="1" dirty="0">
                <a:latin typeface="Constantia" pitchFamily="18" charset="0"/>
              </a:rPr>
              <a:t>       </a:t>
            </a:r>
            <a:r>
              <a:rPr lang="en-US" altLang="en-US" sz="2793" b="1" dirty="0" err="1">
                <a:latin typeface="Constantia" pitchFamily="18" charset="0"/>
              </a:rPr>
              <a:t>Tìm</a:t>
            </a:r>
            <a:r>
              <a:rPr lang="en-US" altLang="en-US" sz="2793" b="1" dirty="0">
                <a:latin typeface="Constantia" pitchFamily="18" charset="0"/>
              </a:rPr>
              <a:t> </a:t>
            </a:r>
            <a:r>
              <a:rPr lang="en-US" altLang="en-US" sz="2793" b="1" dirty="0" err="1">
                <a:latin typeface="Constantia" pitchFamily="18" charset="0"/>
              </a:rPr>
              <a:t>hiểu</a:t>
            </a:r>
            <a:r>
              <a:rPr lang="en-US" altLang="en-US" sz="2793" b="1" dirty="0">
                <a:latin typeface="Constantia" pitchFamily="18" charset="0"/>
              </a:rPr>
              <a:t> </a:t>
            </a:r>
            <a:r>
              <a:rPr lang="en-US" altLang="en-US" sz="2793" b="1" dirty="0" err="1">
                <a:latin typeface="Constantia" pitchFamily="18" charset="0"/>
              </a:rPr>
              <a:t>về</a:t>
            </a:r>
            <a:r>
              <a:rPr lang="en-US" altLang="en-US" sz="2793" b="1" dirty="0">
                <a:latin typeface="Constantia" pitchFamily="18" charset="0"/>
              </a:rPr>
              <a:t> </a:t>
            </a:r>
            <a:r>
              <a:rPr lang="en-US" altLang="en-US" sz="2793" b="1" dirty="0" err="1">
                <a:latin typeface="Constantia" pitchFamily="18" charset="0"/>
              </a:rPr>
              <a:t>biên</a:t>
            </a:r>
            <a:r>
              <a:rPr lang="en-US" altLang="en-US" sz="2793" b="1" dirty="0">
                <a:latin typeface="Constantia" pitchFamily="18" charset="0"/>
              </a:rPr>
              <a:t> </a:t>
            </a:r>
            <a:r>
              <a:rPr lang="en-US" altLang="en-US" sz="2793" b="1" dirty="0" err="1">
                <a:latin typeface="Constantia" pitchFamily="18" charset="0"/>
              </a:rPr>
              <a:t>độ</a:t>
            </a:r>
            <a:r>
              <a:rPr lang="en-US" altLang="en-US" sz="2793" b="1" dirty="0">
                <a:latin typeface="Constantia" pitchFamily="18" charset="0"/>
              </a:rPr>
              <a:t> </a:t>
            </a:r>
            <a:r>
              <a:rPr lang="en-US" altLang="en-US" sz="2793" b="1" dirty="0" err="1">
                <a:latin typeface="Constantia" pitchFamily="18" charset="0"/>
              </a:rPr>
              <a:t>dao</a:t>
            </a:r>
            <a:r>
              <a:rPr lang="en-US" altLang="en-US" sz="2793" b="1" dirty="0">
                <a:latin typeface="Constantia" pitchFamily="18" charset="0"/>
              </a:rPr>
              <a:t> </a:t>
            </a:r>
            <a:r>
              <a:rPr lang="en-US" altLang="en-US" sz="2793" b="1" dirty="0" err="1">
                <a:latin typeface="Constantia" pitchFamily="18" charset="0"/>
              </a:rPr>
              <a:t>động</a:t>
            </a:r>
            <a:r>
              <a:rPr lang="en-US" altLang="en-US" sz="2793" b="1" dirty="0">
                <a:latin typeface="Constantia" pitchFamily="18" charset="0"/>
              </a:rPr>
              <a:t>.</a:t>
            </a:r>
          </a:p>
        </p:txBody>
      </p:sp>
      <p:sp>
        <p:nvSpPr>
          <p:cNvPr id="30" name="Rounded Rectangular Callout 18"/>
          <p:cNvSpPr/>
          <p:nvPr/>
        </p:nvSpPr>
        <p:spPr bwMode="auto">
          <a:xfrm>
            <a:off x="6199910" y="284015"/>
            <a:ext cx="1828800" cy="795549"/>
          </a:xfrm>
          <a:prstGeom prst="wedgeRoundRectCallout">
            <a:avLst>
              <a:gd name="adj1" fmla="val -97627"/>
              <a:gd name="adj2" fmla="val 121249"/>
              <a:gd name="adj3" fmla="val 16667"/>
            </a:avLst>
          </a:prstGeom>
          <a:solidFill>
            <a:schemeClr val="bg1"/>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995" b="1" dirty="0" err="1">
                <a:solidFill>
                  <a:srgbClr val="0000FF"/>
                </a:solidFill>
                <a:effectLst>
                  <a:outerShdw blurRad="38100" dist="38100" dir="2700000" algn="tl">
                    <a:srgbClr val="000000">
                      <a:alpha val="43137"/>
                    </a:srgbClr>
                  </a:outerShdw>
                </a:effectLst>
                <a:latin typeface="Constantia" pitchFamily="18" charset="0"/>
              </a:rPr>
              <a:t>Biên</a:t>
            </a:r>
            <a:r>
              <a:rPr lang="en-US" sz="1995" b="1" dirty="0">
                <a:solidFill>
                  <a:srgbClr val="0000FF"/>
                </a:solidFill>
                <a:effectLst>
                  <a:outerShdw blurRad="38100" dist="38100" dir="2700000" algn="tl">
                    <a:srgbClr val="000000">
                      <a:alpha val="43137"/>
                    </a:srgbClr>
                  </a:outerShdw>
                </a:effectLst>
                <a:latin typeface="Constantia" pitchFamily="18" charset="0"/>
              </a:rPr>
              <a:t> </a:t>
            </a:r>
            <a:r>
              <a:rPr lang="en-US" sz="1995" b="1" dirty="0" err="1">
                <a:solidFill>
                  <a:srgbClr val="0000FF"/>
                </a:solidFill>
                <a:effectLst>
                  <a:outerShdw blurRad="38100" dist="38100" dir="2700000" algn="tl">
                    <a:srgbClr val="000000">
                      <a:alpha val="43137"/>
                    </a:srgbClr>
                  </a:outerShdw>
                </a:effectLst>
                <a:latin typeface="Constantia" pitchFamily="18" charset="0"/>
              </a:rPr>
              <a:t>độ</a:t>
            </a:r>
            <a:r>
              <a:rPr lang="en-US" sz="1995" b="1" dirty="0">
                <a:solidFill>
                  <a:srgbClr val="0000FF"/>
                </a:solidFill>
                <a:effectLst>
                  <a:outerShdw blurRad="38100" dist="38100" dir="2700000" algn="tl">
                    <a:srgbClr val="000000">
                      <a:alpha val="43137"/>
                    </a:srgbClr>
                  </a:outerShdw>
                </a:effectLst>
                <a:latin typeface="Constantia" pitchFamily="18" charset="0"/>
              </a:rPr>
              <a:t> </a:t>
            </a:r>
            <a:r>
              <a:rPr lang="en-US" sz="1995" b="1" dirty="0" err="1">
                <a:solidFill>
                  <a:srgbClr val="0000FF"/>
                </a:solidFill>
                <a:effectLst>
                  <a:outerShdw blurRad="38100" dist="38100" dir="2700000" algn="tl">
                    <a:srgbClr val="000000">
                      <a:alpha val="43137"/>
                    </a:srgbClr>
                  </a:outerShdw>
                </a:effectLst>
                <a:latin typeface="Constantia" pitchFamily="18" charset="0"/>
              </a:rPr>
              <a:t>dao</a:t>
            </a:r>
            <a:r>
              <a:rPr lang="en-US" sz="1995" b="1" dirty="0">
                <a:solidFill>
                  <a:srgbClr val="0000FF"/>
                </a:solidFill>
                <a:effectLst>
                  <a:outerShdw blurRad="38100" dist="38100" dir="2700000" algn="tl">
                    <a:srgbClr val="000000">
                      <a:alpha val="43137"/>
                    </a:srgbClr>
                  </a:outerShdw>
                </a:effectLst>
                <a:latin typeface="Constantia" pitchFamily="18" charset="0"/>
              </a:rPr>
              <a:t> </a:t>
            </a:r>
            <a:r>
              <a:rPr lang="en-US" sz="1995" b="1" dirty="0" err="1">
                <a:solidFill>
                  <a:srgbClr val="0000FF"/>
                </a:solidFill>
                <a:effectLst>
                  <a:outerShdw blurRad="38100" dist="38100" dir="2700000" algn="tl">
                    <a:srgbClr val="000000">
                      <a:alpha val="43137"/>
                    </a:srgbClr>
                  </a:outerShdw>
                </a:effectLst>
                <a:latin typeface="Constantia" pitchFamily="18" charset="0"/>
              </a:rPr>
              <a:t>động</a:t>
            </a:r>
            <a:endParaRPr lang="en-US" sz="1995" b="1" dirty="0">
              <a:solidFill>
                <a:srgbClr val="0000FF"/>
              </a:solidFill>
              <a:effectLst>
                <a:outerShdw blurRad="38100" dist="38100" dir="2700000" algn="tl">
                  <a:srgbClr val="000000">
                    <a:alpha val="43137"/>
                  </a:srgbClr>
                </a:outerShdw>
              </a:effectLst>
              <a:latin typeface="Constantia" pitchFamily="18" charset="0"/>
            </a:endParaRPr>
          </a:p>
        </p:txBody>
      </p:sp>
      <p:sp>
        <p:nvSpPr>
          <p:cNvPr id="37" name="Arc 23"/>
          <p:cNvSpPr>
            <a:spLocks noChangeArrowheads="1"/>
          </p:cNvSpPr>
          <p:nvPr/>
        </p:nvSpPr>
        <p:spPr bwMode="auto">
          <a:xfrm rot="5569835" flipH="1">
            <a:off x="3484978" y="1226736"/>
            <a:ext cx="1065212" cy="2570967"/>
          </a:xfrm>
          <a:custGeom>
            <a:avLst/>
            <a:gdLst>
              <a:gd name="T0" fmla="*/ 701008 w 1143000"/>
              <a:gd name="T1" fmla="*/ 86802 h 3733800"/>
              <a:gd name="T2" fmla="*/ 533400 w 1143000"/>
              <a:gd name="T3" fmla="*/ 1713706 h 3733800"/>
              <a:gd name="T4" fmla="*/ 1066070 w 1143000"/>
              <a:gd name="T5" fmla="*/ 1803349 h 3733800"/>
              <a:gd name="T6" fmla="*/ 11796480 60000 65536"/>
              <a:gd name="T7" fmla="*/ 11796480 60000 65536"/>
              <a:gd name="T8" fmla="*/ 5898240 60000 65536"/>
              <a:gd name="T9" fmla="*/ 751080 w 1143000"/>
              <a:gd name="T10" fmla="*/ 94562 h 3733800"/>
              <a:gd name="T11" fmla="*/ 1143000 w 1143000"/>
              <a:gd name="T12" fmla="*/ 1964556 h 3733800"/>
            </a:gdLst>
            <a:ahLst/>
            <a:cxnLst>
              <a:cxn ang="T6">
                <a:pos x="T0" y="T1"/>
              </a:cxn>
              <a:cxn ang="T7">
                <a:pos x="T2" y="T3"/>
              </a:cxn>
              <a:cxn ang="T8">
                <a:pos x="T4" y="T5"/>
              </a:cxn>
            </a:cxnLst>
            <a:rect l="T9" t="T10" r="T11" b="T12"/>
            <a:pathLst>
              <a:path w="1143000" h="3733800" stroke="0">
                <a:moveTo>
                  <a:pt x="751080" y="94561"/>
                </a:moveTo>
                <a:lnTo>
                  <a:pt x="751079" y="94561"/>
                </a:lnTo>
                <a:cubicBezTo>
                  <a:pt x="985032" y="347519"/>
                  <a:pt x="1143000" y="1061879"/>
                  <a:pt x="1143000" y="1866900"/>
                </a:cubicBezTo>
                <a:cubicBezTo>
                  <a:pt x="1143000" y="1899469"/>
                  <a:pt x="1142739" y="1932033"/>
                  <a:pt x="1142217" y="1964557"/>
                </a:cubicBezTo>
                <a:lnTo>
                  <a:pt x="571500" y="1866900"/>
                </a:lnTo>
                <a:close/>
              </a:path>
              <a:path w="1143000" h="3733800" fill="none">
                <a:moveTo>
                  <a:pt x="751080" y="94561"/>
                </a:moveTo>
                <a:lnTo>
                  <a:pt x="751079" y="94561"/>
                </a:lnTo>
                <a:cubicBezTo>
                  <a:pt x="985032" y="347519"/>
                  <a:pt x="1143000" y="1061879"/>
                  <a:pt x="1143000" y="1866900"/>
                </a:cubicBezTo>
                <a:cubicBezTo>
                  <a:pt x="1143000" y="1899469"/>
                  <a:pt x="1142739" y="1932033"/>
                  <a:pt x="1142217" y="1964557"/>
                </a:cubicBezTo>
              </a:path>
            </a:pathLst>
          </a:custGeom>
          <a:solidFill>
            <a:schemeClr val="bg1"/>
          </a:solidFill>
          <a:ln w="57150" algn="ctr">
            <a:solidFill>
              <a:schemeClr val="tx1"/>
            </a:solidFill>
            <a:prstDash val="sysDot"/>
            <a:round/>
            <a:headEnd/>
            <a:tailEnd/>
          </a:ln>
        </p:spPr>
        <p:txBody>
          <a:bodyPr rot="10800000" vert="eaVert"/>
          <a:lstStyle/>
          <a:p>
            <a:pPr>
              <a:defRPr/>
            </a:pPr>
            <a:endParaRPr lang="en-US" sz="2394"/>
          </a:p>
        </p:txBody>
      </p:sp>
      <p:sp>
        <p:nvSpPr>
          <p:cNvPr id="42" name="Arc 23"/>
          <p:cNvSpPr>
            <a:spLocks noChangeArrowheads="1"/>
          </p:cNvSpPr>
          <p:nvPr/>
        </p:nvSpPr>
        <p:spPr bwMode="auto">
          <a:xfrm rot="5139068">
            <a:off x="3325329" y="1099"/>
            <a:ext cx="1139825" cy="2801328"/>
          </a:xfrm>
          <a:custGeom>
            <a:avLst/>
            <a:gdLst>
              <a:gd name="T0" fmla="*/ 751080 w 1143000"/>
              <a:gd name="T1" fmla="*/ 94561 h 3733800"/>
              <a:gd name="T2" fmla="*/ 571500 w 1143000"/>
              <a:gd name="T3" fmla="*/ 1866900 h 3733800"/>
              <a:gd name="T4" fmla="*/ 1142218 w 1143000"/>
              <a:gd name="T5" fmla="*/ 1964557 h 3733800"/>
              <a:gd name="T6" fmla="*/ 11796480 60000 65536"/>
              <a:gd name="T7" fmla="*/ 11796480 60000 65536"/>
              <a:gd name="T8" fmla="*/ 5898240 60000 65536"/>
              <a:gd name="T9" fmla="*/ 751080 w 1143000"/>
              <a:gd name="T10" fmla="*/ 94561 h 3733800"/>
              <a:gd name="T11" fmla="*/ 1143000 w 1143000"/>
              <a:gd name="T12" fmla="*/ 1964557 h 3733800"/>
            </a:gdLst>
            <a:ahLst/>
            <a:cxnLst>
              <a:cxn ang="T6">
                <a:pos x="T0" y="T1"/>
              </a:cxn>
              <a:cxn ang="T7">
                <a:pos x="T2" y="T3"/>
              </a:cxn>
              <a:cxn ang="T8">
                <a:pos x="T4" y="T5"/>
              </a:cxn>
            </a:cxnLst>
            <a:rect l="T9" t="T10" r="T11" b="T12"/>
            <a:pathLst>
              <a:path w="1143000" h="3733800" stroke="0">
                <a:moveTo>
                  <a:pt x="751080" y="94561"/>
                </a:moveTo>
                <a:lnTo>
                  <a:pt x="751079" y="94561"/>
                </a:lnTo>
                <a:cubicBezTo>
                  <a:pt x="985032" y="347519"/>
                  <a:pt x="1143000" y="1061879"/>
                  <a:pt x="1143000" y="1866900"/>
                </a:cubicBezTo>
                <a:cubicBezTo>
                  <a:pt x="1143000" y="1899469"/>
                  <a:pt x="1142739" y="1932033"/>
                  <a:pt x="1142217" y="1964557"/>
                </a:cubicBezTo>
                <a:lnTo>
                  <a:pt x="571500" y="1866900"/>
                </a:lnTo>
                <a:close/>
              </a:path>
              <a:path w="1143000" h="3733800" fill="none">
                <a:moveTo>
                  <a:pt x="751080" y="94561"/>
                </a:moveTo>
                <a:lnTo>
                  <a:pt x="751079" y="94561"/>
                </a:lnTo>
                <a:cubicBezTo>
                  <a:pt x="985032" y="347519"/>
                  <a:pt x="1143000" y="1061879"/>
                  <a:pt x="1143000" y="1866900"/>
                </a:cubicBezTo>
                <a:cubicBezTo>
                  <a:pt x="1143000" y="1899469"/>
                  <a:pt x="1142739" y="1932033"/>
                  <a:pt x="1142217" y="1964557"/>
                </a:cubicBezTo>
              </a:path>
            </a:pathLst>
          </a:custGeom>
          <a:solidFill>
            <a:schemeClr val="bg1"/>
          </a:solidFill>
          <a:ln w="57150" algn="ctr">
            <a:solidFill>
              <a:schemeClr val="tx1"/>
            </a:solidFill>
            <a:prstDash val="sysDot"/>
            <a:round/>
            <a:headEnd/>
            <a:tailEnd/>
          </a:ln>
        </p:spPr>
        <p:txBody>
          <a:bodyPr rot="10800000" vert="eaVert"/>
          <a:lstStyle/>
          <a:p>
            <a:pPr>
              <a:defRPr/>
            </a:pPr>
            <a:endParaRPr lang="en-US" sz="2394"/>
          </a:p>
        </p:txBody>
      </p:sp>
      <p:cxnSp>
        <p:nvCxnSpPr>
          <p:cNvPr id="43" name="Straight Connector 24"/>
          <p:cNvCxnSpPr>
            <a:cxnSpLocks noChangeShapeType="1"/>
          </p:cNvCxnSpPr>
          <p:nvPr/>
        </p:nvCxnSpPr>
        <p:spPr bwMode="auto">
          <a:xfrm>
            <a:off x="3029301" y="1982789"/>
            <a:ext cx="856989" cy="1587"/>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sp>
        <p:nvSpPr>
          <p:cNvPr id="44" name="Rectangle 43"/>
          <p:cNvSpPr/>
          <p:nvPr/>
        </p:nvSpPr>
        <p:spPr bwMode="auto">
          <a:xfrm>
            <a:off x="2966270" y="2029122"/>
            <a:ext cx="971550" cy="259706"/>
          </a:xfrm>
          <a:prstGeom prst="rect">
            <a:avLst/>
          </a:prstGeom>
          <a:solidFill>
            <a:schemeClr val="accent2">
              <a:lumMod val="60000"/>
              <a:lumOff val="4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lstStyle/>
          <a:p>
            <a:pPr>
              <a:defRPr/>
            </a:pPr>
            <a:endParaRPr lang="en-US" sz="2394">
              <a:solidFill>
                <a:schemeClr val="tx1"/>
              </a:solidFill>
              <a:latin typeface="Times New Roman" panose="02020603050405020304" pitchFamily="18" charset="0"/>
            </a:endParaRPr>
          </a:p>
        </p:txBody>
      </p:sp>
      <p:cxnSp>
        <p:nvCxnSpPr>
          <p:cNvPr id="46" name="Straight Connector 45"/>
          <p:cNvCxnSpPr>
            <a:cxnSpLocks noChangeShapeType="1"/>
          </p:cNvCxnSpPr>
          <p:nvPr/>
        </p:nvCxnSpPr>
        <p:spPr bwMode="auto">
          <a:xfrm>
            <a:off x="3972227" y="1965325"/>
            <a:ext cx="1943145" cy="1588"/>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47" name="Straight Arrow Connector 46"/>
          <p:cNvCxnSpPr>
            <a:cxnSpLocks noChangeShapeType="1"/>
          </p:cNvCxnSpPr>
          <p:nvPr/>
        </p:nvCxnSpPr>
        <p:spPr bwMode="auto">
          <a:xfrm rot="5400000">
            <a:off x="4987627" y="1705173"/>
            <a:ext cx="531812" cy="1193"/>
          </a:xfrm>
          <a:prstGeom prst="straightConnector1">
            <a:avLst/>
          </a:prstGeom>
          <a:noFill/>
          <a:ln w="28575" algn="ctr">
            <a:solidFill>
              <a:srgbClr val="0000FF"/>
            </a:solidFill>
            <a:round/>
            <a:headEnd type="arrow" w="med" len="med"/>
            <a:tailEnd type="arrow" w="med" len="med"/>
          </a:ln>
          <a:extLst>
            <a:ext uri="{909E8E84-426E-40DD-AFC4-6F175D3DCCD1}">
              <a14:hiddenFill xmlns:a14="http://schemas.microsoft.com/office/drawing/2010/main">
                <a:noFill/>
              </a14:hiddenFill>
            </a:ext>
          </a:extLst>
        </p:spPr>
      </p:cxnSp>
      <p:cxnSp>
        <p:nvCxnSpPr>
          <p:cNvPr id="48" name="Straight Connector 47"/>
          <p:cNvCxnSpPr>
            <a:cxnSpLocks noChangeShapeType="1"/>
          </p:cNvCxnSpPr>
          <p:nvPr/>
        </p:nvCxnSpPr>
        <p:spPr bwMode="auto">
          <a:xfrm>
            <a:off x="3972227" y="1439864"/>
            <a:ext cx="1943145" cy="1587"/>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49" name="TextBox 48"/>
          <p:cNvSpPr txBox="1">
            <a:spLocks noChangeArrowheads="1"/>
          </p:cNvSpPr>
          <p:nvPr/>
        </p:nvSpPr>
        <p:spPr bwMode="auto">
          <a:xfrm>
            <a:off x="4038600" y="1016000"/>
            <a:ext cx="2570967" cy="461665"/>
          </a:xfrm>
          <a:prstGeom prst="rect">
            <a:avLst/>
          </a:prstGeom>
          <a:noFill/>
          <a:ln w="9525">
            <a:noFill/>
            <a:miter lim="800000"/>
            <a:headEnd/>
            <a:tailEnd/>
          </a:ln>
        </p:spPr>
        <p:txBody>
          <a:bodyPr>
            <a:spAutoFit/>
          </a:bodyPr>
          <a:lstStyle/>
          <a:p>
            <a:pPr>
              <a:defRPr/>
            </a:pPr>
            <a:r>
              <a:rPr lang="en-US" sz="2400" b="1" dirty="0" err="1">
                <a:latin typeface="Constantia" pitchFamily="18" charset="0"/>
              </a:rPr>
              <a:t>Vị</a:t>
            </a:r>
            <a:r>
              <a:rPr lang="en-US" sz="2400" b="1" dirty="0">
                <a:latin typeface="Constantia" pitchFamily="18" charset="0"/>
              </a:rPr>
              <a:t> </a:t>
            </a:r>
            <a:r>
              <a:rPr lang="en-US" sz="2400" b="1" dirty="0" err="1">
                <a:latin typeface="Constantia" pitchFamily="18" charset="0"/>
              </a:rPr>
              <a:t>trí</a:t>
            </a:r>
            <a:r>
              <a:rPr lang="en-US" sz="2400" b="1" dirty="0">
                <a:latin typeface="Constantia" pitchFamily="18" charset="0"/>
              </a:rPr>
              <a:t> </a:t>
            </a:r>
            <a:r>
              <a:rPr lang="en-US" sz="2400" b="1" dirty="0" err="1">
                <a:latin typeface="Constantia" pitchFamily="18" charset="0"/>
              </a:rPr>
              <a:t>cao</a:t>
            </a:r>
            <a:r>
              <a:rPr lang="en-US" sz="2400" b="1" dirty="0">
                <a:latin typeface="Constantia" pitchFamily="18" charset="0"/>
              </a:rPr>
              <a:t> </a:t>
            </a:r>
            <a:r>
              <a:rPr lang="en-US" sz="2400" b="1" dirty="0" err="1">
                <a:latin typeface="Constantia" pitchFamily="18" charset="0"/>
              </a:rPr>
              <a:t>nhất</a:t>
            </a:r>
            <a:endParaRPr lang="en-US" sz="2400" b="1" dirty="0">
              <a:latin typeface="Constantia" pitchFamily="18" charset="0"/>
            </a:endParaRPr>
          </a:p>
        </p:txBody>
      </p:sp>
      <p:sp>
        <p:nvSpPr>
          <p:cNvPr id="50" name="TextBox 49"/>
          <p:cNvSpPr txBox="1">
            <a:spLocks noChangeArrowheads="1"/>
          </p:cNvSpPr>
          <p:nvPr/>
        </p:nvSpPr>
        <p:spPr bwMode="auto">
          <a:xfrm>
            <a:off x="5657439" y="1828800"/>
            <a:ext cx="2572161" cy="461665"/>
          </a:xfrm>
          <a:prstGeom prst="rect">
            <a:avLst/>
          </a:prstGeom>
          <a:noFill/>
          <a:ln w="9525">
            <a:noFill/>
            <a:miter lim="800000"/>
            <a:headEnd/>
            <a:tailEnd/>
          </a:ln>
        </p:spPr>
        <p:txBody>
          <a:bodyPr>
            <a:spAutoFit/>
          </a:bodyPr>
          <a:lstStyle/>
          <a:p>
            <a:pPr>
              <a:defRPr/>
            </a:pPr>
            <a:r>
              <a:rPr lang="en-US" sz="2400" b="1" dirty="0" err="1">
                <a:latin typeface="Constantia" pitchFamily="18" charset="0"/>
              </a:rPr>
              <a:t>Vị</a:t>
            </a:r>
            <a:r>
              <a:rPr lang="en-US" sz="2400" b="1" dirty="0">
                <a:latin typeface="Constantia" pitchFamily="18" charset="0"/>
              </a:rPr>
              <a:t> </a:t>
            </a:r>
            <a:r>
              <a:rPr lang="en-US" sz="2400" b="1" dirty="0" err="1">
                <a:latin typeface="Constantia" pitchFamily="18" charset="0"/>
              </a:rPr>
              <a:t>trí</a:t>
            </a:r>
            <a:r>
              <a:rPr lang="en-US" sz="2400" b="1" dirty="0">
                <a:latin typeface="Constantia" pitchFamily="18" charset="0"/>
              </a:rPr>
              <a:t> </a:t>
            </a:r>
            <a:r>
              <a:rPr lang="en-US" sz="2400" b="1" dirty="0" err="1">
                <a:latin typeface="Constantia" pitchFamily="18" charset="0"/>
              </a:rPr>
              <a:t>cân</a:t>
            </a:r>
            <a:r>
              <a:rPr lang="en-US" sz="2400" b="1" dirty="0">
                <a:latin typeface="Constantia" pitchFamily="18" charset="0"/>
              </a:rPr>
              <a:t> </a:t>
            </a:r>
            <a:r>
              <a:rPr lang="en-US" sz="2400" b="1" dirty="0" err="1">
                <a:latin typeface="Constantia" pitchFamily="18" charset="0"/>
              </a:rPr>
              <a:t>bằng</a:t>
            </a:r>
            <a:endParaRPr lang="en-US" sz="2400" b="1" dirty="0">
              <a:latin typeface="Constantia" pitchFamily="18" charset="0"/>
            </a:endParaRPr>
          </a:p>
        </p:txBody>
      </p:sp>
      <p:sp>
        <p:nvSpPr>
          <p:cNvPr id="51" name="Rounded Rectangular Callout 17"/>
          <p:cNvSpPr/>
          <p:nvPr/>
        </p:nvSpPr>
        <p:spPr bwMode="auto">
          <a:xfrm>
            <a:off x="5749592" y="1295400"/>
            <a:ext cx="2909498" cy="380057"/>
          </a:xfrm>
          <a:prstGeom prst="wedgeRoundRectCallout">
            <a:avLst>
              <a:gd name="adj1" fmla="val -65335"/>
              <a:gd name="adj2" fmla="val -5417"/>
              <a:gd name="adj3" fmla="val 16667"/>
            </a:avLst>
          </a:prstGeom>
          <a:solidFill>
            <a:schemeClr val="bg1"/>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2400" b="1" dirty="0" err="1">
                <a:latin typeface="Constantia" pitchFamily="18" charset="0"/>
              </a:rPr>
              <a:t>Độ</a:t>
            </a:r>
            <a:r>
              <a:rPr lang="en-US" sz="2400" b="1" dirty="0">
                <a:latin typeface="Constantia" pitchFamily="18" charset="0"/>
              </a:rPr>
              <a:t> </a:t>
            </a:r>
            <a:r>
              <a:rPr lang="en-US" sz="2400" b="1" dirty="0" err="1">
                <a:latin typeface="Constantia" pitchFamily="18" charset="0"/>
              </a:rPr>
              <a:t>lệch</a:t>
            </a:r>
            <a:r>
              <a:rPr lang="en-US" sz="2400" b="1" dirty="0">
                <a:latin typeface="Constantia" pitchFamily="18" charset="0"/>
              </a:rPr>
              <a:t> </a:t>
            </a:r>
            <a:r>
              <a:rPr lang="en-US" sz="2400" b="1" dirty="0" err="1">
                <a:latin typeface="Constantia" pitchFamily="18" charset="0"/>
              </a:rPr>
              <a:t>lớn</a:t>
            </a:r>
            <a:r>
              <a:rPr lang="en-US" sz="2400" b="1" dirty="0">
                <a:latin typeface="Constantia" pitchFamily="18" charset="0"/>
              </a:rPr>
              <a:t> </a:t>
            </a:r>
            <a:r>
              <a:rPr lang="en-US" sz="2400" b="1" dirty="0" err="1">
                <a:latin typeface="Constantia" pitchFamily="18" charset="0"/>
              </a:rPr>
              <a:t>nhất</a:t>
            </a:r>
            <a:endParaRPr lang="en-US" sz="2400" b="1" dirty="0">
              <a:latin typeface="Constantia" pitchFamily="18" charset="0"/>
            </a:endParaRPr>
          </a:p>
        </p:txBody>
      </p:sp>
      <p:cxnSp>
        <p:nvCxnSpPr>
          <p:cNvPr id="52" name="Straight Connector 51"/>
          <p:cNvCxnSpPr>
            <a:cxnSpLocks noChangeShapeType="1"/>
          </p:cNvCxnSpPr>
          <p:nvPr/>
        </p:nvCxnSpPr>
        <p:spPr bwMode="auto">
          <a:xfrm>
            <a:off x="3857644" y="1968501"/>
            <a:ext cx="1371421" cy="3175"/>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01473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par>
                                <p:cTn id="8" presetID="14" presetClass="entr" presetSubtype="1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randombar(horizontal)">
                                      <p:cBhvr>
                                        <p:cTn id="10" dur="500"/>
                                        <p:tgtEl>
                                          <p:spTgt spid="43"/>
                                        </p:tgtEl>
                                      </p:cBhvr>
                                    </p:animEffect>
                                  </p:childTnLst>
                                </p:cTn>
                              </p:par>
                              <p:par>
                                <p:cTn id="11" presetID="14" presetClass="entr" presetSubtype="1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randombar(horizontal)">
                                      <p:cBhvr>
                                        <p:cTn id="13" dur="500"/>
                                        <p:tgtEl>
                                          <p:spTgt spid="5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xit" presetSubtype="10" fill="hold" nodeType="clickEffect">
                                  <p:stCondLst>
                                    <p:cond delay="0"/>
                                  </p:stCondLst>
                                  <p:childTnLst>
                                    <p:animEffect transition="out" filter="randombar(horizontal)">
                                      <p:cBhvr>
                                        <p:cTn id="17" dur="500"/>
                                        <p:tgtEl>
                                          <p:spTgt spid="52"/>
                                        </p:tgtEl>
                                      </p:cBhvr>
                                    </p:animEffect>
                                    <p:set>
                                      <p:cBhvr>
                                        <p:cTn id="18" dur="1" fill="hold">
                                          <p:stCondLst>
                                            <p:cond delay="499"/>
                                          </p:stCondLst>
                                        </p:cTn>
                                        <p:tgtEl>
                                          <p:spTgt spid="52"/>
                                        </p:tgtEl>
                                        <p:attrNameLst>
                                          <p:attrName>style.visibility</p:attrName>
                                        </p:attrNameLst>
                                      </p:cBhvr>
                                      <p:to>
                                        <p:strVal val="hidden"/>
                                      </p:to>
                                    </p:set>
                                  </p:childTnLst>
                                </p:cTn>
                              </p:par>
                              <p:par>
                                <p:cTn id="19" presetID="14" presetClass="entr" presetSubtype="1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randombar(horizontal)">
                                      <p:cBhvr>
                                        <p:cTn id="21" dur="500"/>
                                        <p:tgtEl>
                                          <p:spTgt spid="46"/>
                                        </p:tgtEl>
                                      </p:cBhvr>
                                    </p:animEffec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randombar(horizontal)">
                                      <p:cBhvr>
                                        <p:cTn id="25" dur="500"/>
                                        <p:tgtEl>
                                          <p:spTgt spid="42"/>
                                        </p:tgtEl>
                                      </p:cBhvr>
                                    </p:animEffect>
                                  </p:childTnLst>
                                </p:cTn>
                              </p:par>
                            </p:childTnLst>
                          </p:cTn>
                        </p:par>
                        <p:par>
                          <p:cTn id="26" fill="hold">
                            <p:stCondLst>
                              <p:cond delay="1000"/>
                            </p:stCondLst>
                            <p:childTnLst>
                              <p:par>
                                <p:cTn id="27" presetID="14" presetClass="entr" presetSubtype="10"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randombar(horizontal)">
                                      <p:cBhvr>
                                        <p:cTn id="29" dur="500"/>
                                        <p:tgtEl>
                                          <p:spTgt spid="37"/>
                                        </p:tgtEl>
                                      </p:cBhvr>
                                    </p:animEffect>
                                  </p:childTnLst>
                                </p:cTn>
                              </p:par>
                            </p:childTnLst>
                          </p:cTn>
                        </p:par>
                        <p:par>
                          <p:cTn id="30" fill="hold">
                            <p:stCondLst>
                              <p:cond delay="1500"/>
                            </p:stCondLst>
                            <p:childTnLst>
                              <p:par>
                                <p:cTn id="31" presetID="14" presetClass="entr" presetSubtype="10"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randombar(horizontal)">
                                      <p:cBhvr>
                                        <p:cTn id="33" dur="500"/>
                                        <p:tgtEl>
                                          <p:spTgt spid="50"/>
                                        </p:tgtEl>
                                      </p:cBhvr>
                                    </p:animEffect>
                                  </p:childTnLst>
                                </p:cTn>
                              </p:par>
                              <p:par>
                                <p:cTn id="34" presetID="14" presetClass="entr" presetSubtype="10"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randombar(horizontal)">
                                      <p:cBhvr>
                                        <p:cTn id="36" dur="500"/>
                                        <p:tgtEl>
                                          <p:spTgt spid="48"/>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randombar(horizontal)">
                                      <p:cBhvr>
                                        <p:cTn id="39" dur="500"/>
                                        <p:tgtEl>
                                          <p:spTgt spid="49"/>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nodeType="click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diamond(in)">
                                      <p:cBhvr>
                                        <p:cTn id="44" dur="1000"/>
                                        <p:tgtEl>
                                          <p:spTgt spid="47"/>
                                        </p:tgtEl>
                                      </p:cBhvr>
                                    </p:animEffect>
                                  </p:childTnLst>
                                </p:cTn>
                              </p:par>
                            </p:childTnLst>
                          </p:cTn>
                        </p:par>
                        <p:par>
                          <p:cTn id="45" fill="hold">
                            <p:stCondLst>
                              <p:cond delay="1000"/>
                            </p:stCondLst>
                            <p:childTnLst>
                              <p:par>
                                <p:cTn id="46" presetID="14" presetClass="entr" presetSubtype="10" fill="hold" nodeType="after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randombar(horizontal)">
                                      <p:cBhvr>
                                        <p:cTn id="48" dur="500"/>
                                        <p:tgtEl>
                                          <p:spTgt spid="51"/>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randombar(horizontal)">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box(in)">
                                      <p:cBhvr>
                                        <p:cTn id="58" dur="1000"/>
                                        <p:tgtEl>
                                          <p:spTgt spid="3"/>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box(in)">
                                      <p:cBhvr>
                                        <p:cTn id="61" dur="500"/>
                                        <p:tgtEl>
                                          <p:spTgt spid="33"/>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6153"/>
                                        </p:tgtEl>
                                        <p:attrNameLst>
                                          <p:attrName>style.visibility</p:attrName>
                                        </p:attrNameLst>
                                      </p:cBhvr>
                                      <p:to>
                                        <p:strVal val="visible"/>
                                      </p:to>
                                    </p:set>
                                    <p:animEffect transition="in" filter="box(in)">
                                      <p:cBhvr>
                                        <p:cTn id="64" dur="500"/>
                                        <p:tgtEl>
                                          <p:spTgt spid="6153"/>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4" presetClass="entr" presetSubtype="16" fill="hold" nodeType="click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box(in)">
                                      <p:cBhvr>
                                        <p:cTn id="69" dur="1000"/>
                                        <p:tgtEl>
                                          <p:spTgt spid="2"/>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box(in)">
                                      <p:cBhvr>
                                        <p:cTn id="72" dur="1000"/>
                                        <p:tgtEl>
                                          <p:spTgt spid="3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6161"/>
                                        </p:tgtEl>
                                        <p:attrNameLst>
                                          <p:attrName>style.visibility</p:attrName>
                                        </p:attrNameLst>
                                      </p:cBhvr>
                                      <p:to>
                                        <p:strVal val="visible"/>
                                      </p:to>
                                    </p:set>
                                    <p:animEffect transition="in" filter="box(in)">
                                      <p:cBhvr>
                                        <p:cTn id="77" dur="1000"/>
                                        <p:tgtEl>
                                          <p:spTgt spid="616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nodeType="clickEffect">
                                  <p:stCondLst>
                                    <p:cond delay="0"/>
                                  </p:stCondLst>
                                  <p:childTnLst>
                                    <p:set>
                                      <p:cBhvr>
                                        <p:cTn id="81" dur="1" fill="hold">
                                          <p:stCondLst>
                                            <p:cond delay="0"/>
                                          </p:stCondLst>
                                        </p:cTn>
                                        <p:tgtEl>
                                          <p:spTgt spid="6162"/>
                                        </p:tgtEl>
                                        <p:attrNameLst>
                                          <p:attrName>style.visibility</p:attrName>
                                        </p:attrNameLst>
                                      </p:cBhvr>
                                      <p:to>
                                        <p:strVal val="visible"/>
                                      </p:to>
                                    </p:set>
                                    <p:animEffect transition="in" filter="blinds(horizontal)">
                                      <p:cBhvr>
                                        <p:cTn id="82" dur="1000"/>
                                        <p:tgtEl>
                                          <p:spTgt spid="6162"/>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blinds(horizontal)">
                                      <p:cBhvr>
                                        <p:cTn id="85" dur="1000"/>
                                        <p:tgtEl>
                                          <p:spTgt spid="35"/>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blinds(horizontal)">
                                      <p:cBhvr>
                                        <p:cTn id="90" dur="500"/>
                                        <p:tgtEl>
                                          <p:spTgt spid="38"/>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linds(horizontal)">
                                      <p:cBhvr>
                                        <p:cTn id="95" dur="500"/>
                                        <p:tgtEl>
                                          <p:spTgt spid="40"/>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blinds(horizontal)">
                                      <p:cBhvr>
                                        <p:cTn id="10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6161" grpId="0" animBg="1"/>
      <p:bldP spid="6153" grpId="0"/>
      <p:bldP spid="33" grpId="0"/>
      <p:bldP spid="39" grpId="0"/>
      <p:bldP spid="38" grpId="0" animBg="1"/>
      <p:bldP spid="40" grpId="0"/>
      <p:bldP spid="41" grpId="0"/>
      <p:bldP spid="49"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057" y="2743854"/>
            <a:ext cx="7034886" cy="34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5" y="170997"/>
            <a:ext cx="9058275" cy="2191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2599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1524000" y="41565"/>
            <a:ext cx="548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a:solidFill>
                  <a:srgbClr val="0000FF"/>
                </a:solidFill>
                <a:latin typeface="Times New Roman" pitchFamily="18" charset="0"/>
                <a:cs typeface="Times New Roman" pitchFamily="18" charset="0"/>
              </a:rPr>
              <a:t>CHỦ ĐỀ 4 -ÂM THANH</a:t>
            </a: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08373" y="500787"/>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924580"/>
            <a:ext cx="365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Độ</a:t>
            </a:r>
            <a:r>
              <a:rPr lang="en-US" altLang="en-US" sz="2800" b="1" u="sng" dirty="0">
                <a:solidFill>
                  <a:srgbClr val="3333FF"/>
                </a:solidFill>
                <a:latin typeface="Times New Roman" pitchFamily="18" charset="0"/>
                <a:cs typeface="Times New Roman" pitchFamily="18" charset="0"/>
              </a:rPr>
              <a:t> to </a:t>
            </a:r>
            <a:r>
              <a:rPr lang="en-US" altLang="en-US" sz="2800" b="1" u="sng" dirty="0" err="1">
                <a:solidFill>
                  <a:srgbClr val="3333FF"/>
                </a:solidFill>
                <a:latin typeface="Times New Roman" pitchFamily="18" charset="0"/>
                <a:cs typeface="Times New Roman" pitchFamily="18" charset="0"/>
              </a:rPr>
              <a:t>của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âm</a:t>
            </a:r>
            <a:r>
              <a:rPr lang="en-US" altLang="en-US" sz="2800" b="1" u="sng" dirty="0">
                <a:solidFill>
                  <a:srgbClr val="3333FF"/>
                </a:solidFill>
                <a:latin typeface="Times New Roman" pitchFamily="18" charset="0"/>
                <a:cs typeface="Times New Roman" pitchFamily="18" charset="0"/>
              </a:rPr>
              <a:t> :</a:t>
            </a:r>
            <a:endParaRPr lang="en-US" altLang="en-US" sz="2800" b="1" u="sng" dirty="0">
              <a:solidFill>
                <a:srgbClr val="0000FF"/>
              </a:solidFill>
              <a:latin typeface="Times New Roman" pitchFamily="18" charset="0"/>
              <a:cs typeface="Times New Roman" pitchFamily="18" charset="0"/>
            </a:endParaRPr>
          </a:p>
        </p:txBody>
      </p:sp>
      <p:sp>
        <p:nvSpPr>
          <p:cNvPr id="5" name="Text Box 20"/>
          <p:cNvSpPr txBox="1">
            <a:spLocks noChangeArrowheads="1"/>
          </p:cNvSpPr>
          <p:nvPr/>
        </p:nvSpPr>
        <p:spPr bwMode="auto">
          <a:xfrm>
            <a:off x="914400" y="498765"/>
            <a:ext cx="71004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a:solidFill>
                  <a:srgbClr val="FF0000"/>
                </a:solidFill>
                <a:latin typeface="Times New Roman" pitchFamily="18" charset="0"/>
                <a:cs typeface="Times New Roman" pitchFamily="18" charset="0"/>
              </a:rPr>
              <a:t>BÀI 13- ĐỘ TO VÀ ĐỘ CAO CỦA ÂM </a:t>
            </a:r>
          </a:p>
        </p:txBody>
      </p:sp>
      <p:sp>
        <p:nvSpPr>
          <p:cNvPr id="2" name="Rectangle 1"/>
          <p:cNvSpPr/>
          <p:nvPr/>
        </p:nvSpPr>
        <p:spPr>
          <a:xfrm>
            <a:off x="0" y="1371600"/>
            <a:ext cx="9008918" cy="954107"/>
          </a:xfrm>
          <a:prstGeom prst="rect">
            <a:avLst/>
          </a:prstGeom>
        </p:spPr>
        <p:txBody>
          <a:bodyPr wrap="square">
            <a:spAutoFit/>
          </a:bodyPr>
          <a:lstStyle/>
          <a:p>
            <a:pPr>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Biên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dao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lệch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lớn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nhất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của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vật</a:t>
            </a:r>
            <a:r>
              <a:rPr lang="en-US" altLang="en-US" sz="2800" dirty="0">
                <a:latin typeface="Times New Roman" pitchFamily="18" charset="0"/>
                <a:cs typeface="Times New Roman" pitchFamily="18" charset="0"/>
              </a:rPr>
              <a:t> so </a:t>
            </a:r>
            <a:r>
              <a:rPr lang="en-US" altLang="en-US" sz="2800" dirty="0" err="1">
                <a:latin typeface="Times New Roman" pitchFamily="18" charset="0"/>
                <a:cs typeface="Times New Roman" pitchFamily="18" charset="0"/>
              </a:rPr>
              <a:t>với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vị</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bằng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của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nó</a:t>
            </a:r>
            <a:r>
              <a:rPr lang="en-US" alt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690725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8600" y="304800"/>
            <a:ext cx="8686800" cy="2057400"/>
          </a:xfrm>
        </p:spPr>
        <p:txBody>
          <a:bodyPr>
            <a:noAutofit/>
          </a:bodyPr>
          <a:lstStyle/>
          <a:p>
            <a:pPr algn="l"/>
            <a:r>
              <a:rPr lang="en-US" altLang="en-US" sz="2800" dirty="0" err="1">
                <a:latin typeface="Times New Roman" pitchFamily="18" charset="0"/>
                <a:cs typeface="Times New Roman" pitchFamily="18" charset="0"/>
              </a:rPr>
              <a:t>Hình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dưới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đây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thấy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đồ</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thị</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dao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âm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màn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dao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nguồn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âm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một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âm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thoa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được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gõ</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nhẹ</a:t>
            </a:r>
            <a:r>
              <a:rPr lang="en-US" altLang="en-US" sz="2800" dirty="0">
                <a:latin typeface="Times New Roman" pitchFamily="18" charset="0"/>
                <a:cs typeface="Times New Roman" pitchFamily="18" charset="0"/>
              </a:rPr>
              <a:t> (a)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gõ</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mạnh</a:t>
            </a:r>
            <a:r>
              <a:rPr lang="en-US" altLang="en-US" sz="2800" dirty="0">
                <a:latin typeface="Times New Roman" pitchFamily="18" charset="0"/>
                <a:cs typeface="Times New Roman" pitchFamily="18" charset="0"/>
              </a:rPr>
              <a:t> (b).</a:t>
            </a:r>
            <a:br>
              <a:rPr lang="en-US" altLang="en-US" sz="2800" dirty="0">
                <a:latin typeface="Times New Roman" pitchFamily="18" charset="0"/>
                <a:cs typeface="Times New Roman" pitchFamily="18" charset="0"/>
              </a:rPr>
            </a:br>
            <a:r>
              <a:rPr lang="en-US" altLang="en-US" sz="2800" dirty="0" err="1">
                <a:latin typeface="Times New Roman" pitchFamily="18" charset="0"/>
                <a:cs typeface="Times New Roman" pitchFamily="18" charset="0"/>
              </a:rPr>
              <a:t>Sóng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âm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nào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biên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dao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lớn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hơn</a:t>
            </a:r>
            <a:r>
              <a:rPr lang="en-US" altLang="en-US" sz="2800" dirty="0">
                <a:latin typeface="Times New Roman" pitchFamily="18" charset="0"/>
                <a:cs typeface="Times New Roman" pitchFamily="18" charset="0"/>
              </a:rPr>
              <a:t> ?</a:t>
            </a:r>
          </a:p>
        </p:txBody>
      </p:sp>
      <p:pic>
        <p:nvPicPr>
          <p:cNvPr id="11270" name="Picture 6" descr="C:\Users\ADMIN\Desktop\11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40677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7"/>
          <p:cNvSpPr>
            <a:spLocks noChangeArrowheads="1"/>
          </p:cNvSpPr>
          <p:nvPr/>
        </p:nvSpPr>
        <p:spPr bwMode="auto">
          <a:xfrm>
            <a:off x="4648200" y="2362200"/>
            <a:ext cx="4114800" cy="162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5000"/>
              </a:lnSpc>
              <a:spcBef>
                <a:spcPts val="600"/>
              </a:spcBef>
              <a:spcAft>
                <a:spcPts val="600"/>
              </a:spcAft>
            </a:pPr>
            <a:r>
              <a:rPr lang="en-US" altLang="en-US" sz="3200" b="1" dirty="0" err="1">
                <a:solidFill>
                  <a:srgbClr val="000000"/>
                </a:solidFill>
                <a:cs typeface="Calibri" pitchFamily="34" charset="0"/>
              </a:rPr>
              <a:t>Biên</a:t>
            </a:r>
            <a:r>
              <a:rPr lang="en-US" altLang="en-US" sz="3200" b="1" dirty="0">
                <a:solidFill>
                  <a:srgbClr val="000000"/>
                </a:solidFill>
                <a:cs typeface="Calibri" pitchFamily="34" charset="0"/>
              </a:rPr>
              <a:t> </a:t>
            </a:r>
            <a:r>
              <a:rPr lang="en-US" altLang="en-US" sz="3200" b="1" dirty="0" err="1">
                <a:solidFill>
                  <a:srgbClr val="000000"/>
                </a:solidFill>
                <a:cs typeface="Calibri" pitchFamily="34" charset="0"/>
              </a:rPr>
              <a:t>độ</a:t>
            </a:r>
            <a:r>
              <a:rPr lang="en-US" altLang="en-US" sz="3200" b="1" dirty="0">
                <a:solidFill>
                  <a:srgbClr val="000000"/>
                </a:solidFill>
                <a:cs typeface="Calibri" pitchFamily="34" charset="0"/>
              </a:rPr>
              <a:t> </a:t>
            </a:r>
            <a:r>
              <a:rPr lang="en-US" altLang="en-US" sz="3200" b="1" dirty="0" err="1">
                <a:solidFill>
                  <a:srgbClr val="000000"/>
                </a:solidFill>
                <a:cs typeface="Calibri" pitchFamily="34" charset="0"/>
              </a:rPr>
              <a:t>dao</a:t>
            </a:r>
            <a:r>
              <a:rPr lang="en-US" altLang="en-US" sz="3200" b="1" dirty="0">
                <a:solidFill>
                  <a:srgbClr val="000000"/>
                </a:solidFill>
                <a:cs typeface="Calibri" pitchFamily="34" charset="0"/>
              </a:rPr>
              <a:t> </a:t>
            </a:r>
            <a:r>
              <a:rPr lang="en-US" altLang="en-US" sz="3200" b="1" dirty="0" err="1">
                <a:solidFill>
                  <a:srgbClr val="000000"/>
                </a:solidFill>
                <a:cs typeface="Calibri" pitchFamily="34" charset="0"/>
              </a:rPr>
              <a:t>động</a:t>
            </a:r>
            <a:r>
              <a:rPr lang="en-US" altLang="en-US" sz="3200" b="1" dirty="0">
                <a:solidFill>
                  <a:srgbClr val="000000"/>
                </a:solidFill>
                <a:cs typeface="Calibri" pitchFamily="34" charset="0"/>
              </a:rPr>
              <a:t> ở </a:t>
            </a:r>
            <a:r>
              <a:rPr lang="en-US" altLang="en-US" sz="3200" b="1" dirty="0" err="1">
                <a:solidFill>
                  <a:srgbClr val="000000"/>
                </a:solidFill>
                <a:cs typeface="Calibri" pitchFamily="34" charset="0"/>
              </a:rPr>
              <a:t>hình</a:t>
            </a:r>
            <a:r>
              <a:rPr lang="en-US" altLang="en-US" sz="3200" b="1" dirty="0">
                <a:solidFill>
                  <a:srgbClr val="000000"/>
                </a:solidFill>
                <a:cs typeface="Calibri" pitchFamily="34" charset="0"/>
              </a:rPr>
              <a:t> b </a:t>
            </a:r>
            <a:r>
              <a:rPr lang="en-US" altLang="en-US" sz="3200" b="1" dirty="0" err="1">
                <a:solidFill>
                  <a:srgbClr val="000000"/>
                </a:solidFill>
                <a:cs typeface="Calibri" pitchFamily="34" charset="0"/>
              </a:rPr>
              <a:t>lớn</a:t>
            </a:r>
            <a:r>
              <a:rPr lang="en-US" altLang="en-US" sz="3200" b="1" dirty="0">
                <a:solidFill>
                  <a:srgbClr val="000000"/>
                </a:solidFill>
                <a:cs typeface="Calibri" pitchFamily="34" charset="0"/>
              </a:rPr>
              <a:t> </a:t>
            </a:r>
            <a:r>
              <a:rPr lang="en-US" altLang="en-US" sz="3200" b="1" dirty="0" err="1">
                <a:solidFill>
                  <a:srgbClr val="000000"/>
                </a:solidFill>
                <a:cs typeface="Calibri" pitchFamily="34" charset="0"/>
              </a:rPr>
              <a:t>hơn</a:t>
            </a:r>
            <a:r>
              <a:rPr lang="en-US" altLang="en-US" sz="3200" b="1" dirty="0">
                <a:solidFill>
                  <a:srgbClr val="000000"/>
                </a:solidFill>
                <a:cs typeface="Calibri" pitchFamily="34" charset="0"/>
              </a:rPr>
              <a:t> </a:t>
            </a:r>
            <a:r>
              <a:rPr lang="en-US" altLang="en-US" sz="3200" b="1" dirty="0" err="1">
                <a:solidFill>
                  <a:srgbClr val="000000"/>
                </a:solidFill>
                <a:cs typeface="Calibri" pitchFamily="34" charset="0"/>
              </a:rPr>
              <a:t>biên</a:t>
            </a:r>
            <a:r>
              <a:rPr lang="en-US" altLang="en-US" sz="3200" b="1" dirty="0">
                <a:solidFill>
                  <a:srgbClr val="000000"/>
                </a:solidFill>
                <a:cs typeface="Calibri" pitchFamily="34" charset="0"/>
              </a:rPr>
              <a:t> </a:t>
            </a:r>
            <a:r>
              <a:rPr lang="en-US" altLang="en-US" sz="3200" b="1" dirty="0" err="1">
                <a:solidFill>
                  <a:srgbClr val="000000"/>
                </a:solidFill>
                <a:cs typeface="Calibri" pitchFamily="34" charset="0"/>
              </a:rPr>
              <a:t>độ</a:t>
            </a:r>
            <a:r>
              <a:rPr lang="en-US" altLang="en-US" sz="3200" b="1" dirty="0">
                <a:solidFill>
                  <a:srgbClr val="000000"/>
                </a:solidFill>
                <a:cs typeface="Calibri" pitchFamily="34" charset="0"/>
              </a:rPr>
              <a:t> </a:t>
            </a:r>
            <a:r>
              <a:rPr lang="en-US" altLang="en-US" sz="3200" b="1" dirty="0" err="1">
                <a:solidFill>
                  <a:srgbClr val="000000"/>
                </a:solidFill>
                <a:cs typeface="Calibri" pitchFamily="34" charset="0"/>
              </a:rPr>
              <a:t>dao</a:t>
            </a:r>
            <a:r>
              <a:rPr lang="en-US" altLang="en-US" sz="3200" b="1" dirty="0">
                <a:solidFill>
                  <a:srgbClr val="000000"/>
                </a:solidFill>
                <a:cs typeface="Calibri" pitchFamily="34" charset="0"/>
              </a:rPr>
              <a:t> </a:t>
            </a:r>
            <a:r>
              <a:rPr lang="en-US" altLang="en-US" sz="3200" b="1" dirty="0" err="1">
                <a:solidFill>
                  <a:srgbClr val="000000"/>
                </a:solidFill>
                <a:cs typeface="Calibri" pitchFamily="34" charset="0"/>
              </a:rPr>
              <a:t>động</a:t>
            </a:r>
            <a:r>
              <a:rPr lang="en-US" altLang="en-US" sz="3200" b="1" dirty="0">
                <a:solidFill>
                  <a:srgbClr val="000000"/>
                </a:solidFill>
                <a:cs typeface="Calibri" pitchFamily="34" charset="0"/>
              </a:rPr>
              <a:t> ở </a:t>
            </a:r>
            <a:r>
              <a:rPr lang="en-US" altLang="en-US" sz="3200" b="1" dirty="0" err="1">
                <a:solidFill>
                  <a:srgbClr val="000000"/>
                </a:solidFill>
                <a:cs typeface="Calibri" pitchFamily="34" charset="0"/>
              </a:rPr>
              <a:t>hình</a:t>
            </a:r>
            <a:r>
              <a:rPr lang="en-US" altLang="en-US" sz="3200" b="1" dirty="0">
                <a:solidFill>
                  <a:srgbClr val="000000"/>
                </a:solidFill>
                <a:cs typeface="Calibri" pitchFamily="34" charset="0"/>
              </a:rPr>
              <a:t> a.</a:t>
            </a:r>
            <a:endParaRPr lang="en-US" altLang="en-US" sz="3200" dirty="0">
              <a:solidFill>
                <a:srgbClr val="000000"/>
              </a:solidFill>
              <a:cs typeface="Calibri" pitchFamily="34" charset="0"/>
            </a:endParaRPr>
          </a:p>
        </p:txBody>
      </p:sp>
    </p:spTree>
    <p:extLst>
      <p:ext uri="{BB962C8B-B14F-4D97-AF65-F5344CB8AC3E}">
        <p14:creationId xmlns:p14="http://schemas.microsoft.com/office/powerpoint/2010/main" val="3830755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circle(in)">
                                      <p:cBhvr>
                                        <p:cTn id="12" dur="2000"/>
                                        <p:tgtEl>
                                          <p:spTgt spid="112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271"/>
                                        </p:tgtEl>
                                        <p:attrNameLst>
                                          <p:attrName>style.visibility</p:attrName>
                                        </p:attrNameLst>
                                      </p:cBhvr>
                                      <p:to>
                                        <p:strVal val="visible"/>
                                      </p:to>
                                    </p:set>
                                    <p:animEffect transition="in" filter="circle(in)">
                                      <p:cBhvr>
                                        <p:cTn id="17" dur="20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a:xfrm>
            <a:off x="5737281" y="609600"/>
            <a:ext cx="3025719" cy="3505200"/>
          </a:xfrm>
        </p:spPr>
        <p:txBody>
          <a:bodyPr>
            <a:noAutofit/>
          </a:bodyPr>
          <a:lstStyle/>
          <a:p>
            <a:r>
              <a:rPr lang="en-US" altLang="en-US" sz="3200" dirty="0" err="1">
                <a:latin typeface="Times New Roman" pitchFamily="18" charset="0"/>
                <a:cs typeface="Times New Roman" pitchFamily="18" charset="0"/>
              </a:rPr>
              <a:t>Biên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độ</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dao</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động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hiển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thị</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trên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màn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hình</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tỉ</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lệ</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với</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biên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độ</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dao</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động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của</a:t>
            </a:r>
            <a:r>
              <a:rPr lang="en-US" altLang="en-US" sz="3200" dirty="0">
                <a:latin typeface="Times New Roman" pitchFamily="18" charset="0"/>
                <a:cs typeface="Times New Roman" pitchFamily="18" charset="0"/>
              </a:rPr>
              <a:t> song </a:t>
            </a:r>
            <a:r>
              <a:rPr lang="en-US" altLang="en-US" sz="3200" dirty="0" err="1">
                <a:latin typeface="Times New Roman" pitchFamily="18" charset="0"/>
                <a:cs typeface="Times New Roman" pitchFamily="18" charset="0"/>
              </a:rPr>
              <a:t>âm</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mà</a:t>
            </a:r>
            <a:r>
              <a:rPr lang="en-US" altLang="en-US" sz="3200" dirty="0">
                <a:latin typeface="Times New Roman" pitchFamily="18" charset="0"/>
                <a:cs typeface="Times New Roman" pitchFamily="18" charset="0"/>
              </a:rPr>
              <a:t> micro </a:t>
            </a:r>
            <a:r>
              <a:rPr lang="en-US" altLang="en-US" sz="3200" dirty="0" err="1">
                <a:latin typeface="Times New Roman" pitchFamily="18" charset="0"/>
                <a:cs typeface="Times New Roman" pitchFamily="18" charset="0"/>
              </a:rPr>
              <a:t>nhận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được</a:t>
            </a:r>
            <a:r>
              <a:rPr lang="en-US" altLang="en-US" sz="3200" dirty="0">
                <a:latin typeface="Times New Roman" pitchFamily="18" charset="0"/>
                <a:cs typeface="Times New Roman" pitchFamily="18" charset="0"/>
              </a:rPr>
              <a:t> </a:t>
            </a:r>
          </a:p>
        </p:txBody>
      </p:sp>
      <p:pic>
        <p:nvPicPr>
          <p:cNvPr id="13315" name="Content Placeholder 3" descr="https://img.loigiaihay.com/picture/2022/0609/131.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0" y="20780"/>
            <a:ext cx="5583929" cy="6781800"/>
          </a:xfrm>
        </p:spPr>
      </p:pic>
    </p:spTree>
    <p:extLst>
      <p:ext uri="{BB962C8B-B14F-4D97-AF65-F5344CB8AC3E}">
        <p14:creationId xmlns:p14="http://schemas.microsoft.com/office/powerpoint/2010/main" val="1178091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arn(inVertical)">
                                      <p:cBhvr>
                                        <p:cTn id="7" dur="500"/>
                                        <p:tgtEl>
                                          <p:spTgt spid="133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fade">
                                      <p:cBhvr>
                                        <p:cTn id="12" dur="1000"/>
                                        <p:tgtEl>
                                          <p:spTgt spid="13314"/>
                                        </p:tgtEl>
                                      </p:cBhvr>
                                    </p:animEffect>
                                    <p:anim calcmode="lin" valueType="num">
                                      <p:cBhvr>
                                        <p:cTn id="13" dur="1000" fill="hold"/>
                                        <p:tgtEl>
                                          <p:spTgt spid="13314"/>
                                        </p:tgtEl>
                                        <p:attrNameLst>
                                          <p:attrName>ppt_x</p:attrName>
                                        </p:attrNameLst>
                                      </p:cBhvr>
                                      <p:tavLst>
                                        <p:tav tm="0">
                                          <p:val>
                                            <p:strVal val="#ppt_x"/>
                                          </p:val>
                                        </p:tav>
                                        <p:tav tm="100000">
                                          <p:val>
                                            <p:strVal val="#ppt_x"/>
                                          </p:val>
                                        </p:tav>
                                      </p:tavLst>
                                    </p:anim>
                                    <p:anim calcmode="lin" valueType="num">
                                      <p:cBhvr>
                                        <p:cTn id="14"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TotalTime>
  <Words>2598</Words>
  <Application>Microsoft Office PowerPoint</Application>
  <PresentationFormat>On-screen Show (4:3)</PresentationFormat>
  <Paragraphs>189</Paragraphs>
  <Slides>37</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4" baseType="lpstr">
      <vt:lpstr>Arial</vt:lpstr>
      <vt:lpstr>Calibri</vt:lpstr>
      <vt:lpstr>Constantia</vt:lpstr>
      <vt:lpstr>Times New Roman</vt:lpstr>
      <vt:lpstr>VNI-Times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Hình dưới đây cho thấy đồ thị dao động âm trên màn dao động kí khi nguồn âm là một âm thoa được gõ nhẹ (a) và gõ mạnh (b). Sóng âm nào có biên độ dao động lớn hơn ?</vt:lpstr>
      <vt:lpstr>Biên độ dao động hiển thị trên màn hình tỉ lệ với biên độ dao động của song âm mà micro nhận được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Tai người nghe được toàn bộ âm không?</vt:lpstr>
      <vt:lpstr>Hình 13.6: hai đồ thị dao động âm (a) và (b) có cùng biên độ nhưng khác tần số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Đỗ Tuấn Hiệp</cp:lastModifiedBy>
  <cp:revision>33</cp:revision>
  <dcterms:created xsi:type="dcterms:W3CDTF">2022-08-11T01:56:19Z</dcterms:created>
  <dcterms:modified xsi:type="dcterms:W3CDTF">2023-12-09T14:13:49Z</dcterms:modified>
</cp:coreProperties>
</file>