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1"/>
  </p:notesMasterIdLst>
  <p:sldIdLst>
    <p:sldId id="358" r:id="rId2"/>
    <p:sldId id="354" r:id="rId3"/>
    <p:sldId id="355" r:id="rId4"/>
    <p:sldId id="356" r:id="rId5"/>
    <p:sldId id="357" r:id="rId6"/>
    <p:sldId id="370" r:id="rId7"/>
    <p:sldId id="304" r:id="rId8"/>
    <p:sldId id="310" r:id="rId9"/>
    <p:sldId id="312" r:id="rId10"/>
    <p:sldId id="342" r:id="rId11"/>
    <p:sldId id="313" r:id="rId12"/>
    <p:sldId id="344" r:id="rId13"/>
    <p:sldId id="321" r:id="rId14"/>
    <p:sldId id="322" r:id="rId15"/>
    <p:sldId id="328" r:id="rId16"/>
    <p:sldId id="329" r:id="rId17"/>
    <p:sldId id="316" r:id="rId18"/>
    <p:sldId id="345" r:id="rId19"/>
    <p:sldId id="346" r:id="rId20"/>
    <p:sldId id="366" r:id="rId21"/>
    <p:sldId id="325" r:id="rId22"/>
    <p:sldId id="331" r:id="rId23"/>
    <p:sldId id="347" r:id="rId24"/>
    <p:sldId id="365" r:id="rId25"/>
    <p:sldId id="348" r:id="rId26"/>
    <p:sldId id="371" r:id="rId27"/>
    <p:sldId id="330" r:id="rId28"/>
    <p:sldId id="349" r:id="rId29"/>
    <p:sldId id="338" r:id="rId30"/>
    <p:sldId id="339" r:id="rId31"/>
    <p:sldId id="340" r:id="rId32"/>
    <p:sldId id="351" r:id="rId33"/>
    <p:sldId id="367" r:id="rId34"/>
    <p:sldId id="359" r:id="rId35"/>
    <p:sldId id="360" r:id="rId36"/>
    <p:sldId id="361" r:id="rId37"/>
    <p:sldId id="362" r:id="rId38"/>
    <p:sldId id="363" r:id="rId39"/>
    <p:sldId id="364" r:id="rId40"/>
  </p:sldIdLst>
  <p:sldSz cx="9144000" cy="5143500" type="screen16x9"/>
  <p:notesSz cx="6735763" cy="9869488"/>
  <p:embeddedFontLst>
    <p:embeddedFont>
      <p:font typeface=".VnRevue" panose="020B7200000000000000" pitchFamily="34" charset="0"/>
      <p:regular r:id="rId42"/>
    </p:embeddedFont>
    <p:embeddedFont>
      <p:font typeface="Amatic SC" panose="00000500000000000000" pitchFamily="2" charset="-79"/>
      <p:regular r:id="rId43"/>
      <p:bold r:id="rId44"/>
    </p:embeddedFont>
    <p:embeddedFont>
      <p:font typeface="Calibri" panose="020F0502020204030204" pitchFamily="34" charset="0"/>
      <p:regular r:id="rId45"/>
      <p:bold r:id="rId46"/>
      <p:italic r:id="rId47"/>
      <p:boldItalic r:id="rId48"/>
    </p:embeddedFont>
    <p:embeddedFont>
      <p:font typeface="Didact Gothic" panose="00000500000000000000" pitchFamily="2" charset="0"/>
      <p:regular r:id="rId49"/>
    </p:embeddedFont>
    <p:embeddedFont>
      <p:font typeface="Tahoma" panose="020B0604030504040204" pitchFamily="34" charset="0"/>
      <p:regular r:id="rId50"/>
      <p:bold r:id="rId51"/>
    </p:embeddedFont>
    <p:embeddedFont>
      <p:font typeface="Wingdings 3" panose="05040102010807070707" pitchFamily="18" charset="2"/>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70A84F-D77C-40DD-989A-FBD51DE015EF}">
  <a:tblStyle styleId="{CD70A84F-D77C-40DD-989A-FBD51DE015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1474" autoAdjust="0"/>
  </p:normalViewPr>
  <p:slideViewPr>
    <p:cSldViewPr snapToGrid="0">
      <p:cViewPr varScale="1">
        <p:scale>
          <a:sx n="81" d="100"/>
          <a:sy n="81" d="100"/>
        </p:scale>
        <p:origin x="860" y="4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8007"/>
            <a:ext cx="5388610" cy="444127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760668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5">
            <a:off x="2392986" y="1928555"/>
            <a:ext cx="4276363" cy="160266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1847120">
            <a:off x="7536181" y="807815"/>
            <a:ext cx="515156" cy="50052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267002" y="3579713"/>
            <a:ext cx="1614292" cy="1454243"/>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flipH="1">
            <a:off x="830000" y="137100"/>
            <a:ext cx="1469422" cy="1228432"/>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184780" y="3279159"/>
            <a:ext cx="1214145" cy="735845"/>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19540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3796204"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a:off x="184775" y="4068600"/>
            <a:ext cx="581394" cy="933655"/>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492100" y="1547800"/>
            <a:ext cx="442250" cy="453124"/>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rot="4884482">
            <a:off x="268424" y="9635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30010" y="4237485"/>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97475" y="2875325"/>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1517975" y="4132611"/>
            <a:ext cx="698732" cy="933635"/>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830000" y="2346230"/>
            <a:ext cx="468336" cy="446495"/>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2501326" y="44758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62925" y="3105600"/>
            <a:ext cx="212090" cy="24545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79172" y="33531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197175" y="4475800"/>
            <a:ext cx="308250" cy="434350"/>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7653" y="4668300"/>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rot="8999956">
            <a:off x="8178284" y="72684"/>
            <a:ext cx="581381" cy="933635"/>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6412996" y="206415"/>
            <a:ext cx="698711" cy="666171"/>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7409316" y="1960758"/>
            <a:ext cx="1165712" cy="731889"/>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a:off x="7520150" y="3045500"/>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37301" y="42347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60060" y="465896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648726" y="4158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rot="-640298">
            <a:off x="7143312" y="799894"/>
            <a:ext cx="948154" cy="903796"/>
            <a:chOff x="984375" y="2346230"/>
            <a:chExt cx="468336" cy="446495"/>
          </a:xfrm>
        </p:grpSpPr>
        <p:sp>
          <p:nvSpPr>
            <p:cNvPr id="148" name="Google Shape;148;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571778" y="3329054"/>
            <a:ext cx="1156401" cy="1545073"/>
            <a:chOff x="1517975" y="4132611"/>
            <a:chExt cx="698732" cy="933635"/>
          </a:xfrm>
        </p:grpSpPr>
        <p:sp>
          <p:nvSpPr>
            <p:cNvPr id="153" name="Google Shape;153;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430034" y="329700"/>
            <a:ext cx="1099080" cy="1113371"/>
            <a:chOff x="918850" y="1629150"/>
            <a:chExt cx="442250" cy="453124"/>
          </a:xfrm>
        </p:grpSpPr>
        <p:sp>
          <p:nvSpPr>
            <p:cNvPr id="161" name="Google Shape;161;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rot="-3165896" flipH="1">
            <a:off x="8296524" y="1549870"/>
            <a:ext cx="445159" cy="715100"/>
            <a:chOff x="304350" y="3911000"/>
            <a:chExt cx="581394" cy="933655"/>
          </a:xfrm>
        </p:grpSpPr>
        <p:sp>
          <p:nvSpPr>
            <p:cNvPr id="183" name="Google Shape;183;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
          <p:cNvGrpSpPr/>
          <p:nvPr/>
        </p:nvGrpSpPr>
        <p:grpSpPr>
          <a:xfrm>
            <a:off x="584943" y="3766648"/>
            <a:ext cx="881836" cy="929636"/>
            <a:chOff x="2553549" y="1320203"/>
            <a:chExt cx="470564" cy="580913"/>
          </a:xfrm>
        </p:grpSpPr>
        <p:sp>
          <p:nvSpPr>
            <p:cNvPr id="199" name="Google Shape;199;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
            <p:cNvGrpSpPr/>
            <p:nvPr/>
          </p:nvGrpSpPr>
          <p:grpSpPr>
            <a:xfrm>
              <a:off x="2553549" y="1320203"/>
              <a:ext cx="470564" cy="580913"/>
              <a:chOff x="2555011" y="1332053"/>
              <a:chExt cx="470564" cy="580913"/>
            </a:xfrm>
          </p:grpSpPr>
          <p:grpSp>
            <p:nvGrpSpPr>
              <p:cNvPr id="201" name="Google Shape;201;p3"/>
              <p:cNvGrpSpPr/>
              <p:nvPr/>
            </p:nvGrpSpPr>
            <p:grpSpPr>
              <a:xfrm>
                <a:off x="2555011" y="1332053"/>
                <a:ext cx="470564" cy="342462"/>
                <a:chOff x="2555011" y="1332053"/>
                <a:chExt cx="470564" cy="342462"/>
              </a:xfrm>
            </p:grpSpPr>
            <p:sp>
              <p:nvSpPr>
                <p:cNvPr id="202" name="Google Shape;202;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a:off x="2555011" y="1332053"/>
                  <a:ext cx="470564" cy="342462"/>
                  <a:chOff x="2555011" y="1332053"/>
                  <a:chExt cx="470564" cy="342462"/>
                </a:xfrm>
              </p:grpSpPr>
              <p:sp>
                <p:nvSpPr>
                  <p:cNvPr id="204" name="Google Shape;204;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Google Shape;211;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213" name="Google Shape;213;p3"/>
          <p:cNvGrpSpPr/>
          <p:nvPr/>
        </p:nvGrpSpPr>
        <p:grpSpPr>
          <a:xfrm>
            <a:off x="-4374" y="221400"/>
            <a:ext cx="8942875" cy="4712774"/>
            <a:chOff x="-4374" y="221400"/>
            <a:chExt cx="8942875" cy="4712774"/>
          </a:xfrm>
        </p:grpSpPr>
        <p:sp>
          <p:nvSpPr>
            <p:cNvPr id="214" name="Google Shape;214;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3"/>
            <p:cNvGrpSpPr/>
            <p:nvPr/>
          </p:nvGrpSpPr>
          <p:grpSpPr>
            <a:xfrm rot="-640298">
              <a:off x="7143312" y="799894"/>
              <a:ext cx="948154" cy="903796"/>
              <a:chOff x="984375" y="2346230"/>
              <a:chExt cx="468336" cy="446495"/>
            </a:xfrm>
          </p:grpSpPr>
          <p:sp>
            <p:nvSpPr>
              <p:cNvPr id="217" name="Google Shape;217;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
            <p:cNvGrpSpPr/>
            <p:nvPr/>
          </p:nvGrpSpPr>
          <p:grpSpPr>
            <a:xfrm>
              <a:off x="7571778" y="3329054"/>
              <a:ext cx="1156401" cy="1545073"/>
              <a:chOff x="1517975" y="4132611"/>
              <a:chExt cx="698732" cy="933635"/>
            </a:xfrm>
          </p:grpSpPr>
          <p:sp>
            <p:nvSpPr>
              <p:cNvPr id="222" name="Google Shape;222;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430034" y="329700"/>
              <a:ext cx="1099080" cy="1113371"/>
              <a:chOff x="918850" y="1629150"/>
              <a:chExt cx="442250" cy="453124"/>
            </a:xfrm>
          </p:grpSpPr>
          <p:sp>
            <p:nvSpPr>
              <p:cNvPr id="230" name="Google Shape;230;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
            <p:cNvGrpSpPr/>
            <p:nvPr/>
          </p:nvGrpSpPr>
          <p:grpSpPr>
            <a:xfrm rot="-3165896" flipH="1">
              <a:off x="8296524" y="1549870"/>
              <a:ext cx="445159" cy="715100"/>
              <a:chOff x="304350" y="3911000"/>
              <a:chExt cx="581394" cy="933655"/>
            </a:xfrm>
          </p:grpSpPr>
          <p:sp>
            <p:nvSpPr>
              <p:cNvPr id="252" name="Google Shape;252;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a:off x="584943" y="3766648"/>
              <a:ext cx="881836" cy="929636"/>
              <a:chOff x="2553549" y="1320203"/>
              <a:chExt cx="470564" cy="580913"/>
            </a:xfrm>
          </p:grpSpPr>
          <p:sp>
            <p:nvSpPr>
              <p:cNvPr id="268" name="Google Shape;268;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a:off x="2553549" y="1320203"/>
                <a:ext cx="470564" cy="580913"/>
                <a:chOff x="2555011" y="1332053"/>
                <a:chExt cx="470564" cy="580913"/>
              </a:xfrm>
            </p:grpSpPr>
            <p:grpSp>
              <p:nvGrpSpPr>
                <p:cNvPr id="270" name="Google Shape;270;p3"/>
                <p:cNvGrpSpPr/>
                <p:nvPr/>
              </p:nvGrpSpPr>
              <p:grpSpPr>
                <a:xfrm>
                  <a:off x="2555011" y="1332053"/>
                  <a:ext cx="470564" cy="342462"/>
                  <a:chOff x="2555011" y="1332053"/>
                  <a:chExt cx="470564" cy="342462"/>
                </a:xfrm>
              </p:grpSpPr>
              <p:sp>
                <p:nvSpPr>
                  <p:cNvPr id="271" name="Google Shape;271;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
                  <p:cNvGrpSpPr/>
                  <p:nvPr/>
                </p:nvGrpSpPr>
                <p:grpSpPr>
                  <a:xfrm>
                    <a:off x="2555011" y="1332053"/>
                    <a:ext cx="470564" cy="342462"/>
                    <a:chOff x="2555011" y="1332053"/>
                    <a:chExt cx="470564" cy="342462"/>
                  </a:xfrm>
                </p:grpSpPr>
                <p:sp>
                  <p:nvSpPr>
                    <p:cNvPr id="273" name="Google Shape;273;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 name="Google Shape;280;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
          <p:cNvSpPr/>
          <p:nvPr/>
        </p:nvSpPr>
        <p:spPr>
          <a:xfrm>
            <a:off x="478337" y="9684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0" y="383188"/>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10800000">
            <a:off x="8665675" y="37355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8579172" y="36950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8323052" y="4333293"/>
            <a:ext cx="646662" cy="405986"/>
            <a:chOff x="6925510" y="205316"/>
            <a:chExt cx="905688" cy="530354"/>
          </a:xfrm>
        </p:grpSpPr>
        <p:sp>
          <p:nvSpPr>
            <p:cNvPr id="360" name="Google Shape;360;p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6"/>
          <p:cNvSpPr/>
          <p:nvPr/>
        </p:nvSpPr>
        <p:spPr>
          <a:xfrm>
            <a:off x="8851501" y="47392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658801" y="23263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925" y="68032"/>
            <a:ext cx="8915400" cy="560618"/>
          </a:xfrm>
        </p:spPr>
        <p:txBody>
          <a:bodyPr>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161925" y="628650"/>
            <a:ext cx="89154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3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73" r:id="rId6"/>
    <p:sldLayoutId id="2147483674" r:id="rId7"/>
    <p:sldLayoutId id="2147483675"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9.gif"/><Relationship Id="rId18" Type="http://schemas.openxmlformats.org/officeDocument/2006/relationships/slide" Target="slide5.xml"/><Relationship Id="rId3" Type="http://schemas.openxmlformats.org/officeDocument/2006/relationships/slideLayout" Target="../slideLayouts/slideLayout1.xml"/><Relationship Id="rId7" Type="http://schemas.openxmlformats.org/officeDocument/2006/relationships/image" Target="../media/image4.jpg"/><Relationship Id="rId12" Type="http://schemas.openxmlformats.org/officeDocument/2006/relationships/slide" Target="slide11.xml"/><Relationship Id="rId17" Type="http://schemas.openxmlformats.org/officeDocument/2006/relationships/slide" Target="slide4.xml"/><Relationship Id="rId2" Type="http://schemas.microsoft.com/office/2007/relationships/media" Target="../media/media1.WAV"/><Relationship Id="rId16"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3.jpg"/><Relationship Id="rId11" Type="http://schemas.openxmlformats.org/officeDocument/2006/relationships/image" Target="../media/image8.gif"/><Relationship Id="rId5" Type="http://schemas.openxmlformats.org/officeDocument/2006/relationships/image" Target="../media/image2.jpg"/><Relationship Id="rId15" Type="http://schemas.openxmlformats.org/officeDocument/2006/relationships/slide" Target="slide2.xml"/><Relationship Id="rId10" Type="http://schemas.openxmlformats.org/officeDocument/2006/relationships/image" Target="../media/image7.gif"/><Relationship Id="rId4" Type="http://schemas.openxmlformats.org/officeDocument/2006/relationships/image" Target="../media/image1.jpg"/><Relationship Id="rId9" Type="http://schemas.openxmlformats.org/officeDocument/2006/relationships/image" Target="../media/image6.jp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jpg"/><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4.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jp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image" Target="../media/image22.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9.xml"/><Relationship Id="rId6" Type="http://schemas.openxmlformats.org/officeDocument/2006/relationships/image" Target="../media/image28.jfif"/><Relationship Id="rId5" Type="http://schemas.openxmlformats.org/officeDocument/2006/relationships/image" Target="../media/image27.jfif"/><Relationship Id="rId4" Type="http://schemas.openxmlformats.org/officeDocument/2006/relationships/image" Target="../media/image26.jfif"/></Relationships>
</file>

<file path=ppt/slides/_rels/slide16.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f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Layout" Target="../slideLayouts/slideLayout9.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3.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098" y="2797270"/>
            <a:ext cx="2001189" cy="181949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440" y="2843282"/>
            <a:ext cx="1850518" cy="16870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943" y="2777062"/>
            <a:ext cx="1819497" cy="181949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098" y="779901"/>
            <a:ext cx="2001189" cy="183313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887" y="879967"/>
            <a:ext cx="1765589" cy="173306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8943" y="976592"/>
            <a:ext cx="1772168" cy="1636441"/>
          </a:xfrm>
          <a:prstGeom prst="rect">
            <a:avLst/>
          </a:prstGeom>
        </p:spPr>
      </p:pic>
      <p:sp>
        <p:nvSpPr>
          <p:cNvPr id="40" name="Rectangle 39"/>
          <p:cNvSpPr/>
          <p:nvPr/>
        </p:nvSpPr>
        <p:spPr>
          <a:xfrm>
            <a:off x="742955" y="879967"/>
            <a:ext cx="3143373" cy="205125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2" name="Rectangle 31"/>
          <p:cNvSpPr/>
          <p:nvPr/>
        </p:nvSpPr>
        <p:spPr>
          <a:xfrm>
            <a:off x="1585707" y="17487"/>
            <a:ext cx="5867311"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effectLst>
                  <a:outerShdw blurRad="80000" dist="40000" dir="5040000" algn="tl">
                    <a:srgbClr val="000000">
                      <a:alpha val="30000"/>
                    </a:srgbClr>
                  </a:outerShdw>
                </a:effectLst>
              </a:rPr>
              <a:t>TRÒ CHƠI LẬT </a:t>
            </a:r>
            <a:r>
              <a:rPr lang="en-US" sz="3200" b="1" dirty="0" err="1">
                <a:ln w="11430"/>
                <a:effectLst>
                  <a:outerShdw blurRad="80000" dist="40000" dir="5040000" algn="tl">
                    <a:srgbClr val="000000">
                      <a:alpha val="30000"/>
                    </a:srgbClr>
                  </a:outerShdw>
                </a:effectLst>
              </a:rPr>
              <a:t>MẢNH</a:t>
            </a:r>
            <a:r>
              <a:rPr lang="en-US" sz="3200" b="1" dirty="0">
                <a:ln w="11430"/>
                <a:effectLst>
                  <a:outerShdw blurRad="80000" dist="40000" dir="5040000" algn="tl">
                    <a:srgbClr val="000000">
                      <a:alpha val="30000"/>
                    </a:srgbClr>
                  </a:outerShdw>
                </a:effectLst>
              </a:rPr>
              <a:t> </a:t>
            </a:r>
            <a:r>
              <a:rPr lang="en-US" sz="3200" b="1" dirty="0" err="1">
                <a:ln w="11430"/>
                <a:effectLst>
                  <a:outerShdw blurRad="80000" dist="40000" dir="5040000" algn="tl">
                    <a:srgbClr val="000000">
                      <a:alpha val="30000"/>
                    </a:srgbClr>
                  </a:outerShdw>
                </a:effectLst>
              </a:rPr>
              <a:t>GHÉP</a:t>
            </a:r>
            <a:endParaRPr lang="en-US" sz="3600" b="1" dirty="0">
              <a:ln w="11430"/>
              <a:effectLst>
                <a:outerShdw blurRad="80000" dist="40000" dir="5040000" algn="tl">
                  <a:srgbClr val="000000">
                    <a:alpha val="30000"/>
                  </a:srgbClr>
                </a:outerShdw>
              </a:effectLst>
            </a:endParaRP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2396" y="538442"/>
            <a:ext cx="495300" cy="43815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9448" y="538442"/>
            <a:ext cx="495300" cy="43815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6326" y="547671"/>
            <a:ext cx="4228206" cy="232231"/>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0" y="4096114"/>
            <a:ext cx="1009650" cy="904875"/>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4279876" y="5467350"/>
            <a:ext cx="609600" cy="609600"/>
          </a:xfrm>
          <a:prstGeom prst="rect">
            <a:avLst/>
          </a:prstGeom>
        </p:spPr>
      </p:pic>
      <p:sp>
        <p:nvSpPr>
          <p:cNvPr id="7" name="Rectangle 6">
            <a:hlinkClick r:id="rId15" action="ppaction://hlinksldjump"/>
          </p:cNvPr>
          <p:cNvSpPr/>
          <p:nvPr/>
        </p:nvSpPr>
        <p:spPr>
          <a:xfrm>
            <a:off x="771666" y="779901"/>
            <a:ext cx="3143373" cy="211317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41" name="Rectangle 40"/>
          <p:cNvSpPr/>
          <p:nvPr/>
        </p:nvSpPr>
        <p:spPr>
          <a:xfrm>
            <a:off x="3888526" y="820483"/>
            <a:ext cx="3229760" cy="20351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a:t>
            </a:r>
          </a:p>
        </p:txBody>
      </p:sp>
      <p:sp>
        <p:nvSpPr>
          <p:cNvPr id="42" name="Rectangle 41">
            <a:hlinkClick r:id="rId16" action="ppaction://hlinksldjump"/>
          </p:cNvPr>
          <p:cNvSpPr/>
          <p:nvPr/>
        </p:nvSpPr>
        <p:spPr>
          <a:xfrm>
            <a:off x="3888526" y="779902"/>
            <a:ext cx="3204473" cy="213672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4" name="Rectangle 43"/>
          <p:cNvSpPr/>
          <p:nvPr/>
        </p:nvSpPr>
        <p:spPr>
          <a:xfrm>
            <a:off x="759807" y="2907045"/>
            <a:ext cx="3128719" cy="19313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5" name="Rectangle 44">
            <a:hlinkClick r:id="rId17" action="ppaction://hlinksldjump"/>
          </p:cNvPr>
          <p:cNvSpPr/>
          <p:nvPr/>
        </p:nvSpPr>
        <p:spPr>
          <a:xfrm>
            <a:off x="762003" y="2893074"/>
            <a:ext cx="3124325" cy="192200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3</a:t>
            </a:r>
          </a:p>
        </p:txBody>
      </p:sp>
      <p:sp>
        <p:nvSpPr>
          <p:cNvPr id="46" name="Rectangle 45"/>
          <p:cNvSpPr/>
          <p:nvPr/>
        </p:nvSpPr>
        <p:spPr>
          <a:xfrm>
            <a:off x="3911670" y="2931225"/>
            <a:ext cx="3197521" cy="192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47" name="Rectangle 46">
            <a:hlinkClick r:id="rId18" action="ppaction://hlinksldjump"/>
          </p:cNvPr>
          <p:cNvSpPr/>
          <p:nvPr/>
        </p:nvSpPr>
        <p:spPr>
          <a:xfrm>
            <a:off x="3904645" y="2913177"/>
            <a:ext cx="3197521" cy="199774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6" name="5-Point Star 5"/>
          <p:cNvSpPr/>
          <p:nvPr/>
        </p:nvSpPr>
        <p:spPr>
          <a:xfrm>
            <a:off x="0" y="4610100"/>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09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4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1" restart="whenNotActive" fill="hold" evtFilter="cancelBubble" nodeType="interactiveSeq">
                <p:stCondLst>
                  <p:cond evt="onClick" delay="0">
                    <p:tgtEl>
                      <p:spTgt spid="46"/>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par>
                                <p:cTn id="73" presetID="10" presetClass="exit" presetSubtype="0" fill="hold" grpId="0"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79;p41"/>
          <p:cNvGrpSpPr/>
          <p:nvPr/>
        </p:nvGrpSpPr>
        <p:grpSpPr>
          <a:xfrm>
            <a:off x="2105535" y="234162"/>
            <a:ext cx="4699670" cy="1011247"/>
            <a:chOff x="7728915" y="1917859"/>
            <a:chExt cx="1034486" cy="222599"/>
          </a:xfrm>
        </p:grpSpPr>
        <p:sp>
          <p:nvSpPr>
            <p:cNvPr id="4"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019;p41"/>
          <p:cNvSpPr txBox="1">
            <a:spLocks noGrp="1"/>
          </p:cNvSpPr>
          <p:nvPr>
            <p:ph type="title"/>
          </p:nvPr>
        </p:nvSpPr>
        <p:spPr>
          <a:xfrm>
            <a:off x="2762943" y="239872"/>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n-lt"/>
              </a:rPr>
              <a:t>I. Vật liệu</a:t>
            </a:r>
            <a:endParaRPr sz="3600" dirty="0">
              <a:latin typeface="+mn-lt"/>
            </a:endParaRPr>
          </a:p>
        </p:txBody>
      </p:sp>
      <p:grpSp>
        <p:nvGrpSpPr>
          <p:cNvPr id="44" name="Google Shape;1020;p41"/>
          <p:cNvGrpSpPr/>
          <p:nvPr/>
        </p:nvGrpSpPr>
        <p:grpSpPr>
          <a:xfrm rot="10800000">
            <a:off x="7696618" y="319731"/>
            <a:ext cx="1032914" cy="874792"/>
            <a:chOff x="5130338" y="3221575"/>
            <a:chExt cx="343275" cy="290725"/>
          </a:xfrm>
        </p:grpSpPr>
        <p:sp>
          <p:nvSpPr>
            <p:cNvPr id="45" name="Google Shape;1021;p41"/>
            <p:cNvSpPr/>
            <p:nvPr/>
          </p:nvSpPr>
          <p:spPr>
            <a:xfrm>
              <a:off x="5130338" y="3221575"/>
              <a:ext cx="343275" cy="290725"/>
            </a:xfrm>
            <a:custGeom>
              <a:avLst/>
              <a:gdLst/>
              <a:ahLst/>
              <a:cxnLst/>
              <a:rect l="l" t="t" r="r" b="b"/>
              <a:pathLst>
                <a:path w="13731" h="11629" extrusionOk="0">
                  <a:moveTo>
                    <a:pt x="6799" y="4944"/>
                  </a:moveTo>
                  <a:cubicBezTo>
                    <a:pt x="6833" y="4944"/>
                    <a:pt x="6868" y="4956"/>
                    <a:pt x="6904" y="4980"/>
                  </a:cubicBezTo>
                  <a:cubicBezTo>
                    <a:pt x="6966" y="5019"/>
                    <a:pt x="7015" y="5049"/>
                    <a:pt x="7020" y="5049"/>
                  </a:cubicBezTo>
                  <a:cubicBezTo>
                    <a:pt x="7020" y="5049"/>
                    <a:pt x="7021" y="5049"/>
                    <a:pt x="7021" y="5049"/>
                  </a:cubicBezTo>
                  <a:cubicBezTo>
                    <a:pt x="7021" y="5049"/>
                    <a:pt x="7021" y="5049"/>
                    <a:pt x="7021" y="5049"/>
                  </a:cubicBezTo>
                  <a:cubicBezTo>
                    <a:pt x="7022" y="5049"/>
                    <a:pt x="7085" y="5165"/>
                    <a:pt x="7158" y="5306"/>
                  </a:cubicBezTo>
                  <a:cubicBezTo>
                    <a:pt x="7233" y="5449"/>
                    <a:pt x="7416" y="5707"/>
                    <a:pt x="7567" y="5881"/>
                  </a:cubicBezTo>
                  <a:lnTo>
                    <a:pt x="7840" y="6199"/>
                  </a:lnTo>
                  <a:lnTo>
                    <a:pt x="7683" y="6263"/>
                  </a:lnTo>
                  <a:cubicBezTo>
                    <a:pt x="7581" y="6305"/>
                    <a:pt x="7506" y="6329"/>
                    <a:pt x="7440" y="6329"/>
                  </a:cubicBezTo>
                  <a:cubicBezTo>
                    <a:pt x="7321" y="6329"/>
                    <a:pt x="7230" y="6252"/>
                    <a:pt x="7054" y="6063"/>
                  </a:cubicBezTo>
                  <a:cubicBezTo>
                    <a:pt x="6919" y="5918"/>
                    <a:pt x="6732" y="5704"/>
                    <a:pt x="6637" y="5585"/>
                  </a:cubicBezTo>
                  <a:cubicBezTo>
                    <a:pt x="6464" y="5369"/>
                    <a:pt x="6464" y="5369"/>
                    <a:pt x="6544" y="5204"/>
                  </a:cubicBezTo>
                  <a:cubicBezTo>
                    <a:pt x="6629" y="5028"/>
                    <a:pt x="6711" y="4944"/>
                    <a:pt x="6799" y="4944"/>
                  </a:cubicBezTo>
                  <a:close/>
                  <a:moveTo>
                    <a:pt x="10174" y="295"/>
                  </a:moveTo>
                  <a:cubicBezTo>
                    <a:pt x="10473" y="295"/>
                    <a:pt x="11110" y="422"/>
                    <a:pt x="11426" y="556"/>
                  </a:cubicBezTo>
                  <a:cubicBezTo>
                    <a:pt x="12134" y="855"/>
                    <a:pt x="12480" y="1110"/>
                    <a:pt x="12817" y="1584"/>
                  </a:cubicBezTo>
                  <a:cubicBezTo>
                    <a:pt x="13086" y="1960"/>
                    <a:pt x="13343" y="2662"/>
                    <a:pt x="13401" y="3180"/>
                  </a:cubicBezTo>
                  <a:cubicBezTo>
                    <a:pt x="13429" y="3424"/>
                    <a:pt x="13432" y="3689"/>
                    <a:pt x="13408" y="3763"/>
                  </a:cubicBezTo>
                  <a:cubicBezTo>
                    <a:pt x="13383" y="3839"/>
                    <a:pt x="13344" y="3997"/>
                    <a:pt x="13319" y="4118"/>
                  </a:cubicBezTo>
                  <a:cubicBezTo>
                    <a:pt x="13221" y="4600"/>
                    <a:pt x="12497" y="5623"/>
                    <a:pt x="12018" y="5952"/>
                  </a:cubicBezTo>
                  <a:cubicBezTo>
                    <a:pt x="11576" y="6256"/>
                    <a:pt x="10508" y="6450"/>
                    <a:pt x="9610" y="6450"/>
                  </a:cubicBezTo>
                  <a:cubicBezTo>
                    <a:pt x="9196" y="6450"/>
                    <a:pt x="8819" y="6409"/>
                    <a:pt x="8555" y="6318"/>
                  </a:cubicBezTo>
                  <a:cubicBezTo>
                    <a:pt x="8353" y="6249"/>
                    <a:pt x="8284" y="6199"/>
                    <a:pt x="7991" y="5905"/>
                  </a:cubicBezTo>
                  <a:cubicBezTo>
                    <a:pt x="7793" y="5707"/>
                    <a:pt x="7590" y="5463"/>
                    <a:pt x="7494" y="5307"/>
                  </a:cubicBezTo>
                  <a:cubicBezTo>
                    <a:pt x="7405" y="5161"/>
                    <a:pt x="7225" y="4900"/>
                    <a:pt x="7095" y="4727"/>
                  </a:cubicBezTo>
                  <a:cubicBezTo>
                    <a:pt x="6657" y="4142"/>
                    <a:pt x="6588" y="3491"/>
                    <a:pt x="6875" y="2678"/>
                  </a:cubicBezTo>
                  <a:cubicBezTo>
                    <a:pt x="7088" y="2075"/>
                    <a:pt x="7201" y="1869"/>
                    <a:pt x="7533" y="1479"/>
                  </a:cubicBezTo>
                  <a:cubicBezTo>
                    <a:pt x="7836" y="1124"/>
                    <a:pt x="7953" y="1023"/>
                    <a:pt x="8283" y="828"/>
                  </a:cubicBezTo>
                  <a:cubicBezTo>
                    <a:pt x="8761" y="546"/>
                    <a:pt x="9187" y="402"/>
                    <a:pt x="9655" y="363"/>
                  </a:cubicBezTo>
                  <a:cubicBezTo>
                    <a:pt x="9789" y="352"/>
                    <a:pt x="9970" y="325"/>
                    <a:pt x="10064" y="304"/>
                  </a:cubicBezTo>
                  <a:cubicBezTo>
                    <a:pt x="10092" y="297"/>
                    <a:pt x="10129" y="295"/>
                    <a:pt x="10174" y="295"/>
                  </a:cubicBezTo>
                  <a:close/>
                  <a:moveTo>
                    <a:pt x="6271" y="5577"/>
                  </a:moveTo>
                  <a:lnTo>
                    <a:pt x="6342" y="5675"/>
                  </a:lnTo>
                  <a:cubicBezTo>
                    <a:pt x="6381" y="5729"/>
                    <a:pt x="6536" y="5914"/>
                    <a:pt x="6687" y="6088"/>
                  </a:cubicBezTo>
                  <a:lnTo>
                    <a:pt x="6962" y="6403"/>
                  </a:lnTo>
                  <a:lnTo>
                    <a:pt x="6774" y="6561"/>
                  </a:lnTo>
                  <a:cubicBezTo>
                    <a:pt x="6669" y="6647"/>
                    <a:pt x="6530" y="6758"/>
                    <a:pt x="6461" y="6809"/>
                  </a:cubicBezTo>
                  <a:cubicBezTo>
                    <a:pt x="6395" y="6858"/>
                    <a:pt x="6297" y="6929"/>
                    <a:pt x="6251" y="6965"/>
                  </a:cubicBezTo>
                  <a:cubicBezTo>
                    <a:pt x="6203" y="7000"/>
                    <a:pt x="5930" y="7206"/>
                    <a:pt x="5641" y="7423"/>
                  </a:cubicBezTo>
                  <a:cubicBezTo>
                    <a:pt x="4886" y="7991"/>
                    <a:pt x="4546" y="8262"/>
                    <a:pt x="4183" y="8584"/>
                  </a:cubicBezTo>
                  <a:cubicBezTo>
                    <a:pt x="4005" y="8743"/>
                    <a:pt x="3743" y="8960"/>
                    <a:pt x="3599" y="9069"/>
                  </a:cubicBezTo>
                  <a:cubicBezTo>
                    <a:pt x="2693" y="9754"/>
                    <a:pt x="2270" y="10082"/>
                    <a:pt x="2053" y="10270"/>
                  </a:cubicBezTo>
                  <a:cubicBezTo>
                    <a:pt x="1918" y="10385"/>
                    <a:pt x="1732" y="10544"/>
                    <a:pt x="1642" y="10619"/>
                  </a:cubicBezTo>
                  <a:cubicBezTo>
                    <a:pt x="1551" y="10694"/>
                    <a:pt x="1350" y="10865"/>
                    <a:pt x="1196" y="10996"/>
                  </a:cubicBezTo>
                  <a:cubicBezTo>
                    <a:pt x="1043" y="11128"/>
                    <a:pt x="844" y="11260"/>
                    <a:pt x="757" y="11289"/>
                  </a:cubicBezTo>
                  <a:cubicBezTo>
                    <a:pt x="704" y="11307"/>
                    <a:pt x="666" y="11317"/>
                    <a:pt x="635" y="11317"/>
                  </a:cubicBezTo>
                  <a:cubicBezTo>
                    <a:pt x="588" y="11317"/>
                    <a:pt x="558" y="11294"/>
                    <a:pt x="516" y="11244"/>
                  </a:cubicBezTo>
                  <a:cubicBezTo>
                    <a:pt x="355" y="11055"/>
                    <a:pt x="377" y="11019"/>
                    <a:pt x="1057" y="10345"/>
                  </a:cubicBezTo>
                  <a:cubicBezTo>
                    <a:pt x="1697" y="9711"/>
                    <a:pt x="2386" y="9085"/>
                    <a:pt x="2916" y="8654"/>
                  </a:cubicBezTo>
                  <a:cubicBezTo>
                    <a:pt x="3083" y="8519"/>
                    <a:pt x="3508" y="8139"/>
                    <a:pt x="3866" y="7805"/>
                  </a:cubicBezTo>
                  <a:cubicBezTo>
                    <a:pt x="4224" y="7472"/>
                    <a:pt x="4665" y="7067"/>
                    <a:pt x="4853" y="6902"/>
                  </a:cubicBezTo>
                  <a:cubicBezTo>
                    <a:pt x="5177" y="6616"/>
                    <a:pt x="5430" y="6380"/>
                    <a:pt x="6015" y="5822"/>
                  </a:cubicBezTo>
                  <a:lnTo>
                    <a:pt x="6271" y="5577"/>
                  </a:lnTo>
                  <a:close/>
                  <a:moveTo>
                    <a:pt x="10296" y="1"/>
                  </a:moveTo>
                  <a:cubicBezTo>
                    <a:pt x="10231" y="1"/>
                    <a:pt x="10169" y="4"/>
                    <a:pt x="10109" y="10"/>
                  </a:cubicBezTo>
                  <a:cubicBezTo>
                    <a:pt x="9984" y="23"/>
                    <a:pt x="9786" y="41"/>
                    <a:pt x="9675" y="50"/>
                  </a:cubicBezTo>
                  <a:cubicBezTo>
                    <a:pt x="8785" y="119"/>
                    <a:pt x="7857" y="603"/>
                    <a:pt x="7288" y="1294"/>
                  </a:cubicBezTo>
                  <a:cubicBezTo>
                    <a:pt x="7151" y="1461"/>
                    <a:pt x="6977" y="1701"/>
                    <a:pt x="6902" y="1827"/>
                  </a:cubicBezTo>
                  <a:cubicBezTo>
                    <a:pt x="6719" y="2134"/>
                    <a:pt x="6452" y="2907"/>
                    <a:pt x="6423" y="3214"/>
                  </a:cubicBezTo>
                  <a:cubicBezTo>
                    <a:pt x="6389" y="3563"/>
                    <a:pt x="6433" y="4051"/>
                    <a:pt x="6526" y="4354"/>
                  </a:cubicBezTo>
                  <a:cubicBezTo>
                    <a:pt x="6600" y="4598"/>
                    <a:pt x="6598" y="4620"/>
                    <a:pt x="6485" y="4769"/>
                  </a:cubicBezTo>
                  <a:cubicBezTo>
                    <a:pt x="6419" y="4857"/>
                    <a:pt x="6316" y="5032"/>
                    <a:pt x="6249" y="5165"/>
                  </a:cubicBezTo>
                  <a:cubicBezTo>
                    <a:pt x="6172" y="5321"/>
                    <a:pt x="6075" y="5450"/>
                    <a:pt x="5967" y="5542"/>
                  </a:cubicBezTo>
                  <a:cubicBezTo>
                    <a:pt x="5876" y="5620"/>
                    <a:pt x="5603" y="5866"/>
                    <a:pt x="5358" y="6093"/>
                  </a:cubicBezTo>
                  <a:cubicBezTo>
                    <a:pt x="5115" y="6318"/>
                    <a:pt x="4755" y="6644"/>
                    <a:pt x="4559" y="6818"/>
                  </a:cubicBezTo>
                  <a:cubicBezTo>
                    <a:pt x="4364" y="6990"/>
                    <a:pt x="3899" y="7407"/>
                    <a:pt x="3529" y="7741"/>
                  </a:cubicBezTo>
                  <a:cubicBezTo>
                    <a:pt x="3161" y="8075"/>
                    <a:pt x="2691" y="8487"/>
                    <a:pt x="2489" y="8655"/>
                  </a:cubicBezTo>
                  <a:cubicBezTo>
                    <a:pt x="2009" y="9055"/>
                    <a:pt x="1567" y="9446"/>
                    <a:pt x="900" y="10064"/>
                  </a:cubicBezTo>
                  <a:cubicBezTo>
                    <a:pt x="113" y="10792"/>
                    <a:pt x="1" y="11024"/>
                    <a:pt x="259" y="11395"/>
                  </a:cubicBezTo>
                  <a:cubicBezTo>
                    <a:pt x="378" y="11566"/>
                    <a:pt x="461" y="11628"/>
                    <a:pt x="601" y="11628"/>
                  </a:cubicBezTo>
                  <a:cubicBezTo>
                    <a:pt x="628" y="11628"/>
                    <a:pt x="658" y="11626"/>
                    <a:pt x="690" y="11621"/>
                  </a:cubicBezTo>
                  <a:cubicBezTo>
                    <a:pt x="883" y="11596"/>
                    <a:pt x="1254" y="11337"/>
                    <a:pt x="1915" y="10768"/>
                  </a:cubicBezTo>
                  <a:cubicBezTo>
                    <a:pt x="2193" y="10528"/>
                    <a:pt x="2662" y="10151"/>
                    <a:pt x="2894" y="9980"/>
                  </a:cubicBezTo>
                  <a:cubicBezTo>
                    <a:pt x="3352" y="9644"/>
                    <a:pt x="3808" y="9288"/>
                    <a:pt x="4043" y="9085"/>
                  </a:cubicBezTo>
                  <a:cubicBezTo>
                    <a:pt x="4476" y="8710"/>
                    <a:pt x="5455" y="7920"/>
                    <a:pt x="5761" y="7696"/>
                  </a:cubicBezTo>
                  <a:cubicBezTo>
                    <a:pt x="5829" y="7646"/>
                    <a:pt x="6042" y="7492"/>
                    <a:pt x="6233" y="7352"/>
                  </a:cubicBezTo>
                  <a:cubicBezTo>
                    <a:pt x="6423" y="7212"/>
                    <a:pt x="6579" y="7084"/>
                    <a:pt x="6580" y="7066"/>
                  </a:cubicBezTo>
                  <a:cubicBezTo>
                    <a:pt x="6580" y="7048"/>
                    <a:pt x="6614" y="7024"/>
                    <a:pt x="6658" y="7012"/>
                  </a:cubicBezTo>
                  <a:cubicBezTo>
                    <a:pt x="6702" y="6999"/>
                    <a:pt x="6833" y="6901"/>
                    <a:pt x="6950" y="6793"/>
                  </a:cubicBezTo>
                  <a:cubicBezTo>
                    <a:pt x="7102" y="6652"/>
                    <a:pt x="7154" y="6613"/>
                    <a:pt x="7235" y="6613"/>
                  </a:cubicBezTo>
                  <a:cubicBezTo>
                    <a:pt x="7259" y="6613"/>
                    <a:pt x="7286" y="6616"/>
                    <a:pt x="7319" y="6622"/>
                  </a:cubicBezTo>
                  <a:cubicBezTo>
                    <a:pt x="7332" y="6624"/>
                    <a:pt x="7348" y="6625"/>
                    <a:pt x="7365" y="6625"/>
                  </a:cubicBezTo>
                  <a:cubicBezTo>
                    <a:pt x="7539" y="6625"/>
                    <a:pt x="7892" y="6520"/>
                    <a:pt x="7980" y="6434"/>
                  </a:cubicBezTo>
                  <a:cubicBezTo>
                    <a:pt x="7989" y="6426"/>
                    <a:pt x="8002" y="6422"/>
                    <a:pt x="8020" y="6422"/>
                  </a:cubicBezTo>
                  <a:cubicBezTo>
                    <a:pt x="8066" y="6422"/>
                    <a:pt x="8142" y="6449"/>
                    <a:pt x="8241" y="6501"/>
                  </a:cubicBezTo>
                  <a:cubicBezTo>
                    <a:pt x="8533" y="6656"/>
                    <a:pt x="8944" y="6732"/>
                    <a:pt x="9534" y="6732"/>
                  </a:cubicBezTo>
                  <a:cubicBezTo>
                    <a:pt x="9911" y="6732"/>
                    <a:pt x="10362" y="6701"/>
                    <a:pt x="10902" y="6640"/>
                  </a:cubicBezTo>
                  <a:cubicBezTo>
                    <a:pt x="11213" y="6605"/>
                    <a:pt x="11921" y="6356"/>
                    <a:pt x="12146" y="6204"/>
                  </a:cubicBezTo>
                  <a:cubicBezTo>
                    <a:pt x="12351" y="6064"/>
                    <a:pt x="12826" y="5576"/>
                    <a:pt x="13030" y="5292"/>
                  </a:cubicBezTo>
                  <a:cubicBezTo>
                    <a:pt x="13552" y="4568"/>
                    <a:pt x="13730" y="4034"/>
                    <a:pt x="13698" y="3291"/>
                  </a:cubicBezTo>
                  <a:cubicBezTo>
                    <a:pt x="13653" y="2236"/>
                    <a:pt x="13053" y="1136"/>
                    <a:pt x="12259" y="650"/>
                  </a:cubicBezTo>
                  <a:cubicBezTo>
                    <a:pt x="11589" y="240"/>
                    <a:pt x="10859" y="1"/>
                    <a:pt x="10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41"/>
            <p:cNvSpPr/>
            <p:nvPr/>
          </p:nvSpPr>
          <p:spPr>
            <a:xfrm>
              <a:off x="5308463" y="3242500"/>
              <a:ext cx="142475" cy="129950"/>
            </a:xfrm>
            <a:custGeom>
              <a:avLst/>
              <a:gdLst/>
              <a:ahLst/>
              <a:cxnLst/>
              <a:rect l="l" t="t" r="r" b="b"/>
              <a:pathLst>
                <a:path w="5699" h="5198" extrusionOk="0">
                  <a:moveTo>
                    <a:pt x="3125" y="286"/>
                  </a:moveTo>
                  <a:cubicBezTo>
                    <a:pt x="3281" y="286"/>
                    <a:pt x="3452" y="309"/>
                    <a:pt x="3732" y="351"/>
                  </a:cubicBezTo>
                  <a:cubicBezTo>
                    <a:pt x="4156" y="415"/>
                    <a:pt x="4271" y="466"/>
                    <a:pt x="4565" y="712"/>
                  </a:cubicBezTo>
                  <a:cubicBezTo>
                    <a:pt x="4904" y="997"/>
                    <a:pt x="5048" y="1178"/>
                    <a:pt x="5150" y="1451"/>
                  </a:cubicBezTo>
                  <a:cubicBezTo>
                    <a:pt x="5216" y="1626"/>
                    <a:pt x="5229" y="1719"/>
                    <a:pt x="5189" y="1719"/>
                  </a:cubicBezTo>
                  <a:cubicBezTo>
                    <a:pt x="5175" y="1719"/>
                    <a:pt x="5155" y="1708"/>
                    <a:pt x="5129" y="1686"/>
                  </a:cubicBezTo>
                  <a:cubicBezTo>
                    <a:pt x="5062" y="1628"/>
                    <a:pt x="4228" y="1315"/>
                    <a:pt x="4143" y="1315"/>
                  </a:cubicBezTo>
                  <a:cubicBezTo>
                    <a:pt x="4141" y="1315"/>
                    <a:pt x="4140" y="1315"/>
                    <a:pt x="4139" y="1315"/>
                  </a:cubicBezTo>
                  <a:cubicBezTo>
                    <a:pt x="4137" y="1315"/>
                    <a:pt x="4135" y="1315"/>
                    <a:pt x="4133" y="1315"/>
                  </a:cubicBezTo>
                  <a:cubicBezTo>
                    <a:pt x="4108" y="1315"/>
                    <a:pt x="4049" y="1291"/>
                    <a:pt x="3996" y="1258"/>
                  </a:cubicBezTo>
                  <a:cubicBezTo>
                    <a:pt x="3939" y="1223"/>
                    <a:pt x="3728" y="1137"/>
                    <a:pt x="3529" y="1067"/>
                  </a:cubicBezTo>
                  <a:cubicBezTo>
                    <a:pt x="3330" y="998"/>
                    <a:pt x="3126" y="919"/>
                    <a:pt x="3077" y="893"/>
                  </a:cubicBezTo>
                  <a:cubicBezTo>
                    <a:pt x="3027" y="867"/>
                    <a:pt x="2877" y="804"/>
                    <a:pt x="2743" y="752"/>
                  </a:cubicBezTo>
                  <a:cubicBezTo>
                    <a:pt x="2410" y="624"/>
                    <a:pt x="2344" y="596"/>
                    <a:pt x="2237" y="536"/>
                  </a:cubicBezTo>
                  <a:lnTo>
                    <a:pt x="2140" y="482"/>
                  </a:lnTo>
                  <a:lnTo>
                    <a:pt x="2375" y="421"/>
                  </a:lnTo>
                  <a:cubicBezTo>
                    <a:pt x="2741" y="327"/>
                    <a:pt x="2919" y="286"/>
                    <a:pt x="3125" y="286"/>
                  </a:cubicBezTo>
                  <a:close/>
                  <a:moveTo>
                    <a:pt x="1758" y="609"/>
                  </a:moveTo>
                  <a:cubicBezTo>
                    <a:pt x="1800" y="609"/>
                    <a:pt x="1837" y="617"/>
                    <a:pt x="1871" y="633"/>
                  </a:cubicBezTo>
                  <a:cubicBezTo>
                    <a:pt x="1935" y="663"/>
                    <a:pt x="2075" y="731"/>
                    <a:pt x="2189" y="786"/>
                  </a:cubicBezTo>
                  <a:cubicBezTo>
                    <a:pt x="2658" y="1015"/>
                    <a:pt x="4163" y="1596"/>
                    <a:pt x="4281" y="1596"/>
                  </a:cubicBezTo>
                  <a:cubicBezTo>
                    <a:pt x="4282" y="1596"/>
                    <a:pt x="4283" y="1596"/>
                    <a:pt x="4284" y="1596"/>
                  </a:cubicBezTo>
                  <a:cubicBezTo>
                    <a:pt x="4286" y="1596"/>
                    <a:pt x="4288" y="1595"/>
                    <a:pt x="4290" y="1595"/>
                  </a:cubicBezTo>
                  <a:cubicBezTo>
                    <a:pt x="4310" y="1595"/>
                    <a:pt x="4336" y="1607"/>
                    <a:pt x="4351" y="1623"/>
                  </a:cubicBezTo>
                  <a:cubicBezTo>
                    <a:pt x="4389" y="1661"/>
                    <a:pt x="4833" y="1851"/>
                    <a:pt x="5102" y="1944"/>
                  </a:cubicBezTo>
                  <a:cubicBezTo>
                    <a:pt x="5215" y="1983"/>
                    <a:pt x="5316" y="2022"/>
                    <a:pt x="5329" y="2032"/>
                  </a:cubicBezTo>
                  <a:cubicBezTo>
                    <a:pt x="5342" y="2041"/>
                    <a:pt x="5360" y="2169"/>
                    <a:pt x="5369" y="2316"/>
                  </a:cubicBezTo>
                  <a:cubicBezTo>
                    <a:pt x="5387" y="2570"/>
                    <a:pt x="5320" y="3289"/>
                    <a:pt x="5274" y="3350"/>
                  </a:cubicBezTo>
                  <a:cubicBezTo>
                    <a:pt x="5271" y="3355"/>
                    <a:pt x="5260" y="3357"/>
                    <a:pt x="5244" y="3357"/>
                  </a:cubicBezTo>
                  <a:cubicBezTo>
                    <a:pt x="5061" y="3357"/>
                    <a:pt x="4114" y="3047"/>
                    <a:pt x="3399" y="2745"/>
                  </a:cubicBezTo>
                  <a:cubicBezTo>
                    <a:pt x="3185" y="2657"/>
                    <a:pt x="2865" y="2525"/>
                    <a:pt x="2684" y="2453"/>
                  </a:cubicBezTo>
                  <a:cubicBezTo>
                    <a:pt x="2504" y="2381"/>
                    <a:pt x="2276" y="2276"/>
                    <a:pt x="2181" y="2222"/>
                  </a:cubicBezTo>
                  <a:cubicBezTo>
                    <a:pt x="2085" y="2167"/>
                    <a:pt x="1961" y="2114"/>
                    <a:pt x="1904" y="2103"/>
                  </a:cubicBezTo>
                  <a:cubicBezTo>
                    <a:pt x="1845" y="2092"/>
                    <a:pt x="1779" y="2061"/>
                    <a:pt x="1749" y="2031"/>
                  </a:cubicBezTo>
                  <a:cubicBezTo>
                    <a:pt x="1701" y="1983"/>
                    <a:pt x="972" y="1661"/>
                    <a:pt x="772" y="1599"/>
                  </a:cubicBezTo>
                  <a:cubicBezTo>
                    <a:pt x="596" y="1546"/>
                    <a:pt x="601" y="1496"/>
                    <a:pt x="793" y="1264"/>
                  </a:cubicBezTo>
                  <a:cubicBezTo>
                    <a:pt x="897" y="1141"/>
                    <a:pt x="1014" y="1017"/>
                    <a:pt x="1054" y="990"/>
                  </a:cubicBezTo>
                  <a:cubicBezTo>
                    <a:pt x="1095" y="962"/>
                    <a:pt x="1200" y="887"/>
                    <a:pt x="1294" y="818"/>
                  </a:cubicBezTo>
                  <a:cubicBezTo>
                    <a:pt x="1484" y="679"/>
                    <a:pt x="1637" y="609"/>
                    <a:pt x="1758" y="609"/>
                  </a:cubicBezTo>
                  <a:close/>
                  <a:moveTo>
                    <a:pt x="508" y="1738"/>
                  </a:moveTo>
                  <a:cubicBezTo>
                    <a:pt x="533" y="1738"/>
                    <a:pt x="564" y="1752"/>
                    <a:pt x="586" y="1773"/>
                  </a:cubicBezTo>
                  <a:cubicBezTo>
                    <a:pt x="611" y="1799"/>
                    <a:pt x="750" y="1868"/>
                    <a:pt x="899" y="1929"/>
                  </a:cubicBezTo>
                  <a:cubicBezTo>
                    <a:pt x="1045" y="1989"/>
                    <a:pt x="1310" y="2107"/>
                    <a:pt x="1480" y="2187"/>
                  </a:cubicBezTo>
                  <a:cubicBezTo>
                    <a:pt x="3069" y="2935"/>
                    <a:pt x="4531" y="3511"/>
                    <a:pt x="4819" y="3511"/>
                  </a:cubicBezTo>
                  <a:cubicBezTo>
                    <a:pt x="4838" y="3511"/>
                    <a:pt x="4851" y="3509"/>
                    <a:pt x="4860" y="3504"/>
                  </a:cubicBezTo>
                  <a:cubicBezTo>
                    <a:pt x="4873" y="3496"/>
                    <a:pt x="4887" y="3492"/>
                    <a:pt x="4903" y="3492"/>
                  </a:cubicBezTo>
                  <a:cubicBezTo>
                    <a:pt x="4957" y="3492"/>
                    <a:pt x="5032" y="3539"/>
                    <a:pt x="5161" y="3648"/>
                  </a:cubicBezTo>
                  <a:cubicBezTo>
                    <a:pt x="5200" y="3680"/>
                    <a:pt x="5187" y="3733"/>
                    <a:pt x="5118" y="3827"/>
                  </a:cubicBezTo>
                  <a:cubicBezTo>
                    <a:pt x="5065" y="3900"/>
                    <a:pt x="4954" y="4027"/>
                    <a:pt x="4868" y="4112"/>
                  </a:cubicBezTo>
                  <a:cubicBezTo>
                    <a:pt x="4779" y="4200"/>
                    <a:pt x="4740" y="4236"/>
                    <a:pt x="4687" y="4236"/>
                  </a:cubicBezTo>
                  <a:cubicBezTo>
                    <a:pt x="4652" y="4236"/>
                    <a:pt x="4611" y="4220"/>
                    <a:pt x="4545" y="4193"/>
                  </a:cubicBezTo>
                  <a:cubicBezTo>
                    <a:pt x="4451" y="4153"/>
                    <a:pt x="4106" y="4052"/>
                    <a:pt x="3777" y="3966"/>
                  </a:cubicBezTo>
                  <a:lnTo>
                    <a:pt x="3181" y="3810"/>
                  </a:lnTo>
                  <a:lnTo>
                    <a:pt x="3296" y="3982"/>
                  </a:lnTo>
                  <a:cubicBezTo>
                    <a:pt x="3394" y="4129"/>
                    <a:pt x="3434" y="4159"/>
                    <a:pt x="3556" y="4180"/>
                  </a:cubicBezTo>
                  <a:cubicBezTo>
                    <a:pt x="3753" y="4215"/>
                    <a:pt x="4407" y="4402"/>
                    <a:pt x="4407" y="4425"/>
                  </a:cubicBezTo>
                  <a:cubicBezTo>
                    <a:pt x="4407" y="4465"/>
                    <a:pt x="3695" y="4774"/>
                    <a:pt x="3469" y="4832"/>
                  </a:cubicBezTo>
                  <a:cubicBezTo>
                    <a:pt x="3280" y="4880"/>
                    <a:pt x="3161" y="4903"/>
                    <a:pt x="3047" y="4903"/>
                  </a:cubicBezTo>
                  <a:cubicBezTo>
                    <a:pt x="2959" y="4903"/>
                    <a:pt x="2874" y="4889"/>
                    <a:pt x="2761" y="4863"/>
                  </a:cubicBezTo>
                  <a:cubicBezTo>
                    <a:pt x="2652" y="4837"/>
                    <a:pt x="2548" y="4818"/>
                    <a:pt x="2511" y="4818"/>
                  </a:cubicBezTo>
                  <a:cubicBezTo>
                    <a:pt x="2507" y="4818"/>
                    <a:pt x="2503" y="4818"/>
                    <a:pt x="2501" y="4819"/>
                  </a:cubicBezTo>
                  <a:cubicBezTo>
                    <a:pt x="2500" y="4819"/>
                    <a:pt x="2499" y="4819"/>
                    <a:pt x="2497" y="4819"/>
                  </a:cubicBezTo>
                  <a:cubicBezTo>
                    <a:pt x="2465" y="4819"/>
                    <a:pt x="2308" y="4780"/>
                    <a:pt x="2137" y="4729"/>
                  </a:cubicBezTo>
                  <a:cubicBezTo>
                    <a:pt x="1767" y="4617"/>
                    <a:pt x="1431" y="4399"/>
                    <a:pt x="1058" y="4027"/>
                  </a:cubicBezTo>
                  <a:cubicBezTo>
                    <a:pt x="771" y="3740"/>
                    <a:pt x="633" y="3510"/>
                    <a:pt x="494" y="3088"/>
                  </a:cubicBezTo>
                  <a:lnTo>
                    <a:pt x="393" y="2783"/>
                  </a:lnTo>
                  <a:lnTo>
                    <a:pt x="725" y="2982"/>
                  </a:lnTo>
                  <a:cubicBezTo>
                    <a:pt x="1058" y="3183"/>
                    <a:pt x="1518" y="3420"/>
                    <a:pt x="1790" y="3528"/>
                  </a:cubicBezTo>
                  <a:cubicBezTo>
                    <a:pt x="1870" y="3561"/>
                    <a:pt x="2171" y="3683"/>
                    <a:pt x="2456" y="3800"/>
                  </a:cubicBezTo>
                  <a:cubicBezTo>
                    <a:pt x="2763" y="3926"/>
                    <a:pt x="2909" y="3976"/>
                    <a:pt x="2989" y="3976"/>
                  </a:cubicBezTo>
                  <a:cubicBezTo>
                    <a:pt x="3018" y="3976"/>
                    <a:pt x="3038" y="3969"/>
                    <a:pt x="3055" y="3958"/>
                  </a:cubicBezTo>
                  <a:cubicBezTo>
                    <a:pt x="3190" y="3861"/>
                    <a:pt x="3143" y="3796"/>
                    <a:pt x="2849" y="3677"/>
                  </a:cubicBezTo>
                  <a:cubicBezTo>
                    <a:pt x="2707" y="3619"/>
                    <a:pt x="2577" y="3576"/>
                    <a:pt x="2544" y="3576"/>
                  </a:cubicBezTo>
                  <a:cubicBezTo>
                    <a:pt x="2542" y="3576"/>
                    <a:pt x="2540" y="3576"/>
                    <a:pt x="2539" y="3577"/>
                  </a:cubicBezTo>
                  <a:cubicBezTo>
                    <a:pt x="2535" y="3578"/>
                    <a:pt x="2531" y="3579"/>
                    <a:pt x="2527" y="3579"/>
                  </a:cubicBezTo>
                  <a:cubicBezTo>
                    <a:pt x="2507" y="3579"/>
                    <a:pt x="2481" y="3565"/>
                    <a:pt x="2459" y="3544"/>
                  </a:cubicBezTo>
                  <a:cubicBezTo>
                    <a:pt x="2435" y="3519"/>
                    <a:pt x="2370" y="3486"/>
                    <a:pt x="2311" y="3470"/>
                  </a:cubicBezTo>
                  <a:cubicBezTo>
                    <a:pt x="2251" y="3453"/>
                    <a:pt x="2176" y="3418"/>
                    <a:pt x="2137" y="3390"/>
                  </a:cubicBezTo>
                  <a:cubicBezTo>
                    <a:pt x="2099" y="3363"/>
                    <a:pt x="2040" y="3339"/>
                    <a:pt x="2008" y="3338"/>
                  </a:cubicBezTo>
                  <a:cubicBezTo>
                    <a:pt x="1976" y="3337"/>
                    <a:pt x="1931" y="3319"/>
                    <a:pt x="1910" y="3299"/>
                  </a:cubicBezTo>
                  <a:cubicBezTo>
                    <a:pt x="1889" y="3277"/>
                    <a:pt x="1770" y="3221"/>
                    <a:pt x="1641" y="3170"/>
                  </a:cubicBezTo>
                  <a:cubicBezTo>
                    <a:pt x="1513" y="3119"/>
                    <a:pt x="1235" y="2978"/>
                    <a:pt x="1021" y="2855"/>
                  </a:cubicBezTo>
                  <a:cubicBezTo>
                    <a:pt x="807" y="2733"/>
                    <a:pt x="560" y="2597"/>
                    <a:pt x="470" y="2553"/>
                  </a:cubicBezTo>
                  <a:cubicBezTo>
                    <a:pt x="314" y="2477"/>
                    <a:pt x="308" y="2468"/>
                    <a:pt x="306" y="2308"/>
                  </a:cubicBezTo>
                  <a:cubicBezTo>
                    <a:pt x="303" y="2122"/>
                    <a:pt x="423" y="1756"/>
                    <a:pt x="495" y="1739"/>
                  </a:cubicBezTo>
                  <a:cubicBezTo>
                    <a:pt x="499" y="1738"/>
                    <a:pt x="504" y="1738"/>
                    <a:pt x="508" y="1738"/>
                  </a:cubicBezTo>
                  <a:close/>
                  <a:moveTo>
                    <a:pt x="3170" y="0"/>
                  </a:moveTo>
                  <a:cubicBezTo>
                    <a:pt x="2983" y="0"/>
                    <a:pt x="2801" y="31"/>
                    <a:pt x="2471" y="104"/>
                  </a:cubicBezTo>
                  <a:cubicBezTo>
                    <a:pt x="1637" y="288"/>
                    <a:pt x="1417" y="375"/>
                    <a:pt x="1045" y="667"/>
                  </a:cubicBezTo>
                  <a:cubicBezTo>
                    <a:pt x="329" y="1227"/>
                    <a:pt x="0" y="1794"/>
                    <a:pt x="15" y="2441"/>
                  </a:cubicBezTo>
                  <a:cubicBezTo>
                    <a:pt x="22" y="2752"/>
                    <a:pt x="137" y="3303"/>
                    <a:pt x="242" y="3523"/>
                  </a:cubicBezTo>
                  <a:cubicBezTo>
                    <a:pt x="299" y="3646"/>
                    <a:pt x="455" y="3901"/>
                    <a:pt x="592" y="4096"/>
                  </a:cubicBezTo>
                  <a:cubicBezTo>
                    <a:pt x="845" y="4458"/>
                    <a:pt x="860" y="4472"/>
                    <a:pt x="1437" y="4872"/>
                  </a:cubicBezTo>
                  <a:cubicBezTo>
                    <a:pt x="1678" y="5040"/>
                    <a:pt x="2234" y="5176"/>
                    <a:pt x="2763" y="5196"/>
                  </a:cubicBezTo>
                  <a:cubicBezTo>
                    <a:pt x="2795" y="5197"/>
                    <a:pt x="2827" y="5198"/>
                    <a:pt x="2859" y="5198"/>
                  </a:cubicBezTo>
                  <a:cubicBezTo>
                    <a:pt x="3300" y="5198"/>
                    <a:pt x="3726" y="5087"/>
                    <a:pt x="4250" y="4838"/>
                  </a:cubicBezTo>
                  <a:cubicBezTo>
                    <a:pt x="4606" y="4670"/>
                    <a:pt x="4719" y="4594"/>
                    <a:pt x="5016" y="4321"/>
                  </a:cubicBezTo>
                  <a:cubicBezTo>
                    <a:pt x="5501" y="3877"/>
                    <a:pt x="5543" y="3789"/>
                    <a:pt x="5619" y="3068"/>
                  </a:cubicBezTo>
                  <a:cubicBezTo>
                    <a:pt x="5699" y="2330"/>
                    <a:pt x="5681" y="2116"/>
                    <a:pt x="5503" y="1553"/>
                  </a:cubicBezTo>
                  <a:cubicBezTo>
                    <a:pt x="5366" y="1127"/>
                    <a:pt x="5362" y="1119"/>
                    <a:pt x="5050" y="787"/>
                  </a:cubicBezTo>
                  <a:cubicBezTo>
                    <a:pt x="4873" y="598"/>
                    <a:pt x="4638" y="388"/>
                    <a:pt x="4514" y="307"/>
                  </a:cubicBezTo>
                  <a:cubicBezTo>
                    <a:pt x="4267" y="146"/>
                    <a:pt x="4083" y="96"/>
                    <a:pt x="3481" y="22"/>
                  </a:cubicBezTo>
                  <a:cubicBezTo>
                    <a:pt x="3362" y="8"/>
                    <a:pt x="3266" y="0"/>
                    <a:pt x="3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41"/>
            <p:cNvSpPr/>
            <p:nvPr/>
          </p:nvSpPr>
          <p:spPr>
            <a:xfrm>
              <a:off x="5386088" y="3342225"/>
              <a:ext cx="3100" cy="2225"/>
            </a:xfrm>
            <a:custGeom>
              <a:avLst/>
              <a:gdLst/>
              <a:ahLst/>
              <a:cxnLst/>
              <a:rect l="l" t="t" r="r" b="b"/>
              <a:pathLst>
                <a:path w="124" h="89" extrusionOk="0">
                  <a:moveTo>
                    <a:pt x="82" y="1"/>
                  </a:moveTo>
                  <a:cubicBezTo>
                    <a:pt x="64" y="1"/>
                    <a:pt x="44" y="10"/>
                    <a:pt x="26" y="27"/>
                  </a:cubicBezTo>
                  <a:cubicBezTo>
                    <a:pt x="1" y="52"/>
                    <a:pt x="1" y="80"/>
                    <a:pt x="29" y="86"/>
                  </a:cubicBezTo>
                  <a:cubicBezTo>
                    <a:pt x="35" y="88"/>
                    <a:pt x="42" y="89"/>
                    <a:pt x="49" y="89"/>
                  </a:cubicBezTo>
                  <a:cubicBezTo>
                    <a:pt x="71" y="89"/>
                    <a:pt x="94" y="81"/>
                    <a:pt x="107" y="69"/>
                  </a:cubicBezTo>
                  <a:cubicBezTo>
                    <a:pt x="124" y="52"/>
                    <a:pt x="123" y="27"/>
                    <a:pt x="105" y="10"/>
                  </a:cubicBezTo>
                  <a:cubicBezTo>
                    <a:pt x="99" y="3"/>
                    <a:pt x="91"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030;p41"/>
          <p:cNvGrpSpPr/>
          <p:nvPr/>
        </p:nvGrpSpPr>
        <p:grpSpPr>
          <a:xfrm>
            <a:off x="843646" y="821286"/>
            <a:ext cx="1196554" cy="697172"/>
            <a:chOff x="5132688" y="4641800"/>
            <a:chExt cx="341200" cy="198800"/>
          </a:xfrm>
        </p:grpSpPr>
        <p:sp>
          <p:nvSpPr>
            <p:cNvPr id="55" name="Google Shape;1031;p41"/>
            <p:cNvSpPr/>
            <p:nvPr/>
          </p:nvSpPr>
          <p:spPr>
            <a:xfrm>
              <a:off x="5132688" y="4641800"/>
              <a:ext cx="341200" cy="198800"/>
            </a:xfrm>
            <a:custGeom>
              <a:avLst/>
              <a:gdLst/>
              <a:ahLst/>
              <a:cxnLst/>
              <a:rect l="l" t="t" r="r" b="b"/>
              <a:pathLst>
                <a:path w="13648" h="7952" extrusionOk="0">
                  <a:moveTo>
                    <a:pt x="5178" y="615"/>
                  </a:moveTo>
                  <a:cubicBezTo>
                    <a:pt x="5313" y="615"/>
                    <a:pt x="5338" y="648"/>
                    <a:pt x="5397" y="744"/>
                  </a:cubicBezTo>
                  <a:cubicBezTo>
                    <a:pt x="5445" y="822"/>
                    <a:pt x="5519" y="929"/>
                    <a:pt x="5563" y="986"/>
                  </a:cubicBezTo>
                  <a:cubicBezTo>
                    <a:pt x="5764" y="1240"/>
                    <a:pt x="5834" y="1344"/>
                    <a:pt x="6093" y="1780"/>
                  </a:cubicBezTo>
                  <a:cubicBezTo>
                    <a:pt x="6245" y="2034"/>
                    <a:pt x="6446" y="2335"/>
                    <a:pt x="6539" y="2445"/>
                  </a:cubicBezTo>
                  <a:cubicBezTo>
                    <a:pt x="6632" y="2556"/>
                    <a:pt x="6728" y="2685"/>
                    <a:pt x="6754" y="2732"/>
                  </a:cubicBezTo>
                  <a:cubicBezTo>
                    <a:pt x="6835" y="2885"/>
                    <a:pt x="7315" y="3557"/>
                    <a:pt x="7381" y="3612"/>
                  </a:cubicBezTo>
                  <a:cubicBezTo>
                    <a:pt x="7436" y="3657"/>
                    <a:pt x="7438" y="3698"/>
                    <a:pt x="7396" y="3871"/>
                  </a:cubicBezTo>
                  <a:cubicBezTo>
                    <a:pt x="7326" y="4146"/>
                    <a:pt x="6907" y="5322"/>
                    <a:pt x="6713" y="5781"/>
                  </a:cubicBezTo>
                  <a:cubicBezTo>
                    <a:pt x="6629" y="5983"/>
                    <a:pt x="6483" y="6340"/>
                    <a:pt x="6388" y="6579"/>
                  </a:cubicBezTo>
                  <a:cubicBezTo>
                    <a:pt x="6294" y="6818"/>
                    <a:pt x="6193" y="7037"/>
                    <a:pt x="6161" y="7070"/>
                  </a:cubicBezTo>
                  <a:cubicBezTo>
                    <a:pt x="6122" y="7109"/>
                    <a:pt x="5967" y="7136"/>
                    <a:pt x="5700" y="7148"/>
                  </a:cubicBezTo>
                  <a:cubicBezTo>
                    <a:pt x="5222" y="7168"/>
                    <a:pt x="4805" y="7220"/>
                    <a:pt x="3876" y="7376"/>
                  </a:cubicBezTo>
                  <a:cubicBezTo>
                    <a:pt x="3755" y="7397"/>
                    <a:pt x="3446" y="7444"/>
                    <a:pt x="3183" y="7483"/>
                  </a:cubicBezTo>
                  <a:cubicBezTo>
                    <a:pt x="2921" y="7522"/>
                    <a:pt x="2598" y="7572"/>
                    <a:pt x="2460" y="7595"/>
                  </a:cubicBezTo>
                  <a:cubicBezTo>
                    <a:pt x="2364" y="7612"/>
                    <a:pt x="2271" y="7622"/>
                    <a:pt x="2217" y="7622"/>
                  </a:cubicBezTo>
                  <a:cubicBezTo>
                    <a:pt x="2196" y="7622"/>
                    <a:pt x="2181" y="7620"/>
                    <a:pt x="2175" y="7617"/>
                  </a:cubicBezTo>
                  <a:cubicBezTo>
                    <a:pt x="2052" y="7541"/>
                    <a:pt x="1303" y="6316"/>
                    <a:pt x="973" y="5650"/>
                  </a:cubicBezTo>
                  <a:cubicBezTo>
                    <a:pt x="827" y="5354"/>
                    <a:pt x="652" y="5086"/>
                    <a:pt x="467" y="4873"/>
                  </a:cubicBezTo>
                  <a:cubicBezTo>
                    <a:pt x="192" y="4557"/>
                    <a:pt x="146" y="4473"/>
                    <a:pt x="223" y="4426"/>
                  </a:cubicBezTo>
                  <a:cubicBezTo>
                    <a:pt x="246" y="4412"/>
                    <a:pt x="277" y="4343"/>
                    <a:pt x="293" y="4270"/>
                  </a:cubicBezTo>
                  <a:cubicBezTo>
                    <a:pt x="309" y="4198"/>
                    <a:pt x="419" y="3900"/>
                    <a:pt x="535" y="3612"/>
                  </a:cubicBezTo>
                  <a:cubicBezTo>
                    <a:pt x="653" y="3324"/>
                    <a:pt x="818" y="2880"/>
                    <a:pt x="901" y="2632"/>
                  </a:cubicBezTo>
                  <a:cubicBezTo>
                    <a:pt x="985" y="2381"/>
                    <a:pt x="1080" y="2130"/>
                    <a:pt x="1113" y="2071"/>
                  </a:cubicBezTo>
                  <a:cubicBezTo>
                    <a:pt x="1145" y="2014"/>
                    <a:pt x="1173" y="1949"/>
                    <a:pt x="1174" y="1931"/>
                  </a:cubicBezTo>
                  <a:cubicBezTo>
                    <a:pt x="1176" y="1913"/>
                    <a:pt x="1203" y="1855"/>
                    <a:pt x="1236" y="1802"/>
                  </a:cubicBezTo>
                  <a:cubicBezTo>
                    <a:pt x="1269" y="1750"/>
                    <a:pt x="1368" y="1574"/>
                    <a:pt x="1456" y="1414"/>
                  </a:cubicBezTo>
                  <a:cubicBezTo>
                    <a:pt x="1544" y="1254"/>
                    <a:pt x="1629" y="1121"/>
                    <a:pt x="1645" y="1121"/>
                  </a:cubicBezTo>
                  <a:cubicBezTo>
                    <a:pt x="1718" y="1119"/>
                    <a:pt x="2840" y="943"/>
                    <a:pt x="3292" y="863"/>
                  </a:cubicBezTo>
                  <a:cubicBezTo>
                    <a:pt x="3786" y="775"/>
                    <a:pt x="4538" y="667"/>
                    <a:pt x="4866" y="636"/>
                  </a:cubicBezTo>
                  <a:cubicBezTo>
                    <a:pt x="5011" y="623"/>
                    <a:pt x="5109" y="615"/>
                    <a:pt x="5178" y="615"/>
                  </a:cubicBezTo>
                  <a:close/>
                  <a:moveTo>
                    <a:pt x="13512" y="1"/>
                  </a:moveTo>
                  <a:cubicBezTo>
                    <a:pt x="13493" y="1"/>
                    <a:pt x="13319" y="145"/>
                    <a:pt x="13122" y="325"/>
                  </a:cubicBezTo>
                  <a:cubicBezTo>
                    <a:pt x="12403" y="975"/>
                    <a:pt x="10790" y="2637"/>
                    <a:pt x="10531" y="2992"/>
                  </a:cubicBezTo>
                  <a:cubicBezTo>
                    <a:pt x="10485" y="3055"/>
                    <a:pt x="10360" y="3081"/>
                    <a:pt x="9871" y="3130"/>
                  </a:cubicBezTo>
                  <a:cubicBezTo>
                    <a:pt x="9181" y="3199"/>
                    <a:pt x="8930" y="3239"/>
                    <a:pt x="8449" y="3358"/>
                  </a:cubicBezTo>
                  <a:cubicBezTo>
                    <a:pt x="8260" y="3405"/>
                    <a:pt x="7996" y="3455"/>
                    <a:pt x="7866" y="3469"/>
                  </a:cubicBezTo>
                  <a:lnTo>
                    <a:pt x="7627" y="3493"/>
                  </a:lnTo>
                  <a:lnTo>
                    <a:pt x="7421" y="3204"/>
                  </a:lnTo>
                  <a:cubicBezTo>
                    <a:pt x="7310" y="3045"/>
                    <a:pt x="7109" y="2766"/>
                    <a:pt x="6982" y="2589"/>
                  </a:cubicBezTo>
                  <a:cubicBezTo>
                    <a:pt x="6624" y="2091"/>
                    <a:pt x="6473" y="1866"/>
                    <a:pt x="6198" y="1422"/>
                  </a:cubicBezTo>
                  <a:cubicBezTo>
                    <a:pt x="6060" y="1201"/>
                    <a:pt x="5864" y="912"/>
                    <a:pt x="5763" y="789"/>
                  </a:cubicBezTo>
                  <a:cubicBezTo>
                    <a:pt x="5664" y="666"/>
                    <a:pt x="5581" y="545"/>
                    <a:pt x="5581" y="522"/>
                  </a:cubicBezTo>
                  <a:cubicBezTo>
                    <a:pt x="5581" y="500"/>
                    <a:pt x="5527" y="440"/>
                    <a:pt x="5462" y="389"/>
                  </a:cubicBezTo>
                  <a:cubicBezTo>
                    <a:pt x="5388" y="332"/>
                    <a:pt x="5344" y="311"/>
                    <a:pt x="5229" y="311"/>
                  </a:cubicBezTo>
                  <a:cubicBezTo>
                    <a:pt x="5177" y="311"/>
                    <a:pt x="5109" y="315"/>
                    <a:pt x="5018" y="322"/>
                  </a:cubicBezTo>
                  <a:cubicBezTo>
                    <a:pt x="4604" y="356"/>
                    <a:pt x="4274" y="404"/>
                    <a:pt x="3050" y="609"/>
                  </a:cubicBezTo>
                  <a:cubicBezTo>
                    <a:pt x="2499" y="702"/>
                    <a:pt x="1994" y="777"/>
                    <a:pt x="1924" y="777"/>
                  </a:cubicBezTo>
                  <a:cubicBezTo>
                    <a:pt x="1854" y="777"/>
                    <a:pt x="1706" y="808"/>
                    <a:pt x="1599" y="845"/>
                  </a:cubicBezTo>
                  <a:lnTo>
                    <a:pt x="1401" y="913"/>
                  </a:lnTo>
                  <a:lnTo>
                    <a:pt x="1076" y="1568"/>
                  </a:lnTo>
                  <a:cubicBezTo>
                    <a:pt x="895" y="1929"/>
                    <a:pt x="721" y="2330"/>
                    <a:pt x="687" y="2460"/>
                  </a:cubicBezTo>
                  <a:cubicBezTo>
                    <a:pt x="654" y="2589"/>
                    <a:pt x="494" y="3019"/>
                    <a:pt x="335" y="3409"/>
                  </a:cubicBezTo>
                  <a:cubicBezTo>
                    <a:pt x="100" y="3989"/>
                    <a:pt x="42" y="4180"/>
                    <a:pt x="23" y="4430"/>
                  </a:cubicBezTo>
                  <a:lnTo>
                    <a:pt x="1" y="4739"/>
                  </a:lnTo>
                  <a:lnTo>
                    <a:pt x="190" y="4968"/>
                  </a:lnTo>
                  <a:cubicBezTo>
                    <a:pt x="295" y="5096"/>
                    <a:pt x="390" y="5208"/>
                    <a:pt x="404" y="5218"/>
                  </a:cubicBezTo>
                  <a:cubicBezTo>
                    <a:pt x="440" y="5249"/>
                    <a:pt x="876" y="6026"/>
                    <a:pt x="876" y="6061"/>
                  </a:cubicBezTo>
                  <a:cubicBezTo>
                    <a:pt x="876" y="6186"/>
                    <a:pt x="1792" y="7638"/>
                    <a:pt x="1990" y="7826"/>
                  </a:cubicBezTo>
                  <a:lnTo>
                    <a:pt x="2121" y="7951"/>
                  </a:lnTo>
                  <a:lnTo>
                    <a:pt x="2480" y="7897"/>
                  </a:lnTo>
                  <a:cubicBezTo>
                    <a:pt x="2679" y="7866"/>
                    <a:pt x="3119" y="7794"/>
                    <a:pt x="3465" y="7736"/>
                  </a:cubicBezTo>
                  <a:cubicBezTo>
                    <a:pt x="3810" y="7678"/>
                    <a:pt x="4158" y="7624"/>
                    <a:pt x="4242" y="7615"/>
                  </a:cubicBezTo>
                  <a:cubicBezTo>
                    <a:pt x="4325" y="7606"/>
                    <a:pt x="4587" y="7569"/>
                    <a:pt x="4825" y="7532"/>
                  </a:cubicBezTo>
                  <a:cubicBezTo>
                    <a:pt x="5062" y="7496"/>
                    <a:pt x="5468" y="7458"/>
                    <a:pt x="5727" y="7446"/>
                  </a:cubicBezTo>
                  <a:cubicBezTo>
                    <a:pt x="6154" y="7428"/>
                    <a:pt x="6208" y="7416"/>
                    <a:pt x="6308" y="7316"/>
                  </a:cubicBezTo>
                  <a:cubicBezTo>
                    <a:pt x="6370" y="7256"/>
                    <a:pt x="6456" y="7118"/>
                    <a:pt x="6501" y="7002"/>
                  </a:cubicBezTo>
                  <a:cubicBezTo>
                    <a:pt x="6546" y="6889"/>
                    <a:pt x="6695" y="6535"/>
                    <a:pt x="6832" y="6214"/>
                  </a:cubicBezTo>
                  <a:cubicBezTo>
                    <a:pt x="7190" y="5367"/>
                    <a:pt x="7665" y="4088"/>
                    <a:pt x="7703" y="3863"/>
                  </a:cubicBezTo>
                  <a:cubicBezTo>
                    <a:pt x="7715" y="3795"/>
                    <a:pt x="7773" y="3765"/>
                    <a:pt x="7975" y="3726"/>
                  </a:cubicBezTo>
                  <a:cubicBezTo>
                    <a:pt x="8115" y="3697"/>
                    <a:pt x="8280" y="3662"/>
                    <a:pt x="8338" y="3647"/>
                  </a:cubicBezTo>
                  <a:cubicBezTo>
                    <a:pt x="8611" y="3579"/>
                    <a:pt x="9406" y="3454"/>
                    <a:pt x="9833" y="3411"/>
                  </a:cubicBezTo>
                  <a:cubicBezTo>
                    <a:pt x="10709" y="3323"/>
                    <a:pt x="10631" y="3354"/>
                    <a:pt x="10942" y="2963"/>
                  </a:cubicBezTo>
                  <a:cubicBezTo>
                    <a:pt x="11096" y="2769"/>
                    <a:pt x="11490" y="2347"/>
                    <a:pt x="11814" y="2028"/>
                  </a:cubicBezTo>
                  <a:cubicBezTo>
                    <a:pt x="12139" y="1709"/>
                    <a:pt x="12574" y="1281"/>
                    <a:pt x="12778" y="1079"/>
                  </a:cubicBezTo>
                  <a:cubicBezTo>
                    <a:pt x="12984" y="876"/>
                    <a:pt x="13262" y="612"/>
                    <a:pt x="13398" y="489"/>
                  </a:cubicBezTo>
                  <a:cubicBezTo>
                    <a:pt x="13534" y="368"/>
                    <a:pt x="13647" y="231"/>
                    <a:pt x="13647" y="186"/>
                  </a:cubicBezTo>
                  <a:cubicBezTo>
                    <a:pt x="13647" y="103"/>
                    <a:pt x="13572" y="1"/>
                    <a:pt x="13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41"/>
            <p:cNvSpPr/>
            <p:nvPr/>
          </p:nvSpPr>
          <p:spPr>
            <a:xfrm>
              <a:off x="5415463" y="4668700"/>
              <a:ext cx="57600" cy="63725"/>
            </a:xfrm>
            <a:custGeom>
              <a:avLst/>
              <a:gdLst/>
              <a:ahLst/>
              <a:cxnLst/>
              <a:rect l="l" t="t" r="r" b="b"/>
              <a:pathLst>
                <a:path w="2304" h="2549" extrusionOk="0">
                  <a:moveTo>
                    <a:pt x="2151" y="1"/>
                  </a:moveTo>
                  <a:cubicBezTo>
                    <a:pt x="2127" y="1"/>
                    <a:pt x="1979" y="132"/>
                    <a:pt x="1824" y="292"/>
                  </a:cubicBezTo>
                  <a:cubicBezTo>
                    <a:pt x="1503" y="626"/>
                    <a:pt x="1336" y="810"/>
                    <a:pt x="1159" y="1033"/>
                  </a:cubicBezTo>
                  <a:cubicBezTo>
                    <a:pt x="1089" y="1119"/>
                    <a:pt x="925" y="1304"/>
                    <a:pt x="789" y="1447"/>
                  </a:cubicBezTo>
                  <a:cubicBezTo>
                    <a:pt x="408" y="1850"/>
                    <a:pt x="59" y="2301"/>
                    <a:pt x="28" y="2430"/>
                  </a:cubicBezTo>
                  <a:cubicBezTo>
                    <a:pt x="1" y="2537"/>
                    <a:pt x="9" y="2548"/>
                    <a:pt x="106" y="2548"/>
                  </a:cubicBezTo>
                  <a:cubicBezTo>
                    <a:pt x="187" y="2548"/>
                    <a:pt x="256" y="2489"/>
                    <a:pt x="402" y="2296"/>
                  </a:cubicBezTo>
                  <a:cubicBezTo>
                    <a:pt x="504" y="2159"/>
                    <a:pt x="739" y="1879"/>
                    <a:pt x="919" y="1682"/>
                  </a:cubicBezTo>
                  <a:cubicBezTo>
                    <a:pt x="1098" y="1484"/>
                    <a:pt x="1314" y="1243"/>
                    <a:pt x="1393" y="1149"/>
                  </a:cubicBezTo>
                  <a:cubicBezTo>
                    <a:pt x="1474" y="1055"/>
                    <a:pt x="1693" y="817"/>
                    <a:pt x="1884" y="615"/>
                  </a:cubicBezTo>
                  <a:cubicBezTo>
                    <a:pt x="2076" y="414"/>
                    <a:pt x="2245" y="224"/>
                    <a:pt x="2265" y="190"/>
                  </a:cubicBezTo>
                  <a:cubicBezTo>
                    <a:pt x="2303" y="123"/>
                    <a:pt x="2229"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41"/>
            <p:cNvSpPr/>
            <p:nvPr/>
          </p:nvSpPr>
          <p:spPr>
            <a:xfrm>
              <a:off x="5250013" y="4674050"/>
              <a:ext cx="39775" cy="57100"/>
            </a:xfrm>
            <a:custGeom>
              <a:avLst/>
              <a:gdLst/>
              <a:ahLst/>
              <a:cxnLst/>
              <a:rect l="l" t="t" r="r" b="b"/>
              <a:pathLst>
                <a:path w="1591" h="2284" extrusionOk="0">
                  <a:moveTo>
                    <a:pt x="121" y="0"/>
                  </a:moveTo>
                  <a:cubicBezTo>
                    <a:pt x="97" y="0"/>
                    <a:pt x="75" y="11"/>
                    <a:pt x="54" y="31"/>
                  </a:cubicBezTo>
                  <a:cubicBezTo>
                    <a:pt x="1" y="84"/>
                    <a:pt x="21" y="251"/>
                    <a:pt x="87" y="306"/>
                  </a:cubicBezTo>
                  <a:cubicBezTo>
                    <a:pt x="164" y="371"/>
                    <a:pt x="574" y="983"/>
                    <a:pt x="737" y="1279"/>
                  </a:cubicBezTo>
                  <a:cubicBezTo>
                    <a:pt x="802" y="1397"/>
                    <a:pt x="945" y="1629"/>
                    <a:pt x="1055" y="1798"/>
                  </a:cubicBezTo>
                  <a:cubicBezTo>
                    <a:pt x="1164" y="1967"/>
                    <a:pt x="1275" y="2141"/>
                    <a:pt x="1301" y="2187"/>
                  </a:cubicBezTo>
                  <a:cubicBezTo>
                    <a:pt x="1336" y="2249"/>
                    <a:pt x="1406" y="2284"/>
                    <a:pt x="1465" y="2284"/>
                  </a:cubicBezTo>
                  <a:cubicBezTo>
                    <a:pt x="1508" y="2284"/>
                    <a:pt x="1545" y="2266"/>
                    <a:pt x="1560" y="2228"/>
                  </a:cubicBezTo>
                  <a:cubicBezTo>
                    <a:pt x="1591" y="2149"/>
                    <a:pt x="1416" y="1796"/>
                    <a:pt x="1224" y="1550"/>
                  </a:cubicBezTo>
                  <a:cubicBezTo>
                    <a:pt x="1157" y="1464"/>
                    <a:pt x="1102" y="1385"/>
                    <a:pt x="1102" y="1373"/>
                  </a:cubicBezTo>
                  <a:cubicBezTo>
                    <a:pt x="1102" y="1336"/>
                    <a:pt x="752" y="769"/>
                    <a:pt x="485" y="375"/>
                  </a:cubicBezTo>
                  <a:cubicBezTo>
                    <a:pt x="308" y="114"/>
                    <a:pt x="20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41"/>
            <p:cNvSpPr/>
            <p:nvPr/>
          </p:nvSpPr>
          <p:spPr>
            <a:xfrm>
              <a:off x="5157088" y="4683925"/>
              <a:ext cx="37500" cy="70800"/>
            </a:xfrm>
            <a:custGeom>
              <a:avLst/>
              <a:gdLst/>
              <a:ahLst/>
              <a:cxnLst/>
              <a:rect l="l" t="t" r="r" b="b"/>
              <a:pathLst>
                <a:path w="1500" h="2832" extrusionOk="0">
                  <a:moveTo>
                    <a:pt x="1385" y="1"/>
                  </a:moveTo>
                  <a:cubicBezTo>
                    <a:pt x="1330" y="1"/>
                    <a:pt x="1268" y="33"/>
                    <a:pt x="1228" y="95"/>
                  </a:cubicBezTo>
                  <a:cubicBezTo>
                    <a:pt x="1191" y="149"/>
                    <a:pt x="1118" y="298"/>
                    <a:pt x="1063" y="430"/>
                  </a:cubicBezTo>
                  <a:cubicBezTo>
                    <a:pt x="1009" y="561"/>
                    <a:pt x="941" y="695"/>
                    <a:pt x="912" y="731"/>
                  </a:cubicBezTo>
                  <a:cubicBezTo>
                    <a:pt x="828" y="834"/>
                    <a:pt x="622" y="1241"/>
                    <a:pt x="484" y="1574"/>
                  </a:cubicBezTo>
                  <a:cubicBezTo>
                    <a:pt x="417" y="1738"/>
                    <a:pt x="286" y="2055"/>
                    <a:pt x="196" y="2273"/>
                  </a:cubicBezTo>
                  <a:cubicBezTo>
                    <a:pt x="14" y="2712"/>
                    <a:pt x="0" y="2783"/>
                    <a:pt x="93" y="2819"/>
                  </a:cubicBezTo>
                  <a:cubicBezTo>
                    <a:pt x="116" y="2827"/>
                    <a:pt x="136" y="2832"/>
                    <a:pt x="155" y="2832"/>
                  </a:cubicBezTo>
                  <a:cubicBezTo>
                    <a:pt x="239" y="2832"/>
                    <a:pt x="298" y="2741"/>
                    <a:pt x="394" y="2486"/>
                  </a:cubicBezTo>
                  <a:cubicBezTo>
                    <a:pt x="460" y="2318"/>
                    <a:pt x="570" y="2055"/>
                    <a:pt x="638" y="1906"/>
                  </a:cubicBezTo>
                  <a:cubicBezTo>
                    <a:pt x="706" y="1759"/>
                    <a:pt x="763" y="1621"/>
                    <a:pt x="763" y="1605"/>
                  </a:cubicBezTo>
                  <a:cubicBezTo>
                    <a:pt x="763" y="1588"/>
                    <a:pt x="890" y="1329"/>
                    <a:pt x="1045" y="1034"/>
                  </a:cubicBezTo>
                  <a:cubicBezTo>
                    <a:pt x="1199" y="738"/>
                    <a:pt x="1368" y="412"/>
                    <a:pt x="1419" y="315"/>
                  </a:cubicBezTo>
                  <a:cubicBezTo>
                    <a:pt x="1469" y="216"/>
                    <a:pt x="1499" y="104"/>
                    <a:pt x="1484" y="66"/>
                  </a:cubicBezTo>
                  <a:cubicBezTo>
                    <a:pt x="1467" y="22"/>
                    <a:pt x="1428"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41"/>
            <p:cNvSpPr/>
            <p:nvPr/>
          </p:nvSpPr>
          <p:spPr>
            <a:xfrm>
              <a:off x="5197163" y="4799650"/>
              <a:ext cx="67975" cy="17800"/>
            </a:xfrm>
            <a:custGeom>
              <a:avLst/>
              <a:gdLst/>
              <a:ahLst/>
              <a:cxnLst/>
              <a:rect l="l" t="t" r="r" b="b"/>
              <a:pathLst>
                <a:path w="2719" h="712" extrusionOk="0">
                  <a:moveTo>
                    <a:pt x="2588" y="0"/>
                  </a:moveTo>
                  <a:cubicBezTo>
                    <a:pt x="2512" y="0"/>
                    <a:pt x="2401" y="24"/>
                    <a:pt x="2246" y="72"/>
                  </a:cubicBezTo>
                  <a:cubicBezTo>
                    <a:pt x="2102" y="115"/>
                    <a:pt x="1922" y="152"/>
                    <a:pt x="1839" y="154"/>
                  </a:cubicBezTo>
                  <a:cubicBezTo>
                    <a:pt x="1759" y="156"/>
                    <a:pt x="1572" y="185"/>
                    <a:pt x="1429" y="218"/>
                  </a:cubicBezTo>
                  <a:cubicBezTo>
                    <a:pt x="1285" y="250"/>
                    <a:pt x="1030" y="302"/>
                    <a:pt x="866" y="331"/>
                  </a:cubicBezTo>
                  <a:cubicBezTo>
                    <a:pt x="175" y="453"/>
                    <a:pt x="1" y="526"/>
                    <a:pt x="55" y="668"/>
                  </a:cubicBezTo>
                  <a:cubicBezTo>
                    <a:pt x="66" y="696"/>
                    <a:pt x="93" y="711"/>
                    <a:pt x="161" y="711"/>
                  </a:cubicBezTo>
                  <a:cubicBezTo>
                    <a:pt x="274" y="711"/>
                    <a:pt x="501" y="669"/>
                    <a:pt x="952" y="571"/>
                  </a:cubicBezTo>
                  <a:cubicBezTo>
                    <a:pt x="1236" y="509"/>
                    <a:pt x="1578" y="448"/>
                    <a:pt x="1708" y="435"/>
                  </a:cubicBezTo>
                  <a:cubicBezTo>
                    <a:pt x="1988" y="409"/>
                    <a:pt x="2561" y="294"/>
                    <a:pt x="2653" y="246"/>
                  </a:cubicBezTo>
                  <a:cubicBezTo>
                    <a:pt x="2690" y="227"/>
                    <a:pt x="2718" y="166"/>
                    <a:pt x="2718" y="109"/>
                  </a:cubicBezTo>
                  <a:cubicBezTo>
                    <a:pt x="2718" y="36"/>
                    <a:pt x="2680" y="0"/>
                    <a:pt x="2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1037;p41"/>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8;p41">
            <a:hlinkClick r:id="rId2" action="ppaction://hlinksldjump"/>
          </p:cNvPr>
          <p:cNvSpPr txBox="1">
            <a:spLocks/>
          </p:cNvSpPr>
          <p:nvPr/>
        </p:nvSpPr>
        <p:spPr>
          <a:xfrm>
            <a:off x="95053" y="1518458"/>
            <a:ext cx="8846633" cy="59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latin typeface="Times New Roman" pitchFamily="18" charset="0"/>
                <a:cs typeface="Times New Roman" pitchFamily="18" charset="0"/>
              </a:rPr>
              <a:t>Sau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đó</a:t>
            </a:r>
            <a:r>
              <a:rPr lang="en-US" sz="2000" b="1" dirty="0">
                <a:latin typeface="Times New Roman" pitchFamily="18" charset="0"/>
                <a:cs typeface="Times New Roman" pitchFamily="18" charset="0"/>
              </a:rPr>
              <a:t> con </a:t>
            </a:r>
            <a:r>
              <a:rPr lang="en-US" sz="2000" b="1" dirty="0" err="1">
                <a:latin typeface="Times New Roman" pitchFamily="18" charset="0"/>
                <a:cs typeface="Times New Roman" pitchFamily="18" charset="0"/>
              </a:rPr>
              <a:t>người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biết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tạo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ra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vật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liệu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trong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tự</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như</a:t>
            </a:r>
            <a:r>
              <a:rPr lang="en-US" sz="2000" b="1" dirty="0">
                <a:latin typeface="Times New Roman" pitchFamily="18" charset="0"/>
                <a:cs typeface="Times New Roman" pitchFamily="18" charset="0"/>
              </a:rPr>
              <a:t>:</a:t>
            </a:r>
            <a:endParaRPr lang="vi-VN" sz="2000" b="1" dirty="0">
              <a:latin typeface="Times New Roman" pitchFamily="18" charset="0"/>
              <a:cs typeface="Times New Roman" pitchFamily="18" charset="0"/>
            </a:endParaRPr>
          </a:p>
        </p:txBody>
      </p:sp>
      <p:grpSp>
        <p:nvGrpSpPr>
          <p:cNvPr id="62" name="Google Shape;1040;p41"/>
          <p:cNvGrpSpPr/>
          <p:nvPr/>
        </p:nvGrpSpPr>
        <p:grpSpPr>
          <a:xfrm rot="-989018">
            <a:off x="48940" y="4311423"/>
            <a:ext cx="432689" cy="306506"/>
            <a:chOff x="6072450" y="2896632"/>
            <a:chExt cx="277325" cy="196450"/>
          </a:xfrm>
        </p:grpSpPr>
        <p:sp>
          <p:nvSpPr>
            <p:cNvPr id="63" name="Google Shape;1041;p41"/>
            <p:cNvSpPr/>
            <p:nvPr/>
          </p:nvSpPr>
          <p:spPr>
            <a:xfrm>
              <a:off x="6178600" y="2974507"/>
              <a:ext cx="68175" cy="52475"/>
            </a:xfrm>
            <a:custGeom>
              <a:avLst/>
              <a:gdLst/>
              <a:ahLst/>
              <a:cxnLst/>
              <a:rect l="l" t="t" r="r" b="b"/>
              <a:pathLst>
                <a:path w="2727" h="2099" extrusionOk="0">
                  <a:moveTo>
                    <a:pt x="896" y="0"/>
                  </a:moveTo>
                  <a:cubicBezTo>
                    <a:pt x="343" y="263"/>
                    <a:pt x="1" y="884"/>
                    <a:pt x="246" y="1480"/>
                  </a:cubicBezTo>
                  <a:cubicBezTo>
                    <a:pt x="407" y="1878"/>
                    <a:pt x="763" y="2099"/>
                    <a:pt x="1150" y="2099"/>
                  </a:cubicBezTo>
                  <a:cubicBezTo>
                    <a:pt x="1278" y="2099"/>
                    <a:pt x="1409" y="2075"/>
                    <a:pt x="1538" y="2025"/>
                  </a:cubicBezTo>
                  <a:cubicBezTo>
                    <a:pt x="2726" y="1565"/>
                    <a:pt x="2195" y="9"/>
                    <a:pt x="1059" y="9"/>
                  </a:cubicBezTo>
                  <a:cubicBezTo>
                    <a:pt x="1031" y="9"/>
                    <a:pt x="1004" y="10"/>
                    <a:pt x="975" y="12"/>
                  </a:cubicBezTo>
                  <a:cubicBezTo>
                    <a:pt x="971" y="13"/>
                    <a:pt x="966" y="13"/>
                    <a:pt x="962" y="13"/>
                  </a:cubicBezTo>
                  <a:cubicBezTo>
                    <a:pt x="938" y="13"/>
                    <a:pt x="916" y="8"/>
                    <a:pt x="896" y="0"/>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2;p41"/>
            <p:cNvSpPr/>
            <p:nvPr/>
          </p:nvSpPr>
          <p:spPr>
            <a:xfrm>
              <a:off x="6151025" y="2952457"/>
              <a:ext cx="120075" cy="100100"/>
            </a:xfrm>
            <a:custGeom>
              <a:avLst/>
              <a:gdLst/>
              <a:ahLst/>
              <a:cxnLst/>
              <a:rect l="l" t="t" r="r" b="b"/>
              <a:pathLst>
                <a:path w="4803" h="4004" extrusionOk="0">
                  <a:moveTo>
                    <a:pt x="2227" y="509"/>
                  </a:moveTo>
                  <a:cubicBezTo>
                    <a:pt x="2966" y="509"/>
                    <a:pt x="3650" y="1121"/>
                    <a:pt x="3717" y="1868"/>
                  </a:cubicBezTo>
                  <a:cubicBezTo>
                    <a:pt x="3780" y="2582"/>
                    <a:pt x="3219" y="3191"/>
                    <a:pt x="2542" y="3338"/>
                  </a:cubicBezTo>
                  <a:cubicBezTo>
                    <a:pt x="2443" y="3360"/>
                    <a:pt x="2345" y="3371"/>
                    <a:pt x="2248" y="3371"/>
                  </a:cubicBezTo>
                  <a:cubicBezTo>
                    <a:pt x="1597" y="3371"/>
                    <a:pt x="1027" y="2896"/>
                    <a:pt x="901" y="2228"/>
                  </a:cubicBezTo>
                  <a:cubicBezTo>
                    <a:pt x="762" y="1499"/>
                    <a:pt x="1224" y="875"/>
                    <a:pt x="1898" y="716"/>
                  </a:cubicBezTo>
                  <a:cubicBezTo>
                    <a:pt x="1903" y="624"/>
                    <a:pt x="1963" y="529"/>
                    <a:pt x="2078" y="517"/>
                  </a:cubicBezTo>
                  <a:cubicBezTo>
                    <a:pt x="2128" y="511"/>
                    <a:pt x="2178" y="509"/>
                    <a:pt x="2227" y="509"/>
                  </a:cubicBezTo>
                  <a:close/>
                  <a:moveTo>
                    <a:pt x="2687" y="1"/>
                  </a:moveTo>
                  <a:cubicBezTo>
                    <a:pt x="2374" y="1"/>
                    <a:pt x="2059" y="78"/>
                    <a:pt x="1780" y="240"/>
                  </a:cubicBezTo>
                  <a:cubicBezTo>
                    <a:pt x="1744" y="261"/>
                    <a:pt x="1708" y="270"/>
                    <a:pt x="1675" y="270"/>
                  </a:cubicBezTo>
                  <a:cubicBezTo>
                    <a:pt x="1628" y="270"/>
                    <a:pt x="1585" y="252"/>
                    <a:pt x="1552" y="224"/>
                  </a:cubicBezTo>
                  <a:cubicBezTo>
                    <a:pt x="598" y="718"/>
                    <a:pt x="0" y="1845"/>
                    <a:pt x="517" y="2881"/>
                  </a:cubicBezTo>
                  <a:cubicBezTo>
                    <a:pt x="882" y="3609"/>
                    <a:pt x="1580" y="4003"/>
                    <a:pt x="2313" y="4003"/>
                  </a:cubicBezTo>
                  <a:cubicBezTo>
                    <a:pt x="2701" y="4003"/>
                    <a:pt x="3098" y="3893"/>
                    <a:pt x="3461" y="3664"/>
                  </a:cubicBezTo>
                  <a:cubicBezTo>
                    <a:pt x="4319" y="3119"/>
                    <a:pt x="4802" y="1855"/>
                    <a:pt x="4295" y="924"/>
                  </a:cubicBezTo>
                  <a:cubicBezTo>
                    <a:pt x="3969" y="328"/>
                    <a:pt x="3330" y="1"/>
                    <a:pt x="2687"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3;p41"/>
            <p:cNvSpPr/>
            <p:nvPr/>
          </p:nvSpPr>
          <p:spPr>
            <a:xfrm>
              <a:off x="6123750" y="2903807"/>
              <a:ext cx="38075" cy="16550"/>
            </a:xfrm>
            <a:custGeom>
              <a:avLst/>
              <a:gdLst/>
              <a:ahLst/>
              <a:cxnLst/>
              <a:rect l="l" t="t" r="r" b="b"/>
              <a:pathLst>
                <a:path w="1523" h="662" extrusionOk="0">
                  <a:moveTo>
                    <a:pt x="935" y="1"/>
                  </a:moveTo>
                  <a:cubicBezTo>
                    <a:pt x="882" y="1"/>
                    <a:pt x="829" y="4"/>
                    <a:pt x="777" y="9"/>
                  </a:cubicBezTo>
                  <a:cubicBezTo>
                    <a:pt x="579" y="30"/>
                    <a:pt x="102" y="164"/>
                    <a:pt x="1" y="413"/>
                  </a:cubicBezTo>
                  <a:cubicBezTo>
                    <a:pt x="50" y="407"/>
                    <a:pt x="99" y="403"/>
                    <a:pt x="149" y="403"/>
                  </a:cubicBezTo>
                  <a:cubicBezTo>
                    <a:pt x="388" y="403"/>
                    <a:pt x="630" y="481"/>
                    <a:pt x="855" y="662"/>
                  </a:cubicBezTo>
                  <a:cubicBezTo>
                    <a:pt x="1068" y="651"/>
                    <a:pt x="1283" y="642"/>
                    <a:pt x="1497" y="632"/>
                  </a:cubicBezTo>
                  <a:cubicBezTo>
                    <a:pt x="1495" y="630"/>
                    <a:pt x="1495" y="630"/>
                    <a:pt x="1495" y="628"/>
                  </a:cubicBezTo>
                  <a:cubicBezTo>
                    <a:pt x="1477" y="427"/>
                    <a:pt x="1523" y="258"/>
                    <a:pt x="1340" y="115"/>
                  </a:cubicBezTo>
                  <a:cubicBezTo>
                    <a:pt x="1226" y="26"/>
                    <a:pt x="1080" y="1"/>
                    <a:pt x="935"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44;p41"/>
            <p:cNvSpPr/>
            <p:nvPr/>
          </p:nvSpPr>
          <p:spPr>
            <a:xfrm>
              <a:off x="6211850" y="2930582"/>
              <a:ext cx="114775" cy="147100"/>
            </a:xfrm>
            <a:custGeom>
              <a:avLst/>
              <a:gdLst/>
              <a:ahLst/>
              <a:cxnLst/>
              <a:rect l="l" t="t" r="r" b="b"/>
              <a:pathLst>
                <a:path w="4591" h="5884" extrusionOk="0">
                  <a:moveTo>
                    <a:pt x="264" y="0"/>
                  </a:moveTo>
                  <a:lnTo>
                    <a:pt x="252" y="441"/>
                  </a:lnTo>
                  <a:cubicBezTo>
                    <a:pt x="1116" y="441"/>
                    <a:pt x="1975" y="940"/>
                    <a:pt x="2333" y="1776"/>
                  </a:cubicBezTo>
                  <a:cubicBezTo>
                    <a:pt x="2866" y="3030"/>
                    <a:pt x="2123" y="4547"/>
                    <a:pt x="926" y="5092"/>
                  </a:cubicBezTo>
                  <a:cubicBezTo>
                    <a:pt x="626" y="5227"/>
                    <a:pt x="312" y="5301"/>
                    <a:pt x="1" y="5318"/>
                  </a:cubicBezTo>
                  <a:lnTo>
                    <a:pt x="29" y="5883"/>
                  </a:lnTo>
                  <a:cubicBezTo>
                    <a:pt x="1141" y="5825"/>
                    <a:pt x="2252" y="5730"/>
                    <a:pt x="3355" y="5597"/>
                  </a:cubicBezTo>
                  <a:cubicBezTo>
                    <a:pt x="3651" y="5565"/>
                    <a:pt x="3944" y="5523"/>
                    <a:pt x="4238" y="5472"/>
                  </a:cubicBezTo>
                  <a:cubicBezTo>
                    <a:pt x="4482" y="5076"/>
                    <a:pt x="4584" y="4652"/>
                    <a:pt x="4540" y="4203"/>
                  </a:cubicBezTo>
                  <a:cubicBezTo>
                    <a:pt x="4590" y="3627"/>
                    <a:pt x="4542" y="3020"/>
                    <a:pt x="4530" y="2443"/>
                  </a:cubicBezTo>
                  <a:cubicBezTo>
                    <a:pt x="4524" y="2034"/>
                    <a:pt x="4586" y="1523"/>
                    <a:pt x="4494" y="1122"/>
                  </a:cubicBezTo>
                  <a:cubicBezTo>
                    <a:pt x="4584" y="665"/>
                    <a:pt x="4385" y="339"/>
                    <a:pt x="3898" y="145"/>
                  </a:cubicBezTo>
                  <a:cubicBezTo>
                    <a:pt x="3607" y="127"/>
                    <a:pt x="3318" y="113"/>
                    <a:pt x="3030" y="97"/>
                  </a:cubicBezTo>
                  <a:cubicBezTo>
                    <a:pt x="2109" y="54"/>
                    <a:pt x="1185" y="20"/>
                    <a:pt x="264" y="0"/>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5;p41"/>
            <p:cNvSpPr/>
            <p:nvPr/>
          </p:nvSpPr>
          <p:spPr>
            <a:xfrm>
              <a:off x="6095250" y="2926982"/>
              <a:ext cx="123200" cy="152525"/>
            </a:xfrm>
            <a:custGeom>
              <a:avLst/>
              <a:gdLst/>
              <a:ahLst/>
              <a:cxnLst/>
              <a:rect l="l" t="t" r="r" b="b"/>
              <a:pathLst>
                <a:path w="4928" h="6101" extrusionOk="0">
                  <a:moveTo>
                    <a:pt x="1023" y="1"/>
                  </a:moveTo>
                  <a:cubicBezTo>
                    <a:pt x="206" y="202"/>
                    <a:pt x="93" y="1641"/>
                    <a:pt x="47" y="2238"/>
                  </a:cubicBezTo>
                  <a:cubicBezTo>
                    <a:pt x="3" y="2788"/>
                    <a:pt x="1" y="3339"/>
                    <a:pt x="23" y="3890"/>
                  </a:cubicBezTo>
                  <a:cubicBezTo>
                    <a:pt x="45" y="4377"/>
                    <a:pt x="29" y="4991"/>
                    <a:pt x="176" y="5460"/>
                  </a:cubicBezTo>
                  <a:cubicBezTo>
                    <a:pt x="360" y="6041"/>
                    <a:pt x="553" y="6100"/>
                    <a:pt x="991" y="6100"/>
                  </a:cubicBezTo>
                  <a:cubicBezTo>
                    <a:pt x="1104" y="6100"/>
                    <a:pt x="1233" y="6096"/>
                    <a:pt x="1383" y="6096"/>
                  </a:cubicBezTo>
                  <a:cubicBezTo>
                    <a:pt x="1398" y="6096"/>
                    <a:pt x="1413" y="6097"/>
                    <a:pt x="1428" y="6097"/>
                  </a:cubicBezTo>
                  <a:cubicBezTo>
                    <a:pt x="1595" y="6098"/>
                    <a:pt x="1761" y="6099"/>
                    <a:pt x="1928" y="6099"/>
                  </a:cubicBezTo>
                  <a:cubicBezTo>
                    <a:pt x="2849" y="6099"/>
                    <a:pt x="3772" y="6076"/>
                    <a:pt x="4693" y="6027"/>
                  </a:cubicBezTo>
                  <a:lnTo>
                    <a:pt x="4665" y="5462"/>
                  </a:lnTo>
                  <a:cubicBezTo>
                    <a:pt x="4619" y="5465"/>
                    <a:pt x="4574" y="5466"/>
                    <a:pt x="4528" y="5466"/>
                  </a:cubicBezTo>
                  <a:cubicBezTo>
                    <a:pt x="3522" y="5466"/>
                    <a:pt x="2571" y="4860"/>
                    <a:pt x="2222" y="3820"/>
                  </a:cubicBezTo>
                  <a:cubicBezTo>
                    <a:pt x="1797" y="2546"/>
                    <a:pt x="2564" y="1331"/>
                    <a:pt x="3743" y="953"/>
                  </a:cubicBezTo>
                  <a:cubicBezTo>
                    <a:pt x="3757" y="931"/>
                    <a:pt x="3776" y="913"/>
                    <a:pt x="3801" y="899"/>
                  </a:cubicBezTo>
                  <a:cubicBezTo>
                    <a:pt x="4143" y="685"/>
                    <a:pt x="4530" y="585"/>
                    <a:pt x="4916" y="585"/>
                  </a:cubicBezTo>
                  <a:lnTo>
                    <a:pt x="4928" y="144"/>
                  </a:lnTo>
                  <a:cubicBezTo>
                    <a:pt x="3991" y="126"/>
                    <a:pt x="3051" y="116"/>
                    <a:pt x="2113" y="112"/>
                  </a:cubicBezTo>
                  <a:cubicBezTo>
                    <a:pt x="2073" y="153"/>
                    <a:pt x="2018" y="180"/>
                    <a:pt x="1958" y="180"/>
                  </a:cubicBezTo>
                  <a:cubicBezTo>
                    <a:pt x="1928" y="180"/>
                    <a:pt x="1896" y="173"/>
                    <a:pt x="1864" y="158"/>
                  </a:cubicBezTo>
                  <a:cubicBezTo>
                    <a:pt x="1830" y="140"/>
                    <a:pt x="1797" y="126"/>
                    <a:pt x="1762" y="110"/>
                  </a:cubicBezTo>
                  <a:lnTo>
                    <a:pt x="1174" y="110"/>
                  </a:lnTo>
                  <a:cubicBezTo>
                    <a:pt x="1090" y="110"/>
                    <a:pt x="1042" y="61"/>
                    <a:pt x="1023" y="1"/>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46;p41"/>
            <p:cNvSpPr/>
            <p:nvPr/>
          </p:nvSpPr>
          <p:spPr>
            <a:xfrm>
              <a:off x="6072450" y="2896632"/>
              <a:ext cx="277325" cy="196450"/>
            </a:xfrm>
            <a:custGeom>
              <a:avLst/>
              <a:gdLst/>
              <a:ahLst/>
              <a:cxnLst/>
              <a:rect l="l" t="t" r="r" b="b"/>
              <a:pathLst>
                <a:path w="11093" h="7858" extrusionOk="0">
                  <a:moveTo>
                    <a:pt x="2988" y="287"/>
                  </a:moveTo>
                  <a:cubicBezTo>
                    <a:pt x="3133" y="287"/>
                    <a:pt x="3278" y="313"/>
                    <a:pt x="3392" y="402"/>
                  </a:cubicBezTo>
                  <a:cubicBezTo>
                    <a:pt x="3575" y="545"/>
                    <a:pt x="3529" y="714"/>
                    <a:pt x="3547" y="915"/>
                  </a:cubicBezTo>
                  <a:cubicBezTo>
                    <a:pt x="3547" y="917"/>
                    <a:pt x="3547" y="917"/>
                    <a:pt x="3549" y="919"/>
                  </a:cubicBezTo>
                  <a:cubicBezTo>
                    <a:pt x="3335" y="929"/>
                    <a:pt x="3120" y="938"/>
                    <a:pt x="2907" y="949"/>
                  </a:cubicBezTo>
                  <a:cubicBezTo>
                    <a:pt x="2682" y="768"/>
                    <a:pt x="2441" y="690"/>
                    <a:pt x="2202" y="690"/>
                  </a:cubicBezTo>
                  <a:cubicBezTo>
                    <a:pt x="2152" y="690"/>
                    <a:pt x="2103" y="694"/>
                    <a:pt x="2054" y="700"/>
                  </a:cubicBezTo>
                  <a:cubicBezTo>
                    <a:pt x="2155" y="451"/>
                    <a:pt x="2631" y="317"/>
                    <a:pt x="2829" y="296"/>
                  </a:cubicBezTo>
                  <a:cubicBezTo>
                    <a:pt x="2881" y="291"/>
                    <a:pt x="2935" y="287"/>
                    <a:pt x="2988" y="287"/>
                  </a:cubicBezTo>
                  <a:close/>
                  <a:moveTo>
                    <a:pt x="1935" y="1215"/>
                  </a:moveTo>
                  <a:cubicBezTo>
                    <a:pt x="1954" y="1275"/>
                    <a:pt x="2002" y="1324"/>
                    <a:pt x="2086" y="1324"/>
                  </a:cubicBezTo>
                  <a:lnTo>
                    <a:pt x="2674" y="1324"/>
                  </a:lnTo>
                  <a:cubicBezTo>
                    <a:pt x="2709" y="1340"/>
                    <a:pt x="2742" y="1354"/>
                    <a:pt x="2776" y="1372"/>
                  </a:cubicBezTo>
                  <a:cubicBezTo>
                    <a:pt x="2808" y="1387"/>
                    <a:pt x="2840" y="1394"/>
                    <a:pt x="2870" y="1394"/>
                  </a:cubicBezTo>
                  <a:cubicBezTo>
                    <a:pt x="2930" y="1394"/>
                    <a:pt x="2985" y="1367"/>
                    <a:pt x="3025" y="1326"/>
                  </a:cubicBezTo>
                  <a:cubicBezTo>
                    <a:pt x="3963" y="1330"/>
                    <a:pt x="4903" y="1340"/>
                    <a:pt x="5840" y="1358"/>
                  </a:cubicBezTo>
                  <a:cubicBezTo>
                    <a:pt x="6761" y="1378"/>
                    <a:pt x="7685" y="1412"/>
                    <a:pt x="8606" y="1455"/>
                  </a:cubicBezTo>
                  <a:cubicBezTo>
                    <a:pt x="8894" y="1471"/>
                    <a:pt x="9183" y="1485"/>
                    <a:pt x="9474" y="1503"/>
                  </a:cubicBezTo>
                  <a:cubicBezTo>
                    <a:pt x="9961" y="1698"/>
                    <a:pt x="10160" y="2023"/>
                    <a:pt x="10070" y="2480"/>
                  </a:cubicBezTo>
                  <a:cubicBezTo>
                    <a:pt x="10162" y="2881"/>
                    <a:pt x="10100" y="3392"/>
                    <a:pt x="10106" y="3801"/>
                  </a:cubicBezTo>
                  <a:cubicBezTo>
                    <a:pt x="10118" y="4378"/>
                    <a:pt x="10166" y="4985"/>
                    <a:pt x="10116" y="5561"/>
                  </a:cubicBezTo>
                  <a:cubicBezTo>
                    <a:pt x="10160" y="6010"/>
                    <a:pt x="10058" y="6434"/>
                    <a:pt x="9814" y="6830"/>
                  </a:cubicBezTo>
                  <a:cubicBezTo>
                    <a:pt x="9520" y="6881"/>
                    <a:pt x="9227" y="6923"/>
                    <a:pt x="8931" y="6955"/>
                  </a:cubicBezTo>
                  <a:cubicBezTo>
                    <a:pt x="7828" y="7089"/>
                    <a:pt x="6717" y="7183"/>
                    <a:pt x="5605" y="7241"/>
                  </a:cubicBezTo>
                  <a:cubicBezTo>
                    <a:pt x="4684" y="7290"/>
                    <a:pt x="3761" y="7313"/>
                    <a:pt x="2840" y="7313"/>
                  </a:cubicBezTo>
                  <a:cubicBezTo>
                    <a:pt x="2673" y="7313"/>
                    <a:pt x="2507" y="7312"/>
                    <a:pt x="2340" y="7311"/>
                  </a:cubicBezTo>
                  <a:cubicBezTo>
                    <a:pt x="2325" y="7311"/>
                    <a:pt x="2310" y="7310"/>
                    <a:pt x="2295" y="7310"/>
                  </a:cubicBezTo>
                  <a:cubicBezTo>
                    <a:pt x="2145" y="7310"/>
                    <a:pt x="2016" y="7314"/>
                    <a:pt x="1903" y="7314"/>
                  </a:cubicBezTo>
                  <a:cubicBezTo>
                    <a:pt x="1465" y="7314"/>
                    <a:pt x="1272" y="7255"/>
                    <a:pt x="1088" y="6674"/>
                  </a:cubicBezTo>
                  <a:cubicBezTo>
                    <a:pt x="941" y="6205"/>
                    <a:pt x="957" y="5591"/>
                    <a:pt x="935" y="5104"/>
                  </a:cubicBezTo>
                  <a:cubicBezTo>
                    <a:pt x="913" y="4553"/>
                    <a:pt x="915" y="4002"/>
                    <a:pt x="959" y="3452"/>
                  </a:cubicBezTo>
                  <a:cubicBezTo>
                    <a:pt x="1005" y="2855"/>
                    <a:pt x="1118" y="1416"/>
                    <a:pt x="1935" y="1215"/>
                  </a:cubicBezTo>
                  <a:close/>
                  <a:moveTo>
                    <a:pt x="2998" y="1"/>
                  </a:moveTo>
                  <a:cubicBezTo>
                    <a:pt x="2936" y="1"/>
                    <a:pt x="2873" y="5"/>
                    <a:pt x="2811" y="12"/>
                  </a:cubicBezTo>
                  <a:cubicBezTo>
                    <a:pt x="2434" y="54"/>
                    <a:pt x="1813" y="336"/>
                    <a:pt x="1806" y="758"/>
                  </a:cubicBezTo>
                  <a:cubicBezTo>
                    <a:pt x="1310" y="924"/>
                    <a:pt x="869" y="1384"/>
                    <a:pt x="666" y="1905"/>
                  </a:cubicBezTo>
                  <a:cubicBezTo>
                    <a:pt x="0" y="3603"/>
                    <a:pt x="364" y="5897"/>
                    <a:pt x="708" y="7631"/>
                  </a:cubicBezTo>
                  <a:cubicBezTo>
                    <a:pt x="730" y="7752"/>
                    <a:pt x="857" y="7830"/>
                    <a:pt x="973" y="7832"/>
                  </a:cubicBezTo>
                  <a:cubicBezTo>
                    <a:pt x="1552" y="7849"/>
                    <a:pt x="2132" y="7858"/>
                    <a:pt x="2711" y="7858"/>
                  </a:cubicBezTo>
                  <a:cubicBezTo>
                    <a:pt x="4638" y="7858"/>
                    <a:pt x="6562" y="7761"/>
                    <a:pt x="8479" y="7555"/>
                  </a:cubicBezTo>
                  <a:cubicBezTo>
                    <a:pt x="9063" y="7493"/>
                    <a:pt x="10122" y="7571"/>
                    <a:pt x="10508" y="6997"/>
                  </a:cubicBezTo>
                  <a:cubicBezTo>
                    <a:pt x="10906" y="6408"/>
                    <a:pt x="10669" y="5112"/>
                    <a:pt x="10661" y="4461"/>
                  </a:cubicBezTo>
                  <a:cubicBezTo>
                    <a:pt x="10645" y="3219"/>
                    <a:pt x="11092" y="1215"/>
                    <a:pt x="9474" y="1024"/>
                  </a:cubicBezTo>
                  <a:cubicBezTo>
                    <a:pt x="8405" y="897"/>
                    <a:pt x="7309" y="853"/>
                    <a:pt x="6209" y="853"/>
                  </a:cubicBezTo>
                  <a:cubicBezTo>
                    <a:pt x="5418" y="853"/>
                    <a:pt x="4624" y="876"/>
                    <a:pt x="3838" y="907"/>
                  </a:cubicBezTo>
                  <a:cubicBezTo>
                    <a:pt x="3945" y="726"/>
                    <a:pt x="3852" y="464"/>
                    <a:pt x="3722" y="305"/>
                  </a:cubicBezTo>
                  <a:cubicBezTo>
                    <a:pt x="3540" y="79"/>
                    <a:pt x="3272" y="1"/>
                    <a:pt x="2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47;p41"/>
            <p:cNvSpPr/>
            <p:nvPr/>
          </p:nvSpPr>
          <p:spPr>
            <a:xfrm>
              <a:off x="6140150" y="2941607"/>
              <a:ext cx="143375" cy="122025"/>
            </a:xfrm>
            <a:custGeom>
              <a:avLst/>
              <a:gdLst/>
              <a:ahLst/>
              <a:cxnLst/>
              <a:rect l="l" t="t" r="r" b="b"/>
              <a:pathLst>
                <a:path w="5735" h="4881" extrusionOk="0">
                  <a:moveTo>
                    <a:pt x="3122" y="435"/>
                  </a:moveTo>
                  <a:cubicBezTo>
                    <a:pt x="3765" y="435"/>
                    <a:pt x="4404" y="762"/>
                    <a:pt x="4730" y="1358"/>
                  </a:cubicBezTo>
                  <a:cubicBezTo>
                    <a:pt x="5237" y="2289"/>
                    <a:pt x="4754" y="3553"/>
                    <a:pt x="3896" y="4098"/>
                  </a:cubicBezTo>
                  <a:cubicBezTo>
                    <a:pt x="3533" y="4327"/>
                    <a:pt x="3136" y="4437"/>
                    <a:pt x="2748" y="4437"/>
                  </a:cubicBezTo>
                  <a:cubicBezTo>
                    <a:pt x="2015" y="4437"/>
                    <a:pt x="1317" y="4044"/>
                    <a:pt x="952" y="3316"/>
                  </a:cubicBezTo>
                  <a:cubicBezTo>
                    <a:pt x="435" y="2279"/>
                    <a:pt x="1033" y="1152"/>
                    <a:pt x="1987" y="658"/>
                  </a:cubicBezTo>
                  <a:cubicBezTo>
                    <a:pt x="2020" y="686"/>
                    <a:pt x="2063" y="704"/>
                    <a:pt x="2110" y="704"/>
                  </a:cubicBezTo>
                  <a:cubicBezTo>
                    <a:pt x="2143" y="704"/>
                    <a:pt x="2179" y="695"/>
                    <a:pt x="2215" y="674"/>
                  </a:cubicBezTo>
                  <a:cubicBezTo>
                    <a:pt x="2494" y="512"/>
                    <a:pt x="2809" y="435"/>
                    <a:pt x="3122" y="435"/>
                  </a:cubicBezTo>
                  <a:close/>
                  <a:moveTo>
                    <a:pt x="3120" y="0"/>
                  </a:moveTo>
                  <a:cubicBezTo>
                    <a:pt x="2734" y="0"/>
                    <a:pt x="2347" y="100"/>
                    <a:pt x="2005" y="314"/>
                  </a:cubicBezTo>
                  <a:cubicBezTo>
                    <a:pt x="1979" y="328"/>
                    <a:pt x="1961" y="346"/>
                    <a:pt x="1947" y="367"/>
                  </a:cubicBezTo>
                  <a:cubicBezTo>
                    <a:pt x="768" y="746"/>
                    <a:pt x="1" y="1961"/>
                    <a:pt x="426" y="3235"/>
                  </a:cubicBezTo>
                  <a:cubicBezTo>
                    <a:pt x="774" y="4275"/>
                    <a:pt x="1726" y="4881"/>
                    <a:pt x="2732" y="4881"/>
                  </a:cubicBezTo>
                  <a:cubicBezTo>
                    <a:pt x="2778" y="4881"/>
                    <a:pt x="2823" y="4880"/>
                    <a:pt x="2869" y="4877"/>
                  </a:cubicBezTo>
                  <a:cubicBezTo>
                    <a:pt x="3180" y="4860"/>
                    <a:pt x="3494" y="4786"/>
                    <a:pt x="3794" y="4651"/>
                  </a:cubicBezTo>
                  <a:cubicBezTo>
                    <a:pt x="4991" y="4106"/>
                    <a:pt x="5734" y="2589"/>
                    <a:pt x="5201" y="1335"/>
                  </a:cubicBezTo>
                  <a:cubicBezTo>
                    <a:pt x="4843" y="499"/>
                    <a:pt x="3984" y="0"/>
                    <a:pt x="31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8;p41"/>
            <p:cNvSpPr/>
            <p:nvPr/>
          </p:nvSpPr>
          <p:spPr>
            <a:xfrm>
              <a:off x="6170075" y="2965157"/>
              <a:ext cx="76700" cy="71575"/>
            </a:xfrm>
            <a:custGeom>
              <a:avLst/>
              <a:gdLst/>
              <a:ahLst/>
              <a:cxnLst/>
              <a:rect l="l" t="t" r="r" b="b"/>
              <a:pathLst>
                <a:path w="3068" h="2863" extrusionOk="0">
                  <a:moveTo>
                    <a:pt x="1237" y="374"/>
                  </a:moveTo>
                  <a:cubicBezTo>
                    <a:pt x="1256" y="381"/>
                    <a:pt x="1276" y="386"/>
                    <a:pt x="1299" y="386"/>
                  </a:cubicBezTo>
                  <a:cubicBezTo>
                    <a:pt x="1304" y="386"/>
                    <a:pt x="1310" y="386"/>
                    <a:pt x="1316" y="385"/>
                  </a:cubicBezTo>
                  <a:cubicBezTo>
                    <a:pt x="1344" y="383"/>
                    <a:pt x="1372" y="382"/>
                    <a:pt x="1399" y="382"/>
                  </a:cubicBezTo>
                  <a:cubicBezTo>
                    <a:pt x="2536" y="382"/>
                    <a:pt x="3067" y="1939"/>
                    <a:pt x="1879" y="2399"/>
                  </a:cubicBezTo>
                  <a:cubicBezTo>
                    <a:pt x="1750" y="2449"/>
                    <a:pt x="1619" y="2473"/>
                    <a:pt x="1491" y="2473"/>
                  </a:cubicBezTo>
                  <a:cubicBezTo>
                    <a:pt x="1104" y="2473"/>
                    <a:pt x="748" y="2252"/>
                    <a:pt x="587" y="1854"/>
                  </a:cubicBezTo>
                  <a:cubicBezTo>
                    <a:pt x="342" y="1258"/>
                    <a:pt x="684" y="637"/>
                    <a:pt x="1237" y="374"/>
                  </a:cubicBezTo>
                  <a:close/>
                  <a:moveTo>
                    <a:pt x="1465" y="1"/>
                  </a:moveTo>
                  <a:cubicBezTo>
                    <a:pt x="1416" y="1"/>
                    <a:pt x="1366" y="3"/>
                    <a:pt x="1316" y="9"/>
                  </a:cubicBezTo>
                  <a:cubicBezTo>
                    <a:pt x="1201" y="21"/>
                    <a:pt x="1141" y="116"/>
                    <a:pt x="1136" y="208"/>
                  </a:cubicBezTo>
                  <a:cubicBezTo>
                    <a:pt x="462" y="367"/>
                    <a:pt x="0" y="991"/>
                    <a:pt x="138" y="1720"/>
                  </a:cubicBezTo>
                  <a:cubicBezTo>
                    <a:pt x="265" y="2388"/>
                    <a:pt x="835" y="2863"/>
                    <a:pt x="1486" y="2863"/>
                  </a:cubicBezTo>
                  <a:cubicBezTo>
                    <a:pt x="1583" y="2863"/>
                    <a:pt x="1681" y="2852"/>
                    <a:pt x="1780" y="2830"/>
                  </a:cubicBezTo>
                  <a:cubicBezTo>
                    <a:pt x="2456" y="2683"/>
                    <a:pt x="3018" y="2073"/>
                    <a:pt x="2955" y="1360"/>
                  </a:cubicBezTo>
                  <a:cubicBezTo>
                    <a:pt x="2888" y="613"/>
                    <a:pt x="2204" y="1"/>
                    <a:pt x="1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81" y="2237743"/>
            <a:ext cx="1520034" cy="1636441"/>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063" y="2237743"/>
            <a:ext cx="1765589" cy="1733065"/>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982" y="2354089"/>
            <a:ext cx="1682430" cy="1403747"/>
          </a:xfrm>
          <a:prstGeom prst="rect">
            <a:avLst/>
          </a:prstGeom>
        </p:spPr>
      </p:pic>
      <p:sp>
        <p:nvSpPr>
          <p:cNvPr id="73" name="Rectangle 72"/>
          <p:cNvSpPr/>
          <p:nvPr/>
        </p:nvSpPr>
        <p:spPr>
          <a:xfrm>
            <a:off x="61894" y="4199811"/>
            <a:ext cx="1479827" cy="442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gốm</a:t>
            </a:r>
            <a:r>
              <a:rPr lang="en-US" sz="1800" b="1" dirty="0">
                <a:solidFill>
                  <a:schemeClr val="tx1"/>
                </a:solidFill>
              </a:rPr>
              <a:t>, </a:t>
            </a:r>
            <a:r>
              <a:rPr lang="en-US" sz="1800" b="1" dirty="0" err="1">
                <a:solidFill>
                  <a:schemeClr val="tx1"/>
                </a:solidFill>
              </a:rPr>
              <a:t>sứ</a:t>
            </a:r>
            <a:endParaRPr lang="en-US" sz="1800" b="1" dirty="0">
              <a:solidFill>
                <a:schemeClr val="tx1"/>
              </a:solidFill>
            </a:endParaRPr>
          </a:p>
        </p:txBody>
      </p:sp>
      <p:sp>
        <p:nvSpPr>
          <p:cNvPr id="82" name="Rectangle 81"/>
          <p:cNvSpPr/>
          <p:nvPr/>
        </p:nvSpPr>
        <p:spPr>
          <a:xfrm>
            <a:off x="1743595" y="4215801"/>
            <a:ext cx="1649701" cy="426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Nhựa</a:t>
            </a:r>
            <a:endParaRPr lang="en-US" sz="1800" b="1" dirty="0">
              <a:solidFill>
                <a:schemeClr val="tx1"/>
              </a:solidFill>
            </a:endParaRPr>
          </a:p>
        </p:txBody>
      </p:sp>
      <p:sp>
        <p:nvSpPr>
          <p:cNvPr id="83" name="Rectangle 82"/>
          <p:cNvSpPr/>
          <p:nvPr/>
        </p:nvSpPr>
        <p:spPr>
          <a:xfrm>
            <a:off x="3639414" y="4221623"/>
            <a:ext cx="1531761" cy="42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Kim </a:t>
            </a:r>
            <a:r>
              <a:rPr lang="en-US" sz="1800" b="1" dirty="0" err="1">
                <a:solidFill>
                  <a:schemeClr val="tx1"/>
                </a:solidFill>
              </a:rPr>
              <a:t>loại</a:t>
            </a:r>
            <a:endParaRPr lang="en-US" sz="1800" b="1" dirty="0">
              <a:solidFill>
                <a:schemeClr val="tx1"/>
              </a:solidFill>
            </a:endParaRPr>
          </a:p>
        </p:txBody>
      </p:sp>
      <p:sp>
        <p:nvSpPr>
          <p:cNvPr id="74" name="AutoShape 2" descr="C:\Users\TQT PC\Desktop\th%E1%BB%A7y tinh.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079" y="2352400"/>
            <a:ext cx="1850518" cy="1687055"/>
          </a:xfrm>
          <a:prstGeom prst="rect">
            <a:avLst/>
          </a:prstGeom>
        </p:spPr>
      </p:pic>
      <p:sp>
        <p:nvSpPr>
          <p:cNvPr id="84" name="Rectangle 83"/>
          <p:cNvSpPr/>
          <p:nvPr/>
        </p:nvSpPr>
        <p:spPr>
          <a:xfrm>
            <a:off x="7533762" y="4322767"/>
            <a:ext cx="1319584" cy="36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Thủy</a:t>
            </a:r>
            <a:r>
              <a:rPr lang="en-US" sz="1800" b="1" dirty="0">
                <a:solidFill>
                  <a:schemeClr val="tx1"/>
                </a:solidFill>
              </a:rPr>
              <a:t> </a:t>
            </a:r>
            <a:r>
              <a:rPr lang="en-US" sz="1800" b="1" dirty="0" err="1">
                <a:solidFill>
                  <a:schemeClr val="tx1"/>
                </a:solidFill>
              </a:rPr>
              <a:t>tinh</a:t>
            </a:r>
            <a:endParaRPr lang="en-US" sz="1800" b="1" dirty="0">
              <a:solidFill>
                <a:schemeClr val="tx1"/>
              </a:solidFill>
            </a:endParaRPr>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8313" y="2237743"/>
            <a:ext cx="1819497" cy="1819497"/>
          </a:xfrm>
          <a:prstGeom prst="rect">
            <a:avLst/>
          </a:prstGeom>
        </p:spPr>
      </p:pic>
      <p:sp>
        <p:nvSpPr>
          <p:cNvPr id="86" name="Rectangle 85"/>
          <p:cNvSpPr/>
          <p:nvPr/>
        </p:nvSpPr>
        <p:spPr>
          <a:xfrm>
            <a:off x="5411527" y="4265647"/>
            <a:ext cx="1531761" cy="42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Cao </a:t>
            </a:r>
            <a:r>
              <a:rPr lang="en-US" sz="1800" b="1" dirty="0" err="1">
                <a:solidFill>
                  <a:schemeClr val="tx1"/>
                </a:solidFill>
              </a:rPr>
              <a:t>su</a:t>
            </a:r>
            <a:endParaRPr lang="en-US" sz="1800" b="1" dirty="0">
              <a:solidFill>
                <a:schemeClr val="tx1"/>
              </a:solidFill>
            </a:endParaRPr>
          </a:p>
        </p:txBody>
      </p:sp>
    </p:spTree>
    <p:extLst>
      <p:ext uri="{BB962C8B-B14F-4D97-AF65-F5344CB8AC3E}">
        <p14:creationId xmlns:p14="http://schemas.microsoft.com/office/powerpoint/2010/main" val="30886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9" y="47888"/>
            <a:ext cx="9075420" cy="757965"/>
          </a:xfrm>
        </p:spPr>
        <p:txBody>
          <a:bodyPr>
            <a:normAutofit fontScale="90000"/>
          </a:bodyPr>
          <a:lstStyle/>
          <a:p>
            <a:r>
              <a:rPr lang="en-US" dirty="0" err="1">
                <a:latin typeface="+mn-lt"/>
              </a:rPr>
              <a:t>Câu</a:t>
            </a:r>
            <a:r>
              <a:rPr lang="en-US" dirty="0">
                <a:latin typeface="+mn-lt"/>
              </a:rPr>
              <a:t> 1: </a:t>
            </a:r>
            <a:r>
              <a:rPr lang="en-US" b="0" dirty="0" err="1">
                <a:latin typeface="+mn-lt"/>
              </a:rPr>
              <a:t>Quan</a:t>
            </a:r>
            <a:r>
              <a:rPr lang="en-US" b="0" dirty="0">
                <a:latin typeface="+mn-lt"/>
              </a:rPr>
              <a:t> </a:t>
            </a:r>
            <a:r>
              <a:rPr lang="en-US" b="0" dirty="0" err="1">
                <a:latin typeface="+mn-lt"/>
              </a:rPr>
              <a:t>sát</a:t>
            </a:r>
            <a:r>
              <a:rPr lang="en-US" b="0" dirty="0">
                <a:latin typeface="+mn-lt"/>
              </a:rPr>
              <a:t> </a:t>
            </a:r>
            <a:r>
              <a:rPr lang="en-US" b="0" dirty="0" err="1">
                <a:latin typeface="+mn-lt"/>
              </a:rPr>
              <a:t>hình</a:t>
            </a:r>
            <a:r>
              <a:rPr lang="en-US" b="0" dirty="0">
                <a:latin typeface="+mn-lt"/>
              </a:rPr>
              <a:t> </a:t>
            </a:r>
            <a:r>
              <a:rPr lang="en-US" b="0" dirty="0" err="1">
                <a:latin typeface="+mn-lt"/>
              </a:rPr>
              <a:t>ảnh</a:t>
            </a:r>
            <a:r>
              <a:rPr lang="en-US" b="0" dirty="0">
                <a:latin typeface="+mn-lt"/>
              </a:rPr>
              <a:t>, </a:t>
            </a:r>
            <a:r>
              <a:rPr lang="en-US" b="0" dirty="0" err="1">
                <a:latin typeface="+mn-lt"/>
              </a:rPr>
              <a:t>cho</a:t>
            </a:r>
            <a:r>
              <a:rPr lang="en-US" b="0" dirty="0">
                <a:latin typeface="+mn-lt"/>
              </a:rPr>
              <a:t> </a:t>
            </a:r>
            <a:r>
              <a:rPr lang="en-US" b="0" dirty="0" err="1">
                <a:latin typeface="+mn-lt"/>
              </a:rPr>
              <a:t>biết</a:t>
            </a:r>
            <a:r>
              <a:rPr lang="en-US" b="0" dirty="0">
                <a:latin typeface="+mn-lt"/>
              </a:rPr>
              <a:t> </a:t>
            </a:r>
            <a:r>
              <a:rPr lang="en-US" dirty="0" err="1">
                <a:solidFill>
                  <a:srgbClr val="FF0000"/>
                </a:solidFill>
                <a:latin typeface="+mn-lt"/>
              </a:rPr>
              <a:t>vật</a:t>
            </a:r>
            <a:r>
              <a:rPr lang="en-US" dirty="0">
                <a:solidFill>
                  <a:srgbClr val="FF0000"/>
                </a:solidFill>
                <a:latin typeface="+mn-lt"/>
              </a:rPr>
              <a:t> </a:t>
            </a:r>
            <a:r>
              <a:rPr lang="en-US" dirty="0" err="1">
                <a:solidFill>
                  <a:srgbClr val="FF0000"/>
                </a:solidFill>
                <a:latin typeface="+mn-lt"/>
              </a:rPr>
              <a:t>liệu</a:t>
            </a:r>
            <a:r>
              <a:rPr lang="en-US" dirty="0">
                <a:solidFill>
                  <a:srgbClr val="FF0000"/>
                </a:solidFill>
                <a:latin typeface="+mn-lt"/>
              </a:rPr>
              <a:t> </a:t>
            </a:r>
            <a:r>
              <a:rPr lang="en-US" dirty="0" err="1">
                <a:solidFill>
                  <a:srgbClr val="FF0000"/>
                </a:solidFill>
                <a:latin typeface="+mn-lt"/>
              </a:rPr>
              <a:t>làm</a:t>
            </a:r>
            <a:r>
              <a:rPr lang="en-US" dirty="0">
                <a:solidFill>
                  <a:srgbClr val="FF0000"/>
                </a:solidFill>
                <a:latin typeface="+mn-lt"/>
              </a:rPr>
              <a:t> </a:t>
            </a:r>
            <a:r>
              <a:rPr lang="en-US" dirty="0" err="1">
                <a:solidFill>
                  <a:srgbClr val="FF0000"/>
                </a:solidFill>
                <a:latin typeface="+mn-lt"/>
              </a:rPr>
              <a:t>ra</a:t>
            </a:r>
            <a:r>
              <a:rPr lang="en-US" dirty="0">
                <a:solidFill>
                  <a:srgbClr val="FF0000"/>
                </a:solidFill>
                <a:latin typeface="+mn-lt"/>
              </a:rPr>
              <a:t> </a:t>
            </a:r>
            <a:r>
              <a:rPr lang="en-US" dirty="0" err="1">
                <a:solidFill>
                  <a:srgbClr val="FF0000"/>
                </a:solidFill>
                <a:latin typeface="+mn-lt"/>
              </a:rPr>
              <a:t>chúng</a:t>
            </a:r>
            <a:r>
              <a:rPr lang="en-US" dirty="0">
                <a:solidFill>
                  <a:srgbClr val="FF0000"/>
                </a:solidFill>
                <a:latin typeface="+mn-lt"/>
              </a:rPr>
              <a:t> </a:t>
            </a:r>
            <a:r>
              <a:rPr lang="en-US" b="0" dirty="0" err="1">
                <a:latin typeface="+mn-lt"/>
              </a:rPr>
              <a:t>và</a:t>
            </a:r>
            <a:r>
              <a:rPr lang="en-US" b="0" dirty="0">
                <a:latin typeface="+mn-lt"/>
              </a:rPr>
              <a:t> </a:t>
            </a:r>
            <a:r>
              <a:rPr lang="en-US" b="0" dirty="0" err="1">
                <a:latin typeface="+mn-lt"/>
              </a:rPr>
              <a:t>xác</a:t>
            </a:r>
            <a:r>
              <a:rPr lang="en-US" b="0" dirty="0">
                <a:latin typeface="+mn-lt"/>
              </a:rPr>
              <a:t> </a:t>
            </a:r>
            <a:r>
              <a:rPr lang="en-US" b="0" dirty="0" err="1">
                <a:latin typeface="+mn-lt"/>
              </a:rPr>
              <a:t>định</a:t>
            </a:r>
            <a:r>
              <a:rPr lang="en-US" b="0" dirty="0">
                <a:latin typeface="+mn-lt"/>
              </a:rPr>
              <a:t> </a:t>
            </a:r>
            <a:r>
              <a:rPr lang="en-US" b="0" dirty="0" err="1">
                <a:latin typeface="+mn-lt"/>
              </a:rPr>
              <a:t>những</a:t>
            </a:r>
            <a:r>
              <a:rPr lang="en-US" b="0" dirty="0">
                <a:latin typeface="+mn-lt"/>
              </a:rPr>
              <a:t> </a:t>
            </a:r>
            <a:r>
              <a:rPr lang="en-US" dirty="0" err="1">
                <a:solidFill>
                  <a:srgbClr val="FF0000"/>
                </a:solidFill>
                <a:latin typeface="+mn-lt"/>
              </a:rPr>
              <a:t>vật</a:t>
            </a:r>
            <a:r>
              <a:rPr lang="en-US" dirty="0">
                <a:solidFill>
                  <a:srgbClr val="FF0000"/>
                </a:solidFill>
                <a:latin typeface="+mn-lt"/>
              </a:rPr>
              <a:t> </a:t>
            </a:r>
            <a:r>
              <a:rPr lang="en-US" dirty="0" err="1">
                <a:solidFill>
                  <a:srgbClr val="FF0000"/>
                </a:solidFill>
                <a:latin typeface="+mn-lt"/>
              </a:rPr>
              <a:t>liệu</a:t>
            </a:r>
            <a:r>
              <a:rPr lang="en-US" dirty="0">
                <a:solidFill>
                  <a:srgbClr val="FF0000"/>
                </a:solidFill>
                <a:latin typeface="+mn-lt"/>
              </a:rPr>
              <a:t> </a:t>
            </a:r>
            <a:r>
              <a:rPr lang="en-US" dirty="0" err="1">
                <a:solidFill>
                  <a:srgbClr val="FF0000"/>
                </a:solidFill>
                <a:latin typeface="+mn-lt"/>
              </a:rPr>
              <a:t>này</a:t>
            </a:r>
            <a:r>
              <a:rPr lang="en-US" dirty="0">
                <a:solidFill>
                  <a:srgbClr val="FF0000"/>
                </a:solidFill>
                <a:latin typeface="+mn-lt"/>
              </a:rPr>
              <a:t> </a:t>
            </a:r>
            <a:r>
              <a:rPr lang="en-US" dirty="0" err="1">
                <a:solidFill>
                  <a:srgbClr val="FF0000"/>
                </a:solidFill>
                <a:latin typeface="+mn-lt"/>
              </a:rPr>
              <a:t>có</a:t>
            </a:r>
            <a:r>
              <a:rPr lang="en-US" dirty="0">
                <a:solidFill>
                  <a:srgbClr val="FF0000"/>
                </a:solidFill>
                <a:latin typeface="+mn-lt"/>
              </a:rPr>
              <a:t> </a:t>
            </a:r>
            <a:r>
              <a:rPr lang="en-US" dirty="0" err="1">
                <a:solidFill>
                  <a:srgbClr val="FF0000"/>
                </a:solidFill>
                <a:latin typeface="+mn-lt"/>
              </a:rPr>
              <a:t>sẵn</a:t>
            </a:r>
            <a:r>
              <a:rPr lang="en-US" dirty="0">
                <a:solidFill>
                  <a:srgbClr val="FF0000"/>
                </a:solidFill>
                <a:latin typeface="+mn-lt"/>
              </a:rPr>
              <a:t> </a:t>
            </a:r>
            <a:r>
              <a:rPr lang="en-US" dirty="0" err="1">
                <a:solidFill>
                  <a:srgbClr val="FF0000"/>
                </a:solidFill>
                <a:latin typeface="+mn-lt"/>
              </a:rPr>
              <a:t>trong</a:t>
            </a:r>
            <a:r>
              <a:rPr lang="en-US" dirty="0">
                <a:solidFill>
                  <a:srgbClr val="FF0000"/>
                </a:solidFill>
                <a:latin typeface="+mn-lt"/>
              </a:rPr>
              <a:t> </a:t>
            </a:r>
            <a:r>
              <a:rPr lang="en-US" dirty="0" err="1">
                <a:solidFill>
                  <a:srgbClr val="FF0000"/>
                </a:solidFill>
                <a:latin typeface="+mn-lt"/>
              </a:rPr>
              <a:t>tự</a:t>
            </a:r>
            <a:r>
              <a:rPr lang="en-US" dirty="0">
                <a:solidFill>
                  <a:srgbClr val="FF0000"/>
                </a:solidFill>
                <a:latin typeface="+mn-lt"/>
              </a:rPr>
              <a:t> </a:t>
            </a:r>
            <a:r>
              <a:rPr lang="en-US" dirty="0" err="1">
                <a:solidFill>
                  <a:srgbClr val="FF0000"/>
                </a:solidFill>
                <a:latin typeface="+mn-lt"/>
              </a:rPr>
              <a:t>nhiên</a:t>
            </a:r>
            <a:r>
              <a:rPr lang="en-US" dirty="0">
                <a:solidFill>
                  <a:srgbClr val="FF0000"/>
                </a:solidFill>
                <a:latin typeface="+mn-lt"/>
              </a:rPr>
              <a:t> hay do con </a:t>
            </a:r>
            <a:r>
              <a:rPr lang="en-US" dirty="0" err="1">
                <a:solidFill>
                  <a:srgbClr val="FF0000"/>
                </a:solidFill>
                <a:latin typeface="+mn-lt"/>
              </a:rPr>
              <a:t>người</a:t>
            </a:r>
            <a:r>
              <a:rPr lang="en-US" dirty="0">
                <a:solidFill>
                  <a:srgbClr val="FF0000"/>
                </a:solidFill>
                <a:latin typeface="+mn-lt"/>
              </a:rPr>
              <a:t> </a:t>
            </a:r>
            <a:r>
              <a:rPr lang="en-US" dirty="0" err="1">
                <a:solidFill>
                  <a:srgbClr val="FF0000"/>
                </a:solidFill>
                <a:latin typeface="+mn-lt"/>
              </a:rPr>
              <a:t>làm</a:t>
            </a:r>
            <a:r>
              <a:rPr lang="en-US" dirty="0">
                <a:solidFill>
                  <a:srgbClr val="FF0000"/>
                </a:solidFill>
                <a:latin typeface="+mn-lt"/>
              </a:rPr>
              <a:t> </a:t>
            </a:r>
            <a:r>
              <a:rPr lang="en-US" dirty="0" err="1">
                <a:solidFill>
                  <a:srgbClr val="FF0000"/>
                </a:solidFill>
                <a:latin typeface="+mn-lt"/>
              </a:rPr>
              <a:t>ra</a:t>
            </a:r>
            <a:r>
              <a:rPr lang="en-US" b="0" dirty="0" err="1">
                <a:latin typeface="+mn-lt"/>
              </a:rPr>
              <a:t>.</a:t>
            </a:r>
            <a:r>
              <a:rPr lang="en-US" b="0" dirty="0">
                <a:latin typeface="+mn-lt"/>
              </a:rPr>
              <a:t> </a:t>
            </a:r>
            <a:r>
              <a:rPr lang="en-US" b="0" dirty="0" err="1">
                <a:latin typeface="+mn-lt"/>
              </a:rPr>
              <a:t>Sau</a:t>
            </a:r>
            <a:r>
              <a:rPr lang="en-US" b="0" dirty="0">
                <a:latin typeface="+mn-lt"/>
              </a:rPr>
              <a:t> </a:t>
            </a:r>
            <a:r>
              <a:rPr lang="en-US" b="0" dirty="0" err="1">
                <a:latin typeface="+mn-lt"/>
              </a:rPr>
              <a:t>đó</a:t>
            </a:r>
            <a:r>
              <a:rPr lang="en-US" b="0" dirty="0">
                <a:latin typeface="+mn-lt"/>
              </a:rPr>
              <a:t> </a:t>
            </a:r>
            <a:r>
              <a:rPr lang="en-US" b="0" dirty="0" err="1">
                <a:latin typeface="+mn-lt"/>
              </a:rPr>
              <a:t>điền</a:t>
            </a:r>
            <a:r>
              <a:rPr lang="en-US" b="0" dirty="0">
                <a:latin typeface="+mn-lt"/>
              </a:rPr>
              <a:t> </a:t>
            </a:r>
            <a:r>
              <a:rPr lang="en-US" b="0" dirty="0" err="1">
                <a:latin typeface="+mn-lt"/>
              </a:rPr>
              <a:t>vào</a:t>
            </a:r>
            <a:r>
              <a:rPr lang="en-US" b="0" dirty="0">
                <a:latin typeface="+mn-lt"/>
              </a:rPr>
              <a:t> </a:t>
            </a:r>
            <a:r>
              <a:rPr lang="en-US" b="0" dirty="0" err="1">
                <a:latin typeface="+mn-lt"/>
              </a:rPr>
              <a:t>phiếu</a:t>
            </a:r>
            <a:r>
              <a:rPr lang="en-US" b="0" dirty="0">
                <a:latin typeface="+mn-lt"/>
              </a:rPr>
              <a:t> </a:t>
            </a:r>
            <a:r>
              <a:rPr lang="en-US" b="0" dirty="0" err="1">
                <a:latin typeface="+mn-lt"/>
              </a:rPr>
              <a:t>học</a:t>
            </a:r>
            <a:r>
              <a:rPr lang="en-US" b="0" dirty="0">
                <a:latin typeface="+mn-lt"/>
              </a:rPr>
              <a:t> </a:t>
            </a:r>
            <a:r>
              <a:rPr lang="en-US" b="0" dirty="0" err="1">
                <a:latin typeface="+mn-lt"/>
              </a:rPr>
              <a:t>tập</a:t>
            </a:r>
            <a:r>
              <a:rPr lang="en-US" b="0" dirty="0">
                <a:latin typeface="+mn-lt"/>
              </a:rPr>
              <a:t> </a:t>
            </a:r>
            <a:r>
              <a:rPr lang="en-US" b="0" dirty="0" err="1">
                <a:latin typeface="+mn-lt"/>
              </a:rPr>
              <a:t>số</a:t>
            </a:r>
            <a:r>
              <a:rPr lang="en-US" b="0" dirty="0">
                <a:latin typeface="+mn-lt"/>
              </a:rPr>
              <a:t> 1 </a:t>
            </a:r>
            <a:r>
              <a:rPr lang="en-US" b="0" dirty="0" err="1">
                <a:latin typeface="+mn-lt"/>
              </a:rPr>
              <a:t>sau</a:t>
            </a:r>
            <a:r>
              <a:rPr lang="en-US" b="0" dirty="0">
                <a:latin typeface="+mn-lt"/>
              </a:rPr>
              <a:t> </a:t>
            </a:r>
            <a:r>
              <a:rPr lang="en-US" b="0" dirty="0" err="1">
                <a:latin typeface="+mn-lt"/>
              </a:rPr>
              <a:t>đây</a:t>
            </a:r>
            <a:r>
              <a:rPr lang="en-US" b="0" dirty="0">
                <a:latin typeface="+mn-lt"/>
              </a:rPr>
              <a:t>:</a:t>
            </a:r>
            <a:br>
              <a:rPr lang="en-US" b="0" dirty="0">
                <a:latin typeface="+mn-lt"/>
              </a:rPr>
            </a:br>
            <a:endParaRPr lang="en-US" b="0"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685" y="1294161"/>
            <a:ext cx="1470074" cy="147007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934" y="1306223"/>
            <a:ext cx="2297985" cy="14700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719" y="1306223"/>
            <a:ext cx="1450062" cy="15207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290" y="1306223"/>
            <a:ext cx="1549480" cy="152078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365" y="3299420"/>
            <a:ext cx="1938894" cy="145417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7304" y="3187866"/>
            <a:ext cx="1572252" cy="1501825"/>
          </a:xfrm>
          <a:prstGeom prst="rect">
            <a:avLst/>
          </a:prstGeom>
        </p:spPr>
      </p:pic>
      <p:sp>
        <p:nvSpPr>
          <p:cNvPr id="3" name="Oval 2"/>
          <p:cNvSpPr/>
          <p:nvPr/>
        </p:nvSpPr>
        <p:spPr>
          <a:xfrm>
            <a:off x="828093" y="2846723"/>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1</a:t>
            </a:r>
          </a:p>
        </p:txBody>
      </p:sp>
      <p:sp>
        <p:nvSpPr>
          <p:cNvPr id="10" name="Oval 9"/>
          <p:cNvSpPr/>
          <p:nvPr/>
        </p:nvSpPr>
        <p:spPr>
          <a:xfrm>
            <a:off x="3188298" y="2938745"/>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2</a:t>
            </a:r>
          </a:p>
        </p:txBody>
      </p:sp>
      <p:sp>
        <p:nvSpPr>
          <p:cNvPr id="11" name="Oval 10"/>
          <p:cNvSpPr/>
          <p:nvPr/>
        </p:nvSpPr>
        <p:spPr>
          <a:xfrm>
            <a:off x="5654121" y="290338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3</a:t>
            </a:r>
          </a:p>
        </p:txBody>
      </p:sp>
      <p:sp>
        <p:nvSpPr>
          <p:cNvPr id="12" name="Oval 11"/>
          <p:cNvSpPr/>
          <p:nvPr/>
        </p:nvSpPr>
        <p:spPr>
          <a:xfrm>
            <a:off x="7795510" y="2873870"/>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Arial" panose="020B0604020202020204" pitchFamily="34" charset="0"/>
                <a:cs typeface="Arial" panose="020B0604020202020204" pitchFamily="34" charset="0"/>
              </a:rPr>
              <a:t>4</a:t>
            </a:r>
          </a:p>
        </p:txBody>
      </p:sp>
      <p:sp>
        <p:nvSpPr>
          <p:cNvPr id="13" name="Oval 12"/>
          <p:cNvSpPr/>
          <p:nvPr/>
        </p:nvSpPr>
        <p:spPr>
          <a:xfrm>
            <a:off x="815437" y="475359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5</a:t>
            </a:r>
          </a:p>
        </p:txBody>
      </p:sp>
      <p:sp>
        <p:nvSpPr>
          <p:cNvPr id="14" name="Oval 13"/>
          <p:cNvSpPr/>
          <p:nvPr/>
        </p:nvSpPr>
        <p:spPr>
          <a:xfrm>
            <a:off x="4350588" y="475359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6819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0"/>
            <a:ext cx="8915400" cy="394855"/>
          </a:xfrm>
        </p:spPr>
        <p:txBody>
          <a:bodyPr>
            <a:normAutofit fontScale="90000"/>
          </a:bodyPr>
          <a:lstStyle/>
          <a:p>
            <a:r>
              <a:rPr lang="vi-VN" dirty="0">
                <a:solidFill>
                  <a:schemeClr val="tx1"/>
                </a:solidFill>
                <a:latin typeface="Times New Roman" panose="02020603050405020304" pitchFamily="18" charset="0"/>
                <a:cs typeface="Times New Roman" panose="02020603050405020304" pitchFamily="18" charset="0"/>
              </a:rPr>
              <a:t>NHIỆM VỤ HỌC SINH</a:t>
            </a:r>
            <a:r>
              <a:rPr lang="en-US" dirty="0">
                <a:solidFill>
                  <a:schemeClr val="tx1"/>
                </a:solidFill>
                <a:latin typeface="Times New Roman" panose="02020603050405020304" pitchFamily="18" charset="0"/>
                <a:cs typeface="Times New Roman" panose="02020603050405020304" pitchFamily="18" charset="0"/>
              </a:rPr>
              <a:t>:</a:t>
            </a:r>
            <a:r>
              <a:rPr lang="vi-VN"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Thảo</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luận</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nhóm</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cặp</a:t>
            </a:r>
            <a:r>
              <a:rPr lang="vi-VN" dirty="0">
                <a:solidFill>
                  <a:schemeClr val="tx1"/>
                </a:solidFill>
                <a:latin typeface="Times New Roman" panose="02020603050405020304" pitchFamily="18" charset="0"/>
                <a:cs typeface="Times New Roman" panose="02020603050405020304" pitchFamily="18" charset="0"/>
              </a:rPr>
              <a:t>   THỜI GIAN:  </a:t>
            </a:r>
            <a:r>
              <a:rPr lang="en-US" dirty="0">
                <a:solidFill>
                  <a:schemeClr val="tx1"/>
                </a:solidFill>
                <a:latin typeface="Times New Roman" panose="02020603050405020304" pitchFamily="18" charset="0"/>
                <a:cs typeface="Times New Roman" panose="02020603050405020304" pitchFamily="18" charset="0"/>
              </a:rPr>
              <a:t>3</a:t>
            </a:r>
            <a:r>
              <a:rPr lang="en-US" altLang="vi-VN"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PHÚT</a:t>
            </a:r>
            <a:br>
              <a:rPr lang="en-US" dirty="0">
                <a:solidFill>
                  <a:schemeClr val="tx1"/>
                </a:solidFill>
                <a:latin typeface="Times New Roman" panose="02020603050405020304" pitchFamily="18" charset="0"/>
                <a:cs typeface="Times New Roman" panose="02020603050405020304" pitchFamily="18" charset="0"/>
              </a:rPr>
            </a:br>
            <a:endParaRPr lang="vi-VN"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1575739"/>
              </p:ext>
            </p:extLst>
          </p:nvPr>
        </p:nvGraphicFramePr>
        <p:xfrm>
          <a:off x="176646" y="486862"/>
          <a:ext cx="8642406" cy="4594703"/>
        </p:xfrm>
        <a:graphic>
          <a:graphicData uri="http://schemas.openxmlformats.org/drawingml/2006/table">
            <a:tbl>
              <a:tblPr>
                <a:tableStyleId>{CD70A84F-D77C-40DD-989A-FBD51DE015EF}</a:tableStyleId>
              </a:tblPr>
              <a:tblGrid>
                <a:gridCol w="807661">
                  <a:extLst>
                    <a:ext uri="{9D8B030D-6E8A-4147-A177-3AD203B41FA5}">
                      <a16:colId xmlns:a16="http://schemas.microsoft.com/office/drawing/2014/main" val="20000"/>
                    </a:ext>
                  </a:extLst>
                </a:gridCol>
                <a:gridCol w="2268048">
                  <a:extLst>
                    <a:ext uri="{9D8B030D-6E8A-4147-A177-3AD203B41FA5}">
                      <a16:colId xmlns:a16="http://schemas.microsoft.com/office/drawing/2014/main" val="20001"/>
                    </a:ext>
                  </a:extLst>
                </a:gridCol>
                <a:gridCol w="2140527">
                  <a:extLst>
                    <a:ext uri="{9D8B030D-6E8A-4147-A177-3AD203B41FA5}">
                      <a16:colId xmlns:a16="http://schemas.microsoft.com/office/drawing/2014/main" val="20002"/>
                    </a:ext>
                  </a:extLst>
                </a:gridCol>
                <a:gridCol w="3426170">
                  <a:extLst>
                    <a:ext uri="{9D8B030D-6E8A-4147-A177-3AD203B41FA5}">
                      <a16:colId xmlns:a16="http://schemas.microsoft.com/office/drawing/2014/main" val="20003"/>
                    </a:ext>
                  </a:extLst>
                </a:gridCol>
              </a:tblGrid>
              <a:tr h="467590">
                <a:tc>
                  <a:txBody>
                    <a:bodyPr/>
                    <a:lstStyle/>
                    <a:p>
                      <a:pPr algn="ctr">
                        <a:lnSpc>
                          <a:spcPct val="115000"/>
                        </a:lnSpc>
                        <a:spcAft>
                          <a:spcPts val="0"/>
                        </a:spcAft>
                      </a:pPr>
                      <a:r>
                        <a:rPr lang="en-US" sz="2000" b="1" dirty="0" err="1">
                          <a:effectLst/>
                          <a:latin typeface="Times New Roman" pitchFamily="18" charset="0"/>
                          <a:ea typeface="Calibri"/>
                          <a:cs typeface="Times New Roman" pitchFamily="18" charset="0"/>
                        </a:rPr>
                        <a:t>STT</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nl-NL" sz="2000" b="1" dirty="0">
                          <a:effectLst/>
                          <a:latin typeface="Times New Roman" pitchFamily="18" charset="0"/>
                          <a:cs typeface="Times New Roman" pitchFamily="18" charset="0"/>
                        </a:rPr>
                        <a:t>Đồ vật</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nl-NL" sz="2000" b="1" dirty="0">
                          <a:effectLst/>
                          <a:latin typeface="Times New Roman" pitchFamily="18" charset="0"/>
                          <a:cs typeface="Times New Roman" pitchFamily="18" charset="0"/>
                        </a:rPr>
                        <a:t>Vật liệu</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2000" b="1" dirty="0" err="1">
                          <a:effectLst/>
                          <a:latin typeface="Times New Roman" pitchFamily="18" charset="0"/>
                          <a:ea typeface="Calibri"/>
                          <a:cs typeface="Times New Roman" pitchFamily="18" charset="0"/>
                        </a:rPr>
                        <a:t>Vật</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liệu</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trong</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tự</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nhiên</a:t>
                      </a:r>
                      <a:r>
                        <a:rPr lang="en-US" sz="2000" b="1" baseline="0" dirty="0">
                          <a:effectLst/>
                          <a:latin typeface="Times New Roman" pitchFamily="18" charset="0"/>
                          <a:ea typeface="Calibri"/>
                          <a:cs typeface="Times New Roman" pitchFamily="18" charset="0"/>
                        </a:rPr>
                        <a:t> hay do con </a:t>
                      </a:r>
                      <a:r>
                        <a:rPr lang="en-US" sz="2000" b="1" baseline="0" dirty="0" err="1">
                          <a:effectLst/>
                          <a:latin typeface="Times New Roman" pitchFamily="18" charset="0"/>
                          <a:ea typeface="Calibri"/>
                          <a:cs typeface="Times New Roman" pitchFamily="18" charset="0"/>
                        </a:rPr>
                        <a:t>người</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tạo</a:t>
                      </a:r>
                      <a:r>
                        <a:rPr lang="en-US" sz="2000" b="1" baseline="0" dirty="0">
                          <a:effectLst/>
                          <a:latin typeface="Times New Roman" pitchFamily="18" charset="0"/>
                          <a:ea typeface="Calibri"/>
                          <a:cs typeface="Times New Roman" pitchFamily="18" charset="0"/>
                        </a:rPr>
                        <a:t> </a:t>
                      </a:r>
                      <a:r>
                        <a:rPr lang="en-US" sz="2000" b="1" baseline="0" dirty="0" err="1">
                          <a:effectLst/>
                          <a:latin typeface="Times New Roman" pitchFamily="18" charset="0"/>
                          <a:ea typeface="Calibri"/>
                          <a:cs typeface="Times New Roman" pitchFamily="18" charset="0"/>
                        </a:rPr>
                        <a:t>ra</a:t>
                      </a:r>
                      <a:endParaRPr lang="en-US" sz="2000" b="1"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0"/>
                  </a:ext>
                </a:extLst>
              </a:tr>
              <a:tr h="631912">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1</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a:effectLst/>
                          <a:latin typeface="Times New Roman" pitchFamily="18" charset="0"/>
                          <a:cs typeface="Times New Roman" pitchFamily="18" charset="0"/>
                        </a:rPr>
                        <a:t>Lốp xe</a:t>
                      </a:r>
                      <a:endParaRPr lang="en-US" sz="1800" dirty="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567211">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2</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a:effectLst/>
                          <a:latin typeface="Times New Roman" pitchFamily="18" charset="0"/>
                          <a:cs typeface="Times New Roman" pitchFamily="18" charset="0"/>
                        </a:rPr>
                        <a:t>Bàn</a:t>
                      </a:r>
                      <a:endParaRPr lang="en-US" sz="1800" dirty="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699626">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3</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a:effectLst/>
                          <a:latin typeface="Times New Roman" pitchFamily="18" charset="0"/>
                          <a:cs typeface="Times New Roman" pitchFamily="18" charset="0"/>
                        </a:rPr>
                        <a:t>Cốc</a:t>
                      </a:r>
                      <a:endParaRPr lang="en-US" sz="1800" dirty="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702535">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4</a:t>
                      </a: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a:effectLst/>
                          <a:latin typeface="Times New Roman" pitchFamily="18" charset="0"/>
                          <a:cs typeface="Times New Roman" pitchFamily="18" charset="0"/>
                        </a:rPr>
                        <a:t>Chậu</a:t>
                      </a:r>
                      <a:endParaRPr lang="en-US" sz="1800" dirty="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726226">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5</a:t>
                      </a:r>
                    </a:p>
                  </a:txBody>
                  <a:tcPr marL="68580" marR="68580" marT="0" marB="0"/>
                </a:tc>
                <a:tc>
                  <a:txBody>
                    <a:bodyPr/>
                    <a:lstStyle/>
                    <a:p>
                      <a:pPr algn="just">
                        <a:lnSpc>
                          <a:spcPct val="115000"/>
                        </a:lnSpc>
                        <a:spcAft>
                          <a:spcPts val="0"/>
                        </a:spcAft>
                      </a:pPr>
                      <a:r>
                        <a:rPr lang="en-US" sz="1800" dirty="0" err="1">
                          <a:effectLst/>
                          <a:latin typeface="Times New Roman" pitchFamily="18" charset="0"/>
                          <a:ea typeface="Calibri"/>
                          <a:cs typeface="Times New Roman" pitchFamily="18" charset="0"/>
                        </a:rPr>
                        <a:t>Bát</a:t>
                      </a: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555831">
                <a:tc>
                  <a:txBody>
                    <a:bodyPr/>
                    <a:lstStyle/>
                    <a:p>
                      <a:pPr algn="just">
                        <a:lnSpc>
                          <a:spcPct val="115000"/>
                        </a:lnSpc>
                        <a:spcAft>
                          <a:spcPts val="0"/>
                        </a:spcAft>
                      </a:pPr>
                      <a:r>
                        <a:rPr lang="en-US" sz="1800" dirty="0">
                          <a:effectLst/>
                          <a:latin typeface="Times New Roman" pitchFamily="18" charset="0"/>
                          <a:ea typeface="Calibri"/>
                          <a:cs typeface="Times New Roman" pitchFamily="18" charset="0"/>
                        </a:rPr>
                        <a:t>6</a:t>
                      </a:r>
                    </a:p>
                  </a:txBody>
                  <a:tcPr marL="68580" marR="68580" marT="0" marB="0"/>
                </a:tc>
                <a:tc>
                  <a:txBody>
                    <a:bodyPr/>
                    <a:lstStyle/>
                    <a:p>
                      <a:pPr algn="just">
                        <a:lnSpc>
                          <a:spcPct val="115000"/>
                        </a:lnSpc>
                        <a:spcAft>
                          <a:spcPts val="0"/>
                        </a:spcAft>
                      </a:pPr>
                      <a:r>
                        <a:rPr lang="nl-NL" sz="1800" dirty="0">
                          <a:effectLst/>
                          <a:latin typeface="Times New Roman" pitchFamily="18" charset="0"/>
                          <a:cs typeface="Times New Roman" pitchFamily="18" charset="0"/>
                        </a:rPr>
                        <a:t>Thìa, dĩa</a:t>
                      </a: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bl>
          </a:graphicData>
        </a:graphic>
      </p:graphicFrame>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471" y="1004107"/>
            <a:ext cx="801275" cy="693455"/>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776" y="1754019"/>
            <a:ext cx="909970" cy="5821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992" y="3041604"/>
            <a:ext cx="897754" cy="63573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776" y="4511941"/>
            <a:ext cx="638906" cy="511567"/>
          </a:xfrm>
          <a:prstGeom prst="rect">
            <a:avLst/>
          </a:prstGeom>
        </p:spPr>
      </p:pic>
      <p:sp>
        <p:nvSpPr>
          <p:cNvPr id="12" name="Rectangle 11"/>
          <p:cNvSpPr/>
          <p:nvPr/>
        </p:nvSpPr>
        <p:spPr>
          <a:xfrm>
            <a:off x="3584864" y="1177470"/>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Cao </a:t>
            </a:r>
            <a:r>
              <a:rPr lang="en-US" sz="1800" b="1" dirty="0" err="1">
                <a:solidFill>
                  <a:schemeClr val="tx1"/>
                </a:solidFill>
              </a:rPr>
              <a:t>su</a:t>
            </a:r>
            <a:endParaRPr lang="en-US" sz="1800" b="1" dirty="0">
              <a:solidFill>
                <a:schemeClr val="tx1"/>
              </a:solidFill>
            </a:endParaRPr>
          </a:p>
        </p:txBody>
      </p:sp>
      <p:sp>
        <p:nvSpPr>
          <p:cNvPr id="13" name="Rectangle 12"/>
          <p:cNvSpPr/>
          <p:nvPr/>
        </p:nvSpPr>
        <p:spPr>
          <a:xfrm>
            <a:off x="3584864" y="1834604"/>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Gỗ</a:t>
            </a:r>
            <a:endParaRPr lang="en-US" sz="1800" b="1" dirty="0">
              <a:solidFill>
                <a:schemeClr val="tx1"/>
              </a:solidFill>
            </a:endParaRPr>
          </a:p>
        </p:txBody>
      </p:sp>
      <p:sp>
        <p:nvSpPr>
          <p:cNvPr id="14" name="Rectangle 13"/>
          <p:cNvSpPr/>
          <p:nvPr/>
        </p:nvSpPr>
        <p:spPr>
          <a:xfrm>
            <a:off x="5621481" y="4476830"/>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5" name="Rectangle 14"/>
          <p:cNvSpPr/>
          <p:nvPr/>
        </p:nvSpPr>
        <p:spPr>
          <a:xfrm>
            <a:off x="5621481" y="3812018"/>
            <a:ext cx="3075709" cy="56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6" name="Rectangle 15"/>
          <p:cNvSpPr/>
          <p:nvPr/>
        </p:nvSpPr>
        <p:spPr>
          <a:xfrm>
            <a:off x="5621480" y="3099424"/>
            <a:ext cx="3075709" cy="577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7" name="Rectangle 16"/>
          <p:cNvSpPr/>
          <p:nvPr/>
        </p:nvSpPr>
        <p:spPr>
          <a:xfrm>
            <a:off x="5621481" y="2459562"/>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8" name="Rectangle 17"/>
          <p:cNvSpPr/>
          <p:nvPr/>
        </p:nvSpPr>
        <p:spPr>
          <a:xfrm>
            <a:off x="5621481" y="1861933"/>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a:t>
            </a:r>
            <a:r>
              <a:rPr lang="en-US" sz="1800" b="1" dirty="0" err="1">
                <a:solidFill>
                  <a:schemeClr val="tx1"/>
                </a:solidFill>
              </a:rPr>
              <a:t>trong</a:t>
            </a:r>
            <a:r>
              <a:rPr lang="en-US" sz="1800" b="1" dirty="0">
                <a:solidFill>
                  <a:schemeClr val="tx1"/>
                </a:solidFill>
              </a:rPr>
              <a:t> </a:t>
            </a:r>
            <a:r>
              <a:rPr lang="en-US" sz="1800" b="1" dirty="0" err="1">
                <a:solidFill>
                  <a:schemeClr val="tx1"/>
                </a:solidFill>
              </a:rPr>
              <a:t>tự</a:t>
            </a:r>
            <a:r>
              <a:rPr lang="en-US" sz="1800" b="1" dirty="0">
                <a:solidFill>
                  <a:schemeClr val="tx1"/>
                </a:solidFill>
              </a:rPr>
              <a:t> </a:t>
            </a:r>
            <a:r>
              <a:rPr lang="en-US" sz="1800" b="1" dirty="0" err="1">
                <a:solidFill>
                  <a:schemeClr val="tx1"/>
                </a:solidFill>
              </a:rPr>
              <a:t>nhiên</a:t>
            </a:r>
            <a:endParaRPr lang="en-US" sz="1800" b="1" dirty="0">
              <a:solidFill>
                <a:schemeClr val="tx1"/>
              </a:solidFill>
            </a:endParaRPr>
          </a:p>
        </p:txBody>
      </p:sp>
      <p:sp>
        <p:nvSpPr>
          <p:cNvPr id="19" name="Rectangle 18"/>
          <p:cNvSpPr/>
          <p:nvPr/>
        </p:nvSpPr>
        <p:spPr>
          <a:xfrm>
            <a:off x="5621481" y="1177470"/>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20" name="Rectangle 19"/>
          <p:cNvSpPr/>
          <p:nvPr/>
        </p:nvSpPr>
        <p:spPr>
          <a:xfrm>
            <a:off x="3584864" y="2459562"/>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Thủy</a:t>
            </a:r>
            <a:r>
              <a:rPr lang="en-US" sz="1800" b="1" dirty="0">
                <a:solidFill>
                  <a:schemeClr val="tx1"/>
                </a:solidFill>
              </a:rPr>
              <a:t> </a:t>
            </a:r>
            <a:r>
              <a:rPr lang="en-US" sz="1800" b="1" dirty="0" err="1">
                <a:solidFill>
                  <a:schemeClr val="tx1"/>
                </a:solidFill>
              </a:rPr>
              <a:t>tinh</a:t>
            </a:r>
            <a:endParaRPr lang="en-US" sz="1800" b="1" dirty="0">
              <a:solidFill>
                <a:schemeClr val="tx1"/>
              </a:solidFill>
            </a:endParaRPr>
          </a:p>
        </p:txBody>
      </p:sp>
      <p:sp>
        <p:nvSpPr>
          <p:cNvPr id="21" name="Rectangle 20"/>
          <p:cNvSpPr/>
          <p:nvPr/>
        </p:nvSpPr>
        <p:spPr>
          <a:xfrm>
            <a:off x="3584864" y="3099423"/>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Nhựa</a:t>
            </a:r>
            <a:endParaRPr lang="en-US" sz="1800" b="1" dirty="0">
              <a:solidFill>
                <a:schemeClr val="tx1"/>
              </a:solidFill>
            </a:endParaRPr>
          </a:p>
        </p:txBody>
      </p:sp>
      <p:sp>
        <p:nvSpPr>
          <p:cNvPr id="22" name="Rectangle 21"/>
          <p:cNvSpPr/>
          <p:nvPr/>
        </p:nvSpPr>
        <p:spPr>
          <a:xfrm>
            <a:off x="3584864" y="3797566"/>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Gốm</a:t>
            </a:r>
            <a:r>
              <a:rPr lang="en-US" sz="1800" b="1" dirty="0">
                <a:solidFill>
                  <a:schemeClr val="tx1"/>
                </a:solidFill>
              </a:rPr>
              <a:t>, </a:t>
            </a:r>
            <a:r>
              <a:rPr lang="en-US" sz="1800" b="1" dirty="0" err="1">
                <a:solidFill>
                  <a:schemeClr val="tx1"/>
                </a:solidFill>
              </a:rPr>
              <a:t>sứ</a:t>
            </a:r>
            <a:endParaRPr lang="en-US" sz="1800" b="1" dirty="0">
              <a:solidFill>
                <a:schemeClr val="tx1"/>
              </a:solidFill>
            </a:endParaRPr>
          </a:p>
        </p:txBody>
      </p:sp>
      <p:sp>
        <p:nvSpPr>
          <p:cNvPr id="23" name="Rectangle 22"/>
          <p:cNvSpPr/>
          <p:nvPr/>
        </p:nvSpPr>
        <p:spPr>
          <a:xfrm>
            <a:off x="3584864" y="4503416"/>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rPr>
              <a:t>Kim </a:t>
            </a:r>
            <a:r>
              <a:rPr lang="en-US" sz="1800" b="1" dirty="0" err="1">
                <a:solidFill>
                  <a:schemeClr val="tx1"/>
                </a:solidFill>
              </a:rPr>
              <a:t>loại</a:t>
            </a:r>
            <a:endParaRPr lang="en-US" sz="1800" b="1" dirty="0">
              <a:solidFill>
                <a:schemeClr val="tx1"/>
              </a:solidFill>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992" y="2429371"/>
            <a:ext cx="737019" cy="58047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9992" y="3787350"/>
            <a:ext cx="825017" cy="618762"/>
          </a:xfrm>
          <a:prstGeom prst="rect">
            <a:avLst/>
          </a:prstGeom>
        </p:spPr>
      </p:pic>
    </p:spTree>
    <p:extLst>
      <p:ext uri="{BB962C8B-B14F-4D97-AF65-F5344CB8AC3E}">
        <p14:creationId xmlns:p14="http://schemas.microsoft.com/office/powerpoint/2010/main" val="42079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heel(1)">
                                      <p:cBhvr>
                                        <p:cTn id="78" dur="20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heel(1)">
                                      <p:cBhvr>
                                        <p:cTn id="83" dur="2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additive="base">
                                        <p:cTn id="94" dur="500" fill="hold"/>
                                        <p:tgtEl>
                                          <p:spTgt spid="16"/>
                                        </p:tgtEl>
                                        <p:attrNameLst>
                                          <p:attrName>ppt_x</p:attrName>
                                        </p:attrNameLst>
                                      </p:cBhvr>
                                      <p:tavLst>
                                        <p:tav tm="0">
                                          <p:val>
                                            <p:strVal val="#ppt_x"/>
                                          </p:val>
                                        </p:tav>
                                        <p:tav tm="100000">
                                          <p:val>
                                            <p:strVal val="#ppt_x"/>
                                          </p:val>
                                        </p:tav>
                                      </p:tavLst>
                                    </p:anim>
                                    <p:anim calcmode="lin" valueType="num">
                                      <p:cBhvr additive="base">
                                        <p:cTn id="9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fill="hold"/>
                                        <p:tgtEl>
                                          <p:spTgt spid="23"/>
                                        </p:tgtEl>
                                        <p:attrNameLst>
                                          <p:attrName>ppt_x</p:attrName>
                                        </p:attrNameLst>
                                      </p:cBhvr>
                                      <p:tavLst>
                                        <p:tav tm="0">
                                          <p:val>
                                            <p:strVal val="#ppt_x"/>
                                          </p:val>
                                        </p:tav>
                                        <p:tav tm="100000">
                                          <p:val>
                                            <p:strVal val="#ppt_x"/>
                                          </p:val>
                                        </p:tav>
                                      </p:tavLst>
                                    </p:anim>
                                    <p:anim calcmode="lin" valueType="num">
                                      <p:cBhvr additive="base">
                                        <p:cTn id="1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14"/>
                                        </p:tgtEl>
                                        <p:attrNameLst>
                                          <p:attrName>style.visibility</p:attrName>
                                        </p:attrNameLst>
                                      </p:cBhvr>
                                      <p:to>
                                        <p:strVal val="visible"/>
                                      </p:to>
                                    </p:set>
                                    <p:anim calcmode="lin" valueType="num">
                                      <p:cBhvr additive="base">
                                        <p:cTn id="116" dur="500" fill="hold"/>
                                        <p:tgtEl>
                                          <p:spTgt spid="14"/>
                                        </p:tgtEl>
                                        <p:attrNameLst>
                                          <p:attrName>ppt_x</p:attrName>
                                        </p:attrNameLst>
                                      </p:cBhvr>
                                      <p:tavLst>
                                        <p:tav tm="0">
                                          <p:val>
                                            <p:strVal val="#ppt_x"/>
                                          </p:val>
                                        </p:tav>
                                        <p:tav tm="100000">
                                          <p:val>
                                            <p:strVal val="#ppt_x"/>
                                          </p:val>
                                        </p:tav>
                                      </p:tavLst>
                                    </p:anim>
                                    <p:anim calcmode="lin" valueType="num">
                                      <p:cBhvr additive="base">
                                        <p:cTn id="1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42901" y="1273014"/>
            <a:ext cx="8697190" cy="3642877"/>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marL="342900" indent="-342900" algn="just">
              <a:lnSpc>
                <a:spcPct val="150000"/>
              </a:lnSpc>
              <a:buFont typeface="Arial" pitchFamily="34" charset="0"/>
              <a:buChar char="•"/>
            </a:pPr>
            <a:r>
              <a:rPr lang="en-US" sz="2400" b="1" u="sng" dirty="0" err="1">
                <a:solidFill>
                  <a:schemeClr val="tx1"/>
                </a:solidFill>
                <a:latin typeface="+mj-lt"/>
              </a:rPr>
              <a:t>Kết</a:t>
            </a:r>
            <a:r>
              <a:rPr lang="en-US" sz="2400" b="1" u="sng" dirty="0">
                <a:solidFill>
                  <a:schemeClr val="tx1"/>
                </a:solidFill>
                <a:latin typeface="+mj-lt"/>
              </a:rPr>
              <a:t> </a:t>
            </a:r>
            <a:r>
              <a:rPr lang="en-US" sz="2400" b="1" u="sng" dirty="0" err="1">
                <a:solidFill>
                  <a:schemeClr val="tx1"/>
                </a:solidFill>
                <a:latin typeface="+mj-lt"/>
              </a:rPr>
              <a:t>luận</a:t>
            </a:r>
            <a:r>
              <a:rPr lang="en-US" sz="2400" b="1" u="sng" dirty="0">
                <a:solidFill>
                  <a:schemeClr val="tx1"/>
                </a:solidFill>
                <a:latin typeface="+mj-lt"/>
              </a:rPr>
              <a:t>: </a:t>
            </a:r>
            <a:r>
              <a:rPr lang="en-US" sz="2400" dirty="0">
                <a:solidFill>
                  <a:schemeClr val="tx1"/>
                </a:solidFill>
                <a:latin typeface="+mj-lt"/>
              </a:rPr>
              <a:t>Con </a:t>
            </a:r>
            <a:r>
              <a:rPr lang="en-US" sz="2400" dirty="0" err="1">
                <a:solidFill>
                  <a:schemeClr val="tx1"/>
                </a:solidFill>
                <a:latin typeface="+mj-lt"/>
              </a:rPr>
              <a:t>người</a:t>
            </a:r>
            <a:r>
              <a:rPr lang="en-US" sz="2400" dirty="0">
                <a:solidFill>
                  <a:schemeClr val="tx1"/>
                </a:solidFill>
                <a:latin typeface="+mj-lt"/>
              </a:rPr>
              <a:t> </a:t>
            </a:r>
            <a:r>
              <a:rPr lang="en-US" sz="2400" dirty="0" err="1">
                <a:solidFill>
                  <a:schemeClr val="tx1"/>
                </a:solidFill>
                <a:latin typeface="+mj-lt"/>
              </a:rPr>
              <a:t>dùng</a:t>
            </a:r>
            <a:r>
              <a:rPr lang="en-US" sz="2400" dirty="0">
                <a:solidFill>
                  <a:schemeClr val="tx1"/>
                </a:solidFill>
                <a:latin typeface="+mj-lt"/>
              </a:rPr>
              <a:t> </a:t>
            </a:r>
            <a:r>
              <a:rPr lang="en-US" sz="2400" dirty="0" err="1">
                <a:solidFill>
                  <a:schemeClr val="tx1"/>
                </a:solidFill>
                <a:latin typeface="+mj-lt"/>
              </a:rPr>
              <a:t>vật</a:t>
            </a:r>
            <a:r>
              <a:rPr lang="en-US" sz="2400" dirty="0">
                <a:solidFill>
                  <a:schemeClr val="tx1"/>
                </a:solidFill>
                <a:latin typeface="+mj-lt"/>
              </a:rPr>
              <a:t> </a:t>
            </a:r>
            <a:r>
              <a:rPr lang="en-US" sz="2400" dirty="0" err="1">
                <a:solidFill>
                  <a:schemeClr val="tx1"/>
                </a:solidFill>
                <a:latin typeface="+mj-lt"/>
              </a:rPr>
              <a:t>liệu</a:t>
            </a:r>
            <a:r>
              <a:rPr lang="en-US" sz="2400" dirty="0">
                <a:solidFill>
                  <a:schemeClr val="tx1"/>
                </a:solidFill>
                <a:latin typeface="+mj-lt"/>
              </a:rPr>
              <a:t> </a:t>
            </a:r>
            <a:r>
              <a:rPr lang="en-US" sz="2400" dirty="0" err="1">
                <a:solidFill>
                  <a:schemeClr val="tx1"/>
                </a:solidFill>
                <a:latin typeface="+mj-lt"/>
              </a:rPr>
              <a:t>để</a:t>
            </a:r>
            <a:r>
              <a:rPr lang="en-US" sz="2400" dirty="0">
                <a:solidFill>
                  <a:schemeClr val="tx1"/>
                </a:solidFill>
                <a:latin typeface="+mj-lt"/>
              </a:rPr>
              <a:t> </a:t>
            </a:r>
            <a:r>
              <a:rPr lang="en-US" sz="2400" dirty="0" err="1">
                <a:solidFill>
                  <a:schemeClr val="tx1"/>
                </a:solidFill>
                <a:latin typeface="+mj-lt"/>
              </a:rPr>
              <a:t>tạo</a:t>
            </a:r>
            <a:r>
              <a:rPr lang="en-US" sz="2400" dirty="0">
                <a:solidFill>
                  <a:schemeClr val="tx1"/>
                </a:solidFill>
                <a:latin typeface="+mj-lt"/>
              </a:rPr>
              <a:t> </a:t>
            </a:r>
            <a:r>
              <a:rPr lang="en-US" sz="2400" dirty="0" err="1">
                <a:solidFill>
                  <a:schemeClr val="tx1"/>
                </a:solidFill>
                <a:latin typeface="+mj-lt"/>
              </a:rPr>
              <a:t>ra</a:t>
            </a:r>
            <a:r>
              <a:rPr lang="en-US" sz="2400" dirty="0">
                <a:solidFill>
                  <a:schemeClr val="tx1"/>
                </a:solidFill>
                <a:latin typeface="+mj-lt"/>
              </a:rPr>
              <a:t> </a:t>
            </a:r>
            <a:r>
              <a:rPr lang="en-US" sz="2400" dirty="0" err="1">
                <a:solidFill>
                  <a:schemeClr val="tx1"/>
                </a:solidFill>
                <a:latin typeface="+mj-lt"/>
              </a:rPr>
              <a:t>các</a:t>
            </a:r>
            <a:r>
              <a:rPr lang="en-US" sz="2400" dirty="0">
                <a:solidFill>
                  <a:schemeClr val="tx1"/>
                </a:solidFill>
                <a:latin typeface="+mj-lt"/>
              </a:rPr>
              <a:t> </a:t>
            </a:r>
            <a:r>
              <a:rPr lang="en-US" sz="2400" dirty="0" err="1">
                <a:solidFill>
                  <a:schemeClr val="tx1"/>
                </a:solidFill>
                <a:latin typeface="+mj-lt"/>
              </a:rPr>
              <a:t>đồ</a:t>
            </a:r>
            <a:r>
              <a:rPr lang="en-US" sz="2400" dirty="0">
                <a:solidFill>
                  <a:schemeClr val="tx1"/>
                </a:solidFill>
                <a:latin typeface="+mj-lt"/>
              </a:rPr>
              <a:t> </a:t>
            </a:r>
            <a:r>
              <a:rPr lang="en-US" sz="2400" dirty="0" err="1">
                <a:solidFill>
                  <a:schemeClr val="tx1"/>
                </a:solidFill>
                <a:latin typeface="+mj-lt"/>
              </a:rPr>
              <a:t>vật</a:t>
            </a:r>
            <a:r>
              <a:rPr lang="en-US" sz="2400" dirty="0">
                <a:solidFill>
                  <a:schemeClr val="tx1"/>
                </a:solidFill>
                <a:latin typeface="+mj-lt"/>
              </a:rPr>
              <a:t>.</a:t>
            </a:r>
          </a:p>
          <a:p>
            <a:pPr marL="342900" indent="-342900" algn="just">
              <a:lnSpc>
                <a:spcPct val="150000"/>
              </a:lnSpc>
              <a:buFont typeface="Arial" pitchFamily="34" charset="0"/>
              <a:buChar char="•"/>
            </a:pPr>
            <a:r>
              <a:rPr lang="en-US" sz="2400" dirty="0">
                <a:solidFill>
                  <a:schemeClr val="tx1"/>
                </a:solidFill>
                <a:latin typeface="+mj-lt"/>
              </a:rPr>
              <a:t> </a:t>
            </a:r>
            <a:r>
              <a:rPr lang="en-US" sz="2400" dirty="0" err="1">
                <a:solidFill>
                  <a:schemeClr val="tx1"/>
                </a:solidFill>
                <a:latin typeface="+mj-lt"/>
              </a:rPr>
              <a:t>Vật</a:t>
            </a:r>
            <a:r>
              <a:rPr lang="en-US" sz="2400" dirty="0">
                <a:solidFill>
                  <a:schemeClr val="tx1"/>
                </a:solidFill>
                <a:latin typeface="+mj-lt"/>
              </a:rPr>
              <a:t> </a:t>
            </a:r>
            <a:r>
              <a:rPr lang="en-US" sz="2400" dirty="0" err="1">
                <a:solidFill>
                  <a:schemeClr val="tx1"/>
                </a:solidFill>
                <a:latin typeface="+mj-lt"/>
              </a:rPr>
              <a:t>liệu</a:t>
            </a:r>
            <a:r>
              <a:rPr lang="en-US" sz="2400" dirty="0">
                <a:solidFill>
                  <a:schemeClr val="tx1"/>
                </a:solidFill>
                <a:latin typeface="+mj-lt"/>
              </a:rPr>
              <a:t> </a:t>
            </a:r>
            <a:r>
              <a:rPr lang="en-US" sz="2400" dirty="0" err="1">
                <a:solidFill>
                  <a:schemeClr val="tx1"/>
                </a:solidFill>
                <a:latin typeface="+mj-lt"/>
              </a:rPr>
              <a:t>gồm</a:t>
            </a:r>
            <a:r>
              <a:rPr lang="en-US" sz="2400" dirty="0">
                <a:solidFill>
                  <a:schemeClr val="tx1"/>
                </a:solidFill>
                <a:latin typeface="+mj-lt"/>
              </a:rPr>
              <a:t> </a:t>
            </a:r>
            <a:r>
              <a:rPr lang="en-US" sz="2400" dirty="0" err="1">
                <a:solidFill>
                  <a:schemeClr val="tx1"/>
                </a:solidFill>
                <a:latin typeface="+mj-lt"/>
              </a:rPr>
              <a:t>có</a:t>
            </a:r>
            <a:r>
              <a:rPr lang="en-US" sz="2400" dirty="0">
                <a:solidFill>
                  <a:schemeClr val="tx1"/>
                </a:solidFill>
                <a:latin typeface="+mj-lt"/>
              </a:rPr>
              <a:t>:</a:t>
            </a:r>
          </a:p>
          <a:p>
            <a:pPr marL="0" indent="0" algn="just">
              <a:lnSpc>
                <a:spcPct val="150000"/>
              </a:lnSpc>
            </a:pPr>
            <a:r>
              <a:rPr lang="en-US" sz="2400" dirty="0">
                <a:solidFill>
                  <a:schemeClr val="tx1"/>
                </a:solidFill>
                <a:latin typeface="+mj-lt"/>
              </a:rPr>
              <a:t>+ </a:t>
            </a:r>
            <a:r>
              <a:rPr lang="en-US" sz="2400" dirty="0" err="1">
                <a:solidFill>
                  <a:schemeClr val="tx1"/>
                </a:solidFill>
                <a:latin typeface="+mj-lt"/>
              </a:rPr>
              <a:t>Vật</a:t>
            </a:r>
            <a:r>
              <a:rPr lang="en-US" sz="2400" dirty="0">
                <a:solidFill>
                  <a:schemeClr val="tx1"/>
                </a:solidFill>
                <a:latin typeface="+mj-lt"/>
              </a:rPr>
              <a:t> </a:t>
            </a:r>
            <a:r>
              <a:rPr lang="en-US" sz="2400" dirty="0" err="1">
                <a:solidFill>
                  <a:schemeClr val="tx1"/>
                </a:solidFill>
                <a:latin typeface="+mj-lt"/>
              </a:rPr>
              <a:t>liệu</a:t>
            </a:r>
            <a:r>
              <a:rPr lang="en-US" sz="2400" dirty="0">
                <a:solidFill>
                  <a:schemeClr val="tx1"/>
                </a:solidFill>
                <a:latin typeface="+mj-lt"/>
              </a:rPr>
              <a:t> </a:t>
            </a:r>
            <a:r>
              <a:rPr lang="en-US" sz="2400" dirty="0" err="1">
                <a:solidFill>
                  <a:schemeClr val="tx1"/>
                </a:solidFill>
                <a:latin typeface="+mj-lt"/>
              </a:rPr>
              <a:t>tự</a:t>
            </a:r>
            <a:r>
              <a:rPr lang="en-US" sz="2400" dirty="0">
                <a:solidFill>
                  <a:schemeClr val="tx1"/>
                </a:solidFill>
                <a:latin typeface="+mj-lt"/>
              </a:rPr>
              <a:t> </a:t>
            </a:r>
            <a:r>
              <a:rPr lang="en-US" sz="2400" dirty="0" err="1">
                <a:solidFill>
                  <a:schemeClr val="tx1"/>
                </a:solidFill>
                <a:latin typeface="+mj-lt"/>
              </a:rPr>
              <a:t>nhiên</a:t>
            </a:r>
            <a:r>
              <a:rPr lang="en-US" sz="2400" dirty="0">
                <a:solidFill>
                  <a:schemeClr val="tx1"/>
                </a:solidFill>
                <a:latin typeface="+mj-lt"/>
              </a:rPr>
              <a:t> </a:t>
            </a:r>
            <a:r>
              <a:rPr lang="en-US" sz="2400" dirty="0" err="1">
                <a:solidFill>
                  <a:schemeClr val="tx1"/>
                </a:solidFill>
                <a:latin typeface="+mj-lt"/>
              </a:rPr>
              <a:t>như</a:t>
            </a:r>
            <a:r>
              <a:rPr lang="en-US" sz="2400" dirty="0">
                <a:solidFill>
                  <a:schemeClr val="tx1"/>
                </a:solidFill>
                <a:latin typeface="+mj-lt"/>
              </a:rPr>
              <a:t> </a:t>
            </a:r>
            <a:r>
              <a:rPr lang="en-US" sz="2400" dirty="0" err="1">
                <a:solidFill>
                  <a:schemeClr val="tx1"/>
                </a:solidFill>
                <a:latin typeface="+mj-lt"/>
              </a:rPr>
              <a:t>đá</a:t>
            </a:r>
            <a:r>
              <a:rPr lang="en-US" sz="2400" dirty="0">
                <a:solidFill>
                  <a:schemeClr val="tx1"/>
                </a:solidFill>
                <a:latin typeface="+mj-lt"/>
              </a:rPr>
              <a:t>, </a:t>
            </a:r>
            <a:r>
              <a:rPr lang="en-US" sz="2400" dirty="0" err="1">
                <a:solidFill>
                  <a:schemeClr val="tx1"/>
                </a:solidFill>
                <a:latin typeface="+mj-lt"/>
              </a:rPr>
              <a:t>gỗ</a:t>
            </a:r>
            <a:r>
              <a:rPr lang="en-US" sz="2400" dirty="0">
                <a:solidFill>
                  <a:schemeClr val="tx1"/>
                </a:solidFill>
                <a:latin typeface="+mj-lt"/>
              </a:rPr>
              <a:t>, </a:t>
            </a:r>
            <a:r>
              <a:rPr lang="en-US" sz="2400" dirty="0" err="1">
                <a:solidFill>
                  <a:schemeClr val="tx1"/>
                </a:solidFill>
                <a:latin typeface="+mj-lt"/>
              </a:rPr>
              <a:t>đất</a:t>
            </a:r>
            <a:r>
              <a:rPr lang="en-US" sz="2400" dirty="0">
                <a:solidFill>
                  <a:schemeClr val="tx1"/>
                </a:solidFill>
                <a:latin typeface="+mj-lt"/>
              </a:rPr>
              <a:t>,…</a:t>
            </a:r>
          </a:p>
          <a:p>
            <a:pPr marL="0" indent="0" algn="just">
              <a:lnSpc>
                <a:spcPct val="150000"/>
              </a:lnSpc>
            </a:pPr>
            <a:r>
              <a:rPr lang="en-US" sz="2400" dirty="0">
                <a:solidFill>
                  <a:schemeClr val="tx1"/>
                </a:solidFill>
                <a:latin typeface="+mj-lt"/>
              </a:rPr>
              <a:t>+ </a:t>
            </a:r>
            <a:r>
              <a:rPr lang="en-US" sz="2400" dirty="0" err="1">
                <a:solidFill>
                  <a:schemeClr val="tx1"/>
                </a:solidFill>
                <a:latin typeface="+mj-lt"/>
              </a:rPr>
              <a:t>Vật</a:t>
            </a:r>
            <a:r>
              <a:rPr lang="en-US" sz="2400" dirty="0">
                <a:solidFill>
                  <a:schemeClr val="tx1"/>
                </a:solidFill>
                <a:latin typeface="+mj-lt"/>
              </a:rPr>
              <a:t> </a:t>
            </a:r>
            <a:r>
              <a:rPr lang="en-US" sz="2400" dirty="0" err="1">
                <a:solidFill>
                  <a:schemeClr val="tx1"/>
                </a:solidFill>
                <a:latin typeface="+mj-lt"/>
              </a:rPr>
              <a:t>liệu</a:t>
            </a:r>
            <a:r>
              <a:rPr lang="en-US" sz="2400" dirty="0">
                <a:solidFill>
                  <a:schemeClr val="tx1"/>
                </a:solidFill>
                <a:latin typeface="+mj-lt"/>
              </a:rPr>
              <a:t> </a:t>
            </a:r>
            <a:r>
              <a:rPr lang="en-US" sz="2400" dirty="0" err="1">
                <a:solidFill>
                  <a:schemeClr val="tx1"/>
                </a:solidFill>
                <a:latin typeface="+mj-lt"/>
              </a:rPr>
              <a:t>nhân</a:t>
            </a:r>
            <a:r>
              <a:rPr lang="en-US" sz="2400" dirty="0">
                <a:solidFill>
                  <a:schemeClr val="tx1"/>
                </a:solidFill>
                <a:latin typeface="+mj-lt"/>
              </a:rPr>
              <a:t> </a:t>
            </a:r>
            <a:r>
              <a:rPr lang="en-US" sz="2400" dirty="0" err="1">
                <a:solidFill>
                  <a:schemeClr val="tx1"/>
                </a:solidFill>
                <a:latin typeface="+mj-lt"/>
              </a:rPr>
              <a:t>tạo</a:t>
            </a:r>
            <a:r>
              <a:rPr lang="en-US" sz="2400" dirty="0">
                <a:solidFill>
                  <a:schemeClr val="tx1"/>
                </a:solidFill>
                <a:latin typeface="+mj-lt"/>
              </a:rPr>
              <a:t>: Do con </a:t>
            </a:r>
            <a:r>
              <a:rPr lang="en-US" sz="2400" dirty="0" err="1">
                <a:solidFill>
                  <a:schemeClr val="tx1"/>
                </a:solidFill>
                <a:latin typeface="+mj-lt"/>
              </a:rPr>
              <a:t>người</a:t>
            </a:r>
            <a:r>
              <a:rPr lang="en-US" sz="2400" dirty="0">
                <a:solidFill>
                  <a:schemeClr val="tx1"/>
                </a:solidFill>
                <a:latin typeface="+mj-lt"/>
              </a:rPr>
              <a:t> </a:t>
            </a:r>
            <a:r>
              <a:rPr lang="en-US" sz="2400" dirty="0" err="1">
                <a:solidFill>
                  <a:schemeClr val="tx1"/>
                </a:solidFill>
                <a:latin typeface="+mj-lt"/>
              </a:rPr>
              <a:t>chế</a:t>
            </a:r>
            <a:r>
              <a:rPr lang="en-US" sz="2400" dirty="0">
                <a:solidFill>
                  <a:schemeClr val="tx1"/>
                </a:solidFill>
                <a:latin typeface="+mj-lt"/>
              </a:rPr>
              <a:t> </a:t>
            </a:r>
            <a:r>
              <a:rPr lang="en-US" sz="2400" dirty="0" err="1">
                <a:solidFill>
                  <a:schemeClr val="tx1"/>
                </a:solidFill>
                <a:latin typeface="+mj-lt"/>
              </a:rPr>
              <a:t>tạo</a:t>
            </a:r>
            <a:r>
              <a:rPr lang="en-US" sz="2400" dirty="0">
                <a:solidFill>
                  <a:schemeClr val="tx1"/>
                </a:solidFill>
                <a:latin typeface="+mj-lt"/>
              </a:rPr>
              <a:t> </a:t>
            </a:r>
            <a:r>
              <a:rPr lang="en-US" sz="2400" dirty="0" err="1">
                <a:solidFill>
                  <a:schemeClr val="tx1"/>
                </a:solidFill>
                <a:latin typeface="+mj-lt"/>
              </a:rPr>
              <a:t>ra</a:t>
            </a:r>
            <a:r>
              <a:rPr lang="en-US" sz="2400" dirty="0">
                <a:solidFill>
                  <a:schemeClr val="tx1"/>
                </a:solidFill>
                <a:latin typeface="+mj-lt"/>
              </a:rPr>
              <a:t> (</a:t>
            </a:r>
            <a:r>
              <a:rPr lang="en-US" sz="2400" dirty="0" err="1">
                <a:solidFill>
                  <a:schemeClr val="tx1"/>
                </a:solidFill>
                <a:latin typeface="+mj-lt"/>
              </a:rPr>
              <a:t>không</a:t>
            </a:r>
            <a:r>
              <a:rPr lang="en-US" sz="2400" dirty="0">
                <a:solidFill>
                  <a:schemeClr val="tx1"/>
                </a:solidFill>
                <a:latin typeface="+mj-lt"/>
              </a:rPr>
              <a:t> </a:t>
            </a:r>
            <a:r>
              <a:rPr lang="en-US" sz="2400" dirty="0" err="1">
                <a:solidFill>
                  <a:schemeClr val="tx1"/>
                </a:solidFill>
                <a:latin typeface="+mj-lt"/>
              </a:rPr>
              <a:t>có</a:t>
            </a:r>
            <a:r>
              <a:rPr lang="en-US" sz="2400" dirty="0">
                <a:solidFill>
                  <a:schemeClr val="tx1"/>
                </a:solidFill>
                <a:latin typeface="+mj-lt"/>
              </a:rPr>
              <a:t> </a:t>
            </a:r>
            <a:r>
              <a:rPr lang="en-US" sz="2400" dirty="0" err="1">
                <a:solidFill>
                  <a:schemeClr val="tx1"/>
                </a:solidFill>
                <a:latin typeface="+mj-lt"/>
              </a:rPr>
              <a:t>trong</a:t>
            </a:r>
            <a:r>
              <a:rPr lang="en-US" sz="2400" dirty="0">
                <a:solidFill>
                  <a:schemeClr val="tx1"/>
                </a:solidFill>
                <a:latin typeface="+mj-lt"/>
              </a:rPr>
              <a:t> </a:t>
            </a:r>
            <a:r>
              <a:rPr lang="en-US" sz="2400" dirty="0" err="1">
                <a:solidFill>
                  <a:schemeClr val="tx1"/>
                </a:solidFill>
                <a:latin typeface="+mj-lt"/>
              </a:rPr>
              <a:t>tự</a:t>
            </a:r>
            <a:r>
              <a:rPr lang="en-US" sz="2400" dirty="0">
                <a:solidFill>
                  <a:schemeClr val="tx1"/>
                </a:solidFill>
                <a:latin typeface="+mj-lt"/>
              </a:rPr>
              <a:t> </a:t>
            </a:r>
            <a:r>
              <a:rPr lang="en-US" sz="2400" dirty="0" err="1">
                <a:solidFill>
                  <a:schemeClr val="tx1"/>
                </a:solidFill>
                <a:latin typeface="+mj-lt"/>
              </a:rPr>
              <a:t>nhiên</a:t>
            </a:r>
            <a:r>
              <a:rPr lang="en-US" sz="2400" dirty="0">
                <a:solidFill>
                  <a:schemeClr val="tx1"/>
                </a:solidFill>
                <a:latin typeface="+mj-lt"/>
              </a:rPr>
              <a:t>) </a:t>
            </a:r>
            <a:r>
              <a:rPr lang="en-US" sz="2400" dirty="0" err="1">
                <a:solidFill>
                  <a:schemeClr val="tx1"/>
                </a:solidFill>
                <a:latin typeface="+mj-lt"/>
              </a:rPr>
              <a:t>như</a:t>
            </a:r>
            <a:r>
              <a:rPr lang="en-US" sz="2400" dirty="0">
                <a:solidFill>
                  <a:schemeClr val="tx1"/>
                </a:solidFill>
                <a:latin typeface="+mj-lt"/>
              </a:rPr>
              <a:t>: </a:t>
            </a:r>
            <a:r>
              <a:rPr lang="en-US" sz="2400" dirty="0" err="1">
                <a:solidFill>
                  <a:schemeClr val="tx1"/>
                </a:solidFill>
                <a:latin typeface="+mj-lt"/>
              </a:rPr>
              <a:t>cao</a:t>
            </a:r>
            <a:r>
              <a:rPr lang="en-US" sz="2400" dirty="0">
                <a:solidFill>
                  <a:schemeClr val="tx1"/>
                </a:solidFill>
                <a:latin typeface="+mj-lt"/>
              </a:rPr>
              <a:t> </a:t>
            </a:r>
            <a:r>
              <a:rPr lang="en-US" sz="2400" dirty="0" err="1">
                <a:solidFill>
                  <a:schemeClr val="tx1"/>
                </a:solidFill>
                <a:latin typeface="+mj-lt"/>
              </a:rPr>
              <a:t>su</a:t>
            </a:r>
            <a:r>
              <a:rPr lang="en-US" sz="2400" dirty="0">
                <a:solidFill>
                  <a:schemeClr val="tx1"/>
                </a:solidFill>
                <a:latin typeface="+mj-lt"/>
              </a:rPr>
              <a:t>, </a:t>
            </a:r>
            <a:r>
              <a:rPr lang="en-US" sz="2400" dirty="0" err="1">
                <a:solidFill>
                  <a:schemeClr val="tx1"/>
                </a:solidFill>
                <a:latin typeface="+mj-lt"/>
              </a:rPr>
              <a:t>thủy</a:t>
            </a:r>
            <a:r>
              <a:rPr lang="en-US" sz="2400" dirty="0">
                <a:solidFill>
                  <a:schemeClr val="tx1"/>
                </a:solidFill>
                <a:latin typeface="+mj-lt"/>
              </a:rPr>
              <a:t> </a:t>
            </a:r>
            <a:r>
              <a:rPr lang="en-US" sz="2400" dirty="0" err="1">
                <a:solidFill>
                  <a:schemeClr val="tx1"/>
                </a:solidFill>
                <a:latin typeface="+mj-lt"/>
              </a:rPr>
              <a:t>tinh</a:t>
            </a:r>
            <a:r>
              <a:rPr lang="en-US" sz="2400" dirty="0">
                <a:solidFill>
                  <a:schemeClr val="tx1"/>
                </a:solidFill>
                <a:latin typeface="+mj-lt"/>
              </a:rPr>
              <a:t>, </a:t>
            </a:r>
            <a:r>
              <a:rPr lang="en-US" sz="2400" dirty="0" err="1">
                <a:solidFill>
                  <a:schemeClr val="tx1"/>
                </a:solidFill>
                <a:latin typeface="+mj-lt"/>
              </a:rPr>
              <a:t>nhựa</a:t>
            </a:r>
            <a:r>
              <a:rPr lang="en-US" sz="2400" dirty="0">
                <a:solidFill>
                  <a:schemeClr val="tx1"/>
                </a:solidFill>
                <a:latin typeface="+mj-lt"/>
              </a:rPr>
              <a:t>, </a:t>
            </a:r>
            <a:r>
              <a:rPr lang="en-US" sz="2400" dirty="0" err="1">
                <a:solidFill>
                  <a:schemeClr val="tx1"/>
                </a:solidFill>
                <a:latin typeface="+mj-lt"/>
              </a:rPr>
              <a:t>gốm</a:t>
            </a:r>
            <a:r>
              <a:rPr lang="en-US" sz="2400" dirty="0">
                <a:solidFill>
                  <a:schemeClr val="tx1"/>
                </a:solidFill>
                <a:latin typeface="+mj-lt"/>
              </a:rPr>
              <a:t> </a:t>
            </a:r>
            <a:r>
              <a:rPr lang="en-US" sz="2400" dirty="0" err="1">
                <a:solidFill>
                  <a:schemeClr val="tx1"/>
                </a:solidFill>
                <a:latin typeface="+mj-lt"/>
              </a:rPr>
              <a:t>sứ</a:t>
            </a:r>
            <a:r>
              <a:rPr lang="en-US" sz="2400" dirty="0">
                <a:solidFill>
                  <a:schemeClr val="tx1"/>
                </a:solidFill>
                <a:latin typeface="+mj-lt"/>
              </a:rPr>
              <a:t>, </a:t>
            </a:r>
            <a:r>
              <a:rPr lang="en-US" sz="2400" dirty="0" err="1">
                <a:solidFill>
                  <a:schemeClr val="tx1"/>
                </a:solidFill>
                <a:latin typeface="+mj-lt"/>
              </a:rPr>
              <a:t>kim</a:t>
            </a:r>
            <a:r>
              <a:rPr lang="en-US" sz="2400" dirty="0">
                <a:solidFill>
                  <a:schemeClr val="tx1"/>
                </a:solidFill>
                <a:latin typeface="+mj-lt"/>
              </a:rPr>
              <a:t> </a:t>
            </a:r>
            <a:r>
              <a:rPr lang="en-US" sz="2400" dirty="0" err="1">
                <a:solidFill>
                  <a:schemeClr val="tx1"/>
                </a:solidFill>
                <a:latin typeface="+mj-lt"/>
              </a:rPr>
              <a:t>loại</a:t>
            </a:r>
            <a:r>
              <a:rPr lang="en-US" sz="2400" dirty="0">
                <a:solidFill>
                  <a:schemeClr val="tx1"/>
                </a:solidFill>
                <a:latin typeface="+mj-lt"/>
              </a:rPr>
              <a:t>,…</a:t>
            </a:r>
            <a:endParaRPr lang="en-US" sz="2400" b="1" dirty="0">
              <a:solidFill>
                <a:schemeClr val="tx1"/>
              </a:solidFill>
              <a:latin typeface="+mj-lt"/>
            </a:endParaRPr>
          </a:p>
          <a:p>
            <a:pPr marL="0" indent="0" algn="just">
              <a:lnSpc>
                <a:spcPct val="150000"/>
              </a:lnSpc>
            </a:pPr>
            <a:r>
              <a:rPr lang="en-US" sz="2800" b="1" dirty="0">
                <a:solidFill>
                  <a:schemeClr val="tx1"/>
                </a:solidFill>
                <a:latin typeface="+mj-lt"/>
              </a:rPr>
              <a:t>	</a:t>
            </a:r>
          </a:p>
          <a:p>
            <a:pPr marL="0" indent="0" algn="just">
              <a:lnSpc>
                <a:spcPct val="150000"/>
              </a:lnSpc>
            </a:pPr>
            <a:r>
              <a:rPr lang="en-US" sz="2800" b="1" dirty="0">
                <a:solidFill>
                  <a:schemeClr val="tx1"/>
                </a:solidFill>
                <a:latin typeface="+mj-lt"/>
              </a:rPr>
              <a:t>	</a:t>
            </a:r>
            <a:endParaRPr lang="en-US" sz="2800" dirty="0">
              <a:solidFill>
                <a:schemeClr val="tx1"/>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1" y="908483"/>
            <a:ext cx="829006" cy="829006"/>
          </a:xfrm>
          <a:prstGeom prst="rect">
            <a:avLst/>
          </a:prstGeom>
        </p:spPr>
      </p:pic>
      <p:grpSp>
        <p:nvGrpSpPr>
          <p:cNvPr id="5" name="Google Shape;979;p41"/>
          <p:cNvGrpSpPr/>
          <p:nvPr/>
        </p:nvGrpSpPr>
        <p:grpSpPr>
          <a:xfrm>
            <a:off x="2154077" y="-16636"/>
            <a:ext cx="4699670" cy="1011247"/>
            <a:chOff x="7723236" y="1914197"/>
            <a:chExt cx="1034486" cy="222599"/>
          </a:xfrm>
        </p:grpSpPr>
        <p:sp>
          <p:nvSpPr>
            <p:cNvPr id="6"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19;p41"/>
          <p:cNvSpPr txBox="1">
            <a:spLocks noGrp="1"/>
          </p:cNvSpPr>
          <p:nvPr>
            <p:ph type="title"/>
          </p:nvPr>
        </p:nvSpPr>
        <p:spPr>
          <a:xfrm>
            <a:off x="2837285" y="5710"/>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n-lt"/>
              </a:rPr>
              <a:t>I. Vật liệu</a:t>
            </a:r>
            <a:endParaRPr sz="3600" dirty="0">
              <a:latin typeface="+mn-lt"/>
            </a:endParaRPr>
          </a:p>
        </p:txBody>
      </p:sp>
    </p:spTree>
    <p:extLst>
      <p:ext uri="{BB962C8B-B14F-4D97-AF65-F5344CB8AC3E}">
        <p14:creationId xmlns:p14="http://schemas.microsoft.com/office/powerpoint/2010/main" val="2175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2382" y="1202600"/>
            <a:ext cx="6348845" cy="2954655"/>
          </a:xfrm>
          <a:prstGeom prst="rect">
            <a:avLst/>
          </a:prstGeom>
        </p:spPr>
        <p:txBody>
          <a:bodyPr wrap="square">
            <a:spAutoFit/>
          </a:bodyPr>
          <a:lstStyle/>
          <a:p>
            <a:pPr marL="0" indent="0">
              <a:lnSpc>
                <a:spcPct val="150000"/>
              </a:lnSpc>
              <a:buNone/>
            </a:pPr>
            <a:r>
              <a:rPr lang="en-US" sz="2800" b="1" dirty="0" err="1">
                <a:solidFill>
                  <a:schemeClr val="tx1"/>
                </a:solidFill>
              </a:rPr>
              <a:t>Hoạt</a:t>
            </a:r>
            <a:r>
              <a:rPr lang="en-US" sz="2800" b="1" dirty="0">
                <a:solidFill>
                  <a:schemeClr val="tx1"/>
                </a:solidFill>
              </a:rPr>
              <a:t> </a:t>
            </a:r>
            <a:r>
              <a:rPr lang="en-US" sz="2800" b="1" dirty="0" err="1">
                <a:solidFill>
                  <a:schemeClr val="tx1"/>
                </a:solidFill>
              </a:rPr>
              <a:t>động</a:t>
            </a:r>
            <a:r>
              <a:rPr lang="en-US" sz="2800" b="1" dirty="0">
                <a:solidFill>
                  <a:schemeClr val="tx1"/>
                </a:solidFill>
              </a:rPr>
              <a:t> </a:t>
            </a:r>
            <a:r>
              <a:rPr lang="en-US" sz="2800" b="1" dirty="0" err="1">
                <a:solidFill>
                  <a:schemeClr val="tx1"/>
                </a:solidFill>
              </a:rPr>
              <a:t>cá</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trả</a:t>
            </a:r>
            <a:r>
              <a:rPr lang="en-US" sz="2800" b="1" dirty="0">
                <a:solidFill>
                  <a:schemeClr val="tx1"/>
                </a:solidFill>
              </a:rPr>
              <a:t> </a:t>
            </a:r>
            <a:r>
              <a:rPr lang="en-US" sz="2800" b="1" dirty="0" err="1">
                <a:solidFill>
                  <a:schemeClr val="tx1"/>
                </a:solidFill>
              </a:rPr>
              <a:t>lời</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hỏi</a:t>
            </a:r>
            <a:r>
              <a:rPr lang="en-US" sz="2800" b="1" dirty="0">
                <a:solidFill>
                  <a:schemeClr val="tx1"/>
                </a:solidFill>
              </a:rPr>
              <a:t>.</a:t>
            </a:r>
          </a:p>
          <a:p>
            <a:pPr marL="0" indent="0">
              <a:lnSpc>
                <a:spcPct val="150000"/>
              </a:lnSpc>
              <a:buNone/>
            </a:pPr>
            <a:r>
              <a:rPr lang="en-US" sz="2400" b="1" dirty="0" err="1">
                <a:solidFill>
                  <a:schemeClr val="tx1"/>
                </a:solidFill>
              </a:rPr>
              <a:t>Câu</a:t>
            </a:r>
            <a:r>
              <a:rPr lang="en-US" sz="2400" b="1" dirty="0">
                <a:solidFill>
                  <a:schemeClr val="tx1"/>
                </a:solidFill>
              </a:rPr>
              <a:t> 2:</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bằng</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p>
          <a:p>
            <a:pPr marL="0" indent="0">
              <a:lnSpc>
                <a:spcPct val="150000"/>
              </a:lnSpc>
              <a:buNone/>
            </a:pPr>
            <a:r>
              <a:rPr lang="en-US" sz="2400" b="1" dirty="0" err="1">
                <a:solidFill>
                  <a:schemeClr val="tx1"/>
                </a:solidFill>
              </a:rPr>
              <a:t>Câu</a:t>
            </a:r>
            <a:r>
              <a:rPr lang="en-US" sz="2400" b="1" dirty="0">
                <a:solidFill>
                  <a:schemeClr val="tx1"/>
                </a:solidFill>
              </a:rPr>
              <a:t> 3:</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sử</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ra</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p>
        </p:txBody>
      </p:sp>
      <p:grpSp>
        <p:nvGrpSpPr>
          <p:cNvPr id="6" name="Google Shape;979;p41"/>
          <p:cNvGrpSpPr/>
          <p:nvPr/>
        </p:nvGrpSpPr>
        <p:grpSpPr>
          <a:xfrm>
            <a:off x="2023759" y="130084"/>
            <a:ext cx="4699670" cy="1011247"/>
            <a:chOff x="7728915" y="1917859"/>
            <a:chExt cx="1034486" cy="222599"/>
          </a:xfrm>
        </p:grpSpPr>
        <p:sp>
          <p:nvSpPr>
            <p:cNvPr id="7"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019;p41"/>
          <p:cNvSpPr txBox="1">
            <a:spLocks noGrp="1"/>
          </p:cNvSpPr>
          <p:nvPr>
            <p:ph type="title"/>
          </p:nvPr>
        </p:nvSpPr>
        <p:spPr>
          <a:xfrm>
            <a:off x="2681167" y="135794"/>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n-lt"/>
              </a:rPr>
              <a:t>I. Vật liệu</a:t>
            </a:r>
            <a:endParaRPr sz="3600" dirty="0">
              <a:latin typeface="+mn-lt"/>
            </a:endParaRPr>
          </a:p>
        </p:txBody>
      </p:sp>
    </p:spTree>
    <p:extLst>
      <p:ext uri="{BB962C8B-B14F-4D97-AF65-F5344CB8AC3E}">
        <p14:creationId xmlns:p14="http://schemas.microsoft.com/office/powerpoint/2010/main" val="29615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9517" y="122538"/>
            <a:ext cx="1849407" cy="470139"/>
          </a:xfrm>
          <a:prstGeom prst="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sp>
        <p:nvSpPr>
          <p:cNvPr id="5" name="TextBox 4"/>
          <p:cNvSpPr txBox="1"/>
          <p:nvPr/>
        </p:nvSpPr>
        <p:spPr>
          <a:xfrm>
            <a:off x="456297" y="1064717"/>
            <a:ext cx="7703975" cy="484748"/>
          </a:xfrm>
          <a:prstGeom prst="rect">
            <a:avLst/>
          </a:prstGeom>
          <a:noFill/>
        </p:spPr>
        <p:txBody>
          <a:bodyPr wrap="square" lIns="68580" tIns="34290" rIns="68580" bIns="34290" rtlCol="0">
            <a:spAutoFit/>
          </a:bodyPr>
          <a:lstStyle/>
          <a:p>
            <a:pPr marL="0" indent="0">
              <a:lnSpc>
                <a:spcPct val="150000"/>
              </a:lnSpc>
              <a:buNone/>
            </a:pPr>
            <a:r>
              <a:rPr lang="en-US" sz="1800" b="1" dirty="0" err="1">
                <a:solidFill>
                  <a:schemeClr val="tx1"/>
                </a:solidFill>
              </a:rPr>
              <a:t>Câu</a:t>
            </a:r>
            <a:r>
              <a:rPr lang="en-US" sz="1800" b="1" dirty="0">
                <a:solidFill>
                  <a:schemeClr val="tx1"/>
                </a:solidFill>
              </a:rPr>
              <a:t> 2:</a:t>
            </a:r>
            <a:r>
              <a:rPr lang="en-US" sz="1800" dirty="0">
                <a:solidFill>
                  <a:schemeClr val="tx1"/>
                </a:solidFill>
              </a:rPr>
              <a:t> </a:t>
            </a:r>
            <a:r>
              <a:rPr lang="en-US" sz="1800" dirty="0" err="1">
                <a:solidFill>
                  <a:schemeClr val="tx1"/>
                </a:solidFill>
              </a:rPr>
              <a:t>Lấy</a:t>
            </a:r>
            <a:r>
              <a:rPr lang="en-US" sz="1800" dirty="0">
                <a:solidFill>
                  <a:schemeClr val="tx1"/>
                </a:solidFill>
              </a:rPr>
              <a:t> 2 </a:t>
            </a:r>
            <a:r>
              <a:rPr lang="en-US" sz="1800" dirty="0" err="1">
                <a:solidFill>
                  <a:schemeClr val="tx1"/>
                </a:solidFill>
              </a:rPr>
              <a:t>ví</a:t>
            </a:r>
            <a:r>
              <a:rPr lang="en-US" sz="1800" dirty="0">
                <a:solidFill>
                  <a:schemeClr val="tx1"/>
                </a:solidFill>
              </a:rPr>
              <a:t> </a:t>
            </a:r>
            <a:r>
              <a:rPr lang="en-US" sz="1800" dirty="0" err="1">
                <a:solidFill>
                  <a:schemeClr val="tx1"/>
                </a:solidFill>
              </a:rPr>
              <a:t>dụ</a:t>
            </a:r>
            <a:r>
              <a:rPr lang="en-US" sz="1800" dirty="0">
                <a:solidFill>
                  <a:schemeClr val="tx1"/>
                </a:solidFill>
              </a:rPr>
              <a:t> </a:t>
            </a:r>
            <a:r>
              <a:rPr lang="en-US" sz="1800" dirty="0" err="1">
                <a:solidFill>
                  <a:schemeClr val="tx1"/>
                </a:solidFill>
              </a:rPr>
              <a:t>về</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dụng</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làm</a:t>
            </a:r>
            <a:r>
              <a:rPr lang="en-US" sz="1800" dirty="0">
                <a:solidFill>
                  <a:schemeClr val="tx1"/>
                </a:solidFill>
              </a:rPr>
              <a:t> </a:t>
            </a:r>
            <a:r>
              <a:rPr lang="en-US" sz="1800" dirty="0" err="1">
                <a:solidFill>
                  <a:schemeClr val="tx1"/>
                </a:solidFill>
              </a:rPr>
              <a:t>bằng</a:t>
            </a:r>
            <a:r>
              <a:rPr lang="en-US" sz="1800" dirty="0">
                <a:solidFill>
                  <a:schemeClr val="tx1"/>
                </a:solidFill>
              </a:rPr>
              <a:t> </a:t>
            </a:r>
            <a:r>
              <a:rPr lang="en-US" sz="1800" dirty="0" err="1">
                <a:solidFill>
                  <a:schemeClr val="tx1"/>
                </a:solidFill>
              </a:rPr>
              <a:t>nhiều</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liệu</a:t>
            </a:r>
            <a:r>
              <a:rPr lang="en-US" sz="1800" dirty="0">
                <a:solidFill>
                  <a:schemeClr val="tx1"/>
                </a:solidFill>
              </a:rPr>
              <a: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319" t="30528" r="17558" b="17822"/>
          <a:stretch/>
        </p:blipFill>
        <p:spPr>
          <a:xfrm>
            <a:off x="2339239" y="3335140"/>
            <a:ext cx="1496489" cy="1186871"/>
          </a:xfrm>
          <a:prstGeom prst="rect">
            <a:avLst/>
          </a:prstGeom>
        </p:spPr>
      </p:pic>
      <p:sp>
        <p:nvSpPr>
          <p:cNvPr id="7" name="TextBox 6"/>
          <p:cNvSpPr txBox="1"/>
          <p:nvPr/>
        </p:nvSpPr>
        <p:spPr>
          <a:xfrm>
            <a:off x="2822101" y="4479989"/>
            <a:ext cx="621107"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Sứ</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309" t="22042" r="18712" b="16428"/>
          <a:stretch/>
        </p:blipFill>
        <p:spPr>
          <a:xfrm>
            <a:off x="2175008" y="1843628"/>
            <a:ext cx="1090338" cy="108243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847" t="22252" r="26237" b="19768"/>
          <a:stretch/>
        </p:blipFill>
        <p:spPr>
          <a:xfrm>
            <a:off x="428047" y="3495454"/>
            <a:ext cx="1513918" cy="110389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9310" t="33719" r="18711" b="26758"/>
          <a:stretch/>
        </p:blipFill>
        <p:spPr>
          <a:xfrm>
            <a:off x="456297" y="1827686"/>
            <a:ext cx="1457416" cy="929368"/>
          </a:xfrm>
          <a:prstGeom prst="rect">
            <a:avLst/>
          </a:prstGeom>
        </p:spPr>
      </p:pic>
      <p:sp>
        <p:nvSpPr>
          <p:cNvPr id="11" name="TextBox 10"/>
          <p:cNvSpPr txBox="1"/>
          <p:nvPr/>
        </p:nvSpPr>
        <p:spPr>
          <a:xfrm>
            <a:off x="611391" y="2889208"/>
            <a:ext cx="1195013"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Thuỷ</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tinh</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1000864" y="4593732"/>
            <a:ext cx="621107"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Inox</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p:cNvSpPr txBox="1"/>
          <p:nvPr/>
        </p:nvSpPr>
        <p:spPr>
          <a:xfrm>
            <a:off x="2339239" y="2775564"/>
            <a:ext cx="761876"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1675" r="9728" b="3404"/>
          <a:stretch/>
        </p:blipFill>
        <p:spPr>
          <a:xfrm rot="824689">
            <a:off x="5483093" y="2419681"/>
            <a:ext cx="1950326" cy="2396984"/>
          </a:xfrm>
          <a:prstGeom prst="rect">
            <a:avLst/>
          </a:prstGeom>
        </p:spPr>
      </p:pic>
      <p:sp>
        <p:nvSpPr>
          <p:cNvPr id="16" name="TextBox 15"/>
          <p:cNvSpPr txBox="1"/>
          <p:nvPr/>
        </p:nvSpPr>
        <p:spPr>
          <a:xfrm>
            <a:off x="5330584" y="2119245"/>
            <a:ext cx="1195013" cy="346249"/>
          </a:xfrm>
          <a:prstGeom prst="rect">
            <a:avLst/>
          </a:prstGeom>
          <a:noFill/>
        </p:spPr>
        <p:txBody>
          <a:bodyPr wrap="square" lIns="68580" tIns="34290" rIns="68580" bIns="34290" rtlCol="0">
            <a:spAutoFit/>
          </a:bodyPr>
          <a:lstStyle/>
          <a:p>
            <a:pPr algn="ct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Kim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loại</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6180015" y="4479989"/>
            <a:ext cx="1195013"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Gỗ</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6075652" y="2395505"/>
            <a:ext cx="765209" cy="36154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H="1" flipV="1">
            <a:off x="5932547" y="3889521"/>
            <a:ext cx="908314" cy="51999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60" name="Google Shape;979;p41"/>
          <p:cNvGrpSpPr/>
          <p:nvPr/>
        </p:nvGrpSpPr>
        <p:grpSpPr>
          <a:xfrm>
            <a:off x="2245050" y="-16466"/>
            <a:ext cx="4699670" cy="1011247"/>
            <a:chOff x="7723236" y="1914197"/>
            <a:chExt cx="1034486" cy="222599"/>
          </a:xfrm>
        </p:grpSpPr>
        <p:sp>
          <p:nvSpPr>
            <p:cNvPr id="61"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83;p41"/>
            <p:cNvSpPr/>
            <p:nvPr/>
          </p:nvSpPr>
          <p:spPr>
            <a:xfrm>
              <a:off x="7863566" y="1919028"/>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tx1"/>
                  </a:solidFill>
                </a:rPr>
                <a:t>I. </a:t>
              </a:r>
              <a:r>
                <a:rPr lang="en-US" sz="3600" b="1" dirty="0" err="1">
                  <a:solidFill>
                    <a:schemeClr val="tx1"/>
                  </a:solidFill>
                </a:rPr>
                <a:t>Vật</a:t>
              </a:r>
              <a:r>
                <a:rPr lang="en-US" sz="3600" b="1" dirty="0">
                  <a:solidFill>
                    <a:schemeClr val="tx1"/>
                  </a:solidFill>
                </a:rPr>
                <a:t> </a:t>
              </a:r>
              <a:r>
                <a:rPr lang="en-US" sz="3600" b="1" dirty="0" err="1">
                  <a:solidFill>
                    <a:schemeClr val="tx1"/>
                  </a:solidFill>
                </a:rPr>
                <a:t>Liệu</a:t>
              </a:r>
              <a:endParaRPr sz="3600" b="1" dirty="0">
                <a:solidFill>
                  <a:schemeClr val="tx1"/>
                </a:solidFill>
              </a:endParaRPr>
            </a:p>
          </p:txBody>
        </p:sp>
        <p:sp>
          <p:nvSpPr>
            <p:cNvPr id="65"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64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293" y="953785"/>
            <a:ext cx="8680797" cy="807913"/>
          </a:xfrm>
          <a:prstGeom prst="rect">
            <a:avLst/>
          </a:prstGeom>
          <a:noFill/>
        </p:spPr>
        <p:txBody>
          <a:bodyPr wrap="square" lIns="68580" tIns="34290" rIns="68580" bIns="34290" rtlCol="0">
            <a:spAutoFit/>
          </a:bodyPr>
          <a:lstStyle/>
          <a:p>
            <a:pPr marL="0" indent="0">
              <a:buNone/>
            </a:pPr>
            <a:r>
              <a:rPr lang="en-US" sz="2400" b="1" dirty="0" err="1">
                <a:solidFill>
                  <a:schemeClr val="tx1"/>
                </a:solidFill>
              </a:rPr>
              <a:t>Câu</a:t>
            </a:r>
            <a:r>
              <a:rPr lang="en-US" sz="2400" b="1" dirty="0">
                <a:solidFill>
                  <a:schemeClr val="tx1"/>
                </a:solidFill>
              </a:rPr>
              <a:t> 3:</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sử</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ra</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95" y="1795587"/>
            <a:ext cx="4011899" cy="2516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33" y="1913860"/>
            <a:ext cx="3287880" cy="2275368"/>
          </a:xfrm>
          <a:prstGeom prst="rect">
            <a:avLst/>
          </a:prstGeom>
        </p:spPr>
      </p:pic>
      <p:grpSp>
        <p:nvGrpSpPr>
          <p:cNvPr id="8" name="Google Shape;979;p41"/>
          <p:cNvGrpSpPr/>
          <p:nvPr/>
        </p:nvGrpSpPr>
        <p:grpSpPr>
          <a:xfrm>
            <a:off x="2245050" y="-16466"/>
            <a:ext cx="4699670" cy="1011247"/>
            <a:chOff x="7723236" y="1914197"/>
            <a:chExt cx="1034486" cy="222599"/>
          </a:xfrm>
        </p:grpSpPr>
        <p:sp>
          <p:nvSpPr>
            <p:cNvPr id="9"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3;p41"/>
            <p:cNvSpPr/>
            <p:nvPr/>
          </p:nvSpPr>
          <p:spPr>
            <a:xfrm>
              <a:off x="7863566" y="1919028"/>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tx1"/>
                  </a:solidFill>
                </a:rPr>
                <a:t>I. </a:t>
              </a:r>
              <a:r>
                <a:rPr lang="en-US" sz="3600" b="1" dirty="0" err="1">
                  <a:solidFill>
                    <a:schemeClr val="tx1"/>
                  </a:solidFill>
                </a:rPr>
                <a:t>Vật</a:t>
              </a:r>
              <a:r>
                <a:rPr lang="en-US" sz="3600" b="1" dirty="0">
                  <a:solidFill>
                    <a:schemeClr val="tx1"/>
                  </a:solidFill>
                </a:rPr>
                <a:t> </a:t>
              </a:r>
              <a:r>
                <a:rPr lang="en-US" sz="3600" b="1" dirty="0" err="1">
                  <a:solidFill>
                    <a:schemeClr val="tx1"/>
                  </a:solidFill>
                </a:rPr>
                <a:t>Liệu</a:t>
              </a:r>
              <a:endParaRPr sz="3600" b="1" dirty="0">
                <a:solidFill>
                  <a:schemeClr val="tx1"/>
                </a:solidFill>
              </a:endParaRPr>
            </a:p>
          </p:txBody>
        </p:sp>
        <p:sp>
          <p:nvSpPr>
            <p:cNvPr id="13"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209914" y="4312499"/>
            <a:ext cx="2505761" cy="6548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a:solidFill>
                  <a:schemeClr val="tx1"/>
                </a:solidFill>
              </a:rPr>
              <a:t>Nhựa</a:t>
            </a:r>
            <a:endParaRPr lang="en-US" sz="2000" b="1" dirty="0">
              <a:solidFill>
                <a:schemeClr val="tx1"/>
              </a:solidFill>
            </a:endParaRPr>
          </a:p>
        </p:txBody>
      </p:sp>
      <p:sp>
        <p:nvSpPr>
          <p:cNvPr id="48" name="Rectangle 47"/>
          <p:cNvSpPr/>
          <p:nvPr/>
        </p:nvSpPr>
        <p:spPr>
          <a:xfrm>
            <a:off x="5563030" y="4312498"/>
            <a:ext cx="2505761" cy="6548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tx1"/>
                </a:solidFill>
              </a:rPr>
              <a:t>Kim </a:t>
            </a:r>
            <a:r>
              <a:rPr lang="en-US" sz="2000" b="1" dirty="0" err="1">
                <a:solidFill>
                  <a:schemeClr val="tx1"/>
                </a:solidFill>
              </a:rPr>
              <a:t>loại</a:t>
            </a:r>
            <a:endParaRPr lang="en-US" sz="2000" b="1" dirty="0">
              <a:solidFill>
                <a:schemeClr val="tx1"/>
              </a:solidFill>
            </a:endParaRPr>
          </a:p>
        </p:txBody>
      </p:sp>
    </p:spTree>
    <p:extLst>
      <p:ext uri="{BB962C8B-B14F-4D97-AF65-F5344CB8AC3E}">
        <p14:creationId xmlns:p14="http://schemas.microsoft.com/office/powerpoint/2010/main" val="360845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97444" cy="764592"/>
          </a:xfrm>
        </p:spPr>
        <p:txBody>
          <a:bodyPr>
            <a:normAutofit fontScale="90000"/>
          </a:bodyPr>
          <a:lstStyle/>
          <a:p>
            <a:pPr algn="just"/>
            <a:r>
              <a:rPr lang="en-US" dirty="0">
                <a:solidFill>
                  <a:schemeClr val="tx1"/>
                </a:solidFill>
                <a:latin typeface="+mn-lt"/>
              </a:rPr>
              <a:t>II. </a:t>
            </a:r>
            <a:r>
              <a:rPr lang="en-US" dirty="0" err="1">
                <a:solidFill>
                  <a:schemeClr val="tx1"/>
                </a:solidFill>
                <a:latin typeface="+mn-lt"/>
              </a:rPr>
              <a:t>TÍNH</a:t>
            </a:r>
            <a:r>
              <a:rPr lang="en-US" dirty="0">
                <a:solidFill>
                  <a:schemeClr val="tx1"/>
                </a:solidFill>
                <a:latin typeface="+mn-lt"/>
              </a:rPr>
              <a:t> </a:t>
            </a:r>
            <a:r>
              <a:rPr lang="en-US" dirty="0" err="1">
                <a:solidFill>
                  <a:schemeClr val="tx1"/>
                </a:solidFill>
                <a:latin typeface="+mn-lt"/>
              </a:rPr>
              <a:t>CHẤT</a:t>
            </a:r>
            <a:r>
              <a:rPr lang="en-US" dirty="0">
                <a:solidFill>
                  <a:schemeClr val="tx1"/>
                </a:solidFill>
                <a:latin typeface="+mn-lt"/>
              </a:rPr>
              <a:t> </a:t>
            </a:r>
            <a:r>
              <a:rPr lang="en-US" dirty="0" err="1">
                <a:solidFill>
                  <a:schemeClr val="tx1"/>
                </a:solidFill>
                <a:latin typeface="+mn-lt"/>
              </a:rPr>
              <a:t>VÀ</a:t>
            </a:r>
            <a:r>
              <a:rPr lang="en-US" dirty="0">
                <a:solidFill>
                  <a:schemeClr val="tx1"/>
                </a:solidFill>
                <a:latin typeface="+mn-lt"/>
              </a:rPr>
              <a:t> </a:t>
            </a:r>
            <a:r>
              <a:rPr lang="en-US" dirty="0" err="1">
                <a:solidFill>
                  <a:schemeClr val="tx1"/>
                </a:solidFill>
                <a:latin typeface="+mn-lt"/>
              </a:rPr>
              <a:t>ỨNG</a:t>
            </a:r>
            <a:r>
              <a:rPr lang="en-US" dirty="0">
                <a:solidFill>
                  <a:schemeClr val="tx1"/>
                </a:solidFill>
                <a:latin typeface="+mn-lt"/>
              </a:rPr>
              <a:t> </a:t>
            </a:r>
            <a:r>
              <a:rPr lang="en-US" dirty="0" err="1">
                <a:solidFill>
                  <a:schemeClr val="tx1"/>
                </a:solidFill>
                <a:latin typeface="+mn-lt"/>
              </a:rPr>
              <a:t>DỤNG</a:t>
            </a:r>
            <a:r>
              <a:rPr lang="en-US" dirty="0">
                <a:solidFill>
                  <a:schemeClr val="tx1"/>
                </a:solidFill>
                <a:latin typeface="+mn-lt"/>
              </a:rPr>
              <a:t> </a:t>
            </a:r>
            <a:r>
              <a:rPr lang="en-US" dirty="0" err="1">
                <a:solidFill>
                  <a:schemeClr val="tx1"/>
                </a:solidFill>
                <a:latin typeface="+mn-lt"/>
              </a:rPr>
              <a:t>CỦA</a:t>
            </a:r>
            <a:r>
              <a:rPr lang="en-US" dirty="0">
                <a:solidFill>
                  <a:schemeClr val="tx1"/>
                </a:solidFill>
                <a:latin typeface="+mn-lt"/>
              </a:rPr>
              <a:t> </a:t>
            </a:r>
            <a:r>
              <a:rPr lang="en-US" dirty="0" err="1">
                <a:solidFill>
                  <a:schemeClr val="tx1"/>
                </a:solidFill>
                <a:latin typeface="+mn-lt"/>
              </a:rPr>
              <a:t>VẬT</a:t>
            </a:r>
            <a:r>
              <a:rPr lang="en-US" dirty="0">
                <a:solidFill>
                  <a:schemeClr val="tx1"/>
                </a:solidFill>
                <a:latin typeface="+mn-lt"/>
              </a:rPr>
              <a:t> </a:t>
            </a:r>
            <a:r>
              <a:rPr lang="en-US" dirty="0" err="1">
                <a:solidFill>
                  <a:schemeClr val="tx1"/>
                </a:solidFill>
                <a:latin typeface="+mn-lt"/>
              </a:rPr>
              <a:t>LIỆU</a:t>
            </a:r>
            <a:endParaRPr lang="en-US" dirty="0">
              <a:solidFill>
                <a:schemeClr val="tx1"/>
              </a:solidFill>
              <a:latin typeface="+mn-lt"/>
            </a:endParaRPr>
          </a:p>
        </p:txBody>
      </p:sp>
      <p:sp>
        <p:nvSpPr>
          <p:cNvPr id="3" name="Content Placeholder 2"/>
          <p:cNvSpPr>
            <a:spLocks noGrp="1"/>
          </p:cNvSpPr>
          <p:nvPr>
            <p:ph idx="1"/>
          </p:nvPr>
        </p:nvSpPr>
        <p:spPr>
          <a:xfrm>
            <a:off x="145473" y="692491"/>
            <a:ext cx="5900894" cy="4274364"/>
          </a:xfrm>
        </p:spPr>
        <p:txBody>
          <a:bodyPr>
            <a:noAutofit/>
          </a:bodyPr>
          <a:lstStyle/>
          <a:p>
            <a:pPr marL="0" indent="0" algn="just">
              <a:lnSpc>
                <a:spcPct val="150000"/>
              </a:lnSpc>
              <a:buNone/>
            </a:pPr>
            <a:r>
              <a:rPr lang="en-US" sz="2000" b="1" dirty="0">
                <a:solidFill>
                  <a:schemeClr val="tx1"/>
                </a:solidFill>
                <a:latin typeface="Times New Roman" pitchFamily="18" charset="0"/>
                <a:cs typeface="Times New Roman" pitchFamily="18" charset="0"/>
              </a:rPr>
              <a:t>1. </a:t>
            </a:r>
            <a:r>
              <a:rPr lang="en-US" sz="2000" b="1" dirty="0" err="1">
                <a:solidFill>
                  <a:schemeClr val="tx1"/>
                </a:solidFill>
                <a:latin typeface="Times New Roman" pitchFamily="18" charset="0"/>
                <a:cs typeface="Times New Roman" pitchFamily="18" charset="0"/>
              </a:rPr>
              <a:t>Tìm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hiểu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về</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khả</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năng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dẫn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điện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vật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liệu</a:t>
            </a:r>
            <a:endParaRPr lang="en-US" sz="2000" b="1" dirty="0">
              <a:solidFill>
                <a:schemeClr val="tx1"/>
              </a:solidFill>
              <a:latin typeface="Times New Roman" pitchFamily="18" charset="0"/>
              <a:cs typeface="Times New Roman" pitchFamily="18" charset="0"/>
            </a:endParaRPr>
          </a:p>
          <a:p>
            <a:pPr marL="0" indent="0" algn="just">
              <a:lnSpc>
                <a:spcPct val="150000"/>
              </a:lnSpc>
              <a:buNone/>
            </a:pPr>
            <a:r>
              <a:rPr lang="en-US" sz="2000" b="1" dirty="0">
                <a:solidFill>
                  <a:schemeClr val="tx1"/>
                </a:solidFill>
                <a:latin typeface="Times New Roman" pitchFamily="18" charset="0"/>
                <a:cs typeface="Times New Roman" pitchFamily="18" charset="0"/>
              </a:rPr>
              <a:t>1.1. </a:t>
            </a:r>
            <a:r>
              <a:rPr lang="en-US" sz="2000" b="1" dirty="0" err="1">
                <a:solidFill>
                  <a:schemeClr val="tx1"/>
                </a:solidFill>
                <a:latin typeface="Times New Roman" pitchFamily="18" charset="0"/>
                <a:cs typeface="Times New Roman" pitchFamily="18" charset="0"/>
              </a:rPr>
              <a:t>Chuẩn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bị</a:t>
            </a:r>
            <a:endParaRPr lang="en-US" sz="2000" b="1" dirty="0">
              <a:solidFill>
                <a:schemeClr val="tx1"/>
              </a:solidFill>
              <a:latin typeface="Times New Roman" pitchFamily="18" charset="0"/>
              <a:cs typeface="Times New Roman" pitchFamily="18" charset="0"/>
            </a:endParaRPr>
          </a:p>
          <a:p>
            <a:pPr algn="just">
              <a:lnSpc>
                <a:spcPct val="150000"/>
              </a:lnSpc>
              <a:buFontTx/>
              <a:buChar char="-"/>
            </a:pPr>
            <a:r>
              <a:rPr lang="en-US" sz="2000" dirty="0" err="1">
                <a:solidFill>
                  <a:schemeClr val="tx1"/>
                </a:solidFill>
                <a:latin typeface="Times New Roman" pitchFamily="18" charset="0"/>
                <a:cs typeface="Times New Roman" pitchFamily="18" charset="0"/>
              </a:rPr>
              <a:t>Bộ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endParaRPr lang="en-US" sz="2000" dirty="0">
              <a:solidFill>
                <a:schemeClr val="tx1"/>
              </a:solidFill>
              <a:latin typeface="Times New Roman" pitchFamily="18" charset="0"/>
              <a:cs typeface="Times New Roman" pitchFamily="18" charset="0"/>
            </a:endParaRPr>
          </a:p>
          <a:p>
            <a:pPr lvl="0" algn="just">
              <a:lnSpc>
                <a:spcPct val="150000"/>
              </a:lnSpc>
              <a:buFontTx/>
              <a:buChar char="-"/>
            </a:pP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bằng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gỗ</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bút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chì</a:t>
            </a:r>
            <a:r>
              <a:rPr lang="en-US" sz="2000" dirty="0">
                <a:solidFill>
                  <a:schemeClr val="tx1"/>
                </a:solidFill>
                <a:latin typeface="Times New Roman" pitchFamily="18" charset="0"/>
                <a:cs typeface="Times New Roman" pitchFamily="18" charset="0"/>
              </a:rPr>
              <a:t>, …</a:t>
            </a:r>
          </a:p>
          <a:p>
            <a:pPr marL="0" indent="0" algn="just">
              <a:lnSpc>
                <a:spcPct val="150000"/>
              </a:lnSpc>
              <a:buNone/>
            </a:pPr>
            <a:r>
              <a:rPr lang="en-US" sz="2000" b="1" dirty="0">
                <a:solidFill>
                  <a:schemeClr val="tx1"/>
                </a:solidFill>
                <a:latin typeface="Times New Roman" pitchFamily="18" charset="0"/>
                <a:cs typeface="Times New Roman" pitchFamily="18" charset="0"/>
              </a:rPr>
              <a:t>1.2. </a:t>
            </a:r>
            <a:r>
              <a:rPr lang="en-US" sz="2000" b="1" dirty="0" err="1">
                <a:solidFill>
                  <a:schemeClr val="tx1"/>
                </a:solidFill>
                <a:latin typeface="Times New Roman" pitchFamily="18" charset="0"/>
                <a:cs typeface="Times New Roman" pitchFamily="18" charset="0"/>
              </a:rPr>
              <a:t>Tiến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hành</a:t>
            </a:r>
            <a:endParaRPr lang="en-US" sz="2000" b="1" dirty="0">
              <a:solidFill>
                <a:schemeClr val="tx1"/>
              </a:solidFill>
              <a:latin typeface="Times New Roman" pitchFamily="18" charset="0"/>
              <a:cs typeface="Times New Roman" pitchFamily="18" charset="0"/>
            </a:endParaRPr>
          </a:p>
          <a:p>
            <a:pPr algn="just">
              <a:lnSpc>
                <a:spcPct val="150000"/>
              </a:lnSpc>
              <a:buFontTx/>
              <a:buChar char="-"/>
            </a:pPr>
            <a:r>
              <a:rPr lang="en-US" sz="2000" dirty="0" err="1">
                <a:solidFill>
                  <a:schemeClr val="tx1"/>
                </a:solidFill>
                <a:latin typeface="Times New Roman" pitchFamily="18" charset="0"/>
                <a:cs typeface="Times New Roman" pitchFamily="18" charset="0"/>
              </a:rPr>
              <a:t>Kiểm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2 </a:t>
            </a:r>
            <a:r>
              <a:rPr lang="en-US" sz="2000" dirty="0" err="1">
                <a:solidFill>
                  <a:schemeClr val="tx1"/>
                </a:solidFill>
                <a:latin typeface="Times New Roman" pitchFamily="18" charset="0"/>
                <a:cs typeface="Times New Roman" pitchFamily="18" charset="0"/>
              </a:rPr>
              <a:t>đầu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nhau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xem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a:t>
            </a:r>
          </a:p>
          <a:p>
            <a:pPr algn="just">
              <a:lnSpc>
                <a:spcPct val="150000"/>
              </a:lnSpc>
              <a:buFontTx/>
              <a:buChar char="-"/>
            </a:pP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lượt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hai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chiếc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a:t>
            </a:r>
          </a:p>
          <a:p>
            <a:pPr algn="just">
              <a:lnSpc>
                <a:spcPct val="150000"/>
              </a:lnSpc>
              <a:buFontTx/>
              <a:buChar char="-"/>
            </a:pP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ghi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quả</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phiếu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học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tập</a:t>
            </a:r>
            <a:endParaRPr lang="en-US" sz="2000" dirty="0">
              <a:solidFill>
                <a:schemeClr val="tx1"/>
              </a:solidFill>
              <a:latin typeface="Times New Roman" pitchFamily="18" charset="0"/>
              <a:cs typeface="Times New Roman" pitchFamily="18" charset="0"/>
            </a:endParaRPr>
          </a:p>
          <a:p>
            <a:pPr algn="just">
              <a:lnSpc>
                <a:spcPct val="150000"/>
              </a:lnSpc>
              <a:buFontTx/>
              <a:buChar char="-"/>
            </a:pPr>
            <a:endParaRPr lang="en-US" sz="2000" dirty="0">
              <a:solidFill>
                <a:schemeClr val="tx1"/>
              </a:solidFill>
              <a:latin typeface="Times New Roman" pitchFamily="18" charset="0"/>
              <a:cs typeface="Times New Roman" pitchFamily="18" charset="0"/>
            </a:endParaRPr>
          </a:p>
          <a:p>
            <a:pPr algn="just">
              <a:lnSpc>
                <a:spcPct val="150000"/>
              </a:lnSpc>
              <a:buFontTx/>
              <a:buChar char="-"/>
            </a:pPr>
            <a:endParaRPr lang="en-US" sz="2000" dirty="0">
              <a:solidFill>
                <a:schemeClr val="tx1"/>
              </a:solidFill>
              <a:latin typeface="+mj-lt"/>
            </a:endParaRPr>
          </a:p>
        </p:txBody>
      </p:sp>
      <p:pic>
        <p:nvPicPr>
          <p:cNvPr id="4" name="Picture 3"/>
          <p:cNvPicPr>
            <a:picLocks noChangeAspect="1"/>
          </p:cNvPicPr>
          <p:nvPr/>
        </p:nvPicPr>
        <p:blipFill>
          <a:blip r:embed="rId2"/>
          <a:stretch>
            <a:fillRect/>
          </a:stretch>
        </p:blipFill>
        <p:spPr>
          <a:xfrm>
            <a:off x="6113274" y="1702377"/>
            <a:ext cx="2817056" cy="1842938"/>
          </a:xfrm>
          <a:prstGeom prst="rect">
            <a:avLst/>
          </a:prstGeom>
        </p:spPr>
      </p:pic>
    </p:spTree>
    <p:extLst>
      <p:ext uri="{BB962C8B-B14F-4D97-AF65-F5344CB8AC3E}">
        <p14:creationId xmlns:p14="http://schemas.microsoft.com/office/powerpoint/2010/main" val="129936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38582"/>
          </a:xfrm>
          <a:prstGeom prst="rect">
            <a:avLst/>
          </a:prstGeom>
          <a:noFill/>
        </p:spPr>
        <p:txBody>
          <a:bodyPr wrap="square" lIns="68580" tIns="34290" rIns="68580" bIns="34290" rtlCol="0">
            <a:spAutoFit/>
          </a:bodyPr>
          <a:lstStyle/>
          <a:p>
            <a:r>
              <a:rPr lang="en-US" sz="2400" b="1" dirty="0">
                <a:latin typeface="Times New Roman" panose="02020603050405020304" charset="0"/>
                <a:cs typeface="Times New Roman" panose="02020603050405020304" charset="0"/>
              </a:rPr>
              <a:t>1.Thí </a:t>
            </a:r>
            <a:r>
              <a:rPr lang="en-US" sz="2400" b="1" dirty="0" err="1">
                <a:latin typeface="Times New Roman" panose="02020603050405020304" charset="0"/>
                <a:cs typeface="Times New Roman" panose="02020603050405020304" charset="0"/>
              </a:rPr>
              <a:t>nghiệm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tìm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hiểu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khả</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năng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dẫn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điện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của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vật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liệu</a:t>
            </a:r>
            <a:endParaRPr lang="en-US" sz="24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4050348449"/>
              </p:ext>
            </p:extLst>
          </p:nvPr>
        </p:nvGraphicFramePr>
        <p:xfrm>
          <a:off x="351472" y="1184563"/>
          <a:ext cx="8509159" cy="3862259"/>
        </p:xfrm>
        <a:graphic>
          <a:graphicData uri="http://schemas.openxmlformats.org/drawingml/2006/table">
            <a:tbl>
              <a:tblPr firstRow="1" bandRow="1">
                <a:tableStyleId>{073A0DAA-6AF3-43AB-8588-CEC1D06C72B9}</a:tableStyleId>
              </a:tblPr>
              <a:tblGrid>
                <a:gridCol w="1555081">
                  <a:extLst>
                    <a:ext uri="{9D8B030D-6E8A-4147-A177-3AD203B41FA5}">
                      <a16:colId xmlns:a16="http://schemas.microsoft.com/office/drawing/2014/main" val="20000"/>
                    </a:ext>
                  </a:extLst>
                </a:gridCol>
                <a:gridCol w="3288902">
                  <a:extLst>
                    <a:ext uri="{9D8B030D-6E8A-4147-A177-3AD203B41FA5}">
                      <a16:colId xmlns:a16="http://schemas.microsoft.com/office/drawing/2014/main" val="20001"/>
                    </a:ext>
                  </a:extLst>
                </a:gridCol>
                <a:gridCol w="3665176">
                  <a:extLst>
                    <a:ext uri="{9D8B030D-6E8A-4147-A177-3AD203B41FA5}">
                      <a16:colId xmlns:a16="http://schemas.microsoft.com/office/drawing/2014/main" val="20002"/>
                    </a:ext>
                  </a:extLst>
                </a:gridCol>
              </a:tblGrid>
              <a:tr h="855535">
                <a:tc>
                  <a:txBody>
                    <a:bodyPr/>
                    <a:lstStyle/>
                    <a:p>
                      <a:pPr algn="ctr">
                        <a:buNone/>
                      </a:pPr>
                      <a:r>
                        <a:rPr lang="en-US" sz="1800" dirty="0" err="1"/>
                        <a:t>Vật</a:t>
                      </a:r>
                      <a:r>
                        <a:rPr lang="en-US" sz="1800" dirty="0"/>
                        <a:t> </a:t>
                      </a:r>
                      <a:r>
                        <a:rPr lang="en-US" sz="1800" dirty="0" err="1"/>
                        <a:t>liệu</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Bóng</a:t>
                      </a:r>
                      <a:r>
                        <a:rPr lang="en-US" sz="1800" dirty="0"/>
                        <a:t> </a:t>
                      </a:r>
                      <a:r>
                        <a:rPr lang="en-US" sz="1800" dirty="0" err="1"/>
                        <a:t>đèn</a:t>
                      </a:r>
                      <a:r>
                        <a:rPr lang="en-US" sz="1800" dirty="0"/>
                        <a:t> </a:t>
                      </a:r>
                      <a:r>
                        <a:rPr lang="en-US" sz="1800" dirty="0" err="1"/>
                        <a:t>sáng</a:t>
                      </a:r>
                      <a:r>
                        <a:rPr lang="en-US" sz="1800" dirty="0"/>
                        <a:t> hay </a:t>
                      </a:r>
                    </a:p>
                    <a:p>
                      <a:pPr algn="ctr">
                        <a:buNone/>
                      </a:pPr>
                      <a:r>
                        <a:rPr lang="en-US" sz="1800" dirty="0" err="1"/>
                        <a:t>không</a:t>
                      </a:r>
                      <a:r>
                        <a:rPr lang="en-US" sz="1800" dirty="0"/>
                        <a:t> </a:t>
                      </a:r>
                      <a:r>
                        <a:rPr lang="en-US" sz="1800" dirty="0" err="1"/>
                        <a:t>sáng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điện</a:t>
                      </a:r>
                      <a:r>
                        <a:rPr lang="en-US" sz="1800" dirty="0"/>
                        <a:t> hay </a:t>
                      </a:r>
                    </a:p>
                    <a:p>
                      <a:pPr algn="ctr">
                        <a:buNone/>
                      </a:pPr>
                      <a:r>
                        <a:rPr lang="en-US" sz="1800" dirty="0" err="1"/>
                        <a:t>không</a:t>
                      </a:r>
                      <a:r>
                        <a:rPr lang="en-US" sz="1800" dirty="0"/>
                        <a:t> </a:t>
                      </a:r>
                      <a:r>
                        <a:rPr lang="en-US" sz="1800" dirty="0" err="1"/>
                        <a:t>dẫn</a:t>
                      </a:r>
                      <a:r>
                        <a:rPr lang="en-US" sz="1800" dirty="0"/>
                        <a:t> </a:t>
                      </a:r>
                      <a:r>
                        <a:rPr lang="en-US" sz="1800" dirty="0" err="1"/>
                        <a:t>điện</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extLst>
                  <a:ext uri="{0D108BD9-81ED-4DB2-BD59-A6C34878D82A}">
                    <a16:rowId xmlns:a16="http://schemas.microsoft.com/office/drawing/2014/main" val="10000"/>
                  </a:ext>
                </a:extLst>
              </a:tr>
              <a:tr h="751681">
                <a:tc>
                  <a:txBody>
                    <a:bodyPr/>
                    <a:lstStyle/>
                    <a:p>
                      <a:pPr>
                        <a:buNone/>
                      </a:pPr>
                      <a:r>
                        <a:rPr lang="en-US" sz="2100"/>
                        <a:t>Miếng gỗ</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1"/>
                  </a:ext>
                </a:extLst>
              </a:tr>
              <a:tr h="751681">
                <a:tc>
                  <a:txBody>
                    <a:bodyPr/>
                    <a:lstStyle/>
                    <a:p>
                      <a:pPr>
                        <a:buNone/>
                      </a:pPr>
                      <a:r>
                        <a:rPr lang="en-US" sz="2100"/>
                        <a:t>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2"/>
                  </a:ext>
                </a:extLst>
              </a:tr>
              <a:tr h="751681">
                <a:tc>
                  <a:txBody>
                    <a:bodyPr/>
                    <a:lstStyle/>
                    <a:p>
                      <a:pPr>
                        <a:buNone/>
                      </a:pPr>
                      <a:r>
                        <a:rPr lang="en-US" sz="2100"/>
                        <a:t>Giấy</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3"/>
                  </a:ext>
                </a:extLst>
              </a:tr>
              <a:tr h="751681">
                <a:tc>
                  <a:txBody>
                    <a:bodyPr/>
                    <a:lstStyle/>
                    <a:p>
                      <a:pPr>
                        <a:buNone/>
                      </a:pPr>
                      <a:r>
                        <a:rPr lang="en-US" sz="2100"/>
                        <a:t>Thanh sắt</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4"/>
                  </a:ext>
                </a:extLst>
              </a:tr>
            </a:tbl>
          </a:graphicData>
        </a:graphic>
      </p:graphicFrame>
      <p:sp>
        <p:nvSpPr>
          <p:cNvPr id="6" name="Text Box 5"/>
          <p:cNvSpPr txBox="1"/>
          <p:nvPr/>
        </p:nvSpPr>
        <p:spPr>
          <a:xfrm>
            <a:off x="565309" y="565785"/>
            <a:ext cx="8295323" cy="377026"/>
          </a:xfrm>
          <a:prstGeom prst="rect">
            <a:avLst/>
          </a:prstGeom>
          <a:noFill/>
        </p:spPr>
        <p:txBody>
          <a:bodyPr wrap="square" lIns="68580" tIns="34290" rIns="68580" bIns="34290" rtlCol="0">
            <a:spAutoFit/>
          </a:bodyPr>
          <a:lstStyle/>
          <a:p>
            <a:r>
              <a:rPr lang="en-US" sz="2000" b="1" dirty="0" err="1">
                <a:latin typeface="Times New Roman" panose="02020603050405020304" charset="0"/>
                <a:cs typeface="Times New Roman" panose="02020603050405020304" charset="0"/>
              </a:rPr>
              <a:t>Quan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sát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tượng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thực</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điền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kết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quả</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vào</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bảng</a:t>
            </a:r>
            <a:r>
              <a:rPr lang="en-US" sz="2000" b="1"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1901296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SỰ DẪN ĐIỆN - VẬT LIỆU DẪN ĐIỆN, VẬT LIỆU CÁCH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22" y="112906"/>
            <a:ext cx="8799552" cy="4949748"/>
          </a:xfrm>
          <a:prstGeom prst="rect">
            <a:avLst/>
          </a:prstGeom>
        </p:spPr>
      </p:pic>
    </p:spTree>
    <p:extLst>
      <p:ext uri="{BB962C8B-B14F-4D97-AF65-F5344CB8AC3E}">
        <p14:creationId xmlns:p14="http://schemas.microsoft.com/office/powerpoint/2010/main" val="1685957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itchFamily="18" charset="0"/>
                <a:cs typeface="Times New Roman" pitchFamily="18" charset="0"/>
              </a:rPr>
              <a:t>Câu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hỏi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số</a:t>
            </a:r>
            <a:r>
              <a:rPr lang="en-US" sz="3200" b="1" dirty="0">
                <a:solidFill>
                  <a:srgbClr val="002060"/>
                </a:solidFill>
                <a:latin typeface="Times New Roman" pitchFamily="18" charset="0"/>
                <a:cs typeface="Times New Roman" pitchFamily="18" charset="0"/>
              </a:rPr>
              <a:t> 1</a:t>
            </a:r>
            <a:r>
              <a:rPr lang="en-US" sz="4000" b="1" dirty="0">
                <a:solidFill>
                  <a:srgbClr val="002060"/>
                </a:solidFill>
                <a:latin typeface="Times New Roman" pitchFamily="18" charset="0"/>
                <a:cs typeface="Times New Roman" pitchFamily="18" charset="0"/>
              </a:rPr>
              <a: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đây</a:t>
            </a:r>
            <a:r>
              <a:rPr lang="en-US" sz="2400" b="1" dirty="0">
                <a:solidFill>
                  <a:srgbClr val="FF0000"/>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sống</a:t>
            </a:r>
            <a:r>
              <a:rPr lang="en-US" sz="2400" b="1" dirty="0">
                <a:solidFill>
                  <a:schemeClr val="tx1"/>
                </a:solidFill>
                <a:latin typeface="Times New Roman" pitchFamily="18" charset="0"/>
                <a:cs typeface="Times New Roman" pitchFamily="18" charset="0"/>
              </a:rPr>
              <a:t>?</a:t>
            </a:r>
          </a:p>
          <a:p>
            <a:pPr algn="ctr"/>
            <a:endParaRPr lang="en-US" sz="1800" b="1" dirty="0">
              <a:solidFill>
                <a:schemeClr val="tx1"/>
              </a:solidFill>
              <a:latin typeface="Times New Roman" pitchFamily="18" charset="0"/>
              <a:cs typeface="Times New Roman" pitchFamily="18" charset="0"/>
            </a:endParaRPr>
          </a:p>
          <a:p>
            <a:pPr marL="514350" indent="-514350" algn="ctr">
              <a:buAutoNum type="alphaUcPeriod"/>
              <a:defRPr/>
            </a:pPr>
            <a:r>
              <a:rPr lang="en-US" sz="1800" b="1" dirty="0" err="1">
                <a:solidFill>
                  <a:schemeClr val="tx1"/>
                </a:solidFill>
                <a:latin typeface="Times New Roman" pitchFamily="18" charset="0"/>
                <a:cs typeface="Times New Roman" pitchFamily="18" charset="0"/>
              </a:rPr>
              <a:t>Cây</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cầu</a:t>
            </a:r>
            <a:r>
              <a:rPr lang="en-US" sz="1800" b="1" dirty="0">
                <a:solidFill>
                  <a:schemeClr val="tx1"/>
                </a:solidFill>
                <a:latin typeface="Times New Roman" pitchFamily="18" charset="0"/>
                <a:cs typeface="Times New Roman" pitchFamily="18" charset="0"/>
              </a:rPr>
              <a:t>              B. </a:t>
            </a:r>
            <a:r>
              <a:rPr lang="en-US" sz="1800" b="1" dirty="0" err="1">
                <a:solidFill>
                  <a:schemeClr val="tx1"/>
                </a:solidFill>
                <a:latin typeface="Times New Roman" pitchFamily="18" charset="0"/>
                <a:cs typeface="Times New Roman" pitchFamily="18" charset="0"/>
              </a:rPr>
              <a:t>Cây</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lúa</a:t>
            </a:r>
            <a:r>
              <a:rPr lang="en-US" sz="1800" b="1" dirty="0">
                <a:solidFill>
                  <a:schemeClr val="tx1"/>
                </a:solidFill>
                <a:latin typeface="Times New Roman" pitchFamily="18" charset="0"/>
                <a:cs typeface="Times New Roman" pitchFamily="18" charset="0"/>
              </a:rPr>
              <a:t>              C. </a:t>
            </a:r>
            <a:r>
              <a:rPr lang="en-US" sz="1800" b="1" dirty="0" err="1">
                <a:solidFill>
                  <a:schemeClr val="tx1"/>
                </a:solidFill>
                <a:latin typeface="Times New Roman" pitchFamily="18" charset="0"/>
                <a:cs typeface="Times New Roman" pitchFamily="18" charset="0"/>
              </a:rPr>
              <a:t>Cái</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bàn</a:t>
            </a:r>
            <a:r>
              <a:rPr lang="en-US" sz="1800" b="1" dirty="0">
                <a:solidFill>
                  <a:schemeClr val="tx1"/>
                </a:solidFill>
                <a:latin typeface="Times New Roman" pitchFamily="18" charset="0"/>
                <a:cs typeface="Times New Roman" pitchFamily="18" charset="0"/>
              </a:rPr>
              <a:t>                 D. </a:t>
            </a:r>
            <a:r>
              <a:rPr lang="en-US" sz="1800" b="1" dirty="0" err="1">
                <a:solidFill>
                  <a:schemeClr val="tx1"/>
                </a:solidFill>
                <a:latin typeface="Times New Roman" pitchFamily="18" charset="0"/>
                <a:cs typeface="Times New Roman" pitchFamily="18" charset="0"/>
              </a:rPr>
              <a:t>Ngôi</a:t>
            </a:r>
            <a:r>
              <a:rPr lang="en-US" sz="1800" b="1" dirty="0">
                <a:solidFill>
                  <a:schemeClr val="tx1"/>
                </a:solidFill>
                <a:latin typeface="Times New Roman" pitchFamily="18" charset="0"/>
                <a:cs typeface="Times New Roman" pitchFamily="18" charset="0"/>
              </a:rPr>
              <a:t> </a:t>
            </a:r>
            <a:r>
              <a:rPr lang="en-US" sz="1800" b="1" dirty="0" err="1">
                <a:solidFill>
                  <a:schemeClr val="tx1"/>
                </a:solidFill>
                <a:latin typeface="Times New Roman" pitchFamily="18" charset="0"/>
                <a:cs typeface="Times New Roman" pitchFamily="18" charset="0"/>
              </a:rPr>
              <a:t>nhà</a:t>
            </a:r>
            <a:r>
              <a:rPr lang="en-US" sz="1800" b="1" dirty="0">
                <a:solidFill>
                  <a:schemeClr val="tx1"/>
                </a:solidFill>
                <a:latin typeface="Times New Roman" pitchFamily="18" charset="0"/>
                <a:cs typeface="Times New Roman" pitchFamily="18" charset="0"/>
              </a:rPr>
              <a:t>  </a:t>
            </a:r>
          </a:p>
          <a:p>
            <a:pPr lvl="0" algn="ctr">
              <a:defRPr/>
            </a:pPr>
            <a:endParaRPr lang="vi-VN" sz="3200" b="1" kern="1200" dirty="0">
              <a:solidFill>
                <a:schemeClr val="tx1"/>
              </a:solidFill>
              <a:latin typeface="Times New Roman" pitchFamily="18" charset="0"/>
              <a:cs typeface="Times New Roman" pitchFamily="18" charset="0"/>
            </a:endParaRPr>
          </a:p>
        </p:txBody>
      </p:sp>
      <p:sp>
        <p:nvSpPr>
          <p:cNvPr id="5" name="Rectangle 4"/>
          <p:cNvSpPr/>
          <p:nvPr/>
        </p:nvSpPr>
        <p:spPr>
          <a:xfrm>
            <a:off x="304800" y="2038350"/>
            <a:ext cx="8305800" cy="1295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pPr>
            <a:r>
              <a:rPr lang="en-US" sz="2000" b="1" dirty="0" err="1">
                <a:solidFill>
                  <a:srgbClr val="002060"/>
                </a:solidFill>
              </a:rPr>
              <a:t>Đáp</a:t>
            </a:r>
            <a:r>
              <a:rPr lang="en-US" sz="2000" b="1" dirty="0">
                <a:solidFill>
                  <a:srgbClr val="002060"/>
                </a:solidFill>
              </a:rPr>
              <a:t> </a:t>
            </a:r>
            <a:r>
              <a:rPr lang="en-US" sz="2000" b="1" dirty="0" err="1">
                <a:solidFill>
                  <a:srgbClr val="002060"/>
                </a:solidFill>
              </a:rPr>
              <a:t>án</a:t>
            </a:r>
            <a:r>
              <a:rPr lang="en-US" sz="2000" b="1" dirty="0">
                <a:solidFill>
                  <a:srgbClr val="002060"/>
                </a:solidFill>
              </a:rPr>
              <a:t>: B </a:t>
            </a: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rPr>
              <a:t>Quay về</a:t>
            </a:r>
          </a:p>
        </p:txBody>
      </p:sp>
      <p:sp>
        <p:nvSpPr>
          <p:cNvPr id="3" name="Oval 2"/>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22392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38582"/>
          </a:xfrm>
          <a:prstGeom prst="rect">
            <a:avLst/>
          </a:prstGeom>
          <a:noFill/>
        </p:spPr>
        <p:txBody>
          <a:bodyPr wrap="square" lIns="68580" tIns="34290" rIns="68580" bIns="34290" rtlCol="0">
            <a:spAutoFit/>
          </a:bodyPr>
          <a:lstStyle/>
          <a:p>
            <a:r>
              <a:rPr lang="en-US" sz="2400" b="1" dirty="0">
                <a:latin typeface="Times New Roman" panose="02020603050405020304" charset="0"/>
                <a:cs typeface="Times New Roman" panose="02020603050405020304" charset="0"/>
              </a:rPr>
              <a:t>1.Thí </a:t>
            </a:r>
            <a:r>
              <a:rPr lang="en-US" sz="2400" b="1" dirty="0" err="1">
                <a:latin typeface="Times New Roman" panose="02020603050405020304" charset="0"/>
                <a:cs typeface="Times New Roman" panose="02020603050405020304" charset="0"/>
              </a:rPr>
              <a:t>nghiệm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tìm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hiểu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khả</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năng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dẫn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điện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của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vật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liệu</a:t>
            </a:r>
            <a:endParaRPr lang="en-US" sz="24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2325761337"/>
              </p:ext>
            </p:extLst>
          </p:nvPr>
        </p:nvGraphicFramePr>
        <p:xfrm>
          <a:off x="351472" y="1184563"/>
          <a:ext cx="8509159" cy="3862259"/>
        </p:xfrm>
        <a:graphic>
          <a:graphicData uri="http://schemas.openxmlformats.org/drawingml/2006/table">
            <a:tbl>
              <a:tblPr firstRow="1" bandRow="1">
                <a:tableStyleId>{073A0DAA-6AF3-43AB-8588-CEC1D06C72B9}</a:tableStyleId>
              </a:tblPr>
              <a:tblGrid>
                <a:gridCol w="1555081">
                  <a:extLst>
                    <a:ext uri="{9D8B030D-6E8A-4147-A177-3AD203B41FA5}">
                      <a16:colId xmlns:a16="http://schemas.microsoft.com/office/drawing/2014/main" val="20000"/>
                    </a:ext>
                  </a:extLst>
                </a:gridCol>
                <a:gridCol w="3288902">
                  <a:extLst>
                    <a:ext uri="{9D8B030D-6E8A-4147-A177-3AD203B41FA5}">
                      <a16:colId xmlns:a16="http://schemas.microsoft.com/office/drawing/2014/main" val="20001"/>
                    </a:ext>
                  </a:extLst>
                </a:gridCol>
                <a:gridCol w="3665176">
                  <a:extLst>
                    <a:ext uri="{9D8B030D-6E8A-4147-A177-3AD203B41FA5}">
                      <a16:colId xmlns:a16="http://schemas.microsoft.com/office/drawing/2014/main" val="20002"/>
                    </a:ext>
                  </a:extLst>
                </a:gridCol>
              </a:tblGrid>
              <a:tr h="855535">
                <a:tc>
                  <a:txBody>
                    <a:bodyPr/>
                    <a:lstStyle/>
                    <a:p>
                      <a:pPr algn="ctr">
                        <a:buNone/>
                      </a:pPr>
                      <a:r>
                        <a:rPr lang="en-US" sz="1800" dirty="0" err="1"/>
                        <a:t>Vật</a:t>
                      </a:r>
                      <a:r>
                        <a:rPr lang="en-US" sz="1800" dirty="0"/>
                        <a:t> </a:t>
                      </a:r>
                      <a:r>
                        <a:rPr lang="en-US" sz="1800" dirty="0" err="1"/>
                        <a:t>liệu</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Bóng</a:t>
                      </a:r>
                      <a:r>
                        <a:rPr lang="en-US" sz="1800" dirty="0"/>
                        <a:t> </a:t>
                      </a:r>
                      <a:r>
                        <a:rPr lang="en-US" sz="1800" dirty="0" err="1"/>
                        <a:t>đèn</a:t>
                      </a:r>
                      <a:r>
                        <a:rPr lang="en-US" sz="1800" dirty="0"/>
                        <a:t> </a:t>
                      </a:r>
                      <a:r>
                        <a:rPr lang="en-US" sz="1800" dirty="0" err="1"/>
                        <a:t>sáng</a:t>
                      </a:r>
                      <a:r>
                        <a:rPr lang="en-US" sz="1800" dirty="0"/>
                        <a:t> hay </a:t>
                      </a:r>
                    </a:p>
                    <a:p>
                      <a:pPr algn="ctr">
                        <a:buNone/>
                      </a:pPr>
                      <a:r>
                        <a:rPr lang="en-US" sz="1800" dirty="0" err="1"/>
                        <a:t>không</a:t>
                      </a:r>
                      <a:r>
                        <a:rPr lang="en-US" sz="1800" dirty="0"/>
                        <a:t> </a:t>
                      </a:r>
                      <a:r>
                        <a:rPr lang="en-US" sz="1800" dirty="0" err="1"/>
                        <a:t>sáng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điện</a:t>
                      </a:r>
                      <a:r>
                        <a:rPr lang="en-US" sz="1800" dirty="0"/>
                        <a:t> hay </a:t>
                      </a:r>
                    </a:p>
                    <a:p>
                      <a:pPr algn="ctr">
                        <a:buNone/>
                      </a:pPr>
                      <a:r>
                        <a:rPr lang="en-US" sz="1800" dirty="0" err="1"/>
                        <a:t>không</a:t>
                      </a:r>
                      <a:r>
                        <a:rPr lang="en-US" sz="1800" dirty="0"/>
                        <a:t> </a:t>
                      </a:r>
                      <a:r>
                        <a:rPr lang="en-US" sz="1800" dirty="0" err="1"/>
                        <a:t>dẫn</a:t>
                      </a:r>
                      <a:r>
                        <a:rPr lang="en-US" sz="1800" dirty="0"/>
                        <a:t> </a:t>
                      </a:r>
                      <a:r>
                        <a:rPr lang="en-US" sz="1800" dirty="0" err="1"/>
                        <a:t>điện</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extLst>
                  <a:ext uri="{0D108BD9-81ED-4DB2-BD59-A6C34878D82A}">
                    <a16:rowId xmlns:a16="http://schemas.microsoft.com/office/drawing/2014/main" val="10000"/>
                  </a:ext>
                </a:extLst>
              </a:tr>
              <a:tr h="751681">
                <a:tc>
                  <a:txBody>
                    <a:bodyPr/>
                    <a:lstStyle/>
                    <a:p>
                      <a:pPr>
                        <a:buNone/>
                      </a:pPr>
                      <a:r>
                        <a:rPr lang="en-US" sz="2100"/>
                        <a:t>Miếng gỗ</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1"/>
                  </a:ext>
                </a:extLst>
              </a:tr>
              <a:tr h="751681">
                <a:tc>
                  <a:txBody>
                    <a:bodyPr/>
                    <a:lstStyle/>
                    <a:p>
                      <a:pPr>
                        <a:buNone/>
                      </a:pPr>
                      <a:r>
                        <a:rPr lang="en-US" sz="2100"/>
                        <a:t>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2"/>
                  </a:ext>
                </a:extLst>
              </a:tr>
              <a:tr h="751681">
                <a:tc>
                  <a:txBody>
                    <a:bodyPr/>
                    <a:lstStyle/>
                    <a:p>
                      <a:pPr>
                        <a:buNone/>
                      </a:pPr>
                      <a:r>
                        <a:rPr lang="en-US" sz="2100"/>
                        <a:t>Giấy</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3"/>
                  </a:ext>
                </a:extLst>
              </a:tr>
              <a:tr h="751681">
                <a:tc>
                  <a:txBody>
                    <a:bodyPr/>
                    <a:lstStyle/>
                    <a:p>
                      <a:pPr>
                        <a:buNone/>
                      </a:pPr>
                      <a:r>
                        <a:rPr lang="en-US" sz="2100"/>
                        <a:t>Thanh sắt</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extLst>
                  <a:ext uri="{0D108BD9-81ED-4DB2-BD59-A6C34878D82A}">
                    <a16:rowId xmlns:a16="http://schemas.microsoft.com/office/drawing/2014/main" val="10004"/>
                  </a:ext>
                </a:extLst>
              </a:tr>
            </a:tbl>
          </a:graphicData>
        </a:graphic>
      </p:graphicFrame>
      <p:sp>
        <p:nvSpPr>
          <p:cNvPr id="6" name="Text Box 5"/>
          <p:cNvSpPr txBox="1"/>
          <p:nvPr/>
        </p:nvSpPr>
        <p:spPr>
          <a:xfrm>
            <a:off x="565309" y="565785"/>
            <a:ext cx="8295323" cy="377026"/>
          </a:xfrm>
          <a:prstGeom prst="rect">
            <a:avLst/>
          </a:prstGeom>
          <a:noFill/>
        </p:spPr>
        <p:txBody>
          <a:bodyPr wrap="square" lIns="68580" tIns="34290" rIns="68580" bIns="34290" rtlCol="0">
            <a:spAutoFit/>
          </a:bodyPr>
          <a:lstStyle/>
          <a:p>
            <a:r>
              <a:rPr lang="en-US" sz="2000" b="1" dirty="0" err="1">
                <a:latin typeface="Times New Roman" panose="02020603050405020304" charset="0"/>
                <a:cs typeface="Times New Roman" panose="02020603050405020304" charset="0"/>
              </a:rPr>
              <a:t>Quan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sát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tượng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thực</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điền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kết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quả</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vào</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bảng</a:t>
            </a:r>
            <a:r>
              <a:rPr lang="en-US" sz="2000" b="1" dirty="0">
                <a:latin typeface="Times New Roman" panose="02020603050405020304" charset="0"/>
                <a:cs typeface="Times New Roman" panose="02020603050405020304" charset="0"/>
              </a:rPr>
              <a:t>.</a:t>
            </a:r>
          </a:p>
        </p:txBody>
      </p:sp>
      <p:sp>
        <p:nvSpPr>
          <p:cNvPr id="2" name="Rectangle 1"/>
          <p:cNvSpPr/>
          <p:nvPr/>
        </p:nvSpPr>
        <p:spPr>
          <a:xfrm>
            <a:off x="2725479" y="2285999"/>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sáng</a:t>
            </a:r>
            <a:endParaRPr lang="en-US" sz="1600" b="1" dirty="0"/>
          </a:p>
        </p:txBody>
      </p:sp>
      <p:sp>
        <p:nvSpPr>
          <p:cNvPr id="7" name="Rectangle 6"/>
          <p:cNvSpPr/>
          <p:nvPr/>
        </p:nvSpPr>
        <p:spPr>
          <a:xfrm>
            <a:off x="5893981" y="2300177"/>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dẫn</a:t>
            </a:r>
            <a:r>
              <a:rPr lang="en-US" sz="1600" b="1" dirty="0"/>
              <a:t> </a:t>
            </a:r>
            <a:r>
              <a:rPr lang="en-US" sz="1600" b="1" dirty="0" err="1"/>
              <a:t>điện</a:t>
            </a:r>
            <a:endParaRPr lang="en-US" sz="1600" b="1" dirty="0"/>
          </a:p>
        </p:txBody>
      </p:sp>
      <p:sp>
        <p:nvSpPr>
          <p:cNvPr id="8" name="Rectangle 7"/>
          <p:cNvSpPr/>
          <p:nvPr/>
        </p:nvSpPr>
        <p:spPr>
          <a:xfrm>
            <a:off x="2725479" y="3001926"/>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sáng</a:t>
            </a:r>
            <a:endParaRPr lang="en-US" sz="1600" b="1" dirty="0"/>
          </a:p>
        </p:txBody>
      </p:sp>
      <p:sp>
        <p:nvSpPr>
          <p:cNvPr id="9" name="Rectangle 8"/>
          <p:cNvSpPr/>
          <p:nvPr/>
        </p:nvSpPr>
        <p:spPr>
          <a:xfrm>
            <a:off x="5893981" y="3001926"/>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dẫn</a:t>
            </a:r>
            <a:r>
              <a:rPr lang="en-US" sz="1600" b="1" dirty="0"/>
              <a:t> </a:t>
            </a:r>
            <a:r>
              <a:rPr lang="en-US" sz="1600" b="1" dirty="0" err="1"/>
              <a:t>điện</a:t>
            </a:r>
            <a:endParaRPr lang="en-US" sz="1600" b="1" dirty="0"/>
          </a:p>
        </p:txBody>
      </p:sp>
      <p:sp>
        <p:nvSpPr>
          <p:cNvPr id="10" name="Rectangle 9"/>
          <p:cNvSpPr/>
          <p:nvPr/>
        </p:nvSpPr>
        <p:spPr>
          <a:xfrm>
            <a:off x="2725479" y="3778102"/>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sáng</a:t>
            </a:r>
            <a:endParaRPr lang="en-US" sz="1600" b="1" dirty="0"/>
          </a:p>
        </p:txBody>
      </p:sp>
      <p:sp>
        <p:nvSpPr>
          <p:cNvPr id="11" name="Rectangle 10"/>
          <p:cNvSpPr/>
          <p:nvPr/>
        </p:nvSpPr>
        <p:spPr>
          <a:xfrm>
            <a:off x="5893981" y="3717851"/>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Không</a:t>
            </a:r>
            <a:r>
              <a:rPr lang="en-US" sz="1600" b="1" dirty="0"/>
              <a:t> </a:t>
            </a:r>
            <a:r>
              <a:rPr lang="en-US" sz="1600" b="1" dirty="0" err="1"/>
              <a:t>dẫn</a:t>
            </a:r>
            <a:r>
              <a:rPr lang="en-US" sz="1600" b="1" dirty="0"/>
              <a:t> </a:t>
            </a:r>
            <a:r>
              <a:rPr lang="en-US" sz="1600" b="1" dirty="0" err="1"/>
              <a:t>điện</a:t>
            </a:r>
            <a:endParaRPr lang="en-US" sz="1600" b="1" dirty="0"/>
          </a:p>
        </p:txBody>
      </p:sp>
      <p:sp>
        <p:nvSpPr>
          <p:cNvPr id="12" name="Rectangle 11"/>
          <p:cNvSpPr/>
          <p:nvPr/>
        </p:nvSpPr>
        <p:spPr>
          <a:xfrm>
            <a:off x="2725479" y="4479850"/>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t>B</a:t>
            </a:r>
            <a:r>
              <a:rPr lang="en-US" sz="1600" b="1" dirty="0" err="1"/>
              <a:t>óng</a:t>
            </a:r>
            <a:r>
              <a:rPr lang="en-US" sz="1600" b="1" dirty="0"/>
              <a:t> </a:t>
            </a:r>
            <a:r>
              <a:rPr lang="en-US" sz="1600" b="1" dirty="0" err="1"/>
              <a:t>đèn</a:t>
            </a:r>
            <a:r>
              <a:rPr lang="en-US" sz="1600" b="1" dirty="0"/>
              <a:t> </a:t>
            </a:r>
            <a:r>
              <a:rPr lang="en-US" sz="1600" b="1" dirty="0" err="1"/>
              <a:t>sáng</a:t>
            </a:r>
            <a:endParaRPr lang="en-US" sz="1600" b="1" dirty="0"/>
          </a:p>
        </p:txBody>
      </p:sp>
      <p:sp>
        <p:nvSpPr>
          <p:cNvPr id="13" name="Rectangle 12"/>
          <p:cNvSpPr/>
          <p:nvPr/>
        </p:nvSpPr>
        <p:spPr>
          <a:xfrm>
            <a:off x="5893981" y="4479851"/>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t>Dẫn</a:t>
            </a:r>
            <a:r>
              <a:rPr lang="en-US" sz="1600" b="1" dirty="0"/>
              <a:t> </a:t>
            </a:r>
            <a:r>
              <a:rPr lang="en-US" sz="1600" b="1" dirty="0" err="1"/>
              <a:t>điện</a:t>
            </a:r>
            <a:endParaRPr lang="en-US" sz="1600" b="1" dirty="0"/>
          </a:p>
        </p:txBody>
      </p:sp>
    </p:spTree>
    <p:extLst>
      <p:ext uri="{BB962C8B-B14F-4D97-AF65-F5344CB8AC3E}">
        <p14:creationId xmlns:p14="http://schemas.microsoft.com/office/powerpoint/2010/main" val="42876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78419"/>
            <a:ext cx="9144000" cy="988741"/>
          </a:xfrm>
          <a:solidFill>
            <a:schemeClr val="accent3">
              <a:lumMod val="40000"/>
              <a:lumOff val="60000"/>
            </a:schemeClr>
          </a:solidFill>
        </p:spPr>
        <p:txBody>
          <a:bodyPr>
            <a:noAutofit/>
          </a:bodyPr>
          <a:lstStyle/>
          <a:p>
            <a:pPr algn="just"/>
            <a:r>
              <a:rPr lang="en-US" sz="2800" dirty="0">
                <a:solidFill>
                  <a:schemeClr val="tx1"/>
                </a:solidFill>
                <a:latin typeface="+mn-lt"/>
              </a:rPr>
              <a:t>II. </a:t>
            </a:r>
            <a:r>
              <a:rPr lang="en-US" sz="2800" dirty="0" err="1">
                <a:solidFill>
                  <a:schemeClr val="tx1"/>
                </a:solidFill>
                <a:latin typeface="+mn-lt"/>
              </a:rPr>
              <a:t>TÍNH</a:t>
            </a:r>
            <a:r>
              <a:rPr lang="en-US" sz="2800" dirty="0">
                <a:solidFill>
                  <a:schemeClr val="tx1"/>
                </a:solidFill>
                <a:latin typeface="+mn-lt"/>
              </a:rPr>
              <a:t> </a:t>
            </a:r>
            <a:r>
              <a:rPr lang="en-US" sz="2800" dirty="0" err="1">
                <a:solidFill>
                  <a:schemeClr val="tx1"/>
                </a:solidFill>
                <a:latin typeface="+mn-lt"/>
              </a:rPr>
              <a:t>CHẤT</a:t>
            </a:r>
            <a:r>
              <a:rPr lang="en-US" sz="2800" dirty="0">
                <a:solidFill>
                  <a:schemeClr val="tx1"/>
                </a:solidFill>
                <a:latin typeface="+mn-lt"/>
              </a:rPr>
              <a:t> </a:t>
            </a:r>
            <a:r>
              <a:rPr lang="en-US" sz="2800" dirty="0" err="1">
                <a:solidFill>
                  <a:schemeClr val="tx1"/>
                </a:solidFill>
                <a:latin typeface="+mn-lt"/>
              </a:rPr>
              <a:t>VÀ</a:t>
            </a:r>
            <a:r>
              <a:rPr lang="en-US" sz="2800" dirty="0">
                <a:solidFill>
                  <a:schemeClr val="tx1"/>
                </a:solidFill>
                <a:latin typeface="+mn-lt"/>
              </a:rPr>
              <a:t> </a:t>
            </a:r>
            <a:r>
              <a:rPr lang="en-US" sz="2800" dirty="0" err="1">
                <a:solidFill>
                  <a:schemeClr val="tx1"/>
                </a:solidFill>
                <a:latin typeface="+mn-lt"/>
              </a:rPr>
              <a:t>ỨNG</a:t>
            </a:r>
            <a:r>
              <a:rPr lang="en-US" sz="2800" dirty="0">
                <a:solidFill>
                  <a:schemeClr val="tx1"/>
                </a:solidFill>
                <a:latin typeface="+mn-lt"/>
              </a:rPr>
              <a:t> </a:t>
            </a:r>
            <a:r>
              <a:rPr lang="en-US" sz="2800" dirty="0" err="1">
                <a:solidFill>
                  <a:schemeClr val="tx1"/>
                </a:solidFill>
                <a:latin typeface="+mn-lt"/>
              </a:rPr>
              <a:t>DỤNG</a:t>
            </a:r>
            <a:r>
              <a:rPr lang="en-US" sz="2800" dirty="0">
                <a:solidFill>
                  <a:schemeClr val="tx1"/>
                </a:solidFill>
                <a:latin typeface="+mn-lt"/>
              </a:rPr>
              <a:t> </a:t>
            </a:r>
            <a:r>
              <a:rPr lang="en-US" sz="2800" dirty="0" err="1">
                <a:solidFill>
                  <a:schemeClr val="tx1"/>
                </a:solidFill>
                <a:latin typeface="+mn-lt"/>
              </a:rPr>
              <a:t>CỦA</a:t>
            </a:r>
            <a:r>
              <a:rPr lang="en-US" sz="2800" dirty="0">
                <a:solidFill>
                  <a:schemeClr val="tx1"/>
                </a:solidFill>
                <a:latin typeface="+mn-lt"/>
              </a:rPr>
              <a:t> </a:t>
            </a:r>
            <a:r>
              <a:rPr lang="en-US" sz="2800" dirty="0" err="1">
                <a:solidFill>
                  <a:schemeClr val="tx1"/>
                </a:solidFill>
                <a:latin typeface="+mn-lt"/>
              </a:rPr>
              <a:t>VẬT</a:t>
            </a:r>
            <a:r>
              <a:rPr lang="en-US" sz="2800" dirty="0">
                <a:solidFill>
                  <a:schemeClr val="tx1"/>
                </a:solidFill>
                <a:latin typeface="+mn-lt"/>
              </a:rPr>
              <a:t> </a:t>
            </a:r>
            <a:r>
              <a:rPr lang="en-US" sz="2800" dirty="0" err="1">
                <a:solidFill>
                  <a:schemeClr val="tx1"/>
                </a:solidFill>
                <a:latin typeface="+mn-lt"/>
              </a:rPr>
              <a:t>LIỆU</a:t>
            </a:r>
            <a:endParaRPr lang="en-US" sz="2800" dirty="0">
              <a:solidFill>
                <a:schemeClr val="tx1"/>
              </a:solidFill>
              <a:latin typeface="+mn-lt"/>
            </a:endParaRPr>
          </a:p>
        </p:txBody>
      </p:sp>
      <p:sp>
        <p:nvSpPr>
          <p:cNvPr id="4" name="Content Placeholder 2"/>
          <p:cNvSpPr txBox="1">
            <a:spLocks/>
          </p:cNvSpPr>
          <p:nvPr/>
        </p:nvSpPr>
        <p:spPr>
          <a:xfrm>
            <a:off x="579862" y="1671349"/>
            <a:ext cx="8184997" cy="2743200"/>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indent="-457200" algn="just">
              <a:lnSpc>
                <a:spcPct val="150000"/>
              </a:lnSpc>
              <a:buFontTx/>
              <a:buChar char="-"/>
            </a:pPr>
            <a:r>
              <a:rPr lang="en-US" sz="2800" dirty="0">
                <a:solidFill>
                  <a:schemeClr val="tx1"/>
                </a:solidFill>
                <a:latin typeface="+mj-lt"/>
              </a:rPr>
              <a:t>Kim </a:t>
            </a:r>
            <a:r>
              <a:rPr lang="en-US" sz="2800" dirty="0" err="1">
                <a:solidFill>
                  <a:schemeClr val="tx1"/>
                </a:solidFill>
                <a:latin typeface="+mj-lt"/>
              </a:rPr>
              <a:t>loại</a:t>
            </a:r>
            <a:r>
              <a:rPr lang="en-US" sz="2800" dirty="0">
                <a:solidFill>
                  <a:schemeClr val="tx1"/>
                </a:solidFill>
                <a:latin typeface="+mj-lt"/>
              </a:rPr>
              <a:t> </a:t>
            </a:r>
            <a:r>
              <a:rPr lang="en-US" sz="2800" dirty="0" err="1">
                <a:solidFill>
                  <a:schemeClr val="tx1"/>
                </a:solidFill>
                <a:latin typeface="+mj-lt"/>
              </a:rPr>
              <a:t>dẫn</a:t>
            </a:r>
            <a:r>
              <a:rPr lang="en-US" sz="2800" dirty="0">
                <a:solidFill>
                  <a:schemeClr val="tx1"/>
                </a:solidFill>
                <a:latin typeface="+mj-lt"/>
              </a:rPr>
              <a:t> </a:t>
            </a:r>
            <a:r>
              <a:rPr lang="en-US" sz="2800" dirty="0" err="1">
                <a:solidFill>
                  <a:schemeClr val="tx1"/>
                </a:solidFill>
                <a:latin typeface="+mj-lt"/>
              </a:rPr>
              <a:t>điện</a:t>
            </a:r>
            <a:r>
              <a:rPr lang="en-US" sz="2800" dirty="0">
                <a:solidFill>
                  <a:schemeClr val="tx1"/>
                </a:solidFill>
                <a:latin typeface="+mj-lt"/>
              </a:rPr>
              <a:t> </a:t>
            </a:r>
            <a:r>
              <a:rPr lang="en-US" sz="2800" dirty="0" err="1">
                <a:solidFill>
                  <a:schemeClr val="tx1"/>
                </a:solidFill>
                <a:latin typeface="+mj-lt"/>
              </a:rPr>
              <a:t>tốt</a:t>
            </a:r>
            <a:endParaRPr lang="en-US" sz="2800" dirty="0">
              <a:solidFill>
                <a:schemeClr val="tx1"/>
              </a:solidFill>
              <a:latin typeface="+mj-lt"/>
            </a:endParaRPr>
          </a:p>
          <a:p>
            <a:pPr indent="-457200" algn="just">
              <a:lnSpc>
                <a:spcPct val="150000"/>
              </a:lnSpc>
              <a:buFontTx/>
              <a:buChar char="-"/>
            </a:pPr>
            <a:r>
              <a:rPr lang="en-US" sz="2800" dirty="0" err="1">
                <a:solidFill>
                  <a:schemeClr val="tx1"/>
                </a:solidFill>
                <a:latin typeface="+mj-lt"/>
              </a:rPr>
              <a:t>Gỗ</a:t>
            </a:r>
            <a:r>
              <a:rPr lang="en-US" sz="2800" dirty="0">
                <a:solidFill>
                  <a:schemeClr val="tx1"/>
                </a:solidFill>
                <a:latin typeface="+mj-lt"/>
              </a:rPr>
              <a:t>, </a:t>
            </a:r>
            <a:r>
              <a:rPr lang="en-US" sz="2800" dirty="0" err="1">
                <a:solidFill>
                  <a:schemeClr val="tx1"/>
                </a:solidFill>
                <a:latin typeface="+mj-lt"/>
              </a:rPr>
              <a:t>nhựa</a:t>
            </a:r>
            <a:r>
              <a:rPr lang="en-US" sz="2800" dirty="0">
                <a:solidFill>
                  <a:schemeClr val="tx1"/>
                </a:solidFill>
                <a:latin typeface="+mj-lt"/>
              </a:rPr>
              <a:t>, </a:t>
            </a:r>
            <a:r>
              <a:rPr lang="en-US" sz="2800" dirty="0" err="1">
                <a:solidFill>
                  <a:schemeClr val="tx1"/>
                </a:solidFill>
                <a:latin typeface="+mj-lt"/>
              </a:rPr>
              <a:t>cao</a:t>
            </a:r>
            <a:r>
              <a:rPr lang="en-US" sz="2800" dirty="0">
                <a:solidFill>
                  <a:schemeClr val="tx1"/>
                </a:solidFill>
                <a:latin typeface="+mj-lt"/>
              </a:rPr>
              <a:t> </a:t>
            </a:r>
            <a:r>
              <a:rPr lang="en-US" sz="2800" dirty="0" err="1">
                <a:solidFill>
                  <a:schemeClr val="tx1"/>
                </a:solidFill>
                <a:latin typeface="+mj-lt"/>
              </a:rPr>
              <a:t>su</a:t>
            </a:r>
            <a:r>
              <a:rPr lang="en-US" sz="2800" dirty="0">
                <a:solidFill>
                  <a:schemeClr val="tx1"/>
                </a:solidFill>
                <a:latin typeface="+mj-lt"/>
              </a:rPr>
              <a:t>, </a:t>
            </a:r>
            <a:r>
              <a:rPr lang="en-US" sz="2800" dirty="0" err="1">
                <a:solidFill>
                  <a:schemeClr val="tx1"/>
                </a:solidFill>
                <a:latin typeface="+mj-lt"/>
              </a:rPr>
              <a:t>thủy</a:t>
            </a:r>
            <a:r>
              <a:rPr lang="en-US" sz="2800" dirty="0">
                <a:solidFill>
                  <a:schemeClr val="tx1"/>
                </a:solidFill>
                <a:latin typeface="+mj-lt"/>
              </a:rPr>
              <a:t> </a:t>
            </a:r>
            <a:r>
              <a:rPr lang="en-US" sz="2800" dirty="0" err="1">
                <a:solidFill>
                  <a:schemeClr val="tx1"/>
                </a:solidFill>
                <a:latin typeface="+mj-lt"/>
              </a:rPr>
              <a:t>tinh</a:t>
            </a:r>
            <a:r>
              <a:rPr lang="en-US" sz="2800" dirty="0">
                <a:solidFill>
                  <a:schemeClr val="tx1"/>
                </a:solidFill>
                <a:latin typeface="+mj-lt"/>
              </a:rPr>
              <a:t>… </a:t>
            </a:r>
            <a:r>
              <a:rPr lang="en-US" sz="2800" dirty="0" err="1">
                <a:solidFill>
                  <a:schemeClr val="tx1"/>
                </a:solidFill>
                <a:latin typeface="+mj-lt"/>
              </a:rPr>
              <a:t>không</a:t>
            </a:r>
            <a:r>
              <a:rPr lang="en-US" sz="2800" dirty="0">
                <a:solidFill>
                  <a:schemeClr val="tx1"/>
                </a:solidFill>
                <a:latin typeface="+mj-lt"/>
              </a:rPr>
              <a:t> </a:t>
            </a:r>
            <a:r>
              <a:rPr lang="en-US" sz="2800" dirty="0" err="1">
                <a:solidFill>
                  <a:schemeClr val="tx1"/>
                </a:solidFill>
                <a:latin typeface="+mj-lt"/>
              </a:rPr>
              <a:t>dẫn</a:t>
            </a:r>
            <a:r>
              <a:rPr lang="en-US" sz="2800" dirty="0">
                <a:solidFill>
                  <a:schemeClr val="tx1"/>
                </a:solidFill>
                <a:latin typeface="+mj-lt"/>
              </a:rPr>
              <a:t> </a:t>
            </a:r>
            <a:r>
              <a:rPr lang="en-US" sz="2800" dirty="0" err="1">
                <a:solidFill>
                  <a:schemeClr val="tx1"/>
                </a:solidFill>
                <a:latin typeface="+mj-lt"/>
              </a:rPr>
              <a:t>điện</a:t>
            </a:r>
            <a:r>
              <a:rPr lang="en-US" sz="2800" dirty="0">
                <a:solidFill>
                  <a:schemeClr val="tx1"/>
                </a:solidFill>
                <a:latin typeface="+mj-lt"/>
              </a:rPr>
              <a:t>	</a:t>
            </a:r>
          </a:p>
          <a:p>
            <a:pPr marL="0" indent="0" algn="just">
              <a:lnSpc>
                <a:spcPct val="150000"/>
              </a:lnSpc>
            </a:pPr>
            <a:r>
              <a:rPr lang="en-US" sz="2800" dirty="0">
                <a:solidFill>
                  <a:schemeClr val="tx1"/>
                </a:solidFill>
                <a:latin typeface="+mj-lt"/>
              </a:rPr>
              <a:t>	</a:t>
            </a:r>
          </a:p>
        </p:txBody>
      </p:sp>
      <p:sp>
        <p:nvSpPr>
          <p:cNvPr id="5" name="TextBox 4"/>
          <p:cNvSpPr txBox="1"/>
          <p:nvPr/>
        </p:nvSpPr>
        <p:spPr>
          <a:xfrm>
            <a:off x="289932" y="1271239"/>
            <a:ext cx="6021658" cy="400110"/>
          </a:xfrm>
          <a:prstGeom prst="rect">
            <a:avLst/>
          </a:prstGeom>
          <a:noFill/>
        </p:spPr>
        <p:txBody>
          <a:bodyPr wrap="square" rtlCol="0">
            <a:spAutoFit/>
          </a:bodyPr>
          <a:lstStyle/>
          <a:p>
            <a:r>
              <a:rPr lang="en-US" sz="2000" b="1" dirty="0">
                <a:solidFill>
                  <a:schemeClr val="tx1"/>
                </a:solidFill>
              </a:rPr>
              <a:t>1. </a:t>
            </a:r>
            <a:r>
              <a:rPr lang="en-US" sz="2000" b="1" dirty="0" err="1">
                <a:solidFill>
                  <a:schemeClr val="tx1"/>
                </a:solidFill>
              </a:rPr>
              <a:t>Tìm</a:t>
            </a:r>
            <a:r>
              <a:rPr lang="en-US" sz="2000" b="1" dirty="0">
                <a:solidFill>
                  <a:schemeClr val="tx1"/>
                </a:solidFill>
              </a:rPr>
              <a:t> </a:t>
            </a:r>
            <a:r>
              <a:rPr lang="en-US" sz="2000" b="1" dirty="0" err="1">
                <a:solidFill>
                  <a:schemeClr val="tx1"/>
                </a:solidFill>
              </a:rPr>
              <a:t>hiểu</a:t>
            </a:r>
            <a:r>
              <a:rPr lang="en-US" sz="2000" b="1" dirty="0">
                <a:solidFill>
                  <a:schemeClr val="tx1"/>
                </a:solidFill>
              </a:rPr>
              <a:t> </a:t>
            </a:r>
            <a:r>
              <a:rPr lang="en-US" sz="2000" b="1" dirty="0" err="1">
                <a:solidFill>
                  <a:schemeClr val="tx1"/>
                </a:solidFill>
              </a:rPr>
              <a:t>khả</a:t>
            </a:r>
            <a:r>
              <a:rPr lang="en-US" sz="2000" b="1" dirty="0">
                <a:solidFill>
                  <a:schemeClr val="tx1"/>
                </a:solidFill>
              </a:rPr>
              <a:t> </a:t>
            </a:r>
            <a:r>
              <a:rPr lang="en-US" sz="2000" b="1" dirty="0" err="1">
                <a:solidFill>
                  <a:schemeClr val="tx1"/>
                </a:solidFill>
              </a:rPr>
              <a:t>năng</a:t>
            </a:r>
            <a:r>
              <a:rPr lang="en-US" sz="2000" b="1" dirty="0">
                <a:solidFill>
                  <a:schemeClr val="tx1"/>
                </a:solidFill>
              </a:rPr>
              <a:t> </a:t>
            </a:r>
            <a:r>
              <a:rPr lang="en-US" sz="2000" b="1" dirty="0" err="1">
                <a:solidFill>
                  <a:schemeClr val="tx1"/>
                </a:solidFill>
              </a:rPr>
              <a:t>dẫn</a:t>
            </a:r>
            <a:r>
              <a:rPr lang="en-US" sz="2000" b="1" dirty="0">
                <a:solidFill>
                  <a:schemeClr val="tx1"/>
                </a:solidFill>
              </a:rPr>
              <a:t> </a:t>
            </a:r>
            <a:r>
              <a:rPr lang="en-US" sz="2000" b="1" dirty="0" err="1">
                <a:solidFill>
                  <a:schemeClr val="tx1"/>
                </a:solidFill>
              </a:rPr>
              <a:t>điện</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liệu</a:t>
            </a:r>
            <a:endParaRPr lang="en-US" sz="20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 y="1775428"/>
            <a:ext cx="915304" cy="915304"/>
          </a:xfrm>
          <a:prstGeom prst="rect">
            <a:avLst/>
          </a:prstGeom>
        </p:spPr>
      </p:pic>
    </p:spTree>
    <p:extLst>
      <p:ext uri="{BB962C8B-B14F-4D97-AF65-F5344CB8AC3E}">
        <p14:creationId xmlns:p14="http://schemas.microsoft.com/office/powerpoint/2010/main" val="8528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93" y="672860"/>
            <a:ext cx="6017949" cy="481823"/>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II. </a:t>
            </a:r>
            <a:r>
              <a:rPr lang="en-US" sz="2400" b="1" dirty="0" err="1">
                <a:latin typeface="Tahoma" panose="020B0604030504040204" pitchFamily="34" charset="0"/>
                <a:ea typeface="Tahoma" panose="020B0604030504040204" pitchFamily="34" charset="0"/>
                <a:cs typeface="Tahoma" panose="020B0604030504040204" pitchFamily="34" charset="0"/>
              </a:rPr>
              <a:t>Tính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chất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368302" y="4426591"/>
            <a:ext cx="8311487" cy="437684"/>
          </a:xfrm>
          <a:prstGeom prst="rect">
            <a:avLst/>
          </a:prstGeom>
          <a:noFill/>
        </p:spPr>
        <p:txBody>
          <a:bodyPr wrap="square" lIns="68580" tIns="34290" rIns="68580" bIns="34290" rtlCol="0">
            <a:spAutoFit/>
          </a:bodyPr>
          <a:lstStyle/>
          <a:p>
            <a:pPr algn="ctr">
              <a:lnSpc>
                <a:spcPct val="114000"/>
              </a:lnSpc>
            </a:pPr>
            <a:r>
              <a:rPr lang="en-US" sz="2100" dirty="0" err="1">
                <a:latin typeface="Tahoma" panose="020B0604030504040204" pitchFamily="34" charset="0"/>
                <a:ea typeface="Tahoma" panose="020B0604030504040204" pitchFamily="34" charset="0"/>
                <a:cs typeface="Tahoma" panose="020B0604030504040204" pitchFamily="34" charset="0"/>
              </a:rPr>
              <a:t>Nhựa</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cao</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su</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cách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dùng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làm</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vỏ</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dây</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để</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tránh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giật</a:t>
            </a:r>
            <a:endParaRPr lang="en-US" sz="21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1587500" y="1330344"/>
            <a:ext cx="5873091" cy="2920586"/>
          </a:xfrm>
          <a:prstGeom prst="rect">
            <a:avLst/>
          </a:prstGeom>
        </p:spPr>
      </p:pic>
    </p:spTree>
    <p:extLst>
      <p:ext uri="{BB962C8B-B14F-4D97-AF65-F5344CB8AC3E}">
        <p14:creationId xmlns:p14="http://schemas.microsoft.com/office/powerpoint/2010/main" val="25933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82426" y="1334513"/>
            <a:ext cx="3158544" cy="1886333"/>
          </a:xfrm>
          <a:prstGeom prst="rect">
            <a:avLst/>
          </a:prstGeom>
        </p:spPr>
      </p:pic>
      <p:sp>
        <p:nvSpPr>
          <p:cNvPr id="5" name="Content Placeholder 2"/>
          <p:cNvSpPr txBox="1"/>
          <p:nvPr/>
        </p:nvSpPr>
        <p:spPr>
          <a:xfrm>
            <a:off x="74347" y="592480"/>
            <a:ext cx="5634214" cy="4849861"/>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b="1" dirty="0">
                <a:solidFill>
                  <a:srgbClr val="FF0000"/>
                </a:solidFill>
              </a:rPr>
              <a:t>2.1. </a:t>
            </a:r>
            <a:r>
              <a:rPr lang="en-US" sz="2400" b="1" dirty="0" err="1">
                <a:solidFill>
                  <a:srgbClr val="FF0000"/>
                </a:solidFill>
              </a:rPr>
              <a:t>Chuẩn</a:t>
            </a:r>
            <a:r>
              <a:rPr lang="en-US" sz="2400" b="1" dirty="0">
                <a:solidFill>
                  <a:srgbClr val="FF0000"/>
                </a:solidFill>
              </a:rPr>
              <a:t> </a:t>
            </a:r>
            <a:r>
              <a:rPr lang="en-US" sz="2400" b="1" dirty="0" err="1">
                <a:solidFill>
                  <a:srgbClr val="FF0000"/>
                </a:solidFill>
              </a:rPr>
              <a:t>bị</a:t>
            </a:r>
            <a:endParaRPr lang="en-US" sz="2400" b="1" dirty="0">
              <a:solidFill>
                <a:srgbClr val="FF0000"/>
              </a:solidFill>
            </a:endParaRPr>
          </a:p>
          <a:p>
            <a:pPr marL="0" indent="0">
              <a:buNone/>
            </a:pPr>
            <a:r>
              <a:rPr lang="en-US" sz="2400" dirty="0"/>
              <a:t>- </a:t>
            </a:r>
            <a:r>
              <a:rPr lang="en-US" sz="2400" dirty="0" err="1"/>
              <a:t>Bát</a:t>
            </a:r>
            <a:r>
              <a:rPr lang="en-US" sz="2400" dirty="0"/>
              <a:t> </a:t>
            </a:r>
            <a:r>
              <a:rPr lang="en-US" sz="2400" dirty="0" err="1"/>
              <a:t>sứ</a:t>
            </a:r>
            <a:r>
              <a:rPr lang="en-US" sz="2400" dirty="0"/>
              <a:t>, </a:t>
            </a:r>
            <a:r>
              <a:rPr lang="en-US" sz="2400" dirty="0" err="1"/>
              <a:t>các</a:t>
            </a:r>
            <a:r>
              <a:rPr lang="en-US" sz="2400" dirty="0"/>
              <a:t> </a:t>
            </a:r>
            <a:r>
              <a:rPr lang="en-US" sz="2400" dirty="0" err="1"/>
              <a:t>thìa</a:t>
            </a:r>
            <a:r>
              <a:rPr lang="en-US" sz="2400" dirty="0"/>
              <a:t> </a:t>
            </a:r>
            <a:r>
              <a:rPr lang="en-US" sz="2400" dirty="0" err="1"/>
              <a:t>bằng</a:t>
            </a:r>
            <a:r>
              <a:rPr lang="en-US" sz="2400" dirty="0"/>
              <a:t> </a:t>
            </a:r>
            <a:r>
              <a:rPr lang="en-US" sz="2400" dirty="0" err="1"/>
              <a:t>kim</a:t>
            </a:r>
            <a:r>
              <a:rPr lang="en-US" sz="2400" dirty="0"/>
              <a:t> </a:t>
            </a:r>
            <a:r>
              <a:rPr lang="en-US" sz="2400" dirty="0" err="1"/>
              <a:t>loại</a:t>
            </a:r>
            <a:r>
              <a:rPr lang="en-US" sz="2400" dirty="0"/>
              <a:t>, </a:t>
            </a:r>
            <a:r>
              <a:rPr lang="en-US" sz="2400" dirty="0" err="1"/>
              <a:t>gỗ</a:t>
            </a:r>
            <a:r>
              <a:rPr lang="en-US" sz="2400" dirty="0"/>
              <a:t>, </a:t>
            </a:r>
            <a:r>
              <a:rPr lang="en-US" sz="2400" dirty="0" err="1"/>
              <a:t>nhựa</a:t>
            </a:r>
            <a:r>
              <a:rPr lang="en-US" sz="2400" dirty="0"/>
              <a:t>.</a:t>
            </a:r>
          </a:p>
          <a:p>
            <a:pPr marL="0" indent="0" algn="just">
              <a:buNone/>
            </a:pPr>
            <a:r>
              <a:rPr lang="en-US" sz="2400" b="1" dirty="0">
                <a:solidFill>
                  <a:srgbClr val="FF0000"/>
                </a:solidFill>
              </a:rPr>
              <a:t>2.2. </a:t>
            </a:r>
            <a:r>
              <a:rPr lang="en-US" sz="2400" b="1" dirty="0" err="1">
                <a:solidFill>
                  <a:srgbClr val="FF0000"/>
                </a:solidFill>
              </a:rPr>
              <a:t>Tiến</a:t>
            </a:r>
            <a:r>
              <a:rPr lang="en-US" sz="2400" b="1" dirty="0">
                <a:solidFill>
                  <a:srgbClr val="FF0000"/>
                </a:solidFill>
              </a:rPr>
              <a:t> </a:t>
            </a:r>
            <a:r>
              <a:rPr lang="en-US" sz="2400" b="1" dirty="0" err="1">
                <a:solidFill>
                  <a:srgbClr val="FF0000"/>
                </a:solidFill>
              </a:rPr>
              <a:t>hành</a:t>
            </a:r>
            <a:endParaRPr lang="en-US" sz="2400" b="1" dirty="0">
              <a:solidFill>
                <a:srgbClr val="FF0000"/>
              </a:solidFill>
            </a:endParaRPr>
          </a:p>
          <a:p>
            <a:pPr algn="just">
              <a:buFontTx/>
              <a:buChar char="-"/>
            </a:pPr>
            <a:r>
              <a:rPr lang="en-US" sz="2400" dirty="0" err="1"/>
              <a:t>Đổ</a:t>
            </a:r>
            <a:r>
              <a:rPr lang="en-US" sz="2400" dirty="0"/>
              <a:t> </a:t>
            </a:r>
            <a:r>
              <a:rPr lang="en-US" sz="2400" dirty="0" err="1"/>
              <a:t>nước</a:t>
            </a:r>
            <a:r>
              <a:rPr lang="en-US" sz="2400" dirty="0"/>
              <a:t> </a:t>
            </a:r>
            <a:r>
              <a:rPr lang="en-US" sz="2400" dirty="0" err="1"/>
              <a:t>nóng</a:t>
            </a:r>
            <a:r>
              <a:rPr lang="en-US" sz="2400" dirty="0"/>
              <a:t> </a:t>
            </a:r>
            <a:r>
              <a:rPr lang="en-US" sz="2400" dirty="0" err="1"/>
              <a:t>già</a:t>
            </a:r>
            <a:r>
              <a:rPr lang="en-US" sz="2400" dirty="0"/>
              <a:t> (</a:t>
            </a:r>
            <a:r>
              <a:rPr lang="en-US" sz="2400" dirty="0" err="1"/>
              <a:t>khoảng</a:t>
            </a:r>
            <a:r>
              <a:rPr lang="en-US" sz="2400" dirty="0"/>
              <a:t> 90</a:t>
            </a:r>
            <a:r>
              <a:rPr lang="en-US" sz="2400" baseline="30000" dirty="0"/>
              <a:t>o</a:t>
            </a:r>
            <a:r>
              <a:rPr lang="en-US" sz="2400" dirty="0"/>
              <a:t>C) </a:t>
            </a:r>
            <a:r>
              <a:rPr lang="en-US" sz="2400" dirty="0" err="1"/>
              <a:t>vào</a:t>
            </a:r>
            <a:r>
              <a:rPr lang="en-US" sz="2400" dirty="0"/>
              <a:t> 2/3 </a:t>
            </a:r>
            <a:r>
              <a:rPr lang="en-US" sz="2400" dirty="0" err="1"/>
              <a:t>bát</a:t>
            </a:r>
            <a:r>
              <a:rPr lang="en-US" sz="2400" dirty="0"/>
              <a:t> </a:t>
            </a:r>
            <a:r>
              <a:rPr lang="en-US" sz="2400" dirty="0" err="1"/>
              <a:t>và</a:t>
            </a:r>
            <a:r>
              <a:rPr lang="en-US" sz="2400" dirty="0"/>
              <a:t> </a:t>
            </a:r>
            <a:r>
              <a:rPr lang="en-US" sz="2400" dirty="0" err="1"/>
              <a:t>đặt</a:t>
            </a:r>
            <a:r>
              <a:rPr lang="en-US" sz="2400" dirty="0"/>
              <a:t> 3 </a:t>
            </a:r>
            <a:r>
              <a:rPr lang="en-US" sz="2400" dirty="0" err="1"/>
              <a:t>chiếc</a:t>
            </a:r>
            <a:r>
              <a:rPr lang="en-US" sz="2400" dirty="0"/>
              <a:t> </a:t>
            </a:r>
            <a:r>
              <a:rPr lang="en-US" sz="2400" dirty="0" err="1"/>
              <a:t>thìa</a:t>
            </a:r>
            <a:r>
              <a:rPr lang="en-US" sz="2400" dirty="0"/>
              <a:t> </a:t>
            </a:r>
            <a:r>
              <a:rPr lang="en-US" sz="2400" dirty="0" err="1"/>
              <a:t>vào</a:t>
            </a:r>
            <a:r>
              <a:rPr lang="en-US" sz="2400" dirty="0"/>
              <a:t> </a:t>
            </a:r>
            <a:r>
              <a:rPr lang="en-US" sz="2400" dirty="0" err="1"/>
              <a:t>bát</a:t>
            </a:r>
            <a:r>
              <a:rPr lang="en-US" sz="2400" dirty="0"/>
              <a:t>. </a:t>
            </a:r>
            <a:r>
              <a:rPr lang="en-US" sz="2400" dirty="0" err="1"/>
              <a:t>Sau</a:t>
            </a:r>
            <a:r>
              <a:rPr lang="en-US" sz="2400" dirty="0"/>
              <a:t> </a:t>
            </a:r>
            <a:r>
              <a:rPr lang="en-US" sz="2400" dirty="0" err="1"/>
              <a:t>khoảng</a:t>
            </a:r>
            <a:r>
              <a:rPr lang="en-US" sz="2400" dirty="0"/>
              <a:t> 2 – 3 </a:t>
            </a:r>
            <a:r>
              <a:rPr lang="en-US" sz="2400" dirty="0" err="1"/>
              <a:t>phút</a:t>
            </a:r>
            <a:r>
              <a:rPr lang="en-US" sz="2400" dirty="0"/>
              <a:t>, </a:t>
            </a:r>
            <a:r>
              <a:rPr lang="en-US" sz="2400" dirty="0" err="1"/>
              <a:t>dùng</a:t>
            </a:r>
            <a:r>
              <a:rPr lang="en-US" sz="2400" dirty="0"/>
              <a:t> </a:t>
            </a:r>
            <a:r>
              <a:rPr lang="en-US" sz="2400" dirty="0" err="1"/>
              <a:t>tay</a:t>
            </a:r>
            <a:r>
              <a:rPr lang="en-US" sz="2400" dirty="0"/>
              <a:t> </a:t>
            </a:r>
            <a:r>
              <a:rPr lang="en-US" sz="2400" dirty="0" err="1"/>
              <a:t>cầm</a:t>
            </a:r>
            <a:r>
              <a:rPr lang="en-US" sz="2400" dirty="0"/>
              <a:t> </a:t>
            </a:r>
            <a:r>
              <a:rPr lang="en-US" sz="2400" dirty="0" err="1"/>
              <a:t>vào</a:t>
            </a:r>
            <a:r>
              <a:rPr lang="en-US" sz="2400" dirty="0"/>
              <a:t> </a:t>
            </a:r>
            <a:r>
              <a:rPr lang="en-US" sz="2400" dirty="0" err="1"/>
              <a:t>cán</a:t>
            </a:r>
            <a:r>
              <a:rPr lang="en-US" sz="2400" dirty="0"/>
              <a:t> </a:t>
            </a:r>
            <a:r>
              <a:rPr lang="en-US" sz="2400" dirty="0" err="1"/>
              <a:t>từng</a:t>
            </a:r>
            <a:r>
              <a:rPr lang="en-US" sz="2400" dirty="0"/>
              <a:t> </a:t>
            </a:r>
            <a:r>
              <a:rPr lang="en-US" sz="2400" dirty="0" err="1"/>
              <a:t>chiếc</a:t>
            </a:r>
            <a:r>
              <a:rPr lang="en-US" sz="2400" dirty="0"/>
              <a:t> </a:t>
            </a:r>
            <a:r>
              <a:rPr lang="en-US" sz="2400" dirty="0" err="1"/>
              <a:t>thìa</a:t>
            </a:r>
            <a:r>
              <a:rPr lang="en-US" sz="2400" dirty="0"/>
              <a:t>.</a:t>
            </a:r>
          </a:p>
          <a:p>
            <a:pPr algn="just">
              <a:buFontTx/>
              <a:buChar char="-"/>
            </a:pPr>
            <a:r>
              <a:rPr lang="en-US" sz="2400" dirty="0" err="1"/>
              <a:t>Quan</a:t>
            </a:r>
            <a:r>
              <a:rPr lang="en-US" sz="2400" dirty="0"/>
              <a:t> </a:t>
            </a:r>
            <a:r>
              <a:rPr lang="en-US" sz="2400" dirty="0" err="1"/>
              <a:t>sát</a:t>
            </a:r>
            <a:r>
              <a:rPr lang="en-US" sz="2400" dirty="0"/>
              <a:t> </a:t>
            </a:r>
            <a:r>
              <a:rPr lang="en-US" sz="2400" dirty="0" err="1"/>
              <a:t>và</a:t>
            </a:r>
            <a:r>
              <a:rPr lang="en-US" sz="2400" dirty="0"/>
              <a:t> </a:t>
            </a:r>
            <a:r>
              <a:rPr lang="en-US" sz="2400" dirty="0" err="1"/>
              <a:t>ghi</a:t>
            </a:r>
            <a:r>
              <a:rPr lang="en-US" sz="2400" dirty="0"/>
              <a:t> </a:t>
            </a:r>
            <a:r>
              <a:rPr lang="en-US" sz="2400" dirty="0" err="1"/>
              <a:t>kết</a:t>
            </a:r>
            <a:r>
              <a:rPr lang="en-US" sz="2400" dirty="0"/>
              <a:t> </a:t>
            </a:r>
            <a:r>
              <a:rPr lang="en-US" sz="2400" dirty="0" err="1"/>
              <a:t>quả</a:t>
            </a:r>
            <a:r>
              <a:rPr lang="en-US" sz="2400" dirty="0"/>
              <a:t> </a:t>
            </a:r>
            <a:r>
              <a:rPr lang="en-US" sz="2400" dirty="0" err="1"/>
              <a:t>vào</a:t>
            </a:r>
            <a:r>
              <a:rPr lang="en-US" sz="2400" dirty="0"/>
              <a:t> </a:t>
            </a:r>
            <a:r>
              <a:rPr lang="en-US" sz="2400" dirty="0" err="1"/>
              <a:t>phiếu</a:t>
            </a:r>
            <a:r>
              <a:rPr lang="en-US" sz="2400" dirty="0"/>
              <a:t> </a:t>
            </a:r>
            <a:r>
              <a:rPr lang="en-US" sz="2400" dirty="0" err="1"/>
              <a:t>học</a:t>
            </a:r>
            <a:r>
              <a:rPr lang="en-US" sz="2400" dirty="0"/>
              <a:t> </a:t>
            </a:r>
            <a:r>
              <a:rPr lang="en-US" sz="2400" dirty="0" err="1"/>
              <a:t>tập</a:t>
            </a:r>
            <a:r>
              <a:rPr lang="en-US" sz="2400" dirty="0"/>
              <a:t>.</a:t>
            </a:r>
          </a:p>
        </p:txBody>
      </p:sp>
      <p:sp>
        <p:nvSpPr>
          <p:cNvPr id="7" name="TextBox 6"/>
          <p:cNvSpPr txBox="1"/>
          <p:nvPr/>
        </p:nvSpPr>
        <p:spPr>
          <a:xfrm>
            <a:off x="74346" y="193183"/>
            <a:ext cx="6725699" cy="392415"/>
          </a:xfrm>
          <a:prstGeom prst="rect">
            <a:avLst/>
          </a:prstGeom>
          <a:noFill/>
        </p:spPr>
        <p:txBody>
          <a:bodyPr wrap="square" lIns="68580" tIns="34290" rIns="68580" bIns="34290" rtlCol="0">
            <a:spAutoFit/>
          </a:bodyPr>
          <a:lstStyle/>
          <a:p>
            <a:pPr algn="just"/>
            <a:r>
              <a:rPr lang="en-US" sz="2100" b="1">
                <a:solidFill>
                  <a:srgbClr val="FF0000"/>
                </a:solidFill>
                <a:latin typeface="Arial" panose="020B0604020202020204" pitchFamily="34" charset="0"/>
                <a:cs typeface="Arial" panose="020B0604020202020204" pitchFamily="34" charset="0"/>
              </a:rPr>
              <a:t>2. Tìm hiểu về khả năng dẫn nhiệt của vật liệu</a:t>
            </a:r>
          </a:p>
        </p:txBody>
      </p:sp>
    </p:spTree>
    <p:extLst>
      <p:ext uri="{BB962C8B-B14F-4D97-AF65-F5344CB8AC3E}">
        <p14:creationId xmlns:p14="http://schemas.microsoft.com/office/powerpoint/2010/main" val="3991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83870"/>
          </a:xfrm>
          <a:prstGeom prst="rect">
            <a:avLst/>
          </a:prstGeom>
          <a:noFill/>
        </p:spPr>
        <p:txBody>
          <a:bodyPr wrap="square" lIns="68580" tIns="34290" rIns="68580" bIns="34290" rtlCol="0">
            <a:spAutoFit/>
          </a:bodyPr>
          <a:lstStyle/>
          <a:p>
            <a:r>
              <a:rPr lang="en-US" sz="2700" b="1" dirty="0">
                <a:latin typeface="Times New Roman" panose="02020603050405020304" charset="0"/>
                <a:cs typeface="Times New Roman" panose="02020603050405020304" charset="0"/>
              </a:rPr>
              <a:t>2.Thí </a:t>
            </a:r>
            <a:r>
              <a:rPr lang="en-US" sz="2700" b="1" dirty="0" err="1">
                <a:latin typeface="Times New Roman" panose="02020603050405020304" charset="0"/>
                <a:cs typeface="Times New Roman" panose="02020603050405020304" charset="0"/>
              </a:rPr>
              <a:t>nghiệm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tìm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hiểu</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khả</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năng</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dẫn</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nhiệt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của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vật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liệu</a:t>
            </a:r>
            <a:endParaRPr lang="en-US" sz="27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4210316837"/>
              </p:ext>
            </p:extLst>
          </p:nvPr>
        </p:nvGraphicFramePr>
        <p:xfrm>
          <a:off x="351472" y="1290794"/>
          <a:ext cx="8760630" cy="3742660"/>
        </p:xfrm>
        <a:graphic>
          <a:graphicData uri="http://schemas.openxmlformats.org/drawingml/2006/table">
            <a:tbl>
              <a:tblPr firstRow="1" bandRow="1">
                <a:tableStyleId>{073A0DAA-6AF3-43AB-8588-CEC1D06C72B9}</a:tableStyleId>
              </a:tblPr>
              <a:tblGrid>
                <a:gridCol w="1902630">
                  <a:extLst>
                    <a:ext uri="{9D8B030D-6E8A-4147-A177-3AD203B41FA5}">
                      <a16:colId xmlns:a16="http://schemas.microsoft.com/office/drawing/2014/main" val="20000"/>
                    </a:ext>
                  </a:extLst>
                </a:gridCol>
                <a:gridCol w="3402419">
                  <a:extLst>
                    <a:ext uri="{9D8B030D-6E8A-4147-A177-3AD203B41FA5}">
                      <a16:colId xmlns:a16="http://schemas.microsoft.com/office/drawing/2014/main" val="20001"/>
                    </a:ext>
                  </a:extLst>
                </a:gridCol>
                <a:gridCol w="3455581">
                  <a:extLst>
                    <a:ext uri="{9D8B030D-6E8A-4147-A177-3AD203B41FA5}">
                      <a16:colId xmlns:a16="http://schemas.microsoft.com/office/drawing/2014/main" val="20002"/>
                    </a:ext>
                  </a:extLst>
                </a:gridCol>
              </a:tblGrid>
              <a:tr h="723545">
                <a:tc rowSpan="2">
                  <a:txBody>
                    <a:bodyPr/>
                    <a:lstStyle/>
                    <a:p>
                      <a:pPr algn="ctr">
                        <a:buNone/>
                      </a:pPr>
                      <a:r>
                        <a:rPr lang="en-US" sz="1800" dirty="0" err="1"/>
                        <a:t>Vật</a:t>
                      </a:r>
                      <a:r>
                        <a:rPr lang="en-US" sz="1800" dirty="0"/>
                        <a:t> </a:t>
                      </a:r>
                      <a:r>
                        <a:rPr lang="en-US" sz="1800" dirty="0" err="1"/>
                        <a:t>liệu</a:t>
                      </a:r>
                      <a:endParaRPr lang="en-US" sz="1800" dirty="0"/>
                    </a:p>
                    <a:p>
                      <a:pPr>
                        <a:buNone/>
                      </a:pP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Chiếc</a:t>
                      </a:r>
                      <a:r>
                        <a:rPr lang="en-US" sz="1800" dirty="0"/>
                        <a:t> </a:t>
                      </a:r>
                      <a:r>
                        <a:rPr lang="en-US" sz="1800" dirty="0" err="1"/>
                        <a:t>thìa</a:t>
                      </a:r>
                      <a:r>
                        <a:rPr lang="en-US" sz="1800" dirty="0"/>
                        <a:t> </a:t>
                      </a:r>
                      <a:r>
                        <a:rPr lang="en-US" sz="1800" dirty="0" err="1"/>
                        <a:t>nóng</a:t>
                      </a:r>
                      <a:r>
                        <a:rPr lang="en-US" sz="1800" dirty="0"/>
                        <a:t> </a:t>
                      </a:r>
                      <a:r>
                        <a:rPr lang="en-US" sz="1800" dirty="0" err="1"/>
                        <a:t>hơn</a:t>
                      </a:r>
                      <a:r>
                        <a:rPr lang="en-US" sz="1800" dirty="0"/>
                        <a:t>/ </a:t>
                      </a:r>
                      <a:r>
                        <a:rPr lang="en-US" sz="1800" dirty="0" err="1"/>
                        <a:t>không</a:t>
                      </a:r>
                      <a:r>
                        <a:rPr lang="en-US" sz="1800" dirty="0"/>
                        <a:t> </a:t>
                      </a:r>
                      <a:r>
                        <a:rPr lang="en-US" sz="1800" dirty="0" err="1"/>
                        <a:t>nhận</a:t>
                      </a:r>
                      <a:r>
                        <a:rPr lang="en-US" sz="1800" dirty="0"/>
                        <a:t> </a:t>
                      </a:r>
                      <a:r>
                        <a:rPr lang="en-US" sz="1800" dirty="0" err="1"/>
                        <a:t>thấy</a:t>
                      </a:r>
                      <a:r>
                        <a:rPr lang="en-US" sz="1800" dirty="0"/>
                        <a:t> </a:t>
                      </a:r>
                      <a:r>
                        <a:rPr lang="en-US" sz="1800" dirty="0" err="1"/>
                        <a:t>sự</a:t>
                      </a:r>
                      <a:r>
                        <a:rPr lang="en-US" sz="1800" dirty="0"/>
                        <a:t> </a:t>
                      </a:r>
                      <a:r>
                        <a:rPr lang="en-US" sz="1800" dirty="0" err="1"/>
                        <a:t>thay</a:t>
                      </a:r>
                      <a:r>
                        <a:rPr lang="en-US" sz="1800" dirty="0"/>
                        <a:t> </a:t>
                      </a:r>
                      <a:r>
                        <a:rPr lang="en-US" sz="1800" dirty="0" err="1"/>
                        <a:t>đổi</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rowSpan="2">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nhiệt</a:t>
                      </a:r>
                      <a:r>
                        <a:rPr lang="en-US" sz="1800" dirty="0"/>
                        <a:t> </a:t>
                      </a:r>
                      <a:r>
                        <a:rPr lang="en-US" sz="1800" dirty="0" err="1"/>
                        <a:t>tốt</a:t>
                      </a:r>
                      <a:r>
                        <a:rPr lang="en-US" sz="1800" dirty="0"/>
                        <a:t> hay </a:t>
                      </a:r>
                      <a:r>
                        <a:rPr lang="en-US" sz="1800" dirty="0" err="1"/>
                        <a:t>không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extLst>
                  <a:ext uri="{0D108BD9-81ED-4DB2-BD59-A6C34878D82A}">
                    <a16:rowId xmlns:a16="http://schemas.microsoft.com/office/drawing/2014/main" val="10000"/>
                  </a:ext>
                </a:extLst>
              </a:tr>
              <a:tr h="708660">
                <a:tc vMerge="1">
                  <a:txBody>
                    <a:bodyPr/>
                    <a:lstStyle/>
                    <a:p>
                      <a:endParaRPr lang="en-US"/>
                    </a:p>
                  </a:txBody>
                  <a:tcPr/>
                </a:tc>
                <a:tc>
                  <a:txBody>
                    <a:bodyPr/>
                    <a:lstStyle/>
                    <a:p>
                      <a:pPr algn="ctr">
                        <a:buNone/>
                      </a:pPr>
                      <a:r>
                        <a:rPr lang="en-US" sz="2100" dirty="0" err="1"/>
                        <a:t>Khi</a:t>
                      </a:r>
                      <a:r>
                        <a:rPr lang="en-US" sz="2100" dirty="0"/>
                        <a:t> </a:t>
                      </a:r>
                      <a:r>
                        <a:rPr lang="en-US" sz="2100" dirty="0" err="1"/>
                        <a:t>nhúng</a:t>
                      </a:r>
                      <a:r>
                        <a:rPr lang="en-US" sz="2100" dirty="0"/>
                        <a:t> </a:t>
                      </a:r>
                      <a:r>
                        <a:rPr lang="en-US" sz="2100" dirty="0" err="1"/>
                        <a:t>vào</a:t>
                      </a:r>
                      <a:r>
                        <a:rPr lang="en-US" sz="2100" dirty="0"/>
                        <a:t> </a:t>
                      </a:r>
                      <a:r>
                        <a:rPr lang="en-US" sz="2100" dirty="0" err="1"/>
                        <a:t>nước</a:t>
                      </a:r>
                      <a:r>
                        <a:rPr lang="en-US" sz="2100" dirty="0"/>
                        <a:t> </a:t>
                      </a:r>
                      <a:r>
                        <a:rPr lang="en-US" sz="2100" dirty="0" err="1"/>
                        <a:t>nóng</a:t>
                      </a:r>
                      <a:r>
                        <a:rPr lang="en-US" sz="2100" dirty="0"/>
                        <a:t>?</a:t>
                      </a:r>
                      <a:endParaRPr lang="en-US" sz="2100" b="1" dirty="0">
                        <a:latin typeface="Times New Roman" panose="02020603050405020304" charset="0"/>
                        <a:cs typeface="Times New Roman" panose="02020603050405020304" charset="0"/>
                      </a:endParaRPr>
                    </a:p>
                  </a:txBody>
                  <a:tcPr marL="68580" marR="68580" marT="34290" marB="34290"/>
                </a:tc>
                <a:tc vMerge="1">
                  <a:txBody>
                    <a:bodyPr/>
                    <a:lstStyle/>
                    <a:p>
                      <a:endParaRPr lang="en-US"/>
                    </a:p>
                  </a:txBody>
                  <a:tcPr/>
                </a:tc>
                <a:extLst>
                  <a:ext uri="{0D108BD9-81ED-4DB2-BD59-A6C34878D82A}">
                    <a16:rowId xmlns:a16="http://schemas.microsoft.com/office/drawing/2014/main" val="10001"/>
                  </a:ext>
                </a:extLst>
              </a:tr>
              <a:tr h="765810">
                <a:tc>
                  <a:txBody>
                    <a:bodyPr/>
                    <a:lstStyle/>
                    <a:p>
                      <a:pPr>
                        <a:buNone/>
                      </a:pPr>
                      <a:r>
                        <a:rPr lang="en-US" sz="2100" dirty="0" err="1"/>
                        <a:t>Thìa</a:t>
                      </a:r>
                      <a:r>
                        <a:rPr lang="en-US" sz="2100" dirty="0"/>
                        <a:t> </a:t>
                      </a:r>
                      <a:r>
                        <a:rPr lang="en-US" sz="2100" dirty="0" err="1"/>
                        <a:t>kim</a:t>
                      </a:r>
                      <a:r>
                        <a:rPr lang="en-US" sz="2100" dirty="0"/>
                        <a:t> </a:t>
                      </a:r>
                      <a:r>
                        <a:rPr lang="en-US" sz="2100" dirty="0" err="1"/>
                        <a:t>loại</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endParaRPr lang="en-US" dirty="0"/>
                    </a:p>
                  </a:txBody>
                  <a:tcPr marL="68580" marR="68580" marT="34290" marB="34290"/>
                </a:tc>
                <a:tc>
                  <a:txBody>
                    <a:bodyPr/>
                    <a:lstStyle/>
                    <a:p>
                      <a:endParaRPr lang="en-US"/>
                    </a:p>
                  </a:txBody>
                  <a:tcPr marL="68580" marR="68580" marT="34290" marB="34290"/>
                </a:tc>
                <a:extLst>
                  <a:ext uri="{0D108BD9-81ED-4DB2-BD59-A6C34878D82A}">
                    <a16:rowId xmlns:a16="http://schemas.microsoft.com/office/drawing/2014/main" val="10002"/>
                  </a:ext>
                </a:extLst>
              </a:tr>
              <a:tr h="765810">
                <a:tc>
                  <a:txBody>
                    <a:bodyPr/>
                    <a:lstStyle/>
                    <a:p>
                      <a:pPr>
                        <a:buNone/>
                      </a:pPr>
                      <a:r>
                        <a:rPr lang="en-US" sz="2100"/>
                        <a:t>Thìa 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endParaRPr lang="en-US"/>
                    </a:p>
                  </a:txBody>
                  <a:tcPr marL="68580" marR="68580" marT="34290" marB="34290"/>
                </a:tc>
                <a:tc>
                  <a:txBody>
                    <a:bodyPr/>
                    <a:lstStyle/>
                    <a:p>
                      <a:endParaRPr lang="en-US" dirty="0"/>
                    </a:p>
                  </a:txBody>
                  <a:tcPr marL="68580" marR="68580" marT="34290" marB="34290"/>
                </a:tc>
                <a:extLst>
                  <a:ext uri="{0D108BD9-81ED-4DB2-BD59-A6C34878D82A}">
                    <a16:rowId xmlns:a16="http://schemas.microsoft.com/office/drawing/2014/main" val="10003"/>
                  </a:ext>
                </a:extLst>
              </a:tr>
              <a:tr h="778835">
                <a:tc>
                  <a:txBody>
                    <a:bodyPr/>
                    <a:lstStyle/>
                    <a:p>
                      <a:pPr>
                        <a:buNone/>
                      </a:pPr>
                      <a:r>
                        <a:rPr lang="en-US" sz="2100" dirty="0" err="1"/>
                        <a:t>Thìa</a:t>
                      </a:r>
                      <a:r>
                        <a:rPr lang="en-US" sz="2100" dirty="0"/>
                        <a:t> </a:t>
                      </a:r>
                      <a:r>
                        <a:rPr lang="en-US" sz="2100" dirty="0" err="1"/>
                        <a:t>gỗ</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endParaRPr lang="en-US"/>
                    </a:p>
                  </a:txBody>
                  <a:tcPr marL="68580" marR="68580" marT="34290" marB="34290"/>
                </a:tc>
                <a:tc>
                  <a:txBody>
                    <a:bodyPr/>
                    <a:lstStyle/>
                    <a:p>
                      <a:endParaRPr lang="en-US" dirty="0"/>
                    </a:p>
                  </a:txBody>
                  <a:tcPr marL="68580" marR="68580" marT="34290" marB="34290"/>
                </a:tc>
                <a:extLst>
                  <a:ext uri="{0D108BD9-81ED-4DB2-BD59-A6C34878D82A}">
                    <a16:rowId xmlns:a16="http://schemas.microsoft.com/office/drawing/2014/main" val="10004"/>
                  </a:ext>
                </a:extLst>
              </a:tr>
            </a:tbl>
          </a:graphicData>
        </a:graphic>
      </p:graphicFrame>
      <p:sp>
        <p:nvSpPr>
          <p:cNvPr id="6" name="Text Box 5"/>
          <p:cNvSpPr txBox="1"/>
          <p:nvPr/>
        </p:nvSpPr>
        <p:spPr>
          <a:xfrm>
            <a:off x="565309" y="565786"/>
            <a:ext cx="8295323" cy="714851"/>
          </a:xfrm>
          <a:prstGeom prst="rect">
            <a:avLst/>
          </a:prstGeom>
          <a:noFill/>
        </p:spPr>
        <p:txBody>
          <a:bodyPr wrap="square" lIns="68580" tIns="34290" rIns="68580" bIns="34290" rtlCol="0">
            <a:spAutoFit/>
          </a:bodyPr>
          <a:lstStyle/>
          <a:p>
            <a:r>
              <a:rPr lang="en-US" sz="2100" b="1" dirty="0" err="1">
                <a:latin typeface="Times New Roman" panose="02020603050405020304" charset="0"/>
                <a:cs typeface="Times New Roman" panose="02020603050405020304" charset="0"/>
              </a:rPr>
              <a:t>Nhận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xét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sự</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thay</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đổi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nhiệt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độ</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các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loại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thìa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Quan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sát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tượng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thực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thí</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nghiệm</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điền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kết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quả</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vào</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bảng</a:t>
            </a:r>
            <a:r>
              <a:rPr lang="en-US" sz="2100" b="1"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12664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83870"/>
          </a:xfrm>
          <a:prstGeom prst="rect">
            <a:avLst/>
          </a:prstGeom>
          <a:noFill/>
        </p:spPr>
        <p:txBody>
          <a:bodyPr wrap="square" lIns="68580" tIns="34290" rIns="68580" bIns="34290" rtlCol="0">
            <a:spAutoFit/>
          </a:bodyPr>
          <a:lstStyle/>
          <a:p>
            <a:r>
              <a:rPr lang="en-US" sz="2700" b="1" dirty="0">
                <a:latin typeface="Times New Roman" panose="02020603050405020304" charset="0"/>
                <a:cs typeface="Times New Roman" panose="02020603050405020304" charset="0"/>
              </a:rPr>
              <a:t>2.Thí </a:t>
            </a:r>
            <a:r>
              <a:rPr lang="en-US" sz="2700" b="1" dirty="0" err="1">
                <a:latin typeface="Times New Roman" panose="02020603050405020304" charset="0"/>
                <a:cs typeface="Times New Roman" panose="02020603050405020304" charset="0"/>
              </a:rPr>
              <a:t>nghiệm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tìm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hiểu</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khả</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năng</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dẫn</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nhiệt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của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vật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liệu</a:t>
            </a:r>
            <a:endParaRPr lang="en-US" sz="27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3374386880"/>
              </p:ext>
            </p:extLst>
          </p:nvPr>
        </p:nvGraphicFramePr>
        <p:xfrm>
          <a:off x="351472" y="1290794"/>
          <a:ext cx="8718100" cy="3749039"/>
        </p:xfrm>
        <a:graphic>
          <a:graphicData uri="http://schemas.openxmlformats.org/drawingml/2006/table">
            <a:tbl>
              <a:tblPr firstRow="1" bandRow="1">
                <a:tableStyleId>{073A0DAA-6AF3-43AB-8588-CEC1D06C72B9}</a:tableStyleId>
              </a:tblPr>
              <a:tblGrid>
                <a:gridCol w="2019588">
                  <a:extLst>
                    <a:ext uri="{9D8B030D-6E8A-4147-A177-3AD203B41FA5}">
                      <a16:colId xmlns:a16="http://schemas.microsoft.com/office/drawing/2014/main" val="20000"/>
                    </a:ext>
                  </a:extLst>
                </a:gridCol>
                <a:gridCol w="3508745">
                  <a:extLst>
                    <a:ext uri="{9D8B030D-6E8A-4147-A177-3AD203B41FA5}">
                      <a16:colId xmlns:a16="http://schemas.microsoft.com/office/drawing/2014/main" val="20001"/>
                    </a:ext>
                  </a:extLst>
                </a:gridCol>
                <a:gridCol w="3189767">
                  <a:extLst>
                    <a:ext uri="{9D8B030D-6E8A-4147-A177-3AD203B41FA5}">
                      <a16:colId xmlns:a16="http://schemas.microsoft.com/office/drawing/2014/main" val="20002"/>
                    </a:ext>
                  </a:extLst>
                </a:gridCol>
              </a:tblGrid>
              <a:tr h="723545">
                <a:tc rowSpan="2">
                  <a:txBody>
                    <a:bodyPr/>
                    <a:lstStyle/>
                    <a:p>
                      <a:pPr algn="ctr">
                        <a:buNone/>
                      </a:pPr>
                      <a:r>
                        <a:rPr lang="en-US" sz="1800" dirty="0" err="1"/>
                        <a:t>Vật</a:t>
                      </a:r>
                      <a:r>
                        <a:rPr lang="en-US" sz="1800" dirty="0"/>
                        <a:t> </a:t>
                      </a:r>
                      <a:r>
                        <a:rPr lang="en-US" sz="1800" dirty="0" err="1"/>
                        <a:t>liệu</a:t>
                      </a:r>
                      <a:endParaRPr lang="en-US" sz="1800" dirty="0"/>
                    </a:p>
                    <a:p>
                      <a:pPr>
                        <a:buNone/>
                      </a:pP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Chiếc</a:t>
                      </a:r>
                      <a:r>
                        <a:rPr lang="en-US" sz="1800" dirty="0"/>
                        <a:t> </a:t>
                      </a:r>
                      <a:r>
                        <a:rPr lang="en-US" sz="1800" dirty="0" err="1"/>
                        <a:t>thìa</a:t>
                      </a:r>
                      <a:r>
                        <a:rPr lang="en-US" sz="1800" dirty="0"/>
                        <a:t> </a:t>
                      </a:r>
                      <a:r>
                        <a:rPr lang="en-US" sz="1800" dirty="0" err="1"/>
                        <a:t>nóng</a:t>
                      </a:r>
                      <a:r>
                        <a:rPr lang="en-US" sz="1800" dirty="0"/>
                        <a:t> </a:t>
                      </a:r>
                      <a:r>
                        <a:rPr lang="en-US" sz="1800" dirty="0" err="1"/>
                        <a:t>hơn</a:t>
                      </a:r>
                      <a:r>
                        <a:rPr lang="en-US" sz="1800" dirty="0"/>
                        <a:t>/ </a:t>
                      </a:r>
                      <a:r>
                        <a:rPr lang="en-US" sz="1800" dirty="0" err="1"/>
                        <a:t>lạnh</a:t>
                      </a:r>
                      <a:r>
                        <a:rPr lang="en-US" sz="1800" dirty="0"/>
                        <a:t> </a:t>
                      </a:r>
                      <a:r>
                        <a:rPr lang="en-US" sz="1800" dirty="0" err="1"/>
                        <a:t>hơn</a:t>
                      </a:r>
                      <a:r>
                        <a:rPr lang="en-US" sz="1800" dirty="0"/>
                        <a:t>/ </a:t>
                      </a:r>
                      <a:r>
                        <a:rPr lang="en-US" sz="1800" dirty="0" err="1"/>
                        <a:t>không</a:t>
                      </a:r>
                      <a:r>
                        <a:rPr lang="en-US" sz="1800" dirty="0"/>
                        <a:t> </a:t>
                      </a:r>
                      <a:r>
                        <a:rPr lang="en-US" sz="1800" dirty="0" err="1"/>
                        <a:t>nhận</a:t>
                      </a:r>
                      <a:r>
                        <a:rPr lang="en-US" sz="1800" dirty="0"/>
                        <a:t> </a:t>
                      </a:r>
                      <a:r>
                        <a:rPr lang="en-US" sz="1800" dirty="0" err="1"/>
                        <a:t>thấy</a:t>
                      </a:r>
                      <a:r>
                        <a:rPr lang="en-US" sz="1800" dirty="0"/>
                        <a:t> </a:t>
                      </a:r>
                      <a:r>
                        <a:rPr lang="en-US" sz="1800" dirty="0" err="1"/>
                        <a:t>sự</a:t>
                      </a:r>
                      <a:r>
                        <a:rPr lang="en-US" sz="1800" dirty="0"/>
                        <a:t> </a:t>
                      </a:r>
                      <a:r>
                        <a:rPr lang="en-US" sz="1800" dirty="0" err="1"/>
                        <a:t>thay</a:t>
                      </a:r>
                      <a:r>
                        <a:rPr lang="en-US" sz="1800" dirty="0"/>
                        <a:t> </a:t>
                      </a:r>
                      <a:r>
                        <a:rPr lang="en-US" sz="1800" dirty="0" err="1"/>
                        <a:t>đổi</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rowSpan="2">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nhiệt</a:t>
                      </a:r>
                      <a:r>
                        <a:rPr lang="en-US" sz="1800" dirty="0"/>
                        <a:t> </a:t>
                      </a:r>
                      <a:r>
                        <a:rPr lang="en-US" sz="1800" dirty="0" err="1"/>
                        <a:t>tốt</a:t>
                      </a:r>
                      <a:r>
                        <a:rPr lang="en-US" sz="1800" dirty="0"/>
                        <a:t> hay </a:t>
                      </a:r>
                      <a:r>
                        <a:rPr lang="en-US" sz="1800" dirty="0" err="1"/>
                        <a:t>không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extLst>
                  <a:ext uri="{0D108BD9-81ED-4DB2-BD59-A6C34878D82A}">
                    <a16:rowId xmlns:a16="http://schemas.microsoft.com/office/drawing/2014/main" val="10000"/>
                  </a:ext>
                </a:extLst>
              </a:tr>
              <a:tr h="708660">
                <a:tc vMerge="1">
                  <a:txBody>
                    <a:bodyPr/>
                    <a:lstStyle/>
                    <a:p>
                      <a:endParaRPr lang="en-US"/>
                    </a:p>
                  </a:txBody>
                  <a:tcPr/>
                </a:tc>
                <a:tc>
                  <a:txBody>
                    <a:bodyPr/>
                    <a:lstStyle/>
                    <a:p>
                      <a:pPr algn="ctr">
                        <a:buNone/>
                      </a:pPr>
                      <a:r>
                        <a:rPr lang="en-US" sz="2100" dirty="0" err="1"/>
                        <a:t>Khi</a:t>
                      </a:r>
                      <a:r>
                        <a:rPr lang="en-US" sz="2100" dirty="0"/>
                        <a:t> </a:t>
                      </a:r>
                      <a:r>
                        <a:rPr lang="en-US" sz="2100" dirty="0" err="1"/>
                        <a:t>nhúng</a:t>
                      </a:r>
                      <a:r>
                        <a:rPr lang="en-US" sz="2100" dirty="0"/>
                        <a:t> </a:t>
                      </a:r>
                      <a:r>
                        <a:rPr lang="en-US" sz="2100" dirty="0" err="1"/>
                        <a:t>vào</a:t>
                      </a:r>
                      <a:r>
                        <a:rPr lang="en-US" sz="2100" dirty="0"/>
                        <a:t> </a:t>
                      </a:r>
                      <a:r>
                        <a:rPr lang="en-US" sz="2100" dirty="0" err="1"/>
                        <a:t>nước</a:t>
                      </a:r>
                      <a:r>
                        <a:rPr lang="en-US" sz="2100" dirty="0"/>
                        <a:t> </a:t>
                      </a:r>
                      <a:r>
                        <a:rPr lang="en-US" sz="2100" dirty="0" err="1"/>
                        <a:t>nóng</a:t>
                      </a:r>
                      <a:r>
                        <a:rPr lang="en-US" sz="2100" dirty="0"/>
                        <a:t>?</a:t>
                      </a:r>
                      <a:endParaRPr lang="en-US" sz="2100" b="1" dirty="0">
                        <a:latin typeface="Times New Roman" panose="02020603050405020304" charset="0"/>
                        <a:cs typeface="Times New Roman" panose="02020603050405020304" charset="0"/>
                      </a:endParaRPr>
                    </a:p>
                  </a:txBody>
                  <a:tcPr marL="68580" marR="68580" marT="34290" marB="34290"/>
                </a:tc>
                <a:tc vMerge="1">
                  <a:txBody>
                    <a:bodyPr/>
                    <a:lstStyle/>
                    <a:p>
                      <a:endParaRPr lang="en-US"/>
                    </a:p>
                  </a:txBody>
                  <a:tcPr/>
                </a:tc>
                <a:extLst>
                  <a:ext uri="{0D108BD9-81ED-4DB2-BD59-A6C34878D82A}">
                    <a16:rowId xmlns:a16="http://schemas.microsoft.com/office/drawing/2014/main" val="10001"/>
                  </a:ext>
                </a:extLst>
              </a:tr>
              <a:tr h="765810">
                <a:tc>
                  <a:txBody>
                    <a:bodyPr/>
                    <a:lstStyle/>
                    <a:p>
                      <a:pPr>
                        <a:buNone/>
                      </a:pPr>
                      <a:r>
                        <a:rPr lang="en-US" sz="2100" dirty="0" err="1"/>
                        <a:t>Thìa</a:t>
                      </a:r>
                      <a:r>
                        <a:rPr lang="en-US" sz="2100" dirty="0"/>
                        <a:t> </a:t>
                      </a:r>
                      <a:r>
                        <a:rPr lang="en-US" sz="2100" dirty="0" err="1"/>
                        <a:t>kim</a:t>
                      </a:r>
                      <a:r>
                        <a:rPr lang="en-US" sz="2100" dirty="0"/>
                        <a:t> </a:t>
                      </a:r>
                      <a:r>
                        <a:rPr lang="en-US" sz="2100" dirty="0" err="1"/>
                        <a:t>loại</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a:t>Nóng</a:t>
                      </a:r>
                      <a:r>
                        <a:rPr lang="en-US" sz="1800" b="1" baseline="0" dirty="0"/>
                        <a:t> </a:t>
                      </a:r>
                      <a:r>
                        <a:rPr lang="en-US" sz="1800" b="1" baseline="0" dirty="0" err="1"/>
                        <a:t>hơn</a:t>
                      </a:r>
                      <a:endParaRPr lang="en-US" sz="1800" b="1" dirty="0"/>
                    </a:p>
                  </a:txBody>
                  <a:tcPr marL="68580" marR="68580" marT="34290" marB="34290"/>
                </a:tc>
                <a:tc>
                  <a:txBody>
                    <a:bodyPr/>
                    <a:lstStyle/>
                    <a:p>
                      <a:pPr algn="ctr">
                        <a:buNone/>
                      </a:pPr>
                      <a:r>
                        <a:rPr lang="en-US" sz="1800" b="1" dirty="0" err="1"/>
                        <a:t>Tốt</a:t>
                      </a:r>
                      <a:endParaRPr lang="en-US" sz="1800" b="1" dirty="0"/>
                    </a:p>
                  </a:txBody>
                  <a:tcPr marL="68580" marR="68580" marT="34290" marB="34290"/>
                </a:tc>
                <a:extLst>
                  <a:ext uri="{0D108BD9-81ED-4DB2-BD59-A6C34878D82A}">
                    <a16:rowId xmlns:a16="http://schemas.microsoft.com/office/drawing/2014/main" val="10002"/>
                  </a:ext>
                </a:extLst>
              </a:tr>
              <a:tr h="765810">
                <a:tc>
                  <a:txBody>
                    <a:bodyPr/>
                    <a:lstStyle/>
                    <a:p>
                      <a:pPr>
                        <a:buNone/>
                      </a:pPr>
                      <a:r>
                        <a:rPr lang="en-US" sz="2100"/>
                        <a:t>Thìa 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a:t>Hơi</a:t>
                      </a:r>
                      <a:r>
                        <a:rPr lang="en-US" sz="1800" b="1" baseline="0" dirty="0"/>
                        <a:t> </a:t>
                      </a:r>
                      <a:r>
                        <a:rPr lang="en-US" sz="1800" b="1" baseline="0" dirty="0" err="1"/>
                        <a:t>nóng</a:t>
                      </a:r>
                      <a:endParaRPr lang="en-US" sz="1800" b="1" dirty="0"/>
                    </a:p>
                  </a:txBody>
                  <a:tcPr marL="68580" marR="68580" marT="34290" marB="34290"/>
                </a:tc>
                <a:tc>
                  <a:txBody>
                    <a:bodyPr/>
                    <a:lstStyle/>
                    <a:p>
                      <a:pPr algn="ctr">
                        <a:buNone/>
                      </a:pPr>
                      <a:r>
                        <a:rPr lang="en-US" sz="1800" b="1" dirty="0" err="1"/>
                        <a:t>Kém</a:t>
                      </a:r>
                      <a:endParaRPr lang="en-US" sz="1800" b="1" dirty="0"/>
                    </a:p>
                  </a:txBody>
                  <a:tcPr marL="68580" marR="68580" marT="34290" marB="34290"/>
                </a:tc>
                <a:extLst>
                  <a:ext uri="{0D108BD9-81ED-4DB2-BD59-A6C34878D82A}">
                    <a16:rowId xmlns:a16="http://schemas.microsoft.com/office/drawing/2014/main" val="10003"/>
                  </a:ext>
                </a:extLst>
              </a:tr>
              <a:tr h="617219">
                <a:tc>
                  <a:txBody>
                    <a:bodyPr/>
                    <a:lstStyle/>
                    <a:p>
                      <a:pPr>
                        <a:buNone/>
                      </a:pPr>
                      <a:r>
                        <a:rPr lang="en-US" sz="2100" dirty="0" err="1"/>
                        <a:t>Thìa</a:t>
                      </a:r>
                      <a:r>
                        <a:rPr lang="en-US" sz="2100" dirty="0"/>
                        <a:t> </a:t>
                      </a:r>
                      <a:r>
                        <a:rPr lang="en-US" sz="2100" dirty="0" err="1"/>
                        <a:t>gỗ</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a:t>Không</a:t>
                      </a:r>
                      <a:r>
                        <a:rPr lang="en-US" sz="1800" b="1" baseline="0" dirty="0"/>
                        <a:t> </a:t>
                      </a:r>
                      <a:r>
                        <a:rPr lang="en-US" sz="1800" b="1" baseline="0" dirty="0" err="1"/>
                        <a:t>nhận</a:t>
                      </a:r>
                      <a:r>
                        <a:rPr lang="en-US" sz="1800" b="1" baseline="0" dirty="0"/>
                        <a:t> </a:t>
                      </a:r>
                      <a:r>
                        <a:rPr lang="en-US" sz="1800" b="1" baseline="0" dirty="0" err="1"/>
                        <a:t>thấy</a:t>
                      </a:r>
                      <a:r>
                        <a:rPr lang="en-US" sz="1800" b="1" baseline="0" dirty="0"/>
                        <a:t> </a:t>
                      </a:r>
                      <a:r>
                        <a:rPr lang="en-US" sz="1800" b="1" baseline="0" dirty="0" err="1"/>
                        <a:t>sự</a:t>
                      </a:r>
                      <a:r>
                        <a:rPr lang="en-US" sz="1800" b="1" baseline="0" dirty="0"/>
                        <a:t> </a:t>
                      </a:r>
                      <a:r>
                        <a:rPr lang="en-US" sz="1800" b="1" baseline="0" dirty="0" err="1"/>
                        <a:t>thay</a:t>
                      </a:r>
                      <a:r>
                        <a:rPr lang="en-US" sz="1800" b="1" baseline="0" dirty="0"/>
                        <a:t> </a:t>
                      </a:r>
                      <a:r>
                        <a:rPr lang="en-US" sz="1800" b="1" baseline="0" dirty="0" err="1"/>
                        <a:t>đổi</a:t>
                      </a:r>
                      <a:endParaRPr lang="en-US" sz="1800" b="1" dirty="0"/>
                    </a:p>
                  </a:txBody>
                  <a:tcPr marL="68580" marR="68580" marT="34290" marB="34290"/>
                </a:tc>
                <a:tc>
                  <a:txBody>
                    <a:bodyPr/>
                    <a:lstStyle/>
                    <a:p>
                      <a:pPr algn="ctr">
                        <a:buNone/>
                      </a:pPr>
                      <a:r>
                        <a:rPr lang="en-US" sz="1800" b="1" dirty="0" err="1"/>
                        <a:t>Không</a:t>
                      </a:r>
                      <a:r>
                        <a:rPr lang="en-US" sz="1800" b="1" baseline="0" dirty="0"/>
                        <a:t> </a:t>
                      </a:r>
                      <a:r>
                        <a:rPr lang="en-US" sz="1800" b="1" baseline="0" dirty="0" err="1"/>
                        <a:t>dẫn</a:t>
                      </a:r>
                      <a:r>
                        <a:rPr lang="en-US" sz="1800" b="1" baseline="0" dirty="0"/>
                        <a:t> </a:t>
                      </a:r>
                      <a:r>
                        <a:rPr lang="en-US" sz="1800" b="1" baseline="0" dirty="0" err="1"/>
                        <a:t>nhiệt</a:t>
                      </a:r>
                      <a:endParaRPr lang="en-US" sz="1800" b="1" dirty="0"/>
                    </a:p>
                  </a:txBody>
                  <a:tcPr marL="68580" marR="68580" marT="34290" marB="34290"/>
                </a:tc>
                <a:extLst>
                  <a:ext uri="{0D108BD9-81ED-4DB2-BD59-A6C34878D82A}">
                    <a16:rowId xmlns:a16="http://schemas.microsoft.com/office/drawing/2014/main" val="10004"/>
                  </a:ext>
                </a:extLst>
              </a:tr>
            </a:tbl>
          </a:graphicData>
        </a:graphic>
      </p:graphicFrame>
      <p:sp>
        <p:nvSpPr>
          <p:cNvPr id="6" name="Text Box 5"/>
          <p:cNvSpPr txBox="1"/>
          <p:nvPr/>
        </p:nvSpPr>
        <p:spPr>
          <a:xfrm>
            <a:off x="565309" y="565786"/>
            <a:ext cx="8295323" cy="714851"/>
          </a:xfrm>
          <a:prstGeom prst="rect">
            <a:avLst/>
          </a:prstGeom>
          <a:noFill/>
        </p:spPr>
        <p:txBody>
          <a:bodyPr wrap="square" lIns="68580" tIns="34290" rIns="68580" bIns="34290" rtlCol="0">
            <a:spAutoFit/>
          </a:bodyPr>
          <a:lstStyle/>
          <a:p>
            <a:r>
              <a:rPr lang="en-US" sz="2100" b="1" dirty="0" err="1">
                <a:latin typeface="Times New Roman" panose="02020603050405020304" charset="0"/>
                <a:cs typeface="Times New Roman" panose="02020603050405020304" charset="0"/>
              </a:rPr>
              <a:t>Nhận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xét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sự</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thay</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đổi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nhiệt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độ</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các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loại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thìa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Quan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sát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tượng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thực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thí</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nghiệm</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điền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kết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quả</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vào</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bảng</a:t>
            </a:r>
            <a:r>
              <a:rPr lang="en-US" sz="2100" b="1"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329511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78419"/>
            <a:ext cx="9144000" cy="988741"/>
          </a:xfrm>
          <a:solidFill>
            <a:schemeClr val="accent3">
              <a:lumMod val="40000"/>
              <a:lumOff val="60000"/>
            </a:schemeClr>
          </a:solidFill>
        </p:spPr>
        <p:txBody>
          <a:bodyPr>
            <a:noAutofit/>
          </a:bodyPr>
          <a:lstStyle/>
          <a:p>
            <a:pPr algn="just"/>
            <a:r>
              <a:rPr lang="en-US" sz="2800" dirty="0">
                <a:solidFill>
                  <a:schemeClr val="tx1"/>
                </a:solidFill>
                <a:latin typeface="+mn-lt"/>
              </a:rPr>
              <a:t>II. </a:t>
            </a:r>
            <a:r>
              <a:rPr lang="en-US" sz="2800" dirty="0" err="1">
                <a:solidFill>
                  <a:schemeClr val="tx1"/>
                </a:solidFill>
                <a:latin typeface="+mn-lt"/>
              </a:rPr>
              <a:t>TÍNH</a:t>
            </a:r>
            <a:r>
              <a:rPr lang="en-US" sz="2800" dirty="0">
                <a:solidFill>
                  <a:schemeClr val="tx1"/>
                </a:solidFill>
                <a:latin typeface="+mn-lt"/>
              </a:rPr>
              <a:t> </a:t>
            </a:r>
            <a:r>
              <a:rPr lang="en-US" sz="2800" dirty="0" err="1">
                <a:solidFill>
                  <a:schemeClr val="tx1"/>
                </a:solidFill>
                <a:latin typeface="+mn-lt"/>
              </a:rPr>
              <a:t>CHẤT</a:t>
            </a:r>
            <a:r>
              <a:rPr lang="en-US" sz="2800" dirty="0">
                <a:solidFill>
                  <a:schemeClr val="tx1"/>
                </a:solidFill>
                <a:latin typeface="+mn-lt"/>
              </a:rPr>
              <a:t> </a:t>
            </a:r>
            <a:r>
              <a:rPr lang="en-US" sz="2800" dirty="0" err="1">
                <a:solidFill>
                  <a:schemeClr val="tx1"/>
                </a:solidFill>
                <a:latin typeface="+mn-lt"/>
              </a:rPr>
              <a:t>VÀ</a:t>
            </a:r>
            <a:r>
              <a:rPr lang="en-US" sz="2800" dirty="0">
                <a:solidFill>
                  <a:schemeClr val="tx1"/>
                </a:solidFill>
                <a:latin typeface="+mn-lt"/>
              </a:rPr>
              <a:t> </a:t>
            </a:r>
            <a:r>
              <a:rPr lang="en-US" sz="2800" dirty="0" err="1">
                <a:solidFill>
                  <a:schemeClr val="tx1"/>
                </a:solidFill>
                <a:latin typeface="+mn-lt"/>
              </a:rPr>
              <a:t>ỨNG</a:t>
            </a:r>
            <a:r>
              <a:rPr lang="en-US" sz="2800" dirty="0">
                <a:solidFill>
                  <a:schemeClr val="tx1"/>
                </a:solidFill>
                <a:latin typeface="+mn-lt"/>
              </a:rPr>
              <a:t> </a:t>
            </a:r>
            <a:r>
              <a:rPr lang="en-US" sz="2800" dirty="0" err="1">
                <a:solidFill>
                  <a:schemeClr val="tx1"/>
                </a:solidFill>
                <a:latin typeface="+mn-lt"/>
              </a:rPr>
              <a:t>DỤNG</a:t>
            </a:r>
            <a:r>
              <a:rPr lang="en-US" sz="2800" dirty="0">
                <a:solidFill>
                  <a:schemeClr val="tx1"/>
                </a:solidFill>
                <a:latin typeface="+mn-lt"/>
              </a:rPr>
              <a:t> </a:t>
            </a:r>
            <a:r>
              <a:rPr lang="en-US" sz="2800" dirty="0" err="1">
                <a:solidFill>
                  <a:schemeClr val="tx1"/>
                </a:solidFill>
                <a:latin typeface="+mn-lt"/>
              </a:rPr>
              <a:t>CỦA</a:t>
            </a:r>
            <a:r>
              <a:rPr lang="en-US" sz="2800" dirty="0">
                <a:solidFill>
                  <a:schemeClr val="tx1"/>
                </a:solidFill>
                <a:latin typeface="+mn-lt"/>
              </a:rPr>
              <a:t> </a:t>
            </a:r>
            <a:r>
              <a:rPr lang="en-US" sz="2800" dirty="0" err="1">
                <a:solidFill>
                  <a:schemeClr val="tx1"/>
                </a:solidFill>
                <a:latin typeface="+mn-lt"/>
              </a:rPr>
              <a:t>VẬT</a:t>
            </a:r>
            <a:r>
              <a:rPr lang="en-US" sz="2800" dirty="0">
                <a:solidFill>
                  <a:schemeClr val="tx1"/>
                </a:solidFill>
                <a:latin typeface="+mn-lt"/>
              </a:rPr>
              <a:t> </a:t>
            </a:r>
            <a:r>
              <a:rPr lang="en-US" sz="2800" dirty="0" err="1">
                <a:solidFill>
                  <a:schemeClr val="tx1"/>
                </a:solidFill>
                <a:latin typeface="+mn-lt"/>
              </a:rPr>
              <a:t>LIỆU</a:t>
            </a:r>
            <a:endParaRPr lang="en-US" sz="2800" dirty="0">
              <a:solidFill>
                <a:schemeClr val="tx1"/>
              </a:solidFill>
              <a:latin typeface="+mn-lt"/>
            </a:endParaRPr>
          </a:p>
        </p:txBody>
      </p:sp>
      <p:sp>
        <p:nvSpPr>
          <p:cNvPr id="4" name="Content Placeholder 2"/>
          <p:cNvSpPr txBox="1">
            <a:spLocks/>
          </p:cNvSpPr>
          <p:nvPr/>
        </p:nvSpPr>
        <p:spPr>
          <a:xfrm>
            <a:off x="579862" y="1671349"/>
            <a:ext cx="8184997" cy="2743200"/>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indent="-457200" algn="just">
              <a:lnSpc>
                <a:spcPct val="150000"/>
              </a:lnSpc>
              <a:buFontTx/>
              <a:buChar char="-"/>
            </a:pPr>
            <a:r>
              <a:rPr lang="en-US" sz="2800" dirty="0">
                <a:solidFill>
                  <a:schemeClr val="tx1"/>
                </a:solidFill>
                <a:latin typeface="+mj-lt"/>
              </a:rPr>
              <a:t>Kim </a:t>
            </a:r>
            <a:r>
              <a:rPr lang="en-US" sz="2800" dirty="0" err="1">
                <a:solidFill>
                  <a:schemeClr val="tx1"/>
                </a:solidFill>
                <a:latin typeface="+mj-lt"/>
              </a:rPr>
              <a:t>loại</a:t>
            </a:r>
            <a:r>
              <a:rPr lang="en-US" sz="2800" dirty="0">
                <a:solidFill>
                  <a:schemeClr val="tx1"/>
                </a:solidFill>
                <a:latin typeface="+mj-lt"/>
              </a:rPr>
              <a:t> </a:t>
            </a:r>
            <a:r>
              <a:rPr lang="en-US" sz="2800" dirty="0" err="1">
                <a:solidFill>
                  <a:schemeClr val="tx1"/>
                </a:solidFill>
                <a:latin typeface="+mj-lt"/>
              </a:rPr>
              <a:t>dẫn</a:t>
            </a:r>
            <a:r>
              <a:rPr lang="en-US" sz="2800" dirty="0">
                <a:solidFill>
                  <a:schemeClr val="tx1"/>
                </a:solidFill>
                <a:latin typeface="+mj-lt"/>
              </a:rPr>
              <a:t> </a:t>
            </a:r>
            <a:r>
              <a:rPr lang="en-US" sz="2800" dirty="0" err="1">
                <a:solidFill>
                  <a:schemeClr val="tx1"/>
                </a:solidFill>
                <a:latin typeface="+mj-lt"/>
              </a:rPr>
              <a:t>nhiệt</a:t>
            </a:r>
            <a:r>
              <a:rPr lang="en-US" sz="2800" dirty="0">
                <a:solidFill>
                  <a:schemeClr val="tx1"/>
                </a:solidFill>
                <a:latin typeface="+mj-lt"/>
              </a:rPr>
              <a:t> </a:t>
            </a:r>
            <a:r>
              <a:rPr lang="en-US" sz="2800" dirty="0" err="1">
                <a:solidFill>
                  <a:schemeClr val="tx1"/>
                </a:solidFill>
                <a:latin typeface="+mj-lt"/>
              </a:rPr>
              <a:t>tốt</a:t>
            </a:r>
            <a:endParaRPr lang="en-US" sz="2800" dirty="0">
              <a:solidFill>
                <a:schemeClr val="tx1"/>
              </a:solidFill>
              <a:latin typeface="+mj-lt"/>
            </a:endParaRPr>
          </a:p>
          <a:p>
            <a:pPr indent="-457200" algn="just">
              <a:lnSpc>
                <a:spcPct val="150000"/>
              </a:lnSpc>
              <a:buFontTx/>
              <a:buChar char="-"/>
            </a:pPr>
            <a:r>
              <a:rPr lang="en-US" sz="2800" dirty="0" err="1">
                <a:solidFill>
                  <a:schemeClr val="tx1"/>
                </a:solidFill>
                <a:latin typeface="+mj-lt"/>
              </a:rPr>
              <a:t>Gỗ</a:t>
            </a:r>
            <a:r>
              <a:rPr lang="en-US" sz="2800" dirty="0">
                <a:solidFill>
                  <a:schemeClr val="tx1"/>
                </a:solidFill>
                <a:latin typeface="+mj-lt"/>
              </a:rPr>
              <a:t>, </a:t>
            </a:r>
            <a:r>
              <a:rPr lang="en-US" sz="2800" dirty="0" err="1">
                <a:solidFill>
                  <a:schemeClr val="tx1"/>
                </a:solidFill>
                <a:latin typeface="+mj-lt"/>
              </a:rPr>
              <a:t>nhựa</a:t>
            </a:r>
            <a:r>
              <a:rPr lang="en-US" sz="2800" dirty="0">
                <a:solidFill>
                  <a:schemeClr val="tx1"/>
                </a:solidFill>
                <a:latin typeface="+mj-lt"/>
              </a:rPr>
              <a:t>, </a:t>
            </a:r>
            <a:r>
              <a:rPr lang="en-US" sz="2800" dirty="0" err="1">
                <a:solidFill>
                  <a:schemeClr val="tx1"/>
                </a:solidFill>
                <a:latin typeface="+mj-lt"/>
              </a:rPr>
              <a:t>cao</a:t>
            </a:r>
            <a:r>
              <a:rPr lang="en-US" sz="2800" dirty="0">
                <a:solidFill>
                  <a:schemeClr val="tx1"/>
                </a:solidFill>
                <a:latin typeface="+mj-lt"/>
              </a:rPr>
              <a:t> </a:t>
            </a:r>
            <a:r>
              <a:rPr lang="en-US" sz="2800" dirty="0" err="1">
                <a:solidFill>
                  <a:schemeClr val="tx1"/>
                </a:solidFill>
                <a:latin typeface="+mj-lt"/>
              </a:rPr>
              <a:t>su</a:t>
            </a:r>
            <a:r>
              <a:rPr lang="en-US" sz="2800" dirty="0">
                <a:solidFill>
                  <a:schemeClr val="tx1"/>
                </a:solidFill>
                <a:latin typeface="+mj-lt"/>
              </a:rPr>
              <a:t>, </a:t>
            </a:r>
            <a:r>
              <a:rPr lang="en-US" sz="2800" dirty="0" err="1">
                <a:solidFill>
                  <a:schemeClr val="tx1"/>
                </a:solidFill>
                <a:latin typeface="+mj-lt"/>
              </a:rPr>
              <a:t>thủy</a:t>
            </a:r>
            <a:r>
              <a:rPr lang="en-US" sz="2800" dirty="0">
                <a:solidFill>
                  <a:schemeClr val="tx1"/>
                </a:solidFill>
                <a:latin typeface="+mj-lt"/>
              </a:rPr>
              <a:t> </a:t>
            </a:r>
            <a:r>
              <a:rPr lang="en-US" sz="2800" dirty="0" err="1">
                <a:solidFill>
                  <a:schemeClr val="tx1"/>
                </a:solidFill>
                <a:latin typeface="+mj-lt"/>
              </a:rPr>
              <a:t>tinh</a:t>
            </a:r>
            <a:r>
              <a:rPr lang="en-US" sz="2800" dirty="0">
                <a:solidFill>
                  <a:schemeClr val="tx1"/>
                </a:solidFill>
                <a:latin typeface="+mj-lt"/>
              </a:rPr>
              <a:t>…  </a:t>
            </a:r>
            <a:r>
              <a:rPr lang="en-US" sz="2800" dirty="0" err="1">
                <a:solidFill>
                  <a:schemeClr val="tx1"/>
                </a:solidFill>
                <a:latin typeface="+mj-lt"/>
              </a:rPr>
              <a:t>dẫn</a:t>
            </a:r>
            <a:r>
              <a:rPr lang="en-US" sz="2800" dirty="0">
                <a:solidFill>
                  <a:schemeClr val="tx1"/>
                </a:solidFill>
                <a:latin typeface="+mj-lt"/>
              </a:rPr>
              <a:t> </a:t>
            </a:r>
            <a:r>
              <a:rPr lang="en-US" sz="2800" dirty="0" err="1">
                <a:solidFill>
                  <a:schemeClr val="tx1"/>
                </a:solidFill>
                <a:latin typeface="+mj-lt"/>
              </a:rPr>
              <a:t>nhiệt</a:t>
            </a:r>
            <a:r>
              <a:rPr lang="en-US" sz="2800" dirty="0">
                <a:solidFill>
                  <a:schemeClr val="tx1"/>
                </a:solidFill>
                <a:latin typeface="+mj-lt"/>
              </a:rPr>
              <a:t> </a:t>
            </a:r>
            <a:r>
              <a:rPr lang="en-US" sz="2800" dirty="0" err="1">
                <a:solidFill>
                  <a:schemeClr val="tx1"/>
                </a:solidFill>
                <a:latin typeface="+mj-lt"/>
              </a:rPr>
              <a:t>kém</a:t>
            </a:r>
            <a:r>
              <a:rPr lang="en-US" sz="2800" dirty="0">
                <a:solidFill>
                  <a:schemeClr val="tx1"/>
                </a:solidFill>
                <a:latin typeface="+mj-lt"/>
              </a:rPr>
              <a:t> </a:t>
            </a:r>
            <a:r>
              <a:rPr lang="en-US" sz="2800" dirty="0" err="1">
                <a:solidFill>
                  <a:schemeClr val="tx1"/>
                </a:solidFill>
                <a:latin typeface="+mj-lt"/>
              </a:rPr>
              <a:t>hoặc</a:t>
            </a:r>
            <a:r>
              <a:rPr lang="en-US" sz="2800" dirty="0">
                <a:solidFill>
                  <a:schemeClr val="tx1"/>
                </a:solidFill>
                <a:latin typeface="+mj-lt"/>
              </a:rPr>
              <a:t> </a:t>
            </a:r>
            <a:r>
              <a:rPr lang="en-US" sz="2800" dirty="0" err="1">
                <a:solidFill>
                  <a:schemeClr val="tx1"/>
                </a:solidFill>
                <a:latin typeface="+mj-lt"/>
              </a:rPr>
              <a:t>không</a:t>
            </a:r>
            <a:r>
              <a:rPr lang="en-US" sz="2800" dirty="0">
                <a:solidFill>
                  <a:schemeClr val="tx1"/>
                </a:solidFill>
                <a:latin typeface="+mj-lt"/>
              </a:rPr>
              <a:t> </a:t>
            </a:r>
            <a:r>
              <a:rPr lang="en-US" sz="2800" dirty="0" err="1">
                <a:solidFill>
                  <a:schemeClr val="tx1"/>
                </a:solidFill>
                <a:latin typeface="+mj-lt"/>
              </a:rPr>
              <a:t>dẫn</a:t>
            </a:r>
            <a:r>
              <a:rPr lang="en-US" sz="2800" dirty="0">
                <a:solidFill>
                  <a:schemeClr val="tx1"/>
                </a:solidFill>
                <a:latin typeface="+mj-lt"/>
              </a:rPr>
              <a:t> </a:t>
            </a:r>
            <a:r>
              <a:rPr lang="en-US" sz="2800" dirty="0" err="1">
                <a:solidFill>
                  <a:schemeClr val="tx1"/>
                </a:solidFill>
                <a:latin typeface="+mj-lt"/>
              </a:rPr>
              <a:t>nhiệt</a:t>
            </a:r>
            <a:r>
              <a:rPr lang="en-US" sz="2800" dirty="0">
                <a:solidFill>
                  <a:schemeClr val="tx1"/>
                </a:solidFill>
                <a:latin typeface="+mj-lt"/>
              </a:rPr>
              <a:t>.	</a:t>
            </a:r>
          </a:p>
          <a:p>
            <a:pPr marL="0" indent="0" algn="just">
              <a:lnSpc>
                <a:spcPct val="150000"/>
              </a:lnSpc>
            </a:pPr>
            <a:r>
              <a:rPr lang="en-US" sz="2800" dirty="0">
                <a:solidFill>
                  <a:schemeClr val="tx1"/>
                </a:solidFill>
                <a:latin typeface="+mj-lt"/>
              </a:rPr>
              <a:t>	</a:t>
            </a:r>
          </a:p>
        </p:txBody>
      </p:sp>
      <p:sp>
        <p:nvSpPr>
          <p:cNvPr id="5" name="TextBox 4"/>
          <p:cNvSpPr txBox="1"/>
          <p:nvPr/>
        </p:nvSpPr>
        <p:spPr>
          <a:xfrm>
            <a:off x="289932" y="1271239"/>
            <a:ext cx="6021658" cy="400110"/>
          </a:xfrm>
          <a:prstGeom prst="rect">
            <a:avLst/>
          </a:prstGeom>
          <a:noFill/>
        </p:spPr>
        <p:txBody>
          <a:bodyPr wrap="square" rtlCol="0">
            <a:spAutoFit/>
          </a:bodyPr>
          <a:lstStyle/>
          <a:p>
            <a:r>
              <a:rPr lang="en-US" sz="2000" b="1" dirty="0">
                <a:solidFill>
                  <a:schemeClr val="tx1"/>
                </a:solidFill>
              </a:rPr>
              <a:t>2. </a:t>
            </a:r>
            <a:r>
              <a:rPr lang="en-US" sz="2000" b="1" dirty="0" err="1">
                <a:solidFill>
                  <a:schemeClr val="tx1"/>
                </a:solidFill>
              </a:rPr>
              <a:t>Tìm</a:t>
            </a:r>
            <a:r>
              <a:rPr lang="en-US" sz="2000" b="1" dirty="0">
                <a:solidFill>
                  <a:schemeClr val="tx1"/>
                </a:solidFill>
              </a:rPr>
              <a:t> </a:t>
            </a:r>
            <a:r>
              <a:rPr lang="en-US" sz="2000" b="1" dirty="0" err="1">
                <a:solidFill>
                  <a:schemeClr val="tx1"/>
                </a:solidFill>
              </a:rPr>
              <a:t>hiểu</a:t>
            </a:r>
            <a:r>
              <a:rPr lang="en-US" sz="2000" b="1" dirty="0">
                <a:solidFill>
                  <a:schemeClr val="tx1"/>
                </a:solidFill>
              </a:rPr>
              <a:t> </a:t>
            </a:r>
            <a:r>
              <a:rPr lang="en-US" sz="2000" b="1" dirty="0" err="1">
                <a:solidFill>
                  <a:schemeClr val="tx1"/>
                </a:solidFill>
              </a:rPr>
              <a:t>khả</a:t>
            </a:r>
            <a:r>
              <a:rPr lang="en-US" sz="2000" b="1" dirty="0">
                <a:solidFill>
                  <a:schemeClr val="tx1"/>
                </a:solidFill>
              </a:rPr>
              <a:t> </a:t>
            </a:r>
            <a:r>
              <a:rPr lang="en-US" sz="2000" b="1" dirty="0" err="1">
                <a:solidFill>
                  <a:schemeClr val="tx1"/>
                </a:solidFill>
              </a:rPr>
              <a:t>năng</a:t>
            </a:r>
            <a:r>
              <a:rPr lang="en-US" sz="2000" b="1" dirty="0">
                <a:solidFill>
                  <a:schemeClr val="tx1"/>
                </a:solidFill>
              </a:rPr>
              <a:t> </a:t>
            </a:r>
            <a:r>
              <a:rPr lang="en-US" sz="2000" b="1" dirty="0" err="1">
                <a:solidFill>
                  <a:schemeClr val="tx1"/>
                </a:solidFill>
              </a:rPr>
              <a:t>dẫn</a:t>
            </a:r>
            <a:r>
              <a:rPr lang="en-US" sz="2000" b="1" dirty="0">
                <a:solidFill>
                  <a:schemeClr val="tx1"/>
                </a:solidFill>
              </a:rPr>
              <a:t> </a:t>
            </a:r>
            <a:r>
              <a:rPr lang="en-US" sz="2000" b="1" dirty="0" err="1">
                <a:solidFill>
                  <a:schemeClr val="tx1"/>
                </a:solidFill>
              </a:rPr>
              <a:t>nhiệt</a:t>
            </a:r>
            <a:r>
              <a:rPr lang="en-US" sz="2000" b="1" dirty="0">
                <a:solidFill>
                  <a:schemeClr val="tx1"/>
                </a:solidFill>
              </a:rPr>
              <a:t> </a:t>
            </a:r>
            <a:r>
              <a:rPr lang="en-US" sz="2000" b="1" dirty="0" err="1">
                <a:solidFill>
                  <a:schemeClr val="tx1"/>
                </a:solidFill>
              </a:rPr>
              <a:t>của</a:t>
            </a:r>
            <a:r>
              <a:rPr lang="en-US" sz="2000" b="1" dirty="0">
                <a:solidFill>
                  <a:schemeClr val="tx1"/>
                </a:solidFill>
              </a:rPr>
              <a:t> </a:t>
            </a:r>
            <a:r>
              <a:rPr lang="en-US" sz="2000" b="1" dirty="0" err="1">
                <a:solidFill>
                  <a:schemeClr val="tx1"/>
                </a:solidFill>
              </a:rPr>
              <a:t>vật</a:t>
            </a:r>
            <a:r>
              <a:rPr lang="en-US" sz="2000" b="1" dirty="0">
                <a:solidFill>
                  <a:schemeClr val="tx1"/>
                </a:solidFill>
              </a:rPr>
              <a:t> </a:t>
            </a:r>
            <a:r>
              <a:rPr lang="en-US" sz="2000" b="1" dirty="0" err="1">
                <a:solidFill>
                  <a:schemeClr val="tx1"/>
                </a:solidFill>
              </a:rPr>
              <a:t>liệu</a:t>
            </a:r>
            <a:endParaRPr lang="en-US" sz="20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 y="1775428"/>
            <a:ext cx="915304" cy="915304"/>
          </a:xfrm>
          <a:prstGeom prst="rect">
            <a:avLst/>
          </a:prstGeom>
        </p:spPr>
      </p:pic>
    </p:spTree>
    <p:extLst>
      <p:ext uri="{BB962C8B-B14F-4D97-AF65-F5344CB8AC3E}">
        <p14:creationId xmlns:p14="http://schemas.microsoft.com/office/powerpoint/2010/main" val="33868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93" y="672860"/>
            <a:ext cx="6017949" cy="481823"/>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II. </a:t>
            </a:r>
            <a:r>
              <a:rPr lang="en-US" sz="2400" b="1" dirty="0" err="1">
                <a:latin typeface="Tahoma" panose="020B0604030504040204" pitchFamily="34" charset="0"/>
                <a:ea typeface="Tahoma" panose="020B0604030504040204" pitchFamily="34" charset="0"/>
                <a:cs typeface="Tahoma" panose="020B0604030504040204" pitchFamily="34" charset="0"/>
              </a:rPr>
              <a:t>Tính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chất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508003" y="3956690"/>
            <a:ext cx="8311487" cy="911307"/>
          </a:xfrm>
          <a:prstGeom prst="rect">
            <a:avLst/>
          </a:prstGeom>
          <a:noFill/>
        </p:spPr>
        <p:txBody>
          <a:bodyPr wrap="square" lIns="68580" tIns="34290" rIns="68580" bIns="34290" rtlCol="0">
            <a:spAutoFit/>
          </a:bodyPr>
          <a:lstStyle/>
          <a:p>
            <a:pPr algn="ctr">
              <a:lnSpc>
                <a:spcPct val="114000"/>
              </a:lnSpc>
            </a:pPr>
            <a:r>
              <a:rPr lang="en-US" sz="2400" dirty="0" err="1">
                <a:latin typeface="Tahoma" panose="020B0604030504040204" pitchFamily="34" charset="0"/>
                <a:ea typeface="Tahoma" panose="020B0604030504040204" pitchFamily="34" charset="0"/>
                <a:cs typeface="Tahoma" panose="020B0604030504040204" pitchFamily="34" charset="0"/>
              </a:rPr>
              <a:t>Đồ</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nấu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ăn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kim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gỗ</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hoặc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tránh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bỏng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cầm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09" y="1305545"/>
            <a:ext cx="2785164" cy="21577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538" y="1593620"/>
            <a:ext cx="2818867" cy="2244733"/>
          </a:xfrm>
          <a:prstGeom prst="rect">
            <a:avLst/>
          </a:prstGeom>
        </p:spPr>
      </p:pic>
    </p:spTree>
    <p:extLst>
      <p:ext uri="{BB962C8B-B14F-4D97-AF65-F5344CB8AC3E}">
        <p14:creationId xmlns:p14="http://schemas.microsoft.com/office/powerpoint/2010/main" val="13285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solidFill>
                  <a:srgbClr val="FF0000"/>
                </a:solidFill>
              </a:rPr>
              <a:t>TÍNH CHẤT CỦA MỘT SỐ VẬT LIỆU THÔNG DỤNG</a:t>
            </a:r>
            <a:br>
              <a:rPr lang="en-US">
                <a:solidFill>
                  <a:srgbClr val="FF0000"/>
                </a:solidFill>
              </a:rPr>
            </a:br>
            <a:endParaRPr lang="en-US">
              <a:solidFill>
                <a:srgbClr val="FF0000"/>
              </a:solidFill>
            </a:endParaRPr>
          </a:p>
        </p:txBody>
      </p:sp>
      <p:pic>
        <p:nvPicPr>
          <p:cNvPr id="6" name="Picture 5"/>
          <p:cNvPicPr>
            <a:picLocks noChangeAspect="1"/>
          </p:cNvPicPr>
          <p:nvPr/>
        </p:nvPicPr>
        <p:blipFill>
          <a:blip r:embed="rId2"/>
          <a:stretch>
            <a:fillRect/>
          </a:stretch>
        </p:blipFill>
        <p:spPr>
          <a:xfrm>
            <a:off x="138139" y="628650"/>
            <a:ext cx="8939186" cy="4201515"/>
          </a:xfrm>
          <a:prstGeom prst="rect">
            <a:avLst/>
          </a:prstGeom>
        </p:spPr>
      </p:pic>
    </p:spTree>
    <p:extLst>
      <p:ext uri="{BB962C8B-B14F-4D97-AF65-F5344CB8AC3E}">
        <p14:creationId xmlns:p14="http://schemas.microsoft.com/office/powerpoint/2010/main" val="4219142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1154683"/>
            <a:ext cx="7813442" cy="911307"/>
          </a:xfrm>
          <a:prstGeom prst="rect">
            <a:avLst/>
          </a:prstGeom>
          <a:noFill/>
        </p:spPr>
        <p:txBody>
          <a:bodyPr wrap="square" lIns="68580" tIns="34290" rIns="68580" bIns="34290" rtlCol="0">
            <a:spAutoFit/>
          </a:bodyPr>
          <a:lstStyle/>
          <a:p>
            <a:pPr>
              <a:lnSpc>
                <a:spcPct val="114000"/>
              </a:lnSpc>
            </a:pP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chiếc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ấm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đun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nước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ta </a:t>
            </a:r>
            <a:r>
              <a:rPr lang="en-US" sz="2400" dirty="0" err="1">
                <a:latin typeface="Tahoma" panose="020B0604030504040204" pitchFamily="34" charset="0"/>
                <a:ea typeface="Tahoma" panose="020B0604030504040204" pitchFamily="34" charset="0"/>
                <a:cs typeface="Tahoma" panose="020B0604030504040204" pitchFamily="34" charset="0"/>
              </a:rPr>
              <a:t>sử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liệu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gì</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0861" t="4645" r="7088" b="3435"/>
          <a:stretch/>
        </p:blipFill>
        <p:spPr>
          <a:xfrm>
            <a:off x="3446914" y="2115152"/>
            <a:ext cx="2425700" cy="2717399"/>
          </a:xfrm>
          <a:prstGeom prst="rect">
            <a:avLst/>
          </a:prstGeom>
        </p:spPr>
      </p:pic>
      <p:cxnSp>
        <p:nvCxnSpPr>
          <p:cNvPr id="10" name="Straight Arrow Connector 9"/>
          <p:cNvCxnSpPr/>
          <p:nvPr/>
        </p:nvCxnSpPr>
        <p:spPr>
          <a:xfrm flipV="1">
            <a:off x="2811646" y="2288540"/>
            <a:ext cx="1270535" cy="7924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a:off x="4656222" y="2288539"/>
            <a:ext cx="1768642" cy="79245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2811646" y="3116754"/>
            <a:ext cx="1209308" cy="44068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H="1">
            <a:off x="5197643" y="3473851"/>
            <a:ext cx="1349943" cy="63680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1801569" y="2856317"/>
            <a:ext cx="1195013" cy="392415"/>
          </a:xfrm>
          <a:prstGeom prst="rect">
            <a:avLst/>
          </a:prstGeom>
          <a:noFill/>
        </p:spPr>
        <p:txBody>
          <a:bodyPr wrap="square" lIns="68580" tIns="34290" rIns="68580" bIns="34290" rtlCol="0">
            <a:spAutoFit/>
          </a:bodyPr>
          <a:lstStyle/>
          <a:p>
            <a:pPr algn="ct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sp>
        <p:nvSpPr>
          <p:cNvPr id="24" name="TextBox 23"/>
          <p:cNvSpPr txBox="1"/>
          <p:nvPr/>
        </p:nvSpPr>
        <p:spPr>
          <a:xfrm>
            <a:off x="6226209" y="2057970"/>
            <a:ext cx="1195013" cy="392415"/>
          </a:xfrm>
          <a:prstGeom prst="rect">
            <a:avLst/>
          </a:prstGeom>
          <a:noFill/>
        </p:spPr>
        <p:txBody>
          <a:bodyPr wrap="square" lIns="68580" tIns="34290" rIns="68580" bIns="34290" rtlCol="0">
            <a:spAutoFit/>
          </a:bodyPr>
          <a:lstStyle/>
          <a:p>
            <a:pPr algn="ct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Inox</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sp>
        <p:nvSpPr>
          <p:cNvPr id="25" name="TextBox 24"/>
          <p:cNvSpPr txBox="1"/>
          <p:nvPr/>
        </p:nvSpPr>
        <p:spPr>
          <a:xfrm>
            <a:off x="6547586" y="3269226"/>
            <a:ext cx="2332656" cy="392415"/>
          </a:xfrm>
          <a:prstGeom prst="rect">
            <a:avLst/>
          </a:prstGeom>
          <a:noFill/>
        </p:spPr>
        <p:txBody>
          <a:bodyPr wrap="square" lIns="68580" tIns="34290" rIns="68580" bIns="34290" rtlCol="0">
            <a:spAutoFit/>
          </a:bodyPr>
          <a:lstStyle/>
          <a:p>
            <a:pPr algn="ct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Lõi</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đồng</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vỏ</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pic>
        <p:nvPicPr>
          <p:cNvPr id="26" name="Picture 2" descr="Interrogation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94" y="1269832"/>
            <a:ext cx="681007" cy="68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số</a:t>
            </a:r>
            <a:r>
              <a:rPr kumimoji="0" lang="en-US" sz="3200" b="0" i="0" u="none" strike="noStrike" kern="1200" cap="none" spc="0" normalizeH="0" baseline="0" noProof="0" dirty="0">
                <a:ln>
                  <a:noFill/>
                </a:ln>
                <a:solidFill>
                  <a:srgbClr val="002060"/>
                </a:solidFill>
                <a:effectLst/>
                <a:uLnTx/>
                <a:uFillTx/>
                <a:latin typeface="Calibri"/>
                <a:ea typeface="+mn-ea"/>
                <a:cs typeface="+mn-cs"/>
              </a:rPr>
              <a:t> 2</a:t>
            </a:r>
            <a:r>
              <a:rPr lang="en-US" sz="3200" kern="1200" dirty="0">
                <a:solidFill>
                  <a:srgbClr val="002060"/>
                </a:solidFill>
                <a:latin typeface="Calibri"/>
              </a:rPr>
              <a:t>: </a:t>
            </a:r>
            <a:r>
              <a:rPr lang="en-US" sz="3200" kern="1200" dirty="0" err="1">
                <a:solidFill>
                  <a:srgbClr val="002060"/>
                </a:solidFill>
                <a:latin typeface="Calibri"/>
              </a:rPr>
              <a:t>Thế</a:t>
            </a:r>
            <a:r>
              <a:rPr lang="en-US" sz="3200" kern="1200" dirty="0">
                <a:solidFill>
                  <a:srgbClr val="002060"/>
                </a:solidFill>
                <a:latin typeface="Calibri"/>
              </a:rPr>
              <a:t> </a:t>
            </a:r>
            <a:r>
              <a:rPr lang="en-US" sz="3200" kern="1200" dirty="0" err="1">
                <a:solidFill>
                  <a:srgbClr val="002060"/>
                </a:solidFill>
                <a:latin typeface="Calibri"/>
              </a:rPr>
              <a:t>nào</a:t>
            </a:r>
            <a:r>
              <a:rPr lang="en-US" sz="3200" kern="1200" dirty="0">
                <a:solidFill>
                  <a:srgbClr val="002060"/>
                </a:solidFill>
                <a:latin typeface="Calibri"/>
              </a:rPr>
              <a:t> </a:t>
            </a:r>
            <a:r>
              <a:rPr lang="en-US" sz="3200" kern="1200" dirty="0" err="1">
                <a:solidFill>
                  <a:srgbClr val="002060"/>
                </a:solidFill>
                <a:latin typeface="Calibri"/>
              </a:rPr>
              <a:t>là</a:t>
            </a:r>
            <a:r>
              <a:rPr lang="en-US" sz="3200" kern="1200" dirty="0">
                <a:solidFill>
                  <a:srgbClr val="002060"/>
                </a:solidFill>
                <a:latin typeface="Calibri"/>
              </a:rPr>
              <a:t> </a:t>
            </a:r>
            <a:r>
              <a:rPr lang="en-US" sz="3200" kern="1200" dirty="0" err="1">
                <a:solidFill>
                  <a:srgbClr val="002060"/>
                </a:solidFill>
                <a:latin typeface="Calibri"/>
              </a:rPr>
              <a:t>vật</a:t>
            </a:r>
            <a:r>
              <a:rPr lang="en-US" sz="3200" kern="1200" dirty="0">
                <a:solidFill>
                  <a:srgbClr val="002060"/>
                </a:solidFill>
                <a:latin typeface="Calibri"/>
              </a:rPr>
              <a:t> </a:t>
            </a:r>
            <a:r>
              <a:rPr lang="en-US" sz="3200" kern="1200" dirty="0" err="1">
                <a:solidFill>
                  <a:srgbClr val="002060"/>
                </a:solidFill>
                <a:latin typeface="Calibri"/>
              </a:rPr>
              <a:t>thể</a:t>
            </a:r>
            <a:r>
              <a:rPr lang="en-US" sz="3200" kern="1200" dirty="0">
                <a:solidFill>
                  <a:srgbClr val="002060"/>
                </a:solidFill>
                <a:latin typeface="Calibri"/>
              </a:rPr>
              <a:t> </a:t>
            </a:r>
            <a:r>
              <a:rPr lang="en-US" sz="3200" kern="1200" dirty="0" err="1">
                <a:solidFill>
                  <a:srgbClr val="002060"/>
                </a:solidFill>
                <a:latin typeface="Calibri"/>
              </a:rPr>
              <a:t>tự</a:t>
            </a:r>
            <a:r>
              <a:rPr lang="en-US" sz="3200" kern="1200" dirty="0">
                <a:solidFill>
                  <a:srgbClr val="002060"/>
                </a:solidFill>
                <a:latin typeface="Calibri"/>
              </a:rPr>
              <a:t> </a:t>
            </a:r>
            <a:r>
              <a:rPr lang="en-US" sz="3200" kern="1200" dirty="0" err="1">
                <a:solidFill>
                  <a:srgbClr val="002060"/>
                </a:solidFill>
                <a:latin typeface="Calibri"/>
              </a:rPr>
              <a:t>nhiên</a:t>
            </a:r>
            <a:r>
              <a:rPr lang="en-US" sz="3200" kern="1200" dirty="0">
                <a:solidFill>
                  <a:srgbClr val="002060"/>
                </a:solidFill>
                <a:latin typeface="Calibri"/>
              </a:rPr>
              <a:t>? </a:t>
            </a:r>
            <a:r>
              <a:rPr lang="en-US" sz="2000" noProof="0" dirty="0">
                <a:solidFill>
                  <a:srgbClr val="002060"/>
                </a:solidFill>
                <a:latin typeface="Calibri"/>
              </a:rPr>
              <a:t>                    </a:t>
            </a:r>
          </a:p>
          <a:p>
            <a:pPr marL="457200" marR="0" lvl="0" indent="-457200" algn="just" defTabSz="914400" rtl="0" eaLnBrk="1" fontAlgn="auto" latinLnBrk="0" hangingPunct="1">
              <a:lnSpc>
                <a:spcPct val="100000"/>
              </a:lnSpc>
              <a:spcBef>
                <a:spcPts val="0"/>
              </a:spcBef>
              <a:spcAft>
                <a:spcPts val="0"/>
              </a:spcAft>
              <a:buClrTx/>
              <a:buSzTx/>
              <a:buFontTx/>
              <a:buAutoNum type="alphaUcPeriod"/>
              <a:tabLst/>
              <a:defRPr/>
            </a:pPr>
            <a:endParaRPr lang="en-US" sz="2000" noProof="0" dirty="0">
              <a:solidFill>
                <a:srgbClr val="002060"/>
              </a:solidFill>
              <a:latin typeface="Calibri"/>
            </a:endParaRPr>
          </a:p>
        </p:txBody>
      </p:sp>
      <p:sp>
        <p:nvSpPr>
          <p:cNvPr id="5" name="Rectangle 4"/>
          <p:cNvSpPr/>
          <p:nvPr/>
        </p:nvSpPr>
        <p:spPr>
          <a:xfrm>
            <a:off x="1056542" y="2148254"/>
            <a:ext cx="68961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2000" b="0" i="0" u="none" strike="noStrike" kern="1200" cap="none" spc="0" normalizeH="0" baseline="0" noProof="0" dirty="0">
                <a:ln>
                  <a:noFill/>
                </a:ln>
                <a:solidFill>
                  <a:srgbClr val="002060"/>
                </a:solidFill>
                <a:effectLst/>
                <a:uLnTx/>
                <a:uFillTx/>
                <a:latin typeface="Calibri"/>
                <a:ea typeface="+mn-ea"/>
                <a:cs typeface="+mn-cs"/>
              </a:rPr>
              <a:t> </a:t>
            </a:r>
            <a:r>
              <a:rPr kumimoji="0" lang="en-US" sz="2000" b="0" i="0" u="none" strike="noStrike" kern="1200" cap="none" spc="0" normalizeH="0" baseline="0" noProof="0" dirty="0" err="1">
                <a:ln>
                  <a:noFill/>
                </a:ln>
                <a:solidFill>
                  <a:srgbClr val="002060"/>
                </a:solidFill>
                <a:effectLst/>
                <a:uLnTx/>
                <a:uFillTx/>
                <a:latin typeface="Calibri"/>
                <a:ea typeface="+mn-ea"/>
                <a:cs typeface="+mn-cs"/>
              </a:rPr>
              <a:t>án</a:t>
            </a:r>
            <a:r>
              <a:rPr kumimoji="0" lang="en-US" sz="2000" b="0" i="0" u="none" strike="noStrike" kern="1200" cap="none" spc="0" normalizeH="0" baseline="0" noProof="0" dirty="0">
                <a:ln>
                  <a:noFill/>
                </a:ln>
                <a:solidFill>
                  <a:srgbClr val="002060"/>
                </a:solidFill>
                <a:effectLst/>
                <a:uLnTx/>
                <a:uFillTx/>
                <a:latin typeface="Calibri"/>
                <a:ea typeface="+mn-ea"/>
                <a:cs typeface="+mn-cs"/>
              </a:rPr>
              <a:t>:</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Vật</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thể</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tự</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nhiên</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là</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vật</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lang="en-US" sz="2000" kern="1200" dirty="0">
                <a:solidFill>
                  <a:srgbClr val="002060"/>
                </a:solidFill>
                <a:latin typeface="Calibri"/>
              </a:rPr>
              <a:t>c</a:t>
            </a:r>
            <a:r>
              <a:rPr kumimoji="0" lang="en-US" sz="2000" b="0" i="0" u="none" strike="noStrike" kern="1200" cap="none" spc="0" normalizeH="0" noProof="0" dirty="0">
                <a:ln>
                  <a:noFill/>
                </a:ln>
                <a:solidFill>
                  <a:srgbClr val="002060"/>
                </a:solidFill>
                <a:effectLst/>
                <a:uLnTx/>
                <a:uFillTx/>
                <a:latin typeface="Calibri"/>
                <a:ea typeface="+mn-ea"/>
                <a:cs typeface="+mn-cs"/>
              </a:rPr>
              <a:t>ó </a:t>
            </a:r>
            <a:r>
              <a:rPr kumimoji="0" lang="en-US" sz="2000" b="0" i="0" u="none" strike="noStrike" kern="1200" cap="none" spc="0" normalizeH="0" noProof="0" dirty="0" err="1">
                <a:ln>
                  <a:noFill/>
                </a:ln>
                <a:solidFill>
                  <a:srgbClr val="002060"/>
                </a:solidFill>
                <a:effectLst/>
                <a:uLnTx/>
                <a:uFillTx/>
                <a:latin typeface="Calibri"/>
                <a:ea typeface="+mn-ea"/>
                <a:cs typeface="+mn-cs"/>
              </a:rPr>
              <a:t>sẵn</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trong</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tự</a:t>
            </a:r>
            <a:r>
              <a:rPr kumimoji="0" lang="en-US" sz="2000" b="0" i="0" u="none" strike="noStrike" kern="1200" cap="none" spc="0" normalizeH="0" noProof="0" dirty="0">
                <a:ln>
                  <a:noFill/>
                </a:ln>
                <a:solidFill>
                  <a:srgbClr val="002060"/>
                </a:solidFill>
                <a:effectLst/>
                <a:uLnTx/>
                <a:uFillTx/>
                <a:latin typeface="Calibri"/>
                <a:ea typeface="+mn-ea"/>
                <a:cs typeface="+mn-cs"/>
              </a:rPr>
              <a:t> </a:t>
            </a:r>
            <a:r>
              <a:rPr kumimoji="0" lang="en-US" sz="2000" b="0" i="0" u="none" strike="noStrike" kern="1200" cap="none" spc="0" normalizeH="0" noProof="0" dirty="0" err="1">
                <a:ln>
                  <a:noFill/>
                </a:ln>
                <a:solidFill>
                  <a:srgbClr val="002060"/>
                </a:solidFill>
                <a:effectLst/>
                <a:uLnTx/>
                <a:uFillTx/>
                <a:latin typeface="Calibri"/>
                <a:ea typeface="+mn-ea"/>
                <a:cs typeface="+mn-cs"/>
              </a:rPr>
              <a:t>nhiên</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28" y="5306225"/>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13252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8494" y="342902"/>
            <a:ext cx="7711841" cy="1290225"/>
          </a:xfrm>
          <a:prstGeom prst="rect">
            <a:avLst/>
          </a:prstGeom>
          <a:noFill/>
        </p:spPr>
        <p:txBody>
          <a:bodyPr wrap="square" lIns="68580" tIns="34290" rIns="68580" bIns="34290" rtlCol="0">
            <a:spAutoFit/>
          </a:bodyPr>
          <a:lstStyle/>
          <a:p>
            <a:pPr>
              <a:lnSpc>
                <a:spcPct val="114000"/>
              </a:lnSpc>
            </a:pPr>
            <a:r>
              <a:rPr lang="en-US" sz="2400" b="1" dirty="0" err="1">
                <a:latin typeface="Times New Roman" pitchFamily="18" charset="0"/>
                <a:ea typeface="Tahoma" panose="020B0604030504040204" pitchFamily="34" charset="0"/>
                <a:cs typeface="Times New Roman" pitchFamily="18" charset="0"/>
              </a:rPr>
              <a:t>Quan</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sát</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các</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đồ</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vật</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dưới</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cs typeface="Times New Roman" pitchFamily="18" charset="0"/>
                <a:sym typeface="+mn-ea"/>
              </a:rPr>
              <a:t>nêu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vật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liệu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và</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tính</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chất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của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vật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liệu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tạo</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ra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chúng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Công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dụng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của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nó</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là</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gì</a:t>
            </a:r>
            <a:r>
              <a:rPr lang="en-US" sz="2400" b="1" dirty="0">
                <a:latin typeface="Times New Roman" pitchFamily="18" charset="0"/>
                <a:cs typeface="Times New Roman" pitchFamily="18" charset="0"/>
                <a:sym typeface="+mn-ea"/>
              </a:rPr>
              <a:t>?</a:t>
            </a:r>
            <a:endParaRPr lang="en-US" sz="2400" b="1" dirty="0">
              <a:latin typeface="Times New Roman" pitchFamily="18" charset="0"/>
              <a:cs typeface="Times New Roman" pitchFamily="18" charset="0"/>
            </a:endParaRPr>
          </a:p>
          <a:p>
            <a:pPr>
              <a:lnSpc>
                <a:spcPct val="114000"/>
              </a:lnSpc>
            </a:pPr>
            <a:endParaRPr lang="en-US" sz="2400" b="1" dirty="0">
              <a:latin typeface="Times New Roman" pitchFamily="18" charset="0"/>
              <a:ea typeface="Tahoma" panose="020B0604030504040204" pitchFamily="34" charset="0"/>
              <a:cs typeface="Times New Roman" pitchFamily="18" charset="0"/>
            </a:endParaRPr>
          </a:p>
        </p:txBody>
      </p:sp>
      <p:pic>
        <p:nvPicPr>
          <p:cNvPr id="1026" name="Picture 2" descr="Interrogation ma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3" y="611615"/>
            <a:ext cx="681007" cy="681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4255951" y="1983354"/>
            <a:ext cx="1536740" cy="1381459"/>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460231" y="1890543"/>
            <a:ext cx="2100104" cy="144267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658137" y="3630425"/>
            <a:ext cx="1576308" cy="1195845"/>
          </a:xfrm>
          <a:prstGeom prst="rect">
            <a:avLst/>
          </a:prstGeom>
        </p:spPr>
      </p:pic>
      <p:pic>
        <p:nvPicPr>
          <p:cNvPr id="11" name="Picture 10"/>
          <p:cNvPicPr/>
          <p:nvPr/>
        </p:nvPicPr>
        <p:blipFill rotWithShape="1">
          <a:blip r:embed="rId6" cstate="print">
            <a:extLst>
              <a:ext uri="{28A0092B-C50C-407E-A947-70E740481C1C}">
                <a14:useLocalDpi xmlns:a14="http://schemas.microsoft.com/office/drawing/2010/main" val="0"/>
              </a:ext>
            </a:extLst>
          </a:blip>
          <a:srcRect t="18699"/>
          <a:stretch/>
        </p:blipFill>
        <p:spPr>
          <a:xfrm>
            <a:off x="1727830" y="2065990"/>
            <a:ext cx="1347442" cy="1267223"/>
          </a:xfrm>
          <a:prstGeom prst="rect">
            <a:avLst/>
          </a:prstGeom>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3293168" y="3585391"/>
            <a:ext cx="1576308" cy="1207864"/>
          </a:xfrm>
          <a:prstGeom prst="rect">
            <a:avLst/>
          </a:prstGeom>
        </p:spPr>
      </p:pic>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6137394" y="3585391"/>
            <a:ext cx="1576308" cy="1195845"/>
          </a:xfrm>
          <a:prstGeom prst="rect">
            <a:avLst/>
          </a:prstGeom>
        </p:spPr>
      </p:pic>
    </p:spTree>
    <p:extLst>
      <p:ext uri="{BB962C8B-B14F-4D97-AF65-F5344CB8AC3E}">
        <p14:creationId xmlns:p14="http://schemas.microsoft.com/office/powerpoint/2010/main" val="10024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68037589"/>
              </p:ext>
            </p:extLst>
          </p:nvPr>
        </p:nvGraphicFramePr>
        <p:xfrm>
          <a:off x="284194" y="138224"/>
          <a:ext cx="8710617" cy="4731488"/>
        </p:xfrm>
        <a:graphic>
          <a:graphicData uri="http://schemas.openxmlformats.org/drawingml/2006/table">
            <a:tbl>
              <a:tblPr firstRow="1" bandRow="1">
                <a:tableStyleId>{21E4AEA4-8DFA-4A89-87EB-49C32662AFE0}</a:tableStyleId>
              </a:tblPr>
              <a:tblGrid>
                <a:gridCol w="1188473">
                  <a:extLst>
                    <a:ext uri="{9D8B030D-6E8A-4147-A177-3AD203B41FA5}">
                      <a16:colId xmlns:a16="http://schemas.microsoft.com/office/drawing/2014/main" val="2252820480"/>
                    </a:ext>
                  </a:extLst>
                </a:gridCol>
                <a:gridCol w="1234440">
                  <a:extLst>
                    <a:ext uri="{9D8B030D-6E8A-4147-A177-3AD203B41FA5}">
                      <a16:colId xmlns:a16="http://schemas.microsoft.com/office/drawing/2014/main" val="612239183"/>
                    </a:ext>
                  </a:extLst>
                </a:gridCol>
                <a:gridCol w="4728410">
                  <a:extLst>
                    <a:ext uri="{9D8B030D-6E8A-4147-A177-3AD203B41FA5}">
                      <a16:colId xmlns:a16="http://schemas.microsoft.com/office/drawing/2014/main" val="881933501"/>
                    </a:ext>
                  </a:extLst>
                </a:gridCol>
                <a:gridCol w="1559294">
                  <a:extLst>
                    <a:ext uri="{9D8B030D-6E8A-4147-A177-3AD203B41FA5}">
                      <a16:colId xmlns:a16="http://schemas.microsoft.com/office/drawing/2014/main" val="1827405953"/>
                    </a:ext>
                  </a:extLst>
                </a:gridCol>
              </a:tblGrid>
              <a:tr h="669850">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Đồ</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vật</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Vật</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liệu</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Tính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chất</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Công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dụng</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2698112"/>
                  </a:ext>
                </a:extLst>
              </a:tr>
              <a:tr h="493486">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Chiếc</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ấm</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305638"/>
                  </a:ext>
                </a:extLst>
              </a:tr>
              <a:tr h="617220">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Đồ</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chơi</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0642089"/>
                  </a:ext>
                </a:extLst>
              </a:tr>
              <a:tr h="835053">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Bình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thí</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nghiệm</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63257"/>
                  </a:ext>
                </a:extLst>
              </a:tr>
              <a:tr h="754911">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Găng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tay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3625796"/>
                  </a:ext>
                </a:extLst>
              </a:tr>
              <a:tr h="637954">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Bàn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5419137"/>
                  </a:ext>
                </a:extLst>
              </a:tr>
              <a:tr h="723014">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Nồi</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657167"/>
                  </a:ext>
                </a:extLst>
              </a:tr>
            </a:tbl>
          </a:graphicData>
        </a:graphic>
      </p:graphicFrame>
      <p:sp>
        <p:nvSpPr>
          <p:cNvPr id="2" name="Rectangle 1"/>
          <p:cNvSpPr/>
          <p:nvPr/>
        </p:nvSpPr>
        <p:spPr>
          <a:xfrm>
            <a:off x="1644503" y="956930"/>
            <a:ext cx="956930" cy="361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Gốm</a:t>
            </a:r>
            <a:r>
              <a:rPr lang="en-US" b="1" dirty="0">
                <a:solidFill>
                  <a:schemeClr val="tx1"/>
                </a:solidFill>
              </a:rPr>
              <a:t>, </a:t>
            </a:r>
            <a:r>
              <a:rPr lang="en-US" b="1" dirty="0" err="1">
                <a:solidFill>
                  <a:schemeClr val="tx1"/>
                </a:solidFill>
              </a:rPr>
              <a:t>sứ</a:t>
            </a:r>
            <a:endParaRPr lang="en-US" b="1" dirty="0">
              <a:solidFill>
                <a:schemeClr val="tx1"/>
              </a:solidFill>
            </a:endParaRPr>
          </a:p>
        </p:txBody>
      </p:sp>
      <p:sp>
        <p:nvSpPr>
          <p:cNvPr id="3" name="Rectangle 2"/>
          <p:cNvSpPr/>
          <p:nvPr/>
        </p:nvSpPr>
        <p:spPr>
          <a:xfrm>
            <a:off x="1687033" y="1483247"/>
            <a:ext cx="871870" cy="40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Nhựa</a:t>
            </a:r>
            <a:endParaRPr lang="en-US" b="1" dirty="0">
              <a:solidFill>
                <a:schemeClr val="tx1"/>
              </a:solidFill>
            </a:endParaRPr>
          </a:p>
        </p:txBody>
      </p:sp>
      <p:sp>
        <p:nvSpPr>
          <p:cNvPr id="7" name="Rectangle 6"/>
          <p:cNvSpPr/>
          <p:nvPr/>
        </p:nvSpPr>
        <p:spPr>
          <a:xfrm>
            <a:off x="1555897" y="2183224"/>
            <a:ext cx="1091610" cy="40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Thủy</a:t>
            </a:r>
            <a:r>
              <a:rPr lang="en-US" b="1" dirty="0">
                <a:solidFill>
                  <a:schemeClr val="tx1"/>
                </a:solidFill>
              </a:rPr>
              <a:t> </a:t>
            </a:r>
            <a:r>
              <a:rPr lang="en-US" b="1" dirty="0" err="1">
                <a:solidFill>
                  <a:schemeClr val="tx1"/>
                </a:solidFill>
              </a:rPr>
              <a:t>tinh</a:t>
            </a:r>
            <a:endParaRPr lang="en-US" b="1" dirty="0">
              <a:solidFill>
                <a:schemeClr val="tx1"/>
              </a:solidFill>
            </a:endParaRPr>
          </a:p>
        </p:txBody>
      </p:sp>
      <p:sp>
        <p:nvSpPr>
          <p:cNvPr id="8" name="Rectangle 7"/>
          <p:cNvSpPr/>
          <p:nvPr/>
        </p:nvSpPr>
        <p:spPr>
          <a:xfrm>
            <a:off x="1555897" y="2893832"/>
            <a:ext cx="1045536" cy="464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Cao </a:t>
            </a:r>
            <a:r>
              <a:rPr lang="en-US" b="1" dirty="0" err="1">
                <a:solidFill>
                  <a:schemeClr val="tx1"/>
                </a:solidFill>
              </a:rPr>
              <a:t>su</a:t>
            </a:r>
            <a:endParaRPr lang="en-US" b="1" dirty="0">
              <a:solidFill>
                <a:schemeClr val="tx1"/>
              </a:solidFill>
            </a:endParaRPr>
          </a:p>
        </p:txBody>
      </p:sp>
      <p:sp>
        <p:nvSpPr>
          <p:cNvPr id="9" name="Rectangle 8"/>
          <p:cNvSpPr/>
          <p:nvPr/>
        </p:nvSpPr>
        <p:spPr>
          <a:xfrm>
            <a:off x="1555897" y="3569003"/>
            <a:ext cx="1003006" cy="4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Gỗ</a:t>
            </a:r>
            <a:endParaRPr lang="en-US" b="1" dirty="0">
              <a:solidFill>
                <a:schemeClr val="tx1"/>
              </a:solidFill>
            </a:endParaRPr>
          </a:p>
        </p:txBody>
      </p:sp>
      <p:sp>
        <p:nvSpPr>
          <p:cNvPr id="10" name="Rectangle 9"/>
          <p:cNvSpPr/>
          <p:nvPr/>
        </p:nvSpPr>
        <p:spPr>
          <a:xfrm>
            <a:off x="1555897" y="4235313"/>
            <a:ext cx="1003006" cy="4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Kim </a:t>
            </a:r>
            <a:r>
              <a:rPr lang="en-US" b="1" dirty="0" err="1">
                <a:solidFill>
                  <a:schemeClr val="tx1"/>
                </a:solidFill>
              </a:rPr>
              <a:t>loại</a:t>
            </a:r>
            <a:endParaRPr lang="en-US" b="1" dirty="0">
              <a:solidFill>
                <a:schemeClr val="tx1"/>
              </a:solidFill>
            </a:endParaRPr>
          </a:p>
        </p:txBody>
      </p:sp>
      <p:sp>
        <p:nvSpPr>
          <p:cNvPr id="4" name="Rectangle 3"/>
          <p:cNvSpPr/>
          <p:nvPr/>
        </p:nvSpPr>
        <p:spPr>
          <a:xfrm>
            <a:off x="2908005" y="861237"/>
            <a:ext cx="438061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thấm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nước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kém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1" name="Rectangle 10"/>
          <p:cNvSpPr/>
          <p:nvPr/>
        </p:nvSpPr>
        <p:spPr>
          <a:xfrm>
            <a:off x="2908005" y="1376918"/>
            <a:ext cx="4476306" cy="552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Tương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đối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nhẹ</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sạch</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an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toàn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trẻ</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nhỏ</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2" name="Rectangle 11"/>
          <p:cNvSpPr/>
          <p:nvPr/>
        </p:nvSpPr>
        <p:spPr>
          <a:xfrm>
            <a:off x="2955851" y="2034369"/>
            <a:ext cx="4428460" cy="5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suốt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vỡ</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3" name="Rectangle 12"/>
          <p:cNvSpPr/>
          <p:nvPr/>
        </p:nvSpPr>
        <p:spPr>
          <a:xfrm>
            <a:off x="2990407" y="2817631"/>
            <a:ext cx="4359349"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Đàn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hồi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sạch</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4" name="Rectangle 13"/>
          <p:cNvSpPr/>
          <p:nvPr/>
        </p:nvSpPr>
        <p:spPr>
          <a:xfrm>
            <a:off x="2908005" y="3604437"/>
            <a:ext cx="4274287" cy="446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bị</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mối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mọt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b="1" dirty="0">
              <a:solidFill>
                <a:schemeClr val="tx1"/>
              </a:solidFill>
            </a:endParaRPr>
          </a:p>
        </p:txBody>
      </p:sp>
      <p:sp>
        <p:nvSpPr>
          <p:cNvPr id="15" name="Rectangle 14"/>
          <p:cNvSpPr/>
          <p:nvPr/>
        </p:nvSpPr>
        <p:spPr>
          <a:xfrm>
            <a:off x="2860160" y="4206951"/>
            <a:ext cx="4359348" cy="489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điện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nhiệt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tốt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b="1" dirty="0">
              <a:solidFill>
                <a:schemeClr val="tx1"/>
              </a:solidFill>
            </a:endParaRPr>
          </a:p>
        </p:txBody>
      </p:sp>
      <p:sp>
        <p:nvSpPr>
          <p:cNvPr id="16" name="Rectangle 15"/>
          <p:cNvSpPr/>
          <p:nvPr/>
        </p:nvSpPr>
        <p:spPr>
          <a:xfrm>
            <a:off x="7650125" y="925032"/>
            <a:ext cx="1212111" cy="38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Pha</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trà</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7" name="Rectangle 16"/>
          <p:cNvSpPr/>
          <p:nvPr/>
        </p:nvSpPr>
        <p:spPr>
          <a:xfrm>
            <a:off x="7554432" y="1376918"/>
            <a:ext cx="1403498" cy="57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chơi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trẻ</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em</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8" name="Rectangle 17"/>
          <p:cNvSpPr/>
          <p:nvPr/>
        </p:nvSpPr>
        <p:spPr>
          <a:xfrm>
            <a:off x="7575697" y="2053859"/>
            <a:ext cx="1382233"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Đựng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hoá</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chất</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9" name="Rectangle 18"/>
          <p:cNvSpPr/>
          <p:nvPr/>
        </p:nvSpPr>
        <p:spPr>
          <a:xfrm>
            <a:off x="7575697" y="2918640"/>
            <a:ext cx="1403498" cy="414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Bảo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vệ</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b="1" dirty="0">
              <a:solidFill>
                <a:schemeClr val="tx1"/>
              </a:solidFill>
            </a:endParaRPr>
          </a:p>
        </p:txBody>
      </p:sp>
      <p:sp>
        <p:nvSpPr>
          <p:cNvPr id="20" name="Rectangle 19"/>
          <p:cNvSpPr/>
          <p:nvPr/>
        </p:nvSpPr>
        <p:spPr>
          <a:xfrm>
            <a:off x="7554432" y="3561906"/>
            <a:ext cx="1371600" cy="489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đựng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vật</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21" name="Rectangle 20"/>
          <p:cNvSpPr/>
          <p:nvPr/>
        </p:nvSpPr>
        <p:spPr>
          <a:xfrm>
            <a:off x="7511901" y="4206951"/>
            <a:ext cx="1350335" cy="425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Nấu</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ăn</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Tree>
    <p:extLst>
      <p:ext uri="{BB962C8B-B14F-4D97-AF65-F5344CB8AC3E}">
        <p14:creationId xmlns:p14="http://schemas.microsoft.com/office/powerpoint/2010/main" val="40378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arn(inVertical)">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barn(inVertical)">
                                      <p:cBhvr>
                                        <p:cTn id="93" dur="500"/>
                                        <p:tgtEl>
                                          <p:spTgt spid="1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barn(inVertical)">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38614" y="0"/>
            <a:ext cx="8704971" cy="1176338"/>
          </a:xfrm>
          <a:prstGeom prst="rect">
            <a:avLst/>
          </a:prstGeom>
          <a:noFill/>
        </p:spPr>
        <p:txBody>
          <a:bodyPr wrap="square" lIns="68580" tIns="34290" rIns="68580" bIns="34290" rtlCol="0" anchor="t">
            <a:spAutoFit/>
          </a:bodyPr>
          <a:lstStyle/>
          <a:p>
            <a:pPr algn="just"/>
            <a:r>
              <a:rPr lang="en-US" sz="2400" b="1" dirty="0" err="1">
                <a:latin typeface="Times New Roman" panose="02020603050405020304" charset="0"/>
                <a:cs typeface="Times New Roman" panose="02020603050405020304" charset="0"/>
                <a:sym typeface="+mn-ea"/>
              </a:rPr>
              <a:t>Câu</a:t>
            </a:r>
            <a:r>
              <a:rPr lang="en-US" sz="2400" b="1" dirty="0">
                <a:latin typeface="Times New Roman" panose="02020603050405020304" charset="0"/>
                <a:cs typeface="Times New Roman" panose="02020603050405020304" charset="0"/>
                <a:sym typeface="+mn-ea"/>
              </a:rPr>
              <a:t> 3. </a:t>
            </a:r>
            <a:r>
              <a:rPr lang="en-US" sz="2400" b="1" dirty="0" err="1">
                <a:latin typeface="Times New Roman" panose="02020603050405020304" charset="0"/>
                <a:cs typeface="Times New Roman" panose="02020603050405020304" charset="0"/>
                <a:sym typeface="+mn-ea"/>
              </a:rPr>
              <a:t>Hãy</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cho</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biết</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sử</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dụng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một</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số</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đồ</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dùng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trong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gia</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đình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sao</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cho</a:t>
            </a:r>
            <a:r>
              <a:rPr lang="en-US" sz="2400" b="1" dirty="0">
                <a:latin typeface="Times New Roman" panose="02020603050405020304" charset="0"/>
                <a:cs typeface="Times New Roman" panose="02020603050405020304" charset="0"/>
                <a:sym typeface="+mn-ea"/>
              </a:rPr>
              <a:t> an </a:t>
            </a:r>
            <a:r>
              <a:rPr lang="en-US" sz="2400" b="1" dirty="0" err="1">
                <a:latin typeface="Times New Roman" panose="02020603050405020304" charset="0"/>
                <a:cs typeface="Times New Roman" panose="02020603050405020304" charset="0"/>
                <a:sym typeface="+mn-ea"/>
              </a:rPr>
              <a:t>toàn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tránh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bị</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bỏng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tránh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bị</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điện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giật</a:t>
            </a:r>
            <a:r>
              <a:rPr lang="en-US" sz="2400" b="1" dirty="0">
                <a:latin typeface="Times New Roman" panose="02020603050405020304" charset="0"/>
                <a:cs typeface="Times New Roman" panose="02020603050405020304" charset="0"/>
                <a:sym typeface="+mn-ea"/>
              </a:rPr>
              <a:t>,…).</a:t>
            </a:r>
            <a:endParaRPr lang="en-US" sz="2400" b="1" dirty="0">
              <a:latin typeface="Times New Roman" panose="02020603050405020304" charset="0"/>
              <a:cs typeface="Times New Roman" panose="02020603050405020304" charset="0"/>
            </a:endParaRPr>
          </a:p>
          <a:p>
            <a:endParaRPr lang="en-US" sz="2400" b="1" dirty="0">
              <a:latin typeface="Times New Roman" panose="02020603050405020304" charset="0"/>
              <a:cs typeface="Times New Roman" panose="02020603050405020304" charset="0"/>
            </a:endParaRPr>
          </a:p>
        </p:txBody>
      </p:sp>
      <p:sp>
        <p:nvSpPr>
          <p:cNvPr id="5" name="Text Box 4"/>
          <p:cNvSpPr txBox="1"/>
          <p:nvPr/>
        </p:nvSpPr>
        <p:spPr>
          <a:xfrm>
            <a:off x="338614" y="1176338"/>
            <a:ext cx="8682514" cy="1915001"/>
          </a:xfrm>
          <a:prstGeom prst="rect">
            <a:avLst/>
          </a:prstGeom>
          <a:noFill/>
        </p:spPr>
        <p:txBody>
          <a:bodyPr wrap="square" lIns="68580" tIns="34290" rIns="68580" bIns="34290" rtlCol="0" anchor="t">
            <a:spAutoFit/>
          </a:bodyPr>
          <a:lstStyle/>
          <a:p>
            <a:r>
              <a:rPr lang="en-US" dirty="0"/>
              <a: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Đối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với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những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đồ</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vật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bằng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kim</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loại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dẫn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nhiệt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tốt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thì</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phải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cẩn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thận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khi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đun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nóng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không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đưa</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đến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gần</a:t>
            </a:r>
            <a:r>
              <a:rPr lang="en-US" sz="2400" b="1" dirty="0">
                <a:solidFill>
                  <a:srgbClr val="FF0000"/>
                </a:solidFill>
                <a:latin typeface="Times New Roman" panose="02020603050405020304" charset="0"/>
                <a:cs typeface="Times New Roman" panose="02020603050405020304" charset="0"/>
              </a:rPr>
              <a:t> hay </a:t>
            </a:r>
            <a:r>
              <a:rPr lang="en-US" sz="2400" b="1" dirty="0" err="1">
                <a:solidFill>
                  <a:srgbClr val="FF0000"/>
                </a:solidFill>
                <a:latin typeface="Times New Roman" panose="02020603050405020304" charset="0"/>
                <a:cs typeface="Times New Roman" panose="02020603050405020304" charset="0"/>
              </a:rPr>
              <a:t>tiếp</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xúc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trực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tiếp</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với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nguồn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a:t>
            </a:r>
          </a:p>
          <a:p>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Nên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dùng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các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đồ</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vật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bảo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hộ</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cách</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nhiệt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để</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bảo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vệ</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cơ</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thể</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trong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quá</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trình</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nấu</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nướng</a:t>
            </a:r>
            <a:r>
              <a:rPr lang="en-US" sz="2400" b="1" dirty="0">
                <a:solidFill>
                  <a:srgbClr val="FF0000"/>
                </a:solidFill>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41679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Times New Roman" pitchFamily="18" charset="0"/>
                <a:cs typeface="Times New Roman" pitchFamily="18" charset="0"/>
              </a:rPr>
              <a:t>CỦNG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CỐ</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sz="1600" dirty="0">
              <a:latin typeface="Times New Roman" pitchFamily="18" charset="0"/>
              <a:cs typeface="Times New Roman" pitchFamily="18" charset="0"/>
            </a:endParaRPr>
          </a:p>
        </p:txBody>
      </p:sp>
      <p:sp>
        <p:nvSpPr>
          <p:cNvPr id="5" name="Rectangle 4"/>
          <p:cNvSpPr/>
          <p:nvPr/>
        </p:nvSpPr>
        <p:spPr>
          <a:xfrm>
            <a:off x="3498112" y="648585"/>
            <a:ext cx="2254102" cy="616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a:solidFill>
                  <a:schemeClr val="bg1"/>
                </a:solidFill>
              </a:rPr>
              <a:t>Vật</a:t>
            </a:r>
            <a:r>
              <a:rPr lang="en-US" sz="1800" b="1" dirty="0">
                <a:solidFill>
                  <a:schemeClr val="bg1"/>
                </a:solidFill>
              </a:rPr>
              <a:t> </a:t>
            </a:r>
            <a:r>
              <a:rPr lang="en-US" sz="1800" b="1" dirty="0" err="1">
                <a:solidFill>
                  <a:schemeClr val="bg1"/>
                </a:solidFill>
              </a:rPr>
              <a:t>liệu</a:t>
            </a:r>
            <a:endParaRPr lang="en-US" sz="1800" b="1" dirty="0">
              <a:solidFill>
                <a:schemeClr val="bg1"/>
              </a:solidFill>
            </a:endParaRPr>
          </a:p>
        </p:txBody>
      </p:sp>
      <p:sp>
        <p:nvSpPr>
          <p:cNvPr id="6" name="Rectangle 5"/>
          <p:cNvSpPr/>
          <p:nvPr/>
        </p:nvSpPr>
        <p:spPr>
          <a:xfrm>
            <a:off x="574158" y="1711842"/>
            <a:ext cx="2764465" cy="648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a:t>Vật</a:t>
            </a:r>
            <a:r>
              <a:rPr lang="en-US" sz="1800" b="1" dirty="0"/>
              <a:t> </a:t>
            </a:r>
            <a:r>
              <a:rPr lang="en-US" sz="1800" b="1" dirty="0" err="1"/>
              <a:t>liệu</a:t>
            </a:r>
            <a:r>
              <a:rPr lang="en-US" sz="1800" b="1" dirty="0"/>
              <a:t> </a:t>
            </a:r>
            <a:r>
              <a:rPr lang="en-US" sz="1800" b="1" dirty="0" err="1"/>
              <a:t>trong</a:t>
            </a:r>
            <a:r>
              <a:rPr lang="en-US" sz="1800" b="1" dirty="0"/>
              <a:t> </a:t>
            </a:r>
            <a:r>
              <a:rPr lang="en-US" sz="1800" b="1" dirty="0" err="1"/>
              <a:t>tự</a:t>
            </a:r>
            <a:r>
              <a:rPr lang="en-US" sz="1800" b="1" dirty="0"/>
              <a:t> </a:t>
            </a:r>
            <a:r>
              <a:rPr lang="en-US" sz="1800" b="1" dirty="0" err="1"/>
              <a:t>nhiên</a:t>
            </a:r>
            <a:endParaRPr lang="en-US" sz="1800" b="1" dirty="0"/>
          </a:p>
        </p:txBody>
      </p:sp>
      <p:sp>
        <p:nvSpPr>
          <p:cNvPr id="8" name="Rectangle 7"/>
          <p:cNvSpPr/>
          <p:nvPr/>
        </p:nvSpPr>
        <p:spPr>
          <a:xfrm>
            <a:off x="6071192" y="1786270"/>
            <a:ext cx="2541182" cy="648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a:t>Vật</a:t>
            </a:r>
            <a:r>
              <a:rPr lang="en-US" sz="1800" b="1" dirty="0"/>
              <a:t> </a:t>
            </a:r>
            <a:r>
              <a:rPr lang="en-US" sz="1800" b="1" dirty="0" err="1"/>
              <a:t>liệu</a:t>
            </a:r>
            <a:r>
              <a:rPr lang="en-US" sz="1800" b="1" dirty="0"/>
              <a:t> </a:t>
            </a:r>
            <a:r>
              <a:rPr lang="en-US" sz="1800" b="1" dirty="0" err="1"/>
              <a:t>nhân</a:t>
            </a:r>
            <a:r>
              <a:rPr lang="en-US" sz="1800" b="1" dirty="0"/>
              <a:t> </a:t>
            </a:r>
            <a:r>
              <a:rPr lang="en-US" sz="1800" b="1" dirty="0" err="1"/>
              <a:t>tạo</a:t>
            </a:r>
            <a:endParaRPr lang="en-US" sz="1800" b="1" dirty="0"/>
          </a:p>
        </p:txBody>
      </p:sp>
      <p:cxnSp>
        <p:nvCxnSpPr>
          <p:cNvPr id="10" name="Straight Arrow Connector 9"/>
          <p:cNvCxnSpPr/>
          <p:nvPr/>
        </p:nvCxnSpPr>
        <p:spPr>
          <a:xfrm flipH="1">
            <a:off x="3019648" y="1265274"/>
            <a:ext cx="478464" cy="446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52214" y="1265274"/>
            <a:ext cx="871870" cy="446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58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11" y="240039"/>
            <a:ext cx="8372595" cy="560618"/>
          </a:xfrm>
        </p:spPr>
        <p:txBody>
          <a:bodyPr>
            <a:normAutofit/>
          </a:bodyPr>
          <a:lstStyle/>
          <a:p>
            <a:pPr algn="ctr"/>
            <a:r>
              <a:rPr lang="en-US">
                <a:solidFill>
                  <a:srgbClr val="FF0000"/>
                </a:solidFill>
              </a:rPr>
              <a:t>XỬ LÝ RÁC RÁC THẢI SINH HOẠT</a:t>
            </a:r>
          </a:p>
        </p:txBody>
      </p:sp>
      <p:grpSp>
        <p:nvGrpSpPr>
          <p:cNvPr id="8" name="Group 7"/>
          <p:cNvGrpSpPr/>
          <p:nvPr/>
        </p:nvGrpSpPr>
        <p:grpSpPr>
          <a:xfrm>
            <a:off x="2598313" y="847590"/>
            <a:ext cx="2085719" cy="3238151"/>
            <a:chOff x="742682" y="1696793"/>
            <a:chExt cx="1858851" cy="431753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83" y="1696793"/>
              <a:ext cx="1858849" cy="13187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3" y="3122715"/>
              <a:ext cx="1858850" cy="13204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82" y="4550431"/>
              <a:ext cx="1858849" cy="1463897"/>
            </a:xfrm>
            <a:prstGeom prst="rect">
              <a:avLst/>
            </a:prstGeom>
          </p:spPr>
        </p:pic>
      </p:grpSp>
      <p:grpSp>
        <p:nvGrpSpPr>
          <p:cNvPr id="12" name="Group 11"/>
          <p:cNvGrpSpPr/>
          <p:nvPr/>
        </p:nvGrpSpPr>
        <p:grpSpPr>
          <a:xfrm>
            <a:off x="4902975" y="847590"/>
            <a:ext cx="1868092" cy="3238151"/>
            <a:chOff x="5087155" y="1413457"/>
            <a:chExt cx="2166969" cy="431753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155" y="1413457"/>
              <a:ext cx="2166969" cy="131870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156" y="2839380"/>
              <a:ext cx="2166968" cy="132049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155" y="4267095"/>
              <a:ext cx="2166969" cy="1463897"/>
            </a:xfrm>
            <a:prstGeom prst="rect">
              <a:avLst/>
            </a:prstGeom>
          </p:spPr>
        </p:pic>
      </p:grpSp>
      <p:grpSp>
        <p:nvGrpSpPr>
          <p:cNvPr id="16" name="Group 15"/>
          <p:cNvGrpSpPr/>
          <p:nvPr/>
        </p:nvGrpSpPr>
        <p:grpSpPr>
          <a:xfrm>
            <a:off x="6990010" y="847590"/>
            <a:ext cx="1857796" cy="3238151"/>
            <a:chOff x="8135157" y="1413457"/>
            <a:chExt cx="2245216" cy="4317535"/>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5157" y="1413457"/>
              <a:ext cx="2245216" cy="13208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5157" y="2839379"/>
              <a:ext cx="2245216" cy="132049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5158" y="4264908"/>
              <a:ext cx="2245215" cy="1466084"/>
            </a:xfrm>
            <a:prstGeom prst="rect">
              <a:avLst/>
            </a:prstGeom>
          </p:spPr>
        </p:pic>
      </p:grpSp>
      <p:grpSp>
        <p:nvGrpSpPr>
          <p:cNvPr id="20" name="Group 19"/>
          <p:cNvGrpSpPr/>
          <p:nvPr/>
        </p:nvGrpSpPr>
        <p:grpSpPr>
          <a:xfrm>
            <a:off x="475211" y="847590"/>
            <a:ext cx="1852646" cy="3238151"/>
            <a:chOff x="504825" y="1413457"/>
            <a:chExt cx="2315648" cy="4317535"/>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084" y="1413457"/>
              <a:ext cx="2262389" cy="130076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082" y="2839379"/>
              <a:ext cx="2262391" cy="132008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825" y="4264908"/>
              <a:ext cx="2315648" cy="1466084"/>
            </a:xfrm>
            <a:prstGeom prst="rect">
              <a:avLst/>
            </a:prstGeom>
          </p:spPr>
        </p:pic>
      </p:grpSp>
      <p:sp>
        <p:nvSpPr>
          <p:cNvPr id="22" name="Rectangle 21"/>
          <p:cNvSpPr/>
          <p:nvPr/>
        </p:nvSpPr>
        <p:spPr>
          <a:xfrm>
            <a:off x="4902976" y="4166550"/>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Chai lọ cũ</a:t>
            </a:r>
          </a:p>
        </p:txBody>
      </p:sp>
      <p:sp>
        <p:nvSpPr>
          <p:cNvPr id="23" name="Rectangle 22"/>
          <p:cNvSpPr/>
          <p:nvPr/>
        </p:nvSpPr>
        <p:spPr>
          <a:xfrm>
            <a:off x="2598314" y="4166550"/>
            <a:ext cx="2065125"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Giấy báo, sách vở, hộp cũ</a:t>
            </a:r>
          </a:p>
        </p:txBody>
      </p:sp>
      <p:sp>
        <p:nvSpPr>
          <p:cNvPr id="24" name="Rectangle 23"/>
          <p:cNvSpPr/>
          <p:nvPr/>
        </p:nvSpPr>
        <p:spPr>
          <a:xfrm>
            <a:off x="6995161" y="4164822"/>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Đồ điện cũ hỏng</a:t>
            </a:r>
          </a:p>
        </p:txBody>
      </p:sp>
      <p:sp>
        <p:nvSpPr>
          <p:cNvPr id="25" name="Rectangle 24"/>
          <p:cNvSpPr/>
          <p:nvPr/>
        </p:nvSpPr>
        <p:spPr>
          <a:xfrm>
            <a:off x="475211" y="4164822"/>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Rau củ quả, thức ăn thừa</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642" y="0"/>
            <a:ext cx="663137" cy="663137"/>
          </a:xfrm>
          <a:prstGeom prst="rect">
            <a:avLst/>
          </a:prstGeom>
        </p:spPr>
      </p:pic>
    </p:spTree>
    <p:extLst>
      <p:ext uri="{BB962C8B-B14F-4D97-AF65-F5344CB8AC3E}">
        <p14:creationId xmlns:p14="http://schemas.microsoft.com/office/powerpoint/2010/main" val="24333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0000"/>
                </a:solidFill>
              </a:rPr>
              <a:t>CHU TRÌNH 3R</a:t>
            </a:r>
          </a:p>
        </p:txBody>
      </p:sp>
      <p:sp>
        <p:nvSpPr>
          <p:cNvPr id="7" name="TextBox 6"/>
          <p:cNvSpPr txBox="1"/>
          <p:nvPr/>
        </p:nvSpPr>
        <p:spPr>
          <a:xfrm>
            <a:off x="4962361" y="2298880"/>
            <a:ext cx="4181639" cy="1246495"/>
          </a:xfrm>
          <a:prstGeom prst="rect">
            <a:avLst/>
          </a:prstGeom>
          <a:noFill/>
        </p:spPr>
        <p:txBody>
          <a:bodyPr wrap="square" lIns="68580" tIns="34290" rIns="68580" bIns="34290" rtlCol="0">
            <a:spAutoFit/>
          </a:bodyPr>
          <a:lstStyle/>
          <a:p>
            <a:r>
              <a:rPr lang="en-US" sz="2100" b="1">
                <a:latin typeface="Arial" panose="020B0604020202020204" pitchFamily="34" charset="0"/>
                <a:cs typeface="Arial" panose="020B0604020202020204" pitchFamily="34" charset="0"/>
              </a:rPr>
              <a:t>Reduce:</a:t>
            </a:r>
            <a:r>
              <a:rPr lang="en-US" sz="2100">
                <a:latin typeface="Arial" panose="020B0604020202020204" pitchFamily="34" charset="0"/>
                <a:cs typeface="Arial" panose="020B0604020202020204" pitchFamily="34" charset="0"/>
              </a:rPr>
              <a:t> Giảm thiểu việc sử dụng</a:t>
            </a:r>
          </a:p>
          <a:p>
            <a:r>
              <a:rPr lang="en-US" sz="2100" b="1">
                <a:latin typeface="Arial" panose="020B0604020202020204" pitchFamily="34" charset="0"/>
                <a:cs typeface="Arial" panose="020B0604020202020204" pitchFamily="34" charset="0"/>
              </a:rPr>
              <a:t>Reuse:</a:t>
            </a:r>
            <a:r>
              <a:rPr lang="en-US" sz="2100">
                <a:latin typeface="Arial" panose="020B0604020202020204" pitchFamily="34" charset="0"/>
                <a:cs typeface="Arial" panose="020B0604020202020204" pitchFamily="34" charset="0"/>
              </a:rPr>
              <a:t> Tái sử dụng</a:t>
            </a:r>
          </a:p>
          <a:p>
            <a:r>
              <a:rPr lang="en-US" sz="2100" b="1">
                <a:latin typeface="Arial" panose="020B0604020202020204" pitchFamily="34" charset="0"/>
                <a:cs typeface="Arial" panose="020B0604020202020204" pitchFamily="34" charset="0"/>
              </a:rPr>
              <a:t>Recycle:</a:t>
            </a:r>
            <a:r>
              <a:rPr lang="en-US" sz="2100">
                <a:latin typeface="Arial" panose="020B0604020202020204" pitchFamily="34" charset="0"/>
                <a:cs typeface="Arial" panose="020B0604020202020204" pitchFamily="34" charset="0"/>
              </a:rPr>
              <a:t> Tái chế</a:t>
            </a:r>
          </a:p>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4" y="633606"/>
            <a:ext cx="4788498" cy="4509895"/>
          </a:xfrm>
          <a:prstGeom prst="rect">
            <a:avLst/>
          </a:prstGeom>
        </p:spPr>
      </p:pic>
    </p:spTree>
    <p:extLst>
      <p:ext uri="{BB962C8B-B14F-4D97-AF65-F5344CB8AC3E}">
        <p14:creationId xmlns:p14="http://schemas.microsoft.com/office/powerpoint/2010/main" val="315412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9" name="Content Placeholder 108"/>
          <p:cNvPicPr>
            <a:picLocks noGrp="1"/>
          </p:cNvPicPr>
          <p:nvPr>
            <p:ph idx="1"/>
          </p:nvPr>
        </p:nvPicPr>
        <p:blipFill>
          <a:blip r:embed="rId2"/>
          <a:stretch>
            <a:fillRect/>
          </a:stretch>
        </p:blipFill>
        <p:spPr>
          <a:xfrm>
            <a:off x="82867" y="68580"/>
            <a:ext cx="8994458" cy="5008245"/>
          </a:xfrm>
          <a:prstGeom prst="rect">
            <a:avLst/>
          </a:prstGeom>
          <a:noFill/>
          <a:ln w="9525">
            <a:noFill/>
          </a:ln>
        </p:spPr>
      </p:pic>
    </p:spTree>
    <p:extLst>
      <p:ext uri="{BB962C8B-B14F-4D97-AF65-F5344CB8AC3E}">
        <p14:creationId xmlns:p14="http://schemas.microsoft.com/office/powerpoint/2010/main" val="1384693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290194"/>
            <a:ext cx="7729605" cy="560618"/>
          </a:xfrm>
        </p:spPr>
        <p:txBody>
          <a:bodyPr/>
          <a:lstStyle/>
          <a:p>
            <a:r>
              <a:rPr lang="en-US">
                <a:solidFill>
                  <a:srgbClr val="FF0000"/>
                </a:solidFill>
              </a:rPr>
              <a:t>HOÀN THÀNH PHIẾU HỌC TẬP SỐ 4</a:t>
            </a:r>
          </a:p>
        </p:txBody>
      </p:sp>
      <p:sp>
        <p:nvSpPr>
          <p:cNvPr id="3" name="Content Placeholder 2"/>
          <p:cNvSpPr>
            <a:spLocks noGrp="1"/>
          </p:cNvSpPr>
          <p:nvPr>
            <p:ph idx="1"/>
          </p:nvPr>
        </p:nvSpPr>
        <p:spPr>
          <a:xfrm>
            <a:off x="540913" y="928084"/>
            <a:ext cx="8536412" cy="3833879"/>
          </a:xfrm>
        </p:spPr>
        <p:txBody>
          <a:bodyPr/>
          <a:lstStyle/>
          <a:p>
            <a:pPr marL="0" indent="0">
              <a:buNone/>
            </a:pPr>
            <a:r>
              <a:rPr lang="en-US" b="1"/>
              <a:t>Câu 1:</a:t>
            </a:r>
            <a:r>
              <a:rPr lang="en-US"/>
              <a:t> Nêu được cách xử lý một số đồ dùng bỏ đi trong gia đình. </a:t>
            </a:r>
          </a:p>
          <a:p>
            <a:pPr>
              <a:buFont typeface="Arial" panose="020B0604020202020204" pitchFamily="34" charset="0"/>
              <a:buChar char="•"/>
            </a:pPr>
            <a:r>
              <a:rPr lang="en-US"/>
              <a:t>Chai nhựa, chai thuỷ tinh, túi nilon</a:t>
            </a:r>
          </a:p>
          <a:p>
            <a:pPr>
              <a:buFont typeface="Arial" panose="020B0604020202020204" pitchFamily="34" charset="0"/>
              <a:buChar char="•"/>
            </a:pPr>
            <a:r>
              <a:rPr lang="en-US"/>
              <a:t>Quần áo cũ</a:t>
            </a:r>
          </a:p>
          <a:p>
            <a:pPr>
              <a:buFont typeface="Arial" panose="020B0604020202020204" pitchFamily="34" charset="0"/>
              <a:buChar char="•"/>
            </a:pPr>
            <a:r>
              <a:rPr lang="en-US"/>
              <a:t>Đồ điện cũ hỏng</a:t>
            </a:r>
          </a:p>
          <a:p>
            <a:pPr>
              <a:buFont typeface="Arial" panose="020B0604020202020204" pitchFamily="34" charset="0"/>
              <a:buChar char="•"/>
            </a:pPr>
            <a:r>
              <a:rPr lang="en-US"/>
              <a:t>Pin điện hỏng</a:t>
            </a:r>
          </a:p>
          <a:p>
            <a:pPr>
              <a:buFont typeface="Arial" panose="020B0604020202020204" pitchFamily="34" charset="0"/>
              <a:buChar char="•"/>
            </a:pPr>
            <a:r>
              <a:rPr lang="en-US"/>
              <a:t>Đồ gỗ đã qua sử dụng</a:t>
            </a:r>
          </a:p>
          <a:p>
            <a:pPr>
              <a:buFont typeface="Arial" panose="020B0604020202020204" pitchFamily="34" charset="0"/>
              <a:buChar char="•"/>
            </a:pPr>
            <a:r>
              <a:rPr lang="en-US"/>
              <a:t>Giấy vụn</a:t>
            </a:r>
          </a:p>
          <a:p>
            <a:pPr marL="0" indent="0">
              <a:buNone/>
            </a:pPr>
            <a:r>
              <a:rPr lang="en-US" b="1"/>
              <a:t>Câu 2: </a:t>
            </a:r>
            <a:r>
              <a:rPr lang="en-US"/>
              <a:t>C</a:t>
            </a:r>
            <a:r>
              <a:rPr lang="vi-VN"/>
              <a:t>ách xử lí rác thải dễ phân hủy từ những thức ăn bỏ đi hàng ngày thành phân bón cho cây trồng.</a:t>
            </a:r>
            <a:endParaRPr lang="en-US"/>
          </a:p>
          <a:p>
            <a:pPr marL="0" indent="0">
              <a:buNone/>
            </a:pPr>
            <a:endParaRPr lang="en-US"/>
          </a:p>
        </p:txBody>
      </p:sp>
    </p:spTree>
    <p:extLst>
      <p:ext uri="{BB962C8B-B14F-4D97-AF65-F5344CB8AC3E}">
        <p14:creationId xmlns:p14="http://schemas.microsoft.com/office/powerpoint/2010/main" val="256410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92" y="975994"/>
            <a:ext cx="4271627" cy="560618"/>
          </a:xfrm>
        </p:spPr>
        <p:txBody>
          <a:bodyPr>
            <a:noAutofit/>
          </a:bodyPr>
          <a:lstStyle/>
          <a:p>
            <a:r>
              <a:rPr lang="en-US" sz="4000" dirty="0" err="1">
                <a:solidFill>
                  <a:srgbClr val="FF0000"/>
                </a:solidFill>
              </a:rPr>
              <a:t>LUYỆN</a:t>
            </a:r>
            <a:r>
              <a:rPr lang="en-US" sz="4000" dirty="0">
                <a:solidFill>
                  <a:srgbClr val="FF0000"/>
                </a:solidFill>
              </a:rPr>
              <a:t> </a:t>
            </a:r>
            <a:r>
              <a:rPr lang="en-US" sz="4000" dirty="0" err="1">
                <a:solidFill>
                  <a:srgbClr val="FF0000"/>
                </a:solidFill>
              </a:rPr>
              <a:t>TẬP</a:t>
            </a:r>
            <a:endParaRPr lang="en-US" sz="4000" dirty="0">
              <a:solidFill>
                <a:srgbClr val="FF0000"/>
              </a:solidFill>
            </a:endParaRPr>
          </a:p>
        </p:txBody>
      </p:sp>
      <p:sp>
        <p:nvSpPr>
          <p:cNvPr id="3" name="Content Placeholder 2"/>
          <p:cNvSpPr>
            <a:spLocks noGrp="1"/>
          </p:cNvSpPr>
          <p:nvPr>
            <p:ph idx="1"/>
          </p:nvPr>
        </p:nvSpPr>
        <p:spPr>
          <a:xfrm>
            <a:off x="228600" y="1642862"/>
            <a:ext cx="8915400" cy="1004645"/>
          </a:xfrm>
        </p:spPr>
        <p:txBody>
          <a:bodyPr/>
          <a:lstStyle/>
          <a:p>
            <a:pPr marL="0" indent="0">
              <a:buNone/>
            </a:pPr>
            <a:r>
              <a:rPr lang="en-US" b="1" dirty="0"/>
              <a:t>- </a:t>
            </a:r>
            <a:r>
              <a:rPr lang="en-US" sz="2400" b="1" dirty="0" err="1">
                <a:solidFill>
                  <a:schemeClr val="tx1">
                    <a:lumMod val="60000"/>
                    <a:lumOff val="40000"/>
                  </a:schemeClr>
                </a:solidFill>
              </a:rPr>
              <a:t>Nhiệm</a:t>
            </a:r>
            <a:r>
              <a:rPr lang="en-US" sz="2400" b="1" dirty="0">
                <a:solidFill>
                  <a:schemeClr val="tx1">
                    <a:lumMod val="60000"/>
                    <a:lumOff val="40000"/>
                  </a:schemeClr>
                </a:solidFill>
              </a:rPr>
              <a:t> </a:t>
            </a:r>
            <a:r>
              <a:rPr lang="en-US" sz="2400" b="1" dirty="0" err="1">
                <a:solidFill>
                  <a:schemeClr val="tx1">
                    <a:lumMod val="60000"/>
                    <a:lumOff val="40000"/>
                  </a:schemeClr>
                </a:solidFill>
              </a:rPr>
              <a:t>vụ</a:t>
            </a:r>
            <a:r>
              <a:rPr lang="en-US" sz="2400" b="1" dirty="0">
                <a:solidFill>
                  <a:schemeClr val="tx1">
                    <a:lumMod val="60000"/>
                    <a:lumOff val="40000"/>
                  </a:schemeClr>
                </a:solidFill>
              </a:rPr>
              <a:t>: </a:t>
            </a:r>
            <a:r>
              <a:rPr lang="en-US" sz="2400" dirty="0" err="1">
                <a:solidFill>
                  <a:schemeClr val="tx1">
                    <a:lumMod val="60000"/>
                    <a:lumOff val="40000"/>
                  </a:schemeClr>
                </a:solidFill>
              </a:rPr>
              <a:t>Hệ</a:t>
            </a:r>
            <a:r>
              <a:rPr lang="en-US" sz="2400" dirty="0">
                <a:solidFill>
                  <a:schemeClr val="tx1">
                    <a:lumMod val="60000"/>
                    <a:lumOff val="40000"/>
                  </a:schemeClr>
                </a:solidFill>
              </a:rPr>
              <a:t> </a:t>
            </a:r>
            <a:r>
              <a:rPr lang="en-US" sz="2400" dirty="0" err="1">
                <a:solidFill>
                  <a:schemeClr val="tx1">
                    <a:lumMod val="60000"/>
                    <a:lumOff val="40000"/>
                  </a:schemeClr>
                </a:solidFill>
              </a:rPr>
              <a:t>thống</a:t>
            </a:r>
            <a:r>
              <a:rPr lang="en-US" sz="2400" dirty="0">
                <a:solidFill>
                  <a:schemeClr val="tx1">
                    <a:lumMod val="60000"/>
                    <a:lumOff val="40000"/>
                  </a:schemeClr>
                </a:solidFill>
              </a:rPr>
              <a:t> </a:t>
            </a:r>
            <a:r>
              <a:rPr lang="en-US" sz="2400" dirty="0" err="1">
                <a:solidFill>
                  <a:schemeClr val="tx1">
                    <a:lumMod val="60000"/>
                    <a:lumOff val="40000"/>
                  </a:schemeClr>
                </a:solidFill>
              </a:rPr>
              <a:t>được</a:t>
            </a:r>
            <a:r>
              <a:rPr lang="en-US" sz="2400" dirty="0">
                <a:solidFill>
                  <a:schemeClr val="tx1">
                    <a:lumMod val="60000"/>
                    <a:lumOff val="40000"/>
                  </a:schemeClr>
                </a:solidFill>
              </a:rPr>
              <a:t> </a:t>
            </a:r>
            <a:r>
              <a:rPr lang="en-US" sz="2400" dirty="0" err="1">
                <a:solidFill>
                  <a:schemeClr val="tx1">
                    <a:lumMod val="60000"/>
                    <a:lumOff val="40000"/>
                  </a:schemeClr>
                </a:solidFill>
              </a:rPr>
              <a:t>một</a:t>
            </a:r>
            <a:r>
              <a:rPr lang="en-US" sz="2400" dirty="0">
                <a:solidFill>
                  <a:schemeClr val="tx1">
                    <a:lumMod val="60000"/>
                    <a:lumOff val="40000"/>
                  </a:schemeClr>
                </a:solidFill>
              </a:rPr>
              <a:t> </a:t>
            </a:r>
            <a:r>
              <a:rPr lang="en-US" sz="2400" dirty="0" err="1">
                <a:solidFill>
                  <a:schemeClr val="tx1">
                    <a:lumMod val="60000"/>
                    <a:lumOff val="40000"/>
                  </a:schemeClr>
                </a:solidFill>
              </a:rPr>
              <a:t>số</a:t>
            </a:r>
            <a:r>
              <a:rPr lang="en-US" sz="2400" dirty="0">
                <a:solidFill>
                  <a:schemeClr val="tx1">
                    <a:lumMod val="60000"/>
                    <a:lumOff val="40000"/>
                  </a:schemeClr>
                </a:solidFill>
              </a:rPr>
              <a:t> </a:t>
            </a:r>
            <a:r>
              <a:rPr lang="en-US" sz="2400" dirty="0" err="1">
                <a:solidFill>
                  <a:schemeClr val="tx1">
                    <a:lumMod val="60000"/>
                    <a:lumOff val="40000"/>
                  </a:schemeClr>
                </a:solidFill>
              </a:rPr>
              <a:t>kiến</a:t>
            </a:r>
            <a:r>
              <a:rPr lang="en-US" sz="2400" dirty="0">
                <a:solidFill>
                  <a:schemeClr val="tx1">
                    <a:lumMod val="60000"/>
                    <a:lumOff val="40000"/>
                  </a:schemeClr>
                </a:solidFill>
              </a:rPr>
              <a:t> </a:t>
            </a:r>
            <a:r>
              <a:rPr lang="en-US" sz="2400" dirty="0" err="1">
                <a:solidFill>
                  <a:schemeClr val="tx1">
                    <a:lumMod val="60000"/>
                    <a:lumOff val="40000"/>
                  </a:schemeClr>
                </a:solidFill>
              </a:rPr>
              <a:t>thức</a:t>
            </a:r>
            <a:r>
              <a:rPr lang="en-US" sz="2400" dirty="0">
                <a:solidFill>
                  <a:schemeClr val="tx1">
                    <a:lumMod val="60000"/>
                    <a:lumOff val="40000"/>
                  </a:schemeClr>
                </a:solidFill>
              </a:rPr>
              <a:t> </a:t>
            </a:r>
            <a:r>
              <a:rPr lang="en-US" sz="2400" dirty="0" err="1">
                <a:solidFill>
                  <a:schemeClr val="tx1">
                    <a:lumMod val="60000"/>
                    <a:lumOff val="40000"/>
                  </a:schemeClr>
                </a:solidFill>
              </a:rPr>
              <a:t>về</a:t>
            </a:r>
            <a:r>
              <a:rPr lang="en-US" sz="2400" dirty="0">
                <a:solidFill>
                  <a:schemeClr val="tx1">
                    <a:lumMod val="60000"/>
                    <a:lumOff val="40000"/>
                  </a:schemeClr>
                </a:solidFill>
              </a:rPr>
              <a:t> </a:t>
            </a:r>
            <a:r>
              <a:rPr lang="en-US" sz="2400" dirty="0" err="1">
                <a:solidFill>
                  <a:schemeClr val="tx1">
                    <a:lumMod val="60000"/>
                    <a:lumOff val="40000"/>
                  </a:schemeClr>
                </a:solidFill>
              </a:rPr>
              <a:t>vật</a:t>
            </a:r>
            <a:r>
              <a:rPr lang="en-US" sz="2400" dirty="0">
                <a:solidFill>
                  <a:schemeClr val="tx1">
                    <a:lumMod val="60000"/>
                    <a:lumOff val="40000"/>
                  </a:schemeClr>
                </a:solidFill>
              </a:rPr>
              <a:t> </a:t>
            </a:r>
            <a:r>
              <a:rPr lang="en-US" sz="2400" dirty="0" err="1">
                <a:solidFill>
                  <a:schemeClr val="tx1">
                    <a:lumMod val="60000"/>
                    <a:lumOff val="40000"/>
                  </a:schemeClr>
                </a:solidFill>
              </a:rPr>
              <a:t>liệu</a:t>
            </a:r>
            <a:r>
              <a:rPr lang="en-US" sz="2400" dirty="0">
                <a:solidFill>
                  <a:schemeClr val="tx1">
                    <a:lumMod val="60000"/>
                    <a:lumOff val="40000"/>
                  </a:schemeClr>
                </a:solidFill>
              </a:rPr>
              <a:t>.</a:t>
            </a:r>
          </a:p>
          <a:p>
            <a:pPr marL="0" indent="0">
              <a:buNone/>
            </a:pPr>
            <a:r>
              <a:rPr lang="en-US" sz="2400" b="1" dirty="0">
                <a:solidFill>
                  <a:schemeClr val="tx1">
                    <a:lumMod val="60000"/>
                    <a:lumOff val="40000"/>
                  </a:schemeClr>
                </a:solidFill>
              </a:rPr>
              <a:t>- </a:t>
            </a:r>
            <a:r>
              <a:rPr lang="en-US" sz="2400" b="1" dirty="0" err="1">
                <a:solidFill>
                  <a:schemeClr val="tx1">
                    <a:lumMod val="60000"/>
                    <a:lumOff val="40000"/>
                  </a:schemeClr>
                </a:solidFill>
              </a:rPr>
              <a:t>Thực</a:t>
            </a:r>
            <a:r>
              <a:rPr lang="en-US" sz="2400" b="1" dirty="0">
                <a:solidFill>
                  <a:schemeClr val="tx1">
                    <a:lumMod val="60000"/>
                    <a:lumOff val="40000"/>
                  </a:schemeClr>
                </a:solidFill>
              </a:rPr>
              <a:t> </a:t>
            </a:r>
            <a:r>
              <a:rPr lang="en-US" sz="2400" b="1" dirty="0" err="1">
                <a:solidFill>
                  <a:schemeClr val="tx1">
                    <a:lumMod val="60000"/>
                    <a:lumOff val="40000"/>
                  </a:schemeClr>
                </a:solidFill>
              </a:rPr>
              <a:t>hiện</a:t>
            </a:r>
            <a:r>
              <a:rPr lang="vi-VN" sz="2400" b="1" dirty="0">
                <a:solidFill>
                  <a:schemeClr val="tx1">
                    <a:lumMod val="60000"/>
                    <a:lumOff val="40000"/>
                  </a:schemeClr>
                </a:solidFill>
              </a:rPr>
              <a:t>: </a:t>
            </a:r>
            <a:r>
              <a:rPr lang="en-US" sz="2400" dirty="0">
                <a:solidFill>
                  <a:schemeClr val="tx1">
                    <a:lumMod val="60000"/>
                    <a:lumOff val="40000"/>
                  </a:schemeClr>
                </a:solidFill>
              </a:rPr>
              <a:t>HS </a:t>
            </a:r>
            <a:r>
              <a:rPr lang="en-US" sz="2400" dirty="0" err="1">
                <a:solidFill>
                  <a:schemeClr val="tx1">
                    <a:lumMod val="60000"/>
                    <a:lumOff val="40000"/>
                  </a:schemeClr>
                </a:solidFill>
              </a:rPr>
              <a:t>tóm</a:t>
            </a:r>
            <a:r>
              <a:rPr lang="en-US" sz="2400" dirty="0">
                <a:solidFill>
                  <a:schemeClr val="tx1">
                    <a:lumMod val="60000"/>
                    <a:lumOff val="40000"/>
                  </a:schemeClr>
                </a:solidFill>
              </a:rPr>
              <a:t> </a:t>
            </a:r>
            <a:r>
              <a:rPr lang="en-US" sz="2400" dirty="0" err="1">
                <a:solidFill>
                  <a:schemeClr val="tx1">
                    <a:lumMod val="60000"/>
                    <a:lumOff val="40000"/>
                  </a:schemeClr>
                </a:solidFill>
              </a:rPr>
              <a:t>tắt</a:t>
            </a:r>
            <a:r>
              <a:rPr lang="en-US" sz="2400" dirty="0">
                <a:solidFill>
                  <a:schemeClr val="tx1">
                    <a:lumMod val="60000"/>
                    <a:lumOff val="40000"/>
                  </a:schemeClr>
                </a:solidFill>
              </a:rPr>
              <a:t> </a:t>
            </a:r>
            <a:r>
              <a:rPr lang="en-US" sz="2400" dirty="0" err="1">
                <a:solidFill>
                  <a:schemeClr val="tx1">
                    <a:lumMod val="60000"/>
                    <a:lumOff val="40000"/>
                  </a:schemeClr>
                </a:solidFill>
              </a:rPr>
              <a:t>nội</a:t>
            </a:r>
            <a:r>
              <a:rPr lang="en-US" sz="2400" dirty="0">
                <a:solidFill>
                  <a:schemeClr val="tx1">
                    <a:lumMod val="60000"/>
                    <a:lumOff val="40000"/>
                  </a:schemeClr>
                </a:solidFill>
              </a:rPr>
              <a:t> dung </a:t>
            </a:r>
            <a:r>
              <a:rPr lang="en-US" sz="2400" dirty="0" err="1">
                <a:solidFill>
                  <a:schemeClr val="tx1">
                    <a:lumMod val="60000"/>
                    <a:lumOff val="40000"/>
                  </a:schemeClr>
                </a:solidFill>
              </a:rPr>
              <a:t>bài</a:t>
            </a:r>
            <a:r>
              <a:rPr lang="en-US" sz="2400" dirty="0">
                <a:solidFill>
                  <a:schemeClr val="tx1">
                    <a:lumMod val="60000"/>
                    <a:lumOff val="40000"/>
                  </a:schemeClr>
                </a:solidFill>
              </a:rPr>
              <a:t> </a:t>
            </a:r>
            <a:r>
              <a:rPr lang="en-US" sz="2400" dirty="0" err="1">
                <a:solidFill>
                  <a:schemeClr val="tx1">
                    <a:lumMod val="60000"/>
                    <a:lumOff val="40000"/>
                  </a:schemeClr>
                </a:solidFill>
              </a:rPr>
              <a:t>học</a:t>
            </a:r>
            <a:r>
              <a:rPr lang="en-US" sz="2400" dirty="0">
                <a:solidFill>
                  <a:schemeClr val="tx1">
                    <a:lumMod val="60000"/>
                    <a:lumOff val="40000"/>
                  </a:schemeClr>
                </a:solidFill>
              </a:rPr>
              <a:t> </a:t>
            </a:r>
            <a:r>
              <a:rPr lang="en-US" sz="2400" dirty="0" err="1">
                <a:solidFill>
                  <a:schemeClr val="tx1">
                    <a:lumMod val="60000"/>
                    <a:lumOff val="40000"/>
                  </a:schemeClr>
                </a:solidFill>
              </a:rPr>
              <a:t>bằng</a:t>
            </a:r>
            <a:r>
              <a:rPr lang="en-US" sz="2400" dirty="0">
                <a:solidFill>
                  <a:schemeClr val="tx1">
                    <a:lumMod val="60000"/>
                    <a:lumOff val="40000"/>
                  </a:schemeClr>
                </a:solidFill>
              </a:rPr>
              <a:t> </a:t>
            </a:r>
            <a:r>
              <a:rPr lang="en-US" sz="2400" dirty="0" err="1">
                <a:solidFill>
                  <a:schemeClr val="tx1">
                    <a:lumMod val="60000"/>
                    <a:lumOff val="40000"/>
                  </a:schemeClr>
                </a:solidFill>
              </a:rPr>
              <a:t>sơ</a:t>
            </a:r>
            <a:r>
              <a:rPr lang="en-US" sz="2400" dirty="0">
                <a:solidFill>
                  <a:schemeClr val="tx1">
                    <a:lumMod val="60000"/>
                    <a:lumOff val="40000"/>
                  </a:schemeClr>
                </a:solidFill>
              </a:rPr>
              <a:t> </a:t>
            </a:r>
            <a:r>
              <a:rPr lang="en-US" sz="2400" dirty="0" err="1">
                <a:solidFill>
                  <a:schemeClr val="tx1">
                    <a:lumMod val="60000"/>
                    <a:lumOff val="40000"/>
                  </a:schemeClr>
                </a:solidFill>
              </a:rPr>
              <a:t>đồ</a:t>
            </a:r>
            <a:r>
              <a:rPr lang="en-US" sz="2400" dirty="0">
                <a:solidFill>
                  <a:schemeClr val="tx1">
                    <a:lumMod val="60000"/>
                    <a:lumOff val="40000"/>
                  </a:schemeClr>
                </a:solidFill>
              </a:rPr>
              <a:t> </a:t>
            </a:r>
            <a:r>
              <a:rPr lang="en-US" sz="2400" dirty="0" err="1">
                <a:solidFill>
                  <a:schemeClr val="tx1">
                    <a:lumMod val="60000"/>
                    <a:lumOff val="40000"/>
                  </a:schemeClr>
                </a:solidFill>
              </a:rPr>
              <a:t>tư</a:t>
            </a:r>
            <a:r>
              <a:rPr lang="en-US" sz="2400" dirty="0">
                <a:solidFill>
                  <a:schemeClr val="tx1">
                    <a:lumMod val="60000"/>
                    <a:lumOff val="40000"/>
                  </a:schemeClr>
                </a:solidFill>
              </a:rPr>
              <a:t> </a:t>
            </a:r>
            <a:r>
              <a:rPr lang="en-US" sz="2400" dirty="0" err="1">
                <a:solidFill>
                  <a:schemeClr val="tx1">
                    <a:lumMod val="60000"/>
                    <a:lumOff val="40000"/>
                  </a:schemeClr>
                </a:solidFill>
              </a:rPr>
              <a:t>duy</a:t>
            </a:r>
            <a:r>
              <a:rPr lang="en-US" sz="2400" dirty="0">
                <a:solidFill>
                  <a:schemeClr val="tx1">
                    <a:lumMod val="60000"/>
                    <a:lumOff val="40000"/>
                  </a:schemeClr>
                </a:solidFill>
              </a:rPr>
              <a:t> </a:t>
            </a:r>
            <a:r>
              <a:rPr lang="en-US" sz="2400" dirty="0" err="1">
                <a:solidFill>
                  <a:schemeClr val="tx1">
                    <a:lumMod val="60000"/>
                    <a:lumOff val="40000"/>
                  </a:schemeClr>
                </a:solidFill>
              </a:rPr>
              <a:t>vào</a:t>
            </a:r>
            <a:r>
              <a:rPr lang="en-US" sz="2400" dirty="0">
                <a:solidFill>
                  <a:schemeClr val="tx1">
                    <a:lumMod val="60000"/>
                    <a:lumOff val="40000"/>
                  </a:schemeClr>
                </a:solidFill>
              </a:rPr>
              <a:t> </a:t>
            </a:r>
            <a:r>
              <a:rPr lang="en-US" sz="2400" dirty="0" err="1">
                <a:solidFill>
                  <a:schemeClr val="tx1">
                    <a:lumMod val="60000"/>
                    <a:lumOff val="40000"/>
                  </a:schemeClr>
                </a:solidFill>
              </a:rPr>
              <a:t>vở</a:t>
            </a:r>
            <a:r>
              <a:rPr lang="en-US" sz="2400" dirty="0">
                <a:solidFill>
                  <a:schemeClr val="tx1">
                    <a:lumMod val="60000"/>
                    <a:lumOff val="40000"/>
                  </a:schemeClr>
                </a:solidFill>
              </a:rPr>
              <a:t>.</a:t>
            </a:r>
          </a:p>
          <a:p>
            <a:pPr marL="0" indent="0">
              <a:buNone/>
            </a:pPr>
            <a:endParaRPr lang="en-US" sz="2400" dirty="0">
              <a:solidFill>
                <a:schemeClr val="tx1">
                  <a:lumMod val="60000"/>
                  <a:lumOff val="40000"/>
                </a:schemeClr>
              </a:solidFill>
            </a:endParaRPr>
          </a:p>
        </p:txBody>
      </p:sp>
    </p:spTree>
    <p:extLst>
      <p:ext uri="{BB962C8B-B14F-4D97-AF65-F5344CB8AC3E}">
        <p14:creationId xmlns:p14="http://schemas.microsoft.com/office/powerpoint/2010/main" val="2173096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9" y="493035"/>
            <a:ext cx="8915400" cy="560618"/>
          </a:xfrm>
        </p:spPr>
        <p:txBody>
          <a:bodyPr>
            <a:noAutofit/>
          </a:bodyPr>
          <a:lstStyle/>
          <a:p>
            <a:r>
              <a:rPr lang="en-US" sz="4400" dirty="0" err="1">
                <a:solidFill>
                  <a:srgbClr val="FF0000"/>
                </a:solidFill>
                <a:latin typeface=".VnRevue" pitchFamily="34" charset="0"/>
              </a:rPr>
              <a:t>VẬN</a:t>
            </a:r>
            <a:r>
              <a:rPr lang="en-US" sz="4400" dirty="0">
                <a:solidFill>
                  <a:srgbClr val="FF0000"/>
                </a:solidFill>
                <a:latin typeface=".VnRevue" pitchFamily="34" charset="0"/>
              </a:rPr>
              <a:t> </a:t>
            </a:r>
            <a:r>
              <a:rPr lang="en-US" sz="4400" dirty="0" err="1">
                <a:solidFill>
                  <a:srgbClr val="FF0000"/>
                </a:solidFill>
                <a:latin typeface=".VnRevue" pitchFamily="34" charset="0"/>
              </a:rPr>
              <a:t>DỤNG</a:t>
            </a:r>
            <a:endParaRPr lang="en-US" sz="4400" dirty="0">
              <a:solidFill>
                <a:srgbClr val="FF0000"/>
              </a:solidFill>
              <a:latin typeface=".VnRevue" pitchFamily="34" charset="0"/>
            </a:endParaRPr>
          </a:p>
        </p:txBody>
      </p:sp>
      <p:sp>
        <p:nvSpPr>
          <p:cNvPr id="3" name="Content Placeholder 2"/>
          <p:cNvSpPr>
            <a:spLocks noGrp="1"/>
          </p:cNvSpPr>
          <p:nvPr>
            <p:ph idx="1"/>
          </p:nvPr>
        </p:nvSpPr>
        <p:spPr>
          <a:xfrm>
            <a:off x="268251" y="1254642"/>
            <a:ext cx="8915400" cy="3503206"/>
          </a:xfrm>
        </p:spPr>
        <p:txBody>
          <a:bodyPr/>
          <a:lstStyle/>
          <a:p>
            <a:pPr lvl="4"/>
            <a:endParaRPr lang="en-US" sz="2800" dirty="0"/>
          </a:p>
          <a:p>
            <a:pPr algn="just">
              <a:buFontTx/>
              <a:buChar char="-"/>
            </a:pPr>
            <a:r>
              <a:rPr lang="en-US" sz="2800" dirty="0" err="1">
                <a:solidFill>
                  <a:schemeClr val="tx1">
                    <a:lumMod val="60000"/>
                    <a:lumOff val="40000"/>
                  </a:schemeClr>
                </a:solidFill>
              </a:rPr>
              <a:t>Nhiệm</a:t>
            </a:r>
            <a:r>
              <a:rPr lang="en-US" sz="2800" dirty="0">
                <a:solidFill>
                  <a:schemeClr val="tx1">
                    <a:lumMod val="60000"/>
                    <a:lumOff val="40000"/>
                  </a:schemeClr>
                </a:solidFill>
              </a:rPr>
              <a:t> </a:t>
            </a:r>
            <a:r>
              <a:rPr lang="en-US" sz="2800" dirty="0" err="1">
                <a:solidFill>
                  <a:schemeClr val="tx1">
                    <a:lumMod val="60000"/>
                    <a:lumOff val="40000"/>
                  </a:schemeClr>
                </a:solidFill>
              </a:rPr>
              <a:t>vụ</a:t>
            </a:r>
            <a:r>
              <a:rPr lang="en-US" sz="2800" dirty="0">
                <a:solidFill>
                  <a:schemeClr val="tx1">
                    <a:lumMod val="60000"/>
                    <a:lumOff val="40000"/>
                  </a:schemeClr>
                </a:solidFill>
              </a:rPr>
              <a:t>: </a:t>
            </a:r>
            <a:r>
              <a:rPr lang="en-US" sz="2800" dirty="0" err="1">
                <a:solidFill>
                  <a:schemeClr val="tx1">
                    <a:lumMod val="60000"/>
                    <a:lumOff val="40000"/>
                  </a:schemeClr>
                </a:solidFill>
              </a:rPr>
              <a:t>Mỗi</a:t>
            </a:r>
            <a:r>
              <a:rPr lang="en-US" sz="2800" dirty="0">
                <a:solidFill>
                  <a:schemeClr val="tx1">
                    <a:lumMod val="60000"/>
                    <a:lumOff val="40000"/>
                  </a:schemeClr>
                </a:solidFill>
              </a:rPr>
              <a:t> </a:t>
            </a:r>
            <a:r>
              <a:rPr lang="en-US" sz="2800" dirty="0" err="1">
                <a:solidFill>
                  <a:schemeClr val="tx1">
                    <a:lumMod val="60000"/>
                    <a:lumOff val="40000"/>
                  </a:schemeClr>
                </a:solidFill>
              </a:rPr>
              <a:t>học</a:t>
            </a:r>
            <a:r>
              <a:rPr lang="en-US" sz="2800" dirty="0">
                <a:solidFill>
                  <a:schemeClr val="tx1">
                    <a:lumMod val="60000"/>
                    <a:lumOff val="40000"/>
                  </a:schemeClr>
                </a:solidFill>
              </a:rPr>
              <a:t> </a:t>
            </a:r>
            <a:r>
              <a:rPr lang="en-US" sz="2800" dirty="0" err="1">
                <a:solidFill>
                  <a:schemeClr val="tx1">
                    <a:lumMod val="60000"/>
                    <a:lumOff val="40000"/>
                  </a:schemeClr>
                </a:solidFill>
              </a:rPr>
              <a:t>sinh</a:t>
            </a:r>
            <a:r>
              <a:rPr lang="en-US" sz="2800" dirty="0">
                <a:solidFill>
                  <a:schemeClr val="tx1">
                    <a:lumMod val="60000"/>
                    <a:lumOff val="40000"/>
                  </a:schemeClr>
                </a:solidFill>
              </a:rPr>
              <a:t> </a:t>
            </a:r>
            <a:r>
              <a:rPr lang="en-US" sz="2800" dirty="0" err="1">
                <a:solidFill>
                  <a:schemeClr val="tx1">
                    <a:lumMod val="60000"/>
                    <a:lumOff val="40000"/>
                  </a:schemeClr>
                </a:solidFill>
              </a:rPr>
              <a:t>dùng</a:t>
            </a:r>
            <a:r>
              <a:rPr lang="en-US" sz="2800" dirty="0">
                <a:solidFill>
                  <a:schemeClr val="tx1">
                    <a:lumMod val="60000"/>
                    <a:lumOff val="40000"/>
                  </a:schemeClr>
                </a:solidFill>
              </a:rPr>
              <a:t> </a:t>
            </a:r>
            <a:r>
              <a:rPr lang="en-US" sz="2800" dirty="0" err="1">
                <a:solidFill>
                  <a:schemeClr val="tx1">
                    <a:lumMod val="60000"/>
                    <a:lumOff val="40000"/>
                  </a:schemeClr>
                </a:solidFill>
              </a:rPr>
              <a:t>rác</a:t>
            </a:r>
            <a:r>
              <a:rPr lang="en-US" sz="2800" dirty="0">
                <a:solidFill>
                  <a:schemeClr val="tx1">
                    <a:lumMod val="60000"/>
                    <a:lumOff val="40000"/>
                  </a:schemeClr>
                </a:solidFill>
              </a:rPr>
              <a:t> </a:t>
            </a:r>
            <a:r>
              <a:rPr lang="en-US" sz="2800" dirty="0" err="1">
                <a:solidFill>
                  <a:schemeClr val="tx1">
                    <a:lumMod val="60000"/>
                    <a:lumOff val="40000"/>
                  </a:schemeClr>
                </a:solidFill>
              </a:rPr>
              <a:t>thải</a:t>
            </a:r>
            <a:r>
              <a:rPr lang="en-US" sz="2800" dirty="0">
                <a:solidFill>
                  <a:schemeClr val="tx1">
                    <a:lumMod val="60000"/>
                    <a:lumOff val="40000"/>
                  </a:schemeClr>
                </a:solidFill>
              </a:rPr>
              <a:t> </a:t>
            </a:r>
            <a:r>
              <a:rPr lang="en-US" sz="2800" dirty="0" err="1">
                <a:solidFill>
                  <a:schemeClr val="tx1">
                    <a:lumMod val="60000"/>
                    <a:lumOff val="40000"/>
                  </a:schemeClr>
                </a:solidFill>
              </a:rPr>
              <a:t>đã</a:t>
            </a:r>
            <a:r>
              <a:rPr lang="en-US" sz="2800" dirty="0">
                <a:solidFill>
                  <a:schemeClr val="tx1">
                    <a:lumMod val="60000"/>
                    <a:lumOff val="40000"/>
                  </a:schemeClr>
                </a:solidFill>
              </a:rPr>
              <a:t> </a:t>
            </a:r>
            <a:r>
              <a:rPr lang="en-US" sz="2800" dirty="0" err="1">
                <a:solidFill>
                  <a:schemeClr val="tx1">
                    <a:lumMod val="60000"/>
                    <a:lumOff val="40000"/>
                  </a:schemeClr>
                </a:solidFill>
              </a:rPr>
              <a:t>thu</a:t>
            </a:r>
            <a:r>
              <a:rPr lang="en-US" sz="2800" dirty="0">
                <a:solidFill>
                  <a:schemeClr val="tx1">
                    <a:lumMod val="60000"/>
                    <a:lumOff val="40000"/>
                  </a:schemeClr>
                </a:solidFill>
              </a:rPr>
              <a:t> </a:t>
            </a:r>
            <a:r>
              <a:rPr lang="en-US" sz="2800" dirty="0" err="1">
                <a:solidFill>
                  <a:schemeClr val="tx1">
                    <a:lumMod val="60000"/>
                    <a:lumOff val="40000"/>
                  </a:schemeClr>
                </a:solidFill>
              </a:rPr>
              <a:t>gom</a:t>
            </a:r>
            <a:r>
              <a:rPr lang="en-US" sz="2800" dirty="0">
                <a:solidFill>
                  <a:schemeClr val="tx1">
                    <a:lumMod val="60000"/>
                    <a:lumOff val="40000"/>
                  </a:schemeClr>
                </a:solidFill>
              </a:rPr>
              <a:t> </a:t>
            </a:r>
            <a:r>
              <a:rPr lang="en-US" sz="2800" dirty="0" err="1">
                <a:solidFill>
                  <a:schemeClr val="tx1">
                    <a:lumMod val="60000"/>
                    <a:lumOff val="40000"/>
                  </a:schemeClr>
                </a:solidFill>
              </a:rPr>
              <a:t>và</a:t>
            </a:r>
            <a:r>
              <a:rPr lang="en-US" sz="2800" dirty="0">
                <a:solidFill>
                  <a:schemeClr val="tx1">
                    <a:lumMod val="60000"/>
                    <a:lumOff val="40000"/>
                  </a:schemeClr>
                </a:solidFill>
              </a:rPr>
              <a:t> </a:t>
            </a:r>
            <a:r>
              <a:rPr lang="en-US" sz="2800" dirty="0" err="1">
                <a:solidFill>
                  <a:schemeClr val="tx1">
                    <a:lumMod val="60000"/>
                    <a:lumOff val="40000"/>
                  </a:schemeClr>
                </a:solidFill>
              </a:rPr>
              <a:t>phân</a:t>
            </a:r>
            <a:r>
              <a:rPr lang="en-US" sz="2800" dirty="0">
                <a:solidFill>
                  <a:schemeClr val="tx1">
                    <a:lumMod val="60000"/>
                    <a:lumOff val="40000"/>
                  </a:schemeClr>
                </a:solidFill>
              </a:rPr>
              <a:t> </a:t>
            </a:r>
            <a:r>
              <a:rPr lang="en-US" sz="2800" dirty="0" err="1">
                <a:solidFill>
                  <a:schemeClr val="tx1">
                    <a:lumMod val="60000"/>
                    <a:lumOff val="40000"/>
                  </a:schemeClr>
                </a:solidFill>
              </a:rPr>
              <a:t>loại</a:t>
            </a:r>
            <a:r>
              <a:rPr lang="en-US" sz="2800" dirty="0">
                <a:solidFill>
                  <a:schemeClr val="tx1">
                    <a:lumMod val="60000"/>
                    <a:lumOff val="40000"/>
                  </a:schemeClr>
                </a:solidFill>
              </a:rPr>
              <a:t> </a:t>
            </a:r>
            <a:r>
              <a:rPr lang="en-US" sz="2800" dirty="0" err="1">
                <a:solidFill>
                  <a:schemeClr val="tx1">
                    <a:lumMod val="60000"/>
                    <a:lumOff val="40000"/>
                  </a:schemeClr>
                </a:solidFill>
              </a:rPr>
              <a:t>tái</a:t>
            </a:r>
            <a:r>
              <a:rPr lang="en-US" sz="2800" dirty="0">
                <a:solidFill>
                  <a:schemeClr val="tx1">
                    <a:lumMod val="60000"/>
                    <a:lumOff val="40000"/>
                  </a:schemeClr>
                </a:solidFill>
              </a:rPr>
              <a:t> </a:t>
            </a:r>
            <a:r>
              <a:rPr lang="en-US" sz="2800" dirty="0" err="1">
                <a:solidFill>
                  <a:schemeClr val="tx1">
                    <a:lumMod val="60000"/>
                    <a:lumOff val="40000"/>
                  </a:schemeClr>
                </a:solidFill>
              </a:rPr>
              <a:t>tạo</a:t>
            </a:r>
            <a:r>
              <a:rPr lang="en-US" sz="2800" dirty="0">
                <a:solidFill>
                  <a:schemeClr val="tx1">
                    <a:lumMod val="60000"/>
                    <a:lumOff val="40000"/>
                  </a:schemeClr>
                </a:solidFill>
              </a:rPr>
              <a:t> </a:t>
            </a:r>
            <a:r>
              <a:rPr lang="en-US" sz="2800" dirty="0" err="1">
                <a:solidFill>
                  <a:schemeClr val="tx1">
                    <a:lumMod val="60000"/>
                    <a:lumOff val="40000"/>
                  </a:schemeClr>
                </a:solidFill>
              </a:rPr>
              <a:t>ra</a:t>
            </a:r>
            <a:r>
              <a:rPr lang="en-US" sz="2800" dirty="0">
                <a:solidFill>
                  <a:schemeClr val="tx1">
                    <a:lumMod val="60000"/>
                    <a:lumOff val="40000"/>
                  </a:schemeClr>
                </a:solidFill>
              </a:rPr>
              <a:t> </a:t>
            </a:r>
            <a:r>
              <a:rPr lang="en-US" sz="2800" dirty="0" err="1">
                <a:solidFill>
                  <a:schemeClr val="tx1">
                    <a:lumMod val="60000"/>
                    <a:lumOff val="40000"/>
                  </a:schemeClr>
                </a:solidFill>
              </a:rPr>
              <a:t>một</a:t>
            </a:r>
            <a:r>
              <a:rPr lang="en-US" sz="2800" dirty="0">
                <a:solidFill>
                  <a:schemeClr val="tx1">
                    <a:lumMod val="60000"/>
                    <a:lumOff val="40000"/>
                  </a:schemeClr>
                </a:solidFill>
              </a:rPr>
              <a:t> </a:t>
            </a:r>
            <a:r>
              <a:rPr lang="en-US" sz="2800" dirty="0" err="1">
                <a:solidFill>
                  <a:schemeClr val="tx1">
                    <a:lumMod val="60000"/>
                    <a:lumOff val="40000"/>
                  </a:schemeClr>
                </a:solidFill>
              </a:rPr>
              <a:t>sản</a:t>
            </a:r>
            <a:r>
              <a:rPr lang="en-US" sz="2800" dirty="0">
                <a:solidFill>
                  <a:schemeClr val="tx1">
                    <a:lumMod val="60000"/>
                    <a:lumOff val="40000"/>
                  </a:schemeClr>
                </a:solidFill>
              </a:rPr>
              <a:t> </a:t>
            </a:r>
            <a:r>
              <a:rPr lang="en-US" sz="2800" dirty="0" err="1">
                <a:solidFill>
                  <a:schemeClr val="tx1">
                    <a:lumMod val="60000"/>
                    <a:lumOff val="40000"/>
                  </a:schemeClr>
                </a:solidFill>
              </a:rPr>
              <a:t>phẩm</a:t>
            </a:r>
            <a:r>
              <a:rPr lang="en-US" sz="2800" dirty="0">
                <a:solidFill>
                  <a:schemeClr val="tx1">
                    <a:lumMod val="60000"/>
                    <a:lumOff val="40000"/>
                  </a:schemeClr>
                </a:solidFill>
              </a:rPr>
              <a:t> </a:t>
            </a:r>
            <a:r>
              <a:rPr lang="en-US" sz="2800" dirty="0" err="1">
                <a:solidFill>
                  <a:schemeClr val="tx1">
                    <a:lumMod val="60000"/>
                    <a:lumOff val="40000"/>
                  </a:schemeClr>
                </a:solidFill>
              </a:rPr>
              <a:t>tái</a:t>
            </a:r>
            <a:r>
              <a:rPr lang="en-US" sz="2800" dirty="0">
                <a:solidFill>
                  <a:schemeClr val="tx1">
                    <a:lumMod val="60000"/>
                    <a:lumOff val="40000"/>
                  </a:schemeClr>
                </a:solidFill>
              </a:rPr>
              <a:t> </a:t>
            </a:r>
            <a:r>
              <a:rPr lang="en-US" sz="2800" dirty="0" err="1">
                <a:solidFill>
                  <a:schemeClr val="tx1">
                    <a:lumMod val="60000"/>
                    <a:lumOff val="40000"/>
                  </a:schemeClr>
                </a:solidFill>
              </a:rPr>
              <a:t>chế</a:t>
            </a:r>
            <a:r>
              <a:rPr lang="en-US" sz="2800" dirty="0">
                <a:solidFill>
                  <a:schemeClr val="tx1">
                    <a:lumMod val="60000"/>
                    <a:lumOff val="40000"/>
                  </a:schemeClr>
                </a:solidFill>
              </a:rPr>
              <a:t> </a:t>
            </a:r>
            <a:r>
              <a:rPr lang="en-US" sz="2800" dirty="0" err="1">
                <a:solidFill>
                  <a:schemeClr val="tx1">
                    <a:lumMod val="60000"/>
                    <a:lumOff val="40000"/>
                  </a:schemeClr>
                </a:solidFill>
              </a:rPr>
              <a:t>sử</a:t>
            </a:r>
            <a:r>
              <a:rPr lang="en-US" sz="2800" dirty="0">
                <a:solidFill>
                  <a:schemeClr val="tx1">
                    <a:lumMod val="60000"/>
                    <a:lumOff val="40000"/>
                  </a:schemeClr>
                </a:solidFill>
              </a:rPr>
              <a:t> </a:t>
            </a:r>
            <a:r>
              <a:rPr lang="en-US" sz="2800" dirty="0" err="1">
                <a:solidFill>
                  <a:schemeClr val="tx1">
                    <a:lumMod val="60000"/>
                    <a:lumOff val="40000"/>
                  </a:schemeClr>
                </a:solidFill>
              </a:rPr>
              <a:t>dụng</a:t>
            </a:r>
            <a:r>
              <a:rPr lang="en-US" sz="2800" dirty="0">
                <a:solidFill>
                  <a:schemeClr val="tx1">
                    <a:lumMod val="60000"/>
                    <a:lumOff val="40000"/>
                  </a:schemeClr>
                </a:solidFill>
              </a:rPr>
              <a:t> </a:t>
            </a:r>
            <a:r>
              <a:rPr lang="en-US" sz="2800" dirty="0" err="1">
                <a:solidFill>
                  <a:schemeClr val="tx1">
                    <a:lumMod val="60000"/>
                    <a:lumOff val="40000"/>
                  </a:schemeClr>
                </a:solidFill>
              </a:rPr>
              <a:t>được</a:t>
            </a:r>
            <a:r>
              <a:rPr lang="en-US" sz="2800" dirty="0">
                <a:solidFill>
                  <a:schemeClr val="tx1">
                    <a:lumMod val="60000"/>
                    <a:lumOff val="40000"/>
                  </a:schemeClr>
                </a:solidFill>
              </a:rPr>
              <a:t> </a:t>
            </a:r>
            <a:r>
              <a:rPr lang="en-US" sz="2800" dirty="0" err="1">
                <a:solidFill>
                  <a:schemeClr val="tx1">
                    <a:lumMod val="60000"/>
                    <a:lumOff val="40000"/>
                  </a:schemeClr>
                </a:solidFill>
              </a:rPr>
              <a:t>trong</a:t>
            </a:r>
            <a:r>
              <a:rPr lang="en-US" sz="2800" dirty="0">
                <a:solidFill>
                  <a:schemeClr val="tx1">
                    <a:lumMod val="60000"/>
                    <a:lumOff val="40000"/>
                  </a:schemeClr>
                </a:solidFill>
              </a:rPr>
              <a:t> </a:t>
            </a:r>
            <a:r>
              <a:rPr lang="en-US" sz="2800" dirty="0" err="1">
                <a:solidFill>
                  <a:schemeClr val="tx1">
                    <a:lumMod val="60000"/>
                    <a:lumOff val="40000"/>
                  </a:schemeClr>
                </a:solidFill>
              </a:rPr>
              <a:t>đời</a:t>
            </a:r>
            <a:r>
              <a:rPr lang="en-US" sz="2800" dirty="0">
                <a:solidFill>
                  <a:schemeClr val="tx1">
                    <a:lumMod val="60000"/>
                    <a:lumOff val="40000"/>
                  </a:schemeClr>
                </a:solidFill>
              </a:rPr>
              <a:t> </a:t>
            </a:r>
            <a:r>
              <a:rPr lang="en-US" sz="2800" dirty="0" err="1">
                <a:solidFill>
                  <a:schemeClr val="tx1">
                    <a:lumMod val="60000"/>
                    <a:lumOff val="40000"/>
                  </a:schemeClr>
                </a:solidFill>
              </a:rPr>
              <a:t>sống</a:t>
            </a:r>
            <a:r>
              <a:rPr lang="en-US" sz="2800" dirty="0">
                <a:solidFill>
                  <a:schemeClr val="tx1">
                    <a:lumMod val="60000"/>
                    <a:lumOff val="40000"/>
                  </a:schemeClr>
                </a:solidFill>
              </a:rPr>
              <a:t> </a:t>
            </a:r>
            <a:r>
              <a:rPr lang="en-US" sz="2800" dirty="0" err="1">
                <a:solidFill>
                  <a:schemeClr val="tx1">
                    <a:lumMod val="60000"/>
                    <a:lumOff val="40000"/>
                  </a:schemeClr>
                </a:solidFill>
              </a:rPr>
              <a:t>hàng</a:t>
            </a:r>
            <a:r>
              <a:rPr lang="en-US" sz="2800" dirty="0">
                <a:solidFill>
                  <a:schemeClr val="tx1">
                    <a:lumMod val="60000"/>
                    <a:lumOff val="40000"/>
                  </a:schemeClr>
                </a:solidFill>
              </a:rPr>
              <a:t> </a:t>
            </a:r>
            <a:r>
              <a:rPr lang="en-US" sz="2800" dirty="0" err="1">
                <a:solidFill>
                  <a:schemeClr val="tx1">
                    <a:lumMod val="60000"/>
                    <a:lumOff val="40000"/>
                  </a:schemeClr>
                </a:solidFill>
              </a:rPr>
              <a:t>ngày</a:t>
            </a:r>
            <a:r>
              <a:rPr lang="en-US" sz="2800" dirty="0">
                <a:solidFill>
                  <a:schemeClr val="tx1">
                    <a:lumMod val="60000"/>
                    <a:lumOff val="40000"/>
                  </a:schemeClr>
                </a:solidFill>
              </a:rPr>
              <a:t>.</a:t>
            </a:r>
          </a:p>
          <a:p>
            <a:pPr lvl="0" algn="just">
              <a:buFontTx/>
              <a:buChar char="-"/>
            </a:pPr>
            <a:r>
              <a:rPr lang="en-US" sz="2800" dirty="0" err="1">
                <a:solidFill>
                  <a:schemeClr val="tx1">
                    <a:lumMod val="60000"/>
                    <a:lumOff val="40000"/>
                  </a:schemeClr>
                </a:solidFill>
              </a:rPr>
              <a:t>Thực</a:t>
            </a:r>
            <a:r>
              <a:rPr lang="en-US" sz="2800" dirty="0">
                <a:solidFill>
                  <a:schemeClr val="tx1">
                    <a:lumMod val="60000"/>
                    <a:lumOff val="40000"/>
                  </a:schemeClr>
                </a:solidFill>
              </a:rPr>
              <a:t> </a:t>
            </a:r>
            <a:r>
              <a:rPr lang="en-US" sz="2800" dirty="0" err="1">
                <a:solidFill>
                  <a:schemeClr val="tx1">
                    <a:lumMod val="60000"/>
                    <a:lumOff val="40000"/>
                  </a:schemeClr>
                </a:solidFill>
              </a:rPr>
              <a:t>hiện</a:t>
            </a:r>
            <a:r>
              <a:rPr lang="en-US" sz="2800" dirty="0">
                <a:solidFill>
                  <a:schemeClr val="tx1">
                    <a:lumMod val="60000"/>
                    <a:lumOff val="40000"/>
                  </a:schemeClr>
                </a:solidFill>
              </a:rPr>
              <a:t>:</a:t>
            </a:r>
            <a:r>
              <a:rPr lang="vi-VN" sz="2800" dirty="0">
                <a:solidFill>
                  <a:schemeClr val="tx1">
                    <a:lumMod val="60000"/>
                    <a:lumOff val="40000"/>
                  </a:schemeClr>
                </a:solidFill>
              </a:rPr>
              <a:t> </a:t>
            </a:r>
            <a:r>
              <a:rPr lang="en-US" sz="2800" dirty="0">
                <a:solidFill>
                  <a:schemeClr val="tx1">
                    <a:lumMod val="60000"/>
                    <a:lumOff val="40000"/>
                  </a:schemeClr>
                </a:solidFill>
              </a:rPr>
              <a:t>H</a:t>
            </a:r>
            <a:r>
              <a:rPr lang="vi-VN" sz="2800" dirty="0">
                <a:solidFill>
                  <a:schemeClr val="tx1">
                    <a:lumMod val="60000"/>
                    <a:lumOff val="40000"/>
                  </a:schemeClr>
                </a:solidFill>
              </a:rPr>
              <a:t>ọc sinh thực hiện ngoài giờ học trên lớp và nộp </a:t>
            </a:r>
            <a:r>
              <a:rPr lang="en-US" sz="2800" dirty="0" err="1">
                <a:solidFill>
                  <a:schemeClr val="tx1">
                    <a:lumMod val="60000"/>
                    <a:lumOff val="40000"/>
                  </a:schemeClr>
                </a:solidFill>
              </a:rPr>
              <a:t>sản</a:t>
            </a:r>
            <a:r>
              <a:rPr lang="en-US" sz="2800" dirty="0">
                <a:solidFill>
                  <a:schemeClr val="tx1">
                    <a:lumMod val="60000"/>
                    <a:lumOff val="40000"/>
                  </a:schemeClr>
                </a:solidFill>
              </a:rPr>
              <a:t> </a:t>
            </a:r>
            <a:r>
              <a:rPr lang="en-US" sz="2800" dirty="0" err="1">
                <a:solidFill>
                  <a:schemeClr val="tx1">
                    <a:lumMod val="60000"/>
                    <a:lumOff val="40000"/>
                  </a:schemeClr>
                </a:solidFill>
              </a:rPr>
              <a:t>phẩm</a:t>
            </a:r>
            <a:r>
              <a:rPr lang="en-US" sz="2800" dirty="0">
                <a:solidFill>
                  <a:schemeClr val="tx1">
                    <a:lumMod val="60000"/>
                    <a:lumOff val="40000"/>
                  </a:schemeClr>
                </a:solidFill>
              </a:rPr>
              <a:t> </a:t>
            </a:r>
            <a:r>
              <a:rPr lang="en-US" sz="2800" dirty="0" err="1">
                <a:solidFill>
                  <a:schemeClr val="tx1">
                    <a:lumMod val="60000"/>
                    <a:lumOff val="40000"/>
                  </a:schemeClr>
                </a:solidFill>
              </a:rPr>
              <a:t>vào</a:t>
            </a:r>
            <a:r>
              <a:rPr lang="en-US" sz="2800" dirty="0">
                <a:solidFill>
                  <a:schemeClr val="tx1">
                    <a:lumMod val="60000"/>
                    <a:lumOff val="40000"/>
                  </a:schemeClr>
                </a:solidFill>
              </a:rPr>
              <a:t> </a:t>
            </a:r>
            <a:r>
              <a:rPr lang="en-US" sz="2800" dirty="0" err="1">
                <a:solidFill>
                  <a:schemeClr val="tx1">
                    <a:lumMod val="60000"/>
                    <a:lumOff val="40000"/>
                  </a:schemeClr>
                </a:solidFill>
              </a:rPr>
              <a:t>tiết</a:t>
            </a:r>
            <a:r>
              <a:rPr lang="en-US" sz="2800" dirty="0">
                <a:solidFill>
                  <a:schemeClr val="tx1">
                    <a:lumMod val="60000"/>
                    <a:lumOff val="40000"/>
                  </a:schemeClr>
                </a:solidFill>
              </a:rPr>
              <a:t> </a:t>
            </a:r>
            <a:r>
              <a:rPr lang="en-US" sz="2800" dirty="0" err="1">
                <a:solidFill>
                  <a:schemeClr val="tx1">
                    <a:lumMod val="60000"/>
                    <a:lumOff val="40000"/>
                  </a:schemeClr>
                </a:solidFill>
              </a:rPr>
              <a:t>sau</a:t>
            </a:r>
            <a:r>
              <a:rPr lang="en-US" sz="2800" dirty="0">
                <a:solidFill>
                  <a:schemeClr val="tx1">
                    <a:lumMod val="60000"/>
                    <a:lumOff val="40000"/>
                  </a:schemeClr>
                </a:solidFill>
              </a:rPr>
              <a:t>.</a:t>
            </a:r>
          </a:p>
          <a:p>
            <a:pPr algn="just">
              <a:buFontTx/>
              <a:buChar char="-"/>
            </a:pPr>
            <a:endParaRPr lang="en-US" sz="2800" dirty="0"/>
          </a:p>
        </p:txBody>
      </p:sp>
    </p:spTree>
    <p:extLst>
      <p:ext uri="{BB962C8B-B14F-4D97-AF65-F5344CB8AC3E}">
        <p14:creationId xmlns:p14="http://schemas.microsoft.com/office/powerpoint/2010/main" val="1765830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hỏi</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số</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3:</a:t>
            </a:r>
            <a:r>
              <a:rPr kumimoji="0" lang="en-US" sz="2400" b="1" i="0" u="none" strike="noStrike" kern="1200" cap="none" spc="0" normalizeH="0" noProof="0" dirty="0">
                <a:ln>
                  <a:noFill/>
                </a:ln>
                <a:solidFill>
                  <a:srgbClr val="002060"/>
                </a:solidFill>
                <a:effectLst/>
                <a:uLnTx/>
                <a:uFillTx/>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đây</a:t>
            </a:r>
            <a:r>
              <a:rPr lang="en-US" sz="2400" b="1" dirty="0">
                <a:solidFill>
                  <a:srgbClr val="FF0000"/>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không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sống</a:t>
            </a:r>
            <a:r>
              <a:rPr lang="en-US" sz="2400" b="1" dirty="0">
                <a:solidFill>
                  <a:schemeClr val="tx1"/>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a:ln>
                  <a:noFill/>
                </a:ln>
                <a:solidFill>
                  <a:srgbClr val="FF0000"/>
                </a:solidFill>
                <a:effectLst/>
                <a:uLnTx/>
                <a:uFillTx/>
                <a:latin typeface="Calibri"/>
              </a:rPr>
              <a:t>A. </a:t>
            </a:r>
            <a:r>
              <a:rPr lang="en-US" sz="2400" kern="1200" dirty="0" err="1">
                <a:solidFill>
                  <a:srgbClr val="FF0000"/>
                </a:solidFill>
                <a:latin typeface="Calibri"/>
              </a:rPr>
              <a:t>Cây</a:t>
            </a:r>
            <a:r>
              <a:rPr lang="en-US" sz="2400" kern="1200" dirty="0">
                <a:solidFill>
                  <a:srgbClr val="FF0000"/>
                </a:solidFill>
                <a:latin typeface="Calibri"/>
              </a:rPr>
              <a:t> cam</a:t>
            </a:r>
            <a:r>
              <a:rPr kumimoji="0" lang="en-US" sz="2400" b="0" i="0" u="none" strike="noStrike" kern="1200" cap="none" spc="0" normalizeH="0" noProof="0" dirty="0">
                <a:ln>
                  <a:noFill/>
                </a:ln>
                <a:solidFill>
                  <a:srgbClr val="FF0000"/>
                </a:solidFill>
                <a:effectLst/>
                <a:uLnTx/>
                <a:uFillTx/>
                <a:latin typeface="Calibri"/>
              </a:rPr>
              <a:t>              B. </a:t>
            </a:r>
            <a:r>
              <a:rPr lang="en-US" sz="2400" kern="1200" dirty="0" err="1">
                <a:solidFill>
                  <a:srgbClr val="FF0000"/>
                </a:solidFill>
                <a:latin typeface="Calibri"/>
              </a:rPr>
              <a:t>Cây</a:t>
            </a:r>
            <a:r>
              <a:rPr lang="en-US" sz="2400" kern="1200" dirty="0">
                <a:solidFill>
                  <a:srgbClr val="FF0000"/>
                </a:solidFill>
                <a:latin typeface="Calibri"/>
              </a:rPr>
              <a:t> </a:t>
            </a:r>
            <a:r>
              <a:rPr lang="en-US" sz="2400" kern="1200" dirty="0" err="1">
                <a:solidFill>
                  <a:srgbClr val="FF0000"/>
                </a:solidFill>
                <a:latin typeface="Calibri"/>
              </a:rPr>
              <a:t>đào</a:t>
            </a:r>
            <a:r>
              <a:rPr kumimoji="0" lang="en-US" sz="2400" b="0" i="0" u="none" strike="noStrike" kern="1200" cap="none" spc="0" normalizeH="0" noProof="0" dirty="0">
                <a:ln>
                  <a:noFill/>
                </a:ln>
                <a:solidFill>
                  <a:srgbClr val="FF0000"/>
                </a:solidFill>
                <a:effectLst/>
                <a:uLnTx/>
                <a:uFillTx/>
                <a:latin typeface="Calibri"/>
              </a:rPr>
              <a:t>           </a:t>
            </a:r>
            <a:r>
              <a:rPr lang="en-US" sz="2400" noProof="0" dirty="0">
                <a:solidFill>
                  <a:srgbClr val="FF0000"/>
                </a:solidFill>
                <a:latin typeface="Calibri"/>
              </a:rPr>
              <a:t>C. </a:t>
            </a:r>
            <a:r>
              <a:rPr lang="en-US" sz="2400" dirty="0" err="1">
                <a:solidFill>
                  <a:srgbClr val="FF0000"/>
                </a:solidFill>
                <a:latin typeface="Calibri"/>
              </a:rPr>
              <a:t>Cây</a:t>
            </a:r>
            <a:r>
              <a:rPr lang="en-US" sz="2400" dirty="0">
                <a:solidFill>
                  <a:srgbClr val="FF0000"/>
                </a:solidFill>
                <a:latin typeface="Calibri"/>
              </a:rPr>
              <a:t> </a:t>
            </a:r>
            <a:r>
              <a:rPr lang="en-US" sz="2400" dirty="0" err="1">
                <a:solidFill>
                  <a:srgbClr val="FF0000"/>
                </a:solidFill>
                <a:latin typeface="Calibri"/>
              </a:rPr>
              <a:t>cột</a:t>
            </a:r>
            <a:r>
              <a:rPr lang="en-US" sz="2400" dirty="0">
                <a:solidFill>
                  <a:srgbClr val="FF0000"/>
                </a:solidFill>
                <a:latin typeface="Calibri"/>
              </a:rPr>
              <a:t> </a:t>
            </a:r>
            <a:r>
              <a:rPr lang="en-US" sz="2400" dirty="0" err="1">
                <a:solidFill>
                  <a:srgbClr val="FF0000"/>
                </a:solidFill>
                <a:latin typeface="Calibri"/>
              </a:rPr>
              <a:t>điện</a:t>
            </a:r>
            <a:r>
              <a:rPr lang="en-US" sz="2400" dirty="0">
                <a:solidFill>
                  <a:srgbClr val="FF0000"/>
                </a:solidFill>
                <a:latin typeface="Calibri"/>
              </a:rPr>
              <a:t>            D. </a:t>
            </a:r>
            <a:r>
              <a:rPr lang="en-US" sz="2400" dirty="0" err="1">
                <a:solidFill>
                  <a:srgbClr val="FF0000"/>
                </a:solidFill>
                <a:latin typeface="Calibri"/>
              </a:rPr>
              <a:t>Cây</a:t>
            </a:r>
            <a:r>
              <a:rPr lang="en-US" sz="2400" dirty="0">
                <a:solidFill>
                  <a:srgbClr val="FF0000"/>
                </a:solidFill>
                <a:latin typeface="Calibri"/>
              </a:rPr>
              <a:t> </a:t>
            </a:r>
            <a:r>
              <a:rPr lang="en-US" sz="2400" dirty="0" err="1">
                <a:solidFill>
                  <a:srgbClr val="FF0000"/>
                </a:solidFill>
                <a:latin typeface="Calibri"/>
              </a:rPr>
              <a:t>lúa</a:t>
            </a:r>
            <a:r>
              <a:rPr lang="en-US" sz="2400" dirty="0">
                <a:solidFill>
                  <a:srgbClr val="FF0000"/>
                </a:solidFill>
                <a:latin typeface="Calibri"/>
              </a:rPr>
              <a:t>   </a:t>
            </a:r>
            <a:endParaRPr kumimoji="0" lang="en-US" sz="2400" b="0" i="0" u="none" strike="noStrike" kern="1200" cap="none" spc="0" normalizeH="0" baseline="0" noProof="0" dirty="0">
              <a:ln>
                <a:noFill/>
              </a:ln>
              <a:solidFill>
                <a:srgbClr val="FF0000"/>
              </a:solidFill>
              <a:effectLst/>
              <a:uLnTx/>
              <a:uFillTx/>
              <a:latin typeface="Calibri"/>
            </a:endParaRPr>
          </a:p>
        </p:txBody>
      </p:sp>
      <p:sp>
        <p:nvSpPr>
          <p:cNvPr id="5" name="Rectangle 4"/>
          <p:cNvSpPr/>
          <p:nvPr/>
        </p:nvSpPr>
        <p:spPr>
          <a:xfrm>
            <a:off x="1110343" y="2419350"/>
            <a:ext cx="68961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án</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a:ln>
                  <a:noFill/>
                </a:ln>
                <a:solidFill>
                  <a:srgbClr val="FF0000"/>
                </a:solidFill>
                <a:effectLst/>
                <a:uLnTx/>
                <a:uFillTx/>
                <a:latin typeface="Calibri"/>
                <a:ea typeface="+mn-ea"/>
                <a:cs typeface="+mn-cs"/>
              </a:rPr>
              <a:t>C</a:t>
            </a: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80060"/>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997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a:rPr>
              <a:t>Câu</a:t>
            </a:r>
            <a:r>
              <a:rPr kumimoji="0" lang="en-US" sz="3600" b="0" i="0" u="none" strike="noStrike" kern="1200" cap="none" spc="0" normalizeH="0" baseline="0" noProof="0" dirty="0">
                <a:ln>
                  <a:noFill/>
                </a:ln>
                <a:solidFill>
                  <a:srgbClr val="002060"/>
                </a:solidFill>
                <a:effectLst/>
                <a:uLnTx/>
                <a:uFillTx/>
                <a:latin typeface="Calibri"/>
              </a:rPr>
              <a:t> </a:t>
            </a:r>
            <a:r>
              <a:rPr kumimoji="0" lang="en-US" sz="3600" b="0" i="0" u="none" strike="noStrike" kern="1200" cap="none" spc="0" normalizeH="0" baseline="0" noProof="0" dirty="0" err="1">
                <a:ln>
                  <a:noFill/>
                </a:ln>
                <a:solidFill>
                  <a:srgbClr val="002060"/>
                </a:solidFill>
                <a:effectLst/>
                <a:uLnTx/>
                <a:uFillTx/>
                <a:latin typeface="Calibri"/>
              </a:rPr>
              <a:t>hỏi</a:t>
            </a:r>
            <a:r>
              <a:rPr kumimoji="0" lang="en-US" sz="3600" b="0" i="0" u="none" strike="noStrike" kern="1200" cap="none" spc="0" normalizeH="0" baseline="0" noProof="0" dirty="0">
                <a:ln>
                  <a:noFill/>
                </a:ln>
                <a:solidFill>
                  <a:srgbClr val="002060"/>
                </a:solidFill>
                <a:effectLst/>
                <a:uLnTx/>
                <a:uFillTx/>
                <a:latin typeface="Calibri"/>
              </a:rPr>
              <a:t> </a:t>
            </a:r>
            <a:r>
              <a:rPr kumimoji="0" lang="en-US" sz="3600" b="0" i="0" u="none" strike="noStrike" kern="1200" cap="none" spc="0" normalizeH="0" baseline="0" noProof="0" dirty="0" err="1">
                <a:ln>
                  <a:noFill/>
                </a:ln>
                <a:solidFill>
                  <a:srgbClr val="002060"/>
                </a:solidFill>
                <a:effectLst/>
                <a:uLnTx/>
                <a:uFillTx/>
                <a:latin typeface="Calibri"/>
              </a:rPr>
              <a:t>số</a:t>
            </a:r>
            <a:r>
              <a:rPr kumimoji="0" lang="en-US" sz="3600" b="0" i="0" u="none" strike="noStrike" kern="1200" cap="none" spc="0" normalizeH="0" baseline="0" noProof="0" dirty="0">
                <a:ln>
                  <a:noFill/>
                </a:ln>
                <a:solidFill>
                  <a:srgbClr val="002060"/>
                </a:solidFill>
                <a:effectLst/>
                <a:uLnTx/>
                <a:uFillTx/>
                <a:latin typeface="Calibri"/>
              </a:rPr>
              <a:t> 4:</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Thế</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nào</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là</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vật</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thể</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nhân</a:t>
            </a:r>
            <a:r>
              <a:rPr kumimoji="0" lang="en-US" sz="3600" b="0" i="0" u="none" strike="noStrike" kern="1200" cap="none" spc="0" normalizeH="0" noProof="0" dirty="0">
                <a:ln>
                  <a:noFill/>
                </a:ln>
                <a:solidFill>
                  <a:srgbClr val="002060"/>
                </a:solidFill>
                <a:effectLst/>
                <a:uLnTx/>
                <a:uFillTx/>
                <a:latin typeface="Calibri"/>
              </a:rPr>
              <a:t> </a:t>
            </a:r>
            <a:r>
              <a:rPr kumimoji="0" lang="en-US" sz="3600" b="0" i="0" u="none" strike="noStrike" kern="1200" cap="none" spc="0" normalizeH="0" noProof="0" dirty="0" err="1">
                <a:ln>
                  <a:noFill/>
                </a:ln>
                <a:solidFill>
                  <a:srgbClr val="002060"/>
                </a:solidFill>
                <a:effectLst/>
                <a:uLnTx/>
                <a:uFillTx/>
                <a:latin typeface="Calibri"/>
              </a:rPr>
              <a:t>tạo</a:t>
            </a:r>
            <a:endParaRPr kumimoji="0" lang="en-US" sz="3600" b="0" i="0" u="none" strike="noStrike" kern="1200" cap="none" spc="0" normalizeH="0" baseline="0" noProof="0" dirty="0">
              <a:ln>
                <a:noFill/>
              </a:ln>
              <a:solidFill>
                <a:srgbClr val="FF0000"/>
              </a:solidFill>
              <a:effectLst/>
              <a:uLnTx/>
              <a:uFillTx/>
              <a:latin typeface="Calibri"/>
            </a:endParaRPr>
          </a:p>
        </p:txBody>
      </p:sp>
      <p:sp>
        <p:nvSpPr>
          <p:cNvPr id="5" name="Rectangle 4"/>
          <p:cNvSpPr/>
          <p:nvPr/>
        </p:nvSpPr>
        <p:spPr>
          <a:xfrm>
            <a:off x="793818" y="1678616"/>
            <a:ext cx="7969181"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án</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lang="en-US" sz="3200" kern="1200" dirty="0" err="1">
                <a:solidFill>
                  <a:srgbClr val="FF0000"/>
                </a:solidFill>
                <a:latin typeface="Calibri"/>
              </a:rPr>
              <a:t>Vật</a:t>
            </a:r>
            <a:r>
              <a:rPr lang="en-US" sz="3200" kern="1200" dirty="0">
                <a:solidFill>
                  <a:srgbClr val="FF0000"/>
                </a:solidFill>
                <a:latin typeface="Calibri"/>
              </a:rPr>
              <a:t> </a:t>
            </a:r>
            <a:r>
              <a:rPr lang="en-US" sz="3200" kern="1200" dirty="0" err="1">
                <a:solidFill>
                  <a:srgbClr val="FF0000"/>
                </a:solidFill>
                <a:latin typeface="Calibri"/>
              </a:rPr>
              <a:t>thể</a:t>
            </a:r>
            <a:r>
              <a:rPr lang="en-US" sz="3200" kern="1200" dirty="0">
                <a:solidFill>
                  <a:srgbClr val="FF0000"/>
                </a:solidFill>
                <a:latin typeface="Calibri"/>
              </a:rPr>
              <a:t> </a:t>
            </a:r>
            <a:r>
              <a:rPr lang="en-US" sz="3200" kern="1200" dirty="0" err="1">
                <a:solidFill>
                  <a:srgbClr val="FF0000"/>
                </a:solidFill>
                <a:latin typeface="Calibri"/>
              </a:rPr>
              <a:t>nhân</a:t>
            </a:r>
            <a:r>
              <a:rPr lang="en-US" sz="3200" kern="1200" dirty="0">
                <a:solidFill>
                  <a:srgbClr val="FF0000"/>
                </a:solidFill>
                <a:latin typeface="Calibri"/>
              </a:rPr>
              <a:t> </a:t>
            </a:r>
            <a:r>
              <a:rPr lang="en-US" sz="3200" kern="1200" dirty="0" err="1">
                <a:solidFill>
                  <a:srgbClr val="FF0000"/>
                </a:solidFill>
                <a:latin typeface="Calibri"/>
              </a:rPr>
              <a:t>tạo</a:t>
            </a:r>
            <a:r>
              <a:rPr lang="en-US" sz="3200" kern="1200" dirty="0">
                <a:solidFill>
                  <a:srgbClr val="FF0000"/>
                </a:solidFill>
                <a:latin typeface="Calibri"/>
              </a:rPr>
              <a:t> </a:t>
            </a:r>
            <a:r>
              <a:rPr lang="en-US" sz="3200" kern="1200" dirty="0" err="1">
                <a:solidFill>
                  <a:srgbClr val="FF0000"/>
                </a:solidFill>
                <a:latin typeface="Calibri"/>
              </a:rPr>
              <a:t>là</a:t>
            </a:r>
            <a:r>
              <a:rPr lang="en-US" sz="3200" kern="1200" dirty="0">
                <a:solidFill>
                  <a:srgbClr val="FF0000"/>
                </a:solidFill>
                <a:latin typeface="Calibri"/>
              </a:rPr>
              <a:t> </a:t>
            </a:r>
            <a:r>
              <a:rPr lang="en-US" sz="3200" kern="1200" dirty="0" err="1">
                <a:solidFill>
                  <a:srgbClr val="FF0000"/>
                </a:solidFill>
                <a:latin typeface="Calibri"/>
              </a:rPr>
              <a:t>vật</a:t>
            </a:r>
            <a:r>
              <a:rPr lang="en-US" sz="3200" kern="1200" dirty="0">
                <a:solidFill>
                  <a:srgbClr val="FF0000"/>
                </a:solidFill>
                <a:latin typeface="Calibri"/>
              </a:rPr>
              <a:t> do con </a:t>
            </a:r>
            <a:r>
              <a:rPr lang="en-US" sz="3200" kern="1200" dirty="0" err="1">
                <a:solidFill>
                  <a:srgbClr val="FF0000"/>
                </a:solidFill>
                <a:latin typeface="Calibri"/>
              </a:rPr>
              <a:t>người</a:t>
            </a:r>
            <a:r>
              <a:rPr lang="en-US" sz="3200" kern="1200" dirty="0">
                <a:solidFill>
                  <a:srgbClr val="FF0000"/>
                </a:solidFill>
                <a:latin typeface="Calibri"/>
              </a:rPr>
              <a:t> </a:t>
            </a:r>
            <a:r>
              <a:rPr lang="en-US" sz="3200" kern="1200" dirty="0" err="1">
                <a:solidFill>
                  <a:srgbClr val="FF0000"/>
                </a:solidFill>
                <a:latin typeface="Calibri"/>
              </a:rPr>
              <a:t>tạo</a:t>
            </a:r>
            <a:r>
              <a:rPr lang="en-US" sz="3200" kern="1200" dirty="0">
                <a:solidFill>
                  <a:srgbClr val="FF0000"/>
                </a:solidFill>
                <a:latin typeface="Calibri"/>
              </a:rPr>
              <a:t> </a:t>
            </a:r>
            <a:r>
              <a:rPr lang="en-US" sz="3200" kern="1200" dirty="0" err="1">
                <a:solidFill>
                  <a:srgbClr val="FF0000"/>
                </a:solidFill>
                <a:latin typeface="Calibri"/>
              </a:rPr>
              <a:t>ra</a:t>
            </a:r>
            <a:r>
              <a:rPr lang="en-US" sz="3200" kern="1200" dirty="0">
                <a:solidFill>
                  <a:srgbClr val="FF0000"/>
                </a:solidFill>
                <a:latin typeface="Calibri"/>
              </a:rPr>
              <a:t> </a:t>
            </a:r>
            <a:r>
              <a:rPr lang="en-US" sz="3200" kern="1200" dirty="0" err="1">
                <a:solidFill>
                  <a:srgbClr val="FF0000"/>
                </a:solidFill>
                <a:latin typeface="Calibri"/>
              </a:rPr>
              <a:t>để</a:t>
            </a:r>
            <a:r>
              <a:rPr lang="en-US" sz="3200" kern="1200" dirty="0">
                <a:solidFill>
                  <a:srgbClr val="FF0000"/>
                </a:solidFill>
                <a:latin typeface="Calibri"/>
              </a:rPr>
              <a:t> </a:t>
            </a:r>
            <a:r>
              <a:rPr lang="en-US" sz="3200" kern="1200" dirty="0" err="1">
                <a:solidFill>
                  <a:srgbClr val="FF0000"/>
                </a:solidFill>
                <a:latin typeface="Calibri"/>
              </a:rPr>
              <a:t>phục</a:t>
            </a:r>
            <a:r>
              <a:rPr lang="en-US" sz="3200" kern="1200" dirty="0">
                <a:solidFill>
                  <a:srgbClr val="FF0000"/>
                </a:solidFill>
                <a:latin typeface="Calibri"/>
              </a:rPr>
              <a:t> </a:t>
            </a:r>
            <a:r>
              <a:rPr lang="en-US" sz="3200" kern="1200" dirty="0" err="1">
                <a:solidFill>
                  <a:srgbClr val="FF0000"/>
                </a:solidFill>
                <a:latin typeface="Calibri"/>
              </a:rPr>
              <a:t>vụ</a:t>
            </a:r>
            <a:r>
              <a:rPr lang="en-US" sz="3200" kern="1200" dirty="0">
                <a:solidFill>
                  <a:srgbClr val="FF0000"/>
                </a:solidFill>
                <a:latin typeface="Calibri"/>
              </a:rPr>
              <a:t> </a:t>
            </a:r>
            <a:r>
              <a:rPr lang="en-US" sz="3200" kern="1200" dirty="0" err="1">
                <a:solidFill>
                  <a:srgbClr val="FF0000"/>
                </a:solidFill>
                <a:latin typeface="Calibri"/>
              </a:rPr>
              <a:t>cho</a:t>
            </a:r>
            <a:r>
              <a:rPr lang="en-US" sz="3200" kern="1200" dirty="0">
                <a:solidFill>
                  <a:srgbClr val="FF0000"/>
                </a:solidFill>
                <a:latin typeface="Calibri"/>
              </a:rPr>
              <a:t> </a:t>
            </a:r>
            <a:r>
              <a:rPr lang="en-US" sz="3200" kern="1200" dirty="0" err="1">
                <a:solidFill>
                  <a:srgbClr val="FF0000"/>
                </a:solidFill>
                <a:latin typeface="Calibri"/>
              </a:rPr>
              <a:t>nhu</a:t>
            </a:r>
            <a:r>
              <a:rPr lang="en-US" sz="3200" kern="1200" dirty="0">
                <a:solidFill>
                  <a:srgbClr val="FF0000"/>
                </a:solidFill>
                <a:latin typeface="Calibri"/>
              </a:rPr>
              <a:t> </a:t>
            </a:r>
            <a:r>
              <a:rPr lang="en-US" sz="3200" kern="1200" dirty="0" err="1">
                <a:solidFill>
                  <a:srgbClr val="FF0000"/>
                </a:solidFill>
                <a:latin typeface="Calibri"/>
              </a:rPr>
              <a:t>cầu</a:t>
            </a:r>
            <a:r>
              <a:rPr lang="en-US" sz="3200" kern="1200" dirty="0">
                <a:solidFill>
                  <a:srgbClr val="FF0000"/>
                </a:solidFill>
                <a:latin typeface="Calibri"/>
              </a:rPr>
              <a:t> </a:t>
            </a:r>
            <a:r>
              <a:rPr lang="en-US" sz="3200" kern="1200" dirty="0" err="1">
                <a:solidFill>
                  <a:srgbClr val="FF0000"/>
                </a:solidFill>
                <a:latin typeface="Calibri"/>
              </a:rPr>
              <a:t>cuộc</a:t>
            </a:r>
            <a:r>
              <a:rPr lang="en-US" sz="3200" kern="1200" dirty="0">
                <a:solidFill>
                  <a:srgbClr val="FF0000"/>
                </a:solidFill>
                <a:latin typeface="Calibri"/>
              </a:rPr>
              <a:t> </a:t>
            </a:r>
            <a:r>
              <a:rPr lang="en-US" sz="3200" kern="1200" dirty="0" err="1">
                <a:solidFill>
                  <a:srgbClr val="FF0000"/>
                </a:solidFill>
                <a:latin typeface="Calibri"/>
              </a:rPr>
              <a:t>sống</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6582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19" y="191386"/>
            <a:ext cx="7836720" cy="691118"/>
          </a:xfrm>
        </p:spPr>
        <p:txBody>
          <a:bodyPr>
            <a:normAutofit/>
          </a:bodyPr>
          <a:lstStyle/>
          <a:p>
            <a:pPr algn="ctr"/>
            <a:r>
              <a:rPr lang="en-US" sz="3200" dirty="0" err="1">
                <a:solidFill>
                  <a:srgbClr val="C00000"/>
                </a:solidFill>
                <a:latin typeface="Times New Roman" pitchFamily="18" charset="0"/>
                <a:cs typeface="Times New Roman" pitchFamily="18" charset="0"/>
              </a:rPr>
              <a:t>BÀI</a:t>
            </a:r>
            <a:r>
              <a:rPr lang="en-US" sz="3200" dirty="0">
                <a:solidFill>
                  <a:srgbClr val="C00000"/>
                </a:solidFill>
                <a:latin typeface="Times New Roman" pitchFamily="18" charset="0"/>
                <a:cs typeface="Times New Roman" pitchFamily="18" charset="0"/>
              </a:rPr>
              <a:t> 12.  </a:t>
            </a:r>
            <a:r>
              <a:rPr lang="en-US" sz="3200" dirty="0" err="1">
                <a:solidFill>
                  <a:srgbClr val="C00000"/>
                </a:solidFill>
                <a:latin typeface="Times New Roman" pitchFamily="18" charset="0"/>
                <a:cs typeface="Times New Roman" pitchFamily="18" charset="0"/>
              </a:rPr>
              <a:t>MỘT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LIỆU</a:t>
            </a:r>
            <a:endParaRPr lang="en-US" sz="3200" dirty="0">
              <a:solidFill>
                <a:srgbClr val="C00000"/>
              </a:solidFill>
              <a:latin typeface="Times New Roman" pitchFamily="18" charset="0"/>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910" y="1185190"/>
            <a:ext cx="1782655" cy="163644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566" y="1185190"/>
            <a:ext cx="1932761" cy="17330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099" y="1135158"/>
            <a:ext cx="2267002" cy="183313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80" y="2898497"/>
            <a:ext cx="1819497" cy="18194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566" y="2964717"/>
            <a:ext cx="1850518" cy="168705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098" y="2797270"/>
            <a:ext cx="2001189" cy="1819497"/>
          </a:xfrm>
          <a:prstGeom prst="rect">
            <a:avLst/>
          </a:prstGeom>
        </p:spPr>
      </p:pic>
      <p:sp>
        <p:nvSpPr>
          <p:cNvPr id="6" name="Content Placeholder 5"/>
          <p:cNvSpPr>
            <a:spLocks noGrp="1"/>
          </p:cNvSpPr>
          <p:nvPr>
            <p:ph idx="1"/>
          </p:nvPr>
        </p:nvSpPr>
        <p:spPr/>
        <p:txBody>
          <a:bodyPr/>
          <a:lstStyle/>
          <a:p>
            <a:pPr marL="139700" indent="0">
              <a:buNone/>
            </a:pPr>
            <a:endParaRPr lang="en-US" dirty="0"/>
          </a:p>
        </p:txBody>
      </p:sp>
    </p:spTree>
    <p:extLst>
      <p:ext uri="{BB962C8B-B14F-4D97-AF65-F5344CB8AC3E}">
        <p14:creationId xmlns:p14="http://schemas.microsoft.com/office/powerpoint/2010/main" val="2601249342"/>
      </p:ext>
    </p:extLst>
  </p:cSld>
  <p:clrMapOvr>
    <a:masterClrMapping/>
  </p:clrMapOvr>
  <mc:AlternateContent xmlns:mc="http://schemas.openxmlformats.org/markup-compatibility/2006" xmlns:p14="http://schemas.microsoft.com/office/powerpoint/2010/main">
    <mc:Choice Requires="p14">
      <p:transition spd="slow" p14:dur="2000" advTm="2043"/>
    </mc:Choice>
    <mc:Fallback xmlns="">
      <p:transition spd="slow" advTm="20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628;p39"/>
          <p:cNvGrpSpPr/>
          <p:nvPr/>
        </p:nvGrpSpPr>
        <p:grpSpPr>
          <a:xfrm>
            <a:off x="1274748" y="1372128"/>
            <a:ext cx="648601" cy="659590"/>
            <a:chOff x="451814" y="2209625"/>
            <a:chExt cx="873890" cy="888696"/>
          </a:xfrm>
        </p:grpSpPr>
        <p:sp>
          <p:nvSpPr>
            <p:cNvPr id="6" name="Google Shape;1629;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lt2"/>
            </a:solidFill>
            <a:ln>
              <a:noFill/>
            </a:ln>
          </p:spPr>
          <p:txBody>
            <a:bodyPr/>
            <a:lstStyle/>
            <a:p>
              <a:endParaRPr lang="en-US"/>
            </a:p>
          </p:txBody>
        </p:sp>
        <p:sp>
          <p:nvSpPr>
            <p:cNvPr id="7" name="Google Shape;1630;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8" name="Google Shape;1631;p39"/>
          <p:cNvGrpSpPr/>
          <p:nvPr/>
        </p:nvGrpSpPr>
        <p:grpSpPr>
          <a:xfrm>
            <a:off x="1262024" y="2508097"/>
            <a:ext cx="711411" cy="696758"/>
            <a:chOff x="1497832" y="2531913"/>
            <a:chExt cx="958517" cy="938775"/>
          </a:xfrm>
        </p:grpSpPr>
        <p:sp>
          <p:nvSpPr>
            <p:cNvPr id="9" name="Google Shape;1632;p39"/>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accent6"/>
            </a:solidFill>
            <a:ln>
              <a:noFill/>
            </a:ln>
          </p:spPr>
          <p:txBody>
            <a:bodyPr/>
            <a:lstStyle/>
            <a:p>
              <a:endParaRPr lang="en-US"/>
            </a:p>
          </p:txBody>
        </p:sp>
        <p:sp>
          <p:nvSpPr>
            <p:cNvPr id="10" name="Google Shape;1633;p39"/>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 name="Google Shape;1640;p39"/>
          <p:cNvGrpSpPr/>
          <p:nvPr/>
        </p:nvGrpSpPr>
        <p:grpSpPr>
          <a:xfrm>
            <a:off x="1529783" y="3650416"/>
            <a:ext cx="648601" cy="659590"/>
            <a:chOff x="451814" y="2209625"/>
            <a:chExt cx="873890" cy="888696"/>
          </a:xfrm>
        </p:grpSpPr>
        <p:sp>
          <p:nvSpPr>
            <p:cNvPr id="12" name="Google Shape;1641;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3"/>
            </a:solidFill>
            <a:ln>
              <a:noFill/>
            </a:ln>
          </p:spPr>
          <p:txBody>
            <a:bodyPr/>
            <a:lstStyle/>
            <a:p>
              <a:endParaRPr lang="en-US"/>
            </a:p>
          </p:txBody>
        </p:sp>
        <p:sp>
          <p:nvSpPr>
            <p:cNvPr id="13" name="Google Shape;1642;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14" name="Google Shape;1652;p39"/>
          <p:cNvSpPr txBox="1">
            <a:spLocks noGrp="1"/>
          </p:cNvSpPr>
          <p:nvPr/>
        </p:nvSpPr>
        <p:spPr>
          <a:xfrm>
            <a:off x="1854084" y="1555778"/>
            <a:ext cx="1841400"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800" dirty="0">
                <a:latin typeface="+mj-lt"/>
              </a:rPr>
              <a:t>Vật liệu</a:t>
            </a:r>
            <a:endParaRPr sz="2800" dirty="0">
              <a:latin typeface="+mj-lt"/>
            </a:endParaRPr>
          </a:p>
        </p:txBody>
      </p:sp>
      <p:sp>
        <p:nvSpPr>
          <p:cNvPr id="15" name="Google Shape;1654;p39"/>
          <p:cNvSpPr txBox="1">
            <a:spLocks noGrp="1"/>
          </p:cNvSpPr>
          <p:nvPr/>
        </p:nvSpPr>
        <p:spPr>
          <a:xfrm>
            <a:off x="2154409" y="3814200"/>
            <a:ext cx="3897297"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400" dirty="0">
                <a:latin typeface="+mn-lt"/>
              </a:rPr>
              <a:t>Thu gom rác thải và tái chế</a:t>
            </a:r>
            <a:endParaRPr sz="2400" dirty="0">
              <a:latin typeface="+mn-lt"/>
            </a:endParaRPr>
          </a:p>
        </p:txBody>
      </p:sp>
      <p:sp>
        <p:nvSpPr>
          <p:cNvPr id="16" name="Google Shape;1656;p39"/>
          <p:cNvSpPr txBox="1">
            <a:spLocks noGrp="1"/>
          </p:cNvSpPr>
          <p:nvPr/>
        </p:nvSpPr>
        <p:spPr>
          <a:xfrm>
            <a:off x="2016304" y="2254827"/>
            <a:ext cx="2908987" cy="9500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800" dirty="0">
                <a:latin typeface="+mj-lt"/>
              </a:rPr>
              <a:t>Tính chất và ứng dụng của vật liệu</a:t>
            </a:r>
            <a:endParaRPr sz="2800" dirty="0">
              <a:latin typeface="+mj-lt"/>
            </a:endParaRPr>
          </a:p>
        </p:txBody>
      </p:sp>
      <p:sp>
        <p:nvSpPr>
          <p:cNvPr id="17" name="Google Shape;1662;p39"/>
          <p:cNvSpPr txBox="1">
            <a:spLocks noGrp="1"/>
          </p:cNvSpPr>
          <p:nvPr/>
        </p:nvSpPr>
        <p:spPr>
          <a:xfrm>
            <a:off x="1196720" y="1447011"/>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a:t>01</a:t>
            </a:r>
            <a:endParaRPr/>
          </a:p>
        </p:txBody>
      </p:sp>
      <p:sp>
        <p:nvSpPr>
          <p:cNvPr id="18" name="Google Shape;1663;p39"/>
          <p:cNvSpPr txBox="1">
            <a:spLocks noGrp="1"/>
          </p:cNvSpPr>
          <p:nvPr/>
        </p:nvSpPr>
        <p:spPr>
          <a:xfrm>
            <a:off x="1185242" y="2555144"/>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dirty="0"/>
              <a:t>02</a:t>
            </a:r>
            <a:endParaRPr dirty="0"/>
          </a:p>
        </p:txBody>
      </p:sp>
      <p:sp>
        <p:nvSpPr>
          <p:cNvPr id="19" name="Google Shape;1664;p39"/>
          <p:cNvSpPr txBox="1">
            <a:spLocks noGrp="1"/>
          </p:cNvSpPr>
          <p:nvPr/>
        </p:nvSpPr>
        <p:spPr>
          <a:xfrm>
            <a:off x="1337755" y="3744522"/>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a:t>03</a:t>
            </a:r>
            <a:endParaRPr/>
          </a:p>
        </p:txBody>
      </p:sp>
      <p:grpSp>
        <p:nvGrpSpPr>
          <p:cNvPr id="20" name="Google Shape;917;p37"/>
          <p:cNvGrpSpPr/>
          <p:nvPr/>
        </p:nvGrpSpPr>
        <p:grpSpPr>
          <a:xfrm>
            <a:off x="998387" y="138088"/>
            <a:ext cx="7158440" cy="921454"/>
            <a:chOff x="7728915" y="2370420"/>
            <a:chExt cx="1034472" cy="222546"/>
          </a:xfrm>
        </p:grpSpPr>
        <p:sp>
          <p:nvSpPr>
            <p:cNvPr id="21"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652;p39"/>
          <p:cNvSpPr txBox="1">
            <a:spLocks noGrp="1"/>
          </p:cNvSpPr>
          <p:nvPr/>
        </p:nvSpPr>
        <p:spPr>
          <a:xfrm>
            <a:off x="3255098" y="223830"/>
            <a:ext cx="3002548"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3600" dirty="0">
                <a:solidFill>
                  <a:srgbClr val="FF0000"/>
                </a:solidFill>
                <a:latin typeface="+mj-lt"/>
              </a:rPr>
              <a:t>NỘI DUNG</a:t>
            </a:r>
            <a:endParaRPr sz="3600" dirty="0">
              <a:solidFill>
                <a:srgbClr val="FF0000"/>
              </a:solidFill>
              <a:latin typeface="+mj-lt"/>
            </a:endParaRPr>
          </a:p>
        </p:txBody>
      </p:sp>
      <p:sp>
        <p:nvSpPr>
          <p:cNvPr id="2" name="Right Brace 1"/>
          <p:cNvSpPr/>
          <p:nvPr/>
        </p:nvSpPr>
        <p:spPr>
          <a:xfrm>
            <a:off x="5239095" y="1554294"/>
            <a:ext cx="299260" cy="14010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p:cNvSpPr/>
          <p:nvPr/>
        </p:nvSpPr>
        <p:spPr>
          <a:xfrm>
            <a:off x="5592151" y="1756628"/>
            <a:ext cx="2065772" cy="797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Tiết</a:t>
            </a:r>
            <a:r>
              <a:rPr lang="en-US" sz="2000" b="1" dirty="0">
                <a:solidFill>
                  <a:schemeClr val="tx1"/>
                </a:solidFill>
              </a:rPr>
              <a:t> 1</a:t>
            </a:r>
          </a:p>
        </p:txBody>
      </p:sp>
      <p:cxnSp>
        <p:nvCxnSpPr>
          <p:cNvPr id="29" name="Straight Arrow Connector 28"/>
          <p:cNvCxnSpPr>
            <a:stCxn id="15" idx="3"/>
          </p:cNvCxnSpPr>
          <p:nvPr/>
        </p:nvCxnSpPr>
        <p:spPr>
          <a:xfrm>
            <a:off x="6051706" y="4015050"/>
            <a:ext cx="2867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257646" y="3546524"/>
            <a:ext cx="2065772" cy="797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Tiết</a:t>
            </a:r>
            <a:r>
              <a:rPr lang="en-US" sz="2000" b="1" dirty="0">
                <a:solidFill>
                  <a:schemeClr val="tx1"/>
                </a:solidFill>
              </a:rPr>
              <a:t> 2</a:t>
            </a:r>
          </a:p>
        </p:txBody>
      </p:sp>
    </p:spTree>
    <p:extLst>
      <p:ext uri="{BB962C8B-B14F-4D97-AF65-F5344CB8AC3E}">
        <p14:creationId xmlns:p14="http://schemas.microsoft.com/office/powerpoint/2010/main" val="260051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79;p41"/>
          <p:cNvGrpSpPr/>
          <p:nvPr/>
        </p:nvGrpSpPr>
        <p:grpSpPr>
          <a:xfrm>
            <a:off x="2105535" y="234162"/>
            <a:ext cx="4699670" cy="1011247"/>
            <a:chOff x="7728915" y="1917859"/>
            <a:chExt cx="1034486" cy="222599"/>
          </a:xfrm>
        </p:grpSpPr>
        <p:sp>
          <p:nvSpPr>
            <p:cNvPr id="4"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019;p41"/>
          <p:cNvSpPr txBox="1">
            <a:spLocks noGrp="1"/>
          </p:cNvSpPr>
          <p:nvPr>
            <p:ph type="title"/>
          </p:nvPr>
        </p:nvSpPr>
        <p:spPr>
          <a:xfrm>
            <a:off x="2762943" y="239872"/>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mn-lt"/>
              </a:rPr>
              <a:t>I. Vật liệu</a:t>
            </a:r>
            <a:endParaRPr sz="3600" dirty="0">
              <a:latin typeface="+mn-lt"/>
            </a:endParaRPr>
          </a:p>
        </p:txBody>
      </p:sp>
      <p:grpSp>
        <p:nvGrpSpPr>
          <p:cNvPr id="44" name="Google Shape;1020;p41"/>
          <p:cNvGrpSpPr/>
          <p:nvPr/>
        </p:nvGrpSpPr>
        <p:grpSpPr>
          <a:xfrm rot="10800000">
            <a:off x="7696618" y="319731"/>
            <a:ext cx="1032914" cy="874792"/>
            <a:chOff x="5130338" y="3221575"/>
            <a:chExt cx="343275" cy="290725"/>
          </a:xfrm>
        </p:grpSpPr>
        <p:sp>
          <p:nvSpPr>
            <p:cNvPr id="45" name="Google Shape;1021;p41"/>
            <p:cNvSpPr/>
            <p:nvPr/>
          </p:nvSpPr>
          <p:spPr>
            <a:xfrm>
              <a:off x="5130338" y="3221575"/>
              <a:ext cx="343275" cy="290725"/>
            </a:xfrm>
            <a:custGeom>
              <a:avLst/>
              <a:gdLst/>
              <a:ahLst/>
              <a:cxnLst/>
              <a:rect l="l" t="t" r="r" b="b"/>
              <a:pathLst>
                <a:path w="13731" h="11629" extrusionOk="0">
                  <a:moveTo>
                    <a:pt x="6799" y="4944"/>
                  </a:moveTo>
                  <a:cubicBezTo>
                    <a:pt x="6833" y="4944"/>
                    <a:pt x="6868" y="4956"/>
                    <a:pt x="6904" y="4980"/>
                  </a:cubicBezTo>
                  <a:cubicBezTo>
                    <a:pt x="6966" y="5019"/>
                    <a:pt x="7015" y="5049"/>
                    <a:pt x="7020" y="5049"/>
                  </a:cubicBezTo>
                  <a:cubicBezTo>
                    <a:pt x="7020" y="5049"/>
                    <a:pt x="7021" y="5049"/>
                    <a:pt x="7021" y="5049"/>
                  </a:cubicBezTo>
                  <a:cubicBezTo>
                    <a:pt x="7021" y="5049"/>
                    <a:pt x="7021" y="5049"/>
                    <a:pt x="7021" y="5049"/>
                  </a:cubicBezTo>
                  <a:cubicBezTo>
                    <a:pt x="7022" y="5049"/>
                    <a:pt x="7085" y="5165"/>
                    <a:pt x="7158" y="5306"/>
                  </a:cubicBezTo>
                  <a:cubicBezTo>
                    <a:pt x="7233" y="5449"/>
                    <a:pt x="7416" y="5707"/>
                    <a:pt x="7567" y="5881"/>
                  </a:cubicBezTo>
                  <a:lnTo>
                    <a:pt x="7840" y="6199"/>
                  </a:lnTo>
                  <a:lnTo>
                    <a:pt x="7683" y="6263"/>
                  </a:lnTo>
                  <a:cubicBezTo>
                    <a:pt x="7581" y="6305"/>
                    <a:pt x="7506" y="6329"/>
                    <a:pt x="7440" y="6329"/>
                  </a:cubicBezTo>
                  <a:cubicBezTo>
                    <a:pt x="7321" y="6329"/>
                    <a:pt x="7230" y="6252"/>
                    <a:pt x="7054" y="6063"/>
                  </a:cubicBezTo>
                  <a:cubicBezTo>
                    <a:pt x="6919" y="5918"/>
                    <a:pt x="6732" y="5704"/>
                    <a:pt x="6637" y="5585"/>
                  </a:cubicBezTo>
                  <a:cubicBezTo>
                    <a:pt x="6464" y="5369"/>
                    <a:pt x="6464" y="5369"/>
                    <a:pt x="6544" y="5204"/>
                  </a:cubicBezTo>
                  <a:cubicBezTo>
                    <a:pt x="6629" y="5028"/>
                    <a:pt x="6711" y="4944"/>
                    <a:pt x="6799" y="4944"/>
                  </a:cubicBezTo>
                  <a:close/>
                  <a:moveTo>
                    <a:pt x="10174" y="295"/>
                  </a:moveTo>
                  <a:cubicBezTo>
                    <a:pt x="10473" y="295"/>
                    <a:pt x="11110" y="422"/>
                    <a:pt x="11426" y="556"/>
                  </a:cubicBezTo>
                  <a:cubicBezTo>
                    <a:pt x="12134" y="855"/>
                    <a:pt x="12480" y="1110"/>
                    <a:pt x="12817" y="1584"/>
                  </a:cubicBezTo>
                  <a:cubicBezTo>
                    <a:pt x="13086" y="1960"/>
                    <a:pt x="13343" y="2662"/>
                    <a:pt x="13401" y="3180"/>
                  </a:cubicBezTo>
                  <a:cubicBezTo>
                    <a:pt x="13429" y="3424"/>
                    <a:pt x="13432" y="3689"/>
                    <a:pt x="13408" y="3763"/>
                  </a:cubicBezTo>
                  <a:cubicBezTo>
                    <a:pt x="13383" y="3839"/>
                    <a:pt x="13344" y="3997"/>
                    <a:pt x="13319" y="4118"/>
                  </a:cubicBezTo>
                  <a:cubicBezTo>
                    <a:pt x="13221" y="4600"/>
                    <a:pt x="12497" y="5623"/>
                    <a:pt x="12018" y="5952"/>
                  </a:cubicBezTo>
                  <a:cubicBezTo>
                    <a:pt x="11576" y="6256"/>
                    <a:pt x="10508" y="6450"/>
                    <a:pt x="9610" y="6450"/>
                  </a:cubicBezTo>
                  <a:cubicBezTo>
                    <a:pt x="9196" y="6450"/>
                    <a:pt x="8819" y="6409"/>
                    <a:pt x="8555" y="6318"/>
                  </a:cubicBezTo>
                  <a:cubicBezTo>
                    <a:pt x="8353" y="6249"/>
                    <a:pt x="8284" y="6199"/>
                    <a:pt x="7991" y="5905"/>
                  </a:cubicBezTo>
                  <a:cubicBezTo>
                    <a:pt x="7793" y="5707"/>
                    <a:pt x="7590" y="5463"/>
                    <a:pt x="7494" y="5307"/>
                  </a:cubicBezTo>
                  <a:cubicBezTo>
                    <a:pt x="7405" y="5161"/>
                    <a:pt x="7225" y="4900"/>
                    <a:pt x="7095" y="4727"/>
                  </a:cubicBezTo>
                  <a:cubicBezTo>
                    <a:pt x="6657" y="4142"/>
                    <a:pt x="6588" y="3491"/>
                    <a:pt x="6875" y="2678"/>
                  </a:cubicBezTo>
                  <a:cubicBezTo>
                    <a:pt x="7088" y="2075"/>
                    <a:pt x="7201" y="1869"/>
                    <a:pt x="7533" y="1479"/>
                  </a:cubicBezTo>
                  <a:cubicBezTo>
                    <a:pt x="7836" y="1124"/>
                    <a:pt x="7953" y="1023"/>
                    <a:pt x="8283" y="828"/>
                  </a:cubicBezTo>
                  <a:cubicBezTo>
                    <a:pt x="8761" y="546"/>
                    <a:pt x="9187" y="402"/>
                    <a:pt x="9655" y="363"/>
                  </a:cubicBezTo>
                  <a:cubicBezTo>
                    <a:pt x="9789" y="352"/>
                    <a:pt x="9970" y="325"/>
                    <a:pt x="10064" y="304"/>
                  </a:cubicBezTo>
                  <a:cubicBezTo>
                    <a:pt x="10092" y="297"/>
                    <a:pt x="10129" y="295"/>
                    <a:pt x="10174" y="295"/>
                  </a:cubicBezTo>
                  <a:close/>
                  <a:moveTo>
                    <a:pt x="6271" y="5577"/>
                  </a:moveTo>
                  <a:lnTo>
                    <a:pt x="6342" y="5675"/>
                  </a:lnTo>
                  <a:cubicBezTo>
                    <a:pt x="6381" y="5729"/>
                    <a:pt x="6536" y="5914"/>
                    <a:pt x="6687" y="6088"/>
                  </a:cubicBezTo>
                  <a:lnTo>
                    <a:pt x="6962" y="6403"/>
                  </a:lnTo>
                  <a:lnTo>
                    <a:pt x="6774" y="6561"/>
                  </a:lnTo>
                  <a:cubicBezTo>
                    <a:pt x="6669" y="6647"/>
                    <a:pt x="6530" y="6758"/>
                    <a:pt x="6461" y="6809"/>
                  </a:cubicBezTo>
                  <a:cubicBezTo>
                    <a:pt x="6395" y="6858"/>
                    <a:pt x="6297" y="6929"/>
                    <a:pt x="6251" y="6965"/>
                  </a:cubicBezTo>
                  <a:cubicBezTo>
                    <a:pt x="6203" y="7000"/>
                    <a:pt x="5930" y="7206"/>
                    <a:pt x="5641" y="7423"/>
                  </a:cubicBezTo>
                  <a:cubicBezTo>
                    <a:pt x="4886" y="7991"/>
                    <a:pt x="4546" y="8262"/>
                    <a:pt x="4183" y="8584"/>
                  </a:cubicBezTo>
                  <a:cubicBezTo>
                    <a:pt x="4005" y="8743"/>
                    <a:pt x="3743" y="8960"/>
                    <a:pt x="3599" y="9069"/>
                  </a:cubicBezTo>
                  <a:cubicBezTo>
                    <a:pt x="2693" y="9754"/>
                    <a:pt x="2270" y="10082"/>
                    <a:pt x="2053" y="10270"/>
                  </a:cubicBezTo>
                  <a:cubicBezTo>
                    <a:pt x="1918" y="10385"/>
                    <a:pt x="1732" y="10544"/>
                    <a:pt x="1642" y="10619"/>
                  </a:cubicBezTo>
                  <a:cubicBezTo>
                    <a:pt x="1551" y="10694"/>
                    <a:pt x="1350" y="10865"/>
                    <a:pt x="1196" y="10996"/>
                  </a:cubicBezTo>
                  <a:cubicBezTo>
                    <a:pt x="1043" y="11128"/>
                    <a:pt x="844" y="11260"/>
                    <a:pt x="757" y="11289"/>
                  </a:cubicBezTo>
                  <a:cubicBezTo>
                    <a:pt x="704" y="11307"/>
                    <a:pt x="666" y="11317"/>
                    <a:pt x="635" y="11317"/>
                  </a:cubicBezTo>
                  <a:cubicBezTo>
                    <a:pt x="588" y="11317"/>
                    <a:pt x="558" y="11294"/>
                    <a:pt x="516" y="11244"/>
                  </a:cubicBezTo>
                  <a:cubicBezTo>
                    <a:pt x="355" y="11055"/>
                    <a:pt x="377" y="11019"/>
                    <a:pt x="1057" y="10345"/>
                  </a:cubicBezTo>
                  <a:cubicBezTo>
                    <a:pt x="1697" y="9711"/>
                    <a:pt x="2386" y="9085"/>
                    <a:pt x="2916" y="8654"/>
                  </a:cubicBezTo>
                  <a:cubicBezTo>
                    <a:pt x="3083" y="8519"/>
                    <a:pt x="3508" y="8139"/>
                    <a:pt x="3866" y="7805"/>
                  </a:cubicBezTo>
                  <a:cubicBezTo>
                    <a:pt x="4224" y="7472"/>
                    <a:pt x="4665" y="7067"/>
                    <a:pt x="4853" y="6902"/>
                  </a:cubicBezTo>
                  <a:cubicBezTo>
                    <a:pt x="5177" y="6616"/>
                    <a:pt x="5430" y="6380"/>
                    <a:pt x="6015" y="5822"/>
                  </a:cubicBezTo>
                  <a:lnTo>
                    <a:pt x="6271" y="5577"/>
                  </a:lnTo>
                  <a:close/>
                  <a:moveTo>
                    <a:pt x="10296" y="1"/>
                  </a:moveTo>
                  <a:cubicBezTo>
                    <a:pt x="10231" y="1"/>
                    <a:pt x="10169" y="4"/>
                    <a:pt x="10109" y="10"/>
                  </a:cubicBezTo>
                  <a:cubicBezTo>
                    <a:pt x="9984" y="23"/>
                    <a:pt x="9786" y="41"/>
                    <a:pt x="9675" y="50"/>
                  </a:cubicBezTo>
                  <a:cubicBezTo>
                    <a:pt x="8785" y="119"/>
                    <a:pt x="7857" y="603"/>
                    <a:pt x="7288" y="1294"/>
                  </a:cubicBezTo>
                  <a:cubicBezTo>
                    <a:pt x="7151" y="1461"/>
                    <a:pt x="6977" y="1701"/>
                    <a:pt x="6902" y="1827"/>
                  </a:cubicBezTo>
                  <a:cubicBezTo>
                    <a:pt x="6719" y="2134"/>
                    <a:pt x="6452" y="2907"/>
                    <a:pt x="6423" y="3214"/>
                  </a:cubicBezTo>
                  <a:cubicBezTo>
                    <a:pt x="6389" y="3563"/>
                    <a:pt x="6433" y="4051"/>
                    <a:pt x="6526" y="4354"/>
                  </a:cubicBezTo>
                  <a:cubicBezTo>
                    <a:pt x="6600" y="4598"/>
                    <a:pt x="6598" y="4620"/>
                    <a:pt x="6485" y="4769"/>
                  </a:cubicBezTo>
                  <a:cubicBezTo>
                    <a:pt x="6419" y="4857"/>
                    <a:pt x="6316" y="5032"/>
                    <a:pt x="6249" y="5165"/>
                  </a:cubicBezTo>
                  <a:cubicBezTo>
                    <a:pt x="6172" y="5321"/>
                    <a:pt x="6075" y="5450"/>
                    <a:pt x="5967" y="5542"/>
                  </a:cubicBezTo>
                  <a:cubicBezTo>
                    <a:pt x="5876" y="5620"/>
                    <a:pt x="5603" y="5866"/>
                    <a:pt x="5358" y="6093"/>
                  </a:cubicBezTo>
                  <a:cubicBezTo>
                    <a:pt x="5115" y="6318"/>
                    <a:pt x="4755" y="6644"/>
                    <a:pt x="4559" y="6818"/>
                  </a:cubicBezTo>
                  <a:cubicBezTo>
                    <a:pt x="4364" y="6990"/>
                    <a:pt x="3899" y="7407"/>
                    <a:pt x="3529" y="7741"/>
                  </a:cubicBezTo>
                  <a:cubicBezTo>
                    <a:pt x="3161" y="8075"/>
                    <a:pt x="2691" y="8487"/>
                    <a:pt x="2489" y="8655"/>
                  </a:cubicBezTo>
                  <a:cubicBezTo>
                    <a:pt x="2009" y="9055"/>
                    <a:pt x="1567" y="9446"/>
                    <a:pt x="900" y="10064"/>
                  </a:cubicBezTo>
                  <a:cubicBezTo>
                    <a:pt x="113" y="10792"/>
                    <a:pt x="1" y="11024"/>
                    <a:pt x="259" y="11395"/>
                  </a:cubicBezTo>
                  <a:cubicBezTo>
                    <a:pt x="378" y="11566"/>
                    <a:pt x="461" y="11628"/>
                    <a:pt x="601" y="11628"/>
                  </a:cubicBezTo>
                  <a:cubicBezTo>
                    <a:pt x="628" y="11628"/>
                    <a:pt x="658" y="11626"/>
                    <a:pt x="690" y="11621"/>
                  </a:cubicBezTo>
                  <a:cubicBezTo>
                    <a:pt x="883" y="11596"/>
                    <a:pt x="1254" y="11337"/>
                    <a:pt x="1915" y="10768"/>
                  </a:cubicBezTo>
                  <a:cubicBezTo>
                    <a:pt x="2193" y="10528"/>
                    <a:pt x="2662" y="10151"/>
                    <a:pt x="2894" y="9980"/>
                  </a:cubicBezTo>
                  <a:cubicBezTo>
                    <a:pt x="3352" y="9644"/>
                    <a:pt x="3808" y="9288"/>
                    <a:pt x="4043" y="9085"/>
                  </a:cubicBezTo>
                  <a:cubicBezTo>
                    <a:pt x="4476" y="8710"/>
                    <a:pt x="5455" y="7920"/>
                    <a:pt x="5761" y="7696"/>
                  </a:cubicBezTo>
                  <a:cubicBezTo>
                    <a:pt x="5829" y="7646"/>
                    <a:pt x="6042" y="7492"/>
                    <a:pt x="6233" y="7352"/>
                  </a:cubicBezTo>
                  <a:cubicBezTo>
                    <a:pt x="6423" y="7212"/>
                    <a:pt x="6579" y="7084"/>
                    <a:pt x="6580" y="7066"/>
                  </a:cubicBezTo>
                  <a:cubicBezTo>
                    <a:pt x="6580" y="7048"/>
                    <a:pt x="6614" y="7024"/>
                    <a:pt x="6658" y="7012"/>
                  </a:cubicBezTo>
                  <a:cubicBezTo>
                    <a:pt x="6702" y="6999"/>
                    <a:pt x="6833" y="6901"/>
                    <a:pt x="6950" y="6793"/>
                  </a:cubicBezTo>
                  <a:cubicBezTo>
                    <a:pt x="7102" y="6652"/>
                    <a:pt x="7154" y="6613"/>
                    <a:pt x="7235" y="6613"/>
                  </a:cubicBezTo>
                  <a:cubicBezTo>
                    <a:pt x="7259" y="6613"/>
                    <a:pt x="7286" y="6616"/>
                    <a:pt x="7319" y="6622"/>
                  </a:cubicBezTo>
                  <a:cubicBezTo>
                    <a:pt x="7332" y="6624"/>
                    <a:pt x="7348" y="6625"/>
                    <a:pt x="7365" y="6625"/>
                  </a:cubicBezTo>
                  <a:cubicBezTo>
                    <a:pt x="7539" y="6625"/>
                    <a:pt x="7892" y="6520"/>
                    <a:pt x="7980" y="6434"/>
                  </a:cubicBezTo>
                  <a:cubicBezTo>
                    <a:pt x="7989" y="6426"/>
                    <a:pt x="8002" y="6422"/>
                    <a:pt x="8020" y="6422"/>
                  </a:cubicBezTo>
                  <a:cubicBezTo>
                    <a:pt x="8066" y="6422"/>
                    <a:pt x="8142" y="6449"/>
                    <a:pt x="8241" y="6501"/>
                  </a:cubicBezTo>
                  <a:cubicBezTo>
                    <a:pt x="8533" y="6656"/>
                    <a:pt x="8944" y="6732"/>
                    <a:pt x="9534" y="6732"/>
                  </a:cubicBezTo>
                  <a:cubicBezTo>
                    <a:pt x="9911" y="6732"/>
                    <a:pt x="10362" y="6701"/>
                    <a:pt x="10902" y="6640"/>
                  </a:cubicBezTo>
                  <a:cubicBezTo>
                    <a:pt x="11213" y="6605"/>
                    <a:pt x="11921" y="6356"/>
                    <a:pt x="12146" y="6204"/>
                  </a:cubicBezTo>
                  <a:cubicBezTo>
                    <a:pt x="12351" y="6064"/>
                    <a:pt x="12826" y="5576"/>
                    <a:pt x="13030" y="5292"/>
                  </a:cubicBezTo>
                  <a:cubicBezTo>
                    <a:pt x="13552" y="4568"/>
                    <a:pt x="13730" y="4034"/>
                    <a:pt x="13698" y="3291"/>
                  </a:cubicBezTo>
                  <a:cubicBezTo>
                    <a:pt x="13653" y="2236"/>
                    <a:pt x="13053" y="1136"/>
                    <a:pt x="12259" y="650"/>
                  </a:cubicBezTo>
                  <a:cubicBezTo>
                    <a:pt x="11589" y="240"/>
                    <a:pt x="10859" y="1"/>
                    <a:pt x="10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41"/>
            <p:cNvSpPr/>
            <p:nvPr/>
          </p:nvSpPr>
          <p:spPr>
            <a:xfrm>
              <a:off x="5308463" y="3242500"/>
              <a:ext cx="142475" cy="129950"/>
            </a:xfrm>
            <a:custGeom>
              <a:avLst/>
              <a:gdLst/>
              <a:ahLst/>
              <a:cxnLst/>
              <a:rect l="l" t="t" r="r" b="b"/>
              <a:pathLst>
                <a:path w="5699" h="5198" extrusionOk="0">
                  <a:moveTo>
                    <a:pt x="3125" y="286"/>
                  </a:moveTo>
                  <a:cubicBezTo>
                    <a:pt x="3281" y="286"/>
                    <a:pt x="3452" y="309"/>
                    <a:pt x="3732" y="351"/>
                  </a:cubicBezTo>
                  <a:cubicBezTo>
                    <a:pt x="4156" y="415"/>
                    <a:pt x="4271" y="466"/>
                    <a:pt x="4565" y="712"/>
                  </a:cubicBezTo>
                  <a:cubicBezTo>
                    <a:pt x="4904" y="997"/>
                    <a:pt x="5048" y="1178"/>
                    <a:pt x="5150" y="1451"/>
                  </a:cubicBezTo>
                  <a:cubicBezTo>
                    <a:pt x="5216" y="1626"/>
                    <a:pt x="5229" y="1719"/>
                    <a:pt x="5189" y="1719"/>
                  </a:cubicBezTo>
                  <a:cubicBezTo>
                    <a:pt x="5175" y="1719"/>
                    <a:pt x="5155" y="1708"/>
                    <a:pt x="5129" y="1686"/>
                  </a:cubicBezTo>
                  <a:cubicBezTo>
                    <a:pt x="5062" y="1628"/>
                    <a:pt x="4228" y="1315"/>
                    <a:pt x="4143" y="1315"/>
                  </a:cubicBezTo>
                  <a:cubicBezTo>
                    <a:pt x="4141" y="1315"/>
                    <a:pt x="4140" y="1315"/>
                    <a:pt x="4139" y="1315"/>
                  </a:cubicBezTo>
                  <a:cubicBezTo>
                    <a:pt x="4137" y="1315"/>
                    <a:pt x="4135" y="1315"/>
                    <a:pt x="4133" y="1315"/>
                  </a:cubicBezTo>
                  <a:cubicBezTo>
                    <a:pt x="4108" y="1315"/>
                    <a:pt x="4049" y="1291"/>
                    <a:pt x="3996" y="1258"/>
                  </a:cubicBezTo>
                  <a:cubicBezTo>
                    <a:pt x="3939" y="1223"/>
                    <a:pt x="3728" y="1137"/>
                    <a:pt x="3529" y="1067"/>
                  </a:cubicBezTo>
                  <a:cubicBezTo>
                    <a:pt x="3330" y="998"/>
                    <a:pt x="3126" y="919"/>
                    <a:pt x="3077" y="893"/>
                  </a:cubicBezTo>
                  <a:cubicBezTo>
                    <a:pt x="3027" y="867"/>
                    <a:pt x="2877" y="804"/>
                    <a:pt x="2743" y="752"/>
                  </a:cubicBezTo>
                  <a:cubicBezTo>
                    <a:pt x="2410" y="624"/>
                    <a:pt x="2344" y="596"/>
                    <a:pt x="2237" y="536"/>
                  </a:cubicBezTo>
                  <a:lnTo>
                    <a:pt x="2140" y="482"/>
                  </a:lnTo>
                  <a:lnTo>
                    <a:pt x="2375" y="421"/>
                  </a:lnTo>
                  <a:cubicBezTo>
                    <a:pt x="2741" y="327"/>
                    <a:pt x="2919" y="286"/>
                    <a:pt x="3125" y="286"/>
                  </a:cubicBezTo>
                  <a:close/>
                  <a:moveTo>
                    <a:pt x="1758" y="609"/>
                  </a:moveTo>
                  <a:cubicBezTo>
                    <a:pt x="1800" y="609"/>
                    <a:pt x="1837" y="617"/>
                    <a:pt x="1871" y="633"/>
                  </a:cubicBezTo>
                  <a:cubicBezTo>
                    <a:pt x="1935" y="663"/>
                    <a:pt x="2075" y="731"/>
                    <a:pt x="2189" y="786"/>
                  </a:cubicBezTo>
                  <a:cubicBezTo>
                    <a:pt x="2658" y="1015"/>
                    <a:pt x="4163" y="1596"/>
                    <a:pt x="4281" y="1596"/>
                  </a:cubicBezTo>
                  <a:cubicBezTo>
                    <a:pt x="4282" y="1596"/>
                    <a:pt x="4283" y="1596"/>
                    <a:pt x="4284" y="1596"/>
                  </a:cubicBezTo>
                  <a:cubicBezTo>
                    <a:pt x="4286" y="1596"/>
                    <a:pt x="4288" y="1595"/>
                    <a:pt x="4290" y="1595"/>
                  </a:cubicBezTo>
                  <a:cubicBezTo>
                    <a:pt x="4310" y="1595"/>
                    <a:pt x="4336" y="1607"/>
                    <a:pt x="4351" y="1623"/>
                  </a:cubicBezTo>
                  <a:cubicBezTo>
                    <a:pt x="4389" y="1661"/>
                    <a:pt x="4833" y="1851"/>
                    <a:pt x="5102" y="1944"/>
                  </a:cubicBezTo>
                  <a:cubicBezTo>
                    <a:pt x="5215" y="1983"/>
                    <a:pt x="5316" y="2022"/>
                    <a:pt x="5329" y="2032"/>
                  </a:cubicBezTo>
                  <a:cubicBezTo>
                    <a:pt x="5342" y="2041"/>
                    <a:pt x="5360" y="2169"/>
                    <a:pt x="5369" y="2316"/>
                  </a:cubicBezTo>
                  <a:cubicBezTo>
                    <a:pt x="5387" y="2570"/>
                    <a:pt x="5320" y="3289"/>
                    <a:pt x="5274" y="3350"/>
                  </a:cubicBezTo>
                  <a:cubicBezTo>
                    <a:pt x="5271" y="3355"/>
                    <a:pt x="5260" y="3357"/>
                    <a:pt x="5244" y="3357"/>
                  </a:cubicBezTo>
                  <a:cubicBezTo>
                    <a:pt x="5061" y="3357"/>
                    <a:pt x="4114" y="3047"/>
                    <a:pt x="3399" y="2745"/>
                  </a:cubicBezTo>
                  <a:cubicBezTo>
                    <a:pt x="3185" y="2657"/>
                    <a:pt x="2865" y="2525"/>
                    <a:pt x="2684" y="2453"/>
                  </a:cubicBezTo>
                  <a:cubicBezTo>
                    <a:pt x="2504" y="2381"/>
                    <a:pt x="2276" y="2276"/>
                    <a:pt x="2181" y="2222"/>
                  </a:cubicBezTo>
                  <a:cubicBezTo>
                    <a:pt x="2085" y="2167"/>
                    <a:pt x="1961" y="2114"/>
                    <a:pt x="1904" y="2103"/>
                  </a:cubicBezTo>
                  <a:cubicBezTo>
                    <a:pt x="1845" y="2092"/>
                    <a:pt x="1779" y="2061"/>
                    <a:pt x="1749" y="2031"/>
                  </a:cubicBezTo>
                  <a:cubicBezTo>
                    <a:pt x="1701" y="1983"/>
                    <a:pt x="972" y="1661"/>
                    <a:pt x="772" y="1599"/>
                  </a:cubicBezTo>
                  <a:cubicBezTo>
                    <a:pt x="596" y="1546"/>
                    <a:pt x="601" y="1496"/>
                    <a:pt x="793" y="1264"/>
                  </a:cubicBezTo>
                  <a:cubicBezTo>
                    <a:pt x="897" y="1141"/>
                    <a:pt x="1014" y="1017"/>
                    <a:pt x="1054" y="990"/>
                  </a:cubicBezTo>
                  <a:cubicBezTo>
                    <a:pt x="1095" y="962"/>
                    <a:pt x="1200" y="887"/>
                    <a:pt x="1294" y="818"/>
                  </a:cubicBezTo>
                  <a:cubicBezTo>
                    <a:pt x="1484" y="679"/>
                    <a:pt x="1637" y="609"/>
                    <a:pt x="1758" y="609"/>
                  </a:cubicBezTo>
                  <a:close/>
                  <a:moveTo>
                    <a:pt x="508" y="1738"/>
                  </a:moveTo>
                  <a:cubicBezTo>
                    <a:pt x="533" y="1738"/>
                    <a:pt x="564" y="1752"/>
                    <a:pt x="586" y="1773"/>
                  </a:cubicBezTo>
                  <a:cubicBezTo>
                    <a:pt x="611" y="1799"/>
                    <a:pt x="750" y="1868"/>
                    <a:pt x="899" y="1929"/>
                  </a:cubicBezTo>
                  <a:cubicBezTo>
                    <a:pt x="1045" y="1989"/>
                    <a:pt x="1310" y="2107"/>
                    <a:pt x="1480" y="2187"/>
                  </a:cubicBezTo>
                  <a:cubicBezTo>
                    <a:pt x="3069" y="2935"/>
                    <a:pt x="4531" y="3511"/>
                    <a:pt x="4819" y="3511"/>
                  </a:cubicBezTo>
                  <a:cubicBezTo>
                    <a:pt x="4838" y="3511"/>
                    <a:pt x="4851" y="3509"/>
                    <a:pt x="4860" y="3504"/>
                  </a:cubicBezTo>
                  <a:cubicBezTo>
                    <a:pt x="4873" y="3496"/>
                    <a:pt x="4887" y="3492"/>
                    <a:pt x="4903" y="3492"/>
                  </a:cubicBezTo>
                  <a:cubicBezTo>
                    <a:pt x="4957" y="3492"/>
                    <a:pt x="5032" y="3539"/>
                    <a:pt x="5161" y="3648"/>
                  </a:cubicBezTo>
                  <a:cubicBezTo>
                    <a:pt x="5200" y="3680"/>
                    <a:pt x="5187" y="3733"/>
                    <a:pt x="5118" y="3827"/>
                  </a:cubicBezTo>
                  <a:cubicBezTo>
                    <a:pt x="5065" y="3900"/>
                    <a:pt x="4954" y="4027"/>
                    <a:pt x="4868" y="4112"/>
                  </a:cubicBezTo>
                  <a:cubicBezTo>
                    <a:pt x="4779" y="4200"/>
                    <a:pt x="4740" y="4236"/>
                    <a:pt x="4687" y="4236"/>
                  </a:cubicBezTo>
                  <a:cubicBezTo>
                    <a:pt x="4652" y="4236"/>
                    <a:pt x="4611" y="4220"/>
                    <a:pt x="4545" y="4193"/>
                  </a:cubicBezTo>
                  <a:cubicBezTo>
                    <a:pt x="4451" y="4153"/>
                    <a:pt x="4106" y="4052"/>
                    <a:pt x="3777" y="3966"/>
                  </a:cubicBezTo>
                  <a:lnTo>
                    <a:pt x="3181" y="3810"/>
                  </a:lnTo>
                  <a:lnTo>
                    <a:pt x="3296" y="3982"/>
                  </a:lnTo>
                  <a:cubicBezTo>
                    <a:pt x="3394" y="4129"/>
                    <a:pt x="3434" y="4159"/>
                    <a:pt x="3556" y="4180"/>
                  </a:cubicBezTo>
                  <a:cubicBezTo>
                    <a:pt x="3753" y="4215"/>
                    <a:pt x="4407" y="4402"/>
                    <a:pt x="4407" y="4425"/>
                  </a:cubicBezTo>
                  <a:cubicBezTo>
                    <a:pt x="4407" y="4465"/>
                    <a:pt x="3695" y="4774"/>
                    <a:pt x="3469" y="4832"/>
                  </a:cubicBezTo>
                  <a:cubicBezTo>
                    <a:pt x="3280" y="4880"/>
                    <a:pt x="3161" y="4903"/>
                    <a:pt x="3047" y="4903"/>
                  </a:cubicBezTo>
                  <a:cubicBezTo>
                    <a:pt x="2959" y="4903"/>
                    <a:pt x="2874" y="4889"/>
                    <a:pt x="2761" y="4863"/>
                  </a:cubicBezTo>
                  <a:cubicBezTo>
                    <a:pt x="2652" y="4837"/>
                    <a:pt x="2548" y="4818"/>
                    <a:pt x="2511" y="4818"/>
                  </a:cubicBezTo>
                  <a:cubicBezTo>
                    <a:pt x="2507" y="4818"/>
                    <a:pt x="2503" y="4818"/>
                    <a:pt x="2501" y="4819"/>
                  </a:cubicBezTo>
                  <a:cubicBezTo>
                    <a:pt x="2500" y="4819"/>
                    <a:pt x="2499" y="4819"/>
                    <a:pt x="2497" y="4819"/>
                  </a:cubicBezTo>
                  <a:cubicBezTo>
                    <a:pt x="2465" y="4819"/>
                    <a:pt x="2308" y="4780"/>
                    <a:pt x="2137" y="4729"/>
                  </a:cubicBezTo>
                  <a:cubicBezTo>
                    <a:pt x="1767" y="4617"/>
                    <a:pt x="1431" y="4399"/>
                    <a:pt x="1058" y="4027"/>
                  </a:cubicBezTo>
                  <a:cubicBezTo>
                    <a:pt x="771" y="3740"/>
                    <a:pt x="633" y="3510"/>
                    <a:pt x="494" y="3088"/>
                  </a:cubicBezTo>
                  <a:lnTo>
                    <a:pt x="393" y="2783"/>
                  </a:lnTo>
                  <a:lnTo>
                    <a:pt x="725" y="2982"/>
                  </a:lnTo>
                  <a:cubicBezTo>
                    <a:pt x="1058" y="3183"/>
                    <a:pt x="1518" y="3420"/>
                    <a:pt x="1790" y="3528"/>
                  </a:cubicBezTo>
                  <a:cubicBezTo>
                    <a:pt x="1870" y="3561"/>
                    <a:pt x="2171" y="3683"/>
                    <a:pt x="2456" y="3800"/>
                  </a:cubicBezTo>
                  <a:cubicBezTo>
                    <a:pt x="2763" y="3926"/>
                    <a:pt x="2909" y="3976"/>
                    <a:pt x="2989" y="3976"/>
                  </a:cubicBezTo>
                  <a:cubicBezTo>
                    <a:pt x="3018" y="3976"/>
                    <a:pt x="3038" y="3969"/>
                    <a:pt x="3055" y="3958"/>
                  </a:cubicBezTo>
                  <a:cubicBezTo>
                    <a:pt x="3190" y="3861"/>
                    <a:pt x="3143" y="3796"/>
                    <a:pt x="2849" y="3677"/>
                  </a:cubicBezTo>
                  <a:cubicBezTo>
                    <a:pt x="2707" y="3619"/>
                    <a:pt x="2577" y="3576"/>
                    <a:pt x="2544" y="3576"/>
                  </a:cubicBezTo>
                  <a:cubicBezTo>
                    <a:pt x="2542" y="3576"/>
                    <a:pt x="2540" y="3576"/>
                    <a:pt x="2539" y="3577"/>
                  </a:cubicBezTo>
                  <a:cubicBezTo>
                    <a:pt x="2535" y="3578"/>
                    <a:pt x="2531" y="3579"/>
                    <a:pt x="2527" y="3579"/>
                  </a:cubicBezTo>
                  <a:cubicBezTo>
                    <a:pt x="2507" y="3579"/>
                    <a:pt x="2481" y="3565"/>
                    <a:pt x="2459" y="3544"/>
                  </a:cubicBezTo>
                  <a:cubicBezTo>
                    <a:pt x="2435" y="3519"/>
                    <a:pt x="2370" y="3486"/>
                    <a:pt x="2311" y="3470"/>
                  </a:cubicBezTo>
                  <a:cubicBezTo>
                    <a:pt x="2251" y="3453"/>
                    <a:pt x="2176" y="3418"/>
                    <a:pt x="2137" y="3390"/>
                  </a:cubicBezTo>
                  <a:cubicBezTo>
                    <a:pt x="2099" y="3363"/>
                    <a:pt x="2040" y="3339"/>
                    <a:pt x="2008" y="3338"/>
                  </a:cubicBezTo>
                  <a:cubicBezTo>
                    <a:pt x="1976" y="3337"/>
                    <a:pt x="1931" y="3319"/>
                    <a:pt x="1910" y="3299"/>
                  </a:cubicBezTo>
                  <a:cubicBezTo>
                    <a:pt x="1889" y="3277"/>
                    <a:pt x="1770" y="3221"/>
                    <a:pt x="1641" y="3170"/>
                  </a:cubicBezTo>
                  <a:cubicBezTo>
                    <a:pt x="1513" y="3119"/>
                    <a:pt x="1235" y="2978"/>
                    <a:pt x="1021" y="2855"/>
                  </a:cubicBezTo>
                  <a:cubicBezTo>
                    <a:pt x="807" y="2733"/>
                    <a:pt x="560" y="2597"/>
                    <a:pt x="470" y="2553"/>
                  </a:cubicBezTo>
                  <a:cubicBezTo>
                    <a:pt x="314" y="2477"/>
                    <a:pt x="308" y="2468"/>
                    <a:pt x="306" y="2308"/>
                  </a:cubicBezTo>
                  <a:cubicBezTo>
                    <a:pt x="303" y="2122"/>
                    <a:pt x="423" y="1756"/>
                    <a:pt x="495" y="1739"/>
                  </a:cubicBezTo>
                  <a:cubicBezTo>
                    <a:pt x="499" y="1738"/>
                    <a:pt x="504" y="1738"/>
                    <a:pt x="508" y="1738"/>
                  </a:cubicBezTo>
                  <a:close/>
                  <a:moveTo>
                    <a:pt x="3170" y="0"/>
                  </a:moveTo>
                  <a:cubicBezTo>
                    <a:pt x="2983" y="0"/>
                    <a:pt x="2801" y="31"/>
                    <a:pt x="2471" y="104"/>
                  </a:cubicBezTo>
                  <a:cubicBezTo>
                    <a:pt x="1637" y="288"/>
                    <a:pt x="1417" y="375"/>
                    <a:pt x="1045" y="667"/>
                  </a:cubicBezTo>
                  <a:cubicBezTo>
                    <a:pt x="329" y="1227"/>
                    <a:pt x="0" y="1794"/>
                    <a:pt x="15" y="2441"/>
                  </a:cubicBezTo>
                  <a:cubicBezTo>
                    <a:pt x="22" y="2752"/>
                    <a:pt x="137" y="3303"/>
                    <a:pt x="242" y="3523"/>
                  </a:cubicBezTo>
                  <a:cubicBezTo>
                    <a:pt x="299" y="3646"/>
                    <a:pt x="455" y="3901"/>
                    <a:pt x="592" y="4096"/>
                  </a:cubicBezTo>
                  <a:cubicBezTo>
                    <a:pt x="845" y="4458"/>
                    <a:pt x="860" y="4472"/>
                    <a:pt x="1437" y="4872"/>
                  </a:cubicBezTo>
                  <a:cubicBezTo>
                    <a:pt x="1678" y="5040"/>
                    <a:pt x="2234" y="5176"/>
                    <a:pt x="2763" y="5196"/>
                  </a:cubicBezTo>
                  <a:cubicBezTo>
                    <a:pt x="2795" y="5197"/>
                    <a:pt x="2827" y="5198"/>
                    <a:pt x="2859" y="5198"/>
                  </a:cubicBezTo>
                  <a:cubicBezTo>
                    <a:pt x="3300" y="5198"/>
                    <a:pt x="3726" y="5087"/>
                    <a:pt x="4250" y="4838"/>
                  </a:cubicBezTo>
                  <a:cubicBezTo>
                    <a:pt x="4606" y="4670"/>
                    <a:pt x="4719" y="4594"/>
                    <a:pt x="5016" y="4321"/>
                  </a:cubicBezTo>
                  <a:cubicBezTo>
                    <a:pt x="5501" y="3877"/>
                    <a:pt x="5543" y="3789"/>
                    <a:pt x="5619" y="3068"/>
                  </a:cubicBezTo>
                  <a:cubicBezTo>
                    <a:pt x="5699" y="2330"/>
                    <a:pt x="5681" y="2116"/>
                    <a:pt x="5503" y="1553"/>
                  </a:cubicBezTo>
                  <a:cubicBezTo>
                    <a:pt x="5366" y="1127"/>
                    <a:pt x="5362" y="1119"/>
                    <a:pt x="5050" y="787"/>
                  </a:cubicBezTo>
                  <a:cubicBezTo>
                    <a:pt x="4873" y="598"/>
                    <a:pt x="4638" y="388"/>
                    <a:pt x="4514" y="307"/>
                  </a:cubicBezTo>
                  <a:cubicBezTo>
                    <a:pt x="4267" y="146"/>
                    <a:pt x="4083" y="96"/>
                    <a:pt x="3481" y="22"/>
                  </a:cubicBezTo>
                  <a:cubicBezTo>
                    <a:pt x="3362" y="8"/>
                    <a:pt x="3266" y="0"/>
                    <a:pt x="3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41"/>
            <p:cNvSpPr/>
            <p:nvPr/>
          </p:nvSpPr>
          <p:spPr>
            <a:xfrm>
              <a:off x="5386088" y="3342225"/>
              <a:ext cx="3100" cy="2225"/>
            </a:xfrm>
            <a:custGeom>
              <a:avLst/>
              <a:gdLst/>
              <a:ahLst/>
              <a:cxnLst/>
              <a:rect l="l" t="t" r="r" b="b"/>
              <a:pathLst>
                <a:path w="124" h="89" extrusionOk="0">
                  <a:moveTo>
                    <a:pt x="82" y="1"/>
                  </a:moveTo>
                  <a:cubicBezTo>
                    <a:pt x="64" y="1"/>
                    <a:pt x="44" y="10"/>
                    <a:pt x="26" y="27"/>
                  </a:cubicBezTo>
                  <a:cubicBezTo>
                    <a:pt x="1" y="52"/>
                    <a:pt x="1" y="80"/>
                    <a:pt x="29" y="86"/>
                  </a:cubicBezTo>
                  <a:cubicBezTo>
                    <a:pt x="35" y="88"/>
                    <a:pt x="42" y="89"/>
                    <a:pt x="49" y="89"/>
                  </a:cubicBezTo>
                  <a:cubicBezTo>
                    <a:pt x="71" y="89"/>
                    <a:pt x="94" y="81"/>
                    <a:pt x="107" y="69"/>
                  </a:cubicBezTo>
                  <a:cubicBezTo>
                    <a:pt x="124" y="52"/>
                    <a:pt x="123" y="27"/>
                    <a:pt x="105" y="10"/>
                  </a:cubicBezTo>
                  <a:cubicBezTo>
                    <a:pt x="99" y="3"/>
                    <a:pt x="91"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24;p41"/>
          <p:cNvGrpSpPr/>
          <p:nvPr/>
        </p:nvGrpSpPr>
        <p:grpSpPr>
          <a:xfrm>
            <a:off x="7702393" y="3529626"/>
            <a:ext cx="792698" cy="1086339"/>
            <a:chOff x="6722988" y="1767725"/>
            <a:chExt cx="207225" cy="298150"/>
          </a:xfrm>
        </p:grpSpPr>
        <p:sp>
          <p:nvSpPr>
            <p:cNvPr id="49" name="Google Shape;1025;p41"/>
            <p:cNvSpPr/>
            <p:nvPr/>
          </p:nvSpPr>
          <p:spPr>
            <a:xfrm>
              <a:off x="6722988" y="1767725"/>
              <a:ext cx="190525" cy="250650"/>
            </a:xfrm>
            <a:custGeom>
              <a:avLst/>
              <a:gdLst/>
              <a:ahLst/>
              <a:cxnLst/>
              <a:rect l="l" t="t" r="r" b="b"/>
              <a:pathLst>
                <a:path w="7621" h="10026" extrusionOk="0">
                  <a:moveTo>
                    <a:pt x="3858" y="193"/>
                  </a:moveTo>
                  <a:cubicBezTo>
                    <a:pt x="4020" y="193"/>
                    <a:pt x="4181" y="206"/>
                    <a:pt x="4340" y="234"/>
                  </a:cubicBezTo>
                  <a:cubicBezTo>
                    <a:pt x="5387" y="416"/>
                    <a:pt x="6354" y="1208"/>
                    <a:pt x="6861" y="2301"/>
                  </a:cubicBezTo>
                  <a:cubicBezTo>
                    <a:pt x="7295" y="3237"/>
                    <a:pt x="7424" y="4362"/>
                    <a:pt x="7244" y="5646"/>
                  </a:cubicBezTo>
                  <a:cubicBezTo>
                    <a:pt x="7190" y="6025"/>
                    <a:pt x="7103" y="6458"/>
                    <a:pt x="6859" y="6791"/>
                  </a:cubicBezTo>
                  <a:lnTo>
                    <a:pt x="6828" y="6832"/>
                  </a:lnTo>
                  <a:cubicBezTo>
                    <a:pt x="6761" y="6921"/>
                    <a:pt x="6685" y="7022"/>
                    <a:pt x="6672" y="7151"/>
                  </a:cubicBezTo>
                  <a:cubicBezTo>
                    <a:pt x="6662" y="7261"/>
                    <a:pt x="6701" y="7363"/>
                    <a:pt x="6733" y="7444"/>
                  </a:cubicBezTo>
                  <a:lnTo>
                    <a:pt x="7117" y="8427"/>
                  </a:lnTo>
                  <a:cubicBezTo>
                    <a:pt x="7157" y="8531"/>
                    <a:pt x="7209" y="8661"/>
                    <a:pt x="7183" y="8772"/>
                  </a:cubicBezTo>
                  <a:cubicBezTo>
                    <a:pt x="7153" y="8905"/>
                    <a:pt x="7022" y="9004"/>
                    <a:pt x="6877" y="9101"/>
                  </a:cubicBezTo>
                  <a:cubicBezTo>
                    <a:pt x="6298" y="9492"/>
                    <a:pt x="5771" y="9817"/>
                    <a:pt x="5178" y="9833"/>
                  </a:cubicBezTo>
                  <a:cubicBezTo>
                    <a:pt x="5168" y="9833"/>
                    <a:pt x="5158" y="9833"/>
                    <a:pt x="5149" y="9833"/>
                  </a:cubicBezTo>
                  <a:cubicBezTo>
                    <a:pt x="4703" y="9833"/>
                    <a:pt x="4552" y="9520"/>
                    <a:pt x="4354" y="9126"/>
                  </a:cubicBezTo>
                  <a:cubicBezTo>
                    <a:pt x="4308" y="9037"/>
                    <a:pt x="4261" y="8943"/>
                    <a:pt x="4209" y="8851"/>
                  </a:cubicBezTo>
                  <a:cubicBezTo>
                    <a:pt x="4142" y="8731"/>
                    <a:pt x="4064" y="8594"/>
                    <a:pt x="3945" y="8493"/>
                  </a:cubicBezTo>
                  <a:cubicBezTo>
                    <a:pt x="3850" y="8412"/>
                    <a:pt x="3737" y="8359"/>
                    <a:pt x="3637" y="8319"/>
                  </a:cubicBezTo>
                  <a:cubicBezTo>
                    <a:pt x="3457" y="8244"/>
                    <a:pt x="3269" y="8185"/>
                    <a:pt x="3087" y="8129"/>
                  </a:cubicBezTo>
                  <a:cubicBezTo>
                    <a:pt x="2894" y="8068"/>
                    <a:pt x="2693" y="8005"/>
                    <a:pt x="2507" y="7925"/>
                  </a:cubicBezTo>
                  <a:cubicBezTo>
                    <a:pt x="1453" y="7471"/>
                    <a:pt x="653" y="6348"/>
                    <a:pt x="419" y="4994"/>
                  </a:cubicBezTo>
                  <a:cubicBezTo>
                    <a:pt x="201" y="3728"/>
                    <a:pt x="475" y="2476"/>
                    <a:pt x="1173" y="1560"/>
                  </a:cubicBezTo>
                  <a:cubicBezTo>
                    <a:pt x="1823" y="707"/>
                    <a:pt x="2856" y="193"/>
                    <a:pt x="3858" y="193"/>
                  </a:cubicBezTo>
                  <a:close/>
                  <a:moveTo>
                    <a:pt x="3860" y="0"/>
                  </a:moveTo>
                  <a:cubicBezTo>
                    <a:pt x="2799" y="0"/>
                    <a:pt x="1705" y="542"/>
                    <a:pt x="1019" y="1443"/>
                  </a:cubicBezTo>
                  <a:cubicBezTo>
                    <a:pt x="289" y="2403"/>
                    <a:pt x="1" y="3708"/>
                    <a:pt x="228" y="5027"/>
                  </a:cubicBezTo>
                  <a:cubicBezTo>
                    <a:pt x="474" y="6444"/>
                    <a:pt x="1317" y="7622"/>
                    <a:pt x="2430" y="8102"/>
                  </a:cubicBezTo>
                  <a:cubicBezTo>
                    <a:pt x="2627" y="8186"/>
                    <a:pt x="2831" y="8250"/>
                    <a:pt x="3029" y="8312"/>
                  </a:cubicBezTo>
                  <a:cubicBezTo>
                    <a:pt x="3207" y="8368"/>
                    <a:pt x="3392" y="8426"/>
                    <a:pt x="3565" y="8497"/>
                  </a:cubicBezTo>
                  <a:cubicBezTo>
                    <a:pt x="3653" y="8534"/>
                    <a:pt x="3745" y="8576"/>
                    <a:pt x="3820" y="8639"/>
                  </a:cubicBezTo>
                  <a:cubicBezTo>
                    <a:pt x="3913" y="8719"/>
                    <a:pt x="3978" y="8835"/>
                    <a:pt x="4041" y="8946"/>
                  </a:cubicBezTo>
                  <a:cubicBezTo>
                    <a:pt x="4091" y="9033"/>
                    <a:pt x="4137" y="9125"/>
                    <a:pt x="4181" y="9213"/>
                  </a:cubicBezTo>
                  <a:cubicBezTo>
                    <a:pt x="4382" y="9614"/>
                    <a:pt x="4589" y="10026"/>
                    <a:pt x="5151" y="10026"/>
                  </a:cubicBezTo>
                  <a:lnTo>
                    <a:pt x="5184" y="10026"/>
                  </a:lnTo>
                  <a:cubicBezTo>
                    <a:pt x="5880" y="10007"/>
                    <a:pt x="6520" y="9576"/>
                    <a:pt x="6986" y="9261"/>
                  </a:cubicBezTo>
                  <a:cubicBezTo>
                    <a:pt x="7156" y="9147"/>
                    <a:pt x="7327" y="9017"/>
                    <a:pt x="7372" y="8813"/>
                  </a:cubicBezTo>
                  <a:cubicBezTo>
                    <a:pt x="7409" y="8646"/>
                    <a:pt x="7344" y="8479"/>
                    <a:pt x="7297" y="8356"/>
                  </a:cubicBezTo>
                  <a:lnTo>
                    <a:pt x="6913" y="7373"/>
                  </a:lnTo>
                  <a:cubicBezTo>
                    <a:pt x="6888" y="7308"/>
                    <a:pt x="6859" y="7234"/>
                    <a:pt x="6865" y="7170"/>
                  </a:cubicBezTo>
                  <a:cubicBezTo>
                    <a:pt x="6872" y="7096"/>
                    <a:pt x="6926" y="7024"/>
                    <a:pt x="6983" y="6948"/>
                  </a:cubicBezTo>
                  <a:lnTo>
                    <a:pt x="7015" y="6905"/>
                  </a:lnTo>
                  <a:cubicBezTo>
                    <a:pt x="7284" y="6538"/>
                    <a:pt x="7378" y="6076"/>
                    <a:pt x="7435" y="5674"/>
                  </a:cubicBezTo>
                  <a:cubicBezTo>
                    <a:pt x="7621" y="4351"/>
                    <a:pt x="7486" y="3190"/>
                    <a:pt x="7037" y="2220"/>
                  </a:cubicBezTo>
                  <a:cubicBezTo>
                    <a:pt x="6502" y="1070"/>
                    <a:pt x="5482" y="236"/>
                    <a:pt x="4373" y="44"/>
                  </a:cubicBezTo>
                  <a:cubicBezTo>
                    <a:pt x="4204" y="14"/>
                    <a:pt x="4033"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6;p41"/>
            <p:cNvSpPr/>
            <p:nvPr/>
          </p:nvSpPr>
          <p:spPr>
            <a:xfrm>
              <a:off x="6841838" y="1986975"/>
              <a:ext cx="88375" cy="78900"/>
            </a:xfrm>
            <a:custGeom>
              <a:avLst/>
              <a:gdLst/>
              <a:ahLst/>
              <a:cxnLst/>
              <a:rect l="l" t="t" r="r" b="b"/>
              <a:pathLst>
                <a:path w="3535" h="3156" extrusionOk="0">
                  <a:moveTo>
                    <a:pt x="2590" y="1"/>
                  </a:moveTo>
                  <a:cubicBezTo>
                    <a:pt x="2540" y="1"/>
                    <a:pt x="2492" y="39"/>
                    <a:pt x="2490" y="93"/>
                  </a:cubicBezTo>
                  <a:cubicBezTo>
                    <a:pt x="2488" y="146"/>
                    <a:pt x="2529" y="191"/>
                    <a:pt x="2583" y="193"/>
                  </a:cubicBezTo>
                  <a:cubicBezTo>
                    <a:pt x="2647" y="196"/>
                    <a:pt x="2712" y="228"/>
                    <a:pt x="2761" y="283"/>
                  </a:cubicBezTo>
                  <a:cubicBezTo>
                    <a:pt x="2809" y="336"/>
                    <a:pt x="2835" y="403"/>
                    <a:pt x="2831" y="466"/>
                  </a:cubicBezTo>
                  <a:cubicBezTo>
                    <a:pt x="2830" y="487"/>
                    <a:pt x="2825" y="508"/>
                    <a:pt x="2822" y="529"/>
                  </a:cubicBezTo>
                  <a:cubicBezTo>
                    <a:pt x="2811" y="600"/>
                    <a:pt x="2796" y="688"/>
                    <a:pt x="2842" y="770"/>
                  </a:cubicBezTo>
                  <a:cubicBezTo>
                    <a:pt x="2883" y="845"/>
                    <a:pt x="2955" y="881"/>
                    <a:pt x="3011" y="910"/>
                  </a:cubicBezTo>
                  <a:cubicBezTo>
                    <a:pt x="3050" y="930"/>
                    <a:pt x="3086" y="949"/>
                    <a:pt x="3099" y="972"/>
                  </a:cubicBezTo>
                  <a:cubicBezTo>
                    <a:pt x="3115" y="998"/>
                    <a:pt x="3107" y="1050"/>
                    <a:pt x="3099" y="1103"/>
                  </a:cubicBezTo>
                  <a:cubicBezTo>
                    <a:pt x="3087" y="1185"/>
                    <a:pt x="3071" y="1289"/>
                    <a:pt x="3139" y="1378"/>
                  </a:cubicBezTo>
                  <a:cubicBezTo>
                    <a:pt x="3166" y="1413"/>
                    <a:pt x="3200" y="1436"/>
                    <a:pt x="3228" y="1455"/>
                  </a:cubicBezTo>
                  <a:cubicBezTo>
                    <a:pt x="3239" y="1461"/>
                    <a:pt x="3249" y="1469"/>
                    <a:pt x="3260" y="1477"/>
                  </a:cubicBezTo>
                  <a:cubicBezTo>
                    <a:pt x="3323" y="1528"/>
                    <a:pt x="3330" y="1634"/>
                    <a:pt x="3303" y="1711"/>
                  </a:cubicBezTo>
                  <a:cubicBezTo>
                    <a:pt x="3268" y="1811"/>
                    <a:pt x="3184" y="1897"/>
                    <a:pt x="3109" y="1970"/>
                  </a:cubicBezTo>
                  <a:cubicBezTo>
                    <a:pt x="2657" y="2406"/>
                    <a:pt x="2098" y="2732"/>
                    <a:pt x="1492" y="2911"/>
                  </a:cubicBezTo>
                  <a:cubicBezTo>
                    <a:pt x="1399" y="2938"/>
                    <a:pt x="1301" y="2962"/>
                    <a:pt x="1208" y="2962"/>
                  </a:cubicBezTo>
                  <a:cubicBezTo>
                    <a:pt x="1181" y="2962"/>
                    <a:pt x="1154" y="2960"/>
                    <a:pt x="1128" y="2956"/>
                  </a:cubicBezTo>
                  <a:cubicBezTo>
                    <a:pt x="1037" y="2940"/>
                    <a:pt x="929" y="2878"/>
                    <a:pt x="908" y="2779"/>
                  </a:cubicBezTo>
                  <a:cubicBezTo>
                    <a:pt x="902" y="2754"/>
                    <a:pt x="901" y="2724"/>
                    <a:pt x="900" y="2692"/>
                  </a:cubicBezTo>
                  <a:cubicBezTo>
                    <a:pt x="899" y="2628"/>
                    <a:pt x="897" y="2554"/>
                    <a:pt x="858" y="2484"/>
                  </a:cubicBezTo>
                  <a:cubicBezTo>
                    <a:pt x="804" y="2393"/>
                    <a:pt x="712" y="2353"/>
                    <a:pt x="630" y="2317"/>
                  </a:cubicBezTo>
                  <a:cubicBezTo>
                    <a:pt x="555" y="2285"/>
                    <a:pt x="508" y="2262"/>
                    <a:pt x="498" y="2227"/>
                  </a:cubicBezTo>
                  <a:cubicBezTo>
                    <a:pt x="490" y="2202"/>
                    <a:pt x="500" y="2165"/>
                    <a:pt x="508" y="2126"/>
                  </a:cubicBezTo>
                  <a:cubicBezTo>
                    <a:pt x="522" y="2069"/>
                    <a:pt x="537" y="2005"/>
                    <a:pt x="520" y="1935"/>
                  </a:cubicBezTo>
                  <a:cubicBezTo>
                    <a:pt x="498" y="1849"/>
                    <a:pt x="436" y="1791"/>
                    <a:pt x="385" y="1745"/>
                  </a:cubicBezTo>
                  <a:cubicBezTo>
                    <a:pt x="370" y="1732"/>
                    <a:pt x="355" y="1719"/>
                    <a:pt x="342" y="1705"/>
                  </a:cubicBezTo>
                  <a:cubicBezTo>
                    <a:pt x="187" y="1540"/>
                    <a:pt x="244" y="1337"/>
                    <a:pt x="319" y="1195"/>
                  </a:cubicBezTo>
                  <a:cubicBezTo>
                    <a:pt x="345" y="1148"/>
                    <a:pt x="327" y="1090"/>
                    <a:pt x="280" y="1065"/>
                  </a:cubicBezTo>
                  <a:cubicBezTo>
                    <a:pt x="265" y="1057"/>
                    <a:pt x="250" y="1054"/>
                    <a:pt x="235" y="1054"/>
                  </a:cubicBezTo>
                  <a:cubicBezTo>
                    <a:pt x="200" y="1054"/>
                    <a:pt x="166" y="1073"/>
                    <a:pt x="148" y="1105"/>
                  </a:cubicBezTo>
                  <a:cubicBezTo>
                    <a:pt x="1" y="1384"/>
                    <a:pt x="19" y="1644"/>
                    <a:pt x="202" y="1837"/>
                  </a:cubicBezTo>
                  <a:cubicBezTo>
                    <a:pt x="219" y="1854"/>
                    <a:pt x="237" y="1871"/>
                    <a:pt x="255" y="1888"/>
                  </a:cubicBezTo>
                  <a:cubicBezTo>
                    <a:pt x="291" y="1920"/>
                    <a:pt x="324" y="1951"/>
                    <a:pt x="332" y="1981"/>
                  </a:cubicBezTo>
                  <a:cubicBezTo>
                    <a:pt x="338" y="2006"/>
                    <a:pt x="330" y="2042"/>
                    <a:pt x="320" y="2081"/>
                  </a:cubicBezTo>
                  <a:cubicBezTo>
                    <a:pt x="307" y="2138"/>
                    <a:pt x="290" y="2210"/>
                    <a:pt x="314" y="2284"/>
                  </a:cubicBezTo>
                  <a:cubicBezTo>
                    <a:pt x="351" y="2405"/>
                    <a:pt x="463" y="2455"/>
                    <a:pt x="553" y="2494"/>
                  </a:cubicBezTo>
                  <a:cubicBezTo>
                    <a:pt x="613" y="2520"/>
                    <a:pt x="670" y="2544"/>
                    <a:pt x="690" y="2581"/>
                  </a:cubicBezTo>
                  <a:cubicBezTo>
                    <a:pt x="706" y="2607"/>
                    <a:pt x="707" y="2649"/>
                    <a:pt x="708" y="2696"/>
                  </a:cubicBezTo>
                  <a:cubicBezTo>
                    <a:pt x="708" y="2733"/>
                    <a:pt x="709" y="2777"/>
                    <a:pt x="719" y="2820"/>
                  </a:cubicBezTo>
                  <a:cubicBezTo>
                    <a:pt x="759" y="3007"/>
                    <a:pt x="937" y="3118"/>
                    <a:pt x="1095" y="3146"/>
                  </a:cubicBezTo>
                  <a:cubicBezTo>
                    <a:pt x="1132" y="3152"/>
                    <a:pt x="1171" y="3155"/>
                    <a:pt x="1208" y="3155"/>
                  </a:cubicBezTo>
                  <a:cubicBezTo>
                    <a:pt x="1324" y="3155"/>
                    <a:pt x="1439" y="3128"/>
                    <a:pt x="1547" y="3096"/>
                  </a:cubicBezTo>
                  <a:cubicBezTo>
                    <a:pt x="2182" y="2909"/>
                    <a:pt x="2769" y="2567"/>
                    <a:pt x="3244" y="2108"/>
                  </a:cubicBezTo>
                  <a:cubicBezTo>
                    <a:pt x="3335" y="2021"/>
                    <a:pt x="3436" y="1915"/>
                    <a:pt x="3486" y="1774"/>
                  </a:cubicBezTo>
                  <a:cubicBezTo>
                    <a:pt x="3535" y="1634"/>
                    <a:pt x="3521" y="1442"/>
                    <a:pt x="3382" y="1328"/>
                  </a:cubicBezTo>
                  <a:cubicBezTo>
                    <a:pt x="3367" y="1315"/>
                    <a:pt x="3351" y="1304"/>
                    <a:pt x="3335" y="1293"/>
                  </a:cubicBezTo>
                  <a:cubicBezTo>
                    <a:pt x="3317" y="1282"/>
                    <a:pt x="3300" y="1271"/>
                    <a:pt x="3292" y="1260"/>
                  </a:cubicBezTo>
                  <a:cubicBezTo>
                    <a:pt x="3274" y="1237"/>
                    <a:pt x="3283" y="1185"/>
                    <a:pt x="3290" y="1132"/>
                  </a:cubicBezTo>
                  <a:cubicBezTo>
                    <a:pt x="3302" y="1055"/>
                    <a:pt x="3317" y="961"/>
                    <a:pt x="3267" y="875"/>
                  </a:cubicBezTo>
                  <a:cubicBezTo>
                    <a:pt x="3225" y="803"/>
                    <a:pt x="3155" y="768"/>
                    <a:pt x="3100" y="739"/>
                  </a:cubicBezTo>
                  <a:cubicBezTo>
                    <a:pt x="3061" y="719"/>
                    <a:pt x="3024" y="699"/>
                    <a:pt x="3012" y="677"/>
                  </a:cubicBezTo>
                  <a:cubicBezTo>
                    <a:pt x="2998" y="652"/>
                    <a:pt x="3006" y="607"/>
                    <a:pt x="3013" y="560"/>
                  </a:cubicBezTo>
                  <a:cubicBezTo>
                    <a:pt x="3018" y="533"/>
                    <a:pt x="3022" y="506"/>
                    <a:pt x="3023" y="479"/>
                  </a:cubicBezTo>
                  <a:cubicBezTo>
                    <a:pt x="3030" y="364"/>
                    <a:pt x="2988" y="245"/>
                    <a:pt x="2904" y="153"/>
                  </a:cubicBezTo>
                  <a:cubicBezTo>
                    <a:pt x="2821" y="61"/>
                    <a:pt x="2707" y="5"/>
                    <a:pt x="2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7;p41"/>
            <p:cNvSpPr/>
            <p:nvPr/>
          </p:nvSpPr>
          <p:spPr>
            <a:xfrm>
              <a:off x="6849788" y="2015300"/>
              <a:ext cx="46350" cy="23075"/>
            </a:xfrm>
            <a:custGeom>
              <a:avLst/>
              <a:gdLst/>
              <a:ahLst/>
              <a:cxnLst/>
              <a:rect l="l" t="t" r="r" b="b"/>
              <a:pathLst>
                <a:path w="1854" h="923" extrusionOk="0">
                  <a:moveTo>
                    <a:pt x="1744" y="1"/>
                  </a:moveTo>
                  <a:cubicBezTo>
                    <a:pt x="1727" y="1"/>
                    <a:pt x="1709" y="5"/>
                    <a:pt x="1693" y="15"/>
                  </a:cubicBezTo>
                  <a:cubicBezTo>
                    <a:pt x="962" y="462"/>
                    <a:pt x="89" y="730"/>
                    <a:pt x="80" y="733"/>
                  </a:cubicBezTo>
                  <a:cubicBezTo>
                    <a:pt x="29" y="748"/>
                    <a:pt x="0" y="802"/>
                    <a:pt x="15" y="854"/>
                  </a:cubicBezTo>
                  <a:cubicBezTo>
                    <a:pt x="28" y="895"/>
                    <a:pt x="66" y="922"/>
                    <a:pt x="108" y="922"/>
                  </a:cubicBezTo>
                  <a:cubicBezTo>
                    <a:pt x="118" y="922"/>
                    <a:pt x="126" y="921"/>
                    <a:pt x="136" y="918"/>
                  </a:cubicBezTo>
                  <a:cubicBezTo>
                    <a:pt x="172" y="906"/>
                    <a:pt x="1041" y="640"/>
                    <a:pt x="1794" y="180"/>
                  </a:cubicBezTo>
                  <a:cubicBezTo>
                    <a:pt x="1840" y="152"/>
                    <a:pt x="1854" y="93"/>
                    <a:pt x="1826" y="47"/>
                  </a:cubicBezTo>
                  <a:cubicBezTo>
                    <a:pt x="1808" y="17"/>
                    <a:pt x="1776" y="1"/>
                    <a:pt x="1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8;p41"/>
            <p:cNvSpPr/>
            <p:nvPr/>
          </p:nvSpPr>
          <p:spPr>
            <a:xfrm>
              <a:off x="6889163" y="2019025"/>
              <a:ext cx="36175" cy="24950"/>
            </a:xfrm>
            <a:custGeom>
              <a:avLst/>
              <a:gdLst/>
              <a:ahLst/>
              <a:cxnLst/>
              <a:rect l="l" t="t" r="r" b="b"/>
              <a:pathLst>
                <a:path w="1447" h="998" extrusionOk="0">
                  <a:moveTo>
                    <a:pt x="1337" y="1"/>
                  </a:moveTo>
                  <a:cubicBezTo>
                    <a:pt x="1316" y="1"/>
                    <a:pt x="1295" y="8"/>
                    <a:pt x="1276" y="22"/>
                  </a:cubicBezTo>
                  <a:cubicBezTo>
                    <a:pt x="870" y="347"/>
                    <a:pt x="70" y="813"/>
                    <a:pt x="63" y="818"/>
                  </a:cubicBezTo>
                  <a:cubicBezTo>
                    <a:pt x="17" y="845"/>
                    <a:pt x="1" y="903"/>
                    <a:pt x="27" y="949"/>
                  </a:cubicBezTo>
                  <a:cubicBezTo>
                    <a:pt x="46" y="980"/>
                    <a:pt x="78" y="997"/>
                    <a:pt x="111" y="997"/>
                  </a:cubicBezTo>
                  <a:cubicBezTo>
                    <a:pt x="128" y="997"/>
                    <a:pt x="144" y="993"/>
                    <a:pt x="160" y="985"/>
                  </a:cubicBezTo>
                  <a:cubicBezTo>
                    <a:pt x="193" y="965"/>
                    <a:pt x="980" y="506"/>
                    <a:pt x="1397" y="173"/>
                  </a:cubicBezTo>
                  <a:cubicBezTo>
                    <a:pt x="1439" y="140"/>
                    <a:pt x="1446" y="79"/>
                    <a:pt x="1413" y="37"/>
                  </a:cubicBezTo>
                  <a:cubicBezTo>
                    <a:pt x="1394" y="13"/>
                    <a:pt x="1366" y="1"/>
                    <a:pt x="1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9;p41"/>
            <p:cNvSpPr/>
            <p:nvPr/>
          </p:nvSpPr>
          <p:spPr>
            <a:xfrm>
              <a:off x="6778588" y="1860225"/>
              <a:ext cx="121600" cy="155350"/>
            </a:xfrm>
            <a:custGeom>
              <a:avLst/>
              <a:gdLst/>
              <a:ahLst/>
              <a:cxnLst/>
              <a:rect l="l" t="t" r="r" b="b"/>
              <a:pathLst>
                <a:path w="4864" h="6214" extrusionOk="0">
                  <a:moveTo>
                    <a:pt x="3353" y="193"/>
                  </a:moveTo>
                  <a:cubicBezTo>
                    <a:pt x="3373" y="193"/>
                    <a:pt x="3394" y="196"/>
                    <a:pt x="3414" y="205"/>
                  </a:cubicBezTo>
                  <a:cubicBezTo>
                    <a:pt x="3476" y="230"/>
                    <a:pt x="3529" y="294"/>
                    <a:pt x="3570" y="396"/>
                  </a:cubicBezTo>
                  <a:cubicBezTo>
                    <a:pt x="3702" y="712"/>
                    <a:pt x="3630" y="1111"/>
                    <a:pt x="3398" y="1363"/>
                  </a:cubicBezTo>
                  <a:cubicBezTo>
                    <a:pt x="3382" y="1380"/>
                    <a:pt x="3366" y="1396"/>
                    <a:pt x="3349" y="1411"/>
                  </a:cubicBezTo>
                  <a:lnTo>
                    <a:pt x="3185" y="968"/>
                  </a:lnTo>
                  <a:cubicBezTo>
                    <a:pt x="3125" y="807"/>
                    <a:pt x="3050" y="606"/>
                    <a:pt x="3092" y="429"/>
                  </a:cubicBezTo>
                  <a:cubicBezTo>
                    <a:pt x="3112" y="344"/>
                    <a:pt x="3178" y="258"/>
                    <a:pt x="3258" y="217"/>
                  </a:cubicBezTo>
                  <a:cubicBezTo>
                    <a:pt x="3283" y="205"/>
                    <a:pt x="3316" y="193"/>
                    <a:pt x="3353" y="193"/>
                  </a:cubicBezTo>
                  <a:close/>
                  <a:moveTo>
                    <a:pt x="1633" y="366"/>
                  </a:moveTo>
                  <a:cubicBezTo>
                    <a:pt x="1636" y="366"/>
                    <a:pt x="1639" y="367"/>
                    <a:pt x="1641" y="367"/>
                  </a:cubicBezTo>
                  <a:cubicBezTo>
                    <a:pt x="1664" y="370"/>
                    <a:pt x="1692" y="389"/>
                    <a:pt x="1718" y="409"/>
                  </a:cubicBezTo>
                  <a:cubicBezTo>
                    <a:pt x="2072" y="675"/>
                    <a:pt x="2274" y="1112"/>
                    <a:pt x="2248" y="1538"/>
                  </a:cubicBezTo>
                  <a:cubicBezTo>
                    <a:pt x="1895" y="1339"/>
                    <a:pt x="1687" y="946"/>
                    <a:pt x="1589" y="707"/>
                  </a:cubicBezTo>
                  <a:cubicBezTo>
                    <a:pt x="1557" y="631"/>
                    <a:pt x="1524" y="543"/>
                    <a:pt x="1538" y="467"/>
                  </a:cubicBezTo>
                  <a:cubicBezTo>
                    <a:pt x="1548" y="414"/>
                    <a:pt x="1594" y="366"/>
                    <a:pt x="1633" y="366"/>
                  </a:cubicBezTo>
                  <a:close/>
                  <a:moveTo>
                    <a:pt x="344" y="2199"/>
                  </a:moveTo>
                  <a:cubicBezTo>
                    <a:pt x="389" y="2199"/>
                    <a:pt x="435" y="2209"/>
                    <a:pt x="474" y="2219"/>
                  </a:cubicBezTo>
                  <a:cubicBezTo>
                    <a:pt x="752" y="2294"/>
                    <a:pt x="988" y="2454"/>
                    <a:pt x="1194" y="2657"/>
                  </a:cubicBezTo>
                  <a:cubicBezTo>
                    <a:pt x="1158" y="2661"/>
                    <a:pt x="1121" y="2663"/>
                    <a:pt x="1085" y="2663"/>
                  </a:cubicBezTo>
                  <a:cubicBezTo>
                    <a:pt x="752" y="2663"/>
                    <a:pt x="418" y="2520"/>
                    <a:pt x="209" y="2272"/>
                  </a:cubicBezTo>
                  <a:cubicBezTo>
                    <a:pt x="218" y="2246"/>
                    <a:pt x="247" y="2218"/>
                    <a:pt x="280" y="2208"/>
                  </a:cubicBezTo>
                  <a:cubicBezTo>
                    <a:pt x="300" y="2201"/>
                    <a:pt x="322" y="2199"/>
                    <a:pt x="344" y="2199"/>
                  </a:cubicBezTo>
                  <a:close/>
                  <a:moveTo>
                    <a:pt x="3352" y="0"/>
                  </a:moveTo>
                  <a:cubicBezTo>
                    <a:pt x="3291" y="0"/>
                    <a:pt x="3229" y="15"/>
                    <a:pt x="3170" y="45"/>
                  </a:cubicBezTo>
                  <a:cubicBezTo>
                    <a:pt x="3038" y="113"/>
                    <a:pt x="2937" y="243"/>
                    <a:pt x="2903" y="385"/>
                  </a:cubicBezTo>
                  <a:cubicBezTo>
                    <a:pt x="2848" y="619"/>
                    <a:pt x="2935" y="851"/>
                    <a:pt x="3004" y="1036"/>
                  </a:cubicBezTo>
                  <a:lnTo>
                    <a:pt x="3188" y="1529"/>
                  </a:lnTo>
                  <a:cubicBezTo>
                    <a:pt x="3040" y="1614"/>
                    <a:pt x="2868" y="1660"/>
                    <a:pt x="2698" y="1660"/>
                  </a:cubicBezTo>
                  <a:cubicBezTo>
                    <a:pt x="2610" y="1660"/>
                    <a:pt x="2523" y="1648"/>
                    <a:pt x="2440" y="1622"/>
                  </a:cubicBezTo>
                  <a:cubicBezTo>
                    <a:pt x="2438" y="1621"/>
                    <a:pt x="2436" y="1620"/>
                    <a:pt x="2434" y="1620"/>
                  </a:cubicBezTo>
                  <a:cubicBezTo>
                    <a:pt x="2492" y="1107"/>
                    <a:pt x="2258" y="573"/>
                    <a:pt x="1834" y="255"/>
                  </a:cubicBezTo>
                  <a:cubicBezTo>
                    <a:pt x="1787" y="220"/>
                    <a:pt x="1735" y="186"/>
                    <a:pt x="1670" y="176"/>
                  </a:cubicBezTo>
                  <a:cubicBezTo>
                    <a:pt x="1658" y="174"/>
                    <a:pt x="1646" y="173"/>
                    <a:pt x="1634" y="173"/>
                  </a:cubicBezTo>
                  <a:cubicBezTo>
                    <a:pt x="1491" y="173"/>
                    <a:pt x="1373" y="300"/>
                    <a:pt x="1348" y="431"/>
                  </a:cubicBezTo>
                  <a:cubicBezTo>
                    <a:pt x="1326" y="554"/>
                    <a:pt x="1364" y="671"/>
                    <a:pt x="1409" y="782"/>
                  </a:cubicBezTo>
                  <a:cubicBezTo>
                    <a:pt x="1601" y="1243"/>
                    <a:pt x="1883" y="1576"/>
                    <a:pt x="2216" y="1740"/>
                  </a:cubicBezTo>
                  <a:cubicBezTo>
                    <a:pt x="2117" y="2139"/>
                    <a:pt x="1804" y="2488"/>
                    <a:pt x="1419" y="2611"/>
                  </a:cubicBezTo>
                  <a:cubicBezTo>
                    <a:pt x="1173" y="2345"/>
                    <a:pt x="881" y="2129"/>
                    <a:pt x="523" y="2032"/>
                  </a:cubicBezTo>
                  <a:cubicBezTo>
                    <a:pt x="472" y="2019"/>
                    <a:pt x="410" y="2005"/>
                    <a:pt x="345" y="2005"/>
                  </a:cubicBezTo>
                  <a:cubicBezTo>
                    <a:pt x="304" y="2005"/>
                    <a:pt x="261" y="2011"/>
                    <a:pt x="219" y="2025"/>
                  </a:cubicBezTo>
                  <a:cubicBezTo>
                    <a:pt x="88" y="2068"/>
                    <a:pt x="0" y="2193"/>
                    <a:pt x="16" y="2316"/>
                  </a:cubicBezTo>
                  <a:lnTo>
                    <a:pt x="19" y="2342"/>
                  </a:lnTo>
                  <a:lnTo>
                    <a:pt x="35" y="2363"/>
                  </a:lnTo>
                  <a:cubicBezTo>
                    <a:pt x="278" y="2675"/>
                    <a:pt x="682" y="2854"/>
                    <a:pt x="1086" y="2854"/>
                  </a:cubicBezTo>
                  <a:cubicBezTo>
                    <a:pt x="1175" y="2854"/>
                    <a:pt x="1265" y="2846"/>
                    <a:pt x="1352" y="2827"/>
                  </a:cubicBezTo>
                  <a:cubicBezTo>
                    <a:pt x="1509" y="3011"/>
                    <a:pt x="1648" y="3215"/>
                    <a:pt x="1773" y="3414"/>
                  </a:cubicBezTo>
                  <a:cubicBezTo>
                    <a:pt x="2314" y="4275"/>
                    <a:pt x="2764" y="5196"/>
                    <a:pt x="3111" y="6151"/>
                  </a:cubicBezTo>
                  <a:cubicBezTo>
                    <a:pt x="3125" y="6190"/>
                    <a:pt x="3162" y="6214"/>
                    <a:pt x="3202" y="6214"/>
                  </a:cubicBezTo>
                  <a:cubicBezTo>
                    <a:pt x="3212" y="6214"/>
                    <a:pt x="3223" y="6213"/>
                    <a:pt x="3234" y="6208"/>
                  </a:cubicBezTo>
                  <a:cubicBezTo>
                    <a:pt x="3284" y="6190"/>
                    <a:pt x="3310" y="6135"/>
                    <a:pt x="3291" y="6085"/>
                  </a:cubicBezTo>
                  <a:cubicBezTo>
                    <a:pt x="2941" y="5117"/>
                    <a:pt x="2485" y="4184"/>
                    <a:pt x="1937" y="3311"/>
                  </a:cubicBezTo>
                  <a:cubicBezTo>
                    <a:pt x="1821" y="3129"/>
                    <a:pt x="1695" y="2942"/>
                    <a:pt x="1554" y="2767"/>
                  </a:cubicBezTo>
                  <a:cubicBezTo>
                    <a:pt x="1965" y="2607"/>
                    <a:pt x="2284" y="2241"/>
                    <a:pt x="2397" y="1810"/>
                  </a:cubicBezTo>
                  <a:cubicBezTo>
                    <a:pt x="2498" y="1839"/>
                    <a:pt x="2601" y="1854"/>
                    <a:pt x="2705" y="1854"/>
                  </a:cubicBezTo>
                  <a:cubicBezTo>
                    <a:pt x="2896" y="1854"/>
                    <a:pt x="3087" y="1805"/>
                    <a:pt x="3256" y="1714"/>
                  </a:cubicBezTo>
                  <a:lnTo>
                    <a:pt x="4664" y="5499"/>
                  </a:lnTo>
                  <a:cubicBezTo>
                    <a:pt x="4678" y="5538"/>
                    <a:pt x="4715" y="5562"/>
                    <a:pt x="4754" y="5562"/>
                  </a:cubicBezTo>
                  <a:cubicBezTo>
                    <a:pt x="4765" y="5562"/>
                    <a:pt x="4777" y="5560"/>
                    <a:pt x="4788" y="5556"/>
                  </a:cubicBezTo>
                  <a:cubicBezTo>
                    <a:pt x="4838" y="5538"/>
                    <a:pt x="4864" y="5482"/>
                    <a:pt x="4845" y="5432"/>
                  </a:cubicBezTo>
                  <a:lnTo>
                    <a:pt x="3421" y="1604"/>
                  </a:lnTo>
                  <a:cubicBezTo>
                    <a:pt x="3463" y="1571"/>
                    <a:pt x="3503" y="1534"/>
                    <a:pt x="3539" y="1494"/>
                  </a:cubicBezTo>
                  <a:cubicBezTo>
                    <a:pt x="3826" y="1182"/>
                    <a:pt x="3910" y="711"/>
                    <a:pt x="3748" y="321"/>
                  </a:cubicBezTo>
                  <a:cubicBezTo>
                    <a:pt x="3686" y="173"/>
                    <a:pt x="3599" y="73"/>
                    <a:pt x="3489" y="27"/>
                  </a:cubicBezTo>
                  <a:cubicBezTo>
                    <a:pt x="3445" y="9"/>
                    <a:pt x="3399" y="0"/>
                    <a:pt x="3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030;p41"/>
          <p:cNvGrpSpPr/>
          <p:nvPr/>
        </p:nvGrpSpPr>
        <p:grpSpPr>
          <a:xfrm>
            <a:off x="843646" y="821286"/>
            <a:ext cx="1196554" cy="697172"/>
            <a:chOff x="5132688" y="4641800"/>
            <a:chExt cx="341200" cy="198800"/>
          </a:xfrm>
        </p:grpSpPr>
        <p:sp>
          <p:nvSpPr>
            <p:cNvPr id="55" name="Google Shape;1031;p41"/>
            <p:cNvSpPr/>
            <p:nvPr/>
          </p:nvSpPr>
          <p:spPr>
            <a:xfrm>
              <a:off x="5132688" y="4641800"/>
              <a:ext cx="341200" cy="198800"/>
            </a:xfrm>
            <a:custGeom>
              <a:avLst/>
              <a:gdLst/>
              <a:ahLst/>
              <a:cxnLst/>
              <a:rect l="l" t="t" r="r" b="b"/>
              <a:pathLst>
                <a:path w="13648" h="7952" extrusionOk="0">
                  <a:moveTo>
                    <a:pt x="5178" y="615"/>
                  </a:moveTo>
                  <a:cubicBezTo>
                    <a:pt x="5313" y="615"/>
                    <a:pt x="5338" y="648"/>
                    <a:pt x="5397" y="744"/>
                  </a:cubicBezTo>
                  <a:cubicBezTo>
                    <a:pt x="5445" y="822"/>
                    <a:pt x="5519" y="929"/>
                    <a:pt x="5563" y="986"/>
                  </a:cubicBezTo>
                  <a:cubicBezTo>
                    <a:pt x="5764" y="1240"/>
                    <a:pt x="5834" y="1344"/>
                    <a:pt x="6093" y="1780"/>
                  </a:cubicBezTo>
                  <a:cubicBezTo>
                    <a:pt x="6245" y="2034"/>
                    <a:pt x="6446" y="2335"/>
                    <a:pt x="6539" y="2445"/>
                  </a:cubicBezTo>
                  <a:cubicBezTo>
                    <a:pt x="6632" y="2556"/>
                    <a:pt x="6728" y="2685"/>
                    <a:pt x="6754" y="2732"/>
                  </a:cubicBezTo>
                  <a:cubicBezTo>
                    <a:pt x="6835" y="2885"/>
                    <a:pt x="7315" y="3557"/>
                    <a:pt x="7381" y="3612"/>
                  </a:cubicBezTo>
                  <a:cubicBezTo>
                    <a:pt x="7436" y="3657"/>
                    <a:pt x="7438" y="3698"/>
                    <a:pt x="7396" y="3871"/>
                  </a:cubicBezTo>
                  <a:cubicBezTo>
                    <a:pt x="7326" y="4146"/>
                    <a:pt x="6907" y="5322"/>
                    <a:pt x="6713" y="5781"/>
                  </a:cubicBezTo>
                  <a:cubicBezTo>
                    <a:pt x="6629" y="5983"/>
                    <a:pt x="6483" y="6340"/>
                    <a:pt x="6388" y="6579"/>
                  </a:cubicBezTo>
                  <a:cubicBezTo>
                    <a:pt x="6294" y="6818"/>
                    <a:pt x="6193" y="7037"/>
                    <a:pt x="6161" y="7070"/>
                  </a:cubicBezTo>
                  <a:cubicBezTo>
                    <a:pt x="6122" y="7109"/>
                    <a:pt x="5967" y="7136"/>
                    <a:pt x="5700" y="7148"/>
                  </a:cubicBezTo>
                  <a:cubicBezTo>
                    <a:pt x="5222" y="7168"/>
                    <a:pt x="4805" y="7220"/>
                    <a:pt x="3876" y="7376"/>
                  </a:cubicBezTo>
                  <a:cubicBezTo>
                    <a:pt x="3755" y="7397"/>
                    <a:pt x="3446" y="7444"/>
                    <a:pt x="3183" y="7483"/>
                  </a:cubicBezTo>
                  <a:cubicBezTo>
                    <a:pt x="2921" y="7522"/>
                    <a:pt x="2598" y="7572"/>
                    <a:pt x="2460" y="7595"/>
                  </a:cubicBezTo>
                  <a:cubicBezTo>
                    <a:pt x="2364" y="7612"/>
                    <a:pt x="2271" y="7622"/>
                    <a:pt x="2217" y="7622"/>
                  </a:cubicBezTo>
                  <a:cubicBezTo>
                    <a:pt x="2196" y="7622"/>
                    <a:pt x="2181" y="7620"/>
                    <a:pt x="2175" y="7617"/>
                  </a:cubicBezTo>
                  <a:cubicBezTo>
                    <a:pt x="2052" y="7541"/>
                    <a:pt x="1303" y="6316"/>
                    <a:pt x="973" y="5650"/>
                  </a:cubicBezTo>
                  <a:cubicBezTo>
                    <a:pt x="827" y="5354"/>
                    <a:pt x="652" y="5086"/>
                    <a:pt x="467" y="4873"/>
                  </a:cubicBezTo>
                  <a:cubicBezTo>
                    <a:pt x="192" y="4557"/>
                    <a:pt x="146" y="4473"/>
                    <a:pt x="223" y="4426"/>
                  </a:cubicBezTo>
                  <a:cubicBezTo>
                    <a:pt x="246" y="4412"/>
                    <a:pt x="277" y="4343"/>
                    <a:pt x="293" y="4270"/>
                  </a:cubicBezTo>
                  <a:cubicBezTo>
                    <a:pt x="309" y="4198"/>
                    <a:pt x="419" y="3900"/>
                    <a:pt x="535" y="3612"/>
                  </a:cubicBezTo>
                  <a:cubicBezTo>
                    <a:pt x="653" y="3324"/>
                    <a:pt x="818" y="2880"/>
                    <a:pt x="901" y="2632"/>
                  </a:cubicBezTo>
                  <a:cubicBezTo>
                    <a:pt x="985" y="2381"/>
                    <a:pt x="1080" y="2130"/>
                    <a:pt x="1113" y="2071"/>
                  </a:cubicBezTo>
                  <a:cubicBezTo>
                    <a:pt x="1145" y="2014"/>
                    <a:pt x="1173" y="1949"/>
                    <a:pt x="1174" y="1931"/>
                  </a:cubicBezTo>
                  <a:cubicBezTo>
                    <a:pt x="1176" y="1913"/>
                    <a:pt x="1203" y="1855"/>
                    <a:pt x="1236" y="1802"/>
                  </a:cubicBezTo>
                  <a:cubicBezTo>
                    <a:pt x="1269" y="1750"/>
                    <a:pt x="1368" y="1574"/>
                    <a:pt x="1456" y="1414"/>
                  </a:cubicBezTo>
                  <a:cubicBezTo>
                    <a:pt x="1544" y="1254"/>
                    <a:pt x="1629" y="1121"/>
                    <a:pt x="1645" y="1121"/>
                  </a:cubicBezTo>
                  <a:cubicBezTo>
                    <a:pt x="1718" y="1119"/>
                    <a:pt x="2840" y="943"/>
                    <a:pt x="3292" y="863"/>
                  </a:cubicBezTo>
                  <a:cubicBezTo>
                    <a:pt x="3786" y="775"/>
                    <a:pt x="4538" y="667"/>
                    <a:pt x="4866" y="636"/>
                  </a:cubicBezTo>
                  <a:cubicBezTo>
                    <a:pt x="5011" y="623"/>
                    <a:pt x="5109" y="615"/>
                    <a:pt x="5178" y="615"/>
                  </a:cubicBezTo>
                  <a:close/>
                  <a:moveTo>
                    <a:pt x="13512" y="1"/>
                  </a:moveTo>
                  <a:cubicBezTo>
                    <a:pt x="13493" y="1"/>
                    <a:pt x="13319" y="145"/>
                    <a:pt x="13122" y="325"/>
                  </a:cubicBezTo>
                  <a:cubicBezTo>
                    <a:pt x="12403" y="975"/>
                    <a:pt x="10790" y="2637"/>
                    <a:pt x="10531" y="2992"/>
                  </a:cubicBezTo>
                  <a:cubicBezTo>
                    <a:pt x="10485" y="3055"/>
                    <a:pt x="10360" y="3081"/>
                    <a:pt x="9871" y="3130"/>
                  </a:cubicBezTo>
                  <a:cubicBezTo>
                    <a:pt x="9181" y="3199"/>
                    <a:pt x="8930" y="3239"/>
                    <a:pt x="8449" y="3358"/>
                  </a:cubicBezTo>
                  <a:cubicBezTo>
                    <a:pt x="8260" y="3405"/>
                    <a:pt x="7996" y="3455"/>
                    <a:pt x="7866" y="3469"/>
                  </a:cubicBezTo>
                  <a:lnTo>
                    <a:pt x="7627" y="3493"/>
                  </a:lnTo>
                  <a:lnTo>
                    <a:pt x="7421" y="3204"/>
                  </a:lnTo>
                  <a:cubicBezTo>
                    <a:pt x="7310" y="3045"/>
                    <a:pt x="7109" y="2766"/>
                    <a:pt x="6982" y="2589"/>
                  </a:cubicBezTo>
                  <a:cubicBezTo>
                    <a:pt x="6624" y="2091"/>
                    <a:pt x="6473" y="1866"/>
                    <a:pt x="6198" y="1422"/>
                  </a:cubicBezTo>
                  <a:cubicBezTo>
                    <a:pt x="6060" y="1201"/>
                    <a:pt x="5864" y="912"/>
                    <a:pt x="5763" y="789"/>
                  </a:cubicBezTo>
                  <a:cubicBezTo>
                    <a:pt x="5664" y="666"/>
                    <a:pt x="5581" y="545"/>
                    <a:pt x="5581" y="522"/>
                  </a:cubicBezTo>
                  <a:cubicBezTo>
                    <a:pt x="5581" y="500"/>
                    <a:pt x="5527" y="440"/>
                    <a:pt x="5462" y="389"/>
                  </a:cubicBezTo>
                  <a:cubicBezTo>
                    <a:pt x="5388" y="332"/>
                    <a:pt x="5344" y="311"/>
                    <a:pt x="5229" y="311"/>
                  </a:cubicBezTo>
                  <a:cubicBezTo>
                    <a:pt x="5177" y="311"/>
                    <a:pt x="5109" y="315"/>
                    <a:pt x="5018" y="322"/>
                  </a:cubicBezTo>
                  <a:cubicBezTo>
                    <a:pt x="4604" y="356"/>
                    <a:pt x="4274" y="404"/>
                    <a:pt x="3050" y="609"/>
                  </a:cubicBezTo>
                  <a:cubicBezTo>
                    <a:pt x="2499" y="702"/>
                    <a:pt x="1994" y="777"/>
                    <a:pt x="1924" y="777"/>
                  </a:cubicBezTo>
                  <a:cubicBezTo>
                    <a:pt x="1854" y="777"/>
                    <a:pt x="1706" y="808"/>
                    <a:pt x="1599" y="845"/>
                  </a:cubicBezTo>
                  <a:lnTo>
                    <a:pt x="1401" y="913"/>
                  </a:lnTo>
                  <a:lnTo>
                    <a:pt x="1076" y="1568"/>
                  </a:lnTo>
                  <a:cubicBezTo>
                    <a:pt x="895" y="1929"/>
                    <a:pt x="721" y="2330"/>
                    <a:pt x="687" y="2460"/>
                  </a:cubicBezTo>
                  <a:cubicBezTo>
                    <a:pt x="654" y="2589"/>
                    <a:pt x="494" y="3019"/>
                    <a:pt x="335" y="3409"/>
                  </a:cubicBezTo>
                  <a:cubicBezTo>
                    <a:pt x="100" y="3989"/>
                    <a:pt x="42" y="4180"/>
                    <a:pt x="23" y="4430"/>
                  </a:cubicBezTo>
                  <a:lnTo>
                    <a:pt x="1" y="4739"/>
                  </a:lnTo>
                  <a:lnTo>
                    <a:pt x="190" y="4968"/>
                  </a:lnTo>
                  <a:cubicBezTo>
                    <a:pt x="295" y="5096"/>
                    <a:pt x="390" y="5208"/>
                    <a:pt x="404" y="5218"/>
                  </a:cubicBezTo>
                  <a:cubicBezTo>
                    <a:pt x="440" y="5249"/>
                    <a:pt x="876" y="6026"/>
                    <a:pt x="876" y="6061"/>
                  </a:cubicBezTo>
                  <a:cubicBezTo>
                    <a:pt x="876" y="6186"/>
                    <a:pt x="1792" y="7638"/>
                    <a:pt x="1990" y="7826"/>
                  </a:cubicBezTo>
                  <a:lnTo>
                    <a:pt x="2121" y="7951"/>
                  </a:lnTo>
                  <a:lnTo>
                    <a:pt x="2480" y="7897"/>
                  </a:lnTo>
                  <a:cubicBezTo>
                    <a:pt x="2679" y="7866"/>
                    <a:pt x="3119" y="7794"/>
                    <a:pt x="3465" y="7736"/>
                  </a:cubicBezTo>
                  <a:cubicBezTo>
                    <a:pt x="3810" y="7678"/>
                    <a:pt x="4158" y="7624"/>
                    <a:pt x="4242" y="7615"/>
                  </a:cubicBezTo>
                  <a:cubicBezTo>
                    <a:pt x="4325" y="7606"/>
                    <a:pt x="4587" y="7569"/>
                    <a:pt x="4825" y="7532"/>
                  </a:cubicBezTo>
                  <a:cubicBezTo>
                    <a:pt x="5062" y="7496"/>
                    <a:pt x="5468" y="7458"/>
                    <a:pt x="5727" y="7446"/>
                  </a:cubicBezTo>
                  <a:cubicBezTo>
                    <a:pt x="6154" y="7428"/>
                    <a:pt x="6208" y="7416"/>
                    <a:pt x="6308" y="7316"/>
                  </a:cubicBezTo>
                  <a:cubicBezTo>
                    <a:pt x="6370" y="7256"/>
                    <a:pt x="6456" y="7118"/>
                    <a:pt x="6501" y="7002"/>
                  </a:cubicBezTo>
                  <a:cubicBezTo>
                    <a:pt x="6546" y="6889"/>
                    <a:pt x="6695" y="6535"/>
                    <a:pt x="6832" y="6214"/>
                  </a:cubicBezTo>
                  <a:cubicBezTo>
                    <a:pt x="7190" y="5367"/>
                    <a:pt x="7665" y="4088"/>
                    <a:pt x="7703" y="3863"/>
                  </a:cubicBezTo>
                  <a:cubicBezTo>
                    <a:pt x="7715" y="3795"/>
                    <a:pt x="7773" y="3765"/>
                    <a:pt x="7975" y="3726"/>
                  </a:cubicBezTo>
                  <a:cubicBezTo>
                    <a:pt x="8115" y="3697"/>
                    <a:pt x="8280" y="3662"/>
                    <a:pt x="8338" y="3647"/>
                  </a:cubicBezTo>
                  <a:cubicBezTo>
                    <a:pt x="8611" y="3579"/>
                    <a:pt x="9406" y="3454"/>
                    <a:pt x="9833" y="3411"/>
                  </a:cubicBezTo>
                  <a:cubicBezTo>
                    <a:pt x="10709" y="3323"/>
                    <a:pt x="10631" y="3354"/>
                    <a:pt x="10942" y="2963"/>
                  </a:cubicBezTo>
                  <a:cubicBezTo>
                    <a:pt x="11096" y="2769"/>
                    <a:pt x="11490" y="2347"/>
                    <a:pt x="11814" y="2028"/>
                  </a:cubicBezTo>
                  <a:cubicBezTo>
                    <a:pt x="12139" y="1709"/>
                    <a:pt x="12574" y="1281"/>
                    <a:pt x="12778" y="1079"/>
                  </a:cubicBezTo>
                  <a:cubicBezTo>
                    <a:pt x="12984" y="876"/>
                    <a:pt x="13262" y="612"/>
                    <a:pt x="13398" y="489"/>
                  </a:cubicBezTo>
                  <a:cubicBezTo>
                    <a:pt x="13534" y="368"/>
                    <a:pt x="13647" y="231"/>
                    <a:pt x="13647" y="186"/>
                  </a:cubicBezTo>
                  <a:cubicBezTo>
                    <a:pt x="13647" y="103"/>
                    <a:pt x="13572" y="1"/>
                    <a:pt x="13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41"/>
            <p:cNvSpPr/>
            <p:nvPr/>
          </p:nvSpPr>
          <p:spPr>
            <a:xfrm>
              <a:off x="5415463" y="4668700"/>
              <a:ext cx="57600" cy="63725"/>
            </a:xfrm>
            <a:custGeom>
              <a:avLst/>
              <a:gdLst/>
              <a:ahLst/>
              <a:cxnLst/>
              <a:rect l="l" t="t" r="r" b="b"/>
              <a:pathLst>
                <a:path w="2304" h="2549" extrusionOk="0">
                  <a:moveTo>
                    <a:pt x="2151" y="1"/>
                  </a:moveTo>
                  <a:cubicBezTo>
                    <a:pt x="2127" y="1"/>
                    <a:pt x="1979" y="132"/>
                    <a:pt x="1824" y="292"/>
                  </a:cubicBezTo>
                  <a:cubicBezTo>
                    <a:pt x="1503" y="626"/>
                    <a:pt x="1336" y="810"/>
                    <a:pt x="1159" y="1033"/>
                  </a:cubicBezTo>
                  <a:cubicBezTo>
                    <a:pt x="1089" y="1119"/>
                    <a:pt x="925" y="1304"/>
                    <a:pt x="789" y="1447"/>
                  </a:cubicBezTo>
                  <a:cubicBezTo>
                    <a:pt x="408" y="1850"/>
                    <a:pt x="59" y="2301"/>
                    <a:pt x="28" y="2430"/>
                  </a:cubicBezTo>
                  <a:cubicBezTo>
                    <a:pt x="1" y="2537"/>
                    <a:pt x="9" y="2548"/>
                    <a:pt x="106" y="2548"/>
                  </a:cubicBezTo>
                  <a:cubicBezTo>
                    <a:pt x="187" y="2548"/>
                    <a:pt x="256" y="2489"/>
                    <a:pt x="402" y="2296"/>
                  </a:cubicBezTo>
                  <a:cubicBezTo>
                    <a:pt x="504" y="2159"/>
                    <a:pt x="739" y="1879"/>
                    <a:pt x="919" y="1682"/>
                  </a:cubicBezTo>
                  <a:cubicBezTo>
                    <a:pt x="1098" y="1484"/>
                    <a:pt x="1314" y="1243"/>
                    <a:pt x="1393" y="1149"/>
                  </a:cubicBezTo>
                  <a:cubicBezTo>
                    <a:pt x="1474" y="1055"/>
                    <a:pt x="1693" y="817"/>
                    <a:pt x="1884" y="615"/>
                  </a:cubicBezTo>
                  <a:cubicBezTo>
                    <a:pt x="2076" y="414"/>
                    <a:pt x="2245" y="224"/>
                    <a:pt x="2265" y="190"/>
                  </a:cubicBezTo>
                  <a:cubicBezTo>
                    <a:pt x="2303" y="123"/>
                    <a:pt x="2229"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41"/>
            <p:cNvSpPr/>
            <p:nvPr/>
          </p:nvSpPr>
          <p:spPr>
            <a:xfrm>
              <a:off x="5250013" y="4674050"/>
              <a:ext cx="39775" cy="57100"/>
            </a:xfrm>
            <a:custGeom>
              <a:avLst/>
              <a:gdLst/>
              <a:ahLst/>
              <a:cxnLst/>
              <a:rect l="l" t="t" r="r" b="b"/>
              <a:pathLst>
                <a:path w="1591" h="2284" extrusionOk="0">
                  <a:moveTo>
                    <a:pt x="121" y="0"/>
                  </a:moveTo>
                  <a:cubicBezTo>
                    <a:pt x="97" y="0"/>
                    <a:pt x="75" y="11"/>
                    <a:pt x="54" y="31"/>
                  </a:cubicBezTo>
                  <a:cubicBezTo>
                    <a:pt x="1" y="84"/>
                    <a:pt x="21" y="251"/>
                    <a:pt x="87" y="306"/>
                  </a:cubicBezTo>
                  <a:cubicBezTo>
                    <a:pt x="164" y="371"/>
                    <a:pt x="574" y="983"/>
                    <a:pt x="737" y="1279"/>
                  </a:cubicBezTo>
                  <a:cubicBezTo>
                    <a:pt x="802" y="1397"/>
                    <a:pt x="945" y="1629"/>
                    <a:pt x="1055" y="1798"/>
                  </a:cubicBezTo>
                  <a:cubicBezTo>
                    <a:pt x="1164" y="1967"/>
                    <a:pt x="1275" y="2141"/>
                    <a:pt x="1301" y="2187"/>
                  </a:cubicBezTo>
                  <a:cubicBezTo>
                    <a:pt x="1336" y="2249"/>
                    <a:pt x="1406" y="2284"/>
                    <a:pt x="1465" y="2284"/>
                  </a:cubicBezTo>
                  <a:cubicBezTo>
                    <a:pt x="1508" y="2284"/>
                    <a:pt x="1545" y="2266"/>
                    <a:pt x="1560" y="2228"/>
                  </a:cubicBezTo>
                  <a:cubicBezTo>
                    <a:pt x="1591" y="2149"/>
                    <a:pt x="1416" y="1796"/>
                    <a:pt x="1224" y="1550"/>
                  </a:cubicBezTo>
                  <a:cubicBezTo>
                    <a:pt x="1157" y="1464"/>
                    <a:pt x="1102" y="1385"/>
                    <a:pt x="1102" y="1373"/>
                  </a:cubicBezTo>
                  <a:cubicBezTo>
                    <a:pt x="1102" y="1336"/>
                    <a:pt x="752" y="769"/>
                    <a:pt x="485" y="375"/>
                  </a:cubicBezTo>
                  <a:cubicBezTo>
                    <a:pt x="308" y="114"/>
                    <a:pt x="20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41"/>
            <p:cNvSpPr/>
            <p:nvPr/>
          </p:nvSpPr>
          <p:spPr>
            <a:xfrm>
              <a:off x="5157088" y="4683925"/>
              <a:ext cx="37500" cy="70800"/>
            </a:xfrm>
            <a:custGeom>
              <a:avLst/>
              <a:gdLst/>
              <a:ahLst/>
              <a:cxnLst/>
              <a:rect l="l" t="t" r="r" b="b"/>
              <a:pathLst>
                <a:path w="1500" h="2832" extrusionOk="0">
                  <a:moveTo>
                    <a:pt x="1385" y="1"/>
                  </a:moveTo>
                  <a:cubicBezTo>
                    <a:pt x="1330" y="1"/>
                    <a:pt x="1268" y="33"/>
                    <a:pt x="1228" y="95"/>
                  </a:cubicBezTo>
                  <a:cubicBezTo>
                    <a:pt x="1191" y="149"/>
                    <a:pt x="1118" y="298"/>
                    <a:pt x="1063" y="430"/>
                  </a:cubicBezTo>
                  <a:cubicBezTo>
                    <a:pt x="1009" y="561"/>
                    <a:pt x="941" y="695"/>
                    <a:pt x="912" y="731"/>
                  </a:cubicBezTo>
                  <a:cubicBezTo>
                    <a:pt x="828" y="834"/>
                    <a:pt x="622" y="1241"/>
                    <a:pt x="484" y="1574"/>
                  </a:cubicBezTo>
                  <a:cubicBezTo>
                    <a:pt x="417" y="1738"/>
                    <a:pt x="286" y="2055"/>
                    <a:pt x="196" y="2273"/>
                  </a:cubicBezTo>
                  <a:cubicBezTo>
                    <a:pt x="14" y="2712"/>
                    <a:pt x="0" y="2783"/>
                    <a:pt x="93" y="2819"/>
                  </a:cubicBezTo>
                  <a:cubicBezTo>
                    <a:pt x="116" y="2827"/>
                    <a:pt x="136" y="2832"/>
                    <a:pt x="155" y="2832"/>
                  </a:cubicBezTo>
                  <a:cubicBezTo>
                    <a:pt x="239" y="2832"/>
                    <a:pt x="298" y="2741"/>
                    <a:pt x="394" y="2486"/>
                  </a:cubicBezTo>
                  <a:cubicBezTo>
                    <a:pt x="460" y="2318"/>
                    <a:pt x="570" y="2055"/>
                    <a:pt x="638" y="1906"/>
                  </a:cubicBezTo>
                  <a:cubicBezTo>
                    <a:pt x="706" y="1759"/>
                    <a:pt x="763" y="1621"/>
                    <a:pt x="763" y="1605"/>
                  </a:cubicBezTo>
                  <a:cubicBezTo>
                    <a:pt x="763" y="1588"/>
                    <a:pt x="890" y="1329"/>
                    <a:pt x="1045" y="1034"/>
                  </a:cubicBezTo>
                  <a:cubicBezTo>
                    <a:pt x="1199" y="738"/>
                    <a:pt x="1368" y="412"/>
                    <a:pt x="1419" y="315"/>
                  </a:cubicBezTo>
                  <a:cubicBezTo>
                    <a:pt x="1469" y="216"/>
                    <a:pt x="1499" y="104"/>
                    <a:pt x="1484" y="66"/>
                  </a:cubicBezTo>
                  <a:cubicBezTo>
                    <a:pt x="1467" y="22"/>
                    <a:pt x="1428"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41"/>
            <p:cNvSpPr/>
            <p:nvPr/>
          </p:nvSpPr>
          <p:spPr>
            <a:xfrm>
              <a:off x="5197163" y="4799650"/>
              <a:ext cx="67975" cy="17800"/>
            </a:xfrm>
            <a:custGeom>
              <a:avLst/>
              <a:gdLst/>
              <a:ahLst/>
              <a:cxnLst/>
              <a:rect l="l" t="t" r="r" b="b"/>
              <a:pathLst>
                <a:path w="2719" h="712" extrusionOk="0">
                  <a:moveTo>
                    <a:pt x="2588" y="0"/>
                  </a:moveTo>
                  <a:cubicBezTo>
                    <a:pt x="2512" y="0"/>
                    <a:pt x="2401" y="24"/>
                    <a:pt x="2246" y="72"/>
                  </a:cubicBezTo>
                  <a:cubicBezTo>
                    <a:pt x="2102" y="115"/>
                    <a:pt x="1922" y="152"/>
                    <a:pt x="1839" y="154"/>
                  </a:cubicBezTo>
                  <a:cubicBezTo>
                    <a:pt x="1759" y="156"/>
                    <a:pt x="1572" y="185"/>
                    <a:pt x="1429" y="218"/>
                  </a:cubicBezTo>
                  <a:cubicBezTo>
                    <a:pt x="1285" y="250"/>
                    <a:pt x="1030" y="302"/>
                    <a:pt x="866" y="331"/>
                  </a:cubicBezTo>
                  <a:cubicBezTo>
                    <a:pt x="175" y="453"/>
                    <a:pt x="1" y="526"/>
                    <a:pt x="55" y="668"/>
                  </a:cubicBezTo>
                  <a:cubicBezTo>
                    <a:pt x="66" y="696"/>
                    <a:pt x="93" y="711"/>
                    <a:pt x="161" y="711"/>
                  </a:cubicBezTo>
                  <a:cubicBezTo>
                    <a:pt x="274" y="711"/>
                    <a:pt x="501" y="669"/>
                    <a:pt x="952" y="571"/>
                  </a:cubicBezTo>
                  <a:cubicBezTo>
                    <a:pt x="1236" y="509"/>
                    <a:pt x="1578" y="448"/>
                    <a:pt x="1708" y="435"/>
                  </a:cubicBezTo>
                  <a:cubicBezTo>
                    <a:pt x="1988" y="409"/>
                    <a:pt x="2561" y="294"/>
                    <a:pt x="2653" y="246"/>
                  </a:cubicBezTo>
                  <a:cubicBezTo>
                    <a:pt x="2690" y="227"/>
                    <a:pt x="2718" y="166"/>
                    <a:pt x="2718" y="109"/>
                  </a:cubicBezTo>
                  <a:cubicBezTo>
                    <a:pt x="2718" y="36"/>
                    <a:pt x="2680" y="0"/>
                    <a:pt x="2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1037;p41"/>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8;p41">
            <a:hlinkClick r:id="rId2" action="ppaction://hlinksldjump"/>
          </p:cNvPr>
          <p:cNvSpPr txBox="1">
            <a:spLocks/>
          </p:cNvSpPr>
          <p:nvPr/>
        </p:nvSpPr>
        <p:spPr>
          <a:xfrm>
            <a:off x="-256495" y="3839418"/>
            <a:ext cx="8846633" cy="59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Times New Roman" pitchFamily="18" charset="0"/>
                <a:cs typeface="Times New Roman" pitchFamily="18" charset="0"/>
              </a:rPr>
              <a:t>T</a:t>
            </a:r>
            <a:r>
              <a:rPr lang="en-US" sz="2400" dirty="0">
                <a:latin typeface="Times New Roman" pitchFamily="18" charset="0"/>
                <a:cs typeface="Times New Roman" pitchFamily="18" charset="0"/>
              </a:rPr>
              <a:t>ừ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xưa</a:t>
            </a:r>
            <a:r>
              <a:rPr lang="vi-VN" sz="2400" dirty="0">
                <a:latin typeface="+mj-lt"/>
              </a:rPr>
              <a:t> con người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vi-VN" sz="2400" dirty="0">
                <a:latin typeface="+mj-lt"/>
              </a:rPr>
              <a:t>dùng </a:t>
            </a:r>
            <a:r>
              <a:rPr lang="vi-VN" sz="2400" dirty="0">
                <a:solidFill>
                  <a:srgbClr val="FF0000"/>
                </a:solidFill>
                <a:latin typeface="+mj-lt"/>
              </a:rPr>
              <a:t>vật liệu tự nhiên </a:t>
            </a:r>
            <a:r>
              <a:rPr lang="vi-VN" sz="2400" dirty="0">
                <a:latin typeface="+mj-lt"/>
              </a:rPr>
              <a:t>như đá, gỗ…</a:t>
            </a:r>
            <a:endParaRPr lang="en-US" sz="2400" dirty="0">
              <a:latin typeface="+mj-lt"/>
            </a:endParaRPr>
          </a:p>
          <a:p>
            <a:pPr algn="ct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lượm</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grpSp>
        <p:nvGrpSpPr>
          <p:cNvPr id="62" name="Google Shape;1040;p41"/>
          <p:cNvGrpSpPr/>
          <p:nvPr/>
        </p:nvGrpSpPr>
        <p:grpSpPr>
          <a:xfrm rot="-989018">
            <a:off x="48940" y="4311423"/>
            <a:ext cx="432689" cy="306506"/>
            <a:chOff x="6072450" y="2896632"/>
            <a:chExt cx="277325" cy="196450"/>
          </a:xfrm>
        </p:grpSpPr>
        <p:sp>
          <p:nvSpPr>
            <p:cNvPr id="63" name="Google Shape;1041;p41"/>
            <p:cNvSpPr/>
            <p:nvPr/>
          </p:nvSpPr>
          <p:spPr>
            <a:xfrm>
              <a:off x="6178600" y="2974507"/>
              <a:ext cx="68175" cy="52475"/>
            </a:xfrm>
            <a:custGeom>
              <a:avLst/>
              <a:gdLst/>
              <a:ahLst/>
              <a:cxnLst/>
              <a:rect l="l" t="t" r="r" b="b"/>
              <a:pathLst>
                <a:path w="2727" h="2099" extrusionOk="0">
                  <a:moveTo>
                    <a:pt x="896" y="0"/>
                  </a:moveTo>
                  <a:cubicBezTo>
                    <a:pt x="343" y="263"/>
                    <a:pt x="1" y="884"/>
                    <a:pt x="246" y="1480"/>
                  </a:cubicBezTo>
                  <a:cubicBezTo>
                    <a:pt x="407" y="1878"/>
                    <a:pt x="763" y="2099"/>
                    <a:pt x="1150" y="2099"/>
                  </a:cubicBezTo>
                  <a:cubicBezTo>
                    <a:pt x="1278" y="2099"/>
                    <a:pt x="1409" y="2075"/>
                    <a:pt x="1538" y="2025"/>
                  </a:cubicBezTo>
                  <a:cubicBezTo>
                    <a:pt x="2726" y="1565"/>
                    <a:pt x="2195" y="9"/>
                    <a:pt x="1059" y="9"/>
                  </a:cubicBezTo>
                  <a:cubicBezTo>
                    <a:pt x="1031" y="9"/>
                    <a:pt x="1004" y="10"/>
                    <a:pt x="975" y="12"/>
                  </a:cubicBezTo>
                  <a:cubicBezTo>
                    <a:pt x="971" y="13"/>
                    <a:pt x="966" y="13"/>
                    <a:pt x="962" y="13"/>
                  </a:cubicBezTo>
                  <a:cubicBezTo>
                    <a:pt x="938" y="13"/>
                    <a:pt x="916" y="8"/>
                    <a:pt x="896" y="0"/>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2;p41"/>
            <p:cNvSpPr/>
            <p:nvPr/>
          </p:nvSpPr>
          <p:spPr>
            <a:xfrm>
              <a:off x="6151025" y="2952457"/>
              <a:ext cx="120075" cy="100100"/>
            </a:xfrm>
            <a:custGeom>
              <a:avLst/>
              <a:gdLst/>
              <a:ahLst/>
              <a:cxnLst/>
              <a:rect l="l" t="t" r="r" b="b"/>
              <a:pathLst>
                <a:path w="4803" h="4004" extrusionOk="0">
                  <a:moveTo>
                    <a:pt x="2227" y="509"/>
                  </a:moveTo>
                  <a:cubicBezTo>
                    <a:pt x="2966" y="509"/>
                    <a:pt x="3650" y="1121"/>
                    <a:pt x="3717" y="1868"/>
                  </a:cubicBezTo>
                  <a:cubicBezTo>
                    <a:pt x="3780" y="2582"/>
                    <a:pt x="3219" y="3191"/>
                    <a:pt x="2542" y="3338"/>
                  </a:cubicBezTo>
                  <a:cubicBezTo>
                    <a:pt x="2443" y="3360"/>
                    <a:pt x="2345" y="3371"/>
                    <a:pt x="2248" y="3371"/>
                  </a:cubicBezTo>
                  <a:cubicBezTo>
                    <a:pt x="1597" y="3371"/>
                    <a:pt x="1027" y="2896"/>
                    <a:pt x="901" y="2228"/>
                  </a:cubicBezTo>
                  <a:cubicBezTo>
                    <a:pt x="762" y="1499"/>
                    <a:pt x="1224" y="875"/>
                    <a:pt x="1898" y="716"/>
                  </a:cubicBezTo>
                  <a:cubicBezTo>
                    <a:pt x="1903" y="624"/>
                    <a:pt x="1963" y="529"/>
                    <a:pt x="2078" y="517"/>
                  </a:cubicBezTo>
                  <a:cubicBezTo>
                    <a:pt x="2128" y="511"/>
                    <a:pt x="2178" y="509"/>
                    <a:pt x="2227" y="509"/>
                  </a:cubicBezTo>
                  <a:close/>
                  <a:moveTo>
                    <a:pt x="2687" y="1"/>
                  </a:moveTo>
                  <a:cubicBezTo>
                    <a:pt x="2374" y="1"/>
                    <a:pt x="2059" y="78"/>
                    <a:pt x="1780" y="240"/>
                  </a:cubicBezTo>
                  <a:cubicBezTo>
                    <a:pt x="1744" y="261"/>
                    <a:pt x="1708" y="270"/>
                    <a:pt x="1675" y="270"/>
                  </a:cubicBezTo>
                  <a:cubicBezTo>
                    <a:pt x="1628" y="270"/>
                    <a:pt x="1585" y="252"/>
                    <a:pt x="1552" y="224"/>
                  </a:cubicBezTo>
                  <a:cubicBezTo>
                    <a:pt x="598" y="718"/>
                    <a:pt x="0" y="1845"/>
                    <a:pt x="517" y="2881"/>
                  </a:cubicBezTo>
                  <a:cubicBezTo>
                    <a:pt x="882" y="3609"/>
                    <a:pt x="1580" y="4003"/>
                    <a:pt x="2313" y="4003"/>
                  </a:cubicBezTo>
                  <a:cubicBezTo>
                    <a:pt x="2701" y="4003"/>
                    <a:pt x="3098" y="3893"/>
                    <a:pt x="3461" y="3664"/>
                  </a:cubicBezTo>
                  <a:cubicBezTo>
                    <a:pt x="4319" y="3119"/>
                    <a:pt x="4802" y="1855"/>
                    <a:pt x="4295" y="924"/>
                  </a:cubicBezTo>
                  <a:cubicBezTo>
                    <a:pt x="3969" y="328"/>
                    <a:pt x="3330" y="1"/>
                    <a:pt x="2687"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3;p41"/>
            <p:cNvSpPr/>
            <p:nvPr/>
          </p:nvSpPr>
          <p:spPr>
            <a:xfrm>
              <a:off x="6123750" y="2903807"/>
              <a:ext cx="38075" cy="16550"/>
            </a:xfrm>
            <a:custGeom>
              <a:avLst/>
              <a:gdLst/>
              <a:ahLst/>
              <a:cxnLst/>
              <a:rect l="l" t="t" r="r" b="b"/>
              <a:pathLst>
                <a:path w="1523" h="662" extrusionOk="0">
                  <a:moveTo>
                    <a:pt x="935" y="1"/>
                  </a:moveTo>
                  <a:cubicBezTo>
                    <a:pt x="882" y="1"/>
                    <a:pt x="829" y="4"/>
                    <a:pt x="777" y="9"/>
                  </a:cubicBezTo>
                  <a:cubicBezTo>
                    <a:pt x="579" y="30"/>
                    <a:pt x="102" y="164"/>
                    <a:pt x="1" y="413"/>
                  </a:cubicBezTo>
                  <a:cubicBezTo>
                    <a:pt x="50" y="407"/>
                    <a:pt x="99" y="403"/>
                    <a:pt x="149" y="403"/>
                  </a:cubicBezTo>
                  <a:cubicBezTo>
                    <a:pt x="388" y="403"/>
                    <a:pt x="630" y="481"/>
                    <a:pt x="855" y="662"/>
                  </a:cubicBezTo>
                  <a:cubicBezTo>
                    <a:pt x="1068" y="651"/>
                    <a:pt x="1283" y="642"/>
                    <a:pt x="1497" y="632"/>
                  </a:cubicBezTo>
                  <a:cubicBezTo>
                    <a:pt x="1495" y="630"/>
                    <a:pt x="1495" y="630"/>
                    <a:pt x="1495" y="628"/>
                  </a:cubicBezTo>
                  <a:cubicBezTo>
                    <a:pt x="1477" y="427"/>
                    <a:pt x="1523" y="258"/>
                    <a:pt x="1340" y="115"/>
                  </a:cubicBezTo>
                  <a:cubicBezTo>
                    <a:pt x="1226" y="26"/>
                    <a:pt x="1080" y="1"/>
                    <a:pt x="935"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44;p41"/>
            <p:cNvSpPr/>
            <p:nvPr/>
          </p:nvSpPr>
          <p:spPr>
            <a:xfrm>
              <a:off x="6211850" y="2930582"/>
              <a:ext cx="114775" cy="147100"/>
            </a:xfrm>
            <a:custGeom>
              <a:avLst/>
              <a:gdLst/>
              <a:ahLst/>
              <a:cxnLst/>
              <a:rect l="l" t="t" r="r" b="b"/>
              <a:pathLst>
                <a:path w="4591" h="5884" extrusionOk="0">
                  <a:moveTo>
                    <a:pt x="264" y="0"/>
                  </a:moveTo>
                  <a:lnTo>
                    <a:pt x="252" y="441"/>
                  </a:lnTo>
                  <a:cubicBezTo>
                    <a:pt x="1116" y="441"/>
                    <a:pt x="1975" y="940"/>
                    <a:pt x="2333" y="1776"/>
                  </a:cubicBezTo>
                  <a:cubicBezTo>
                    <a:pt x="2866" y="3030"/>
                    <a:pt x="2123" y="4547"/>
                    <a:pt x="926" y="5092"/>
                  </a:cubicBezTo>
                  <a:cubicBezTo>
                    <a:pt x="626" y="5227"/>
                    <a:pt x="312" y="5301"/>
                    <a:pt x="1" y="5318"/>
                  </a:cubicBezTo>
                  <a:lnTo>
                    <a:pt x="29" y="5883"/>
                  </a:lnTo>
                  <a:cubicBezTo>
                    <a:pt x="1141" y="5825"/>
                    <a:pt x="2252" y="5730"/>
                    <a:pt x="3355" y="5597"/>
                  </a:cubicBezTo>
                  <a:cubicBezTo>
                    <a:pt x="3651" y="5565"/>
                    <a:pt x="3944" y="5523"/>
                    <a:pt x="4238" y="5472"/>
                  </a:cubicBezTo>
                  <a:cubicBezTo>
                    <a:pt x="4482" y="5076"/>
                    <a:pt x="4584" y="4652"/>
                    <a:pt x="4540" y="4203"/>
                  </a:cubicBezTo>
                  <a:cubicBezTo>
                    <a:pt x="4590" y="3627"/>
                    <a:pt x="4542" y="3020"/>
                    <a:pt x="4530" y="2443"/>
                  </a:cubicBezTo>
                  <a:cubicBezTo>
                    <a:pt x="4524" y="2034"/>
                    <a:pt x="4586" y="1523"/>
                    <a:pt x="4494" y="1122"/>
                  </a:cubicBezTo>
                  <a:cubicBezTo>
                    <a:pt x="4584" y="665"/>
                    <a:pt x="4385" y="339"/>
                    <a:pt x="3898" y="145"/>
                  </a:cubicBezTo>
                  <a:cubicBezTo>
                    <a:pt x="3607" y="127"/>
                    <a:pt x="3318" y="113"/>
                    <a:pt x="3030" y="97"/>
                  </a:cubicBezTo>
                  <a:cubicBezTo>
                    <a:pt x="2109" y="54"/>
                    <a:pt x="1185" y="20"/>
                    <a:pt x="264" y="0"/>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5;p41"/>
            <p:cNvSpPr/>
            <p:nvPr/>
          </p:nvSpPr>
          <p:spPr>
            <a:xfrm>
              <a:off x="6095250" y="2926982"/>
              <a:ext cx="123200" cy="152525"/>
            </a:xfrm>
            <a:custGeom>
              <a:avLst/>
              <a:gdLst/>
              <a:ahLst/>
              <a:cxnLst/>
              <a:rect l="l" t="t" r="r" b="b"/>
              <a:pathLst>
                <a:path w="4928" h="6101" extrusionOk="0">
                  <a:moveTo>
                    <a:pt x="1023" y="1"/>
                  </a:moveTo>
                  <a:cubicBezTo>
                    <a:pt x="206" y="202"/>
                    <a:pt x="93" y="1641"/>
                    <a:pt x="47" y="2238"/>
                  </a:cubicBezTo>
                  <a:cubicBezTo>
                    <a:pt x="3" y="2788"/>
                    <a:pt x="1" y="3339"/>
                    <a:pt x="23" y="3890"/>
                  </a:cubicBezTo>
                  <a:cubicBezTo>
                    <a:pt x="45" y="4377"/>
                    <a:pt x="29" y="4991"/>
                    <a:pt x="176" y="5460"/>
                  </a:cubicBezTo>
                  <a:cubicBezTo>
                    <a:pt x="360" y="6041"/>
                    <a:pt x="553" y="6100"/>
                    <a:pt x="991" y="6100"/>
                  </a:cubicBezTo>
                  <a:cubicBezTo>
                    <a:pt x="1104" y="6100"/>
                    <a:pt x="1233" y="6096"/>
                    <a:pt x="1383" y="6096"/>
                  </a:cubicBezTo>
                  <a:cubicBezTo>
                    <a:pt x="1398" y="6096"/>
                    <a:pt x="1413" y="6097"/>
                    <a:pt x="1428" y="6097"/>
                  </a:cubicBezTo>
                  <a:cubicBezTo>
                    <a:pt x="1595" y="6098"/>
                    <a:pt x="1761" y="6099"/>
                    <a:pt x="1928" y="6099"/>
                  </a:cubicBezTo>
                  <a:cubicBezTo>
                    <a:pt x="2849" y="6099"/>
                    <a:pt x="3772" y="6076"/>
                    <a:pt x="4693" y="6027"/>
                  </a:cubicBezTo>
                  <a:lnTo>
                    <a:pt x="4665" y="5462"/>
                  </a:lnTo>
                  <a:cubicBezTo>
                    <a:pt x="4619" y="5465"/>
                    <a:pt x="4574" y="5466"/>
                    <a:pt x="4528" y="5466"/>
                  </a:cubicBezTo>
                  <a:cubicBezTo>
                    <a:pt x="3522" y="5466"/>
                    <a:pt x="2571" y="4860"/>
                    <a:pt x="2222" y="3820"/>
                  </a:cubicBezTo>
                  <a:cubicBezTo>
                    <a:pt x="1797" y="2546"/>
                    <a:pt x="2564" y="1331"/>
                    <a:pt x="3743" y="953"/>
                  </a:cubicBezTo>
                  <a:cubicBezTo>
                    <a:pt x="3757" y="931"/>
                    <a:pt x="3776" y="913"/>
                    <a:pt x="3801" y="899"/>
                  </a:cubicBezTo>
                  <a:cubicBezTo>
                    <a:pt x="4143" y="685"/>
                    <a:pt x="4530" y="585"/>
                    <a:pt x="4916" y="585"/>
                  </a:cubicBezTo>
                  <a:lnTo>
                    <a:pt x="4928" y="144"/>
                  </a:lnTo>
                  <a:cubicBezTo>
                    <a:pt x="3991" y="126"/>
                    <a:pt x="3051" y="116"/>
                    <a:pt x="2113" y="112"/>
                  </a:cubicBezTo>
                  <a:cubicBezTo>
                    <a:pt x="2073" y="153"/>
                    <a:pt x="2018" y="180"/>
                    <a:pt x="1958" y="180"/>
                  </a:cubicBezTo>
                  <a:cubicBezTo>
                    <a:pt x="1928" y="180"/>
                    <a:pt x="1896" y="173"/>
                    <a:pt x="1864" y="158"/>
                  </a:cubicBezTo>
                  <a:cubicBezTo>
                    <a:pt x="1830" y="140"/>
                    <a:pt x="1797" y="126"/>
                    <a:pt x="1762" y="110"/>
                  </a:cubicBezTo>
                  <a:lnTo>
                    <a:pt x="1174" y="110"/>
                  </a:lnTo>
                  <a:cubicBezTo>
                    <a:pt x="1090" y="110"/>
                    <a:pt x="1042" y="61"/>
                    <a:pt x="1023" y="1"/>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46;p41"/>
            <p:cNvSpPr/>
            <p:nvPr/>
          </p:nvSpPr>
          <p:spPr>
            <a:xfrm>
              <a:off x="6072450" y="2896632"/>
              <a:ext cx="277325" cy="196450"/>
            </a:xfrm>
            <a:custGeom>
              <a:avLst/>
              <a:gdLst/>
              <a:ahLst/>
              <a:cxnLst/>
              <a:rect l="l" t="t" r="r" b="b"/>
              <a:pathLst>
                <a:path w="11093" h="7858" extrusionOk="0">
                  <a:moveTo>
                    <a:pt x="2988" y="287"/>
                  </a:moveTo>
                  <a:cubicBezTo>
                    <a:pt x="3133" y="287"/>
                    <a:pt x="3278" y="313"/>
                    <a:pt x="3392" y="402"/>
                  </a:cubicBezTo>
                  <a:cubicBezTo>
                    <a:pt x="3575" y="545"/>
                    <a:pt x="3529" y="714"/>
                    <a:pt x="3547" y="915"/>
                  </a:cubicBezTo>
                  <a:cubicBezTo>
                    <a:pt x="3547" y="917"/>
                    <a:pt x="3547" y="917"/>
                    <a:pt x="3549" y="919"/>
                  </a:cubicBezTo>
                  <a:cubicBezTo>
                    <a:pt x="3335" y="929"/>
                    <a:pt x="3120" y="938"/>
                    <a:pt x="2907" y="949"/>
                  </a:cubicBezTo>
                  <a:cubicBezTo>
                    <a:pt x="2682" y="768"/>
                    <a:pt x="2441" y="690"/>
                    <a:pt x="2202" y="690"/>
                  </a:cubicBezTo>
                  <a:cubicBezTo>
                    <a:pt x="2152" y="690"/>
                    <a:pt x="2103" y="694"/>
                    <a:pt x="2054" y="700"/>
                  </a:cubicBezTo>
                  <a:cubicBezTo>
                    <a:pt x="2155" y="451"/>
                    <a:pt x="2631" y="317"/>
                    <a:pt x="2829" y="296"/>
                  </a:cubicBezTo>
                  <a:cubicBezTo>
                    <a:pt x="2881" y="291"/>
                    <a:pt x="2935" y="287"/>
                    <a:pt x="2988" y="287"/>
                  </a:cubicBezTo>
                  <a:close/>
                  <a:moveTo>
                    <a:pt x="1935" y="1215"/>
                  </a:moveTo>
                  <a:cubicBezTo>
                    <a:pt x="1954" y="1275"/>
                    <a:pt x="2002" y="1324"/>
                    <a:pt x="2086" y="1324"/>
                  </a:cubicBezTo>
                  <a:lnTo>
                    <a:pt x="2674" y="1324"/>
                  </a:lnTo>
                  <a:cubicBezTo>
                    <a:pt x="2709" y="1340"/>
                    <a:pt x="2742" y="1354"/>
                    <a:pt x="2776" y="1372"/>
                  </a:cubicBezTo>
                  <a:cubicBezTo>
                    <a:pt x="2808" y="1387"/>
                    <a:pt x="2840" y="1394"/>
                    <a:pt x="2870" y="1394"/>
                  </a:cubicBezTo>
                  <a:cubicBezTo>
                    <a:pt x="2930" y="1394"/>
                    <a:pt x="2985" y="1367"/>
                    <a:pt x="3025" y="1326"/>
                  </a:cubicBezTo>
                  <a:cubicBezTo>
                    <a:pt x="3963" y="1330"/>
                    <a:pt x="4903" y="1340"/>
                    <a:pt x="5840" y="1358"/>
                  </a:cubicBezTo>
                  <a:cubicBezTo>
                    <a:pt x="6761" y="1378"/>
                    <a:pt x="7685" y="1412"/>
                    <a:pt x="8606" y="1455"/>
                  </a:cubicBezTo>
                  <a:cubicBezTo>
                    <a:pt x="8894" y="1471"/>
                    <a:pt x="9183" y="1485"/>
                    <a:pt x="9474" y="1503"/>
                  </a:cubicBezTo>
                  <a:cubicBezTo>
                    <a:pt x="9961" y="1698"/>
                    <a:pt x="10160" y="2023"/>
                    <a:pt x="10070" y="2480"/>
                  </a:cubicBezTo>
                  <a:cubicBezTo>
                    <a:pt x="10162" y="2881"/>
                    <a:pt x="10100" y="3392"/>
                    <a:pt x="10106" y="3801"/>
                  </a:cubicBezTo>
                  <a:cubicBezTo>
                    <a:pt x="10118" y="4378"/>
                    <a:pt x="10166" y="4985"/>
                    <a:pt x="10116" y="5561"/>
                  </a:cubicBezTo>
                  <a:cubicBezTo>
                    <a:pt x="10160" y="6010"/>
                    <a:pt x="10058" y="6434"/>
                    <a:pt x="9814" y="6830"/>
                  </a:cubicBezTo>
                  <a:cubicBezTo>
                    <a:pt x="9520" y="6881"/>
                    <a:pt x="9227" y="6923"/>
                    <a:pt x="8931" y="6955"/>
                  </a:cubicBezTo>
                  <a:cubicBezTo>
                    <a:pt x="7828" y="7089"/>
                    <a:pt x="6717" y="7183"/>
                    <a:pt x="5605" y="7241"/>
                  </a:cubicBezTo>
                  <a:cubicBezTo>
                    <a:pt x="4684" y="7290"/>
                    <a:pt x="3761" y="7313"/>
                    <a:pt x="2840" y="7313"/>
                  </a:cubicBezTo>
                  <a:cubicBezTo>
                    <a:pt x="2673" y="7313"/>
                    <a:pt x="2507" y="7312"/>
                    <a:pt x="2340" y="7311"/>
                  </a:cubicBezTo>
                  <a:cubicBezTo>
                    <a:pt x="2325" y="7311"/>
                    <a:pt x="2310" y="7310"/>
                    <a:pt x="2295" y="7310"/>
                  </a:cubicBezTo>
                  <a:cubicBezTo>
                    <a:pt x="2145" y="7310"/>
                    <a:pt x="2016" y="7314"/>
                    <a:pt x="1903" y="7314"/>
                  </a:cubicBezTo>
                  <a:cubicBezTo>
                    <a:pt x="1465" y="7314"/>
                    <a:pt x="1272" y="7255"/>
                    <a:pt x="1088" y="6674"/>
                  </a:cubicBezTo>
                  <a:cubicBezTo>
                    <a:pt x="941" y="6205"/>
                    <a:pt x="957" y="5591"/>
                    <a:pt x="935" y="5104"/>
                  </a:cubicBezTo>
                  <a:cubicBezTo>
                    <a:pt x="913" y="4553"/>
                    <a:pt x="915" y="4002"/>
                    <a:pt x="959" y="3452"/>
                  </a:cubicBezTo>
                  <a:cubicBezTo>
                    <a:pt x="1005" y="2855"/>
                    <a:pt x="1118" y="1416"/>
                    <a:pt x="1935" y="1215"/>
                  </a:cubicBezTo>
                  <a:close/>
                  <a:moveTo>
                    <a:pt x="2998" y="1"/>
                  </a:moveTo>
                  <a:cubicBezTo>
                    <a:pt x="2936" y="1"/>
                    <a:pt x="2873" y="5"/>
                    <a:pt x="2811" y="12"/>
                  </a:cubicBezTo>
                  <a:cubicBezTo>
                    <a:pt x="2434" y="54"/>
                    <a:pt x="1813" y="336"/>
                    <a:pt x="1806" y="758"/>
                  </a:cubicBezTo>
                  <a:cubicBezTo>
                    <a:pt x="1310" y="924"/>
                    <a:pt x="869" y="1384"/>
                    <a:pt x="666" y="1905"/>
                  </a:cubicBezTo>
                  <a:cubicBezTo>
                    <a:pt x="0" y="3603"/>
                    <a:pt x="364" y="5897"/>
                    <a:pt x="708" y="7631"/>
                  </a:cubicBezTo>
                  <a:cubicBezTo>
                    <a:pt x="730" y="7752"/>
                    <a:pt x="857" y="7830"/>
                    <a:pt x="973" y="7832"/>
                  </a:cubicBezTo>
                  <a:cubicBezTo>
                    <a:pt x="1552" y="7849"/>
                    <a:pt x="2132" y="7858"/>
                    <a:pt x="2711" y="7858"/>
                  </a:cubicBezTo>
                  <a:cubicBezTo>
                    <a:pt x="4638" y="7858"/>
                    <a:pt x="6562" y="7761"/>
                    <a:pt x="8479" y="7555"/>
                  </a:cubicBezTo>
                  <a:cubicBezTo>
                    <a:pt x="9063" y="7493"/>
                    <a:pt x="10122" y="7571"/>
                    <a:pt x="10508" y="6997"/>
                  </a:cubicBezTo>
                  <a:cubicBezTo>
                    <a:pt x="10906" y="6408"/>
                    <a:pt x="10669" y="5112"/>
                    <a:pt x="10661" y="4461"/>
                  </a:cubicBezTo>
                  <a:cubicBezTo>
                    <a:pt x="10645" y="3219"/>
                    <a:pt x="11092" y="1215"/>
                    <a:pt x="9474" y="1024"/>
                  </a:cubicBezTo>
                  <a:cubicBezTo>
                    <a:pt x="8405" y="897"/>
                    <a:pt x="7309" y="853"/>
                    <a:pt x="6209" y="853"/>
                  </a:cubicBezTo>
                  <a:cubicBezTo>
                    <a:pt x="5418" y="853"/>
                    <a:pt x="4624" y="876"/>
                    <a:pt x="3838" y="907"/>
                  </a:cubicBezTo>
                  <a:cubicBezTo>
                    <a:pt x="3945" y="726"/>
                    <a:pt x="3852" y="464"/>
                    <a:pt x="3722" y="305"/>
                  </a:cubicBezTo>
                  <a:cubicBezTo>
                    <a:pt x="3540" y="79"/>
                    <a:pt x="3272" y="1"/>
                    <a:pt x="2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47;p41"/>
            <p:cNvSpPr/>
            <p:nvPr/>
          </p:nvSpPr>
          <p:spPr>
            <a:xfrm>
              <a:off x="6140150" y="2941607"/>
              <a:ext cx="143375" cy="122025"/>
            </a:xfrm>
            <a:custGeom>
              <a:avLst/>
              <a:gdLst/>
              <a:ahLst/>
              <a:cxnLst/>
              <a:rect l="l" t="t" r="r" b="b"/>
              <a:pathLst>
                <a:path w="5735" h="4881" extrusionOk="0">
                  <a:moveTo>
                    <a:pt x="3122" y="435"/>
                  </a:moveTo>
                  <a:cubicBezTo>
                    <a:pt x="3765" y="435"/>
                    <a:pt x="4404" y="762"/>
                    <a:pt x="4730" y="1358"/>
                  </a:cubicBezTo>
                  <a:cubicBezTo>
                    <a:pt x="5237" y="2289"/>
                    <a:pt x="4754" y="3553"/>
                    <a:pt x="3896" y="4098"/>
                  </a:cubicBezTo>
                  <a:cubicBezTo>
                    <a:pt x="3533" y="4327"/>
                    <a:pt x="3136" y="4437"/>
                    <a:pt x="2748" y="4437"/>
                  </a:cubicBezTo>
                  <a:cubicBezTo>
                    <a:pt x="2015" y="4437"/>
                    <a:pt x="1317" y="4044"/>
                    <a:pt x="952" y="3316"/>
                  </a:cubicBezTo>
                  <a:cubicBezTo>
                    <a:pt x="435" y="2279"/>
                    <a:pt x="1033" y="1152"/>
                    <a:pt x="1987" y="658"/>
                  </a:cubicBezTo>
                  <a:cubicBezTo>
                    <a:pt x="2020" y="686"/>
                    <a:pt x="2063" y="704"/>
                    <a:pt x="2110" y="704"/>
                  </a:cubicBezTo>
                  <a:cubicBezTo>
                    <a:pt x="2143" y="704"/>
                    <a:pt x="2179" y="695"/>
                    <a:pt x="2215" y="674"/>
                  </a:cubicBezTo>
                  <a:cubicBezTo>
                    <a:pt x="2494" y="512"/>
                    <a:pt x="2809" y="435"/>
                    <a:pt x="3122" y="435"/>
                  </a:cubicBezTo>
                  <a:close/>
                  <a:moveTo>
                    <a:pt x="3120" y="0"/>
                  </a:moveTo>
                  <a:cubicBezTo>
                    <a:pt x="2734" y="0"/>
                    <a:pt x="2347" y="100"/>
                    <a:pt x="2005" y="314"/>
                  </a:cubicBezTo>
                  <a:cubicBezTo>
                    <a:pt x="1979" y="328"/>
                    <a:pt x="1961" y="346"/>
                    <a:pt x="1947" y="367"/>
                  </a:cubicBezTo>
                  <a:cubicBezTo>
                    <a:pt x="768" y="746"/>
                    <a:pt x="1" y="1961"/>
                    <a:pt x="426" y="3235"/>
                  </a:cubicBezTo>
                  <a:cubicBezTo>
                    <a:pt x="774" y="4275"/>
                    <a:pt x="1726" y="4881"/>
                    <a:pt x="2732" y="4881"/>
                  </a:cubicBezTo>
                  <a:cubicBezTo>
                    <a:pt x="2778" y="4881"/>
                    <a:pt x="2823" y="4880"/>
                    <a:pt x="2869" y="4877"/>
                  </a:cubicBezTo>
                  <a:cubicBezTo>
                    <a:pt x="3180" y="4860"/>
                    <a:pt x="3494" y="4786"/>
                    <a:pt x="3794" y="4651"/>
                  </a:cubicBezTo>
                  <a:cubicBezTo>
                    <a:pt x="4991" y="4106"/>
                    <a:pt x="5734" y="2589"/>
                    <a:pt x="5201" y="1335"/>
                  </a:cubicBezTo>
                  <a:cubicBezTo>
                    <a:pt x="4843" y="499"/>
                    <a:pt x="3984" y="0"/>
                    <a:pt x="31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8;p41"/>
            <p:cNvSpPr/>
            <p:nvPr/>
          </p:nvSpPr>
          <p:spPr>
            <a:xfrm>
              <a:off x="6170075" y="2965157"/>
              <a:ext cx="76700" cy="71575"/>
            </a:xfrm>
            <a:custGeom>
              <a:avLst/>
              <a:gdLst/>
              <a:ahLst/>
              <a:cxnLst/>
              <a:rect l="l" t="t" r="r" b="b"/>
              <a:pathLst>
                <a:path w="3068" h="2863" extrusionOk="0">
                  <a:moveTo>
                    <a:pt x="1237" y="374"/>
                  </a:moveTo>
                  <a:cubicBezTo>
                    <a:pt x="1256" y="381"/>
                    <a:pt x="1276" y="386"/>
                    <a:pt x="1299" y="386"/>
                  </a:cubicBezTo>
                  <a:cubicBezTo>
                    <a:pt x="1304" y="386"/>
                    <a:pt x="1310" y="386"/>
                    <a:pt x="1316" y="385"/>
                  </a:cubicBezTo>
                  <a:cubicBezTo>
                    <a:pt x="1344" y="383"/>
                    <a:pt x="1372" y="382"/>
                    <a:pt x="1399" y="382"/>
                  </a:cubicBezTo>
                  <a:cubicBezTo>
                    <a:pt x="2536" y="382"/>
                    <a:pt x="3067" y="1939"/>
                    <a:pt x="1879" y="2399"/>
                  </a:cubicBezTo>
                  <a:cubicBezTo>
                    <a:pt x="1750" y="2449"/>
                    <a:pt x="1619" y="2473"/>
                    <a:pt x="1491" y="2473"/>
                  </a:cubicBezTo>
                  <a:cubicBezTo>
                    <a:pt x="1104" y="2473"/>
                    <a:pt x="748" y="2252"/>
                    <a:pt x="587" y="1854"/>
                  </a:cubicBezTo>
                  <a:cubicBezTo>
                    <a:pt x="342" y="1258"/>
                    <a:pt x="684" y="637"/>
                    <a:pt x="1237" y="374"/>
                  </a:cubicBezTo>
                  <a:close/>
                  <a:moveTo>
                    <a:pt x="1465" y="1"/>
                  </a:moveTo>
                  <a:cubicBezTo>
                    <a:pt x="1416" y="1"/>
                    <a:pt x="1366" y="3"/>
                    <a:pt x="1316" y="9"/>
                  </a:cubicBezTo>
                  <a:cubicBezTo>
                    <a:pt x="1201" y="21"/>
                    <a:pt x="1141" y="116"/>
                    <a:pt x="1136" y="208"/>
                  </a:cubicBezTo>
                  <a:cubicBezTo>
                    <a:pt x="462" y="367"/>
                    <a:pt x="0" y="991"/>
                    <a:pt x="138" y="1720"/>
                  </a:cubicBezTo>
                  <a:cubicBezTo>
                    <a:pt x="265" y="2388"/>
                    <a:pt x="835" y="2863"/>
                    <a:pt x="1486" y="2863"/>
                  </a:cubicBezTo>
                  <a:cubicBezTo>
                    <a:pt x="1583" y="2863"/>
                    <a:pt x="1681" y="2852"/>
                    <a:pt x="1780" y="2830"/>
                  </a:cubicBezTo>
                  <a:cubicBezTo>
                    <a:pt x="2456" y="2683"/>
                    <a:pt x="3018" y="2073"/>
                    <a:pt x="2955" y="1360"/>
                  </a:cubicBezTo>
                  <a:cubicBezTo>
                    <a:pt x="2888" y="613"/>
                    <a:pt x="2204" y="1"/>
                    <a:pt x="1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descr="Phát hiện mới về cư dân châu Âu vào thời kỳ Đồ đ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1" y="154859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XÃ HỘI CỔ SƠ, NHÌN TỪ DIỄN TRÌNH TƯ DUY CON NGƯỜI NGUYÊN THỦY - 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51" y="1559260"/>
            <a:ext cx="3887129" cy="2187384"/>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oogle Shape;1049;p41"/>
          <p:cNvGrpSpPr/>
          <p:nvPr/>
        </p:nvGrpSpPr>
        <p:grpSpPr>
          <a:xfrm>
            <a:off x="833551" y="4772876"/>
            <a:ext cx="7378881" cy="204890"/>
            <a:chOff x="833551" y="4772876"/>
            <a:chExt cx="7378881" cy="204890"/>
          </a:xfrm>
        </p:grpSpPr>
        <p:sp>
          <p:nvSpPr>
            <p:cNvPr id="79" name="Google Shape;1051;p41">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52;p41">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53;p41">
              <a:hlinkClick r:id="rId5"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4087582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505514"/>
            <a:ext cx="9643403" cy="560618"/>
          </a:xfrm>
        </p:spPr>
        <p:txBody>
          <a:bodyPr>
            <a:noAutofit/>
          </a:bodyPr>
          <a:lstStyle/>
          <a:p>
            <a:pPr>
              <a:lnSpc>
                <a:spcPct val="150000"/>
              </a:lnSpc>
            </a:pPr>
            <a:r>
              <a:rPr lang="en-US" sz="2000" dirty="0">
                <a:latin typeface="+mn-lt"/>
              </a:rPr>
              <a:t>? </a:t>
            </a:r>
            <a:r>
              <a:rPr lang="en-US" sz="2000" dirty="0" err="1">
                <a:latin typeface="+mn-lt"/>
              </a:rPr>
              <a:t>Quan</a:t>
            </a:r>
            <a:r>
              <a:rPr lang="en-US" sz="2000" dirty="0">
                <a:latin typeface="+mn-lt"/>
              </a:rPr>
              <a:t> </a:t>
            </a:r>
            <a:r>
              <a:rPr lang="en-US" sz="2000" dirty="0" err="1">
                <a:latin typeface="+mn-lt"/>
              </a:rPr>
              <a:t>sát</a:t>
            </a:r>
            <a:r>
              <a:rPr lang="en-US" sz="2000" dirty="0">
                <a:latin typeface="+mn-lt"/>
              </a:rPr>
              <a:t> </a:t>
            </a:r>
            <a:r>
              <a:rPr lang="en-US" sz="2000" dirty="0" err="1">
                <a:latin typeface="+mn-lt"/>
              </a:rPr>
              <a:t>các</a:t>
            </a:r>
            <a:r>
              <a:rPr lang="en-US" sz="2000" dirty="0">
                <a:latin typeface="+mn-lt"/>
              </a:rPr>
              <a:t> </a:t>
            </a:r>
            <a:r>
              <a:rPr lang="en-US" sz="2000" dirty="0" err="1">
                <a:latin typeface="+mn-lt"/>
              </a:rPr>
              <a:t>hình</a:t>
            </a:r>
            <a:r>
              <a:rPr lang="en-US" sz="2000" dirty="0">
                <a:latin typeface="+mn-lt"/>
              </a:rPr>
              <a:t> </a:t>
            </a:r>
            <a:r>
              <a:rPr lang="en-US" sz="2000" dirty="0" err="1">
                <a:latin typeface="+mn-lt"/>
              </a:rPr>
              <a:t>ảnh</a:t>
            </a:r>
            <a:r>
              <a:rPr lang="en-US" sz="2000" dirty="0">
                <a:latin typeface="+mn-lt"/>
              </a:rPr>
              <a:t> </a:t>
            </a:r>
            <a:r>
              <a:rPr lang="en-US" sz="2000" dirty="0" err="1">
                <a:latin typeface="+mn-lt"/>
              </a:rPr>
              <a:t>sau</a:t>
            </a:r>
            <a:r>
              <a:rPr lang="en-US" sz="2000" dirty="0">
                <a:latin typeface="+mn-lt"/>
              </a:rPr>
              <a:t> </a:t>
            </a:r>
            <a:r>
              <a:rPr lang="en-US" sz="2000" dirty="0" err="1">
                <a:latin typeface="+mn-lt"/>
              </a:rPr>
              <a:t>và</a:t>
            </a:r>
            <a:r>
              <a:rPr lang="en-US" sz="2000" dirty="0">
                <a:latin typeface="+mn-lt"/>
              </a:rPr>
              <a:t> </a:t>
            </a:r>
            <a:r>
              <a:rPr lang="en-US" sz="2000" dirty="0" err="1">
                <a:latin typeface="+mn-lt"/>
              </a:rPr>
              <a:t>cho</a:t>
            </a:r>
            <a:r>
              <a:rPr lang="en-US" sz="2000" dirty="0">
                <a:latin typeface="+mn-lt"/>
              </a:rPr>
              <a:t> </a:t>
            </a:r>
            <a:r>
              <a:rPr lang="en-US" sz="2000" dirty="0" err="1">
                <a:latin typeface="+mn-lt"/>
              </a:rPr>
              <a:t>biết</a:t>
            </a:r>
            <a:r>
              <a:rPr lang="en-US" sz="2000" dirty="0">
                <a:latin typeface="+mn-lt"/>
              </a:rPr>
              <a:t> </a:t>
            </a:r>
            <a:r>
              <a:rPr lang="en-US" sz="2000" dirty="0" err="1">
                <a:latin typeface="+mn-lt"/>
              </a:rPr>
              <a:t>các</a:t>
            </a:r>
            <a:r>
              <a:rPr lang="en-US" sz="2000" dirty="0">
                <a:latin typeface="+mn-lt"/>
              </a:rPr>
              <a:t> </a:t>
            </a:r>
            <a:r>
              <a:rPr lang="en-US" sz="2000" dirty="0" err="1">
                <a:latin typeface="+mn-lt"/>
              </a:rPr>
              <a:t>vật</a:t>
            </a:r>
            <a:r>
              <a:rPr lang="en-US" sz="2000" dirty="0">
                <a:latin typeface="+mn-lt"/>
              </a:rPr>
              <a:t> </a:t>
            </a:r>
            <a:r>
              <a:rPr lang="en-US" sz="2000" dirty="0" err="1">
                <a:latin typeface="+mn-lt"/>
              </a:rPr>
              <a:t>liệu</a:t>
            </a:r>
            <a:r>
              <a:rPr lang="en-US" sz="2000" dirty="0">
                <a:latin typeface="+mn-lt"/>
              </a:rPr>
              <a:t> </a:t>
            </a:r>
            <a:r>
              <a:rPr lang="en-US" sz="2000" dirty="0" err="1">
                <a:latin typeface="+mn-lt"/>
              </a:rPr>
              <a:t>tạo</a:t>
            </a:r>
            <a:r>
              <a:rPr lang="en-US" sz="2000" dirty="0">
                <a:latin typeface="+mn-lt"/>
              </a:rPr>
              <a:t> </a:t>
            </a:r>
            <a:r>
              <a:rPr lang="en-US" sz="2000" dirty="0" err="1">
                <a:latin typeface="+mn-lt"/>
              </a:rPr>
              <a:t>ra</a:t>
            </a:r>
            <a:r>
              <a:rPr lang="en-US" sz="2000" dirty="0">
                <a:latin typeface="+mn-lt"/>
              </a:rPr>
              <a:t> </a:t>
            </a:r>
            <a:r>
              <a:rPr lang="en-US" sz="2000" dirty="0" err="1">
                <a:latin typeface="+mn-lt"/>
              </a:rPr>
              <a:t>chúng</a:t>
            </a:r>
            <a:br>
              <a:rPr lang="en-US" sz="2250" dirty="0">
                <a:latin typeface="+mn-lt"/>
              </a:rPr>
            </a:br>
            <a:endParaRPr lang="en-US" sz="2250" dirty="0">
              <a:latin typeface="+mn-lt"/>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095869"/>
            <a:ext cx="2846757" cy="18930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3432" y="1095869"/>
            <a:ext cx="2694904" cy="18930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121" y="1095869"/>
            <a:ext cx="2857500" cy="1893094"/>
          </a:xfrm>
          <a:prstGeom prst="rect">
            <a:avLst/>
          </a:prstGeom>
        </p:spPr>
      </p:pic>
      <p:sp>
        <p:nvSpPr>
          <p:cNvPr id="8" name="Oval 7"/>
          <p:cNvSpPr/>
          <p:nvPr/>
        </p:nvSpPr>
        <p:spPr>
          <a:xfrm>
            <a:off x="985235" y="3376247"/>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1</a:t>
            </a:r>
          </a:p>
        </p:txBody>
      </p:sp>
      <p:sp>
        <p:nvSpPr>
          <p:cNvPr id="9" name="Oval 8"/>
          <p:cNvSpPr/>
          <p:nvPr/>
        </p:nvSpPr>
        <p:spPr>
          <a:xfrm>
            <a:off x="4275317" y="3376247"/>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2</a:t>
            </a:r>
          </a:p>
        </p:txBody>
      </p:sp>
      <p:sp>
        <p:nvSpPr>
          <p:cNvPr id="10" name="Oval 9"/>
          <p:cNvSpPr/>
          <p:nvPr/>
        </p:nvSpPr>
        <p:spPr>
          <a:xfrm>
            <a:off x="7799273" y="3376246"/>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3</a:t>
            </a:r>
          </a:p>
        </p:txBody>
      </p:sp>
      <p:sp>
        <p:nvSpPr>
          <p:cNvPr id="11" name="Rectangle 10"/>
          <p:cNvSpPr/>
          <p:nvPr/>
        </p:nvSpPr>
        <p:spPr>
          <a:xfrm>
            <a:off x="161925" y="3331776"/>
            <a:ext cx="2846757"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cs typeface="Arial" panose="020B0604020202020204" pitchFamily="34" charset="0"/>
              </a:rPr>
              <a:t>Rìu</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làm</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bằng</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đá</a:t>
            </a:r>
            <a:endParaRPr lang="en-US" sz="2100" dirty="0">
              <a:solidFill>
                <a:schemeClr val="tx1"/>
              </a:solidFill>
              <a:cs typeface="Arial" panose="020B0604020202020204" pitchFamily="34" charset="0"/>
            </a:endParaRPr>
          </a:p>
        </p:txBody>
      </p:sp>
      <p:sp>
        <p:nvSpPr>
          <p:cNvPr id="12" name="Rectangle 11"/>
          <p:cNvSpPr/>
          <p:nvPr/>
        </p:nvSpPr>
        <p:spPr>
          <a:xfrm>
            <a:off x="3271552" y="3331775"/>
            <a:ext cx="2726783"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cs typeface="Arial" panose="020B0604020202020204" pitchFamily="34" charset="0"/>
              </a:rPr>
              <a:t>Dao làm bằng đồng</a:t>
            </a:r>
          </a:p>
        </p:txBody>
      </p:sp>
      <p:sp>
        <p:nvSpPr>
          <p:cNvPr id="13" name="Rectangle 12"/>
          <p:cNvSpPr/>
          <p:nvPr/>
        </p:nvSpPr>
        <p:spPr>
          <a:xfrm>
            <a:off x="6362054" y="3331775"/>
            <a:ext cx="2781946"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cs typeface="Arial" panose="020B0604020202020204" pitchFamily="34" charset="0"/>
              </a:rPr>
              <a:t>Dụng cụ lao động bằng sắt</a:t>
            </a:r>
          </a:p>
        </p:txBody>
      </p:sp>
      <p:grpSp>
        <p:nvGrpSpPr>
          <p:cNvPr id="14" name="Google Shape;979;p41"/>
          <p:cNvGrpSpPr/>
          <p:nvPr/>
        </p:nvGrpSpPr>
        <p:grpSpPr>
          <a:xfrm>
            <a:off x="2386361" y="-14261"/>
            <a:ext cx="4114044" cy="665546"/>
            <a:chOff x="7728915" y="1917859"/>
            <a:chExt cx="1034486" cy="222599"/>
          </a:xfrm>
        </p:grpSpPr>
        <p:sp>
          <p:nvSpPr>
            <p:cNvPr id="15"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1019;p41"/>
          <p:cNvSpPr txBox="1">
            <a:spLocks/>
          </p:cNvSpPr>
          <p:nvPr/>
        </p:nvSpPr>
        <p:spPr>
          <a:xfrm>
            <a:off x="2878141" y="-66478"/>
            <a:ext cx="2950502" cy="5540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2pPr>
            <a:lvl3pPr marR="0" lvl="2"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3pPr>
            <a:lvl4pPr marR="0" lvl="3"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4pPr>
            <a:lvl5pPr marR="0" lvl="4"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5pPr>
            <a:lvl6pPr marR="0" lvl="5"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6pPr>
            <a:lvl7pPr marR="0" lvl="6"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7pPr>
            <a:lvl8pPr marR="0" lvl="7"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8pPr>
            <a:lvl9pPr marR="0" lvl="8"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9pPr>
          </a:lstStyle>
          <a:p>
            <a:r>
              <a:rPr lang="en-US" sz="3600" dirty="0">
                <a:latin typeface="+mn-lt"/>
              </a:rPr>
              <a:t>I. </a:t>
            </a:r>
            <a:r>
              <a:rPr lang="en-US" sz="3600" dirty="0" err="1">
                <a:latin typeface="+mn-lt"/>
              </a:rPr>
              <a:t>Vật</a:t>
            </a:r>
            <a:r>
              <a:rPr lang="en-US" sz="3600" dirty="0">
                <a:latin typeface="+mn-lt"/>
              </a:rPr>
              <a:t> </a:t>
            </a:r>
            <a:r>
              <a:rPr lang="en-US" sz="3600" dirty="0" err="1">
                <a:latin typeface="+mn-lt"/>
              </a:rPr>
              <a:t>liệu</a:t>
            </a:r>
            <a:endParaRPr lang="en-US" sz="3600" dirty="0">
              <a:latin typeface="+mn-lt"/>
            </a:endParaRPr>
          </a:p>
        </p:txBody>
      </p:sp>
    </p:spTree>
    <p:extLst>
      <p:ext uri="{BB962C8B-B14F-4D97-AF65-F5344CB8AC3E}">
        <p14:creationId xmlns:p14="http://schemas.microsoft.com/office/powerpoint/2010/main" val="41838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1743</Words>
  <Application>Microsoft Office PowerPoint</Application>
  <PresentationFormat>On-screen Show (16:9)</PresentationFormat>
  <Paragraphs>268</Paragraphs>
  <Slides>39</Slides>
  <Notes>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Times New Roman</vt:lpstr>
      <vt:lpstr>Didact Gothic</vt:lpstr>
      <vt:lpstr>Catamaran</vt:lpstr>
      <vt:lpstr>Calibri</vt:lpstr>
      <vt:lpstr>Wingdings 3</vt:lpstr>
      <vt:lpstr>Vibur</vt:lpstr>
      <vt:lpstr>Tahoma</vt:lpstr>
      <vt:lpstr>Arial</vt:lpstr>
      <vt:lpstr>.VnRevue</vt:lpstr>
      <vt:lpstr>Amatic SC</vt:lpstr>
      <vt:lpstr>Giant Doodles Newsletter by Slidesgo</vt:lpstr>
      <vt:lpstr>PowerPoint Presentation</vt:lpstr>
      <vt:lpstr>PowerPoint Presentation</vt:lpstr>
      <vt:lpstr>PowerPoint Presentation</vt:lpstr>
      <vt:lpstr>PowerPoint Presentation</vt:lpstr>
      <vt:lpstr>PowerPoint Presentation</vt:lpstr>
      <vt:lpstr>BÀI 12.  MỘT SỐ VẬT LIỆU</vt:lpstr>
      <vt:lpstr>PowerPoint Presentation</vt:lpstr>
      <vt:lpstr>I. Vật liệu</vt:lpstr>
      <vt:lpstr>? Quan sát các hình ảnh sau và cho biết các vật liệu tạo ra chúng </vt:lpstr>
      <vt:lpstr>I. Vật liệu</vt:lpstr>
      <vt:lpstr>Câu 1: Quan sát hình ảnh, cho biết vật liệu làm ra chúng và xác định những vật liệu này có sẵn trong tự nhiên hay do con người làm ra. Sau đó điền vào phiếu học tập số 1 sau đây: </vt:lpstr>
      <vt:lpstr>NHIỆM VỤ HỌC SINH:  Thảo luận nhóm cặp   THỜI GIAN:  3 PHÚT </vt:lpstr>
      <vt:lpstr>I. Vật liệu</vt:lpstr>
      <vt:lpstr>I. Vật liệu</vt:lpstr>
      <vt:lpstr>PowerPoint Presentation</vt:lpstr>
      <vt:lpstr>PowerPoint Presentation</vt:lpstr>
      <vt:lpstr>II. TÍNH CHẤT VÀ ỨNG DỤNG CỦA VẬT LIỆU</vt:lpstr>
      <vt:lpstr>PowerPoint Presentation</vt:lpstr>
      <vt:lpstr>PowerPoint Presentation</vt:lpstr>
      <vt:lpstr>PowerPoint Presentation</vt:lpstr>
      <vt:lpstr>II. TÍNH CHẤT VÀ ỨNG DỤNG CỦA VẬT LIỆU</vt:lpstr>
      <vt:lpstr>PowerPoint Presentation</vt:lpstr>
      <vt:lpstr>PowerPoint Presentation</vt:lpstr>
      <vt:lpstr>PowerPoint Presentation</vt:lpstr>
      <vt:lpstr>PowerPoint Presentation</vt:lpstr>
      <vt:lpstr>II. TÍNH CHẤT VÀ ỨNG DỤNG CỦA VẬT LIỆU</vt:lpstr>
      <vt:lpstr>PowerPoint Presentation</vt:lpstr>
      <vt:lpstr>TÍNH CHẤT CỦA MỘT SỐ VẬT LIỆU THÔNG DỤNG </vt:lpstr>
      <vt:lpstr>PowerPoint Presentation</vt:lpstr>
      <vt:lpstr>PowerPoint Presentation</vt:lpstr>
      <vt:lpstr>PowerPoint Presentation</vt:lpstr>
      <vt:lpstr>PowerPoint Presentation</vt:lpstr>
      <vt:lpstr>CỦNG CỐ</vt:lpstr>
      <vt:lpstr>XỬ LÝ RÁC RÁC THẢI SINH HOẠT</vt:lpstr>
      <vt:lpstr>CHU TRÌNH 3R</vt:lpstr>
      <vt:lpstr>PowerPoint Presentation</vt:lpstr>
      <vt:lpstr>HOÀN THÀNH PHIẾU HỌC TẬP SỐ 4</vt:lpstr>
      <vt:lpstr>LUYỆN TẬP</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MỘT SỐ VẬT LIỆU</dc:title>
  <dc:creator>Admin</dc:creator>
  <cp:lastModifiedBy>Administrator</cp:lastModifiedBy>
  <cp:revision>87</cp:revision>
  <cp:lastPrinted>2022-10-21T00:53:28Z</cp:lastPrinted>
  <dcterms:modified xsi:type="dcterms:W3CDTF">2023-08-03T03:17:19Z</dcterms:modified>
</cp:coreProperties>
</file>