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ID" ContentType="audio/mid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media/audio2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83" r:id="rId2"/>
    <p:sldId id="284" r:id="rId3"/>
    <p:sldId id="259" r:id="rId4"/>
    <p:sldId id="260" r:id="rId5"/>
    <p:sldId id="261" r:id="rId6"/>
    <p:sldId id="273" r:id="rId7"/>
    <p:sldId id="271" r:id="rId8"/>
    <p:sldId id="274" r:id="rId9"/>
    <p:sldId id="264" r:id="rId10"/>
    <p:sldId id="276" r:id="rId11"/>
    <p:sldId id="277" r:id="rId12"/>
    <p:sldId id="279" r:id="rId13"/>
    <p:sldId id="272" r:id="rId14"/>
    <p:sldId id="281" r:id="rId15"/>
    <p:sldId id="282" r:id="rId16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FF00FF"/>
    <a:srgbClr val="CCFF33"/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90FC40-FA77-4E74-94CB-2FAD3A02C1D0}" type="datetimeFigureOut">
              <a:rPr lang="vi-VN" smtClean="0"/>
              <a:t>05/09/2021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9581AA-A51D-4616-8DF2-B57A069F15E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47531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E39D89E2-3B74-4493-996B-4DF050CBF288}" type="slidenum">
              <a:rPr lang="en-US" sz="1200"/>
              <a:pPr/>
              <a:t>2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0414051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AF5E946-1718-4D48-B318-B4347B5368B0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vi-VN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6579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581AA-A51D-4616-8DF2-B57A069F15EF}" type="slidenum">
              <a:rPr lang="vi-VN" smtClean="0"/>
              <a:t>13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12161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AF5E946-1718-4D48-B318-B4347B5368B0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vi-VN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742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973FBF9-5BE9-4325-80C8-4A8FFBFD2B0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vi-VN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56403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3BA676-F2C9-4A48-BBF4-58D72D2422A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vi-VN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94913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9B56AED-6BEB-42A0-B804-5D4F581BEC3B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vi-VN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7850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9B56AED-6BEB-42A0-B804-5D4F581BEC3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vi-VN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8759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9B56AED-6BEB-42A0-B804-5D4F581BEC3B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vi-VN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2531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AF5E946-1718-4D48-B318-B4347B5368B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vi-VN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40756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9B56AED-6BEB-42A0-B804-5D4F581BEC3B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vi-VN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4794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AF5E946-1718-4D48-B318-B4347B5368B0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vi-VN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734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08231-2E08-45C4-AD98-A63854DA3897}" type="datetimeFigureOut">
              <a:rPr lang="vi-VN" smtClean="0"/>
              <a:t>05/09/2021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C5F68-4854-4CAE-9D1A-93658648703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02696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08231-2E08-45C4-AD98-A63854DA3897}" type="datetimeFigureOut">
              <a:rPr lang="vi-VN" smtClean="0"/>
              <a:t>05/09/2021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C5F68-4854-4CAE-9D1A-93658648703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30813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08231-2E08-45C4-AD98-A63854DA3897}" type="datetimeFigureOut">
              <a:rPr lang="vi-VN" smtClean="0"/>
              <a:t>05/09/2021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C5F68-4854-4CAE-9D1A-93658648703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14676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08231-2E08-45C4-AD98-A63854DA3897}" type="datetimeFigureOut">
              <a:rPr lang="vi-VN" smtClean="0"/>
              <a:t>05/09/2021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C5F68-4854-4CAE-9D1A-93658648703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90469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08231-2E08-45C4-AD98-A63854DA3897}" type="datetimeFigureOut">
              <a:rPr lang="vi-VN" smtClean="0"/>
              <a:t>05/09/2021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C5F68-4854-4CAE-9D1A-93658648703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26712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08231-2E08-45C4-AD98-A63854DA3897}" type="datetimeFigureOut">
              <a:rPr lang="vi-VN" smtClean="0"/>
              <a:t>05/09/2021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C5F68-4854-4CAE-9D1A-93658648703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45651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08231-2E08-45C4-AD98-A63854DA3897}" type="datetimeFigureOut">
              <a:rPr lang="vi-VN" smtClean="0"/>
              <a:t>05/09/2021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C5F68-4854-4CAE-9D1A-93658648703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06114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08231-2E08-45C4-AD98-A63854DA3897}" type="datetimeFigureOut">
              <a:rPr lang="vi-VN" smtClean="0"/>
              <a:t>05/09/2021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C5F68-4854-4CAE-9D1A-93658648703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74472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08231-2E08-45C4-AD98-A63854DA3897}" type="datetimeFigureOut">
              <a:rPr lang="vi-VN" smtClean="0"/>
              <a:t>05/09/2021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C5F68-4854-4CAE-9D1A-93658648703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00442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08231-2E08-45C4-AD98-A63854DA3897}" type="datetimeFigureOut">
              <a:rPr lang="vi-VN" smtClean="0"/>
              <a:t>05/09/2021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C5F68-4854-4CAE-9D1A-93658648703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91572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08231-2E08-45C4-AD98-A63854DA3897}" type="datetimeFigureOut">
              <a:rPr lang="vi-VN" smtClean="0"/>
              <a:t>05/09/2021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C5F68-4854-4CAE-9D1A-93658648703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66415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D08231-2E08-45C4-AD98-A63854DA3897}" type="datetimeFigureOut">
              <a:rPr lang="vi-VN" smtClean="0"/>
              <a:t>05/09/2021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C5F68-4854-4CAE-9D1A-93658648703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68021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ID"/><Relationship Id="rId1" Type="http://schemas.microsoft.com/office/2007/relationships/media" Target="../media/media1.MID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.png"/><Relationship Id="rId10" Type="http://schemas.openxmlformats.org/officeDocument/2006/relationships/image" Target="../media/image6.wmf"/><Relationship Id="rId4" Type="http://schemas.openxmlformats.org/officeDocument/2006/relationships/audio" Target="../media/audio1.wav"/><Relationship Id="rId9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png"/><Relationship Id="rId9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2063754" y="2382094"/>
            <a:ext cx="1349375" cy="1371600"/>
            <a:chOff x="2844800" y="1422399"/>
            <a:chExt cx="2235200" cy="2235200"/>
          </a:xfrm>
        </p:grpSpPr>
        <p:sp>
          <p:nvSpPr>
            <p:cNvPr id="3" name=" 3"/>
            <p:cNvSpPr/>
            <p:nvPr/>
          </p:nvSpPr>
          <p:spPr>
            <a:xfrm>
              <a:off x="2844800" y="1422399"/>
              <a:ext cx="2235200" cy="2235200"/>
            </a:xfrm>
            <a:prstGeom prst="gear9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 4"/>
            <p:cNvSpPr/>
            <p:nvPr/>
          </p:nvSpPr>
          <p:spPr>
            <a:xfrm>
              <a:off x="3294470" y="1944980"/>
              <a:ext cx="1335861" cy="11512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0640" tIns="40640" rIns="40640" bIns="40640" spcCol="1270" anchor="ctr"/>
            <a:lstStyle/>
            <a:p>
              <a:pPr algn="ctr" defTabSz="1422400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defRPr/>
              </a:pPr>
              <a:endParaRPr lang="vi-VN" sz="3200">
                <a:solidFill>
                  <a:prstClr val="white"/>
                </a:solidFill>
                <a:latin typeface="+mj-lt"/>
              </a:endParaRPr>
            </a:p>
          </p:txBody>
        </p:sp>
      </p:grpSp>
      <p:pic>
        <p:nvPicPr>
          <p:cNvPr id="2" name="Group 20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36753">
            <a:off x="1388034" y="1140860"/>
            <a:ext cx="1600200" cy="152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23"/>
          <p:cNvGrpSpPr>
            <a:grpSpLocks/>
          </p:cNvGrpSpPr>
          <p:nvPr/>
        </p:nvGrpSpPr>
        <p:grpSpPr bwMode="auto">
          <a:xfrm rot="20819834">
            <a:off x="201372" y="247647"/>
            <a:ext cx="1565275" cy="1600200"/>
            <a:chOff x="2844800" y="1422399"/>
            <a:chExt cx="2235200" cy="2235200"/>
          </a:xfrm>
        </p:grpSpPr>
        <p:sp>
          <p:nvSpPr>
            <p:cNvPr id="25" name=" 3"/>
            <p:cNvSpPr/>
            <p:nvPr/>
          </p:nvSpPr>
          <p:spPr>
            <a:xfrm>
              <a:off x="2844800" y="1422399"/>
              <a:ext cx="2235200" cy="2235200"/>
            </a:xfrm>
            <a:prstGeom prst="gear9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 4"/>
            <p:cNvSpPr/>
            <p:nvPr/>
          </p:nvSpPr>
          <p:spPr>
            <a:xfrm>
              <a:off x="3274997" y="1933294"/>
              <a:ext cx="1337493" cy="11486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0640" tIns="40640" rIns="40640" bIns="40640" anchor="ctr"/>
            <a:lstStyle/>
            <a:p>
              <a:pPr algn="ctr" defTabSz="1422400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defRPr/>
              </a:pPr>
              <a:endParaRPr lang="en-US" sz="3200">
                <a:solidFill>
                  <a:srgbClr val="FF3300"/>
                </a:solidFill>
                <a:latin typeface="+mj-lt"/>
              </a:endParaRPr>
            </a:p>
          </p:txBody>
        </p:sp>
      </p:grpSp>
      <p:pic>
        <p:nvPicPr>
          <p:cNvPr id="5" name="Group 26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1104" y="897974"/>
            <a:ext cx="129540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roup 20"/>
          <p:cNvPicPr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2510" y="784478"/>
            <a:ext cx="1219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99" name="Rectangle 51"/>
          <p:cNvSpPr>
            <a:spLocks noChangeArrowheads="1"/>
          </p:cNvSpPr>
          <p:nvPr/>
        </p:nvSpPr>
        <p:spPr bwMode="auto">
          <a:xfrm>
            <a:off x="4162572" y="990600"/>
            <a:ext cx="84780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</a:t>
            </a:r>
          </a:p>
        </p:txBody>
      </p:sp>
      <p:sp>
        <p:nvSpPr>
          <p:cNvPr id="2100" name="Rectangle 52"/>
          <p:cNvSpPr>
            <a:spLocks noChangeArrowheads="1"/>
          </p:cNvSpPr>
          <p:nvPr/>
        </p:nvSpPr>
        <p:spPr bwMode="auto">
          <a:xfrm>
            <a:off x="457200" y="575604"/>
            <a:ext cx="990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50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</a:t>
            </a:r>
          </a:p>
        </p:txBody>
      </p:sp>
      <p:sp>
        <p:nvSpPr>
          <p:cNvPr id="2101" name="Rectangle 53"/>
          <p:cNvSpPr>
            <a:spLocks noChangeArrowheads="1"/>
          </p:cNvSpPr>
          <p:nvPr/>
        </p:nvSpPr>
        <p:spPr bwMode="auto">
          <a:xfrm>
            <a:off x="2250390" y="2614193"/>
            <a:ext cx="990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50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</a:t>
            </a:r>
          </a:p>
        </p:txBody>
      </p:sp>
      <p:sp>
        <p:nvSpPr>
          <p:cNvPr id="2102" name="Rectangle 54"/>
          <p:cNvSpPr>
            <a:spLocks noChangeArrowheads="1"/>
          </p:cNvSpPr>
          <p:nvPr/>
        </p:nvSpPr>
        <p:spPr bwMode="auto">
          <a:xfrm>
            <a:off x="1759168" y="1517637"/>
            <a:ext cx="796925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Ô</a:t>
            </a:r>
          </a:p>
        </p:txBody>
      </p:sp>
      <p:sp>
        <p:nvSpPr>
          <p:cNvPr id="2103" name="Rectangle 55"/>
          <p:cNvSpPr>
            <a:spLocks noChangeArrowheads="1"/>
          </p:cNvSpPr>
          <p:nvPr/>
        </p:nvSpPr>
        <p:spPr bwMode="auto">
          <a:xfrm>
            <a:off x="2947333" y="1127156"/>
            <a:ext cx="961978" cy="786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4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</a:t>
            </a:r>
          </a:p>
        </p:txBody>
      </p:sp>
      <p:sp>
        <p:nvSpPr>
          <p:cNvPr id="32780" name="Oval 56"/>
          <p:cNvSpPr>
            <a:spLocks noChangeArrowheads="1"/>
          </p:cNvSpPr>
          <p:nvPr/>
        </p:nvSpPr>
        <p:spPr bwMode="auto">
          <a:xfrm>
            <a:off x="6248400" y="582613"/>
            <a:ext cx="2438400" cy="2312987"/>
          </a:xfrm>
          <a:prstGeom prst="ellipse">
            <a:avLst/>
          </a:prstGeom>
          <a:solidFill>
            <a:schemeClr val="bg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>
              <a:solidFill>
                <a:srgbClr val="000000"/>
              </a:solidFill>
              <a:latin typeface="+mj-lt"/>
            </a:endParaRPr>
          </a:p>
        </p:txBody>
      </p:sp>
      <p:sp>
        <p:nvSpPr>
          <p:cNvPr id="32781" name="Oval 57"/>
          <p:cNvSpPr>
            <a:spLocks noChangeArrowheads="1"/>
          </p:cNvSpPr>
          <p:nvPr/>
        </p:nvSpPr>
        <p:spPr bwMode="auto">
          <a:xfrm>
            <a:off x="6650038" y="955675"/>
            <a:ext cx="1616075" cy="1524000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>
              <a:solidFill>
                <a:srgbClr val="000000"/>
              </a:solidFill>
              <a:latin typeface="+mj-lt"/>
            </a:endParaRPr>
          </a:p>
        </p:txBody>
      </p:sp>
      <p:sp>
        <p:nvSpPr>
          <p:cNvPr id="32782" name="Freeform 58"/>
          <p:cNvSpPr>
            <a:spLocks/>
          </p:cNvSpPr>
          <p:nvPr/>
        </p:nvSpPr>
        <p:spPr bwMode="auto">
          <a:xfrm>
            <a:off x="6897688" y="1209675"/>
            <a:ext cx="1179512" cy="104775"/>
          </a:xfrm>
          <a:custGeom>
            <a:avLst/>
            <a:gdLst>
              <a:gd name="T0" fmla="*/ 0 w 1440"/>
              <a:gd name="T1" fmla="*/ 0 h 128"/>
              <a:gd name="T2" fmla="*/ 2147483647 w 1440"/>
              <a:gd name="T3" fmla="*/ 2147483647 h 128"/>
              <a:gd name="T4" fmla="*/ 2147483647 w 1440"/>
              <a:gd name="T5" fmla="*/ 2147483647 h 128"/>
              <a:gd name="T6" fmla="*/ 2147483647 w 1440"/>
              <a:gd name="T7" fmla="*/ 2147483647 h 128"/>
              <a:gd name="T8" fmla="*/ 2147483647 w 1440"/>
              <a:gd name="T9" fmla="*/ 2147483647 h 128"/>
              <a:gd name="T10" fmla="*/ 2147483647 w 1440"/>
              <a:gd name="T11" fmla="*/ 2147483647 h 128"/>
              <a:gd name="T12" fmla="*/ 2147483647 w 1440"/>
              <a:gd name="T13" fmla="*/ 2147483647 h 1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440" h="128">
                <a:moveTo>
                  <a:pt x="0" y="0"/>
                </a:moveTo>
                <a:lnTo>
                  <a:pt x="162" y="44"/>
                </a:lnTo>
                <a:lnTo>
                  <a:pt x="408" y="95"/>
                </a:lnTo>
                <a:lnTo>
                  <a:pt x="687" y="128"/>
                </a:lnTo>
                <a:lnTo>
                  <a:pt x="975" y="103"/>
                </a:lnTo>
                <a:lnTo>
                  <a:pt x="1204" y="61"/>
                </a:lnTo>
                <a:lnTo>
                  <a:pt x="1440" y="1"/>
                </a:ln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32783" name="Freeform 59"/>
          <p:cNvSpPr>
            <a:spLocks/>
          </p:cNvSpPr>
          <p:nvPr/>
        </p:nvSpPr>
        <p:spPr bwMode="auto">
          <a:xfrm rot="10800000">
            <a:off x="6900863" y="2122488"/>
            <a:ext cx="1184275" cy="104775"/>
          </a:xfrm>
          <a:custGeom>
            <a:avLst/>
            <a:gdLst>
              <a:gd name="T0" fmla="*/ 0 w 1440"/>
              <a:gd name="T1" fmla="*/ 0 h 128"/>
              <a:gd name="T2" fmla="*/ 2147483647 w 1440"/>
              <a:gd name="T3" fmla="*/ 2147483647 h 128"/>
              <a:gd name="T4" fmla="*/ 2147483647 w 1440"/>
              <a:gd name="T5" fmla="*/ 2147483647 h 128"/>
              <a:gd name="T6" fmla="*/ 2147483647 w 1440"/>
              <a:gd name="T7" fmla="*/ 2147483647 h 128"/>
              <a:gd name="T8" fmla="*/ 2147483647 w 1440"/>
              <a:gd name="T9" fmla="*/ 2147483647 h 128"/>
              <a:gd name="T10" fmla="*/ 2147483647 w 1440"/>
              <a:gd name="T11" fmla="*/ 2147483647 h 128"/>
              <a:gd name="T12" fmla="*/ 2147483647 w 1440"/>
              <a:gd name="T13" fmla="*/ 2147483647 h 1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440" h="128">
                <a:moveTo>
                  <a:pt x="0" y="0"/>
                </a:moveTo>
                <a:lnTo>
                  <a:pt x="162" y="44"/>
                </a:lnTo>
                <a:lnTo>
                  <a:pt x="408" y="95"/>
                </a:lnTo>
                <a:lnTo>
                  <a:pt x="687" y="128"/>
                </a:lnTo>
                <a:lnTo>
                  <a:pt x="975" y="103"/>
                </a:lnTo>
                <a:lnTo>
                  <a:pt x="1204" y="61"/>
                </a:lnTo>
                <a:lnTo>
                  <a:pt x="1440" y="1"/>
                </a:ln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32784" name="Line 60"/>
          <p:cNvSpPr>
            <a:spLocks noChangeShapeType="1"/>
          </p:cNvSpPr>
          <p:nvPr/>
        </p:nvSpPr>
        <p:spPr bwMode="auto">
          <a:xfrm>
            <a:off x="6678613" y="1704975"/>
            <a:ext cx="1614487" cy="15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32785" name="Line 61"/>
          <p:cNvSpPr>
            <a:spLocks noChangeShapeType="1"/>
          </p:cNvSpPr>
          <p:nvPr/>
        </p:nvSpPr>
        <p:spPr bwMode="auto">
          <a:xfrm>
            <a:off x="7518400" y="969963"/>
            <a:ext cx="1588" cy="148431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pic>
        <p:nvPicPr>
          <p:cNvPr id="32786" name="Picture 62" descr="BOOKANI2"/>
          <p:cNvPicPr preferRelativeResize="0"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1701800"/>
            <a:ext cx="744538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7" name="Picture 63" descr="TORCH"/>
          <p:cNvPicPr preferRelativeResize="0"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1132" y="1100796"/>
            <a:ext cx="395288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12" name="CurvedRibbon3"/>
          <p:cNvSpPr>
            <a:spLocks noEditPoints="1" noChangeArrowheads="1"/>
          </p:cNvSpPr>
          <p:nvPr/>
        </p:nvSpPr>
        <p:spPr bwMode="auto">
          <a:xfrm>
            <a:off x="6248400" y="609600"/>
            <a:ext cx="2438400" cy="2286000"/>
          </a:xfrm>
          <a:custGeom>
            <a:avLst/>
            <a:gdLst>
              <a:gd name="G0" fmla="+- 0 0 0"/>
              <a:gd name="T0" fmla="*/ 90 256 1"/>
              <a:gd name="T1" fmla="*/ 0 256 1"/>
              <a:gd name="G1" fmla="+- 7597041 T0 T1"/>
              <a:gd name="T2" fmla="*/ 180 256 1"/>
              <a:gd name="T3" fmla="*/ 0 256 1"/>
              <a:gd name="G2" fmla="+- 7597041 T2 T3"/>
              <a:gd name="G3" fmla="?: G1 7597041 G2"/>
              <a:gd name="T4" fmla="*/ 0 256 1"/>
              <a:gd name="T5" fmla="*/ 90 256 1"/>
              <a:gd name="G4" fmla="+- G3 T4 T5"/>
              <a:gd name="T6" fmla="*/ 0 256 1"/>
              <a:gd name="T7" fmla="*/ 180 256 1"/>
              <a:gd name="G5" fmla="+- G3 T6 T7"/>
              <a:gd name="G6" fmla="?: G4 G5 G3"/>
              <a:gd name="G7" fmla="+- 7597041 0 0"/>
              <a:gd name="G8" fmla="*/ G6 2 1"/>
              <a:gd name="G9" fmla="+- 0 0 G8"/>
              <a:gd name="T8" fmla="*/ 180 256 1"/>
              <a:gd name="T9" fmla="*/ 0 256 1"/>
              <a:gd name="G10" fmla="+- G9 T8 T9"/>
              <a:gd name="G11" fmla="*/ G10 1 12"/>
              <a:gd name="G12" fmla="+- 7597041 G11 0"/>
              <a:gd name="G13" fmla="+- G12 G11 0"/>
              <a:gd name="G14" fmla="+- G13 G11 0"/>
              <a:gd name="G15" fmla="+- 8363 0 0"/>
              <a:gd name="G16" fmla="+- 10800 0 G15"/>
              <a:gd name="G17" fmla="*/ G16 1 8"/>
              <a:gd name="G18" fmla="*/ G16 7 16"/>
              <a:gd name="G19" fmla="+- G15 G17 0"/>
              <a:gd name="G20" fmla="+- G15 G18 0"/>
              <a:gd name="G21" fmla="+- 10800 0 G17"/>
              <a:gd name="G22" fmla="+- 10800 0 G15"/>
              <a:gd name="G23" fmla="+- 10800 G15 0"/>
              <a:gd name="G24" fmla="+- 10800 0 G19"/>
              <a:gd name="G25" fmla="+- 10800 G19 0"/>
              <a:gd name="G26" fmla="+- 10800 0 G21"/>
              <a:gd name="G27" fmla="+- 10800 G21 0"/>
              <a:gd name="G28" fmla="cos G15 G7"/>
              <a:gd name="G29" fmla="sin G15 G7"/>
              <a:gd name="G30" fmla="cos G20 G12"/>
              <a:gd name="G31" fmla="sin G20 G12"/>
              <a:gd name="G32" fmla="cos G21 G7"/>
              <a:gd name="G33" fmla="sin G21 G7"/>
              <a:gd name="G34" fmla="cos G21 G13"/>
              <a:gd name="G35" fmla="sin G21 G13"/>
              <a:gd name="G36" fmla="cos 10800 G13"/>
              <a:gd name="G37" fmla="sin 10800 G13"/>
              <a:gd name="G38" fmla="cos G19 G14"/>
              <a:gd name="G39" fmla="sin G19 G14"/>
              <a:gd name="G40" fmla="cos G15 G14"/>
              <a:gd name="G41" fmla="sin G15 G14"/>
              <a:gd name="G42" fmla="cos G19 G13"/>
              <a:gd name="G43" fmla="sin G19 G13"/>
              <a:gd name="G44" fmla="+- G28 10800 0"/>
              <a:gd name="G45" fmla="+- G29 10800 0"/>
              <a:gd name="G46" fmla="+- G30 10800 0"/>
              <a:gd name="G47" fmla="+- G31 10800 0"/>
              <a:gd name="G48" fmla="+- G32 10800 0"/>
              <a:gd name="G49" fmla="+- G33 10800 0"/>
              <a:gd name="G50" fmla="+- G34 10800 0"/>
              <a:gd name="G51" fmla="+- G35 10800 0"/>
              <a:gd name="G52" fmla="+- G36 10800 0"/>
              <a:gd name="G53" fmla="+- G37 10800 0"/>
              <a:gd name="G54" fmla="+- G38 10800 0"/>
              <a:gd name="G55" fmla="+- G39 10800 0"/>
              <a:gd name="G56" fmla="+- G40 10800 0"/>
              <a:gd name="G57" fmla="+- G41 10800 0"/>
              <a:gd name="G58" fmla="+- G42 10800 0"/>
              <a:gd name="G59" fmla="+- G43 10800 0"/>
              <a:gd name="G60" fmla="+- 21600 0 G52"/>
              <a:gd name="G61" fmla="+- 21600 0 G50"/>
              <a:gd name="G62" fmla="+- 21600 0 G48"/>
              <a:gd name="G63" fmla="+- 21600 0 G46"/>
              <a:gd name="G64" fmla="+- 21600 0 G44"/>
              <a:gd name="G65" fmla="+- 21600 0 G56"/>
              <a:gd name="G66" fmla="+- 21600 0 G54"/>
              <a:gd name="G67" fmla="+- 21600 0 G58"/>
              <a:gd name="G68" fmla="abs 7597041"/>
              <a:gd name="T10" fmla="*/ 0 256 1"/>
              <a:gd name="T11" fmla="*/ 90 256 1"/>
              <a:gd name="G69" fmla="+- G68 T10 T11"/>
              <a:gd name="G70" fmla="?: G69 0 21600"/>
              <a:gd name="G71" fmla="?: G69 G24 G25"/>
              <a:gd name="T12" fmla="*/ 3410 w 21600"/>
              <a:gd name="T13" fmla="*/ 16656 h 21600"/>
              <a:gd name="T14" fmla="*/ 10800 w 21600"/>
              <a:gd name="T15" fmla="*/ 0 h 21600"/>
              <a:gd name="T16" fmla="*/ 18190 w 21600"/>
              <a:gd name="T17" fmla="*/ 16656 h 21600"/>
              <a:gd name="T18" fmla="*/ 10800 w 21600"/>
              <a:gd name="T19" fmla="*/ 2132 h 21600"/>
              <a:gd name="T20" fmla="*/ 3163 w 21600"/>
              <a:gd name="T21" fmla="*/ 3163 h 21600"/>
              <a:gd name="T22" fmla="*/ 18437 w 21600"/>
              <a:gd name="T23" fmla="*/ 18437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7144" y="18321"/>
                </a:moveTo>
                <a:lnTo>
                  <a:pt x="3410" y="16656"/>
                </a:lnTo>
                <a:lnTo>
                  <a:pt x="6211" y="20239"/>
                </a:lnTo>
                <a:cubicBezTo>
                  <a:pt x="3343" y="18844"/>
                  <a:pt x="1264" y="16221"/>
                  <a:pt x="562" y="13109"/>
                </a:cubicBezTo>
                <a:lnTo>
                  <a:pt x="264" y="13177"/>
                </a:lnTo>
                <a:cubicBezTo>
                  <a:pt x="88" y="12396"/>
                  <a:pt x="0" y="11599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1599"/>
                  <a:pt x="21511" y="12396"/>
                  <a:pt x="21335" y="13177"/>
                </a:cubicBezTo>
                <a:lnTo>
                  <a:pt x="21037" y="13109"/>
                </a:lnTo>
                <a:cubicBezTo>
                  <a:pt x="20335" y="16221"/>
                  <a:pt x="18256" y="18844"/>
                  <a:pt x="15388" y="20239"/>
                </a:cubicBezTo>
                <a:lnTo>
                  <a:pt x="18190" y="16656"/>
                </a:lnTo>
                <a:lnTo>
                  <a:pt x="14456" y="18321"/>
                </a:lnTo>
                <a:cubicBezTo>
                  <a:pt x="17335" y="16921"/>
                  <a:pt x="19163" y="14001"/>
                  <a:pt x="19163" y="10800"/>
                </a:cubicBezTo>
                <a:cubicBezTo>
                  <a:pt x="19163" y="10168"/>
                  <a:pt x="19091" y="9539"/>
                  <a:pt x="18949" y="8924"/>
                </a:cubicBezTo>
                <a:lnTo>
                  <a:pt x="19247" y="8855"/>
                </a:lnTo>
                <a:cubicBezTo>
                  <a:pt x="18341" y="4920"/>
                  <a:pt x="14837" y="2132"/>
                  <a:pt x="10800" y="2132"/>
                </a:cubicBezTo>
                <a:cubicBezTo>
                  <a:pt x="6762" y="2131"/>
                  <a:pt x="3258" y="4920"/>
                  <a:pt x="2352" y="8855"/>
                </a:cubicBezTo>
                <a:lnTo>
                  <a:pt x="2650" y="8924"/>
                </a:lnTo>
                <a:cubicBezTo>
                  <a:pt x="2508" y="9539"/>
                  <a:pt x="2437" y="10168"/>
                  <a:pt x="2437" y="10799"/>
                </a:cubicBezTo>
                <a:cubicBezTo>
                  <a:pt x="2436" y="14001"/>
                  <a:pt x="4264" y="16921"/>
                  <a:pt x="7143" y="18321"/>
                </a:cubicBezTo>
                <a:close/>
              </a:path>
              <a:path w="21600" h="21600" fill="none" extrusionOk="0">
                <a:moveTo>
                  <a:pt x="562" y="13110"/>
                </a:moveTo>
                <a:lnTo>
                  <a:pt x="2344" y="12707"/>
                </a:lnTo>
                <a:cubicBezTo>
                  <a:pt x="2203" y="12081"/>
                  <a:pt x="2132" y="11441"/>
                  <a:pt x="2132" y="10800"/>
                </a:cubicBezTo>
                <a:cubicBezTo>
                  <a:pt x="2131" y="10145"/>
                  <a:pt x="2206" y="9493"/>
                  <a:pt x="2352" y="8855"/>
                </a:cubicBezTo>
              </a:path>
              <a:path w="21600" h="21600" fill="none" extrusionOk="0">
                <a:moveTo>
                  <a:pt x="2344" y="12708"/>
                </a:moveTo>
                <a:lnTo>
                  <a:pt x="2650" y="8924"/>
                </a:lnTo>
              </a:path>
              <a:path w="21600" h="21600" fill="none" extrusionOk="0">
                <a:moveTo>
                  <a:pt x="21038" y="13110"/>
                </a:moveTo>
                <a:lnTo>
                  <a:pt x="19255" y="12707"/>
                </a:lnTo>
                <a:cubicBezTo>
                  <a:pt x="19396" y="12081"/>
                  <a:pt x="19468" y="11441"/>
                  <a:pt x="19468" y="10800"/>
                </a:cubicBezTo>
                <a:cubicBezTo>
                  <a:pt x="19468" y="10145"/>
                  <a:pt x="19393" y="9493"/>
                  <a:pt x="19247" y="8855"/>
                </a:cubicBezTo>
              </a:path>
              <a:path w="21600" h="21600" fill="none" extrusionOk="0">
                <a:moveTo>
                  <a:pt x="19256" y="12708"/>
                </a:moveTo>
                <a:lnTo>
                  <a:pt x="18950" y="8924"/>
                </a:lnTo>
              </a:path>
            </a:pathLst>
          </a:custGeom>
          <a:gradFill rotWithShape="1">
            <a:gsLst>
              <a:gs pos="0">
                <a:srgbClr val="00FFFF"/>
              </a:gs>
              <a:gs pos="50000">
                <a:schemeClr val="bg1"/>
              </a:gs>
              <a:gs pos="100000">
                <a:srgbClr val="00FFFF"/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00FFFF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j-lt"/>
            </a:endParaRPr>
          </a:p>
        </p:txBody>
      </p:sp>
      <p:sp>
        <p:nvSpPr>
          <p:cNvPr id="2069" name="WordArt 65"/>
          <p:cNvSpPr>
            <a:spLocks noChangeArrowheads="1" noChangeShapeType="1" noTextEdit="1"/>
          </p:cNvSpPr>
          <p:nvPr/>
        </p:nvSpPr>
        <p:spPr bwMode="auto">
          <a:xfrm>
            <a:off x="6441637" y="762000"/>
            <a:ext cx="2065337" cy="17526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153805"/>
              </a:avLst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C200"/>
                </a:solidFill>
                <a:latin typeface="Times New Roman"/>
                <a:cs typeface="Times New Roman"/>
              </a:rPr>
              <a:t>TRƯỜNG THCS PHƯƠNG TRUNG</a:t>
            </a:r>
          </a:p>
        </p:txBody>
      </p:sp>
      <p:sp>
        <p:nvSpPr>
          <p:cNvPr id="2119" name="WordArt 71"/>
          <p:cNvSpPr>
            <a:spLocks noChangeArrowheads="1" noChangeShapeType="1" noTextEdit="1"/>
          </p:cNvSpPr>
          <p:nvPr/>
        </p:nvSpPr>
        <p:spPr bwMode="auto">
          <a:xfrm>
            <a:off x="609600" y="3776141"/>
            <a:ext cx="8077200" cy="1600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endParaRPr lang="en-US" sz="4000" i="1" kern="10"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" name="Group 26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0" y="3109863"/>
            <a:ext cx="129540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96" name="Rectangle 35"/>
          <p:cNvSpPr>
            <a:spLocks noChangeArrowheads="1"/>
          </p:cNvSpPr>
          <p:nvPr/>
        </p:nvSpPr>
        <p:spPr bwMode="auto">
          <a:xfrm>
            <a:off x="7018156" y="3358651"/>
            <a:ext cx="49725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4800" b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9</a:t>
            </a:r>
          </a:p>
        </p:txBody>
      </p:sp>
      <p:pic>
        <p:nvPicPr>
          <p:cNvPr id="37" name="Picture 5" descr="Poinset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95102">
            <a:off x="3639344" y="4012124"/>
            <a:ext cx="1636712" cy="149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6515622" y="1355758"/>
            <a:ext cx="1920240" cy="138744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>
                <a:gd name="adj" fmla="val 21571920"/>
              </a:avLst>
            </a:prstTxWarp>
            <a:spAutoFit/>
          </a:bodyPr>
          <a:lstStyle/>
          <a:p>
            <a:pPr algn="ctr"/>
            <a:r>
              <a:rPr lang="en-US" sz="2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+mj-lt"/>
                <a:cs typeface="Times New Roman" panose="02020603050405020304" pitchFamily="18" charset="0"/>
              </a:rPr>
              <a:t>Thanh </a:t>
            </a:r>
            <a:r>
              <a:rPr lang="en-US" sz="20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+mj-lt"/>
                <a:cs typeface="Times New Roman" panose="02020603050405020304" pitchFamily="18" charset="0"/>
              </a:rPr>
              <a:t>Oai</a:t>
            </a:r>
            <a:r>
              <a:rPr lang="en-US" sz="2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+mj-lt"/>
                <a:cs typeface="Times New Roman" panose="02020603050405020304" pitchFamily="18" charset="0"/>
              </a:rPr>
              <a:t> *</a:t>
            </a:r>
          </a:p>
        </p:txBody>
      </p:sp>
      <p:pic>
        <p:nvPicPr>
          <p:cNvPr id="32" name="Group 20"/>
          <p:cNvPicPr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687" y="3090936"/>
            <a:ext cx="1219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Group 26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3327" y="2752313"/>
            <a:ext cx="129540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Group 20"/>
          <p:cNvPicPr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4595" y="2662380"/>
            <a:ext cx="1219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Rectangle 51"/>
          <p:cNvSpPr>
            <a:spLocks noChangeArrowheads="1"/>
          </p:cNvSpPr>
          <p:nvPr/>
        </p:nvSpPr>
        <p:spPr bwMode="auto">
          <a:xfrm>
            <a:off x="3308482" y="3286692"/>
            <a:ext cx="84780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</a:t>
            </a:r>
          </a:p>
        </p:txBody>
      </p:sp>
      <p:sp>
        <p:nvSpPr>
          <p:cNvPr id="41" name="Rectangle 55"/>
          <p:cNvSpPr>
            <a:spLocks noChangeArrowheads="1"/>
          </p:cNvSpPr>
          <p:nvPr/>
        </p:nvSpPr>
        <p:spPr bwMode="auto">
          <a:xfrm>
            <a:off x="4425191" y="2989998"/>
            <a:ext cx="961978" cy="786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4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</a:t>
            </a:r>
          </a:p>
        </p:txBody>
      </p:sp>
      <p:sp>
        <p:nvSpPr>
          <p:cNvPr id="42" name="Rectangle 53"/>
          <p:cNvSpPr>
            <a:spLocks noChangeArrowheads="1"/>
          </p:cNvSpPr>
          <p:nvPr/>
        </p:nvSpPr>
        <p:spPr bwMode="auto">
          <a:xfrm>
            <a:off x="5530857" y="2787851"/>
            <a:ext cx="990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Ệ</a:t>
            </a:r>
          </a:p>
        </p:txBody>
      </p:sp>
      <p:pic>
        <p:nvPicPr>
          <p:cNvPr id="9" name="HA_TRA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869125" y="5805264"/>
            <a:ext cx="394873" cy="394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440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2" dur="9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1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8" dur="1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6" dur="1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1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1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6" presetID="53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2" dur="1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1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58" dur="1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3" dur="23400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11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35313" y="2047051"/>
            <a:ext cx="47727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sz="3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ượ</a:t>
            </a:r>
            <a:r>
              <a:rPr lang="en-US" sz="3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</a:t>
            </a:r>
            <a:r>
              <a:rPr lang="en-US" sz="3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3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0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ng:</a:t>
            </a:r>
            <a:endParaRPr lang="en-US" sz="3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95536" y="764704"/>
            <a:ext cx="8610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- VAI TRÒ, VỊ TRÍ CỦA NGHỀ ĐIỆN DÂN DỤNG TRONG SẢN XUẤT VÀ ĐỜI SỐNG</a:t>
            </a:r>
            <a:endParaRPr lang="en-US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0" y="0"/>
            <a:ext cx="9144000" cy="548679"/>
          </a:xfrm>
          <a:prstGeom prst="flowChartAlternateProcess">
            <a:avLst/>
          </a:prstGeom>
          <a:gradFill>
            <a:gsLst>
              <a:gs pos="3000">
                <a:srgbClr val="FFDD71"/>
              </a:gs>
              <a:gs pos="0">
                <a:srgbClr val="92D050"/>
              </a:gs>
              <a:gs pos="50000">
                <a:srgbClr val="FFFF93"/>
              </a:gs>
              <a:gs pos="97000">
                <a:srgbClr val="C1C1FF"/>
              </a:gs>
              <a:gs pos="6000">
                <a:srgbClr val="B2DE82"/>
              </a:gs>
            </a:gsLst>
            <a:lin ang="5400000" scaled="1"/>
          </a:gra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GIỚI THIỆU NGHỀ ĐIỆN DÂN DỤNG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95536" y="1585386"/>
            <a:ext cx="8610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 - ĐẶC ĐIỂM VÀ YÊU CẦU CỦA NGHỀ</a:t>
            </a:r>
            <a:endParaRPr lang="en-US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5312" y="2601049"/>
            <a:ext cx="65729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Nội dung lao động của nghề điện</a:t>
            </a:r>
            <a:endParaRPr lang="en-US" sz="3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5576" y="3163034"/>
            <a:ext cx="83164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Điều kiện làm việc của nghề điện dân dụng</a:t>
            </a:r>
            <a:endParaRPr lang="en-US" sz="3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9442" y="3742248"/>
            <a:ext cx="83645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Yêu cầu của nghề điện dân dụng đối với người lao động</a:t>
            </a:r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01365" y="4221088"/>
            <a:ext cx="82047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Triển vọng của nghề </a:t>
            </a:r>
            <a:endParaRPr lang="en-US" sz="3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90654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1008329" y="2737743"/>
            <a:ext cx="7790841" cy="2554545"/>
          </a:xfrm>
          <a:prstGeom prst="rect">
            <a:avLst/>
          </a:prstGeom>
          <a:gradFill flip="none" rotWithShape="1">
            <a:gsLst>
              <a:gs pos="0">
                <a:srgbClr val="CCFF33"/>
              </a:gs>
              <a:gs pos="43000">
                <a:schemeClr val="accent3">
                  <a:lumMod val="5000"/>
                  <a:lumOff val="9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rgbClr val="FF99FF"/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16200000" scaled="1"/>
            <a:tileRect/>
          </a:gradFill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Phát triển để phục vụ sự nghiệp công nghiệp hóa và hiện đại hóa đất nước.</a:t>
            </a:r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Tương lai nghề điện dân dụng gắn liền với sự phát triển điện năng, đồ dùng điện và tốc độ phát triển xây dựng nhà ở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01365" y="1938898"/>
            <a:ext cx="82047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Triển vọng của nghề </a:t>
            </a:r>
            <a:endParaRPr lang="en-US" sz="3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77037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1008329" y="2737743"/>
            <a:ext cx="7790841" cy="1569660"/>
          </a:xfrm>
          <a:prstGeom prst="rect">
            <a:avLst/>
          </a:prstGeom>
          <a:gradFill flip="none" rotWithShape="1">
            <a:gsLst>
              <a:gs pos="0">
                <a:srgbClr val="CCFF33"/>
              </a:gs>
              <a:gs pos="43000">
                <a:schemeClr val="accent3">
                  <a:lumMod val="5000"/>
                  <a:lumOff val="9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rgbClr val="FF99FF"/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16200000" scaled="1"/>
            <a:tileRect/>
          </a:gradFill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20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Ngành điện của các trường dạy nghề, cao đẳng, đại học kỹ thuật, các trung tâm kỹ thuật tổng hợp – hướng nghiệp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19483" y="1916832"/>
            <a:ext cx="82047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Những nơi đào tạo nghề </a:t>
            </a:r>
            <a:endParaRPr lang="en-US" sz="3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49966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SCF3507_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" y="371019"/>
            <a:ext cx="5509815" cy="5934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DSCF3510_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08" y="188640"/>
            <a:ext cx="7776864" cy="651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Lop-dien-cong-nghiep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71" y="188640"/>
            <a:ext cx="8244979" cy="6181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96" y="371020"/>
            <a:ext cx="8333774" cy="5970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430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1008329" y="2737743"/>
            <a:ext cx="7790841" cy="2062103"/>
          </a:xfrm>
          <a:prstGeom prst="rect">
            <a:avLst/>
          </a:prstGeom>
          <a:gradFill flip="none" rotWithShape="1">
            <a:gsLst>
              <a:gs pos="0">
                <a:srgbClr val="CCFF33"/>
              </a:gs>
              <a:gs pos="43000">
                <a:schemeClr val="accent3">
                  <a:lumMod val="5000"/>
                  <a:lumOff val="9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rgbClr val="FF99FF"/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16200000" scaled="1"/>
            <a:tileRect/>
          </a:gradFill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20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công việc của nghề điện ở các hộ gia đình tiêu dùng điện, trong các xí nghiệp, cơ quan, nông trại, …</a:t>
            </a:r>
          </a:p>
          <a:p>
            <a:r>
              <a:rPr lang="en-US" sz="320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Những cơ sở lắp đặt, sửa chữa về điện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19483" y="1988840"/>
            <a:ext cx="82047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Những nơi hoạt động nghề</a:t>
            </a:r>
            <a:endParaRPr lang="en-US" sz="3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4734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AutoShape 13"/>
          <p:cNvSpPr>
            <a:spLocks noChangeArrowheads="1"/>
          </p:cNvSpPr>
          <p:nvPr/>
        </p:nvSpPr>
        <p:spPr bwMode="auto">
          <a:xfrm>
            <a:off x="1835150" y="1917700"/>
            <a:ext cx="5702300" cy="27622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3399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60" name="WordArt 14"/>
          <p:cNvSpPr>
            <a:spLocks noChangeArrowheads="1" noChangeShapeType="1" noTextEdit="1"/>
          </p:cNvSpPr>
          <p:nvPr/>
        </p:nvSpPr>
        <p:spPr bwMode="auto">
          <a:xfrm>
            <a:off x="1116013" y="260350"/>
            <a:ext cx="6858000" cy="1362075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2537"/>
              </a:avLst>
            </a:prstTxWarp>
          </a:bodyPr>
          <a:lstStyle/>
          <a:p>
            <a:pPr algn="ctr"/>
            <a:r>
              <a:rPr lang="en-US" sz="3600" kern="10" dirty="0" err="1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5000"/>
                    </a:srgbClr>
                  </a:outerShdw>
                </a:effectLst>
                <a:latin typeface="+mn-lt"/>
                <a:ea typeface="+mn-lt"/>
                <a:cs typeface="+mn-lt"/>
              </a:rPr>
              <a:t>Bài</a:t>
            </a:r>
            <a:r>
              <a:rPr lang="en-US" sz="36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5000"/>
                    </a:srgbClr>
                  </a:outerShdw>
                </a:effectLst>
                <a:latin typeface="+mn-lt"/>
                <a:ea typeface="+mn-lt"/>
                <a:cs typeface="+mn-lt"/>
              </a:rPr>
              <a:t> </a:t>
            </a:r>
            <a:r>
              <a:rPr lang="en-US" sz="3600" kern="10" dirty="0" err="1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5000"/>
                    </a:srgbClr>
                  </a:outerShdw>
                </a:effectLst>
                <a:latin typeface="+mn-lt"/>
                <a:ea typeface="+mn-lt"/>
                <a:cs typeface="+mn-lt"/>
              </a:rPr>
              <a:t>học</a:t>
            </a:r>
            <a:r>
              <a:rPr lang="en-US" sz="36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5000"/>
                    </a:srgbClr>
                  </a:outerShdw>
                </a:effectLst>
                <a:latin typeface="+mn-lt"/>
                <a:ea typeface="+mn-lt"/>
                <a:cs typeface="+mn-lt"/>
              </a:rPr>
              <a:t> </a:t>
            </a:r>
            <a:r>
              <a:rPr lang="en-US" sz="3600" kern="10" dirty="0" err="1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5000"/>
                    </a:srgbClr>
                  </a:outerShdw>
                </a:effectLst>
                <a:latin typeface="+mn-lt"/>
                <a:ea typeface="+mn-lt"/>
                <a:cs typeface="+mn-lt"/>
              </a:rPr>
              <a:t>đã</a:t>
            </a:r>
            <a:r>
              <a:rPr lang="en-US" sz="36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5000"/>
                    </a:srgbClr>
                  </a:outerShdw>
                </a:effectLst>
                <a:latin typeface="+mn-lt"/>
                <a:ea typeface="+mn-lt"/>
                <a:cs typeface="+mn-lt"/>
              </a:rPr>
              <a:t> </a:t>
            </a:r>
          </a:p>
          <a:p>
            <a:pPr algn="ctr"/>
            <a:r>
              <a:rPr lang="en-US" sz="36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5000"/>
                    </a:srgbClr>
                  </a:outerShdw>
                </a:effectLst>
                <a:latin typeface="+mn-lt"/>
                <a:ea typeface="+mn-lt"/>
                <a:cs typeface="+mn-lt"/>
              </a:rPr>
              <a:t>KẾT THÚC</a:t>
            </a:r>
          </a:p>
        </p:txBody>
      </p:sp>
      <p:sp>
        <p:nvSpPr>
          <p:cNvPr id="19461" name="WordArt 15" descr="Narrow vertical"/>
          <p:cNvSpPr>
            <a:spLocks noChangeArrowheads="1" noChangeShapeType="1" noTextEdit="1"/>
          </p:cNvSpPr>
          <p:nvPr/>
        </p:nvSpPr>
        <p:spPr bwMode="auto">
          <a:xfrm>
            <a:off x="2916238" y="2492375"/>
            <a:ext cx="3505200" cy="116205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24014"/>
              </a:avLst>
            </a:prstTxWarp>
          </a:bodyPr>
          <a:lstStyle/>
          <a:p>
            <a:pPr algn="ctr"/>
            <a:r>
              <a:rPr lang="pt-BR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45791" dir="2021404" algn="ctr" rotWithShape="0">
                    <a:srgbClr val="808080">
                      <a:alpha val="75000"/>
                    </a:srgbClr>
                  </a:outerShdw>
                </a:effectLst>
                <a:latin typeface="+mn-lt"/>
                <a:ea typeface="+mn-lt"/>
                <a:cs typeface="+mn-lt"/>
              </a:rPr>
              <a:t>Thân ái chào các  em</a:t>
            </a:r>
            <a:endParaRPr lang="en-US" sz="3600" kern="10">
              <a:ln w="12700">
                <a:solidFill>
                  <a:srgbClr val="000000"/>
                </a:solidFill>
                <a:round/>
                <a:headEnd/>
                <a:tailEnd/>
              </a:ln>
              <a:blipFill dpi="0" rotWithShape="0">
                <a:blip r:embed="rId3"/>
                <a:srcRect/>
                <a:tile tx="0" ty="0" sx="100000" sy="100000" flip="none" algn="tl"/>
              </a:blipFill>
              <a:effectLst>
                <a:outerShdw dist="45791" dir="2021404" algn="ctr" rotWithShape="0">
                  <a:srgbClr val="808080">
                    <a:alpha val="75000"/>
                  </a:srgbClr>
                </a:outerShdw>
              </a:effectLst>
              <a:latin typeface="+mn-lt"/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340519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  <p:sndAc>
          <p:stSnd>
            <p:snd r:embed="rId2" name="projctor.wav"/>
          </p:stSnd>
        </p:sndAc>
      </p:transition>
    </mc:Choice>
    <mc:Fallback xmlns="">
      <p:transition spd="slow">
        <p:fade/>
        <p:sndAc>
          <p:stSnd>
            <p:snd r:embed="rId4" name="projcto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1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ldLvl="0" animBg="1" autoUpdateAnimBg="0"/>
      <p:bldP spid="19460" grpId="0" animBg="1"/>
      <p:bldP spid="1946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1" name="Picture 23" descr="feuerwerk_13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73025" y="0"/>
            <a:ext cx="217963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23" descr="feuerwerk_13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588" y="5116513"/>
            <a:ext cx="2179637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23" descr="feuerwerk_13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" y="5181600"/>
            <a:ext cx="218122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23" descr="feuerwerk_13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919913" y="58738"/>
            <a:ext cx="2179637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2" descr="Horizontal brick"/>
          <p:cNvSpPr txBox="1">
            <a:spLocks noChangeArrowheads="1" noChangeShapeType="1" noTextEdit="1"/>
          </p:cNvSpPr>
          <p:nvPr/>
        </p:nvSpPr>
        <p:spPr bwMode="auto">
          <a:xfrm>
            <a:off x="1187624" y="2806824"/>
            <a:ext cx="7056784" cy="119824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square" numCol="1" fromWordArt="1">
            <a:prstTxWarp prst="textPlain">
              <a:avLst>
                <a:gd name="adj" fmla="val 50000"/>
              </a:avLst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b="1" dirty="0">
                <a:ln w="9525" cap="flat" cmpd="sng" algn="ctr">
                  <a:solidFill>
                    <a:srgbClr val="FFFF00"/>
                  </a:solidFill>
                  <a:prstDash val="solid"/>
                  <a:round/>
                </a:ln>
                <a:gradFill>
                  <a:gsLst>
                    <a:gs pos="34000">
                      <a:srgbClr val="FF0000"/>
                    </a:gs>
                    <a:gs pos="77000">
                      <a:srgbClr val="00B050"/>
                    </a:gs>
                  </a:gsLst>
                  <a:lin ang="5400000" scaled="0"/>
                </a:gradFill>
                <a:latin typeface="VNI-Jamai" pitchFamily="2" charset="0"/>
                <a:ea typeface="Times New Roman" panose="02020603050405020304" pitchFamily="18" charset="0"/>
              </a:rPr>
              <a:t>LẮP ĐẶT MẠNG ĐIỆN TRONG NHÀ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Text Box 2" descr="Horizontal brick"/>
          <p:cNvSpPr txBox="1">
            <a:spLocks noChangeArrowheads="1" noChangeShapeType="1" noTextEdit="1"/>
          </p:cNvSpPr>
          <p:nvPr/>
        </p:nvSpPr>
        <p:spPr bwMode="auto">
          <a:xfrm>
            <a:off x="3059832" y="1630289"/>
            <a:ext cx="2880320" cy="667564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square" numCol="1" fromWordArt="1">
            <a:prstTxWarp prst="textPlain">
              <a:avLst>
                <a:gd name="adj" fmla="val 50000"/>
              </a:avLst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7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VNI-Ariston" pitchFamily="2" charset="0"/>
                <a:ea typeface="Times New Roman" panose="02020603050405020304" pitchFamily="18" charset="0"/>
              </a:rPr>
              <a:t>CÔNG NGHỆ 9</a:t>
            </a:r>
            <a:endParaRPr lang="en-US" sz="3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VNI-Ariston" pitchFamily="2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08782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g20030131_16234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1428750"/>
            <a:ext cx="5237162" cy="392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day2501071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1214438"/>
            <a:ext cx="5357812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180px-KolkataVIP_road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1214438"/>
            <a:ext cx="5286375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small engines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1214438"/>
            <a:ext cx="5357812" cy="407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881832" y="154970"/>
            <a:ext cx="3658720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ng.</a:t>
            </a:r>
          </a:p>
          <a:p>
            <a:pPr eaLnBrk="1" hangingPunct="1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 descr="hoat-dong-PT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1214438"/>
            <a:ext cx="5429250" cy="406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anh 5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8" y="1214438"/>
            <a:ext cx="5508625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 descr="region_subpic11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1071563"/>
            <a:ext cx="4643438" cy="464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 descr="gp-01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1071563"/>
            <a:ext cx="4000500" cy="466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1147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2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2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2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875"/>
                            </p:stCondLst>
                            <p:childTnLst>
                              <p:par>
                                <p:cTn id="1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875"/>
                            </p:stCondLst>
                            <p:childTnLst>
                              <p:par>
                                <p:cTn id="1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25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25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25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125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6125"/>
                            </p:stCondLst>
                            <p:childTnLst>
                              <p:par>
                                <p:cTn id="3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25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25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25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25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25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25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1750"/>
                            </p:stCondLst>
                            <p:childTnLst>
                              <p:par>
                                <p:cTn id="5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2750"/>
                            </p:stCondLst>
                            <p:childTnLst>
                              <p:par>
                                <p:cTn id="5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2" dur="25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3" dur="25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25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4125"/>
                            </p:stCondLst>
                            <p:childTnLst>
                              <p:par>
                                <p:cTn id="6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5125"/>
                            </p:stCondLst>
                            <p:childTnLst>
                              <p:par>
                                <p:cTn id="7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5" dur="25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6" dur="25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25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7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8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8" dur="25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9" dur="25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25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20875"/>
                            </p:stCondLst>
                            <p:childTnLst>
                              <p:par>
                                <p:cTn id="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21875"/>
                            </p:stCondLst>
                            <p:childTnLst>
                              <p:par>
                                <p:cTn id="9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1" dur="25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2" dur="25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25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rgbClr val="99FF33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395536" y="764704"/>
            <a:ext cx="8610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- VAI TRÒ, VỊ TRÍ CỦA NGHỀ ĐIỆN DÂN DỤNG TRONG SẢN XUẤT VÀ ĐỜI SỐNG</a:t>
            </a: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907783" y="1825256"/>
            <a:ext cx="7790841" cy="2862322"/>
          </a:xfrm>
          <a:prstGeom prst="rect">
            <a:avLst/>
          </a:prstGeom>
          <a:gradFill flip="none" rotWithShape="1">
            <a:gsLst>
              <a:gs pos="0">
                <a:srgbClr val="CCFF33"/>
              </a:gs>
              <a:gs pos="43000">
                <a:schemeClr val="accent3">
                  <a:lumMod val="5000"/>
                  <a:lumOff val="9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rgbClr val="FF99FF"/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16200000" scaled="1"/>
            <a:tileRect/>
          </a:gradFill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thụ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0" y="0"/>
            <a:ext cx="9144000" cy="548679"/>
          </a:xfrm>
          <a:prstGeom prst="flowChartAlternateProcess">
            <a:avLst/>
          </a:prstGeom>
          <a:gradFill>
            <a:gsLst>
              <a:gs pos="3000">
                <a:srgbClr val="FFDD71"/>
              </a:gs>
              <a:gs pos="0">
                <a:srgbClr val="92D050"/>
              </a:gs>
              <a:gs pos="50000">
                <a:srgbClr val="FFFF93"/>
              </a:gs>
              <a:gs pos="97000">
                <a:srgbClr val="C1C1FF"/>
              </a:gs>
              <a:gs pos="6000">
                <a:srgbClr val="B2DE82"/>
              </a:gs>
            </a:gsLst>
            <a:lin ang="5400000" scaled="1"/>
          </a:gra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 1. GIỚI THIỆU NGHỀ ĐIỆN DÂN DỤNG</a:t>
            </a:r>
          </a:p>
        </p:txBody>
      </p:sp>
    </p:spTree>
    <p:extLst>
      <p:ext uri="{BB962C8B-B14F-4D97-AF65-F5344CB8AC3E}">
        <p14:creationId xmlns:p14="http://schemas.microsoft.com/office/powerpoint/2010/main" val="991066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35313" y="2047051"/>
            <a:ext cx="47727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ượ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</a:t>
            </a:r>
            <a:r>
              <a:rPr 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ng:</a:t>
            </a:r>
            <a:endParaRPr lang="en-US" sz="3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95536" y="1585386"/>
            <a:ext cx="8610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- ĐẶC ĐIỂM VÀ YÊU CẦU CỦA NGHỀ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043608" y="2849190"/>
            <a:ext cx="7790841" cy="3539430"/>
          </a:xfrm>
          <a:prstGeom prst="rect">
            <a:avLst/>
          </a:prstGeom>
          <a:gradFill flip="none" rotWithShape="1">
            <a:gsLst>
              <a:gs pos="0">
                <a:srgbClr val="CCFF33"/>
              </a:gs>
              <a:gs pos="43000">
                <a:schemeClr val="accent3">
                  <a:lumMod val="5000"/>
                  <a:lumOff val="9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rgbClr val="FF99FF"/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16200000" scaled="1"/>
            <a:tileRect/>
          </a:gradFill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sz="2800" b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2800" b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 bị bảo vệ </a:t>
            </a:r>
            <a:r>
              <a:rPr lang="vi-VN" altLang="en-US" sz="280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80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cắt và lấy </a:t>
            </a:r>
            <a:r>
              <a:rPr lang="vi-VN" altLang="en-US" sz="280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280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iện.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sz="2800" b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2800" b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 </a:t>
            </a:r>
            <a:r>
              <a:rPr lang="vi-VN" altLang="en-US" sz="280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280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iện một chiều và xoay chiều </a:t>
            </a:r>
            <a:r>
              <a:rPr lang="vi-VN" altLang="en-US" sz="280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280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iện áp thấp d</a:t>
            </a:r>
            <a:r>
              <a:rPr lang="vi-VN" altLang="en-US" sz="280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</a:t>
            </a:r>
            <a:r>
              <a:rPr lang="en-US" altLang="en-US" sz="280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380V. 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sz="2800" b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2800" b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 bị </a:t>
            </a:r>
            <a:r>
              <a:rPr lang="vi-VN" altLang="en-US" sz="280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280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l</a:t>
            </a:r>
            <a:r>
              <a:rPr lang="vi-VN" altLang="en-US" sz="280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ườ</a:t>
            </a:r>
            <a:r>
              <a:rPr lang="en-US" altLang="en-US" sz="280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</a:t>
            </a:r>
            <a:r>
              <a:rPr lang="vi-VN" altLang="en-US" sz="280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280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iện.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sz="2800" b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2800" b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 liệu và dụng cụ làm việc của nghề </a:t>
            </a:r>
            <a:r>
              <a:rPr lang="vi-VN" altLang="en-US" sz="280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280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iện.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sz="2800" b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2800" b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loại </a:t>
            </a:r>
            <a:r>
              <a:rPr lang="vi-VN" altLang="en-US" sz="280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80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dùng </a:t>
            </a:r>
            <a:r>
              <a:rPr lang="vi-VN" altLang="en-US" sz="280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280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iện.</a:t>
            </a:r>
          </a:p>
        </p:txBody>
      </p:sp>
    </p:spTree>
    <p:extLst>
      <p:ext uri="{BB962C8B-B14F-4D97-AF65-F5344CB8AC3E}">
        <p14:creationId xmlns:p14="http://schemas.microsoft.com/office/powerpoint/2010/main" val="20212825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build="allAtOnce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735312" y="2601049"/>
            <a:ext cx="65729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endParaRPr lang="en-US" sz="3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1013585" y="3990543"/>
            <a:ext cx="7790841" cy="2246769"/>
          </a:xfrm>
          <a:prstGeom prst="rect">
            <a:avLst/>
          </a:prstGeom>
          <a:gradFill flip="none" rotWithShape="1">
            <a:gsLst>
              <a:gs pos="0">
                <a:srgbClr val="CCFF33"/>
              </a:gs>
              <a:gs pos="43000">
                <a:schemeClr val="accent3">
                  <a:lumMod val="5000"/>
                  <a:lumOff val="9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rgbClr val="FF99FF"/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16200000" scaled="1"/>
            <a:tileRect/>
          </a:gradFill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Lắp đặt mạng điện sản xuất và sinh hoạt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Lắp đặt thiết bị điện và đồ dùng điện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Vận hành, bảo dưỡng và sửa chữa mạng điện, thiết bị và đồ dùng điện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43608" y="3163034"/>
            <a:ext cx="76328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nêu những công việc của nghề điện?</a:t>
            </a:r>
            <a:endParaRPr lang="en-US" sz="30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3351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ChangeArrowheads="1"/>
          </p:cNvSpPr>
          <p:nvPr/>
        </p:nvSpPr>
        <p:spPr bwMode="auto">
          <a:xfrm>
            <a:off x="6248400" y="2611760"/>
            <a:ext cx="5334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188" name="Text Box 4"/>
          <p:cNvSpPr txBox="1">
            <a:spLocks noChangeArrowheads="1"/>
          </p:cNvSpPr>
          <p:nvPr/>
        </p:nvSpPr>
        <p:spPr bwMode="auto">
          <a:xfrm>
            <a:off x="683568" y="1196752"/>
            <a:ext cx="8316416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thư­ờng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tr­ường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­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(x)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tr­ường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3189" name="Text Box 5"/>
          <p:cNvSpPr txBox="1">
            <a:spLocks noChangeArrowheads="1"/>
          </p:cNvSpPr>
          <p:nvPr/>
        </p:nvSpPr>
        <p:spPr bwMode="auto">
          <a:xfrm>
            <a:off x="758552" y="2693863"/>
            <a:ext cx="3733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</a:p>
        </p:txBody>
      </p:sp>
      <p:sp>
        <p:nvSpPr>
          <p:cNvPr id="93190" name="Text Box 6"/>
          <p:cNvSpPr txBox="1">
            <a:spLocks noChangeArrowheads="1"/>
          </p:cNvSpPr>
          <p:nvPr/>
        </p:nvSpPr>
        <p:spPr bwMode="auto">
          <a:xfrm>
            <a:off x="6386732" y="2658375"/>
            <a:ext cx="228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93191" name="Text Box 7"/>
          <p:cNvSpPr txBox="1">
            <a:spLocks noChangeArrowheads="1"/>
          </p:cNvSpPr>
          <p:nvPr/>
        </p:nvSpPr>
        <p:spPr bwMode="auto">
          <a:xfrm>
            <a:off x="758552" y="3284984"/>
            <a:ext cx="4648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Th­ường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l­ưu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</a:p>
        </p:txBody>
      </p:sp>
      <p:sp>
        <p:nvSpPr>
          <p:cNvPr id="93192" name="Text Box 8"/>
          <p:cNvSpPr txBox="1">
            <a:spLocks noChangeArrowheads="1"/>
          </p:cNvSpPr>
          <p:nvPr/>
        </p:nvSpPr>
        <p:spPr bwMode="auto">
          <a:xfrm>
            <a:off x="758552" y="3917999"/>
            <a:ext cx="3733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                         </a:t>
            </a:r>
          </a:p>
        </p:txBody>
      </p:sp>
      <p:sp>
        <p:nvSpPr>
          <p:cNvPr id="93193" name="Text Box 9"/>
          <p:cNvSpPr txBox="1">
            <a:spLocks noChangeArrowheads="1"/>
          </p:cNvSpPr>
          <p:nvPr/>
        </p:nvSpPr>
        <p:spPr bwMode="auto">
          <a:xfrm>
            <a:off x="758552" y="4514783"/>
            <a:ext cx="51816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                         </a:t>
            </a:r>
          </a:p>
        </p:txBody>
      </p:sp>
      <p:sp>
        <p:nvSpPr>
          <p:cNvPr id="93194" name="Text Box 10"/>
          <p:cNvSpPr txBox="1">
            <a:spLocks noChangeArrowheads="1"/>
          </p:cNvSpPr>
          <p:nvPr/>
        </p:nvSpPr>
        <p:spPr bwMode="auto">
          <a:xfrm>
            <a:off x="758552" y="5574184"/>
            <a:ext cx="5105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</a:p>
        </p:txBody>
      </p:sp>
      <p:sp>
        <p:nvSpPr>
          <p:cNvPr id="93195" name="Text Box 11"/>
          <p:cNvSpPr txBox="1">
            <a:spLocks noChangeArrowheads="1"/>
          </p:cNvSpPr>
          <p:nvPr/>
        </p:nvSpPr>
        <p:spPr bwMode="auto">
          <a:xfrm>
            <a:off x="758552" y="6034087"/>
            <a:ext cx="3733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Lµm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</a:p>
        </p:txBody>
      </p:sp>
      <p:sp>
        <p:nvSpPr>
          <p:cNvPr id="93196" name="Rectangle 12"/>
          <p:cNvSpPr>
            <a:spLocks noChangeArrowheads="1"/>
          </p:cNvSpPr>
          <p:nvPr/>
        </p:nvSpPr>
        <p:spPr bwMode="auto">
          <a:xfrm>
            <a:off x="6248400" y="4500496"/>
            <a:ext cx="5334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197" name="Rectangle 13"/>
          <p:cNvSpPr>
            <a:spLocks noChangeArrowheads="1"/>
          </p:cNvSpPr>
          <p:nvPr/>
        </p:nvSpPr>
        <p:spPr bwMode="auto">
          <a:xfrm>
            <a:off x="6248400" y="6104208"/>
            <a:ext cx="533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198" name="Text Box 14"/>
          <p:cNvSpPr txBox="1">
            <a:spLocks noChangeArrowheads="1"/>
          </p:cNvSpPr>
          <p:nvPr/>
        </p:nvSpPr>
        <p:spPr bwMode="auto">
          <a:xfrm>
            <a:off x="6400800" y="4509120"/>
            <a:ext cx="228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93199" name="Rectangle 15"/>
          <p:cNvSpPr>
            <a:spLocks noChangeArrowheads="1"/>
          </p:cNvSpPr>
          <p:nvPr/>
        </p:nvSpPr>
        <p:spPr bwMode="auto">
          <a:xfrm>
            <a:off x="6248400" y="5503405"/>
            <a:ext cx="533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200" name="Text Box 16"/>
          <p:cNvSpPr txBox="1">
            <a:spLocks noChangeArrowheads="1"/>
          </p:cNvSpPr>
          <p:nvPr/>
        </p:nvSpPr>
        <p:spPr bwMode="auto">
          <a:xfrm>
            <a:off x="6386732" y="6124136"/>
            <a:ext cx="3048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93201" name="Rectangle 17"/>
          <p:cNvSpPr>
            <a:spLocks noChangeArrowheads="1"/>
          </p:cNvSpPr>
          <p:nvPr/>
        </p:nvSpPr>
        <p:spPr bwMode="auto">
          <a:xfrm>
            <a:off x="6248400" y="3253972"/>
            <a:ext cx="533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202" name="Text Box 18"/>
          <p:cNvSpPr txBox="1">
            <a:spLocks noChangeArrowheads="1"/>
          </p:cNvSpPr>
          <p:nvPr/>
        </p:nvSpPr>
        <p:spPr bwMode="auto">
          <a:xfrm>
            <a:off x="6328328" y="3332915"/>
            <a:ext cx="381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93203" name="Rectangle 19"/>
          <p:cNvSpPr>
            <a:spLocks noChangeArrowheads="1"/>
          </p:cNvSpPr>
          <p:nvPr/>
        </p:nvSpPr>
        <p:spPr bwMode="auto">
          <a:xfrm>
            <a:off x="6248400" y="3907904"/>
            <a:ext cx="5334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204" name="Text Box 20"/>
          <p:cNvSpPr txBox="1">
            <a:spLocks noChangeArrowheads="1"/>
          </p:cNvSpPr>
          <p:nvPr/>
        </p:nvSpPr>
        <p:spPr bwMode="auto">
          <a:xfrm>
            <a:off x="6400800" y="3926383"/>
            <a:ext cx="228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83568" y="498738"/>
            <a:ext cx="83164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Điều kiện làm việc của nghề điện dân dụng</a:t>
            </a:r>
            <a:endParaRPr lang="en-US" sz="3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0838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31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3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3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31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3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3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31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3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3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31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3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3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3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3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3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3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3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3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31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3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3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32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3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3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32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3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3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3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3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3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93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3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3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93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3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3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931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3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3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93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93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93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93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93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6" grpId="0" animBg="1"/>
      <p:bldP spid="93188" grpId="0"/>
      <p:bldP spid="93189" grpId="0"/>
      <p:bldP spid="93190" grpId="0"/>
      <p:bldP spid="93191" grpId="0"/>
      <p:bldP spid="93192" grpId="0"/>
      <p:bldP spid="93193" grpId="0"/>
      <p:bldP spid="93194" grpId="0"/>
      <p:bldP spid="93195" grpId="0"/>
      <p:bldP spid="93196" grpId="0" animBg="1"/>
      <p:bldP spid="93197" grpId="0" animBg="1"/>
      <p:bldP spid="93198" grpId="0"/>
      <p:bldP spid="93199" grpId="0" animBg="1"/>
      <p:bldP spid="93200" grpId="0"/>
      <p:bldP spid="93201" grpId="0" animBg="1"/>
      <p:bldP spid="93202" grpId="0"/>
      <p:bldP spid="93203" grpId="0" animBg="1"/>
      <p:bldP spid="93204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755576" y="3163034"/>
            <a:ext cx="83164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Điều kiện làm việc của nghề điện dân dụng</a:t>
            </a:r>
            <a:endParaRPr lang="en-US" sz="3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1013585" y="3990543"/>
            <a:ext cx="7790841" cy="954107"/>
          </a:xfrm>
          <a:prstGeom prst="rect">
            <a:avLst/>
          </a:prstGeom>
          <a:gradFill flip="none" rotWithShape="1">
            <a:gsLst>
              <a:gs pos="0">
                <a:srgbClr val="CCFF33"/>
              </a:gs>
              <a:gs pos="43000">
                <a:schemeClr val="accent3">
                  <a:lumMod val="5000"/>
                  <a:lumOff val="9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rgbClr val="FF99FF"/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16200000" scaled="1"/>
            <a:tileRect/>
          </a:gradFill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 việc lắp đặt, bảo dưỡng, sửa chữa thiết bị, đồ dùng điện </a:t>
            </a:r>
            <a:r>
              <a:rPr lang="en-US" altLang="en-US" sz="2800" b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thường được tiến hành trong nhà</a:t>
            </a:r>
          </a:p>
        </p:txBody>
      </p:sp>
    </p:spTree>
    <p:extLst>
      <p:ext uri="{BB962C8B-B14F-4D97-AF65-F5344CB8AC3E}">
        <p14:creationId xmlns:p14="http://schemas.microsoft.com/office/powerpoint/2010/main" val="32144354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898415" y="2492896"/>
            <a:ext cx="7790841" cy="4247317"/>
          </a:xfrm>
          <a:prstGeom prst="rect">
            <a:avLst/>
          </a:prstGeom>
          <a:gradFill flip="none" rotWithShape="1">
            <a:gsLst>
              <a:gs pos="0">
                <a:srgbClr val="CCFF33"/>
              </a:gs>
              <a:gs pos="43000">
                <a:schemeClr val="accent3">
                  <a:lumMod val="5000"/>
                  <a:lumOff val="9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rgbClr val="FF99FF"/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16200000" scaled="1"/>
            <a:tileRect/>
          </a:gradFill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 kiến thức</a:t>
            </a:r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: tối thiểu tốt nghiệp THCS. Hiểu biết những kiến thức cơ bản của lĩnh vực kĩ thuật điện.</a:t>
            </a:r>
          </a:p>
          <a:p>
            <a:pPr algn="just"/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 kĩ năng</a:t>
            </a:r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: có kĩ năng đo lường, sử dụng, bảo dưỡng, sửa chữa, lắp đặt.</a:t>
            </a:r>
          </a:p>
          <a:p>
            <a:pPr algn="just"/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 thái độ</a:t>
            </a:r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: yêu thích nghề, có ý thức bảo vệ môi trường và an toàn lao động, làm việc khoa học, thận trọng và chính xác.</a:t>
            </a:r>
          </a:p>
          <a:p>
            <a:pPr algn="just"/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 sức khỏe</a:t>
            </a:r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: có đủ điều kiện về sức khỏe.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58" y="1988840"/>
            <a:ext cx="83645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Yêu cầu của nghề điện dân dụng đối với người lao động</a:t>
            </a:r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9610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</TotalTime>
  <Words>769</Words>
  <Application>Microsoft Office PowerPoint</Application>
  <PresentationFormat>On-screen Show (4:3)</PresentationFormat>
  <Paragraphs>87</Paragraphs>
  <Slides>15</Slides>
  <Notes>12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Times New Roman</vt:lpstr>
      <vt:lpstr>VNI-Ariston</vt:lpstr>
      <vt:lpstr>VNI-Jamai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NgHuuTuan</dc:creator>
  <cp:lastModifiedBy>binhonchimtihon@gmail.com</cp:lastModifiedBy>
  <cp:revision>66</cp:revision>
  <dcterms:created xsi:type="dcterms:W3CDTF">2012-10-22T16:33:46Z</dcterms:created>
  <dcterms:modified xsi:type="dcterms:W3CDTF">2021-09-05T10:34:16Z</dcterms:modified>
</cp:coreProperties>
</file>