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2"/>
    <p:sldMasterId id="2147483671" r:id="rId3"/>
    <p:sldMasterId id="2147483695" r:id="rId4"/>
  </p:sldMasterIdLst>
  <p:sldIdLst>
    <p:sldId id="310" r:id="rId5"/>
    <p:sldId id="270" r:id="rId6"/>
    <p:sldId id="341" r:id="rId7"/>
    <p:sldId id="330" r:id="rId8"/>
    <p:sldId id="345" r:id="rId9"/>
    <p:sldId id="346" r:id="rId10"/>
    <p:sldId id="342" r:id="rId11"/>
    <p:sldId id="351" r:id="rId12"/>
    <p:sldId id="352" r:id="rId13"/>
    <p:sldId id="349" r:id="rId14"/>
    <p:sldId id="353" r:id="rId15"/>
    <p:sldId id="326" r:id="rId16"/>
    <p:sldId id="268" r:id="rId17"/>
    <p:sldId id="350" r:id="rId18"/>
    <p:sldId id="333" r:id="rId19"/>
    <p:sldId id="303" r:id="rId20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E040"/>
    <a:srgbClr val="CC66FF"/>
    <a:srgbClr val="F80EDD"/>
    <a:srgbClr val="DF1F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83" d="100"/>
          <a:sy n="83" d="100"/>
        </p:scale>
        <p:origin x="566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8292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9331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660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549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5179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7740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3666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3668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60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3828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9613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56B8E4-5746-4E3C-A4E1-C25F9B821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F73FC-DB48-4D45-9E1D-0E7C2E3736E2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EF3B87-12B8-437B-A7D8-C6B826B9D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C079B-C9BF-4869-B708-3EEA9EB79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6EAEC-08E7-4370-BA11-6B5BB0D5E1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0164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E6D95-9E4A-4E5E-84B6-5185D9244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DE140-D20C-417D-A021-946C52F23D6A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956FF-58D2-4E8E-8CDD-1CFBA6012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DD32EC-1C03-418F-A0B2-A4048325B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113AE-1443-4216-BB37-28D3C911C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0919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F38A96-5017-450A-96A5-A90C2FAA8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BF56-742F-4670-A2FC-493ED90A13E7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5335FC-7EBB-4C6C-BF49-9F04754F4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03C961-18EC-4435-806F-7E95D6A36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E05CA-1655-4969-88A5-5A7DBA9568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6465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CC199E2-99D6-4EC9-8D29-44CAFB217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5BC8D-DB47-449B-92B9-FA9CFC24116B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14317F2-E31A-443D-844F-5AE597AB0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C5DF4FA-1CFA-4B76-8868-825140804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B87B2-89E8-40D8-9CB9-C99A5B6C23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35904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8578FC9-A65E-4BB4-A439-984DFB839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2A7A6-A1F6-4126-B3EE-CA40426DA69D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F1EDE19-2BD6-4F40-ACD0-8C1222EEC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F210C7D8-C523-4322-9865-81B0DCB8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AC3FF-29B5-41C2-BED7-ACC9923F96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334250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0C020AA-1808-483E-9486-154F6B0CB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AA6F5-7C9C-44AF-B2A7-F8AB1ECCC345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87E92AA-48FB-48DC-9B30-4680ED2BE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BC4FD00-5F74-4628-8CF1-F9868FE36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5AF4F-5DF2-471F-BB8C-6F97BA30ED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099976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30746DAA-2E48-45F7-98E1-46DBA7779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4BDB7-02E8-4285-BB74-69D1E1E46DB2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65F5BEE-C5A7-4089-AD04-8E35997FF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D68DA01-7309-4320-BBC0-30C7433A1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A1AD3-F71A-41DC-811A-563CB4D174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28987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0C94707-B294-4FBF-8C1C-BB1FDE75A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E01B1-34F5-4CA9-A21A-B4E35BC2DDA7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46F1D4-7BA3-4BE2-9705-414953811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BB13EB2-2D4D-4B00-AA2A-581AEB287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31BA7-7CA6-422C-968D-F5CF79CCD1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1663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6847604-A27C-44F4-B68E-6461886D0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683190-FD84-4E31-B78F-65D6C6B69327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2288E80-0D3B-48CC-BBC6-61C0B7F8A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3982B58-0C3D-4AB9-83DD-2949735A5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28E73-D459-4F99-A060-01FE76C0AA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473072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FCDA3-0D65-46C6-9B47-004012928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53E69-DAED-4530-9AEE-389F44D96B4B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F5B1D-4088-4478-9DCF-C62BB564A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C0A30E-F6ED-47A0-8357-85912EB54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FD462-BF5A-4713-A8C9-2A55613F86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92204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C95F8-4FAC-47A7-B9FE-B38BF8736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7B99D-1F95-45E5-9DA1-8BFF36A5B084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E0779-66B2-4391-A614-D225BD5C7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25338-39FC-49C4-AD92-2E4676627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3929B-6A7A-476A-99CC-8276F8BAAB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95013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96ED4A5-4E4B-4D51-96BF-92AC65F875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93F00C-6539-4C2C-9575-CEC8066218A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9A58B6-9C6C-4679-B15E-817D396349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6C7FAB-7BD1-49AF-ABC2-EB44608F3E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42261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648D457-BCD3-4FCE-A727-B4A7C2ACF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455FD-0E61-4A12-8F5F-CD4050B966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ED1D258-D8B2-4BA5-8EB2-DFA7B336E3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89D30D-E99B-4E99-8C53-B36732BC80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46579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1E02A76-AA91-4AE6-9CE2-398ECBE4810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FA41536-10AD-4352-9CFA-0D5779A4F6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8687E8-0F6C-483C-837A-5C8E6D79867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7F553-EB25-456D-82FD-ADEC163396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1924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115C24-B19A-4101-A2DD-0438CAB06D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B5E16A-433E-4CC5-AF83-8BA50E9D3D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2478C2-E945-4568-90D9-105651B16C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C0D0B0-3094-409E-BB35-0C13E2C11F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65984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F67C76-C8FC-45D1-8944-08C89BA7E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D4E16BE-A782-43FD-BEF6-4153D51ACC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29E36A5-76FA-41C7-B075-498A0FBE12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936787-61F0-4890-9B4B-8A128C677D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542221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3C576A6-8E2C-4EC3-8E02-A60894186D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80CC520-A75B-4F66-BFA2-FDEF728A6B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B1EB26-3F43-4BFA-84B1-779A93B87B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B6C691-A0FA-4251-B953-10A7D94ADB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281812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FB8BA17-BC52-4041-A0CA-0685E0C98F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699A0F8-DE5D-459A-95F3-5E7FD18E10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AF8FC1-5934-4A0F-818D-7DF4472329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209830-FE06-4402-AABD-EEF633AD87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489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8223CD-27ED-45BA-B026-3A3FE259BB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8C2886-FF41-4B6B-BF1C-499185992E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27832B9-7305-463A-B18C-88F975345E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035193-8397-4F14-A2BA-1152377AEC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1385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33C7CA7-9560-4E99-8227-A1ADC9524AE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E1C1384-3691-4731-B528-4198E6D5E38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98B30C-6A63-4170-8A76-42D1A96143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40881-FA0D-47F2-A50D-D6069D48D9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451180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0A1C1F-CE14-40B0-BC7E-11BA2457A4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0AD578-BA4A-4488-A09A-9687562AE3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2022CE-7B76-4318-AF3C-0EC79CB858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9B56D0-BDE1-4294-83EB-48045C55F1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651120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543ED3-42FE-4356-896A-DB3F84EE0B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4B4CB90-EA6D-4CE2-B58E-4D0C3A46F6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627C97-7D44-475E-ADDE-5569AD0B98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4F0548-EC27-499B-9F1C-6BD6B0B1E5D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16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slideLayout" Target="../slideLayouts/slideLayout32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1/17/2023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30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EA2388D-9145-4FD2-B606-3559678DBAF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D114C393-7A7C-426E-84AE-010BC1AB68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61EC4B-1EA7-49DF-8A31-7A2AA05AE8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AAE572E-DD17-4A35-8807-2570BC9362C6}" type="datetimeFigureOut">
              <a:rPr lang="en-US"/>
              <a:pPr>
                <a:defRPr/>
              </a:pPr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B990F-7A30-49E3-913A-08D9066A7A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767EF-DB50-476D-8BB8-2F33B3CFF8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E5C8033-A510-476E-A790-6900ADD558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273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33"/>
            </a:gs>
            <a:gs pos="100000">
              <a:schemeClr val="accent1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0F7CE74-7F83-4AA0-A149-8B715C957E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C8CF64C-5AB5-4613-92CB-3E6B4671AF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34981F9-6BE0-4AC1-80DB-419AB8FA1C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0450745-F627-4472-B1C8-0E98CC50FE1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C2C9479-B483-42B9-B342-1F4C411D2BA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fld id="{96A2F18E-1062-4E93-AA54-3FBCA24FD5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2242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E3D4005-0B24-483B-BA33-9C0480B11A69}"/>
              </a:ext>
            </a:extLst>
          </p:cNvPr>
          <p:cNvSpPr/>
          <p:nvPr/>
        </p:nvSpPr>
        <p:spPr>
          <a:xfrm>
            <a:off x="572538" y="2644170"/>
            <a:ext cx="11275523" cy="156966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CHÍNH TẢ </a:t>
            </a:r>
            <a:r>
              <a:rPr kumimoji="0" lang="en-US" sz="4800" b="1" i="0" u="none" strike="noStrike" kern="1200" cap="all" spc="0" normalizeH="0" baseline="0" noProof="0" dirty="0">
                <a:ln/>
                <a:solidFill>
                  <a:srgbClr val="4F81BD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8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NGHE – </a:t>
            </a:r>
            <a:r>
              <a:rPr kumimoji="0" lang="en-US" sz="48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VIẾT</a:t>
            </a:r>
            <a:r>
              <a:rPr kumimoji="0" lang="vi-VN" sz="4800" b="1" i="0" u="none" strike="noStrike" kern="1200" cap="all" spc="0" normalizeH="0" baseline="0" noProof="0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rgbClr val="4F81BD">
                      <a:satMod val="130000"/>
                      <a:alpha val="60000"/>
                    </a:srgbClr>
                  </a:outerShdw>
                  <a:reflection blurRad="10000" stA="55000" endPos="48000" dist="500" dir="5400000" sy="-100000" algn="bl" rotWithShape="0"/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itchFamily="18" charset="0"/>
              </a:rPr>
              <a:t>: TRÍ DŨNG SONG TOÀN</a:t>
            </a:r>
            <a:endParaRPr kumimoji="0" lang="en-US" sz="4400" b="1" i="0" u="none" strike="noStrike" kern="1200" cap="all" spc="0" normalizeH="0" baseline="0" noProof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rgbClr val="4F81BD">
                    <a:satMod val="130000"/>
                    <a:alpha val="60000"/>
                  </a:srgbClr>
                </a:outerShdw>
                <a:reflection blurRad="10000" stA="55000" endPos="48000" dist="500" dir="5400000" sy="-100000" algn="bl" rotWithShape="0"/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5123" name="Picture 12">
            <a:extLst>
              <a:ext uri="{FF2B5EF4-FFF2-40B4-BE49-F238E27FC236}">
                <a16:creationId xmlns:a16="http://schemas.microsoft.com/office/drawing/2014/main" id="{C6D68463-C633-4086-B05B-ED22EBC9F8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638" y="1187451"/>
            <a:ext cx="1147762" cy="114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4" name="TextBox 13">
            <a:extLst>
              <a:ext uri="{FF2B5EF4-FFF2-40B4-BE49-F238E27FC236}">
                <a16:creationId xmlns:a16="http://schemas.microsoft.com/office/drawing/2014/main" id="{C6D4AD71-D213-4127-9527-2CA1C32AB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95276"/>
            <a:ext cx="5867400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ỦY BAN NHÂN DÂN QUẬN LONG BIÊN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800" b="1" i="0" u="sng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TRƯỜNG TIỂU HỌC ÁI MỘ B</a:t>
            </a:r>
          </a:p>
        </p:txBody>
      </p:sp>
    </p:spTree>
  </p:cSld>
  <p:clrMapOvr>
    <a:masterClrMapping/>
  </p:clrMapOvr>
  <p:transition spd="slow" advTm="75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3415" y="422031"/>
            <a:ext cx="1899139" cy="50490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913182" y="52196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Trí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dũng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song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toàn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</a:endParaRP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162615" y="2079900"/>
            <a:ext cx="11432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722" y="3896977"/>
            <a:ext cx="1243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497729" y="4377609"/>
            <a:ext cx="74470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7136" y="4375704"/>
            <a:ext cx="14480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7570" y="422031"/>
            <a:ext cx="2215662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SOÁT LỖI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91728" y="4834809"/>
            <a:ext cx="37235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4854ED19-4136-485D-9480-096BD03BDAB1}"/>
              </a:ext>
            </a:extLst>
          </p:cNvPr>
          <p:cNvSpPr txBox="1"/>
          <p:nvPr/>
        </p:nvSpPr>
        <p:spPr>
          <a:xfrm>
            <a:off x="187570" y="452808"/>
            <a:ext cx="3107125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CHÍNH TẢ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27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9216" cy="5184"/>
          </a:xfrm>
        </p:grpSpPr>
        <p:pic>
          <p:nvPicPr>
            <p:cNvPr id="6" name="Picture 4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181" cy="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5" descr="Picture1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8099" y="-170"/>
              <a:ext cx="947" cy="1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4" y="4289"/>
              <a:ext cx="781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7" descr="J012403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82" y="4361"/>
              <a:ext cx="1134" cy="8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TextBox 21"/>
          <p:cNvSpPr txBox="1"/>
          <p:nvPr/>
        </p:nvSpPr>
        <p:spPr>
          <a:xfrm>
            <a:off x="1542196" y="1899136"/>
            <a:ext cx="4900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63035" y="2349303"/>
            <a:ext cx="10016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r, d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505240" y="2785399"/>
            <a:ext cx="4149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516960" y="3219159"/>
            <a:ext cx="4149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thạo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514612" y="3652919"/>
            <a:ext cx="10020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đựng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nứa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đáy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994025" y="2785399"/>
            <a:ext cx="2110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dụm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17469" y="2783051"/>
            <a:ext cx="1856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794725" y="3219159"/>
            <a:ext cx="10996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rành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763069" y="3230879"/>
            <a:ext cx="1749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Rành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rẽ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9730244" y="3652919"/>
            <a:ext cx="22272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b="1" i="1" dirty="0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13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giành</a:t>
            </a:r>
            <a:endParaRPr lang="en-US" sz="2800" b="1" i="1" dirty="0">
              <a:solidFill>
                <a:srgbClr val="1306B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Up Ribbon 20">
            <a:extLst>
              <a:ext uri="{FF2B5EF4-FFF2-40B4-BE49-F238E27FC236}">
                <a16:creationId xmlns:a16="http://schemas.microsoft.com/office/drawing/2014/main" id="{CC6C3F23-5ADC-46D0-A57E-25D6B1F83ED0}"/>
              </a:ext>
            </a:extLst>
          </p:cNvPr>
          <p:cNvSpPr/>
          <p:nvPr/>
        </p:nvSpPr>
        <p:spPr>
          <a:xfrm>
            <a:off x="3853061" y="132758"/>
            <a:ext cx="4612861" cy="1136721"/>
          </a:xfrm>
          <a:prstGeom prst="ribbon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2533539"/>
      </p:ext>
    </p:extLst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50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500" autoRev="1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3" dur="50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4" dur="50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500" autoRev="1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61" dur="50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2" dur="50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648D6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63" dur="500" autoRev="1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7" grpId="0"/>
      <p:bldP spid="38" grpId="0"/>
      <p:bldP spid="38" grpId="1"/>
      <p:bldP spid="39" grpId="0"/>
      <p:bldP spid="39" grpId="1"/>
      <p:bldP spid="40" grpId="0"/>
      <p:bldP spid="40" grpId="1"/>
      <p:bldP spid="45" grpId="0"/>
      <p:bldP spid="46" grpId="0"/>
      <p:bldP spid="47" grpId="0"/>
      <p:bldP spid="48" grpId="0"/>
      <p:bldP spid="4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48008" y="1292926"/>
            <a:ext cx="114229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71500" indent="-571500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mỏng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bọc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FontTx/>
              <a:buChar char="-"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677967" y="2406227"/>
            <a:ext cx="184360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667354" y="2406227"/>
            <a:ext cx="186890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113692" y="3532362"/>
            <a:ext cx="29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D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ũng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endParaRPr lang="en-US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3692" y="4622608"/>
            <a:ext cx="29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Vỏ</a:t>
            </a:r>
            <a:endParaRPr lang="en-US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13692" y="5771471"/>
            <a:ext cx="295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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Bảo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 </a:t>
            </a:r>
            <a:r>
              <a:rPr lang="en-US" sz="3600" b="1" i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sym typeface="Wingdings"/>
              </a:rPr>
              <a:t>vệ</a:t>
            </a:r>
            <a:endParaRPr lang="en-US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7570" y="410308"/>
            <a:ext cx="2661138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NHÓM ĐÔI</a:t>
            </a:r>
          </a:p>
        </p:txBody>
      </p:sp>
      <p:sp>
        <p:nvSpPr>
          <p:cNvPr id="21" name="Up Ribbon 20"/>
          <p:cNvSpPr/>
          <p:nvPr/>
        </p:nvSpPr>
        <p:spPr>
          <a:xfrm>
            <a:off x="3853061" y="132758"/>
            <a:ext cx="4612861" cy="1136721"/>
          </a:xfrm>
          <a:prstGeom prst="ribbon2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4552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/>
      <p:bldP spid="19" grpId="0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>
            <a:extLst>
              <a:ext uri="{FF2B5EF4-FFF2-40B4-BE49-F238E27FC236}">
                <a16:creationId xmlns:a16="http://schemas.microsoft.com/office/drawing/2014/main" id="{4438499C-3EF1-4BF3-B6B8-83CD182B9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0"/>
            <a:ext cx="88392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3a:</a:t>
            </a:r>
            <a:r>
              <a:rPr lang="en-US" altLang="en-US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Có thể điền r, d hay gi vào chỗ trống nào trong bài thơ sau?</a:t>
            </a:r>
          </a:p>
          <a:p>
            <a:pPr eaLnBrk="1" hangingPunct="1">
              <a:buFontTx/>
              <a:buNone/>
            </a:pPr>
            <a:endParaRPr lang="en-US" altLang="en-US" sz="3600" b="1">
              <a:latin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en-US" altLang="en-US" sz="3600" b="1">
              <a:latin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B79E43-B1EE-421C-91E0-4237BD702B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025650"/>
            <a:ext cx="4495800" cy="478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Bầu trời rộng thênh thang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Là căn nhà của gió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Chân trời như cửa ngỏ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Thả sức gió đi về 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Nghe cây lá …ầm …ì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Ấy là khi gió hát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Mặt biển sóng lao xao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Là gió đang …ạo nhạc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Những ngày hè oi bức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Cứ tưởng gió đi đâu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Gió nép vào vành nón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BD1042-B0DA-4A85-A852-A60E62A83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133601"/>
            <a:ext cx="4495800" cy="442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Quạt …ịu trưa ve sầu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Gió còn lượn lên cao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Vượt sông dài biển rộng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Cõng nước làm mưa … ào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Cho xanh tươi đồng ruộng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Gió khô ô muối trắng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Gió chẳng bao … ờ mệt 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Nhưng đố ai biết được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  <a:cs typeface="Times New Roman" panose="02020603050405020304" pitchFamily="18" charset="0"/>
              </a:rPr>
              <a:t>Hình…áng gió thế nào.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cs typeface="Times New Roman" panose="02020603050405020304" pitchFamily="18" charset="0"/>
              </a:rPr>
              <a:t>       </a:t>
            </a:r>
            <a:r>
              <a:rPr lang="en-US" altLang="en-US" sz="2000" b="1">
                <a:solidFill>
                  <a:srgbClr val="000000"/>
                </a:solidFill>
                <a:cs typeface="Times New Roman" panose="02020603050405020304" pitchFamily="18" charset="0"/>
              </a:rPr>
              <a:t>Theo </a:t>
            </a:r>
            <a:r>
              <a:rPr lang="en-US" altLang="en-US" sz="2000" b="1">
                <a:solidFill>
                  <a:srgbClr val="0000FF"/>
                </a:solidFill>
                <a:cs typeface="Times New Roman" panose="02020603050405020304" pitchFamily="18" charset="0"/>
              </a:rPr>
              <a:t>ĐOÀN THỊ LAM LUYẾN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668A82-143B-44F9-BE63-5438003212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249364"/>
            <a:ext cx="42672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b="1" i="1" dirty="0" err="1">
                <a:solidFill>
                  <a:srgbClr val="002060"/>
                </a:solidFill>
              </a:rPr>
              <a:t>Dáng</a:t>
            </a:r>
            <a:r>
              <a:rPr lang="en-US" altLang="en-US" b="1" i="1" dirty="0">
                <a:solidFill>
                  <a:srgbClr val="002060"/>
                </a:solidFill>
              </a:rPr>
              <a:t> </a:t>
            </a:r>
            <a:r>
              <a:rPr lang="en-US" altLang="en-US" b="1" i="1" dirty="0" err="1">
                <a:solidFill>
                  <a:srgbClr val="002060"/>
                </a:solidFill>
              </a:rPr>
              <a:t>hình</a:t>
            </a:r>
            <a:r>
              <a:rPr lang="en-US" altLang="en-US" b="1" i="1" dirty="0">
                <a:solidFill>
                  <a:srgbClr val="002060"/>
                </a:solidFill>
              </a:rPr>
              <a:t> </a:t>
            </a:r>
            <a:r>
              <a:rPr lang="en-US" altLang="en-US" b="1" i="1" dirty="0" err="1">
                <a:solidFill>
                  <a:srgbClr val="002060"/>
                </a:solidFill>
              </a:rPr>
              <a:t>ngọn</a:t>
            </a:r>
            <a:r>
              <a:rPr lang="en-US" altLang="en-US" b="1" i="1" dirty="0">
                <a:solidFill>
                  <a:srgbClr val="002060"/>
                </a:solidFill>
              </a:rPr>
              <a:t> </a:t>
            </a:r>
            <a:r>
              <a:rPr lang="en-US" altLang="en-US" b="1" i="1" dirty="0" err="1">
                <a:solidFill>
                  <a:srgbClr val="002060"/>
                </a:solidFill>
              </a:rPr>
              <a:t>gió</a:t>
            </a:r>
            <a:endParaRPr lang="en-US" altLang="en-US" b="1" i="1" dirty="0">
              <a:solidFill>
                <a:srgbClr val="00206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01C34B-ED50-4E59-9EE2-5E9DAEDF2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3300" y="3721101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AF859A5-3515-4B0E-A907-23A206AB22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0400" y="3721101"/>
            <a:ext cx="22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8DE8ED-459C-475A-9A3D-A7D9294E2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700" y="5016501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7567EC-C030-4772-8459-0E81D6E32B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5500" y="2133601"/>
            <a:ext cx="22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453779-0834-41A4-BC5F-26B8172B2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39300" y="3416301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727B84-DEB6-4F19-9421-8A7E87A13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23301" y="4686301"/>
            <a:ext cx="4603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gi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CAB8D1-FC70-48AD-A187-AED64E2978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000" y="5562601"/>
            <a:ext cx="38258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66"/>
                </a:solidFill>
                <a:cs typeface="Times New Roman" panose="02020603050405020304" pitchFamily="18" charset="0"/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2" grpId="0"/>
      <p:bldP spid="14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69629" y="577979"/>
            <a:ext cx="1176996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3b)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hay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ngã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mẩu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vui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tương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suốt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ngần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bèn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Bệnh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phai</a:t>
            </a: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chuột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chàng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Nhơ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r"/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BÍ QUYẾT SỐNG LÂU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2919045" y="1073050"/>
            <a:ext cx="1219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017477" y="1061326"/>
            <a:ext cx="130126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" y="0"/>
            <a:ext cx="2368060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 NHÂN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243752" y="2039125"/>
            <a:ext cx="12074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tưởng</a:t>
            </a:r>
            <a:endParaRPr lang="en-US" sz="3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80738" y="2513000"/>
            <a:ext cx="9495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mãi</a:t>
            </a:r>
            <a:endParaRPr lang="en-US" sz="3000" dirty="0"/>
          </a:p>
        </p:txBody>
      </p:sp>
      <p:sp>
        <p:nvSpPr>
          <p:cNvPr id="11" name="TextBox 10"/>
          <p:cNvSpPr txBox="1"/>
          <p:nvPr/>
        </p:nvSpPr>
        <p:spPr>
          <a:xfrm>
            <a:off x="7233131" y="2954215"/>
            <a:ext cx="8850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hãi</a:t>
            </a:r>
            <a:endParaRPr lang="en-US" sz="3000" dirty="0"/>
          </a:p>
        </p:txBody>
      </p:sp>
      <p:sp>
        <p:nvSpPr>
          <p:cNvPr id="14" name="TextBox 13"/>
          <p:cNvSpPr txBox="1"/>
          <p:nvPr/>
        </p:nvSpPr>
        <p:spPr>
          <a:xfrm>
            <a:off x="1441939" y="3416855"/>
            <a:ext cx="10081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cổng</a:t>
            </a:r>
            <a:endParaRPr lang="en-US" sz="3000" dirty="0"/>
          </a:p>
        </p:txBody>
      </p:sp>
      <p:sp>
        <p:nvSpPr>
          <p:cNvPr id="15" name="TextBox 14"/>
          <p:cNvSpPr txBox="1"/>
          <p:nvPr/>
        </p:nvSpPr>
        <p:spPr>
          <a:xfrm>
            <a:off x="5559668" y="4325814"/>
            <a:ext cx="147124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en-US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6072552" y="5246965"/>
            <a:ext cx="17731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Nhỡ</a:t>
            </a:r>
            <a:endParaRPr lang="en-US" sz="3000" dirty="0"/>
          </a:p>
        </p:txBody>
      </p:sp>
      <p:sp>
        <p:nvSpPr>
          <p:cNvPr id="30" name="TextBox 29"/>
          <p:cNvSpPr txBox="1"/>
          <p:nvPr/>
        </p:nvSpPr>
        <p:spPr>
          <a:xfrm>
            <a:off x="7836873" y="2942734"/>
            <a:ext cx="137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540617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8" grpId="0"/>
      <p:bldP spid="10" grpId="0"/>
      <p:bldP spid="11" grpId="0"/>
      <p:bldP spid="14" grpId="0"/>
      <p:bldP spid="15" grpId="0"/>
      <p:bldP spid="16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p Ribbon 4"/>
          <p:cNvSpPr/>
          <p:nvPr/>
        </p:nvSpPr>
        <p:spPr>
          <a:xfrm>
            <a:off x="3014789" y="1817935"/>
            <a:ext cx="5707626" cy="1847360"/>
          </a:xfrm>
          <a:prstGeom prst="ribbon2">
            <a:avLst/>
          </a:prstGeom>
          <a:ln w="28575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CỦNG CỐ, DẶN DÒ</a:t>
            </a:r>
            <a:endParaRPr lang="vi-VN" altLang="en-US" sz="3600">
              <a:latin typeface="Times New Roman" panose="0202060305040502030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88123" y="3985846"/>
            <a:ext cx="91791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nghe-viết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): “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6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endParaRPr lang="en-US" sz="3600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915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06" y="2328804"/>
            <a:ext cx="9778481" cy="1325880"/>
          </a:xfrm>
        </p:spPr>
        <p:txBody>
          <a:bodyPr>
            <a:noAutofit/>
          </a:bodyPr>
          <a:lstStyle/>
          <a:p>
            <a:pPr algn="ctr"/>
            <a:r>
              <a:rPr lang="vi-VN" altLang="en-US" sz="8000" b="1">
                <a:solidFill>
                  <a:srgbClr val="FF0000"/>
                </a:solidFill>
              </a:rPr>
              <a:t>Cảm ơn quý thầy cô và các em học sinh đã lắng nghe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752" y="1043355"/>
            <a:ext cx="8217877" cy="628356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7023" y="420771"/>
            <a:ext cx="12243515" cy="704644"/>
          </a:xfrm>
        </p:spPr>
        <p:txBody>
          <a:bodyPr>
            <a:noAutofit/>
          </a:bodyPr>
          <a:lstStyle/>
          <a:p>
            <a:r>
              <a:rPr lang="en-US" altLang="en-US" sz="3200" dirty="0">
                <a:latin typeface="Times New Roman" panose="02020603050405020304" charset="0"/>
              </a:rPr>
              <a:t>    </a:t>
            </a:r>
            <a:endParaRPr lang="vi-VN" altLang="en-US" sz="3200" dirty="0">
              <a:latin typeface="Times New Roman" panose="0202060305040502030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55378" y="1195065"/>
            <a:ext cx="5908457" cy="571671"/>
          </a:xfrm>
        </p:spPr>
        <p:txBody>
          <a:bodyPr>
            <a:noAutofit/>
          </a:bodyPr>
          <a:lstStyle/>
          <a:p>
            <a:pPr algn="ctr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Trí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dũng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song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toàn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06690" y="610290"/>
            <a:ext cx="75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3200" u="sng" dirty="0" err="1">
                <a:latin typeface="Times New Roman" panose="02020603050405020304" charset="0"/>
              </a:rPr>
              <a:t>Chính</a:t>
            </a:r>
            <a:r>
              <a:rPr lang="en-US" altLang="en-US" sz="3200" u="sng" dirty="0">
                <a:latin typeface="Times New Roman" panose="02020603050405020304" charset="0"/>
              </a:rPr>
              <a:t> </a:t>
            </a:r>
            <a:r>
              <a:rPr lang="en-US" altLang="en-US" sz="3200" u="sng" dirty="0" err="1">
                <a:latin typeface="Times New Roman" panose="02020603050405020304" charset="0"/>
              </a:rPr>
              <a:t>tả</a:t>
            </a:r>
            <a:r>
              <a:rPr lang="en-US" altLang="en-US" sz="3200" dirty="0">
                <a:latin typeface="Times New Roman" panose="02020603050405020304" charset="0"/>
              </a:rPr>
              <a:t> (Nghe – </a:t>
            </a:r>
            <a:r>
              <a:rPr lang="en-US" altLang="en-US" sz="3200" dirty="0" err="1">
                <a:latin typeface="Times New Roman" panose="02020603050405020304" charset="0"/>
              </a:rPr>
              <a:t>viết</a:t>
            </a:r>
            <a:r>
              <a:rPr lang="en-US" altLang="en-US" sz="3200" dirty="0">
                <a:latin typeface="Times New Roman" panose="02020603050405020304" charset="0"/>
              </a:rPr>
              <a:t>)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889631" y="6435969"/>
            <a:ext cx="2168769" cy="691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965938" y="3438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</a:endParaRPr>
          </a:p>
          <a:p>
            <a:pPr algn="ctr"/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Trí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dũng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charset="0"/>
              </a:rPr>
              <a:t> song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charset="0"/>
              </a:rPr>
              <a:t>toàn</a:t>
            </a:r>
            <a:endParaRPr lang="vi-VN" altLang="en-US" sz="3600" b="1" dirty="0">
              <a:solidFill>
                <a:srgbClr val="FF0000"/>
              </a:solidFill>
              <a:latin typeface="Times New Roman" panose="02020603050405020304" charset="0"/>
            </a:endParaRPr>
          </a:p>
          <a:p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230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HÃ¬nh áº£nh cÃ³ liÃªn qu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736"/>
            <a:ext cx="2476500" cy="1497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33391" y="2562106"/>
            <a:ext cx="5737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806758"/>
            <a:ext cx="609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r">
              <a:buFont typeface="Wingdings" pitchFamily="2" charset="2"/>
              <a:buChar char="v"/>
            </a:pP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764" y="3437624"/>
            <a:ext cx="111269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khảng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635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294456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82461" y="1320915"/>
            <a:ext cx="17819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574218" y="1317411"/>
            <a:ext cx="9437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4091" y="1781910"/>
            <a:ext cx="9026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28080" y="1781910"/>
            <a:ext cx="12133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82097" y="1781910"/>
            <a:ext cx="151227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47888" y="1804865"/>
            <a:ext cx="201636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9951" y="2239109"/>
            <a:ext cx="12660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53849" y="2699323"/>
            <a:ext cx="2895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658379" y="2696420"/>
            <a:ext cx="287801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24741" y="4522206"/>
            <a:ext cx="126609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endParaRPr lang="en-US" sz="30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723" y="372124"/>
            <a:ext cx="115586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 </a:t>
            </a:r>
          </a:p>
        </p:txBody>
      </p:sp>
    </p:spTree>
    <p:extLst>
      <p:ext uri="{BB962C8B-B14F-4D97-AF65-F5344CB8AC3E}">
        <p14:creationId xmlns:p14="http://schemas.microsoft.com/office/powerpoint/2010/main" val="7605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162615" y="2079900"/>
            <a:ext cx="11432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722" y="3896977"/>
            <a:ext cx="1243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515602" y="4368882"/>
            <a:ext cx="70339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7136" y="4399150"/>
            <a:ext cx="14480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6151" y="4826082"/>
            <a:ext cx="35169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4567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50575" y="1774837"/>
            <a:ext cx="46695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</a:t>
            </a:r>
            <a:r>
              <a:rPr lang="en-US" sz="3600" b="1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600" b="1" i="1" dirty="0"/>
              <a:t> </a:t>
            </a:r>
            <a:endParaRPr lang="en-US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6021865" y="2227558"/>
            <a:ext cx="0" cy="2788590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280026" y="1819492"/>
            <a:ext cx="30245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600" b="1" u="sng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09723" y="2930659"/>
            <a:ext cx="1792478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thần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cữu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vua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endParaRPr lang="en-US" sz="3200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602520" y="3407590"/>
            <a:ext cx="17584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101159" y="3415488"/>
            <a:ext cx="263364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34915" y="3884411"/>
            <a:ext cx="35714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954215" y="4411950"/>
            <a:ext cx="56897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623240" y="4869149"/>
            <a:ext cx="28408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992941" y="4869149"/>
            <a:ext cx="38957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579080" y="4869149"/>
            <a:ext cx="31298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7762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726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0" y="1599254"/>
            <a:ext cx="11265877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quân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triều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thảm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bại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Bạch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Đằng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ám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hài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Tông</a:t>
            </a:r>
            <a:r>
              <a:rPr lang="en-US" sz="3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tận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cữu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-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nhục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xứng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hùng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3000" dirty="0">
                <a:latin typeface="Times New Roman" pitchFamily="18" charset="0"/>
                <a:cs typeface="Times New Roman" pitchFamily="18" charset="0"/>
              </a:rPr>
            </a:b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Điếu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: “Ai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 Ai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.’’</a:t>
            </a:r>
          </a:p>
          <a:p>
            <a:pPr algn="r"/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Trương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Hữu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Quýnh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0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162615" y="2079900"/>
            <a:ext cx="11432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171722" y="3896977"/>
            <a:ext cx="124323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0497729" y="4377609"/>
            <a:ext cx="74470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5237136" y="4375704"/>
            <a:ext cx="1448093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91728" y="4834809"/>
            <a:ext cx="37235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667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1403</Words>
  <Application>Microsoft Office PowerPoint</Application>
  <PresentationFormat>Widescreen</PresentationFormat>
  <Paragraphs>117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Office Theme</vt:lpstr>
      <vt:lpstr>1_Office Theme</vt:lpstr>
      <vt:lpstr>2_Office Theme</vt:lpstr>
      <vt:lpstr>Default Design</vt:lpstr>
      <vt:lpstr>PowerPoint Presentation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Cảm ơn quý thầy cô và các em học sinh đã lắng nghe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VỀ DỰ GIỜ TIẾT HỌC CỦA LỚP 3/2</dc:title>
  <dc:creator>admin</dc:creator>
  <cp:lastModifiedBy>Đặng Thị Tuyết Nhung</cp:lastModifiedBy>
  <cp:revision>149</cp:revision>
  <dcterms:created xsi:type="dcterms:W3CDTF">2018-03-04T16:41:00Z</dcterms:created>
  <dcterms:modified xsi:type="dcterms:W3CDTF">2023-01-17T07:07:54Z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1033-10.2.0.5965</vt:lpwstr>
  </property>
</Properties>
</file>