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8" r:id="rId4"/>
    <p:sldId id="259" r:id="rId5"/>
    <p:sldId id="327" r:id="rId6"/>
    <p:sldId id="326" r:id="rId7"/>
    <p:sldId id="314" r:id="rId8"/>
    <p:sldId id="308" r:id="rId9"/>
    <p:sldId id="307" r:id="rId10"/>
    <p:sldId id="328" r:id="rId11"/>
    <p:sldId id="329" r:id="rId12"/>
    <p:sldId id="330" r:id="rId13"/>
    <p:sldId id="334" r:id="rId14"/>
    <p:sldId id="333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9A46"/>
    <a:srgbClr val="EB8D1B"/>
    <a:srgbClr val="B38609"/>
    <a:srgbClr val="F5C131"/>
    <a:srgbClr val="2D2833"/>
    <a:srgbClr val="01A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4660"/>
  </p:normalViewPr>
  <p:slideViewPr>
    <p:cSldViewPr snapToGrid="0">
      <p:cViewPr>
        <p:scale>
          <a:sx n="70" d="100"/>
          <a:sy n="70" d="100"/>
        </p:scale>
        <p:origin x="50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E4BA-322E-40A3-894C-67D4443D98EC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78A-1D74-4887-851C-0228622054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08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7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05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23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12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10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pPr/>
              <a:t>7</a:t>
            </a:fld>
            <a:endParaRPr lang="en-US" sz="12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366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51130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638083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59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2119"/>
            <a:ext cx="12192000" cy="608588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361" y="195942"/>
            <a:ext cx="10515600" cy="57617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361" cy="8008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53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9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4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8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-990600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Content Placeholder 12" descr="cdc42615100be655bf1a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11789" y="365125"/>
            <a:ext cx="1600518" cy="16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7" r:id="rId4"/>
    <p:sldLayoutId id="214748365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8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1.xml"/><Relationship Id="rId34" Type="http://schemas.openxmlformats.org/officeDocument/2006/relationships/image" Target="../media/image12.png"/><Relationship Id="rId7" Type="http://schemas.microsoft.com/office/2007/relationships/hdphoto" Target="../media/hdphoto1.wdp"/><Relationship Id="rId17" Type="http://schemas.openxmlformats.org/officeDocument/2006/relationships/image" Target="../media/image124.svg"/><Relationship Id="rId33" Type="http://schemas.openxmlformats.org/officeDocument/2006/relationships/image" Target="../media/image30.svg"/><Relationship Id="rId2" Type="http://schemas.openxmlformats.org/officeDocument/2006/relationships/tags" Target="../tags/tag3.xml"/><Relationship Id="rId29" Type="http://schemas.openxmlformats.org/officeDocument/2006/relationships/image" Target="../media/image100.svg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32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8.svg"/><Relationship Id="rId31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30" Type="http://schemas.openxmlformats.org/officeDocument/2006/relationships/image" Target="../media/image9.png"/><Relationship Id="rId35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12" Type="http://schemas.openxmlformats.org/officeDocument/2006/relationships/image" Target="../media/image260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12" Type="http://schemas.openxmlformats.org/officeDocument/2006/relationships/image" Target="../media/image260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8" Type="http://schemas.openxmlformats.org/officeDocument/2006/relationships/image" Target="../media/image71.svg"/><Relationship Id="rId3" Type="http://schemas.openxmlformats.org/officeDocument/2006/relationships/image" Target="../media/image40.png"/><Relationship Id="rId12" Type="http://schemas.openxmlformats.org/officeDocument/2006/relationships/image" Target="../media/image26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8" Type="http://schemas.openxmlformats.org/officeDocument/2006/relationships/image" Target="../media/image71.svg"/><Relationship Id="rId12" Type="http://schemas.openxmlformats.org/officeDocument/2006/relationships/image" Target="../media/image26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.png"/><Relationship Id="rId13" Type="http://schemas.openxmlformats.org/officeDocument/2006/relationships/image" Target="../media/image26.svg"/><Relationship Id="rId3" Type="http://schemas.openxmlformats.org/officeDocument/2006/relationships/notesSlide" Target="../notesSlides/notesSlide9.xml"/><Relationship Id="rId34" Type="http://schemas.openxmlformats.org/officeDocument/2006/relationships/image" Target="../media/image12.png"/><Relationship Id="rId17" Type="http://schemas.openxmlformats.org/officeDocument/2006/relationships/image" Target="../media/image124.svg"/><Relationship Id="rId33" Type="http://schemas.openxmlformats.org/officeDocument/2006/relationships/image" Target="../media/image30.sv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00.svg"/><Relationship Id="rId1" Type="http://schemas.openxmlformats.org/officeDocument/2006/relationships/tags" Target="../tags/tag6.xml"/><Relationship Id="rId32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28.svg"/><Relationship Id="rId31" Type="http://schemas.openxmlformats.org/officeDocument/2006/relationships/image" Target="../media/image10.png"/><Relationship Id="rId4" Type="http://schemas.openxmlformats.org/officeDocument/2006/relationships/image" Target="../media/image5.png"/><Relationship Id="rId3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2.xml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8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1.xml"/><Relationship Id="rId34" Type="http://schemas.openxmlformats.org/officeDocument/2006/relationships/image" Target="../media/image12.png"/><Relationship Id="rId7" Type="http://schemas.microsoft.com/office/2007/relationships/hdphoto" Target="../media/hdphoto1.wdp"/><Relationship Id="rId17" Type="http://schemas.openxmlformats.org/officeDocument/2006/relationships/image" Target="../media/image124.svg"/><Relationship Id="rId33" Type="http://schemas.openxmlformats.org/officeDocument/2006/relationships/image" Target="../media/image30.svg"/><Relationship Id="rId2" Type="http://schemas.openxmlformats.org/officeDocument/2006/relationships/tags" Target="../tags/tag5.xml"/><Relationship Id="rId29" Type="http://schemas.openxmlformats.org/officeDocument/2006/relationships/image" Target="../media/image100.svg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32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8.svg"/><Relationship Id="rId31" Type="http://schemas.openxmlformats.org/officeDocument/2006/relationships/image" Target="../media/image10.png"/><Relationship Id="rId4" Type="http://schemas.openxmlformats.org/officeDocument/2006/relationships/notesSlide" Target="../notesSlides/notesSlide5.xml"/><Relationship Id="rId30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2" Type="http://schemas.openxmlformats.org/officeDocument/2006/relationships/image" Target="../media/image3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6.svg"/><Relationship Id="rId3" Type="http://schemas.openxmlformats.org/officeDocument/2006/relationships/image" Target="../media/image22.png"/><Relationship Id="rId34" Type="http://schemas.openxmlformats.org/officeDocument/2006/relationships/image" Target="../media/image28.png"/><Relationship Id="rId7" Type="http://schemas.openxmlformats.org/officeDocument/2006/relationships/image" Target="../media/image26.png"/><Relationship Id="rId33" Type="http://schemas.openxmlformats.org/officeDocument/2006/relationships/image" Target="../media/image3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23.png"/><Relationship Id="rId9" Type="http://schemas.openxmlformats.org/officeDocument/2006/relationships/image" Target="../media/image7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wmf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sv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9.wmf"/><Relationship Id="rId15" Type="http://schemas.openxmlformats.org/officeDocument/2006/relationships/image" Target="../media/image33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2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280.svg"/><Relationship Id="rId10" Type="http://schemas.openxmlformats.org/officeDocument/2006/relationships/image" Target="../media/image10.png"/><Relationship Id="rId9" Type="http://schemas.openxmlformats.org/officeDocument/2006/relationships/image" Target="../media/image22.svg"/><Relationship Id="rId14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-480785"/>
            <a:ext cx="10062538" cy="6865460"/>
          </a:xfrm>
          <a:prstGeom prst="rect">
            <a:avLst/>
          </a:prstGeom>
        </p:spPr>
      </p:pic>
      <p:sp>
        <p:nvSpPr>
          <p:cNvPr id="7" name="PA_文本框 15"/>
          <p:cNvSpPr txBox="1"/>
          <p:nvPr>
            <p:custDataLst>
              <p:tags r:id="rId1"/>
            </p:custDataLst>
          </p:nvPr>
        </p:nvSpPr>
        <p:spPr>
          <a:xfrm>
            <a:off x="1601674" y="2075239"/>
            <a:ext cx="9439898" cy="738652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0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TOÁN </a:t>
            </a:r>
            <a:r>
              <a:rPr lang="en-US" altLang="zh-CN" sz="40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zh-CN" altLang="en-US" sz="40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  <p:sp>
        <p:nvSpPr>
          <p:cNvPr id="16" name="PA_文本框 15"/>
          <p:cNvSpPr txBox="1"/>
          <p:nvPr>
            <p:custDataLst>
              <p:tags r:id="rId2"/>
            </p:custDataLst>
          </p:nvPr>
        </p:nvSpPr>
        <p:spPr>
          <a:xfrm>
            <a:off x="1601674" y="3090970"/>
            <a:ext cx="9439898" cy="14773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</a:rPr>
              <a:t>MI-LI-MÉT VUÔNG</a:t>
            </a:r>
          </a:p>
          <a:p>
            <a:pPr algn="ctr"/>
            <a:r>
              <a:rPr lang="en-US" altLang="zh-CN" sz="4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</a:rPr>
              <a:t>BẢNG ĐƠN VỊ ĐO DIỆN TÍCH</a:t>
            </a:r>
            <a:endParaRPr lang="zh-CN" altLang="en-US" sz="4400" b="1" dirty="0">
              <a:ln w="12700">
                <a:noFill/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0046" y="217916"/>
            <a:ext cx="4543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UBND QUẬN LONG BIÊN</a:t>
            </a:r>
          </a:p>
          <a:p>
            <a:pPr algn="ctr"/>
            <a:r>
              <a:rPr lang="en-US" sz="2400" b="1" u="sng" dirty="0" smtClean="0"/>
              <a:t>TRƯỜNG TIỂU HỌC ÁI MỘ B</a:t>
            </a:r>
            <a:endParaRPr lang="en-US" sz="24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75" y="276172"/>
            <a:ext cx="1335603" cy="13356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318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1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5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5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1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463799" y="331655"/>
            <a:ext cx="61722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C00000"/>
                </a:solidFill>
                <a:latin typeface="+mn-lt"/>
              </a:rPr>
              <a:t>1. a. Đọc các số đo diện tích: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149599" y="940352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latin typeface="+mn-lt"/>
              </a:rPr>
              <a:t>29mm</a:t>
            </a:r>
            <a:r>
              <a:rPr lang="en-US" altLang="en-US" sz="2800" b="1" baseline="30000" smtClean="0">
                <a:latin typeface="+mn-lt"/>
              </a:rPr>
              <a:t>2</a:t>
            </a:r>
            <a:r>
              <a:rPr lang="en-US" altLang="en-US" sz="2800" b="1">
                <a:latin typeface="+mn-lt"/>
              </a:rPr>
              <a:t>; </a:t>
            </a:r>
            <a:r>
              <a:rPr lang="en-US" altLang="en-US" sz="2800" b="1" smtClean="0">
                <a:latin typeface="+mn-lt"/>
              </a:rPr>
              <a:t>305mm</a:t>
            </a:r>
            <a:r>
              <a:rPr lang="en-US" altLang="en-US" sz="2800" b="1" baseline="30000" smtClean="0">
                <a:latin typeface="+mn-lt"/>
              </a:rPr>
              <a:t>2</a:t>
            </a:r>
            <a:r>
              <a:rPr lang="en-US" altLang="en-US" sz="2800" b="1">
                <a:latin typeface="+mn-lt"/>
              </a:rPr>
              <a:t>; </a:t>
            </a:r>
            <a:r>
              <a:rPr lang="en-US" altLang="en-US" sz="2800" b="1" smtClean="0">
                <a:latin typeface="+mn-lt"/>
              </a:rPr>
              <a:t>1200mm</a:t>
            </a:r>
            <a:r>
              <a:rPr lang="en-US" altLang="en-US" sz="2800" b="1" baseline="30000" smtClean="0">
                <a:latin typeface="+mn-lt"/>
              </a:rPr>
              <a:t>2              </a:t>
            </a:r>
            <a:r>
              <a:rPr lang="en-US" altLang="en-US" sz="2800" b="1" smtClean="0">
                <a:latin typeface="+mn-lt"/>
              </a:rPr>
              <a:t> </a:t>
            </a:r>
            <a:endParaRPr lang="en-US" altLang="en-US" sz="2800" b="1">
              <a:latin typeface="+mn-lt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463798" y="1976492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latin typeface="+mn-lt"/>
              </a:rPr>
              <a:t>305mm</a:t>
            </a:r>
            <a:r>
              <a:rPr lang="en-US" altLang="en-US" sz="2800" b="1" baseline="30000" smtClean="0">
                <a:latin typeface="+mn-lt"/>
              </a:rPr>
              <a:t>2 </a:t>
            </a:r>
            <a:r>
              <a:rPr lang="en-US" altLang="en-US" sz="2800" b="1">
                <a:latin typeface="+mn-lt"/>
              </a:rPr>
              <a:t>: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63798" y="1383826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latin typeface="+mn-lt"/>
              </a:rPr>
              <a:t>29mm</a:t>
            </a:r>
            <a:r>
              <a:rPr lang="en-US" altLang="en-US" sz="2800" b="1" baseline="30000" smtClean="0">
                <a:latin typeface="+mn-lt"/>
              </a:rPr>
              <a:t>2</a:t>
            </a:r>
            <a:r>
              <a:rPr lang="en-US" altLang="en-US" sz="2800" b="1" smtClean="0">
                <a:latin typeface="+mn-lt"/>
              </a:rPr>
              <a:t>: </a:t>
            </a:r>
            <a:endParaRPr lang="en-US" altLang="en-US" sz="2800" b="1">
              <a:latin typeface="+mn-lt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360382" y="3484908"/>
            <a:ext cx="56388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+mn-lt"/>
              </a:rPr>
              <a:t>b)Viết các số đo diện tích: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360382" y="4192684"/>
            <a:ext cx="7063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+mn-lt"/>
              </a:rPr>
              <a:t>Một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trăm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sáu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mươi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tám</a:t>
            </a:r>
            <a:r>
              <a:rPr lang="en-US" altLang="en-US" sz="2800" b="1" dirty="0">
                <a:latin typeface="+mn-lt"/>
              </a:rPr>
              <a:t> mi-li-</a:t>
            </a:r>
            <a:r>
              <a:rPr lang="en-US" altLang="en-US" sz="2800" b="1" dirty="0" err="1">
                <a:latin typeface="+mn-lt"/>
              </a:rPr>
              <a:t>mét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vuông</a:t>
            </a:r>
            <a:r>
              <a:rPr lang="en-US" altLang="en-US" sz="2800" b="1" dirty="0">
                <a:latin typeface="+mn-lt"/>
              </a:rPr>
              <a:t>: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434110" y="1359166"/>
            <a:ext cx="64262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+mn-lt"/>
              </a:rPr>
              <a:t>Hai </a:t>
            </a:r>
            <a:r>
              <a:rPr lang="en-US" altLang="en-US" sz="2800" b="1" dirty="0" err="1">
                <a:solidFill>
                  <a:srgbClr val="990000"/>
                </a:solidFill>
                <a:latin typeface="+mn-lt"/>
              </a:rPr>
              <a:t>mươi</a:t>
            </a:r>
            <a:r>
              <a:rPr lang="en-US" altLang="en-US" sz="2800" b="1" dirty="0">
                <a:solidFill>
                  <a:srgbClr val="990000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+mn-lt"/>
              </a:rPr>
              <a:t>chín</a:t>
            </a:r>
            <a:r>
              <a:rPr lang="en-US" altLang="en-US" sz="2800" b="1" dirty="0">
                <a:solidFill>
                  <a:srgbClr val="990000"/>
                </a:solidFill>
                <a:latin typeface="+mn-lt"/>
              </a:rPr>
              <a:t> mi-li-</a:t>
            </a:r>
            <a:r>
              <a:rPr lang="en-US" altLang="en-US" sz="2800" b="1" dirty="0" err="1">
                <a:solidFill>
                  <a:srgbClr val="990000"/>
                </a:solidFill>
                <a:latin typeface="+mn-lt"/>
              </a:rPr>
              <a:t>mét</a:t>
            </a:r>
            <a:r>
              <a:rPr lang="en-US" altLang="en-US" sz="2800" b="1" dirty="0">
                <a:solidFill>
                  <a:srgbClr val="990000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+mn-lt"/>
              </a:rPr>
              <a:t>vuông</a:t>
            </a:r>
            <a:r>
              <a:rPr lang="en-US" altLang="en-US" sz="2800" b="1" dirty="0">
                <a:solidFill>
                  <a:srgbClr val="990000"/>
                </a:solidFill>
                <a:latin typeface="+mn-lt"/>
              </a:rPr>
              <a:t>.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9309099" y="4238722"/>
            <a:ext cx="1651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+mn-lt"/>
              </a:rPr>
              <a:t>168mm</a:t>
            </a:r>
            <a:r>
              <a:rPr lang="en-US" altLang="en-US" sz="2800" b="1" baseline="30000" dirty="0">
                <a:solidFill>
                  <a:srgbClr val="990000"/>
                </a:solidFill>
                <a:latin typeface="+mn-lt"/>
              </a:rPr>
              <a:t>2</a:t>
            </a:r>
            <a:r>
              <a:rPr lang="vi-VN" altLang="en-US" sz="2800" b="1" baseline="30000" dirty="0">
                <a:solidFill>
                  <a:srgbClr val="990000"/>
                </a:solidFill>
                <a:latin typeface="+mn-lt"/>
              </a:rPr>
              <a:t> </a:t>
            </a:r>
            <a:endParaRPr lang="en-US" altLang="en-US" sz="28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2463798" y="2571538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+mn-lt"/>
              </a:rPr>
              <a:t>1</a:t>
            </a:r>
            <a:r>
              <a:rPr lang="vi-VN" altLang="en-US" sz="2800" b="1" dirty="0">
                <a:latin typeface="+mn-lt"/>
              </a:rPr>
              <a:t> </a:t>
            </a:r>
            <a:r>
              <a:rPr lang="en-US" altLang="en-US" sz="2800" b="1" dirty="0" smtClean="0">
                <a:latin typeface="+mn-lt"/>
              </a:rPr>
              <a:t>200mm</a:t>
            </a:r>
            <a:r>
              <a:rPr lang="en-US" altLang="en-US" sz="2800" b="1" baseline="30000" dirty="0" smtClean="0">
                <a:latin typeface="+mn-lt"/>
              </a:rPr>
              <a:t>2</a:t>
            </a:r>
            <a:r>
              <a:rPr lang="en-US" altLang="en-US" sz="2800" b="1" dirty="0">
                <a:latin typeface="+mn-lt"/>
              </a:rPr>
              <a:t>:</a:t>
            </a: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4434111" y="1992076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+mn-lt"/>
              </a:rPr>
              <a:t>Ba trăm linh năm mi-li-mét vuông.</a:t>
            </a: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4272638" y="2593818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+mn-lt"/>
              </a:rPr>
              <a:t>  Một nghìn hai trăm mi-li-mét vuông.</a:t>
            </a:r>
          </a:p>
        </p:txBody>
      </p:sp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2360382" y="4849903"/>
            <a:ext cx="7277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+mn-lt"/>
              </a:rPr>
              <a:t>Hai nghìn ba trăm mười </a:t>
            </a:r>
            <a:r>
              <a:rPr lang="vi-VN" altLang="en-US" sz="2800" b="1" dirty="0" smtClean="0">
                <a:latin typeface="+mn-lt"/>
              </a:rPr>
              <a:t>mi-li-mét </a:t>
            </a:r>
            <a:r>
              <a:rPr lang="vi-VN" altLang="en-US" sz="2800" b="1" dirty="0">
                <a:latin typeface="+mn-lt"/>
              </a:rPr>
              <a:t>vuông:</a:t>
            </a: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9301838" y="4849903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+mn-lt"/>
              </a:rPr>
              <a:t>2</a:t>
            </a:r>
            <a:r>
              <a:rPr lang="vi-VN" altLang="en-US" sz="2800" b="1" dirty="0">
                <a:solidFill>
                  <a:srgbClr val="990000"/>
                </a:solidFill>
                <a:latin typeface="+mn-lt"/>
              </a:rPr>
              <a:t> </a:t>
            </a:r>
            <a:r>
              <a:rPr lang="en-US" altLang="en-US" sz="2800" b="1" dirty="0">
                <a:solidFill>
                  <a:srgbClr val="990000"/>
                </a:solidFill>
                <a:latin typeface="+mn-lt"/>
              </a:rPr>
              <a:t>310mm</a:t>
            </a:r>
            <a:r>
              <a:rPr lang="en-US" altLang="en-US" sz="2800" b="1" baseline="30000" dirty="0">
                <a:solidFill>
                  <a:srgbClr val="990000"/>
                </a:solidFill>
                <a:latin typeface="+mn-lt"/>
              </a:rPr>
              <a:t>2</a:t>
            </a:r>
            <a:endParaRPr lang="en-US" altLang="en-US" sz="2800" b="1" dirty="0">
              <a:solidFill>
                <a:srgbClr val="990000"/>
              </a:solidFill>
              <a:latin typeface="+mn-lt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115936">
            <a:off x="498414" y="-283490"/>
            <a:ext cx="1714545" cy="1853697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697473">
            <a:off x="9850076" y="5591191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791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+mn-lt"/>
              </a:rPr>
              <a:t>2. Viết số thích hợp vào chỗ chấm: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43769" y="1528763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+mn-lt"/>
              </a:rPr>
              <a:t>12 km</a:t>
            </a:r>
            <a:r>
              <a:rPr lang="en-US" altLang="en-US" sz="2400" b="1" baseline="30000">
                <a:latin typeface="+mn-lt"/>
              </a:rPr>
              <a:t>2 </a:t>
            </a:r>
            <a:r>
              <a:rPr lang="en-US" altLang="en-US" sz="2400" b="1">
                <a:latin typeface="+mn-lt"/>
              </a:rPr>
              <a:t> =</a:t>
            </a:r>
            <a:r>
              <a:rPr lang="en-US" altLang="en-US" sz="2400" b="1" baseline="30000">
                <a:latin typeface="+mn-lt"/>
              </a:rPr>
              <a:t>  </a:t>
            </a:r>
            <a:r>
              <a:rPr lang="en-US" altLang="en-US" sz="2400" b="1">
                <a:latin typeface="+mn-lt"/>
              </a:rPr>
              <a:t>......    hm</a:t>
            </a:r>
            <a:r>
              <a:rPr lang="en-US" altLang="en-US" sz="2400" b="1" baseline="30000">
                <a:latin typeface="+mn-lt"/>
              </a:rPr>
              <a:t>2</a:t>
            </a:r>
            <a:r>
              <a:rPr lang="en-US" altLang="en-US" sz="2400" b="1">
                <a:latin typeface="+mn-lt"/>
              </a:rPr>
              <a:t> 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19969" y="106838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+mn-lt"/>
              </a:rPr>
              <a:t>5 cm</a:t>
            </a:r>
            <a:r>
              <a:rPr lang="en-US" altLang="en-US" sz="2400" b="1" baseline="30000">
                <a:latin typeface="+mn-lt"/>
              </a:rPr>
              <a:t>2 </a:t>
            </a:r>
            <a:r>
              <a:rPr lang="en-US" altLang="en-US" sz="2400" b="1">
                <a:latin typeface="+mn-lt"/>
              </a:rPr>
              <a:t>= </a:t>
            </a:r>
            <a:r>
              <a:rPr lang="vi-VN" altLang="en-US" sz="2400" b="1">
                <a:latin typeface="+mn-lt"/>
              </a:rPr>
              <a:t>....</a:t>
            </a:r>
            <a:r>
              <a:rPr lang="en-US" altLang="en-US" sz="2400" b="1">
                <a:latin typeface="+mn-lt"/>
              </a:rPr>
              <a:t>…     mm</a:t>
            </a:r>
            <a:r>
              <a:rPr lang="en-US" altLang="en-US" sz="2400" b="1" baseline="30000">
                <a:latin typeface="+mn-lt"/>
              </a:rPr>
              <a:t>2</a:t>
            </a:r>
            <a:endParaRPr lang="en-US" altLang="en-US" sz="2400" b="1">
              <a:latin typeface="+mn-lt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843769" y="1919288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+mn-lt"/>
              </a:rPr>
              <a:t>1 hm</a:t>
            </a:r>
            <a:r>
              <a:rPr lang="en-US" altLang="en-US" sz="2400" b="1" baseline="30000">
                <a:latin typeface="+mn-lt"/>
              </a:rPr>
              <a:t>2</a:t>
            </a:r>
            <a:r>
              <a:rPr lang="vi-VN" altLang="en-US" sz="2400" b="1" baseline="30000">
                <a:latin typeface="+mn-lt"/>
              </a:rPr>
              <a:t>  </a:t>
            </a:r>
            <a:r>
              <a:rPr lang="en-US" altLang="en-US" sz="2400" b="1">
                <a:latin typeface="+mn-lt"/>
              </a:rPr>
              <a:t>=  </a:t>
            </a:r>
            <a:r>
              <a:rPr lang="vi-VN" altLang="en-US" sz="2400" b="1">
                <a:latin typeface="+mn-lt"/>
              </a:rPr>
              <a:t>......</a:t>
            </a:r>
            <a:r>
              <a:rPr lang="en-US" altLang="en-US" sz="2400" b="1">
                <a:latin typeface="+mn-lt"/>
              </a:rPr>
              <a:t>…. m</a:t>
            </a:r>
            <a:r>
              <a:rPr lang="en-US" altLang="en-US" sz="2400" b="1" baseline="30000">
                <a:latin typeface="+mn-lt"/>
              </a:rPr>
              <a:t>2</a:t>
            </a:r>
            <a:endParaRPr lang="en-US" altLang="en-US" sz="2400" b="1">
              <a:latin typeface="+mn-lt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843769" y="2376488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+mn-lt"/>
              </a:rPr>
              <a:t>7 hm</a:t>
            </a:r>
            <a:r>
              <a:rPr lang="en-US" altLang="en-US" sz="2400" b="1" baseline="30000">
                <a:latin typeface="+mn-lt"/>
              </a:rPr>
              <a:t>2</a:t>
            </a:r>
            <a:r>
              <a:rPr lang="vi-VN" altLang="en-US" sz="2400" b="1" baseline="30000">
                <a:latin typeface="+mn-lt"/>
              </a:rPr>
              <a:t> </a:t>
            </a:r>
            <a:r>
              <a:rPr lang="en-US" altLang="en-US" sz="2400" b="1">
                <a:latin typeface="+mn-lt"/>
              </a:rPr>
              <a:t>=   ….</a:t>
            </a:r>
            <a:r>
              <a:rPr lang="vi-VN" altLang="en-US" sz="2400" b="1">
                <a:latin typeface="+mn-lt"/>
              </a:rPr>
              <a:t>....</a:t>
            </a:r>
            <a:r>
              <a:rPr lang="en-US" altLang="en-US" sz="2400" b="1">
                <a:latin typeface="+mn-lt"/>
              </a:rPr>
              <a:t>   m</a:t>
            </a:r>
            <a:r>
              <a:rPr lang="en-US" altLang="en-US" sz="2400" b="1" baseline="30000">
                <a:latin typeface="+mn-lt"/>
              </a:rPr>
              <a:t>2</a:t>
            </a:r>
            <a:endParaRPr lang="en-US" altLang="en-US" sz="2400" b="1">
              <a:latin typeface="+mn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112000" y="1066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+mn-lt"/>
              </a:rPr>
              <a:t>1m</a:t>
            </a:r>
            <a:r>
              <a:rPr lang="en-US" altLang="en-US" sz="2400" b="1" baseline="30000">
                <a:latin typeface="+mn-lt"/>
              </a:rPr>
              <a:t>2          </a:t>
            </a:r>
            <a:r>
              <a:rPr lang="en-US" altLang="en-US" sz="2400" b="1">
                <a:latin typeface="+mn-lt"/>
              </a:rPr>
              <a:t>= …</a:t>
            </a:r>
            <a:r>
              <a:rPr lang="vi-VN" altLang="en-US" sz="2400" b="1">
                <a:latin typeface="+mn-lt"/>
              </a:rPr>
              <a:t>.......</a:t>
            </a:r>
            <a:r>
              <a:rPr lang="en-US" altLang="en-US" sz="2400" b="1">
                <a:latin typeface="+mn-lt"/>
              </a:rPr>
              <a:t>   </a:t>
            </a:r>
            <a:r>
              <a:rPr lang="en-US" altLang="en-US" sz="2400" b="1" smtClean="0">
                <a:latin typeface="+mn-lt"/>
              </a:rPr>
              <a:t>cm</a:t>
            </a:r>
            <a:r>
              <a:rPr lang="en-US" altLang="en-US" sz="2400" b="1" baseline="30000" smtClean="0">
                <a:latin typeface="+mn-lt"/>
              </a:rPr>
              <a:t>2</a:t>
            </a:r>
            <a:endParaRPr lang="en-US" altLang="en-US" sz="2400" b="1">
              <a:latin typeface="+mn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12000" y="1524000"/>
            <a:ext cx="426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+mn-lt"/>
              </a:rPr>
              <a:t>5m</a:t>
            </a:r>
            <a:r>
              <a:rPr lang="en-US" altLang="en-US" sz="2400" b="1" baseline="30000">
                <a:latin typeface="+mn-lt"/>
              </a:rPr>
              <a:t>2          </a:t>
            </a:r>
            <a:r>
              <a:rPr lang="en-US" altLang="en-US" sz="2400" b="1">
                <a:latin typeface="+mn-lt"/>
              </a:rPr>
              <a:t>= …</a:t>
            </a:r>
            <a:r>
              <a:rPr lang="vi-VN" altLang="en-US" sz="2400" b="1" smtClean="0">
                <a:latin typeface="+mn-lt"/>
              </a:rPr>
              <a:t>........</a:t>
            </a:r>
            <a:r>
              <a:rPr lang="en-US" altLang="en-US" sz="2400" b="1" smtClean="0">
                <a:latin typeface="+mn-lt"/>
              </a:rPr>
              <a:t>  cm</a:t>
            </a:r>
            <a:r>
              <a:rPr lang="en-US" altLang="en-US" sz="2400" b="1" baseline="30000" smtClean="0">
                <a:latin typeface="+mn-lt"/>
              </a:rPr>
              <a:t>2</a:t>
            </a:r>
            <a:endParaRPr lang="en-US" altLang="en-US" sz="2400" b="1">
              <a:latin typeface="+mn-lt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035800" y="1908175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 b="1">
                <a:latin typeface="+mn-lt"/>
              </a:rPr>
              <a:t> </a:t>
            </a:r>
            <a:r>
              <a:rPr lang="en-US" altLang="en-US" sz="2400" b="1">
                <a:latin typeface="+mn-lt"/>
              </a:rPr>
              <a:t>12m</a:t>
            </a:r>
            <a:r>
              <a:rPr lang="en-US" altLang="en-US" sz="2400" b="1" baseline="30000">
                <a:latin typeface="+mn-lt"/>
              </a:rPr>
              <a:t>2  </a:t>
            </a:r>
            <a:r>
              <a:rPr lang="en-US" altLang="en-US" sz="2400" b="1">
                <a:latin typeface="+mn-lt"/>
              </a:rPr>
              <a:t>9dm</a:t>
            </a:r>
            <a:r>
              <a:rPr lang="en-US" altLang="en-US" sz="2400" b="1" baseline="30000">
                <a:latin typeface="+mn-lt"/>
              </a:rPr>
              <a:t>2</a:t>
            </a:r>
            <a:r>
              <a:rPr lang="en-US" altLang="en-US" sz="2400" b="1">
                <a:latin typeface="+mn-lt"/>
              </a:rPr>
              <a:t> = …</a:t>
            </a:r>
            <a:r>
              <a:rPr lang="vi-VN" altLang="en-US" sz="2400" b="1">
                <a:latin typeface="+mn-lt"/>
              </a:rPr>
              <a:t>.....</a:t>
            </a:r>
            <a:r>
              <a:rPr lang="en-US" altLang="en-US" sz="2400" b="1">
                <a:latin typeface="+mn-lt"/>
              </a:rPr>
              <a:t> dm</a:t>
            </a:r>
            <a:r>
              <a:rPr lang="en-US" altLang="en-US" sz="2400" b="1" baseline="30000">
                <a:latin typeface="+mn-lt"/>
              </a:rPr>
              <a:t>2</a:t>
            </a:r>
            <a:endParaRPr lang="en-US" altLang="en-US" sz="2400" b="1">
              <a:latin typeface="+mn-lt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112000" y="2357437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+mn-lt"/>
              </a:rPr>
              <a:t>37dam</a:t>
            </a:r>
            <a:r>
              <a:rPr lang="en-US" altLang="en-US" sz="2400" b="1" baseline="30000" dirty="0">
                <a:latin typeface="+mn-lt"/>
              </a:rPr>
              <a:t>2  </a:t>
            </a:r>
            <a:r>
              <a:rPr lang="en-US" altLang="en-US" sz="2400" b="1" dirty="0">
                <a:latin typeface="+mn-lt"/>
              </a:rPr>
              <a:t>24m</a:t>
            </a:r>
            <a:r>
              <a:rPr lang="en-US" altLang="en-US" sz="2400" b="1" baseline="30000" dirty="0">
                <a:latin typeface="+mn-lt"/>
              </a:rPr>
              <a:t>2</a:t>
            </a:r>
            <a:r>
              <a:rPr lang="en-US" altLang="en-US" sz="2400" b="1" dirty="0">
                <a:latin typeface="+mn-lt"/>
              </a:rPr>
              <a:t> = …</a:t>
            </a:r>
            <a:r>
              <a:rPr lang="vi-VN" altLang="en-US" sz="2400" b="1" dirty="0" smtClean="0">
                <a:latin typeface="+mn-lt"/>
              </a:rPr>
              <a:t>....</a:t>
            </a:r>
            <a:r>
              <a:rPr lang="en-US" altLang="en-US" sz="2400" b="1" dirty="0" smtClean="0">
                <a:latin typeface="+mn-lt"/>
              </a:rPr>
              <a:t> m</a:t>
            </a:r>
            <a:r>
              <a:rPr lang="en-US" altLang="en-US" sz="2400" b="1" baseline="30000" dirty="0" smtClean="0">
                <a:latin typeface="+mn-lt"/>
              </a:rPr>
              <a:t>2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53219" y="928688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+mn-lt"/>
              </a:rPr>
              <a:t>a)</a:t>
            </a:r>
            <a:endParaRPr lang="en-US" altLang="en-US" sz="2400">
              <a:latin typeface="+mn-lt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6146313" y="1157288"/>
            <a:ext cx="0" cy="437131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964656"/>
            <a:ext cx="642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300" b="1" u="sng" dirty="0">
                <a:solidFill>
                  <a:srgbClr val="FF0000"/>
                </a:solidFill>
                <a:latin typeface="+mn-lt"/>
              </a:rPr>
              <a:t>Hướng dẫn</a:t>
            </a:r>
            <a:r>
              <a:rPr lang="vi-VN" altLang="en-US" sz="2300" b="1" dirty="0">
                <a:solidFill>
                  <a:srgbClr val="FF0000"/>
                </a:solidFill>
                <a:latin typeface="+mn-lt"/>
              </a:rPr>
              <a:t>: Đổi từ đơn vị lớn ra đơn vị bé</a:t>
            </a:r>
            <a:endParaRPr lang="en-US" altLang="en-US" sz="23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830286" y="3645977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+mn-lt"/>
              </a:rPr>
              <a:t>70 000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9020378"/>
                  </p:ext>
                </p:extLst>
              </p:nvPr>
            </p:nvGraphicFramePr>
            <p:xfrm>
              <a:off x="566287" y="4457588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𝐝𝐚𝐦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9020378"/>
                  </p:ext>
                </p:extLst>
              </p:nvPr>
            </p:nvGraphicFramePr>
            <p:xfrm>
              <a:off x="566287" y="4457588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464131" y="3636951"/>
            <a:ext cx="41202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+mn-lt"/>
              </a:rPr>
              <a:t>7 hm</a:t>
            </a:r>
            <a:r>
              <a:rPr lang="en-US" altLang="en-US" sz="2800" b="1" baseline="30000">
                <a:latin typeface="+mn-lt"/>
              </a:rPr>
              <a:t>2</a:t>
            </a:r>
            <a:r>
              <a:rPr lang="vi-VN" altLang="en-US" sz="2800" b="1" baseline="30000">
                <a:latin typeface="+mn-lt"/>
              </a:rPr>
              <a:t> </a:t>
            </a:r>
            <a:r>
              <a:rPr lang="en-US" altLang="en-US" sz="2800" b="1">
                <a:latin typeface="+mn-lt"/>
              </a:rPr>
              <a:t>=   ….</a:t>
            </a:r>
            <a:r>
              <a:rPr lang="vi-VN" altLang="en-US" sz="2800" b="1">
                <a:latin typeface="+mn-lt"/>
              </a:rPr>
              <a:t>....</a:t>
            </a:r>
            <a:r>
              <a:rPr lang="en-US" altLang="en-US" sz="2800" b="1">
                <a:latin typeface="+mn-lt"/>
              </a:rPr>
              <a:t>   m</a:t>
            </a:r>
            <a:r>
              <a:rPr lang="en-US" altLang="en-US" sz="2800" b="1" baseline="30000">
                <a:latin typeface="+mn-lt"/>
              </a:rPr>
              <a:t>2</a:t>
            </a:r>
            <a:endParaRPr lang="en-US" altLang="en-US" sz="2800" b="1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0343" y="5005387"/>
            <a:ext cx="44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C00000"/>
                </a:solidFill>
              </a:rPr>
              <a:t>7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0982" y="5005387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00</a:t>
            </a:r>
            <a:endParaRPr lang="en-US" sz="28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5485" y="5007429"/>
            <a:ext cx="593499" cy="52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00</a:t>
            </a:r>
            <a:endParaRPr lang="en-US" sz="28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016027" y="2347283"/>
            <a:ext cx="138044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70 000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146313" y="2973611"/>
            <a:ext cx="6412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300" b="1" u="sng" dirty="0">
                <a:solidFill>
                  <a:srgbClr val="FF0000"/>
                </a:solidFill>
                <a:latin typeface="+mn-lt"/>
              </a:rPr>
              <a:t>Hướng dẫn</a:t>
            </a:r>
            <a:r>
              <a:rPr lang="vi-VN" altLang="en-US" sz="2300" b="1" dirty="0">
                <a:solidFill>
                  <a:srgbClr val="FF0000"/>
                </a:solidFill>
                <a:latin typeface="+mn-lt"/>
              </a:rPr>
              <a:t>: Đổi từ </a:t>
            </a:r>
            <a:r>
              <a:rPr lang="en-US" altLang="en-US" sz="2300" b="1" dirty="0" smtClean="0">
                <a:solidFill>
                  <a:srgbClr val="FF0000"/>
                </a:solidFill>
                <a:latin typeface="+mn-lt"/>
              </a:rPr>
              <a:t>2 </a:t>
            </a:r>
            <a:r>
              <a:rPr lang="vi-VN" altLang="en-US" sz="2300" b="1" dirty="0" smtClean="0">
                <a:solidFill>
                  <a:srgbClr val="FF0000"/>
                </a:solidFill>
                <a:latin typeface="+mn-lt"/>
              </a:rPr>
              <a:t>đơn </a:t>
            </a:r>
            <a:r>
              <a:rPr lang="vi-VN" altLang="en-US" sz="2300" b="1" dirty="0">
                <a:solidFill>
                  <a:srgbClr val="FF0000"/>
                </a:solidFill>
                <a:latin typeface="+mn-lt"/>
              </a:rPr>
              <a:t>vị lớn ra </a:t>
            </a:r>
            <a:r>
              <a:rPr lang="en-US" altLang="en-US" sz="2300" b="1" dirty="0" smtClean="0">
                <a:solidFill>
                  <a:srgbClr val="FF0000"/>
                </a:solidFill>
                <a:latin typeface="+mn-lt"/>
              </a:rPr>
              <a:t>1 </a:t>
            </a:r>
            <a:r>
              <a:rPr lang="vi-VN" altLang="en-US" sz="2300" b="1" dirty="0" smtClean="0">
                <a:solidFill>
                  <a:srgbClr val="FF0000"/>
                </a:solidFill>
                <a:latin typeface="+mn-lt"/>
              </a:rPr>
              <a:t>đơn </a:t>
            </a:r>
            <a:r>
              <a:rPr lang="vi-VN" altLang="en-US" sz="2300" b="1" dirty="0">
                <a:solidFill>
                  <a:srgbClr val="FF0000"/>
                </a:solidFill>
                <a:latin typeface="+mn-lt"/>
              </a:rPr>
              <a:t>vị </a:t>
            </a:r>
            <a:endParaRPr lang="en-US" altLang="en-US" sz="23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035800" y="3651193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>
                <a:latin typeface="+mn-lt"/>
              </a:rPr>
              <a:t> </a:t>
            </a:r>
            <a:r>
              <a:rPr lang="en-US" altLang="en-US" sz="2800" b="1">
                <a:latin typeface="+mn-lt"/>
              </a:rPr>
              <a:t>12m</a:t>
            </a:r>
            <a:r>
              <a:rPr lang="en-US" altLang="en-US" sz="2800" b="1" baseline="30000">
                <a:latin typeface="+mn-lt"/>
              </a:rPr>
              <a:t>2  </a:t>
            </a:r>
            <a:r>
              <a:rPr lang="en-US" altLang="en-US" sz="2800" b="1">
                <a:latin typeface="+mn-lt"/>
              </a:rPr>
              <a:t>9dm</a:t>
            </a:r>
            <a:r>
              <a:rPr lang="en-US" altLang="en-US" sz="2800" b="1" baseline="30000">
                <a:latin typeface="+mn-lt"/>
              </a:rPr>
              <a:t>2</a:t>
            </a:r>
            <a:r>
              <a:rPr lang="en-US" altLang="en-US" sz="2800" b="1">
                <a:latin typeface="+mn-lt"/>
              </a:rPr>
              <a:t> = …</a:t>
            </a:r>
            <a:r>
              <a:rPr lang="vi-VN" altLang="en-US" sz="2800" b="1">
                <a:latin typeface="+mn-lt"/>
              </a:rPr>
              <a:t>.....</a:t>
            </a:r>
            <a:r>
              <a:rPr lang="en-US" altLang="en-US" sz="2800" b="1">
                <a:latin typeface="+mn-lt"/>
              </a:rPr>
              <a:t> dm</a:t>
            </a:r>
            <a:r>
              <a:rPr lang="en-US" altLang="en-US" sz="2800" b="1" baseline="30000">
                <a:latin typeface="+mn-lt"/>
              </a:rPr>
              <a:t>2</a:t>
            </a:r>
            <a:endParaRPr lang="en-US" altLang="en-US" sz="2800" b="1">
              <a:latin typeface="+mn-lt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047026" y="1892982"/>
            <a:ext cx="12716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10 000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3234518" y="1508352"/>
            <a:ext cx="1084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1200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3158318" y="1060904"/>
            <a:ext cx="8483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500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8440053" y="1048712"/>
            <a:ext cx="1268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10</a:t>
            </a:r>
            <a:r>
              <a:rPr lang="vi-VN" altLang="en-US" sz="2400" b="1" dirty="0">
                <a:solidFill>
                  <a:srgbClr val="990000"/>
                </a:solidFill>
                <a:latin typeface="+mn-lt"/>
              </a:rPr>
              <a:t> </a:t>
            </a: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00</a:t>
            </a:r>
            <a:r>
              <a:rPr lang="vi-VN" altLang="en-US" sz="2400" b="1" dirty="0">
                <a:solidFill>
                  <a:srgbClr val="990000"/>
                </a:solidFill>
                <a:latin typeface="+mn-lt"/>
              </a:rPr>
              <a:t>0</a:t>
            </a:r>
            <a:endParaRPr lang="en-US" altLang="en-US" sz="24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8413525" y="151107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+mn-lt"/>
              </a:rPr>
              <a:t>50</a:t>
            </a:r>
            <a:r>
              <a:rPr lang="vi-VN" altLang="en-US" sz="2400" b="1">
                <a:solidFill>
                  <a:srgbClr val="990000"/>
                </a:solidFill>
                <a:latin typeface="+mn-lt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+mn-lt"/>
              </a:rPr>
              <a:t>00</a:t>
            </a:r>
            <a:r>
              <a:rPr lang="vi-VN" altLang="en-US" sz="2400" b="1">
                <a:solidFill>
                  <a:srgbClr val="990000"/>
                </a:solidFill>
                <a:latin typeface="+mn-lt"/>
              </a:rPr>
              <a:t>0</a:t>
            </a:r>
            <a:endParaRPr lang="en-US" altLang="en-US" sz="2400" b="1">
              <a:solidFill>
                <a:srgbClr val="99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8530273"/>
                  </p:ext>
                </p:extLst>
              </p:nvPr>
            </p:nvGraphicFramePr>
            <p:xfrm>
              <a:off x="6543901" y="4454073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8530273"/>
                  </p:ext>
                </p:extLst>
              </p:nvPr>
            </p:nvGraphicFramePr>
            <p:xfrm>
              <a:off x="6543901" y="4454073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46" t="-1149" r="-3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46" t="-1149" r="-2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446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446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TextBox 32"/>
          <p:cNvSpPr txBox="1"/>
          <p:nvPr/>
        </p:nvSpPr>
        <p:spPr>
          <a:xfrm>
            <a:off x="8215879" y="4980631"/>
            <a:ext cx="81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09</a:t>
            </a:r>
            <a:endParaRPr lang="en-US" sz="28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4845" y="5005387"/>
            <a:ext cx="81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12</a:t>
            </a:r>
            <a:endParaRPr lang="en-US" sz="28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8931052" y="1884187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+mn-lt"/>
              </a:rPr>
              <a:t>1209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9245600" y="3647845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+mn-lt"/>
              </a:rPr>
              <a:t>1209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9362364" y="2365598"/>
            <a:ext cx="8738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3724</a:t>
            </a:r>
          </a:p>
        </p:txBody>
      </p:sp>
      <p:pic>
        <p:nvPicPr>
          <p:cNvPr id="40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697473">
            <a:off x="81651" y="5699017"/>
            <a:ext cx="1232340" cy="1207693"/>
          </a:xfrm>
          <a:prstGeom prst="rect">
            <a:avLst/>
          </a:prstGeom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6146313" y="5595619"/>
            <a:ext cx="906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 smtClean="0">
                <a:latin typeface="+mn-lt"/>
              </a:rPr>
              <a:t>Hoặc</a:t>
            </a:r>
            <a:r>
              <a:rPr lang="en-US" altLang="en-US" sz="2400" b="1" dirty="0" smtClean="0">
                <a:latin typeface="+mn-lt"/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+mn-lt"/>
              </a:rPr>
              <a:t>12m</a:t>
            </a:r>
            <a:r>
              <a:rPr lang="en-US" altLang="en-US" sz="2400" b="1" baseline="30000" dirty="0" smtClean="0">
                <a:latin typeface="+mn-lt"/>
              </a:rPr>
              <a:t>2 </a:t>
            </a:r>
            <a:r>
              <a:rPr lang="en-US" altLang="en-US" sz="2400" b="1" dirty="0" smtClean="0">
                <a:latin typeface="+mn-lt"/>
              </a:rPr>
              <a:t>9dm</a:t>
            </a:r>
            <a:r>
              <a:rPr lang="en-US" altLang="en-US" sz="2400" b="1" baseline="30000" dirty="0" smtClean="0">
                <a:latin typeface="+mn-lt"/>
              </a:rPr>
              <a:t>2</a:t>
            </a:r>
            <a:r>
              <a:rPr lang="en-US" altLang="en-US" sz="2400" b="1" dirty="0" smtClean="0">
                <a:latin typeface="+mn-lt"/>
              </a:rPr>
              <a:t> </a:t>
            </a:r>
            <a:r>
              <a:rPr lang="en-US" altLang="en-US" sz="2400" b="1" dirty="0">
                <a:latin typeface="+mn-lt"/>
              </a:rPr>
              <a:t>= </a:t>
            </a:r>
            <a:r>
              <a:rPr lang="vi-VN" altLang="en-US" sz="2400" b="1" dirty="0">
                <a:latin typeface="+mn-lt"/>
              </a:rPr>
              <a:t>1200</a:t>
            </a:r>
            <a:r>
              <a:rPr lang="en-US" altLang="en-US" sz="2400" b="1" dirty="0">
                <a:latin typeface="+mn-lt"/>
              </a:rPr>
              <a:t> dm</a:t>
            </a:r>
            <a:r>
              <a:rPr lang="en-US" altLang="en-US" sz="2400" b="1" baseline="30000" dirty="0">
                <a:latin typeface="+mn-lt"/>
              </a:rPr>
              <a:t>2</a:t>
            </a:r>
            <a:r>
              <a:rPr lang="vi-VN" altLang="en-US" sz="2400" b="1" baseline="30000" dirty="0">
                <a:latin typeface="+mn-lt"/>
              </a:rPr>
              <a:t> </a:t>
            </a:r>
            <a:r>
              <a:rPr lang="vi-VN" altLang="en-US" sz="2400" b="1" dirty="0" smtClean="0">
                <a:latin typeface="+mn-lt"/>
              </a:rPr>
              <a:t>+ </a:t>
            </a:r>
            <a:r>
              <a:rPr lang="vi-VN" altLang="en-US" sz="2400" b="1" dirty="0">
                <a:latin typeface="+mn-lt"/>
              </a:rPr>
              <a:t>9</a:t>
            </a:r>
            <a:r>
              <a:rPr lang="en-US" altLang="en-US" sz="2400" b="1" dirty="0">
                <a:latin typeface="+mn-lt"/>
              </a:rPr>
              <a:t> dm</a:t>
            </a:r>
            <a:r>
              <a:rPr lang="en-US" altLang="en-US" sz="2400" b="1" baseline="30000" dirty="0">
                <a:latin typeface="+mn-lt"/>
              </a:rPr>
              <a:t>2</a:t>
            </a:r>
            <a:r>
              <a:rPr lang="vi-VN" altLang="en-US" sz="2400" b="1" baseline="30000" dirty="0">
                <a:latin typeface="+mn-lt"/>
              </a:rPr>
              <a:t> </a:t>
            </a:r>
            <a:r>
              <a:rPr lang="vi-VN" altLang="en-US" sz="2400" b="1" dirty="0" smtClean="0">
                <a:latin typeface="+mn-lt"/>
              </a:rPr>
              <a:t>=1209</a:t>
            </a:r>
            <a:r>
              <a:rPr lang="vi-VN" altLang="en-US" sz="2400" b="1" baseline="30000" dirty="0" smtClean="0">
                <a:latin typeface="+mn-lt"/>
              </a:rPr>
              <a:t> </a:t>
            </a:r>
            <a:r>
              <a:rPr lang="en-US" altLang="en-US" sz="2400" b="1" dirty="0">
                <a:latin typeface="+mn-lt"/>
              </a:rPr>
              <a:t>dm</a:t>
            </a:r>
            <a:r>
              <a:rPr lang="en-US" altLang="en-US" sz="2400" b="1" baseline="30000" dirty="0">
                <a:latin typeface="+mn-lt"/>
              </a:rPr>
              <a:t>2</a:t>
            </a:r>
            <a:r>
              <a:rPr lang="vi-VN" altLang="en-US" sz="2400" b="1" baseline="30000" dirty="0">
                <a:latin typeface="+mn-lt"/>
              </a:rPr>
              <a:t>                                     </a:t>
            </a:r>
            <a:endParaRPr lang="en-US" alt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76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791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+mn-lt"/>
              </a:rPr>
              <a:t>2. Viết số thích hợp vào chỗ chấm: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43416" y="1052286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+mn-lt"/>
              </a:rPr>
              <a:t>b)</a:t>
            </a:r>
            <a:endParaRPr lang="en-US" altLang="en-US" sz="2400">
              <a:latin typeface="+mn-lt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70466" y="1052286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+mn-lt"/>
              </a:rPr>
              <a:t>800mm</a:t>
            </a:r>
            <a:r>
              <a:rPr lang="en-US" altLang="en-US" sz="2400" b="1" baseline="30000">
                <a:latin typeface="+mn-lt"/>
              </a:rPr>
              <a:t>2</a:t>
            </a:r>
            <a:r>
              <a:rPr lang="vi-VN" altLang="en-US" sz="2400" b="1" baseline="30000">
                <a:latin typeface="+mn-lt"/>
              </a:rPr>
              <a:t>    </a:t>
            </a:r>
            <a:r>
              <a:rPr lang="en-US" altLang="en-US" sz="2400" b="1">
                <a:latin typeface="+mn-lt"/>
              </a:rPr>
              <a:t>=   </a:t>
            </a:r>
            <a:r>
              <a:rPr lang="en-US" altLang="en-US" sz="2400" b="1" smtClean="0">
                <a:latin typeface="+mn-lt"/>
              </a:rPr>
              <a:t>…  cm</a:t>
            </a:r>
            <a:r>
              <a:rPr lang="en-US" altLang="en-US" sz="2400" b="1" baseline="30000" smtClean="0">
                <a:latin typeface="+mn-lt"/>
              </a:rPr>
              <a:t>2</a:t>
            </a:r>
            <a:endParaRPr lang="en-US" altLang="en-US" sz="2400" b="1">
              <a:latin typeface="+mn-lt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084966" y="105228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+mn-lt"/>
              </a:rPr>
              <a:t>8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267278" y="1742849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+mn-lt"/>
              </a:rPr>
              <a:t>12 000hm</a:t>
            </a:r>
            <a:r>
              <a:rPr lang="en-US" altLang="en-US" sz="2400" b="1" baseline="30000">
                <a:latin typeface="+mn-lt"/>
              </a:rPr>
              <a:t>2</a:t>
            </a:r>
            <a:r>
              <a:rPr lang="en-US" altLang="en-US" sz="2400" b="1">
                <a:latin typeface="+mn-lt"/>
              </a:rPr>
              <a:t>=   </a:t>
            </a:r>
            <a:r>
              <a:rPr lang="en-US" altLang="en-US" sz="2400" b="1" smtClean="0">
                <a:latin typeface="+mn-lt"/>
              </a:rPr>
              <a:t>…  km</a:t>
            </a:r>
            <a:r>
              <a:rPr lang="en-US" altLang="en-US" sz="2400" b="1" baseline="30000" smtClean="0">
                <a:latin typeface="+mn-lt"/>
              </a:rPr>
              <a:t>2</a:t>
            </a:r>
            <a:endParaRPr lang="en-US" altLang="en-US" sz="2400" b="1">
              <a:latin typeface="+mn-lt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299028" y="2428649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+mn-lt"/>
              </a:rPr>
              <a:t>150cm</a:t>
            </a:r>
            <a:r>
              <a:rPr lang="en-US" altLang="en-US" sz="2400" b="1" baseline="30000">
                <a:latin typeface="+mn-lt"/>
              </a:rPr>
              <a:t>2</a:t>
            </a:r>
            <a:r>
              <a:rPr lang="vi-VN" altLang="en-US" sz="2400" b="1" baseline="30000">
                <a:latin typeface="+mn-lt"/>
              </a:rPr>
              <a:t> </a:t>
            </a:r>
            <a:r>
              <a:rPr lang="en-US" altLang="en-US" sz="2400" b="1">
                <a:latin typeface="+mn-lt"/>
              </a:rPr>
              <a:t>= ….dm</a:t>
            </a:r>
            <a:r>
              <a:rPr lang="en-US" altLang="en-US" sz="2400" b="1" baseline="30000">
                <a:latin typeface="+mn-lt"/>
              </a:rPr>
              <a:t>2</a:t>
            </a:r>
            <a:r>
              <a:rPr lang="en-US" altLang="en-US" sz="2400" b="1">
                <a:latin typeface="+mn-lt"/>
              </a:rPr>
              <a:t>.....cm</a:t>
            </a:r>
            <a:r>
              <a:rPr lang="en-US" altLang="en-US" sz="2400" b="1" baseline="30000">
                <a:latin typeface="+mn-lt"/>
              </a:rPr>
              <a:t>2</a:t>
            </a:r>
            <a:endParaRPr lang="en-US" altLang="en-US" sz="2400" b="1">
              <a:latin typeface="+mn-lt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8542" y="1097482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+mn-lt"/>
              </a:rPr>
              <a:t>3400dm</a:t>
            </a:r>
            <a:r>
              <a:rPr lang="en-US" altLang="en-US" sz="2400" b="1" baseline="30000">
                <a:latin typeface="+mn-lt"/>
              </a:rPr>
              <a:t>2</a:t>
            </a:r>
            <a:r>
              <a:rPr lang="en-US" altLang="en-US" sz="2400" b="1">
                <a:latin typeface="+mn-lt"/>
              </a:rPr>
              <a:t>=   ….</a:t>
            </a:r>
            <a:r>
              <a:rPr lang="vi-VN" altLang="en-US" sz="2400" b="1">
                <a:latin typeface="+mn-lt"/>
              </a:rPr>
              <a:t>.</a:t>
            </a:r>
            <a:r>
              <a:rPr lang="en-US" altLang="en-US" sz="2400" b="1">
                <a:latin typeface="+mn-lt"/>
              </a:rPr>
              <a:t>m</a:t>
            </a:r>
            <a:r>
              <a:rPr lang="en-US" altLang="en-US" sz="2400" b="1" baseline="30000">
                <a:latin typeface="+mn-lt"/>
              </a:rPr>
              <a:t>2</a:t>
            </a:r>
            <a:r>
              <a:rPr lang="vi-VN" altLang="en-US" sz="2400" b="1" baseline="30000">
                <a:latin typeface="+mn-lt"/>
              </a:rPr>
              <a:t>  </a:t>
            </a:r>
            <a:endParaRPr lang="en-US" altLang="en-US" sz="2400" b="1">
              <a:latin typeface="+mn-lt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028542" y="1783282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+mn-lt"/>
              </a:rPr>
              <a:t>90 000m</a:t>
            </a:r>
            <a:r>
              <a:rPr lang="en-US" altLang="en-US" sz="2400" b="1" baseline="30000">
                <a:latin typeface="+mn-lt"/>
              </a:rPr>
              <a:t>2</a:t>
            </a:r>
            <a:r>
              <a:rPr lang="en-US" altLang="en-US" sz="2400" b="1">
                <a:latin typeface="+mn-lt"/>
              </a:rPr>
              <a:t>=   ….hm</a:t>
            </a:r>
            <a:r>
              <a:rPr lang="en-US" altLang="en-US" sz="2400" b="1" baseline="30000">
                <a:latin typeface="+mn-lt"/>
              </a:rPr>
              <a:t>2</a:t>
            </a:r>
            <a:endParaRPr lang="en-US" altLang="en-US" sz="2400" b="1">
              <a:latin typeface="+mn-lt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952342" y="2469082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+mn-lt"/>
              </a:rPr>
              <a:t>2010m</a:t>
            </a:r>
            <a:r>
              <a:rPr lang="en-US" altLang="en-US" sz="2400" b="1" baseline="30000">
                <a:latin typeface="+mn-lt"/>
              </a:rPr>
              <a:t>2</a:t>
            </a:r>
            <a:r>
              <a:rPr lang="en-US" altLang="en-US" sz="2400" b="1">
                <a:latin typeface="+mn-lt"/>
              </a:rPr>
              <a:t>= ….</a:t>
            </a:r>
            <a:r>
              <a:rPr lang="vi-VN" altLang="en-US" sz="2400" b="1">
                <a:latin typeface="+mn-lt"/>
              </a:rPr>
              <a:t>...</a:t>
            </a:r>
            <a:r>
              <a:rPr lang="en-US" altLang="en-US" sz="2400" b="1">
                <a:latin typeface="+mn-lt"/>
              </a:rPr>
              <a:t>dam</a:t>
            </a:r>
            <a:r>
              <a:rPr lang="en-US" altLang="en-US" sz="2400" b="1" baseline="30000">
                <a:latin typeface="+mn-lt"/>
              </a:rPr>
              <a:t>2</a:t>
            </a:r>
            <a:r>
              <a:rPr lang="en-US" altLang="en-US" sz="2400" b="1">
                <a:latin typeface="+mn-lt"/>
              </a:rPr>
              <a:t>.....</a:t>
            </a:r>
            <a:r>
              <a:rPr lang="vi-VN" altLang="en-US" sz="2400" b="1">
                <a:latin typeface="+mn-lt"/>
              </a:rPr>
              <a:t>...</a:t>
            </a:r>
            <a:r>
              <a:rPr lang="en-US" altLang="en-US" sz="2400" b="1">
                <a:latin typeface="+mn-lt"/>
              </a:rPr>
              <a:t>m</a:t>
            </a:r>
            <a:r>
              <a:rPr lang="en-US" altLang="en-US" sz="2400" b="1" baseline="30000">
                <a:latin typeface="+mn-lt"/>
              </a:rPr>
              <a:t>2</a:t>
            </a:r>
            <a:endParaRPr lang="en-US" altLang="en-US" sz="2400" b="1">
              <a:latin typeface="+mn-lt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975428" y="1724252"/>
            <a:ext cx="772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120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627766" y="242388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+mn-lt"/>
              </a:rPr>
              <a:t>1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696295" y="2401160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50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585880" y="1092719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+mn-lt"/>
              </a:rPr>
              <a:t>34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662080" y="1730894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+mn-lt"/>
              </a:rPr>
              <a:t>9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8392886" y="2464319"/>
            <a:ext cx="63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+mn-lt"/>
              </a:rPr>
              <a:t>20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9862799" y="2432802"/>
            <a:ext cx="927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10</a:t>
            </a:r>
          </a:p>
        </p:txBody>
      </p:sp>
      <p:cxnSp>
        <p:nvCxnSpPr>
          <p:cNvPr id="19" name="Straight Connector 3"/>
          <p:cNvCxnSpPr>
            <a:cxnSpLocks noChangeShapeType="1"/>
          </p:cNvCxnSpPr>
          <p:nvPr/>
        </p:nvCxnSpPr>
        <p:spPr bwMode="auto">
          <a:xfrm>
            <a:off x="6251348" y="1178444"/>
            <a:ext cx="4309" cy="409386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-70134" y="3164640"/>
            <a:ext cx="715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+mn-lt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+mn-lt"/>
              </a:rPr>
              <a:t>: Đổi từ đơn vị bé ra đơn vị lớn</a:t>
            </a:r>
            <a:endParaRPr lang="en-US" altLang="en-US" sz="24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108528" y="3640851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+mn-lt"/>
              </a:rPr>
              <a:t>12 000hm</a:t>
            </a:r>
            <a:r>
              <a:rPr lang="en-US" altLang="en-US" sz="2400" b="1" baseline="30000">
                <a:latin typeface="+mn-lt"/>
              </a:rPr>
              <a:t>2</a:t>
            </a:r>
            <a:r>
              <a:rPr lang="vi-VN" altLang="en-US" sz="2400" b="1" baseline="30000">
                <a:latin typeface="+mn-lt"/>
              </a:rPr>
              <a:t> </a:t>
            </a:r>
            <a:r>
              <a:rPr lang="en-US" altLang="en-US" sz="2400" b="1">
                <a:latin typeface="+mn-lt"/>
              </a:rPr>
              <a:t>=   </a:t>
            </a:r>
            <a:r>
              <a:rPr lang="en-US" altLang="en-US" sz="2400" b="1" smtClean="0">
                <a:latin typeface="+mn-lt"/>
              </a:rPr>
              <a:t>….  km</a:t>
            </a:r>
            <a:r>
              <a:rPr lang="en-US" altLang="en-US" sz="2400" b="1" baseline="30000" smtClean="0">
                <a:latin typeface="+mn-lt"/>
              </a:rPr>
              <a:t>2</a:t>
            </a:r>
            <a:r>
              <a:rPr lang="vi-VN" altLang="en-US" sz="2400" b="1" baseline="30000" smtClean="0">
                <a:latin typeface="+mn-lt"/>
              </a:rPr>
              <a:t> </a:t>
            </a:r>
            <a:r>
              <a:rPr lang="vi-VN" altLang="en-US" sz="2400" b="1" smtClean="0">
                <a:latin typeface="+mn-lt"/>
              </a:rPr>
              <a:t> </a:t>
            </a:r>
            <a:endParaRPr lang="en-US" altLang="en-US" sz="2400" b="1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7290758"/>
                  </p:ext>
                </p:extLst>
              </p:nvPr>
            </p:nvGraphicFramePr>
            <p:xfrm>
              <a:off x="170542" y="4222531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𝐝𝐚𝐦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7290758"/>
                  </p:ext>
                </p:extLst>
              </p:nvPr>
            </p:nvGraphicFramePr>
            <p:xfrm>
              <a:off x="170542" y="4222531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1872456" y="4749089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00</a:t>
            </a:r>
            <a:endParaRPr lang="en-US" sz="28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3223" y="4749089"/>
            <a:ext cx="130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120</a:t>
            </a:r>
            <a:endParaRPr lang="en-US" sz="28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978830" y="3624370"/>
            <a:ext cx="907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120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24373" y="3129030"/>
            <a:ext cx="715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+mn-lt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+mn-lt"/>
              </a:rPr>
              <a:t>: Đổi từ </a:t>
            </a:r>
            <a:r>
              <a:rPr lang="en-US" altLang="en-US" sz="2400" b="1" smtClean="0">
                <a:solidFill>
                  <a:srgbClr val="FF0000"/>
                </a:solidFill>
                <a:latin typeface="+mn-lt"/>
              </a:rPr>
              <a:t>1 </a:t>
            </a:r>
            <a:r>
              <a:rPr lang="vi-VN" altLang="en-US" sz="2400" b="1" smtClean="0">
                <a:solidFill>
                  <a:srgbClr val="FF0000"/>
                </a:solidFill>
                <a:latin typeface="+mn-lt"/>
              </a:rPr>
              <a:t>đơn vị </a:t>
            </a:r>
            <a:r>
              <a:rPr lang="vi-VN" altLang="en-US" sz="2400" b="1">
                <a:solidFill>
                  <a:srgbClr val="FF0000"/>
                </a:solidFill>
                <a:latin typeface="+mn-lt"/>
              </a:rPr>
              <a:t>ra </a:t>
            </a:r>
            <a:r>
              <a:rPr lang="en-US" altLang="en-US" sz="2400" b="1" smtClean="0">
                <a:solidFill>
                  <a:srgbClr val="FF0000"/>
                </a:solidFill>
                <a:latin typeface="+mn-lt"/>
              </a:rPr>
              <a:t>2 </a:t>
            </a:r>
            <a:r>
              <a:rPr lang="vi-VN" altLang="en-US" sz="2400" b="1" smtClean="0">
                <a:solidFill>
                  <a:srgbClr val="FF0000"/>
                </a:solidFill>
                <a:latin typeface="+mn-lt"/>
              </a:rPr>
              <a:t>đơn vị</a:t>
            </a:r>
            <a:endParaRPr lang="en-US" altLang="en-US" sz="2400" b="1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2475725"/>
                  </p:ext>
                </p:extLst>
              </p:nvPr>
            </p:nvGraphicFramePr>
            <p:xfrm>
              <a:off x="6656727" y="4244680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2475725"/>
                  </p:ext>
                </p:extLst>
              </p:nvPr>
            </p:nvGraphicFramePr>
            <p:xfrm>
              <a:off x="6656727" y="4244680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7401548" y="3640851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+mn-lt"/>
              </a:rPr>
              <a:t>150cm</a:t>
            </a:r>
            <a:r>
              <a:rPr lang="en-US" altLang="en-US" sz="2400" b="1" baseline="30000">
                <a:latin typeface="+mn-lt"/>
              </a:rPr>
              <a:t>2</a:t>
            </a:r>
            <a:r>
              <a:rPr lang="vi-VN" altLang="en-US" sz="2400" b="1" baseline="30000">
                <a:latin typeface="+mn-lt"/>
              </a:rPr>
              <a:t> </a:t>
            </a:r>
            <a:r>
              <a:rPr lang="en-US" altLang="en-US" sz="2400" b="1">
                <a:latin typeface="+mn-lt"/>
              </a:rPr>
              <a:t>= </a:t>
            </a:r>
            <a:r>
              <a:rPr lang="en-US" altLang="en-US" sz="2400" b="1" smtClean="0">
                <a:latin typeface="+mn-lt"/>
              </a:rPr>
              <a:t>… dm</a:t>
            </a:r>
            <a:r>
              <a:rPr lang="en-US" altLang="en-US" sz="2400" b="1" baseline="30000" smtClean="0">
                <a:latin typeface="+mn-lt"/>
              </a:rPr>
              <a:t>2</a:t>
            </a:r>
            <a:r>
              <a:rPr lang="en-US" altLang="en-US" sz="2400" b="1" smtClean="0">
                <a:latin typeface="+mn-lt"/>
              </a:rPr>
              <a:t>....  cm</a:t>
            </a:r>
            <a:r>
              <a:rPr lang="en-US" altLang="en-US" sz="2400" b="1" baseline="30000" smtClean="0">
                <a:latin typeface="+mn-lt"/>
              </a:rPr>
              <a:t>2</a:t>
            </a:r>
            <a:endParaRPr lang="en-US" altLang="en-US" sz="2400" b="1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88342" y="4774576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cs typeface="Times New Roman" panose="02020603050405020304" pitchFamily="18" charset="0"/>
              </a:rPr>
              <a:t>5</a:t>
            </a:r>
            <a:r>
              <a:rPr lang="en-US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0</a:t>
            </a:r>
            <a:endParaRPr lang="en-US" sz="28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8200" y="4749089"/>
            <a:ext cx="670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1</a:t>
            </a:r>
            <a:endParaRPr lang="en-US" sz="28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743383" y="360307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+mn-lt"/>
              </a:rPr>
              <a:t>1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9801508" y="3585557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50</a:t>
            </a:r>
          </a:p>
        </p:txBody>
      </p:sp>
      <p:pic>
        <p:nvPicPr>
          <p:cNvPr id="34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697473">
            <a:off x="142460" y="5620034"/>
            <a:ext cx="1232340" cy="1207693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53163">
            <a:off x="10630059" y="9674"/>
            <a:ext cx="1419921" cy="18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+mn-lt"/>
              </a:rPr>
              <a:t>3. </a:t>
            </a:r>
            <a:r>
              <a:rPr lang="en-US" altLang="en-US" dirty="0" err="1">
                <a:latin typeface="+mn-lt"/>
              </a:rPr>
              <a:t>Viết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phân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số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thích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hợp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vào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chỗ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chấm</a:t>
            </a:r>
            <a:r>
              <a:rPr lang="en-US" altLang="en-US" dirty="0">
                <a:latin typeface="+mn-lt"/>
              </a:rPr>
              <a:t>: </a:t>
            </a:r>
            <a:endParaRPr lang="en-US" dirty="0">
              <a:latin typeface="+mn-lt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08000" y="1625871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+mn-lt"/>
              </a:rPr>
              <a:t>1 mm</a:t>
            </a:r>
            <a:r>
              <a:rPr lang="en-US" altLang="en-US" sz="2400" b="1" baseline="30000">
                <a:latin typeface="+mn-lt"/>
              </a:rPr>
              <a:t>2 </a:t>
            </a:r>
            <a:r>
              <a:rPr lang="en-US" altLang="en-US" sz="2400" b="1">
                <a:latin typeface="+mn-lt"/>
              </a:rPr>
              <a:t>=    …..     cm</a:t>
            </a:r>
            <a:r>
              <a:rPr lang="en-US" altLang="en-US" sz="2400" b="1" baseline="30000">
                <a:latin typeface="+mn-lt"/>
              </a:rPr>
              <a:t>2</a:t>
            </a:r>
            <a:endParaRPr lang="en-US" altLang="en-US" sz="2400" b="1">
              <a:latin typeface="+mn-lt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09600" y="2540271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+mn-lt"/>
              </a:rPr>
              <a:t>8 mm</a:t>
            </a:r>
            <a:r>
              <a:rPr lang="en-US" altLang="en-US" sz="2400" b="1" baseline="30000">
                <a:latin typeface="+mn-lt"/>
              </a:rPr>
              <a:t>2 </a:t>
            </a:r>
            <a:r>
              <a:rPr lang="en-US" altLang="en-US" sz="2400" b="1">
                <a:latin typeface="+mn-lt"/>
              </a:rPr>
              <a:t>=    …..     cm</a:t>
            </a:r>
            <a:r>
              <a:rPr lang="en-US" altLang="en-US" sz="2400" b="1" baseline="30000">
                <a:latin typeface="+mn-lt"/>
              </a:rPr>
              <a:t>2</a:t>
            </a:r>
            <a:endParaRPr lang="en-US" altLang="en-US" sz="2400" b="1">
              <a:latin typeface="+mn-lt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406400" y="3454671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+mn-lt"/>
              </a:rPr>
              <a:t>29 mm</a:t>
            </a:r>
            <a:r>
              <a:rPr lang="en-US" altLang="en-US" sz="2400" b="1" baseline="30000">
                <a:latin typeface="+mn-lt"/>
              </a:rPr>
              <a:t>2 </a:t>
            </a:r>
            <a:r>
              <a:rPr lang="en-US" altLang="en-US" sz="2400" b="1">
                <a:latin typeface="+mn-lt"/>
              </a:rPr>
              <a:t>=    …..     cm</a:t>
            </a:r>
            <a:r>
              <a:rPr lang="en-US" altLang="en-US" sz="2400" b="1" baseline="30000">
                <a:latin typeface="+mn-lt"/>
              </a:rPr>
              <a:t>2</a:t>
            </a:r>
            <a:endParaRPr lang="en-US" altLang="en-US" sz="2400" b="1">
              <a:latin typeface="+mn-lt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6604000" y="3454671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+mn-lt"/>
              </a:rPr>
              <a:t>34 dm</a:t>
            </a:r>
            <a:r>
              <a:rPr lang="en-US" altLang="en-US" sz="2400" b="1" baseline="30000">
                <a:latin typeface="+mn-lt"/>
              </a:rPr>
              <a:t>2 </a:t>
            </a:r>
            <a:r>
              <a:rPr lang="en-US" altLang="en-US" sz="2400" b="1">
                <a:latin typeface="+mn-lt"/>
              </a:rPr>
              <a:t>=    …..      m</a:t>
            </a:r>
            <a:r>
              <a:rPr lang="en-US" altLang="en-US" sz="2400" b="1" baseline="30000">
                <a:latin typeface="+mn-lt"/>
              </a:rPr>
              <a:t>2</a:t>
            </a:r>
            <a:endParaRPr lang="en-US" altLang="en-US" sz="2400" b="1">
              <a:latin typeface="+mn-lt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6604000" y="2540271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+mn-lt"/>
              </a:rPr>
              <a:t>7 dm</a:t>
            </a:r>
            <a:r>
              <a:rPr lang="en-US" altLang="en-US" sz="2400" b="1" baseline="30000">
                <a:latin typeface="+mn-lt"/>
              </a:rPr>
              <a:t>2   </a:t>
            </a:r>
            <a:r>
              <a:rPr lang="en-US" altLang="en-US" sz="2400" b="1">
                <a:latin typeface="+mn-lt"/>
              </a:rPr>
              <a:t>=    …..      m</a:t>
            </a:r>
            <a:r>
              <a:rPr lang="en-US" altLang="en-US" sz="2400" b="1" baseline="30000">
                <a:latin typeface="+mn-lt"/>
              </a:rPr>
              <a:t>2</a:t>
            </a:r>
            <a:endParaRPr lang="en-US" altLang="en-US" sz="2400" b="1">
              <a:latin typeface="+mn-lt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6604000" y="1687784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+mn-lt"/>
              </a:rPr>
              <a:t>1 dm</a:t>
            </a:r>
            <a:r>
              <a:rPr lang="en-US" altLang="en-US" sz="2400" b="1" baseline="30000">
                <a:latin typeface="+mn-lt"/>
              </a:rPr>
              <a:t>2   </a:t>
            </a:r>
            <a:r>
              <a:rPr lang="en-US" altLang="en-US" sz="2400" b="1">
                <a:latin typeface="+mn-lt"/>
              </a:rPr>
              <a:t>=    …..      m</a:t>
            </a:r>
            <a:r>
              <a:rPr lang="en-US" altLang="en-US" sz="2400" b="1" baseline="30000">
                <a:latin typeface="+mn-lt"/>
              </a:rPr>
              <a:t>2</a:t>
            </a:r>
            <a:endParaRPr lang="en-US" altLang="en-US" sz="2400" b="1">
              <a:latin typeface="+mn-lt"/>
            </a:endParaRPr>
          </a:p>
        </p:txBody>
      </p: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8109704" y="3247502"/>
            <a:ext cx="1219200" cy="995363"/>
            <a:chOff x="3792" y="2880"/>
            <a:chExt cx="576" cy="627"/>
          </a:xfrm>
        </p:grpSpPr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smtClean="0">
                  <a:solidFill>
                    <a:srgbClr val="990000"/>
                  </a:solidFill>
                  <a:latin typeface="+mn-lt"/>
                </a:rPr>
                <a:t>34</a:t>
              </a:r>
              <a:endParaRPr lang="en-US" altLang="en-US" sz="2400" b="1" dirty="0">
                <a:solidFill>
                  <a:srgbClr val="990000"/>
                </a:solidFill>
                <a:latin typeface="+mn-lt"/>
              </a:endParaRPr>
            </a:p>
          </p:txBody>
        </p: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990000"/>
                  </a:solidFill>
                  <a:latin typeface="+mn-lt"/>
                </a:rPr>
                <a:t>100</a:t>
              </a:r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3878" y="3194"/>
              <a:ext cx="200" cy="7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8109704" y="2309290"/>
            <a:ext cx="1132114" cy="995362"/>
            <a:chOff x="3792" y="2880"/>
            <a:chExt cx="576" cy="627"/>
          </a:xfrm>
        </p:grpSpPr>
        <p:sp>
          <p:nvSpPr>
            <p:cNvPr id="15" name="Text Box 33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990000"/>
                  </a:solidFill>
                  <a:latin typeface="+mn-lt"/>
                </a:rPr>
                <a:t> </a:t>
              </a:r>
              <a:r>
                <a:rPr lang="en-US" altLang="en-US" sz="2400" b="1">
                  <a:solidFill>
                    <a:srgbClr val="990000"/>
                  </a:solidFill>
                  <a:latin typeface="+mn-lt"/>
                </a:rPr>
                <a:t>7</a:t>
              </a:r>
            </a:p>
          </p:txBody>
        </p:sp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990000"/>
                  </a:solidFill>
                  <a:latin typeface="+mn-lt"/>
                </a:rPr>
                <a:t>100</a:t>
              </a:r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3840" y="3216"/>
              <a:ext cx="166" cy="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8122555" y="1475411"/>
            <a:ext cx="1043214" cy="1009650"/>
            <a:chOff x="3768" y="2880"/>
            <a:chExt cx="600" cy="636"/>
          </a:xfrm>
        </p:grpSpPr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990000"/>
                  </a:solidFill>
                  <a:latin typeface="+mn-lt"/>
                </a:rPr>
                <a:t> </a:t>
              </a:r>
              <a:r>
                <a:rPr lang="en-US" altLang="en-US" sz="2400" b="1">
                  <a:solidFill>
                    <a:srgbClr val="99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3768" y="3225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  <a:latin typeface="+mn-lt"/>
                </a:rPr>
                <a:t>100</a:t>
              </a:r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>
              <a:off x="3778" y="3216"/>
              <a:ext cx="362" cy="9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40"/>
          <p:cNvGrpSpPr>
            <a:grpSpLocks/>
          </p:cNvGrpSpPr>
          <p:nvPr/>
        </p:nvGrpSpPr>
        <p:grpSpPr bwMode="auto">
          <a:xfrm>
            <a:off x="2118405" y="3247502"/>
            <a:ext cx="1274230" cy="995363"/>
            <a:chOff x="3766" y="2880"/>
            <a:chExt cx="602" cy="627"/>
          </a:xfrm>
        </p:grpSpPr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smtClean="0">
                  <a:solidFill>
                    <a:srgbClr val="990000"/>
                  </a:solidFill>
                  <a:latin typeface="+mn-lt"/>
                </a:rPr>
                <a:t>29</a:t>
              </a:r>
              <a:endParaRPr lang="en-US" altLang="en-US" sz="2400" b="1" dirty="0">
                <a:solidFill>
                  <a:srgbClr val="990000"/>
                </a:solidFill>
                <a:latin typeface="+mn-lt"/>
              </a:endParaRPr>
            </a:p>
          </p:txBody>
        </p:sp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  <a:latin typeface="+mn-lt"/>
                </a:rPr>
                <a:t>100</a:t>
              </a:r>
            </a:p>
          </p:txBody>
        </p:sp>
        <p:sp>
          <p:nvSpPr>
            <p:cNvPr id="25" name="Line 43"/>
            <p:cNvSpPr>
              <a:spLocks noChangeShapeType="1"/>
            </p:cNvSpPr>
            <p:nvPr/>
          </p:nvSpPr>
          <p:spPr bwMode="auto">
            <a:xfrm>
              <a:off x="3766" y="3216"/>
              <a:ext cx="288" cy="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44"/>
          <p:cNvGrpSpPr>
            <a:grpSpLocks/>
          </p:cNvGrpSpPr>
          <p:nvPr/>
        </p:nvGrpSpPr>
        <p:grpSpPr bwMode="auto">
          <a:xfrm>
            <a:off x="1991787" y="2320297"/>
            <a:ext cx="1259413" cy="995362"/>
            <a:chOff x="3773" y="2880"/>
            <a:chExt cx="595" cy="627"/>
          </a:xfrm>
        </p:grpSpPr>
        <p:sp>
          <p:nvSpPr>
            <p:cNvPr id="27" name="Text Box 45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990000"/>
                  </a:solidFill>
                  <a:latin typeface="+mn-lt"/>
                </a:rPr>
                <a:t> </a:t>
              </a:r>
              <a:r>
                <a:rPr lang="en-US" altLang="en-US" sz="2400" b="1">
                  <a:solidFill>
                    <a:srgbClr val="990000"/>
                  </a:solidFill>
                  <a:latin typeface="+mn-lt"/>
                </a:rPr>
                <a:t>8</a:t>
              </a:r>
            </a:p>
          </p:txBody>
        </p:sp>
        <p:sp>
          <p:nvSpPr>
            <p:cNvPr id="28" name="Text Box 46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990000"/>
                  </a:solidFill>
                  <a:latin typeface="+mn-lt"/>
                </a:rPr>
                <a:t>100</a:t>
              </a:r>
            </a:p>
          </p:txBody>
        </p:sp>
        <p:sp>
          <p:nvSpPr>
            <p:cNvPr id="29" name="Line 47"/>
            <p:cNvSpPr>
              <a:spLocks noChangeShapeType="1"/>
            </p:cNvSpPr>
            <p:nvPr/>
          </p:nvSpPr>
          <p:spPr bwMode="auto">
            <a:xfrm>
              <a:off x="3773" y="3216"/>
              <a:ext cx="329" cy="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48"/>
          <p:cNvGrpSpPr>
            <a:grpSpLocks/>
          </p:cNvGrpSpPr>
          <p:nvPr/>
        </p:nvGrpSpPr>
        <p:grpSpPr bwMode="auto">
          <a:xfrm>
            <a:off x="1928828" y="1375046"/>
            <a:ext cx="1219200" cy="996950"/>
            <a:chOff x="3792" y="2880"/>
            <a:chExt cx="576" cy="627"/>
          </a:xfrm>
        </p:grpSpPr>
        <p:sp>
          <p:nvSpPr>
            <p:cNvPr id="31" name="Text Box 49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990000"/>
                  </a:solidFill>
                  <a:latin typeface="+mn-lt"/>
                </a:rPr>
                <a:t> </a:t>
              </a:r>
              <a:r>
                <a:rPr lang="en-US" altLang="en-US" sz="2400" b="1">
                  <a:solidFill>
                    <a:srgbClr val="99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32" name="Text Box 50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  <a:latin typeface="+mn-lt"/>
                </a:rPr>
                <a:t>100</a:t>
              </a:r>
            </a:p>
          </p:txBody>
        </p:sp>
        <p:sp>
          <p:nvSpPr>
            <p:cNvPr id="33" name="Line 51"/>
            <p:cNvSpPr>
              <a:spLocks noChangeShapeType="1"/>
            </p:cNvSpPr>
            <p:nvPr/>
          </p:nvSpPr>
          <p:spPr bwMode="auto">
            <a:xfrm>
              <a:off x="3793" y="3216"/>
              <a:ext cx="310" cy="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34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697473">
            <a:off x="142460" y="5620034"/>
            <a:ext cx="1232340" cy="1207693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53163">
            <a:off x="10630059" y="9674"/>
            <a:ext cx="1419921" cy="18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6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7" name="PA_文本框 15"/>
          <p:cNvSpPr txBox="1"/>
          <p:nvPr>
            <p:custDataLst>
              <p:tags r:id="rId1"/>
            </p:custDataLst>
          </p:nvPr>
        </p:nvSpPr>
        <p:spPr>
          <a:xfrm>
            <a:off x="1601674" y="2602668"/>
            <a:ext cx="9439898" cy="104642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000" b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Chúc các em học tốt</a:t>
            </a:r>
            <a:endParaRPr lang="zh-CN" altLang="en-US" sz="60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037965" y="2654301"/>
            <a:ext cx="2862426" cy="18560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流程图: 库存数据 5"/>
          <p:cNvSpPr/>
          <p:nvPr/>
        </p:nvSpPr>
        <p:spPr>
          <a:xfrm flipH="1">
            <a:off x="3991992" y="2654302"/>
            <a:ext cx="5833823" cy="1856095"/>
          </a:xfrm>
          <a:prstGeom prst="flowChartOnlineStorag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8" name="直接连接符 7"/>
          <p:cNvCxnSpPr/>
          <p:nvPr/>
        </p:nvCxnSpPr>
        <p:spPr>
          <a:xfrm>
            <a:off x="5655872" y="1139393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5207000" y="3106714"/>
            <a:ext cx="3748585" cy="71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</a:rPr>
              <a:t>Khởi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</a:rPr>
              <a:t>động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itchFamily="34" charset="-122"/>
            </a:endParaRPr>
          </a:p>
        </p:txBody>
      </p:sp>
      <p:sp>
        <p:nvSpPr>
          <p:cNvPr id="1546" name="Right Arrow 1545">
            <a:hlinkClick r:id="rId3" action="ppaction://hlinksldjump"/>
          </p:cNvPr>
          <p:cNvSpPr/>
          <p:nvPr/>
        </p:nvSpPr>
        <p:spPr>
          <a:xfrm>
            <a:off x="11095630" y="6188687"/>
            <a:ext cx="941695" cy="645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108" y="4282095"/>
            <a:ext cx="2913016" cy="2913016"/>
          </a:xfrm>
          <a:prstGeom prst="rect">
            <a:avLst/>
          </a:prstGeom>
        </p:spPr>
      </p:pic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569323" y="3562181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+mn-lt"/>
                <a:cs typeface="Times New Roman" panose="02020603050405020304" pitchFamily="18" charset="0"/>
              </a:rPr>
              <a:t>50hm</a:t>
            </a:r>
            <a:r>
              <a:rPr lang="en-US" altLang="en-US" sz="4000" b="1" baseline="30000">
                <a:latin typeface="+mn-lt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+mn-lt"/>
                <a:cs typeface="Times New Roman" panose="02020603050405020304" pitchFamily="18" charset="0"/>
              </a:rPr>
              <a:t>=………dam</a:t>
            </a:r>
            <a:r>
              <a:rPr lang="en-US" altLang="en-US" sz="4000" b="1" baseline="30000">
                <a:latin typeface="+mn-lt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477126" y="3546181"/>
            <a:ext cx="14580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3539144" y="2669202"/>
            <a:ext cx="434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+mn-lt"/>
                <a:cs typeface="Times New Roman" panose="02020603050405020304" pitchFamily="18" charset="0"/>
              </a:rPr>
              <a:t>4dam</a:t>
            </a:r>
            <a:r>
              <a:rPr lang="en-US" altLang="en-US" sz="4000" b="1" baseline="30000">
                <a:latin typeface="+mn-lt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+mn-lt"/>
                <a:cs typeface="Times New Roman" panose="02020603050405020304" pitchFamily="18" charset="0"/>
              </a:rPr>
              <a:t>=……</a:t>
            </a:r>
            <a:r>
              <a:rPr lang="vi-VN" altLang="en-US" sz="4000" b="1">
                <a:latin typeface="+mn-lt"/>
                <a:cs typeface="Times New Roman" panose="02020603050405020304" pitchFamily="18" charset="0"/>
              </a:rPr>
              <a:t>...</a:t>
            </a:r>
            <a:r>
              <a:rPr lang="en-US" altLang="en-US" sz="4000" b="1">
                <a:latin typeface="+mn-lt"/>
                <a:cs typeface="Times New Roman" panose="02020603050405020304" pitchFamily="18" charset="0"/>
              </a:rPr>
              <a:t>m</a:t>
            </a:r>
            <a:r>
              <a:rPr lang="en-US" altLang="en-US" sz="4000" b="1" baseline="30000">
                <a:latin typeface="+mn-lt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4975288" y="2669202"/>
            <a:ext cx="22008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4495" y="1419368"/>
            <a:ext cx="784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B38609"/>
                </a:solidFill>
                <a:cs typeface="Times New Roman" panose="02020603050405020304" pitchFamily="18" charset="0"/>
              </a:rPr>
              <a:t>1. Viết số thích hợp vào chỗ chấm:</a:t>
            </a:r>
            <a:endParaRPr lang="en-US" sz="3600" b="1">
              <a:solidFill>
                <a:srgbClr val="B38609"/>
              </a:solidFill>
              <a:cs typeface="Times New Roman" panose="02020603050405020304" pitchFamily="18" charset="0"/>
            </a:endParaRPr>
          </a:p>
        </p:txBody>
      </p:sp>
      <p:pic>
        <p:nvPicPr>
          <p:cNvPr id="41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52723">
            <a:off x="1402343" y="4814944"/>
            <a:ext cx="1452256" cy="1908109"/>
          </a:xfrm>
          <a:prstGeom prst="rect">
            <a:avLst/>
          </a:prstGeom>
        </p:spPr>
      </p:pic>
      <p:pic>
        <p:nvPicPr>
          <p:cNvPr id="414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852230" y="0"/>
            <a:ext cx="1192266" cy="128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8" y="4040573"/>
            <a:ext cx="2913016" cy="291301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52723">
            <a:off x="1870614" y="5338706"/>
            <a:ext cx="1079953" cy="1418943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29400" y="136477"/>
            <a:ext cx="1390960" cy="1503849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498601" y="1721419"/>
            <a:ext cx="9549262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3600" b="1" dirty="0" smtClean="0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GB" altLang="en-US" sz="3600" b="1" dirty="0" err="1" smtClean="0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Nêu</a:t>
            </a:r>
            <a:r>
              <a:rPr lang="en-GB" altLang="en-US" sz="3600" b="1" dirty="0" smtClean="0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tên</a:t>
            </a:r>
            <a:r>
              <a:rPr lang="en-GB" altLang="en-US" sz="3600" b="1" dirty="0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GB" altLang="en-US" sz="3600" b="1" dirty="0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đơn</a:t>
            </a:r>
            <a:r>
              <a:rPr lang="en-GB" altLang="en-US" sz="3600" b="1" dirty="0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vị</a:t>
            </a:r>
            <a:r>
              <a:rPr lang="en-GB" altLang="en-US" sz="3600" b="1" dirty="0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đo</a:t>
            </a:r>
            <a:r>
              <a:rPr lang="en-GB" altLang="en-US" sz="3600" b="1" dirty="0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diện</a:t>
            </a:r>
            <a:r>
              <a:rPr lang="en-GB" altLang="en-US" sz="3600" b="1" dirty="0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tích</a:t>
            </a:r>
            <a:r>
              <a:rPr lang="en-GB" altLang="en-US" sz="3600" b="1" dirty="0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đã</a:t>
            </a:r>
            <a:r>
              <a:rPr lang="en-GB" altLang="en-US" sz="3600" b="1" dirty="0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học</a:t>
            </a:r>
            <a:r>
              <a:rPr lang="en-GB" altLang="en-US" sz="3600" b="1" dirty="0">
                <a:solidFill>
                  <a:srgbClr val="B38609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24074" y="2819438"/>
                <a:ext cx="8207282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/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/>
                            <m:t>km</m:t>
                          </m:r>
                        </m:e>
                        <m:sup>
                          <m:r>
                            <a:rPr lang="en-US" sz="4800" b="0" i="0" smtClean="0"/>
                            <m:t>2</m:t>
                          </m:r>
                        </m:sup>
                      </m:sSup>
                      <m:r>
                        <a:rPr lang="en-US" sz="4800" b="0" i="0" smtClean="0"/>
                        <m:t>  </m:t>
                      </m:r>
                      <m:sSup>
                        <m:sSupPr>
                          <m:ctrlPr>
                            <a:rPr lang="en-US" sz="4800" b="0" i="1" smtClean="0"/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/>
                            <m:t>hm</m:t>
                          </m:r>
                        </m:e>
                        <m:sup>
                          <m:r>
                            <a:rPr lang="en-US" sz="4800" b="0" i="0" smtClean="0"/>
                            <m:t>2</m:t>
                          </m:r>
                        </m:sup>
                      </m:sSup>
                      <m:r>
                        <a:rPr lang="en-US" sz="4800" b="0" i="0" smtClean="0"/>
                        <m:t>  </m:t>
                      </m:r>
                      <m:sSup>
                        <m:sSupPr>
                          <m:ctrlPr>
                            <a:rPr lang="en-US" sz="4800" b="0" i="1" smtClean="0"/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/>
                            <m:t>dam</m:t>
                          </m:r>
                        </m:e>
                        <m:sup>
                          <m:r>
                            <a:rPr lang="en-US" sz="4800" b="0" i="0" smtClean="0"/>
                            <m:t>2</m:t>
                          </m:r>
                        </m:sup>
                      </m:sSup>
                      <m:r>
                        <a:rPr lang="en-US" sz="4800" b="0" i="0" smtClean="0"/>
                        <m:t>  </m:t>
                      </m:r>
                      <m:sSup>
                        <m:sSupPr>
                          <m:ctrlPr>
                            <a:rPr lang="en-US" sz="4800" b="0" i="1" smtClean="0"/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/>
                            <m:t>m</m:t>
                          </m:r>
                        </m:e>
                        <m:sup>
                          <m:r>
                            <a:rPr lang="en-US" sz="4800" b="0" i="0" smtClean="0"/>
                            <m:t>2</m:t>
                          </m:r>
                        </m:sup>
                      </m:sSup>
                      <m:r>
                        <a:rPr lang="en-US" sz="4800" b="0" i="0" smtClean="0"/>
                        <m:t>  </m:t>
                      </m:r>
                      <m:sSup>
                        <m:sSupPr>
                          <m:ctrlPr>
                            <a:rPr lang="en-US" sz="4800" b="0" i="1" smtClean="0"/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/>
                            <m:t>dm</m:t>
                          </m:r>
                        </m:e>
                        <m:sup>
                          <m:r>
                            <a:rPr lang="en-US" sz="4800" b="0" i="0" smtClean="0"/>
                            <m:t>2</m:t>
                          </m:r>
                        </m:sup>
                      </m:sSup>
                      <m:r>
                        <a:rPr lang="en-US" sz="4800" b="0" i="0" smtClean="0"/>
                        <m:t>  </m:t>
                      </m:r>
                      <m:sSup>
                        <m:sSupPr>
                          <m:ctrlPr>
                            <a:rPr lang="en-US" sz="4800" b="0" i="1" smtClean="0"/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/>
                            <m:t>cm</m:t>
                          </m:r>
                        </m:e>
                        <m:sup>
                          <m:r>
                            <a:rPr lang="en-US" sz="4800" b="0" i="0" smtClean="0"/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74" y="2819438"/>
                <a:ext cx="8207282" cy="8477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4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6" name="PA_文本框 11"/>
          <p:cNvSpPr txBox="1"/>
          <p:nvPr>
            <p:custDataLst>
              <p:tags r:id="rId1"/>
            </p:custDataLst>
          </p:nvPr>
        </p:nvSpPr>
        <p:spPr>
          <a:xfrm>
            <a:off x="2631028" y="3724948"/>
            <a:ext cx="7176059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smtClean="0">
                <a:solidFill>
                  <a:srgbClr val="2D2833"/>
                </a:solidFill>
                <a:cs typeface="微软雅黑"/>
              </a:rPr>
              <a:t>Trang 27;28</a:t>
            </a:r>
            <a:endParaRPr lang="zh-CN" altLang="en-US" sz="4400" dirty="0">
              <a:solidFill>
                <a:srgbClr val="2D2833"/>
              </a:solidFill>
              <a:cs typeface="微软雅黑"/>
            </a:endParaRPr>
          </a:p>
        </p:txBody>
      </p:sp>
      <p:sp>
        <p:nvSpPr>
          <p:cNvPr id="7" name="PA_文本框 15"/>
          <p:cNvSpPr txBox="1"/>
          <p:nvPr>
            <p:custDataLst>
              <p:tags r:id="rId2"/>
            </p:custDataLst>
          </p:nvPr>
        </p:nvSpPr>
        <p:spPr>
          <a:xfrm>
            <a:off x="1601674" y="2075239"/>
            <a:ext cx="9439898" cy="14773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Mi-li-mét vuông.</a:t>
            </a:r>
          </a:p>
          <a:p>
            <a:pPr algn="ctr"/>
            <a:r>
              <a:rPr lang="en-US" altLang="zh-CN" sz="4400" b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Bảng đơn vị đo diện tích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16"/>
          <p:cNvSpPr/>
          <p:nvPr/>
        </p:nvSpPr>
        <p:spPr>
          <a:xfrm>
            <a:off x="1850689" y="2034466"/>
            <a:ext cx="2340000" cy="2340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2841619" y="3448975"/>
            <a:ext cx="358140" cy="2340000"/>
          </a:xfrm>
          <a:prstGeom prst="rightBrace">
            <a:avLst/>
          </a:prstGeom>
          <a:noFill/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8"/>
          <p:cNvSpPr txBox="1">
            <a:spLocks/>
          </p:cNvSpPr>
          <p:nvPr/>
        </p:nvSpPr>
        <p:spPr>
          <a:xfrm>
            <a:off x="2216480" y="4941555"/>
            <a:ext cx="1416903" cy="75819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altLang="en-US" sz="3600" dirty="0" smtClean="0">
                <a:cs typeface="Times New Roman" panose="02020603050405020304" pitchFamily="18" charset="0"/>
              </a:rPr>
              <a:t>1mm</a:t>
            </a:r>
            <a:endParaRPr lang="vi-VN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6" name="Subtitle 18"/>
          <p:cNvSpPr>
            <a:spLocks noGrp="1"/>
          </p:cNvSpPr>
          <p:nvPr/>
        </p:nvSpPr>
        <p:spPr>
          <a:xfrm>
            <a:off x="2133753" y="2795717"/>
            <a:ext cx="1710055" cy="4318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4400" b="1">
                <a:solidFill>
                  <a:schemeClr val="bg1"/>
                </a:solidFill>
                <a:cs typeface="Times New Roman" panose="02020603050405020304" pitchFamily="18" charset="0"/>
              </a:rPr>
              <a:t>1mm</a:t>
            </a:r>
            <a:r>
              <a:rPr lang="vi-VN" altLang="en-US" sz="4400" b="1" baseline="3000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4190689" y="1426739"/>
            <a:ext cx="6968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B38609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B38609"/>
                </a:solidFill>
                <a:cs typeface="Times New Roman" panose="02020603050405020304" pitchFamily="18" charset="0"/>
              </a:rPr>
              <a:t>M</a:t>
            </a:r>
            <a:r>
              <a:rPr lang="vi-VN" altLang="en-US" sz="3600" b="1" dirty="0" err="1">
                <a:solidFill>
                  <a:srgbClr val="B38609"/>
                </a:solidFill>
                <a:cs typeface="Times New Roman" panose="02020603050405020304" pitchFamily="18" charset="0"/>
              </a:rPr>
              <a:t>i-li-mét vuông là gì?</a:t>
            </a:r>
            <a:endParaRPr lang="vi-VN" altLang="en-US" sz="3600" b="1" baseline="30000" dirty="0" err="1">
              <a:solidFill>
                <a:srgbClr val="B38609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4370733" y="2034466"/>
            <a:ext cx="7178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smtClean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altLang="en-US" sz="2800" b="1" smtClean="0">
                <a:cs typeface="Times New Roman" panose="02020603050405020304" pitchFamily="18" charset="0"/>
              </a:rPr>
              <a:t>Mi-li-mét </a:t>
            </a:r>
            <a:r>
              <a:rPr lang="vi-VN" altLang="en-US" sz="2800" b="1" dirty="0">
                <a:cs typeface="Times New Roman" panose="02020603050405020304" pitchFamily="18" charset="0"/>
              </a:rPr>
              <a:t>vuông là diện tích của hình vuông có cạnh dài 1mm.</a:t>
            </a:r>
            <a:endParaRPr lang="vi-VN" altLang="en-US" sz="2800" b="1" baseline="30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370733" y="3396118"/>
            <a:ext cx="612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cs typeface="Times New Roman" panose="02020603050405020304" pitchFamily="18" charset="0"/>
              </a:rPr>
              <a:t>Mi-li-mét vuông được viết tắt là:</a:t>
            </a:r>
            <a:endParaRPr lang="en-US" sz="2800" b="1" baseline="30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Subtitle 18"/>
          <p:cNvSpPr>
            <a:spLocks noGrp="1"/>
          </p:cNvSpPr>
          <p:nvPr/>
        </p:nvSpPr>
        <p:spPr>
          <a:xfrm>
            <a:off x="6131844" y="396302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5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mm</a:t>
            </a:r>
            <a:r>
              <a:rPr lang="vi-VN" altLang="en-US" sz="5400" b="1" baseline="300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16480" y="122809"/>
            <a:ext cx="5477857" cy="1618764"/>
            <a:chOff x="769938" y="1289407"/>
            <a:chExt cx="4108928" cy="1214073"/>
          </a:xfrm>
        </p:grpSpPr>
        <p:sp>
          <p:nvSpPr>
            <p:cNvPr id="12" name="Freeform 11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48248" y="1289407"/>
              <a:ext cx="3230618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/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91650" y="1441601"/>
              <a:ext cx="3187216" cy="445989"/>
              <a:chOff x="4033795" y="2061675"/>
              <a:chExt cx="3187216" cy="445989"/>
            </a:xfrm>
          </p:grpSpPr>
          <p:sp>
            <p:nvSpPr>
              <p:cNvPr id="15" name="Text Placeholder 3"/>
              <p:cNvSpPr txBox="1">
                <a:spLocks/>
              </p:cNvSpPr>
              <p:nvPr/>
            </p:nvSpPr>
            <p:spPr>
              <a:xfrm>
                <a:off x="4399178" y="2092165"/>
                <a:ext cx="2821833" cy="4154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Mi</a:t>
                </a:r>
                <a:r>
                  <a:rPr lang="en-US" altLang="zh-CN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-li-</a:t>
                </a:r>
                <a:r>
                  <a:rPr lang="en-US" altLang="zh-CN" sz="3600" b="1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mét</a:t>
                </a:r>
                <a:r>
                  <a:rPr lang="en-US" altLang="zh-CN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vuông</a:t>
                </a:r>
                <a:endParaRPr lang="en-US" sz="3600" b="1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pic>
        <p:nvPicPr>
          <p:cNvPr id="17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53163">
            <a:off x="9769024" y="4869098"/>
            <a:ext cx="1419921" cy="1887348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720983">
            <a:off x="1410186" y="5611493"/>
            <a:ext cx="690224" cy="11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  <p:bldP spid="5" grpId="0" build="p"/>
      <p:bldP spid="5" grpId="1" build="p"/>
      <p:bldP spid="6" grpId="0" animBg="1"/>
      <p:bldP spid="6" grpId="1" animBg="1"/>
      <p:bldP spid="7" grpId="0" build="allAtOnce" bldLvl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5302155" y="41576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+mn-lt"/>
            </a:endParaRPr>
          </a:p>
        </p:txBody>
      </p:sp>
      <p:sp>
        <p:nvSpPr>
          <p:cNvPr id="98" name="Text Box 82"/>
          <p:cNvSpPr txBox="1">
            <a:spLocks noChangeArrowheads="1"/>
          </p:cNvSpPr>
          <p:nvPr/>
        </p:nvSpPr>
        <p:spPr bwMode="auto">
          <a:xfrm>
            <a:off x="4152648" y="4493698"/>
            <a:ext cx="1100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+mn-lt"/>
              </a:rPr>
              <a:t>100</a:t>
            </a:r>
          </a:p>
        </p:txBody>
      </p:sp>
      <p:sp>
        <p:nvSpPr>
          <p:cNvPr id="109" name="Rectangle 10"/>
          <p:cNvSpPr>
            <a:spLocks noChangeArrowheads="1"/>
          </p:cNvSpPr>
          <p:nvPr/>
        </p:nvSpPr>
        <p:spPr bwMode="auto">
          <a:xfrm>
            <a:off x="8886635" y="3228975"/>
            <a:ext cx="3048000" cy="30480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grpSp>
        <p:nvGrpSpPr>
          <p:cNvPr id="110" name="Group 11"/>
          <p:cNvGrpSpPr>
            <a:grpSpLocks/>
          </p:cNvGrpSpPr>
          <p:nvPr/>
        </p:nvGrpSpPr>
        <p:grpSpPr bwMode="auto">
          <a:xfrm>
            <a:off x="8886635" y="3228975"/>
            <a:ext cx="3048000" cy="3048000"/>
            <a:chOff x="288" y="1968"/>
            <a:chExt cx="1920" cy="1920"/>
          </a:xfrm>
        </p:grpSpPr>
        <p:sp>
          <p:nvSpPr>
            <p:cNvPr id="111" name="Line 12"/>
            <p:cNvSpPr>
              <a:spLocks noChangeShapeType="1"/>
            </p:cNvSpPr>
            <p:nvPr/>
          </p:nvSpPr>
          <p:spPr bwMode="auto">
            <a:xfrm>
              <a:off x="288" y="235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3"/>
            <p:cNvSpPr>
              <a:spLocks noChangeShapeType="1"/>
            </p:cNvSpPr>
            <p:nvPr/>
          </p:nvSpPr>
          <p:spPr bwMode="auto">
            <a:xfrm>
              <a:off x="288" y="273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4"/>
            <p:cNvSpPr>
              <a:spLocks noChangeShapeType="1"/>
            </p:cNvSpPr>
            <p:nvPr/>
          </p:nvSpPr>
          <p:spPr bwMode="auto">
            <a:xfrm>
              <a:off x="288" y="292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>
              <a:off x="288" y="312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6"/>
            <p:cNvSpPr>
              <a:spLocks noChangeShapeType="1"/>
            </p:cNvSpPr>
            <p:nvPr/>
          </p:nvSpPr>
          <p:spPr bwMode="auto">
            <a:xfrm>
              <a:off x="288" y="331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7"/>
            <p:cNvSpPr>
              <a:spLocks noChangeShapeType="1"/>
            </p:cNvSpPr>
            <p:nvPr/>
          </p:nvSpPr>
          <p:spPr bwMode="auto">
            <a:xfrm>
              <a:off x="288" y="350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8"/>
            <p:cNvSpPr>
              <a:spLocks noChangeShapeType="1"/>
            </p:cNvSpPr>
            <p:nvPr/>
          </p:nvSpPr>
          <p:spPr bwMode="auto">
            <a:xfrm>
              <a:off x="288" y="369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9"/>
            <p:cNvSpPr>
              <a:spLocks noChangeShapeType="1"/>
            </p:cNvSpPr>
            <p:nvPr/>
          </p:nvSpPr>
          <p:spPr bwMode="auto">
            <a:xfrm>
              <a:off x="288" y="216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20"/>
            <p:cNvSpPr>
              <a:spLocks noChangeShapeType="1"/>
            </p:cNvSpPr>
            <p:nvPr/>
          </p:nvSpPr>
          <p:spPr bwMode="auto">
            <a:xfrm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21"/>
            <p:cNvSpPr>
              <a:spLocks noChangeShapeType="1"/>
            </p:cNvSpPr>
            <p:nvPr/>
          </p:nvSpPr>
          <p:spPr bwMode="auto">
            <a:xfrm>
              <a:off x="288" y="196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22"/>
            <p:cNvSpPr>
              <a:spLocks noChangeShapeType="1"/>
            </p:cNvSpPr>
            <p:nvPr/>
          </p:nvSpPr>
          <p:spPr bwMode="auto">
            <a:xfrm>
              <a:off x="288" y="388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3"/>
            <p:cNvSpPr>
              <a:spLocks noChangeShapeType="1"/>
            </p:cNvSpPr>
            <p:nvPr/>
          </p:nvSpPr>
          <p:spPr bwMode="auto">
            <a:xfrm>
              <a:off x="48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24"/>
            <p:cNvSpPr>
              <a:spLocks noChangeShapeType="1"/>
            </p:cNvSpPr>
            <p:nvPr/>
          </p:nvSpPr>
          <p:spPr bwMode="auto">
            <a:xfrm>
              <a:off x="67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25"/>
            <p:cNvSpPr>
              <a:spLocks noChangeShapeType="1"/>
            </p:cNvSpPr>
            <p:nvPr/>
          </p:nvSpPr>
          <p:spPr bwMode="auto">
            <a:xfrm>
              <a:off x="86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105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>
              <a:off x="124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8"/>
            <p:cNvSpPr>
              <a:spLocks noChangeShapeType="1"/>
            </p:cNvSpPr>
            <p:nvPr/>
          </p:nvSpPr>
          <p:spPr bwMode="auto">
            <a:xfrm>
              <a:off x="144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9"/>
            <p:cNvSpPr>
              <a:spLocks noChangeShapeType="1"/>
            </p:cNvSpPr>
            <p:nvPr/>
          </p:nvSpPr>
          <p:spPr bwMode="auto">
            <a:xfrm>
              <a:off x="163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0"/>
            <p:cNvSpPr>
              <a:spLocks noChangeShapeType="1"/>
            </p:cNvSpPr>
            <p:nvPr/>
          </p:nvSpPr>
          <p:spPr bwMode="auto">
            <a:xfrm>
              <a:off x="182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1"/>
            <p:cNvSpPr>
              <a:spLocks noChangeShapeType="1"/>
            </p:cNvSpPr>
            <p:nvPr/>
          </p:nvSpPr>
          <p:spPr bwMode="auto">
            <a:xfrm>
              <a:off x="201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2"/>
            <p:cNvSpPr>
              <a:spLocks noChangeShapeType="1"/>
            </p:cNvSpPr>
            <p:nvPr/>
          </p:nvSpPr>
          <p:spPr bwMode="auto">
            <a:xfrm>
              <a:off x="220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3"/>
            <p:cNvSpPr>
              <a:spLocks noChangeShapeType="1"/>
            </p:cNvSpPr>
            <p:nvPr/>
          </p:nvSpPr>
          <p:spPr bwMode="auto">
            <a:xfrm>
              <a:off x="28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Rectangle 34"/>
          <p:cNvSpPr>
            <a:spLocks noChangeArrowheads="1"/>
          </p:cNvSpPr>
          <p:nvPr/>
        </p:nvSpPr>
        <p:spPr bwMode="auto">
          <a:xfrm>
            <a:off x="7972235" y="5972175"/>
            <a:ext cx="3048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grpSp>
        <p:nvGrpSpPr>
          <p:cNvPr id="134" name="Group 35"/>
          <p:cNvGrpSpPr>
            <a:grpSpLocks/>
          </p:cNvGrpSpPr>
          <p:nvPr/>
        </p:nvGrpSpPr>
        <p:grpSpPr bwMode="auto">
          <a:xfrm>
            <a:off x="7667435" y="6276975"/>
            <a:ext cx="1066800" cy="396875"/>
            <a:chOff x="2304" y="3696"/>
            <a:chExt cx="672" cy="250"/>
          </a:xfrm>
        </p:grpSpPr>
        <p:sp>
          <p:nvSpPr>
            <p:cNvPr id="135" name="Text Box 36"/>
            <p:cNvSpPr txBox="1">
              <a:spLocks noChangeArrowheads="1"/>
            </p:cNvSpPr>
            <p:nvPr/>
          </p:nvSpPr>
          <p:spPr bwMode="auto">
            <a:xfrm>
              <a:off x="2304" y="3696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+mn-lt"/>
                </a:rPr>
                <a:t>1 mm</a:t>
              </a:r>
            </a:p>
          </p:txBody>
        </p:sp>
        <p:sp>
          <p:nvSpPr>
            <p:cNvPr id="136" name="Text Box 37"/>
            <p:cNvSpPr txBox="1">
              <a:spLocks noChangeArrowheads="1"/>
            </p:cNvSpPr>
            <p:nvPr/>
          </p:nvSpPr>
          <p:spPr bwMode="auto">
            <a:xfrm>
              <a:off x="2688" y="36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+mn-lt"/>
                </a:rPr>
                <a:t>2</a:t>
              </a:r>
            </a:p>
          </p:txBody>
        </p:sp>
      </p:grpSp>
      <p:grpSp>
        <p:nvGrpSpPr>
          <p:cNvPr id="137" name="Group 38"/>
          <p:cNvGrpSpPr>
            <a:grpSpLocks/>
          </p:cNvGrpSpPr>
          <p:nvPr/>
        </p:nvGrpSpPr>
        <p:grpSpPr bwMode="auto">
          <a:xfrm>
            <a:off x="8810435" y="3228975"/>
            <a:ext cx="152400" cy="3048000"/>
            <a:chOff x="3552" y="1968"/>
            <a:chExt cx="58" cy="1920"/>
          </a:xfrm>
        </p:grpSpPr>
        <p:sp>
          <p:nvSpPr>
            <p:cNvPr id="138" name="Line 39"/>
            <p:cNvSpPr>
              <a:spLocks noChangeShapeType="1"/>
            </p:cNvSpPr>
            <p:nvPr/>
          </p:nvSpPr>
          <p:spPr bwMode="auto">
            <a:xfrm flipH="1" flipV="1">
              <a:off x="3552" y="196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0"/>
            <p:cNvSpPr>
              <a:spLocks noChangeShapeType="1"/>
            </p:cNvSpPr>
            <p:nvPr/>
          </p:nvSpPr>
          <p:spPr bwMode="auto">
            <a:xfrm flipH="1" flipV="1">
              <a:off x="3552" y="2160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1"/>
            <p:cNvSpPr>
              <a:spLocks noChangeShapeType="1"/>
            </p:cNvSpPr>
            <p:nvPr/>
          </p:nvSpPr>
          <p:spPr bwMode="auto">
            <a:xfrm flipH="1" flipV="1">
              <a:off x="3552" y="235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2"/>
            <p:cNvSpPr>
              <a:spLocks noChangeShapeType="1"/>
            </p:cNvSpPr>
            <p:nvPr/>
          </p:nvSpPr>
          <p:spPr bwMode="auto">
            <a:xfrm flipH="1" flipV="1">
              <a:off x="3552" y="2544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43"/>
            <p:cNvSpPr>
              <a:spLocks noChangeShapeType="1"/>
            </p:cNvSpPr>
            <p:nvPr/>
          </p:nvSpPr>
          <p:spPr bwMode="auto">
            <a:xfrm flipH="1" flipV="1">
              <a:off x="3552" y="2736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44"/>
            <p:cNvSpPr>
              <a:spLocks noChangeShapeType="1"/>
            </p:cNvSpPr>
            <p:nvPr/>
          </p:nvSpPr>
          <p:spPr bwMode="auto">
            <a:xfrm flipH="1" flipV="1">
              <a:off x="3552" y="292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45"/>
            <p:cNvSpPr>
              <a:spLocks noChangeShapeType="1"/>
            </p:cNvSpPr>
            <p:nvPr/>
          </p:nvSpPr>
          <p:spPr bwMode="auto">
            <a:xfrm flipH="1" flipV="1">
              <a:off x="3552" y="3120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46"/>
            <p:cNvSpPr>
              <a:spLocks noChangeShapeType="1"/>
            </p:cNvSpPr>
            <p:nvPr/>
          </p:nvSpPr>
          <p:spPr bwMode="auto">
            <a:xfrm flipH="1" flipV="1">
              <a:off x="3552" y="331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47"/>
            <p:cNvSpPr>
              <a:spLocks noChangeShapeType="1"/>
            </p:cNvSpPr>
            <p:nvPr/>
          </p:nvSpPr>
          <p:spPr bwMode="auto">
            <a:xfrm flipH="1" flipV="1">
              <a:off x="3552" y="3504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48"/>
            <p:cNvSpPr>
              <a:spLocks noChangeShapeType="1"/>
            </p:cNvSpPr>
            <p:nvPr/>
          </p:nvSpPr>
          <p:spPr bwMode="auto">
            <a:xfrm flipH="1" flipV="1">
              <a:off x="3552" y="3696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49"/>
            <p:cNvSpPr>
              <a:spLocks noChangeShapeType="1"/>
            </p:cNvSpPr>
            <p:nvPr/>
          </p:nvSpPr>
          <p:spPr bwMode="auto">
            <a:xfrm flipH="1" flipV="1">
              <a:off x="3552" y="388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50"/>
          <p:cNvGrpSpPr>
            <a:grpSpLocks/>
          </p:cNvGrpSpPr>
          <p:nvPr/>
        </p:nvGrpSpPr>
        <p:grpSpPr bwMode="auto">
          <a:xfrm>
            <a:off x="8886635" y="6200775"/>
            <a:ext cx="3048000" cy="152400"/>
            <a:chOff x="3600" y="3840"/>
            <a:chExt cx="1920" cy="96"/>
          </a:xfrm>
        </p:grpSpPr>
        <p:sp>
          <p:nvSpPr>
            <p:cNvPr id="150" name="Line 51"/>
            <p:cNvSpPr>
              <a:spLocks noChangeShapeType="1"/>
            </p:cNvSpPr>
            <p:nvPr/>
          </p:nvSpPr>
          <p:spPr bwMode="auto">
            <a:xfrm>
              <a:off x="360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52"/>
            <p:cNvSpPr>
              <a:spLocks noChangeShapeType="1"/>
            </p:cNvSpPr>
            <p:nvPr/>
          </p:nvSpPr>
          <p:spPr bwMode="auto">
            <a:xfrm>
              <a:off x="3792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53"/>
            <p:cNvSpPr>
              <a:spLocks noChangeShapeType="1"/>
            </p:cNvSpPr>
            <p:nvPr/>
          </p:nvSpPr>
          <p:spPr bwMode="auto">
            <a:xfrm>
              <a:off x="3984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54"/>
            <p:cNvSpPr>
              <a:spLocks noChangeShapeType="1"/>
            </p:cNvSpPr>
            <p:nvPr/>
          </p:nvSpPr>
          <p:spPr bwMode="auto">
            <a:xfrm>
              <a:off x="4176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55"/>
            <p:cNvSpPr>
              <a:spLocks noChangeShapeType="1"/>
            </p:cNvSpPr>
            <p:nvPr/>
          </p:nvSpPr>
          <p:spPr bwMode="auto">
            <a:xfrm>
              <a:off x="4368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56"/>
            <p:cNvSpPr>
              <a:spLocks noChangeShapeType="1"/>
            </p:cNvSpPr>
            <p:nvPr/>
          </p:nvSpPr>
          <p:spPr bwMode="auto">
            <a:xfrm>
              <a:off x="456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57"/>
            <p:cNvSpPr>
              <a:spLocks noChangeShapeType="1"/>
            </p:cNvSpPr>
            <p:nvPr/>
          </p:nvSpPr>
          <p:spPr bwMode="auto">
            <a:xfrm>
              <a:off x="4752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58"/>
            <p:cNvSpPr>
              <a:spLocks noChangeShapeType="1"/>
            </p:cNvSpPr>
            <p:nvPr/>
          </p:nvSpPr>
          <p:spPr bwMode="auto">
            <a:xfrm>
              <a:off x="4944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59"/>
            <p:cNvSpPr>
              <a:spLocks noChangeShapeType="1"/>
            </p:cNvSpPr>
            <p:nvPr/>
          </p:nvSpPr>
          <p:spPr bwMode="auto">
            <a:xfrm>
              <a:off x="5136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60"/>
            <p:cNvSpPr>
              <a:spLocks noChangeShapeType="1"/>
            </p:cNvSpPr>
            <p:nvPr/>
          </p:nvSpPr>
          <p:spPr bwMode="auto">
            <a:xfrm>
              <a:off x="552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61"/>
            <p:cNvSpPr>
              <a:spLocks noChangeShapeType="1"/>
            </p:cNvSpPr>
            <p:nvPr/>
          </p:nvSpPr>
          <p:spPr bwMode="auto">
            <a:xfrm>
              <a:off x="5328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" name="Group 92"/>
          <p:cNvGrpSpPr>
            <a:grpSpLocks/>
          </p:cNvGrpSpPr>
          <p:nvPr/>
        </p:nvGrpSpPr>
        <p:grpSpPr bwMode="auto">
          <a:xfrm>
            <a:off x="8924735" y="6353175"/>
            <a:ext cx="2971800" cy="519113"/>
            <a:chOff x="3624" y="3936"/>
            <a:chExt cx="1872" cy="327"/>
          </a:xfrm>
        </p:grpSpPr>
        <p:sp>
          <p:nvSpPr>
            <p:cNvPr id="165" name="Text Box 76"/>
            <p:cNvSpPr txBox="1">
              <a:spLocks noChangeArrowheads="1"/>
            </p:cNvSpPr>
            <p:nvPr/>
          </p:nvSpPr>
          <p:spPr bwMode="auto">
            <a:xfrm>
              <a:off x="4248" y="3936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smtClean="0">
                  <a:latin typeface="+mn-lt"/>
                </a:rPr>
                <a:t>1cm</a:t>
              </a:r>
              <a:endParaRPr lang="en-US" altLang="en-US" sz="2800">
                <a:latin typeface="+mn-lt"/>
              </a:endParaRPr>
            </a:p>
          </p:txBody>
        </p:sp>
        <p:sp>
          <p:nvSpPr>
            <p:cNvPr id="166" name="AutoShape 91"/>
            <p:cNvSpPr>
              <a:spLocks/>
            </p:cNvSpPr>
            <p:nvPr/>
          </p:nvSpPr>
          <p:spPr bwMode="auto">
            <a:xfrm rot="5400000">
              <a:off x="4512" y="3048"/>
              <a:ext cx="96" cy="1872"/>
            </a:xfrm>
            <a:prstGeom prst="rightBrace">
              <a:avLst>
                <a:gd name="adj1" fmla="val 1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+mn-lt"/>
              </a:endParaRPr>
            </a:p>
          </p:txBody>
        </p:sp>
      </p:grpSp>
      <p:sp>
        <p:nvSpPr>
          <p:cNvPr id="167" name="AutoShape 93"/>
          <p:cNvSpPr>
            <a:spLocks/>
          </p:cNvSpPr>
          <p:nvPr/>
        </p:nvSpPr>
        <p:spPr bwMode="auto">
          <a:xfrm rot="10800000">
            <a:off x="8524685" y="5962650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168" name="AutoShape 96"/>
          <p:cNvSpPr>
            <a:spLocks/>
          </p:cNvSpPr>
          <p:nvPr/>
        </p:nvSpPr>
        <p:spPr bwMode="auto">
          <a:xfrm rot="5616833">
            <a:off x="8924735" y="6353175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169" name="Text Box 97"/>
          <p:cNvSpPr txBox="1">
            <a:spLocks noChangeArrowheads="1"/>
          </p:cNvSpPr>
          <p:nvPr/>
        </p:nvSpPr>
        <p:spPr bwMode="auto">
          <a:xfrm>
            <a:off x="8705660" y="653732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+mn-lt"/>
              </a:rPr>
              <a:t>1mm</a:t>
            </a:r>
          </a:p>
        </p:txBody>
      </p:sp>
      <p:sp>
        <p:nvSpPr>
          <p:cNvPr id="170" name="Text Box 98"/>
          <p:cNvSpPr txBox="1">
            <a:spLocks noChangeArrowheads="1"/>
          </p:cNvSpPr>
          <p:nvPr/>
        </p:nvSpPr>
        <p:spPr bwMode="auto">
          <a:xfrm>
            <a:off x="7805675" y="589597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1mm</a:t>
            </a:r>
          </a:p>
        </p:txBody>
      </p:sp>
      <p:sp>
        <p:nvSpPr>
          <p:cNvPr id="172" name="TextBox 11"/>
          <p:cNvSpPr txBox="1"/>
          <p:nvPr/>
        </p:nvSpPr>
        <p:spPr>
          <a:xfrm>
            <a:off x="433147" y="1000765"/>
            <a:ext cx="11141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altLang="en-US" sz="2800" b="1" dirty="0" smtClean="0">
                <a:cs typeface="Times New Roman" panose="02020603050405020304" pitchFamily="18" charset="0"/>
              </a:rPr>
              <a:t>Mi-li-mét </a:t>
            </a:r>
            <a:r>
              <a:rPr lang="vi-VN" altLang="en-US" sz="2800" b="1" dirty="0">
                <a:cs typeface="Times New Roman" panose="02020603050405020304" pitchFamily="18" charset="0"/>
              </a:rPr>
              <a:t>vuông là diện tích của hình vuông có cạnh dài 1mm.</a:t>
            </a:r>
            <a:endParaRPr lang="vi-VN" altLang="en-US" sz="2800" b="1" baseline="30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3" name="TextBox 11"/>
          <p:cNvSpPr txBox="1"/>
          <p:nvPr/>
        </p:nvSpPr>
        <p:spPr>
          <a:xfrm>
            <a:off x="456020" y="1656237"/>
            <a:ext cx="612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altLang="en-US" sz="2800" b="1" dirty="0">
                <a:cs typeface="Times New Roman" panose="02020603050405020304" pitchFamily="18" charset="0"/>
              </a:rPr>
              <a:t>Mi-li-mét vuông được viết tắt là:</a:t>
            </a:r>
            <a:endParaRPr lang="en-US" sz="2800" b="1" baseline="30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4" name="Subtitle 18"/>
          <p:cNvSpPr>
            <a:spLocks noGrp="1"/>
          </p:cNvSpPr>
          <p:nvPr/>
        </p:nvSpPr>
        <p:spPr>
          <a:xfrm>
            <a:off x="6814331" y="1515451"/>
            <a:ext cx="1401504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4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mm</a:t>
            </a:r>
            <a:r>
              <a:rPr lang="vi-VN" altLang="en-US" sz="4400" b="1" baseline="300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0" y="-25294"/>
            <a:ext cx="5477857" cy="1299634"/>
            <a:chOff x="769938" y="1289407"/>
            <a:chExt cx="4108928" cy="1214073"/>
          </a:xfrm>
        </p:grpSpPr>
        <p:sp>
          <p:nvSpPr>
            <p:cNvPr id="176" name="Freeform 175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648248" y="1289407"/>
              <a:ext cx="3230618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/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/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1691650" y="1421078"/>
              <a:ext cx="3187216" cy="552424"/>
              <a:chOff x="4033795" y="2041152"/>
              <a:chExt cx="3187216" cy="552424"/>
            </a:xfrm>
          </p:grpSpPr>
          <p:sp>
            <p:nvSpPr>
              <p:cNvPr id="179" name="Text Placeholder 3"/>
              <p:cNvSpPr txBox="1">
                <a:spLocks/>
              </p:cNvSpPr>
              <p:nvPr/>
            </p:nvSpPr>
            <p:spPr>
              <a:xfrm>
                <a:off x="4399178" y="2041152"/>
                <a:ext cx="2821833" cy="517526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Mi</a:t>
                </a:r>
                <a:r>
                  <a:rPr lang="en-US" altLang="zh-CN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-li-</a:t>
                </a:r>
                <a:r>
                  <a:rPr lang="en-US" altLang="zh-CN" sz="3600" b="1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mét</a:t>
                </a:r>
                <a:r>
                  <a:rPr lang="en-US" altLang="zh-CN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vuông</a:t>
                </a:r>
                <a:endParaRPr lang="en-US" sz="3600" b="1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033795" y="2061675"/>
                <a:ext cx="49" cy="53190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431008" y="2188237"/>
            <a:ext cx="90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EB8D1B"/>
                </a:solidFill>
              </a:rPr>
              <a:t>Diện tích hình vuông có cạnh dài </a:t>
            </a:r>
            <a:r>
              <a:rPr lang="en-US" altLang="en-US" sz="2800" b="1" smtClean="0">
                <a:solidFill>
                  <a:srgbClr val="EB8D1B"/>
                </a:solidFill>
              </a:rPr>
              <a:t>1cm là bao nhiêu?</a:t>
            </a:r>
            <a:endParaRPr lang="en-US" sz="2800">
              <a:solidFill>
                <a:srgbClr val="EB8D1B"/>
              </a:solidFill>
            </a:endParaRPr>
          </a:p>
        </p:txBody>
      </p:sp>
      <p:sp>
        <p:nvSpPr>
          <p:cNvPr id="182" name="Subtitle 18"/>
          <p:cNvSpPr>
            <a:spLocks noGrp="1"/>
          </p:cNvSpPr>
          <p:nvPr/>
        </p:nvSpPr>
        <p:spPr>
          <a:xfrm>
            <a:off x="7776337" y="2159374"/>
            <a:ext cx="154559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1c</a:t>
            </a:r>
            <a:r>
              <a:rPr lang="vi-VN" alt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m</a:t>
            </a:r>
            <a:r>
              <a:rPr lang="vi-VN" altLang="en-US" sz="3600" b="1" baseline="30000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020" y="2228247"/>
            <a:ext cx="7606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err="1"/>
              <a:t>Diện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tích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vuông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cạnh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dài</a:t>
            </a:r>
            <a:r>
              <a:rPr lang="en-US" altLang="en-US" sz="2800" b="1" dirty="0"/>
              <a:t> 1cm </a:t>
            </a:r>
            <a:r>
              <a:rPr lang="en-US" altLang="en-US" sz="2800" b="1" dirty="0" err="1" smtClean="0"/>
              <a:t>là</a:t>
            </a:r>
            <a:r>
              <a:rPr lang="en-US" altLang="en-US" sz="2800" b="1" dirty="0" smtClean="0"/>
              <a:t>: </a:t>
            </a:r>
            <a:endParaRPr lang="en-US" sz="2800" dirty="0"/>
          </a:p>
        </p:txBody>
      </p:sp>
      <p:sp>
        <p:nvSpPr>
          <p:cNvPr id="184" name="Subtitle 18"/>
          <p:cNvSpPr>
            <a:spLocks noGrp="1"/>
          </p:cNvSpPr>
          <p:nvPr/>
        </p:nvSpPr>
        <p:spPr>
          <a:xfrm>
            <a:off x="7915331" y="2175249"/>
            <a:ext cx="1267603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1c</a:t>
            </a:r>
            <a:r>
              <a:rPr lang="vi-VN" alt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m</a:t>
            </a:r>
            <a:r>
              <a:rPr lang="vi-VN" altLang="en-US" sz="3600" b="1" baseline="30000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31007" y="3013056"/>
            <a:ext cx="90498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700" b="1" dirty="0" err="1">
                <a:solidFill>
                  <a:srgbClr val="EB8D1B"/>
                </a:solidFill>
              </a:rPr>
              <a:t>Diện</a:t>
            </a:r>
            <a:r>
              <a:rPr lang="en-US" altLang="en-US" sz="2700" b="1" dirty="0">
                <a:solidFill>
                  <a:srgbClr val="EB8D1B"/>
                </a:solidFill>
              </a:rPr>
              <a:t> </a:t>
            </a:r>
            <a:r>
              <a:rPr lang="en-US" altLang="en-US" sz="2700" b="1" dirty="0" err="1">
                <a:solidFill>
                  <a:srgbClr val="EB8D1B"/>
                </a:solidFill>
              </a:rPr>
              <a:t>tích</a:t>
            </a:r>
            <a:r>
              <a:rPr lang="en-US" altLang="en-US" sz="2700" b="1" dirty="0">
                <a:solidFill>
                  <a:srgbClr val="EB8D1B"/>
                </a:solidFill>
              </a:rPr>
              <a:t> </a:t>
            </a:r>
            <a:r>
              <a:rPr lang="en-US" altLang="en-US" sz="2700" b="1" dirty="0" err="1">
                <a:solidFill>
                  <a:srgbClr val="EB8D1B"/>
                </a:solidFill>
              </a:rPr>
              <a:t>hình</a:t>
            </a:r>
            <a:r>
              <a:rPr lang="en-US" altLang="en-US" sz="2700" b="1" dirty="0">
                <a:solidFill>
                  <a:srgbClr val="EB8D1B"/>
                </a:solidFill>
              </a:rPr>
              <a:t> </a:t>
            </a:r>
            <a:r>
              <a:rPr lang="en-US" altLang="en-US" sz="2700" b="1" dirty="0" err="1">
                <a:solidFill>
                  <a:srgbClr val="EB8D1B"/>
                </a:solidFill>
              </a:rPr>
              <a:t>vuông</a:t>
            </a:r>
            <a:r>
              <a:rPr lang="en-US" altLang="en-US" sz="2700" b="1" dirty="0">
                <a:solidFill>
                  <a:srgbClr val="EB8D1B"/>
                </a:solidFill>
              </a:rPr>
              <a:t> </a:t>
            </a:r>
            <a:r>
              <a:rPr lang="en-US" altLang="en-US" sz="2700" b="1" dirty="0" err="1">
                <a:solidFill>
                  <a:srgbClr val="EB8D1B"/>
                </a:solidFill>
              </a:rPr>
              <a:t>có</a:t>
            </a:r>
            <a:r>
              <a:rPr lang="en-US" altLang="en-US" sz="2700" b="1" dirty="0">
                <a:solidFill>
                  <a:srgbClr val="EB8D1B"/>
                </a:solidFill>
              </a:rPr>
              <a:t> </a:t>
            </a:r>
            <a:r>
              <a:rPr lang="en-US" altLang="en-US" sz="2700" b="1" dirty="0" err="1">
                <a:solidFill>
                  <a:srgbClr val="EB8D1B"/>
                </a:solidFill>
              </a:rPr>
              <a:t>cạnh</a:t>
            </a:r>
            <a:r>
              <a:rPr lang="en-US" altLang="en-US" sz="2700" b="1" dirty="0">
                <a:solidFill>
                  <a:srgbClr val="EB8D1B"/>
                </a:solidFill>
              </a:rPr>
              <a:t> </a:t>
            </a:r>
            <a:r>
              <a:rPr lang="en-US" altLang="en-US" sz="2700" b="1" dirty="0" err="1">
                <a:solidFill>
                  <a:srgbClr val="EB8D1B"/>
                </a:solidFill>
              </a:rPr>
              <a:t>dài</a:t>
            </a:r>
            <a:r>
              <a:rPr lang="en-US" altLang="en-US" sz="2700" b="1" dirty="0">
                <a:solidFill>
                  <a:srgbClr val="EB8D1B"/>
                </a:solidFill>
              </a:rPr>
              <a:t> </a:t>
            </a:r>
            <a:r>
              <a:rPr lang="en-US" altLang="en-US" sz="2700" b="1" dirty="0" smtClean="0">
                <a:solidFill>
                  <a:srgbClr val="EB8D1B"/>
                </a:solidFill>
              </a:rPr>
              <a:t>1mm </a:t>
            </a:r>
            <a:r>
              <a:rPr lang="en-US" altLang="en-US" sz="2700" b="1" dirty="0" err="1" smtClean="0">
                <a:solidFill>
                  <a:srgbClr val="EB8D1B"/>
                </a:solidFill>
              </a:rPr>
              <a:t>là</a:t>
            </a:r>
            <a:r>
              <a:rPr lang="en-US" altLang="en-US" sz="2700" b="1" dirty="0" smtClean="0">
                <a:solidFill>
                  <a:srgbClr val="EB8D1B"/>
                </a:solidFill>
              </a:rPr>
              <a:t> </a:t>
            </a:r>
            <a:r>
              <a:rPr lang="en-US" altLang="en-US" sz="2700" b="1" dirty="0" err="1" smtClean="0">
                <a:solidFill>
                  <a:srgbClr val="EB8D1B"/>
                </a:solidFill>
              </a:rPr>
              <a:t>bao</a:t>
            </a:r>
            <a:r>
              <a:rPr lang="en-US" altLang="en-US" sz="2700" b="1" dirty="0" smtClean="0">
                <a:solidFill>
                  <a:srgbClr val="EB8D1B"/>
                </a:solidFill>
              </a:rPr>
              <a:t> </a:t>
            </a:r>
            <a:r>
              <a:rPr lang="en-US" altLang="en-US" sz="2700" b="1" dirty="0" err="1" smtClean="0">
                <a:solidFill>
                  <a:srgbClr val="EB8D1B"/>
                </a:solidFill>
              </a:rPr>
              <a:t>nhiêu</a:t>
            </a:r>
            <a:r>
              <a:rPr lang="en-US" altLang="en-US" sz="2700" b="1" dirty="0" smtClean="0">
                <a:solidFill>
                  <a:srgbClr val="EB8D1B"/>
                </a:solidFill>
              </a:rPr>
              <a:t>?</a:t>
            </a:r>
            <a:endParaRPr lang="en-US" sz="2700" dirty="0">
              <a:solidFill>
                <a:srgbClr val="EB8D1B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461458" y="2862398"/>
            <a:ext cx="7815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err="1"/>
              <a:t>Diện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tích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vuông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cạnh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dài</a:t>
            </a:r>
            <a:r>
              <a:rPr lang="en-US" altLang="en-US" sz="2800" b="1" dirty="0"/>
              <a:t> </a:t>
            </a:r>
            <a:r>
              <a:rPr lang="en-US" altLang="en-US" sz="2800" b="1" dirty="0" smtClean="0"/>
              <a:t>1mm </a:t>
            </a:r>
            <a:r>
              <a:rPr lang="en-US" altLang="en-US" sz="2800" b="1" dirty="0" err="1" smtClean="0"/>
              <a:t>là</a:t>
            </a:r>
            <a:r>
              <a:rPr lang="en-US" altLang="en-US" sz="2800" b="1" dirty="0" smtClean="0"/>
              <a:t>: </a:t>
            </a:r>
            <a:endParaRPr lang="en-US" sz="2800" dirty="0"/>
          </a:p>
        </p:txBody>
      </p:sp>
      <p:sp>
        <p:nvSpPr>
          <p:cNvPr id="188" name="Subtitle 18"/>
          <p:cNvSpPr>
            <a:spLocks noGrp="1"/>
          </p:cNvSpPr>
          <p:nvPr/>
        </p:nvSpPr>
        <p:spPr>
          <a:xfrm>
            <a:off x="7562029" y="2794763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1</a:t>
            </a:r>
            <a:r>
              <a:rPr lang="vi-VN" alt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mm</a:t>
            </a:r>
            <a:r>
              <a:rPr lang="vi-VN" altLang="en-US" sz="3600" b="1" baseline="30000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9" name="TextBox 188"/>
              <p:cNvSpPr txBox="1"/>
              <p:nvPr/>
            </p:nvSpPr>
            <p:spPr>
              <a:xfrm>
                <a:off x="431008" y="3651597"/>
                <a:ext cx="8150827" cy="9736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en-US" sz="2800" b="1" smtClean="0">
                    <a:solidFill>
                      <a:srgbClr val="EB8D1B"/>
                    </a:solidFill>
                  </a:rPr>
                  <a:t>Trong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EB8D1B"/>
                            </a:solidFill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</a:rPr>
                          <m:t>𝐜𝐦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 smtClean="0">
                    <a:solidFill>
                      <a:srgbClr val="EB8D1B"/>
                    </a:solidFill>
                  </a:rPr>
                  <a:t>, có bao nhiêu hình vuông có diện tích là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solidFill>
                              <a:srgbClr val="EB8D1B"/>
                            </a:solidFill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</a:rPr>
                          <m:t>𝐦</m:t>
                        </m:r>
                        <m:r>
                          <a:rPr lang="en-US" altLang="en-US" sz="2800" b="1">
                            <a:solidFill>
                              <a:srgbClr val="EB8D1B"/>
                            </a:solidFill>
                          </a:rPr>
                          <m:t>𝐦</m:t>
                        </m:r>
                      </m:e>
                      <m:sup>
                        <m:r>
                          <a:rPr lang="en-US" altLang="en-US" sz="2800" b="1">
                            <a:solidFill>
                              <a:srgbClr val="EB8D1B"/>
                            </a:solidFill>
                          </a:rPr>
                          <m:t>𝟐</m:t>
                        </m:r>
                      </m:sup>
                    </m:sSup>
                    <m:r>
                      <a:rPr lang="en-US" altLang="en-US" sz="2800" b="0" i="0" smtClean="0">
                        <a:solidFill>
                          <a:srgbClr val="EB8D1B"/>
                        </a:solidFill>
                      </a:rPr>
                      <m:t>?</m:t>
                    </m:r>
                  </m:oMath>
                </a14:m>
                <a:endParaRPr lang="en-US" sz="2800">
                  <a:solidFill>
                    <a:srgbClr val="EB8D1B"/>
                  </a:solidFill>
                </a:endParaRPr>
              </a:p>
            </p:txBody>
          </p:sp>
        </mc:Choice>
        <mc:Fallback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8" y="3651597"/>
                <a:ext cx="8150827" cy="973600"/>
              </a:xfrm>
              <a:prstGeom prst="rect">
                <a:avLst/>
              </a:prstGeom>
              <a:blipFill>
                <a:blip r:embed="rId3"/>
                <a:stretch>
                  <a:fillRect l="-1494" t="-4938" b="-15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0" name="Text Box 82"/>
              <p:cNvSpPr txBox="1">
                <a:spLocks noChangeArrowheads="1"/>
              </p:cNvSpPr>
              <p:nvPr/>
            </p:nvSpPr>
            <p:spPr bwMode="auto">
              <a:xfrm>
                <a:off x="833252" y="3648466"/>
                <a:ext cx="8080294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 smtClean="0">
                    <a:solidFill>
                      <a:srgbClr val="C00000"/>
                    </a:solidFill>
                    <a:latin typeface="+mn-lt"/>
                    <a:sym typeface="Wingdings" panose="05000000000000000000" pitchFamily="2" charset="2"/>
                  </a:rPr>
                  <a:t> </a:t>
                </a:r>
                <a:r>
                  <a:rPr lang="en-US" altLang="en-US" sz="2800" b="1" dirty="0" err="1" smtClean="0">
                    <a:solidFill>
                      <a:srgbClr val="C00000"/>
                    </a:solidFill>
                    <a:latin typeface="+mn-lt"/>
                    <a:sym typeface="Wingdings" panose="05000000000000000000" pitchFamily="2" charset="2"/>
                  </a:rPr>
                  <a:t>Hình</a:t>
                </a:r>
                <a:r>
                  <a:rPr lang="en-US" altLang="en-US" sz="2800" b="1" dirty="0" smtClean="0">
                    <a:solidFill>
                      <a:srgbClr val="C00000"/>
                    </a:solidFill>
                    <a:latin typeface="+mn-lt"/>
                    <a:sym typeface="Wingdings" panose="05000000000000000000" pitchFamily="2" charset="2"/>
                  </a:rPr>
                  <a:t> </a:t>
                </a:r>
                <a:r>
                  <a:rPr lang="en-US" altLang="en-US" sz="2800" b="1" dirty="0" err="1" smtClean="0">
                    <a:solidFill>
                      <a:srgbClr val="C00000"/>
                    </a:solidFill>
                    <a:latin typeface="+mn-lt"/>
                    <a:sym typeface="Wingdings" panose="05000000000000000000" pitchFamily="2" charset="2"/>
                  </a:rPr>
                  <a:t>vuông</a:t>
                </a:r>
                <a:r>
                  <a:rPr lang="en-US" altLang="en-US" sz="2800" b="1" dirty="0" smtClean="0">
                    <a:solidFill>
                      <a:srgbClr val="C00000"/>
                    </a:solidFill>
                    <a:latin typeface="+mn-lt"/>
                    <a:sym typeface="Wingdings" panose="05000000000000000000" pitchFamily="2" charset="2"/>
                  </a:rPr>
                  <a:t>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+mn-lt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+mn-lt"/>
                            <a:sym typeface="Wingdings" panose="05000000000000000000" pitchFamily="2" charset="2"/>
                          </a:rPr>
                          <m:t>𝐜𝐦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+mn-lt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 dirty="0" smtClean="0">
                    <a:solidFill>
                      <a:srgbClr val="C00000"/>
                    </a:solidFill>
                    <a:latin typeface="+mn-lt"/>
                    <a:sym typeface="Wingdings" panose="05000000000000000000" pitchFamily="2" charset="2"/>
                  </a:rPr>
                  <a:t> </a:t>
                </a:r>
                <a:r>
                  <a:rPr lang="en-US" altLang="en-US" sz="2800" b="1" dirty="0" err="1" smtClean="0">
                    <a:solidFill>
                      <a:srgbClr val="C00000"/>
                    </a:solidFill>
                    <a:latin typeface="+mn-lt"/>
                    <a:sym typeface="Wingdings" panose="05000000000000000000" pitchFamily="2" charset="2"/>
                  </a:rPr>
                  <a:t>có</a:t>
                </a:r>
                <a:r>
                  <a:rPr lang="en-US" altLang="en-US" sz="2800" b="1" dirty="0" smtClean="0">
                    <a:solidFill>
                      <a:srgbClr val="C00000"/>
                    </a:solidFill>
                    <a:latin typeface="+mn-lt"/>
                    <a:sym typeface="Wingdings" panose="05000000000000000000" pitchFamily="2" charset="2"/>
                  </a:rPr>
                  <a:t> </a:t>
                </a:r>
                <a:r>
                  <a:rPr lang="en-US" altLang="en-US" sz="2800" b="1" dirty="0" smtClean="0">
                    <a:solidFill>
                      <a:srgbClr val="C00000"/>
                    </a:solidFill>
                    <a:latin typeface="+mn-lt"/>
                  </a:rPr>
                  <a:t>100 </a:t>
                </a:r>
                <a:r>
                  <a:rPr lang="en-US" altLang="en-US" sz="2800" b="1" dirty="0" err="1" smtClean="0">
                    <a:solidFill>
                      <a:srgbClr val="C00000"/>
                    </a:solidFill>
                    <a:latin typeface="+mn-lt"/>
                  </a:rPr>
                  <a:t>hình</a:t>
                </a:r>
                <a:r>
                  <a:rPr lang="en-US" altLang="en-US" sz="2800" b="1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en-US" altLang="en-US" sz="2800" b="1" dirty="0" err="1" smtClean="0">
                    <a:solidFill>
                      <a:srgbClr val="C00000"/>
                    </a:solidFill>
                    <a:latin typeface="+mn-lt"/>
                  </a:rPr>
                  <a:t>vuông</a:t>
                </a:r>
                <a:r>
                  <a:rPr lang="en-US" altLang="en-US" sz="2800" b="1" dirty="0" smtClean="0">
                    <a:solidFill>
                      <a:srgbClr val="C00000"/>
                    </a:solidFill>
                    <a:latin typeface="+mn-lt"/>
                  </a:rPr>
                  <a:t>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+mn-lt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+mn-lt"/>
                          </a:rPr>
                          <m:t>𝐦𝐦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+mn-lt"/>
                          </a:rPr>
                          <m:t>𝟐</m:t>
                        </m:r>
                      </m:sup>
                    </m:sSup>
                    <m:r>
                      <a:rPr lang="en-US" altLang="en-US" sz="2800" b="1" i="1" smtClean="0">
                        <a:solidFill>
                          <a:srgbClr val="C00000"/>
                        </a:solidFill>
                        <a:latin typeface="+mn-lt"/>
                      </a:rPr>
                      <m:t>.</m:t>
                    </m:r>
                  </m:oMath>
                </a14:m>
                <a:endParaRPr lang="en-US" altLang="en-US" sz="28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90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252" y="3648466"/>
                <a:ext cx="8080294" cy="532966"/>
              </a:xfrm>
              <a:prstGeom prst="rect">
                <a:avLst/>
              </a:prstGeom>
              <a:blipFill>
                <a:blip r:embed="rId4"/>
                <a:stretch>
                  <a:fillRect l="-1585" t="-11494" b="-310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407229" y="4457278"/>
                <a:ext cx="570476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4000" b="1" dirty="0" smtClean="0">
                    <a:ln/>
                    <a:solidFill>
                      <a:srgbClr val="00863D"/>
                    </a:solidFill>
                    <a:effectLst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cs typeface="Times New Roman" panose="020206030504050203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000" b="1" i="1" smtClean="0">
                        <a:ln/>
                        <a:solidFill>
                          <a:srgbClr val="00863D"/>
                        </a:solidFill>
                        <a:effectLst/>
                        <a:cs typeface="Times New Roman" panose="02020603050405020304" pitchFamily="18" charset="0"/>
                      </a:rPr>
                      <m:t> =              </m:t>
                    </m:r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cs typeface="Times New Roman" panose="020206030504050203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altLang="en-US" sz="4000" b="1" baseline="30000" dirty="0">
                  <a:ln/>
                  <a:solidFill>
                    <a:srgbClr val="00863D"/>
                  </a:solidFill>
                  <a:effectLst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229" y="4457278"/>
                <a:ext cx="5704764" cy="721801"/>
              </a:xfrm>
              <a:prstGeom prst="rect">
                <a:avLst/>
              </a:prstGeom>
              <a:blipFill>
                <a:blip r:embed="rId5"/>
                <a:stretch>
                  <a:fillRect t="-13445" b="-3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2" name="TextBox 191"/>
              <p:cNvSpPr txBox="1"/>
              <p:nvPr/>
            </p:nvSpPr>
            <p:spPr>
              <a:xfrm>
                <a:off x="1385350" y="5250374"/>
                <a:ext cx="570476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4000" b="1" smtClean="0">
                    <a:ln/>
                    <a:solidFill>
                      <a:srgbClr val="00863D"/>
                    </a:solidFill>
                    <a:effectLst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cs typeface="Times New Roman" panose="020206030504050203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000" b="1" i="1" smtClean="0">
                        <a:ln/>
                        <a:solidFill>
                          <a:srgbClr val="00863D"/>
                        </a:solidFill>
                        <a:effectLst/>
                        <a:cs typeface="Times New Roman" panose="02020603050405020304" pitchFamily="18" charset="0"/>
                      </a:rPr>
                      <m:t> =              </m:t>
                    </m:r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cs typeface="Times New Roman" panose="020206030504050203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altLang="en-US" sz="4000" b="1" baseline="30000" dirty="0">
                  <a:ln/>
                  <a:solidFill>
                    <a:srgbClr val="00863D"/>
                  </a:solidFill>
                  <a:effectLst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350" y="5250374"/>
                <a:ext cx="5704764" cy="721801"/>
              </a:xfrm>
              <a:prstGeom prst="rect">
                <a:avLst/>
              </a:prstGeom>
              <a:blipFill>
                <a:blip r:embed="rId6"/>
                <a:stretch>
                  <a:fillRect t="-13445" b="-3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114548" y="4972072"/>
                <a:ext cx="746141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4000" b="1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548" y="4972072"/>
                <a:ext cx="746141" cy="1248803"/>
              </a:xfrm>
              <a:prstGeom prst="rect">
                <a:avLst/>
              </a:prstGeom>
              <a:blipFill>
                <a:blip r:embed="rId7"/>
                <a:stretch>
                  <a:fillRect r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046837" flipH="1">
            <a:off x="65521" y="5606944"/>
            <a:ext cx="893523" cy="1187664"/>
          </a:xfrm>
          <a:prstGeom prst="rect">
            <a:avLst/>
          </a:prstGeom>
        </p:spPr>
      </p:pic>
      <p:pic>
        <p:nvPicPr>
          <p:cNvPr id="195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0851056" y="-6265"/>
            <a:ext cx="947958" cy="947958"/>
          </a:xfrm>
          <a:prstGeom prst="rect">
            <a:avLst/>
          </a:prstGeom>
        </p:spPr>
      </p:pic>
      <p:pic>
        <p:nvPicPr>
          <p:cNvPr id="196" name="Picture 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97473">
            <a:off x="11389984" y="521053"/>
            <a:ext cx="818058" cy="8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4.44444E-6 L 0.07539 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 -2.96296E-6 L 0.0707 0.00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0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09075 1.48148E-6 C 0.13125 1.48148E-6 0.1819 0.08356 0.1819 0.15162 L 0.1819 0.30347 " pathEditMode="relative" rAng="0" ptsTypes="AAAA">
                                      <p:cBhvr>
                                        <p:cTn id="11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9" grpId="0" animBg="1"/>
      <p:bldP spid="133" grpId="0" animBg="1"/>
      <p:bldP spid="133" grpId="1" animBg="1"/>
      <p:bldP spid="167" grpId="0" animBg="1"/>
      <p:bldP spid="167" grpId="1" animBg="1"/>
      <p:bldP spid="168" grpId="0" animBg="1"/>
      <p:bldP spid="168" grpId="1" animBg="1"/>
      <p:bldP spid="169" grpId="0"/>
      <p:bldP spid="169" grpId="1"/>
      <p:bldP spid="170" grpId="0"/>
      <p:bldP spid="170" grpId="1"/>
      <p:bldP spid="174" grpId="0"/>
      <p:bldP spid="174" grpId="1"/>
      <p:bldP spid="8" grpId="0"/>
      <p:bldP spid="8" grpId="1"/>
      <p:bldP spid="182" grpId="0"/>
      <p:bldP spid="182" grpId="1"/>
      <p:bldP spid="182" grpId="2"/>
      <p:bldP spid="9" grpId="0"/>
      <p:bldP spid="184" grpId="0"/>
      <p:bldP spid="184" grpId="1"/>
      <p:bldP spid="186" grpId="0"/>
      <p:bldP spid="186" grpId="1"/>
      <p:bldP spid="187" grpId="0"/>
      <p:bldP spid="188" grpId="0"/>
      <p:bldP spid="188" grpId="1"/>
      <p:bldP spid="189" grpId="0" animBg="1"/>
      <p:bldP spid="189" grpId="1" animBg="1"/>
      <p:bldP spid="190" grpId="0"/>
      <p:bldP spid="10" grpId="0"/>
      <p:bldP spid="19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" y="-7070"/>
            <a:ext cx="6522719" cy="1276312"/>
            <a:chOff x="769938" y="1289407"/>
            <a:chExt cx="3345390" cy="1214073"/>
          </a:xfrm>
        </p:grpSpPr>
        <p:sp>
          <p:nvSpPr>
            <p:cNvPr id="22" name="Freeform 21"/>
            <p:cNvSpPr/>
            <p:nvPr/>
          </p:nvSpPr>
          <p:spPr>
            <a:xfrm>
              <a:off x="769938" y="1289407"/>
              <a:ext cx="512976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smtClean="0">
                  <a:cs typeface="Times New Roman" panose="02020603050405020304" pitchFamily="18" charset="0"/>
                </a:rPr>
                <a:t>02</a:t>
              </a:r>
              <a:endParaRPr lang="en-US" sz="3100" dirty="0">
                <a:cs typeface="Times New Roman" panose="02020603050405020304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282914" y="1306193"/>
              <a:ext cx="279919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/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343135" y="1441601"/>
              <a:ext cx="2772193" cy="541621"/>
              <a:chOff x="3685280" y="2061675"/>
              <a:chExt cx="2772193" cy="541621"/>
            </a:xfrm>
          </p:grpSpPr>
          <p:sp>
            <p:nvSpPr>
              <p:cNvPr id="25" name="Text Placeholder 3"/>
              <p:cNvSpPr txBox="1">
                <a:spLocks/>
              </p:cNvSpPr>
              <p:nvPr/>
            </p:nvSpPr>
            <p:spPr>
              <a:xfrm>
                <a:off x="3685280" y="2062419"/>
                <a:ext cx="2772193" cy="52698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Bảng</a:t>
                </a:r>
                <a:r>
                  <a:rPr lang="en-US" altLang="zh-CN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đơn</a:t>
                </a:r>
                <a:r>
                  <a:rPr lang="en-US" altLang="zh-CN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vị</a:t>
                </a:r>
                <a:r>
                  <a:rPr lang="en-US" altLang="zh-CN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đo</a:t>
                </a:r>
                <a:r>
                  <a:rPr lang="en-US" altLang="zh-CN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diện</a:t>
                </a:r>
                <a:r>
                  <a:rPr lang="en-US" altLang="zh-CN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tích</a:t>
                </a:r>
                <a:endParaRPr lang="en-US" sz="3600" b="1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033795" y="2061675"/>
                <a:ext cx="33" cy="54162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27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683375"/>
              </p:ext>
            </p:extLst>
          </p:nvPr>
        </p:nvGraphicFramePr>
        <p:xfrm>
          <a:off x="217170" y="1411591"/>
          <a:ext cx="11730990" cy="3321050"/>
        </p:xfrm>
        <a:graphic>
          <a:graphicData uri="http://schemas.openxmlformats.org/drawingml/2006/table">
            <a:tbl>
              <a:tblPr/>
              <a:tblGrid>
                <a:gridCol w="167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9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 Box 32"/>
          <p:cNvSpPr txBox="1"/>
          <p:nvPr/>
        </p:nvSpPr>
        <p:spPr>
          <a:xfrm>
            <a:off x="5222240" y="1464931"/>
            <a:ext cx="214439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Mét vuông</a:t>
            </a:r>
            <a:endParaRPr sz="24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33"/>
          <p:cNvSpPr txBox="1"/>
          <p:nvPr/>
        </p:nvSpPr>
        <p:spPr>
          <a:xfrm>
            <a:off x="584201" y="1407781"/>
            <a:ext cx="42608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Lớn hơn mét vuông</a:t>
            </a:r>
            <a:endParaRPr sz="28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4"/>
          <p:cNvSpPr txBox="1"/>
          <p:nvPr/>
        </p:nvSpPr>
        <p:spPr>
          <a:xfrm>
            <a:off x="8009890" y="1400161"/>
            <a:ext cx="33826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Bé hơn mét vuông</a:t>
            </a:r>
            <a:endParaRPr sz="28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5"/>
          <p:cNvSpPr txBox="1"/>
          <p:nvPr/>
        </p:nvSpPr>
        <p:spPr>
          <a:xfrm>
            <a:off x="5725795" y="1958961"/>
            <a:ext cx="796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cs typeface="Times New Roman" panose="02020603050405020304" pitchFamily="18" charset="0"/>
              </a:rPr>
              <a:t>m</a:t>
            </a:r>
            <a:r>
              <a:rPr sz="2800" b="1" baseline="30000" dirty="0">
                <a:cs typeface="Times New Roman" panose="02020603050405020304" pitchFamily="18" charset="0"/>
              </a:rPr>
              <a:t>2</a:t>
            </a:r>
            <a:endParaRPr sz="2800" b="1" dirty="0">
              <a:ea typeface="Times New Roman" panose="02020603050405020304" pitchFamily="18" charset="0"/>
            </a:endParaRPr>
          </a:p>
        </p:txBody>
      </p:sp>
      <p:sp>
        <p:nvSpPr>
          <p:cNvPr id="32" name="Text Box 36"/>
          <p:cNvSpPr txBox="1"/>
          <p:nvPr/>
        </p:nvSpPr>
        <p:spPr>
          <a:xfrm>
            <a:off x="431800" y="1929116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cs typeface="Times New Roman" panose="02020603050405020304" pitchFamily="18" charset="0"/>
              </a:rPr>
              <a:t>km</a:t>
            </a:r>
            <a:r>
              <a:rPr sz="2800" b="1" baseline="30000" dirty="0">
                <a:cs typeface="Times New Roman" panose="02020603050405020304" pitchFamily="18" charset="0"/>
              </a:rPr>
              <a:t>2</a:t>
            </a:r>
            <a:endParaRPr sz="2800" b="1" dirty="0">
              <a:ea typeface="Times New Roman" panose="02020603050405020304" pitchFamily="18" charset="0"/>
            </a:endParaRPr>
          </a:p>
        </p:txBody>
      </p:sp>
      <p:sp>
        <p:nvSpPr>
          <p:cNvPr id="36" name="Text Box 37"/>
          <p:cNvSpPr txBox="1"/>
          <p:nvPr/>
        </p:nvSpPr>
        <p:spPr>
          <a:xfrm>
            <a:off x="7296785" y="1934831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cs typeface="Times New Roman" panose="02020603050405020304" pitchFamily="18" charset="0"/>
              </a:rPr>
              <a:t>dm</a:t>
            </a:r>
            <a:r>
              <a:rPr sz="2800" b="1" baseline="30000" dirty="0">
                <a:cs typeface="Times New Roman" panose="02020603050405020304" pitchFamily="18" charset="0"/>
              </a:rPr>
              <a:t>2</a:t>
            </a:r>
            <a:endParaRPr sz="2800" b="1" dirty="0">
              <a:ea typeface="Times New Roman" panose="02020603050405020304" pitchFamily="18" charset="0"/>
            </a:endParaRPr>
          </a:p>
        </p:txBody>
      </p:sp>
      <p:sp>
        <p:nvSpPr>
          <p:cNvPr id="37" name="Text Box 38"/>
          <p:cNvSpPr txBox="1"/>
          <p:nvPr/>
        </p:nvSpPr>
        <p:spPr>
          <a:xfrm>
            <a:off x="9011920" y="1981821"/>
            <a:ext cx="1002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cs typeface="Times New Roman" panose="02020603050405020304" pitchFamily="18" charset="0"/>
              </a:rPr>
              <a:t>cm</a:t>
            </a:r>
            <a:r>
              <a:rPr sz="2800" b="1" baseline="30000" dirty="0">
                <a:cs typeface="Times New Roman" panose="02020603050405020304" pitchFamily="18" charset="0"/>
              </a:rPr>
              <a:t>2</a:t>
            </a:r>
            <a:endParaRPr sz="2800" b="1" dirty="0">
              <a:ea typeface="Times New Roman" panose="02020603050405020304" pitchFamily="18" charset="0"/>
            </a:endParaRPr>
          </a:p>
        </p:txBody>
      </p:sp>
      <p:sp>
        <p:nvSpPr>
          <p:cNvPr id="39" name="Text Box 39"/>
          <p:cNvSpPr txBox="1"/>
          <p:nvPr/>
        </p:nvSpPr>
        <p:spPr>
          <a:xfrm>
            <a:off x="10757535" y="1973566"/>
            <a:ext cx="1190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cs typeface="Times New Roman" panose="02020603050405020304" pitchFamily="18" charset="0"/>
              </a:rPr>
              <a:t>mm</a:t>
            </a:r>
            <a:r>
              <a:rPr sz="2800" b="1" baseline="30000" dirty="0">
                <a:cs typeface="Times New Roman" panose="02020603050405020304" pitchFamily="18" charset="0"/>
              </a:rPr>
              <a:t>2</a:t>
            </a:r>
            <a:endParaRPr sz="2800" b="1" dirty="0">
              <a:ea typeface="Times New Roman" panose="02020603050405020304" pitchFamily="18" charset="0"/>
            </a:endParaRPr>
          </a:p>
        </p:txBody>
      </p:sp>
      <p:sp>
        <p:nvSpPr>
          <p:cNvPr id="42" name="Text Box 40"/>
          <p:cNvSpPr txBox="1"/>
          <p:nvPr/>
        </p:nvSpPr>
        <p:spPr>
          <a:xfrm>
            <a:off x="3746500" y="1970391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cs typeface="Times New Roman" panose="02020603050405020304" pitchFamily="18" charset="0"/>
              </a:rPr>
              <a:t>dam</a:t>
            </a:r>
            <a:r>
              <a:rPr sz="2800" b="1" baseline="30000" dirty="0">
                <a:cs typeface="Times New Roman" panose="02020603050405020304" pitchFamily="18" charset="0"/>
              </a:rPr>
              <a:t>2</a:t>
            </a:r>
            <a:endParaRPr sz="2800" b="1" dirty="0">
              <a:ea typeface="Times New Roman" panose="02020603050405020304" pitchFamily="18" charset="0"/>
            </a:endParaRPr>
          </a:p>
        </p:txBody>
      </p:sp>
      <p:sp>
        <p:nvSpPr>
          <p:cNvPr id="43" name="Text Box 41"/>
          <p:cNvSpPr txBox="1"/>
          <p:nvPr/>
        </p:nvSpPr>
        <p:spPr>
          <a:xfrm>
            <a:off x="2176145" y="1996426"/>
            <a:ext cx="106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cs typeface="Times New Roman" panose="02020603050405020304" pitchFamily="18" charset="0"/>
              </a:rPr>
              <a:t>hm</a:t>
            </a:r>
            <a:r>
              <a:rPr sz="2800" b="1" baseline="30000" dirty="0">
                <a:cs typeface="Times New Roman" panose="02020603050405020304" pitchFamily="18" charset="0"/>
              </a:rPr>
              <a:t>2</a:t>
            </a:r>
            <a:endParaRPr sz="2800" b="1" dirty="0">
              <a:ea typeface="Times New Roman" panose="02020603050405020304" pitchFamily="18" charset="0"/>
            </a:endParaRPr>
          </a:p>
        </p:txBody>
      </p:sp>
      <p:sp>
        <p:nvSpPr>
          <p:cNvPr id="44" name="Text Box 42"/>
          <p:cNvSpPr txBox="1"/>
          <p:nvPr/>
        </p:nvSpPr>
        <p:spPr>
          <a:xfrm>
            <a:off x="106680" y="2606026"/>
            <a:ext cx="20104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cs typeface="Times New Roman" panose="02020603050405020304" pitchFamily="18" charset="0"/>
              </a:rPr>
              <a:t>1km</a:t>
            </a:r>
            <a:r>
              <a:rPr sz="2400" b="1" baseline="30000" dirty="0"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cs typeface="Times New Roman" panose="02020603050405020304" pitchFamily="18" charset="0"/>
              </a:rPr>
              <a:t>= 100 hm</a:t>
            </a:r>
            <a:r>
              <a:rPr sz="2400" b="1" baseline="30000" dirty="0">
                <a:cs typeface="Times New Roman" panose="02020603050405020304" pitchFamily="18" charset="0"/>
              </a:rPr>
              <a:t>2</a:t>
            </a:r>
            <a:r>
              <a:rPr sz="2400" b="1" dirty="0">
                <a:cs typeface="Times New Roman" panose="02020603050405020304" pitchFamily="18" charset="0"/>
              </a:rPr>
              <a:t> </a:t>
            </a:r>
            <a:endParaRPr sz="2400" b="1" dirty="0">
              <a:ea typeface="Times New Roman" panose="02020603050405020304" pitchFamily="18" charset="0"/>
            </a:endParaRPr>
          </a:p>
        </p:txBody>
      </p:sp>
      <p:sp>
        <p:nvSpPr>
          <p:cNvPr id="45" name="Text Box 44"/>
          <p:cNvSpPr txBox="1"/>
          <p:nvPr/>
        </p:nvSpPr>
        <p:spPr>
          <a:xfrm>
            <a:off x="1667510" y="2592056"/>
            <a:ext cx="20726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cs typeface="Times New Roman" panose="02020603050405020304" pitchFamily="18" charset="0"/>
              </a:rPr>
              <a:t>1hm</a:t>
            </a:r>
            <a:r>
              <a:rPr sz="2400" b="1" baseline="30000" dirty="0"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cs typeface="Times New Roman" panose="02020603050405020304" pitchFamily="18" charset="0"/>
              </a:rPr>
              <a:t>= 100dam</a:t>
            </a:r>
            <a:r>
              <a:rPr sz="2400" b="1" baseline="30000" dirty="0">
                <a:cs typeface="Times New Roman" panose="02020603050405020304" pitchFamily="18" charset="0"/>
              </a:rPr>
              <a:t>2</a:t>
            </a:r>
            <a:r>
              <a:rPr sz="2400" b="1" dirty="0">
                <a:cs typeface="Times New Roman" panose="02020603050405020304" pitchFamily="18" charset="0"/>
              </a:rPr>
              <a:t> </a:t>
            </a:r>
            <a:endParaRPr sz="2400" b="1" dirty="0">
              <a:ea typeface="Times New Roman" panose="02020603050405020304" pitchFamily="18" charset="0"/>
            </a:endParaRPr>
          </a:p>
        </p:txBody>
      </p:sp>
      <p:sp>
        <p:nvSpPr>
          <p:cNvPr id="46" name="Text Box 45"/>
          <p:cNvSpPr txBox="1"/>
          <p:nvPr/>
        </p:nvSpPr>
        <p:spPr>
          <a:xfrm>
            <a:off x="3479165" y="2641586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cs typeface="Times New Roman" panose="02020603050405020304" pitchFamily="18" charset="0"/>
              </a:rPr>
              <a:t>1dam</a:t>
            </a:r>
            <a:r>
              <a:rPr sz="2400" b="1" baseline="30000" dirty="0"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cs typeface="Times New Roman" panose="02020603050405020304" pitchFamily="18" charset="0"/>
              </a:rPr>
              <a:t>= 100 m</a:t>
            </a:r>
            <a:r>
              <a:rPr sz="2400" b="1" baseline="30000" dirty="0">
                <a:cs typeface="Times New Roman" panose="02020603050405020304" pitchFamily="18" charset="0"/>
              </a:rPr>
              <a:t>2</a:t>
            </a:r>
            <a:r>
              <a:rPr sz="2400" b="1" dirty="0">
                <a:cs typeface="Times New Roman" panose="02020603050405020304" pitchFamily="18" charset="0"/>
              </a:rPr>
              <a:t> </a:t>
            </a:r>
            <a:endParaRPr sz="2400" b="1" dirty="0">
              <a:ea typeface="Times New Roman" panose="02020603050405020304" pitchFamily="18" charset="0"/>
            </a:endParaRPr>
          </a:p>
        </p:txBody>
      </p:sp>
      <p:sp>
        <p:nvSpPr>
          <p:cNvPr id="47" name="Text Box 46"/>
          <p:cNvSpPr txBox="1"/>
          <p:nvPr/>
        </p:nvSpPr>
        <p:spPr>
          <a:xfrm>
            <a:off x="5082540" y="2657461"/>
            <a:ext cx="19691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cs typeface="Times New Roman" panose="02020603050405020304" pitchFamily="18" charset="0"/>
              </a:rPr>
              <a:t>1m</a:t>
            </a:r>
            <a:r>
              <a:rPr sz="2400" b="1" baseline="30000" dirty="0"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cs typeface="Times New Roman" panose="02020603050405020304" pitchFamily="18" charset="0"/>
              </a:rPr>
              <a:t>= 100 dm</a:t>
            </a:r>
            <a:r>
              <a:rPr sz="2400" b="1" baseline="30000" dirty="0">
                <a:cs typeface="Times New Roman" panose="02020603050405020304" pitchFamily="18" charset="0"/>
              </a:rPr>
              <a:t>2</a:t>
            </a:r>
            <a:r>
              <a:rPr sz="2400" b="1" dirty="0">
                <a:cs typeface="Times New Roman" panose="02020603050405020304" pitchFamily="18" charset="0"/>
              </a:rPr>
              <a:t> </a:t>
            </a:r>
            <a:endParaRPr sz="2400" b="1" dirty="0">
              <a:ea typeface="Times New Roman" panose="02020603050405020304" pitchFamily="18" charset="0"/>
            </a:endParaRPr>
          </a:p>
        </p:txBody>
      </p:sp>
      <p:sp>
        <p:nvSpPr>
          <p:cNvPr id="48" name="Text Box 47"/>
          <p:cNvSpPr txBox="1"/>
          <p:nvPr/>
        </p:nvSpPr>
        <p:spPr>
          <a:xfrm>
            <a:off x="6967855" y="2642221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cs typeface="Times New Roman" panose="02020603050405020304" pitchFamily="18" charset="0"/>
              </a:rPr>
              <a:t>1dm</a:t>
            </a:r>
            <a:r>
              <a:rPr sz="2400" b="1" baseline="30000" dirty="0"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cs typeface="Times New Roman" panose="02020603050405020304" pitchFamily="18" charset="0"/>
              </a:rPr>
              <a:t>= 100 cm</a:t>
            </a:r>
            <a:r>
              <a:rPr sz="2400" b="1" baseline="30000" dirty="0">
                <a:cs typeface="Times New Roman" panose="02020603050405020304" pitchFamily="18" charset="0"/>
              </a:rPr>
              <a:t>2</a:t>
            </a:r>
            <a:r>
              <a:rPr sz="2400" b="1" dirty="0">
                <a:cs typeface="Times New Roman" panose="02020603050405020304" pitchFamily="18" charset="0"/>
              </a:rPr>
              <a:t> </a:t>
            </a:r>
            <a:endParaRPr sz="2400" b="1" dirty="0">
              <a:ea typeface="Times New Roman" panose="02020603050405020304" pitchFamily="18" charset="0"/>
            </a:endParaRPr>
          </a:p>
        </p:txBody>
      </p:sp>
      <p:sp>
        <p:nvSpPr>
          <p:cNvPr id="49" name="Text Box 48"/>
          <p:cNvSpPr txBox="1"/>
          <p:nvPr/>
        </p:nvSpPr>
        <p:spPr>
          <a:xfrm>
            <a:off x="8559800" y="2692386"/>
            <a:ext cx="19405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cs typeface="Times New Roman" panose="02020603050405020304" pitchFamily="18" charset="0"/>
              </a:rPr>
              <a:t>1cm</a:t>
            </a:r>
            <a:r>
              <a:rPr sz="2400" b="1" baseline="30000" dirty="0"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cs typeface="Times New Roman" panose="02020603050405020304" pitchFamily="18" charset="0"/>
              </a:rPr>
              <a:t>= 100 mm</a:t>
            </a:r>
            <a:r>
              <a:rPr sz="2400" b="1" baseline="30000" dirty="0">
                <a:cs typeface="Times New Roman" panose="02020603050405020304" pitchFamily="18" charset="0"/>
              </a:rPr>
              <a:t>2</a:t>
            </a:r>
            <a:r>
              <a:rPr sz="2400" b="1" dirty="0">
                <a:cs typeface="Times New Roman" panose="02020603050405020304" pitchFamily="18" charset="0"/>
              </a:rPr>
              <a:t> </a:t>
            </a:r>
            <a:endParaRPr sz="2400" b="1" dirty="0">
              <a:ea typeface="Times New Roman" panose="02020603050405020304" pitchFamily="18" charset="0"/>
            </a:endParaRPr>
          </a:p>
        </p:txBody>
      </p:sp>
      <p:sp>
        <p:nvSpPr>
          <p:cNvPr id="50" name="Text Box 49"/>
          <p:cNvSpPr txBox="1"/>
          <p:nvPr/>
        </p:nvSpPr>
        <p:spPr>
          <a:xfrm>
            <a:off x="10318750" y="2692386"/>
            <a:ext cx="1800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cs typeface="Times New Roman" panose="02020603050405020304" pitchFamily="18" charset="0"/>
              </a:rPr>
              <a:t>1mm</a:t>
            </a:r>
            <a:r>
              <a:rPr sz="2400" b="1" baseline="30000" dirty="0">
                <a:cs typeface="Times New Roman" panose="02020603050405020304" pitchFamily="18" charset="0"/>
              </a:rPr>
              <a:t>2</a:t>
            </a:r>
            <a:endParaRPr sz="2400" b="1" baseline="30000" dirty="0">
              <a:ea typeface="Times New Roman" panose="02020603050405020304" pitchFamily="18" charset="0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858500"/>
              </p:ext>
            </p:extLst>
          </p:nvPr>
        </p:nvGraphicFramePr>
        <p:xfrm>
          <a:off x="10757535" y="3487406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r:id="rId4" imgW="279400" imgH="419100" progId="Equation.3">
                  <p:embed/>
                </p:oleObj>
              </mc:Choice>
              <mc:Fallback>
                <p:oleObj r:id="rId4" imgW="279400" imgH="419100" progId="Equation.3">
                  <p:embed/>
                  <p:pic>
                    <p:nvPicPr>
                      <p:cNvPr id="6194" name="Object 50"/>
                      <p:cNvPicPr/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10757535" y="3487406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51"/>
          <p:cNvSpPr txBox="1"/>
          <p:nvPr/>
        </p:nvSpPr>
        <p:spPr>
          <a:xfrm>
            <a:off x="10276840" y="3655681"/>
            <a:ext cx="1915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cs typeface="Times New Roman" panose="02020603050405020304" pitchFamily="18" charset="0"/>
              </a:rPr>
              <a:t>=</a:t>
            </a:r>
            <a:r>
              <a:rPr lang="vi-VN" sz="2400" b="1" dirty="0"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cs typeface="Times New Roman" panose="02020603050405020304" pitchFamily="18" charset="0"/>
              </a:rPr>
              <a:t>     </a:t>
            </a:r>
            <a:r>
              <a:rPr sz="2400" b="1" dirty="0" smtClean="0">
                <a:cs typeface="Times New Roman" panose="02020603050405020304" pitchFamily="18" charset="0"/>
              </a:rPr>
              <a:t>   </a:t>
            </a:r>
            <a:r>
              <a:rPr sz="2400" b="1" dirty="0">
                <a:cs typeface="Times New Roman" panose="02020603050405020304" pitchFamily="18" charset="0"/>
              </a:rPr>
              <a:t>cm</a:t>
            </a:r>
            <a:r>
              <a:rPr sz="2400" b="1" baseline="30000" dirty="0">
                <a:cs typeface="Times New Roman" panose="02020603050405020304" pitchFamily="18" charset="0"/>
              </a:rPr>
              <a:t>2</a:t>
            </a:r>
            <a:endParaRPr sz="2400" b="1" dirty="0"/>
          </a:p>
        </p:txBody>
      </p:sp>
      <p:sp>
        <p:nvSpPr>
          <p:cNvPr id="53" name="Text Box 52"/>
          <p:cNvSpPr txBox="1"/>
          <p:nvPr/>
        </p:nvSpPr>
        <p:spPr>
          <a:xfrm>
            <a:off x="8667750" y="3677271"/>
            <a:ext cx="180213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cs typeface="Times New Roman" panose="02020603050405020304" pitchFamily="18" charset="0"/>
              </a:rPr>
              <a:t>=</a:t>
            </a:r>
            <a:r>
              <a:rPr lang="vi-VN" sz="2400" b="1" dirty="0">
                <a:cs typeface="Times New Roman" panose="02020603050405020304" pitchFamily="18" charset="0"/>
              </a:rPr>
              <a:t>   </a:t>
            </a:r>
            <a:r>
              <a:rPr sz="2400" b="1" dirty="0">
                <a:cs typeface="Times New Roman" panose="02020603050405020304" pitchFamily="18" charset="0"/>
              </a:rPr>
              <a:t>      </a:t>
            </a:r>
            <a:r>
              <a:rPr sz="2400" b="1" dirty="0" smtClean="0">
                <a:cs typeface="Times New Roman" panose="02020603050405020304" pitchFamily="18" charset="0"/>
              </a:rPr>
              <a:t>dm</a:t>
            </a:r>
            <a:r>
              <a:rPr sz="2400" b="1" baseline="30000" dirty="0" smtClean="0">
                <a:cs typeface="Times New Roman" panose="02020603050405020304" pitchFamily="18" charset="0"/>
              </a:rPr>
              <a:t>2</a:t>
            </a:r>
            <a:endParaRPr sz="2400" b="1" baseline="30000" dirty="0">
              <a:cs typeface="Times New Roman" panose="02020603050405020304" pitchFamily="18" charset="0"/>
            </a:endParaRPr>
          </a:p>
          <a:p>
            <a:pPr algn="ctr"/>
            <a:endParaRPr sz="2400" b="1" dirty="0">
              <a:ea typeface="Times New Roman" panose="02020603050405020304" pitchFamily="18" charset="0"/>
            </a:endParaRPr>
          </a:p>
        </p:txBody>
      </p:sp>
      <p:sp>
        <p:nvSpPr>
          <p:cNvPr id="54" name="Text Box 53"/>
          <p:cNvSpPr txBox="1"/>
          <p:nvPr/>
        </p:nvSpPr>
        <p:spPr>
          <a:xfrm>
            <a:off x="6859905" y="3619486"/>
            <a:ext cx="19640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cs typeface="Times New Roman" panose="02020603050405020304" pitchFamily="18" charset="0"/>
              </a:rPr>
              <a:t>=</a:t>
            </a:r>
            <a:r>
              <a:rPr lang="vi-VN" sz="2400" b="1" dirty="0">
                <a:cs typeface="Times New Roman" panose="02020603050405020304" pitchFamily="18" charset="0"/>
              </a:rPr>
              <a:t>  </a:t>
            </a:r>
            <a:r>
              <a:rPr sz="2400" b="1" dirty="0">
                <a:cs typeface="Times New Roman" panose="02020603050405020304" pitchFamily="18" charset="0"/>
              </a:rPr>
              <a:t>        m</a:t>
            </a:r>
            <a:r>
              <a:rPr sz="2400" b="1" baseline="30000" dirty="0"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/>
          </a:p>
        </p:txBody>
      </p:sp>
      <p:sp>
        <p:nvSpPr>
          <p:cNvPr id="55" name="Text Box 54"/>
          <p:cNvSpPr txBox="1"/>
          <p:nvPr/>
        </p:nvSpPr>
        <p:spPr>
          <a:xfrm>
            <a:off x="5172074" y="3652506"/>
            <a:ext cx="20453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cs typeface="Times New Roman" panose="02020603050405020304" pitchFamily="18" charset="0"/>
              </a:rPr>
              <a:t>=       </a:t>
            </a:r>
            <a:r>
              <a:rPr lang="vi-VN" sz="2400" b="1" dirty="0">
                <a:cs typeface="Times New Roman" panose="02020603050405020304" pitchFamily="18" charset="0"/>
              </a:rPr>
              <a:t>  </a:t>
            </a:r>
            <a:r>
              <a:rPr sz="2400" b="1" dirty="0" smtClean="0">
                <a:cs typeface="Times New Roman" panose="02020603050405020304" pitchFamily="18" charset="0"/>
              </a:rPr>
              <a:t>dam</a:t>
            </a:r>
            <a:r>
              <a:rPr sz="2400" b="1" baseline="30000" dirty="0" smtClean="0">
                <a:cs typeface="Times New Roman" panose="02020603050405020304" pitchFamily="18" charset="0"/>
              </a:rPr>
              <a:t>2</a:t>
            </a:r>
            <a:endParaRPr sz="2400" b="1" baseline="30000" dirty="0">
              <a:ea typeface="Times New Roman" panose="02020603050405020304" pitchFamily="18" charset="0"/>
            </a:endParaRPr>
          </a:p>
        </p:txBody>
      </p:sp>
      <p:sp>
        <p:nvSpPr>
          <p:cNvPr id="56" name="Text Box 55"/>
          <p:cNvSpPr txBox="1"/>
          <p:nvPr/>
        </p:nvSpPr>
        <p:spPr>
          <a:xfrm>
            <a:off x="3508375" y="3672826"/>
            <a:ext cx="1868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200" b="1" dirty="0">
                <a:cs typeface="Times New Roman" panose="02020603050405020304" pitchFamily="18" charset="0"/>
              </a:rPr>
              <a:t>=</a:t>
            </a:r>
            <a:r>
              <a:rPr lang="vi-VN" sz="2200" b="1" dirty="0">
                <a:cs typeface="Times New Roman" panose="02020603050405020304" pitchFamily="18" charset="0"/>
              </a:rPr>
              <a:t>   </a:t>
            </a:r>
            <a:r>
              <a:rPr sz="2200" b="1" dirty="0">
                <a:cs typeface="Times New Roman" panose="02020603050405020304" pitchFamily="18" charset="0"/>
              </a:rPr>
              <a:t>       </a:t>
            </a:r>
            <a:r>
              <a:rPr sz="2200" b="1" dirty="0" smtClean="0">
                <a:cs typeface="Times New Roman" panose="02020603050405020304" pitchFamily="18" charset="0"/>
              </a:rPr>
              <a:t>hm</a:t>
            </a:r>
            <a:r>
              <a:rPr sz="2200" b="1" baseline="30000" dirty="0" smtClean="0">
                <a:cs typeface="Times New Roman" panose="02020603050405020304" pitchFamily="18" charset="0"/>
              </a:rPr>
              <a:t>2</a:t>
            </a:r>
            <a:endParaRPr sz="2200" b="1" baseline="30000" dirty="0">
              <a:cs typeface="Times New Roman" panose="02020603050405020304" pitchFamily="18" charset="0"/>
            </a:endParaRPr>
          </a:p>
          <a:p>
            <a:pPr algn="ctr"/>
            <a:endParaRPr sz="3200" b="1" dirty="0"/>
          </a:p>
        </p:txBody>
      </p:sp>
      <p:sp>
        <p:nvSpPr>
          <p:cNvPr id="57" name="Text Box 56"/>
          <p:cNvSpPr txBox="1"/>
          <p:nvPr/>
        </p:nvSpPr>
        <p:spPr>
          <a:xfrm>
            <a:off x="1837055" y="3616946"/>
            <a:ext cx="186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cs typeface="Times New Roman" panose="02020603050405020304" pitchFamily="18" charset="0"/>
              </a:rPr>
              <a:t>=</a:t>
            </a:r>
            <a:r>
              <a:rPr lang="vi-VN" sz="2400" b="1" dirty="0">
                <a:cs typeface="Times New Roman" panose="02020603050405020304" pitchFamily="18" charset="0"/>
              </a:rPr>
              <a:t>      </a:t>
            </a:r>
            <a:r>
              <a:rPr sz="2400" b="1" dirty="0"/>
              <a:t>    </a:t>
            </a:r>
            <a:r>
              <a:rPr sz="2400" b="1" dirty="0" smtClean="0">
                <a:cs typeface="Times New Roman" panose="02020603050405020304" pitchFamily="18" charset="0"/>
              </a:rPr>
              <a:t>km</a:t>
            </a:r>
            <a:r>
              <a:rPr sz="2400" b="1" baseline="30000" dirty="0" smtClean="0">
                <a:cs typeface="Times New Roman" panose="02020603050405020304" pitchFamily="18" charset="0"/>
              </a:rPr>
              <a:t>2</a:t>
            </a:r>
            <a:endParaRPr sz="2400" b="1" baseline="30000" dirty="0">
              <a:cs typeface="Times New Roman" panose="02020603050405020304" pitchFamily="18" charset="0"/>
            </a:endParaRPr>
          </a:p>
          <a:p>
            <a:pPr algn="ctr"/>
            <a:endParaRPr sz="2400" b="1" dirty="0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47154"/>
              </p:ext>
            </p:extLst>
          </p:nvPr>
        </p:nvGraphicFramePr>
        <p:xfrm>
          <a:off x="9011920" y="3465181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r:id="rId6" imgW="279400" imgH="419100" progId="Equation.3">
                  <p:embed/>
                </p:oleObj>
              </mc:Choice>
              <mc:Fallback>
                <p:oleObj r:id="rId6" imgW="279400" imgH="419100" progId="Equation.3">
                  <p:embed/>
                  <p:pic>
                    <p:nvPicPr>
                      <p:cNvPr id="6201" name="Object 5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11920" y="3465181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514728"/>
              </p:ext>
            </p:extLst>
          </p:nvPr>
        </p:nvGraphicFramePr>
        <p:xfrm>
          <a:off x="7494270" y="3424541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r:id="rId8" imgW="279400" imgH="419100" progId="Equation.3">
                  <p:embed/>
                </p:oleObj>
              </mc:Choice>
              <mc:Fallback>
                <p:oleObj r:id="rId8" imgW="279400" imgH="419100" progId="Equation.3">
                  <p:embed/>
                  <p:pic>
                    <p:nvPicPr>
                      <p:cNvPr id="6202" name="Object 5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94270" y="3424541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714627"/>
              </p:ext>
            </p:extLst>
          </p:nvPr>
        </p:nvGraphicFramePr>
        <p:xfrm>
          <a:off x="5609590" y="3441686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r:id="rId9" imgW="279400" imgH="419100" progId="Equation.3">
                  <p:embed/>
                </p:oleObj>
              </mc:Choice>
              <mc:Fallback>
                <p:oleObj r:id="rId9" imgW="279400" imgH="419100" progId="Equation.3">
                  <p:embed/>
                  <p:pic>
                    <p:nvPicPr>
                      <p:cNvPr id="6203" name="Object 5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09590" y="3441686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66825"/>
              </p:ext>
            </p:extLst>
          </p:nvPr>
        </p:nvGraphicFramePr>
        <p:xfrm>
          <a:off x="3915092" y="3475114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r:id="rId10" imgW="279400" imgH="419100" progId="Equation.3">
                  <p:embed/>
                </p:oleObj>
              </mc:Choice>
              <mc:Fallback>
                <p:oleObj r:id="rId10" imgW="279400" imgH="419100" progId="Equation.3">
                  <p:embed/>
                  <p:pic>
                    <p:nvPicPr>
                      <p:cNvPr id="6204" name="Object 6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15092" y="3475114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8546"/>
              </p:ext>
            </p:extLst>
          </p:nvPr>
        </p:nvGraphicFramePr>
        <p:xfrm>
          <a:off x="2251075" y="3406761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r:id="rId11" imgW="279400" imgH="419100" progId="Equation.3">
                  <p:embed/>
                </p:oleObj>
              </mc:Choice>
              <mc:Fallback>
                <p:oleObj r:id="rId11" imgW="279400" imgH="419100" progId="Equation.3">
                  <p:embed/>
                  <p:pic>
                    <p:nvPicPr>
                      <p:cNvPr id="6205" name="Object 6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1075" y="3406761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79"/>
          <p:cNvSpPr txBox="1">
            <a:spLocks noChangeArrowheads="1"/>
          </p:cNvSpPr>
          <p:nvPr/>
        </p:nvSpPr>
        <p:spPr bwMode="auto">
          <a:xfrm>
            <a:off x="1667510" y="4882507"/>
            <a:ext cx="1028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 err="1" smtClean="0">
                <a:latin typeface="+mn-lt"/>
              </a:rPr>
              <a:t>Mỗi</a:t>
            </a:r>
            <a:r>
              <a:rPr lang="en-US" altLang="en-US" sz="2800" b="1" dirty="0" smtClean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đơn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vị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đo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diện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tích</a:t>
            </a:r>
            <a:r>
              <a:rPr lang="en-US" altLang="en-US" sz="2800" b="1" dirty="0">
                <a:latin typeface="+mn-lt"/>
              </a:rPr>
              <a:t>  </a:t>
            </a:r>
            <a:r>
              <a:rPr lang="en-US" altLang="en-US" sz="2800" b="1" dirty="0" err="1">
                <a:latin typeface="+mn-lt"/>
              </a:rPr>
              <a:t>gấp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+mn-lt"/>
              </a:rPr>
              <a:t>100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lần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đơn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vị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bé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hơn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tiếp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liền</a:t>
            </a:r>
            <a:r>
              <a:rPr lang="en-US" altLang="en-US" sz="2800" b="1" dirty="0">
                <a:latin typeface="+mn-lt"/>
              </a:rPr>
              <a:t>.</a:t>
            </a:r>
          </a:p>
        </p:txBody>
      </p:sp>
      <p:sp>
        <p:nvSpPr>
          <p:cNvPr id="69" name="Text Box 81"/>
          <p:cNvSpPr txBox="1">
            <a:spLocks noChangeArrowheads="1"/>
          </p:cNvSpPr>
          <p:nvPr/>
        </p:nvSpPr>
        <p:spPr bwMode="auto">
          <a:xfrm>
            <a:off x="390841" y="5338022"/>
            <a:ext cx="1160779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Mỗi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đơn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vị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đo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diện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tích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gấp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bao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nhiêu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lần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đơn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vị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bé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hơn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tiếp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liền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 smtClean="0">
                <a:latin typeface="+mn-lt"/>
              </a:rPr>
              <a:t>nó</a:t>
            </a:r>
            <a:r>
              <a:rPr lang="en-US" altLang="en-US" sz="2700" b="1" dirty="0" smtClean="0">
                <a:latin typeface="+mn-lt"/>
              </a:rPr>
              <a:t>?</a:t>
            </a:r>
            <a:endParaRPr lang="en-US" altLang="en-US" sz="2700" b="1" dirty="0">
              <a:latin typeface="+mn-lt"/>
            </a:endParaRPr>
          </a:p>
        </p:txBody>
      </p:sp>
      <p:sp>
        <p:nvSpPr>
          <p:cNvPr id="70" name="Text Box 81"/>
          <p:cNvSpPr txBox="1">
            <a:spLocks noChangeArrowheads="1"/>
          </p:cNvSpPr>
          <p:nvPr/>
        </p:nvSpPr>
        <p:spPr bwMode="auto">
          <a:xfrm>
            <a:off x="1379855" y="5501646"/>
            <a:ext cx="10568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 err="1" smtClean="0">
                <a:latin typeface="+mn-lt"/>
              </a:rPr>
              <a:t>Mỗi</a:t>
            </a:r>
            <a:r>
              <a:rPr lang="en-US" altLang="en-US" sz="2800" b="1" dirty="0" smtClean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đơn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vị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đo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diện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tích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bằng</a:t>
            </a:r>
            <a:r>
              <a:rPr lang="en-US" altLang="en-US" sz="2800" b="1" dirty="0">
                <a:latin typeface="+mn-lt"/>
              </a:rPr>
              <a:t>          </a:t>
            </a:r>
            <a:r>
              <a:rPr lang="en-US" altLang="en-US" sz="2800" b="1" dirty="0" err="1">
                <a:latin typeface="+mn-lt"/>
              </a:rPr>
              <a:t>đơn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vị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lớn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hơn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tiếp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liền</a:t>
            </a:r>
            <a:r>
              <a:rPr lang="en-US" altLang="en-US" sz="2800" b="1" dirty="0">
                <a:latin typeface="+mn-lt"/>
              </a:rPr>
              <a:t>.</a:t>
            </a:r>
          </a:p>
        </p:txBody>
      </p:sp>
      <p:sp>
        <p:nvSpPr>
          <p:cNvPr id="71" name="Text Box 81"/>
          <p:cNvSpPr txBox="1">
            <a:spLocks noChangeArrowheads="1"/>
          </p:cNvSpPr>
          <p:nvPr/>
        </p:nvSpPr>
        <p:spPr bwMode="auto">
          <a:xfrm>
            <a:off x="106680" y="5673740"/>
            <a:ext cx="1261105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 err="1">
                <a:latin typeface="+mn-lt"/>
              </a:rPr>
              <a:t>Mỗi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đơn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vị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đo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diện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tích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bằng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bao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nhiêu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phần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đơn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vị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lớn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hơn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tiếp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>
                <a:latin typeface="+mn-lt"/>
              </a:rPr>
              <a:t>liền</a:t>
            </a:r>
            <a:r>
              <a:rPr lang="en-US" altLang="en-US" sz="2700" b="1" dirty="0">
                <a:latin typeface="+mn-lt"/>
              </a:rPr>
              <a:t> </a:t>
            </a:r>
            <a:r>
              <a:rPr lang="en-US" altLang="en-US" sz="2700" b="1" dirty="0" err="1" smtClean="0">
                <a:latin typeface="+mn-lt"/>
              </a:rPr>
              <a:t>nó</a:t>
            </a:r>
            <a:r>
              <a:rPr lang="en-US" altLang="en-US" sz="2700" b="1" dirty="0" smtClean="0">
                <a:latin typeface="+mn-lt"/>
              </a:rPr>
              <a:t>?</a:t>
            </a:r>
            <a:endParaRPr lang="en-US" altLang="en-US" sz="27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-53113" y="4866882"/>
            <a:ext cx="1824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C00000"/>
                </a:solidFill>
                <a:latin typeface="+mn-lt"/>
              </a:rPr>
              <a:t>Nhận xét</a:t>
            </a:r>
            <a:r>
              <a:rPr lang="en-US" altLang="en-US" sz="2800" b="1">
                <a:solidFill>
                  <a:srgbClr val="C00000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375994" y="5322633"/>
                <a:ext cx="56546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994" y="5322633"/>
                <a:ext cx="565468" cy="901785"/>
              </a:xfrm>
              <a:prstGeom prst="rect">
                <a:avLst/>
              </a:prstGeom>
              <a:blipFill>
                <a:blip r:embed="rId12"/>
                <a:stretch>
                  <a:fillRect r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2421343" flipH="1">
            <a:off x="-310647" y="6028750"/>
            <a:ext cx="1001155" cy="982952"/>
          </a:xfrm>
          <a:prstGeom prst="rect">
            <a:avLst/>
          </a:prstGeom>
        </p:spPr>
      </p:pic>
      <p:pic>
        <p:nvPicPr>
          <p:cNvPr id="75" name="Picture 1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20422702" flipV="1">
            <a:off x="10929953" y="6317013"/>
            <a:ext cx="1408525" cy="3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6" grpId="0"/>
      <p:bldP spid="37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68" grpId="0"/>
      <p:bldP spid="69" grpId="0"/>
      <p:bldP spid="69" grpId="1"/>
      <p:bldP spid="70" grpId="0"/>
      <p:bldP spid="71" grpId="0"/>
      <p:bldP spid="71" grpId="1"/>
      <p:bldP spid="7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椭圆 4"/>
          <p:cNvSpPr/>
          <p:nvPr/>
        </p:nvSpPr>
        <p:spPr>
          <a:xfrm>
            <a:off x="4590564" y="1596766"/>
            <a:ext cx="3643092" cy="27510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8" name="TextBox 11"/>
          <p:cNvSpPr txBox="1"/>
          <p:nvPr/>
        </p:nvSpPr>
        <p:spPr>
          <a:xfrm>
            <a:off x="4549047" y="2361996"/>
            <a:ext cx="4025420" cy="924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</a:rPr>
              <a:t>LUYỆN TẬP</a:t>
            </a:r>
            <a:endParaRPr lang="zh-CN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itchFamily="34" charset="-122"/>
            </a:endParaRPr>
          </a:p>
        </p:txBody>
      </p:sp>
      <p:pic>
        <p:nvPicPr>
          <p:cNvPr id="6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52723">
            <a:off x="9174942" y="4471102"/>
            <a:ext cx="1837814" cy="2414692"/>
          </a:xfrm>
          <a:prstGeom prst="rect">
            <a:avLst/>
          </a:prstGeom>
        </p:spPr>
      </p:pic>
      <p:pic>
        <p:nvPicPr>
          <p:cNvPr id="61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874824" y="163886"/>
            <a:ext cx="2336801" cy="2526454"/>
          </a:xfrm>
          <a:prstGeom prst="rect">
            <a:avLst/>
          </a:prstGeom>
        </p:spPr>
      </p:pic>
      <p:pic>
        <p:nvPicPr>
          <p:cNvPr id="66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4223144">
            <a:off x="9006565" y="721395"/>
            <a:ext cx="2348424" cy="768575"/>
          </a:xfrm>
          <a:prstGeom prst="rect">
            <a:avLst/>
          </a:prstGeom>
        </p:spPr>
      </p:pic>
      <p:pic>
        <p:nvPicPr>
          <p:cNvPr id="74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2421343" flipH="1">
            <a:off x="9214330" y="1713099"/>
            <a:ext cx="1001155" cy="98295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412965" y="3848425"/>
            <a:ext cx="3260517" cy="32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5d4330573af9e2c619448244bb26baa7dda94"/>
  <p:tag name="ISPRING_PRESENTATION_TITLE" val="创意简约黑板教学培训设计教育PPT课件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692</Words>
  <Application>Microsoft Office PowerPoint</Application>
  <PresentationFormat>Widescreen</PresentationFormat>
  <Paragraphs>201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微软雅黑</vt:lpstr>
      <vt:lpstr>宋体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Viết phân số thích hợp vào chỗ chấm: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创意简约黑板教学培训设计教育PPT课件</dc:title>
  <dc:creator>213</dc:creator>
  <cp:lastModifiedBy>Admin</cp:lastModifiedBy>
  <cp:revision>69</cp:revision>
  <dcterms:created xsi:type="dcterms:W3CDTF">2015-05-05T08:02:14Z</dcterms:created>
  <dcterms:modified xsi:type="dcterms:W3CDTF">2022-09-27T04:53:01Z</dcterms:modified>
</cp:coreProperties>
</file>