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78" r:id="rId6"/>
    <p:sldId id="279" r:id="rId7"/>
    <p:sldId id="263" r:id="rId8"/>
    <p:sldId id="280" r:id="rId9"/>
    <p:sldId id="264" r:id="rId10"/>
    <p:sldId id="269" r:id="rId11"/>
    <p:sldId id="282" r:id="rId12"/>
    <p:sldId id="285" r:id="rId13"/>
    <p:sldId id="286" r:id="rId14"/>
    <p:sldId id="274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332F"/>
    <a:srgbClr val="FBE09D"/>
    <a:srgbClr val="FFCC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55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49.png"/><Relationship Id="rId7" Type="http://schemas.openxmlformats.org/officeDocument/2006/relationships/image" Target="../media/image84.png"/><Relationship Id="rId12" Type="http://schemas.openxmlformats.org/officeDocument/2006/relationships/image" Target="../media/image2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50.svg"/><Relationship Id="rId9" Type="http://schemas.openxmlformats.org/officeDocument/2006/relationships/image" Target="../media/image86.png"/><Relationship Id="rId1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9.png"/><Relationship Id="rId3" Type="http://schemas.openxmlformats.org/officeDocument/2006/relationships/image" Target="../media/image82.png"/><Relationship Id="rId7" Type="http://schemas.openxmlformats.org/officeDocument/2006/relationships/image" Target="../media/image88.png"/><Relationship Id="rId12" Type="http://schemas.openxmlformats.org/officeDocument/2006/relationships/image" Target="../media/image2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openxmlformats.org/officeDocument/2006/relationships/image" Target="../media/image3.svg"/><Relationship Id="rId1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9.png"/><Relationship Id="rId3" Type="http://schemas.openxmlformats.org/officeDocument/2006/relationships/image" Target="../media/image82.png"/><Relationship Id="rId7" Type="http://schemas.openxmlformats.org/officeDocument/2006/relationships/image" Target="../media/image88.png"/><Relationship Id="rId12" Type="http://schemas.openxmlformats.org/officeDocument/2006/relationships/image" Target="../media/image2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openxmlformats.org/officeDocument/2006/relationships/image" Target="../media/image3.svg"/><Relationship Id="rId1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83.png"/><Relationship Id="rId7" Type="http://schemas.openxmlformats.org/officeDocument/2006/relationships/image" Target="../media/image89.png"/><Relationship Id="rId12" Type="http://schemas.openxmlformats.org/officeDocument/2006/relationships/image" Target="../media/image50.sv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49.png"/><Relationship Id="rId5" Type="http://schemas.openxmlformats.org/officeDocument/2006/relationships/image" Target="../media/image87.png"/><Relationship Id="rId10" Type="http://schemas.openxmlformats.org/officeDocument/2006/relationships/image" Target="../media/image2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9.png"/><Relationship Id="rId18" Type="http://schemas.openxmlformats.org/officeDocument/2006/relationships/image" Target="../media/image104.svg"/><Relationship Id="rId26" Type="http://schemas.openxmlformats.org/officeDocument/2006/relationships/image" Target="../media/image8.svg"/><Relationship Id="rId3" Type="http://schemas.openxmlformats.org/officeDocument/2006/relationships/image" Target="../media/image92.png"/><Relationship Id="rId21" Type="http://schemas.openxmlformats.org/officeDocument/2006/relationships/image" Target="../media/image107.png"/><Relationship Id="rId7" Type="http://schemas.openxmlformats.org/officeDocument/2006/relationships/image" Target="../media/image96.svg"/><Relationship Id="rId12" Type="http://schemas.openxmlformats.org/officeDocument/2006/relationships/image" Target="../media/image98.svg"/><Relationship Id="rId17" Type="http://schemas.openxmlformats.org/officeDocument/2006/relationships/image" Target="../media/image103.png"/><Relationship Id="rId25" Type="http://schemas.openxmlformats.org/officeDocument/2006/relationships/image" Target="../media/image109.png"/><Relationship Id="rId2" Type="http://schemas.openxmlformats.org/officeDocument/2006/relationships/image" Target="../media/image91.jpeg"/><Relationship Id="rId16" Type="http://schemas.openxmlformats.org/officeDocument/2006/relationships/image" Target="../media/image102.svg"/><Relationship Id="rId20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7.png"/><Relationship Id="rId24" Type="http://schemas.openxmlformats.org/officeDocument/2006/relationships/image" Target="../media/image61.svg"/><Relationship Id="rId5" Type="http://schemas.openxmlformats.org/officeDocument/2006/relationships/image" Target="../media/image94.png"/><Relationship Id="rId15" Type="http://schemas.openxmlformats.org/officeDocument/2006/relationships/image" Target="../media/image101.png"/><Relationship Id="rId23" Type="http://schemas.openxmlformats.org/officeDocument/2006/relationships/image" Target="../media/image60.png"/><Relationship Id="rId10" Type="http://schemas.openxmlformats.org/officeDocument/2006/relationships/image" Target="../media/image82.png"/><Relationship Id="rId19" Type="http://schemas.openxmlformats.org/officeDocument/2006/relationships/image" Target="../media/image105.png"/><Relationship Id="rId4" Type="http://schemas.openxmlformats.org/officeDocument/2006/relationships/image" Target="../media/image93.svg"/><Relationship Id="rId9" Type="http://schemas.openxmlformats.org/officeDocument/2006/relationships/image" Target="../media/image54.svg"/><Relationship Id="rId14" Type="http://schemas.openxmlformats.org/officeDocument/2006/relationships/image" Target="../media/image100.svg"/><Relationship Id="rId22" Type="http://schemas.openxmlformats.org/officeDocument/2006/relationships/image" Target="../media/image10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image" Target="../media/image33.jp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5.sv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5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5.sv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5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5.sv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5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14.svg"/><Relationship Id="rId2" Type="http://schemas.openxmlformats.org/officeDocument/2006/relationships/image" Target="../media/image22.jp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6.svg"/><Relationship Id="rId17" Type="http://schemas.openxmlformats.org/officeDocument/2006/relationships/image" Target="../media/image61.svg"/><Relationship Id="rId2" Type="http://schemas.openxmlformats.org/officeDocument/2006/relationships/image" Target="../media/image22.jp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0.svg"/><Relationship Id="rId9" Type="http://schemas.openxmlformats.org/officeDocument/2006/relationships/image" Target="../media/image63.png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0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79.png"/><Relationship Id="rId2" Type="http://schemas.openxmlformats.org/officeDocument/2006/relationships/image" Target="../media/image65.jpe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145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8258004" y="7640432"/>
            <a:ext cx="1519474" cy="1540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620621">
            <a:off x="2730227" y="3475079"/>
            <a:ext cx="3140713" cy="12689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6182">
            <a:off x="-1269493" y="5765336"/>
            <a:ext cx="5824154" cy="3953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781"/>
          <a:stretch>
            <a:fillRect/>
          </a:stretch>
        </p:blipFill>
        <p:spPr>
          <a:xfrm rot="-5057198">
            <a:off x="11322378" y="3497409"/>
            <a:ext cx="3066636" cy="120458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3006" y="4401920"/>
            <a:ext cx="5325379" cy="6008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395657" y="9258300"/>
            <a:ext cx="3302957" cy="1578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33313" y="833236"/>
            <a:ext cx="3629299" cy="1784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273302" y="-1322641"/>
            <a:ext cx="5206380" cy="28439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16449" y="-1721743"/>
            <a:ext cx="3020747" cy="28621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4057967" y="8208020"/>
            <a:ext cx="1519474" cy="1540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2725749" y="8710575"/>
            <a:ext cx="1661455" cy="16846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alphaModFix amt="65000"/>
          </a:blip>
          <a:srcRect/>
          <a:stretch>
            <a:fillRect/>
          </a:stretch>
        </p:blipFill>
        <p:spPr>
          <a:xfrm rot="-110512">
            <a:off x="6074611" y="5719579"/>
            <a:ext cx="6185562" cy="134747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89363" y="3165419"/>
            <a:ext cx="16721580" cy="2489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39"/>
              </a:lnSpc>
            </a:pPr>
            <a:r>
              <a:rPr lang="en-US" sz="16199" spc="485" dirty="0" err="1">
                <a:solidFill>
                  <a:srgbClr val="70523C"/>
                </a:solidFill>
                <a:latin typeface="Arial" panose="020B0604020202020204" pitchFamily="34" charset="0"/>
              </a:rPr>
              <a:t>Luyện</a:t>
            </a:r>
            <a:r>
              <a:rPr lang="en-US" sz="16199" spc="485" dirty="0">
                <a:solidFill>
                  <a:srgbClr val="70523C"/>
                </a:solidFill>
                <a:latin typeface="Arial" panose="020B0604020202020204" pitchFamily="34" charset="0"/>
              </a:rPr>
              <a:t> </a:t>
            </a:r>
            <a:r>
              <a:rPr lang="en-US" sz="16199" spc="485" dirty="0" err="1">
                <a:solidFill>
                  <a:srgbClr val="70523C"/>
                </a:solidFill>
                <a:latin typeface="Arial" panose="020B0604020202020204" pitchFamily="34" charset="0"/>
              </a:rPr>
              <a:t>tập</a:t>
            </a:r>
            <a:r>
              <a:rPr lang="en-US" sz="16199" spc="485" dirty="0">
                <a:solidFill>
                  <a:srgbClr val="70523C"/>
                </a:solidFill>
                <a:latin typeface="Arial" panose="020B0604020202020204" pitchFamily="34" charset="0"/>
              </a:rPr>
              <a:t> </a:t>
            </a:r>
            <a:r>
              <a:rPr lang="en-US" sz="16199" spc="485" dirty="0" err="1">
                <a:solidFill>
                  <a:srgbClr val="70523C"/>
                </a:solidFill>
                <a:latin typeface="Arial" panose="020B0604020202020204" pitchFamily="34" charset="0"/>
              </a:rPr>
              <a:t>chung</a:t>
            </a:r>
            <a:endParaRPr lang="en-US" sz="16199" spc="485" dirty="0">
              <a:solidFill>
                <a:srgbClr val="70523C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562454" y="6191039"/>
            <a:ext cx="5375399" cy="5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3"/>
              </a:lnSpc>
            </a:pPr>
            <a:r>
              <a:rPr lang="en-US" sz="7200" spc="252" dirty="0">
                <a:solidFill>
                  <a:srgbClr val="895D42"/>
                </a:solidFill>
                <a:latin typeface="Arial" panose="020B0604020202020204" pitchFamily="34" charset="0"/>
              </a:rPr>
              <a:t>Trang 113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568" y="6449487"/>
            <a:ext cx="1189764" cy="2640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866" y="6516120"/>
            <a:ext cx="1635024" cy="347558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9692653" y="7804521"/>
            <a:ext cx="1661455" cy="1684618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0328439" y="7752249"/>
            <a:ext cx="1661455" cy="1684618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7116644" y="8222301"/>
            <a:ext cx="1519474" cy="154065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508542" y="8494797"/>
            <a:ext cx="4206642" cy="19858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7CD217-8585-4C2A-A860-713C3C0D653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2600"/>
            <a:ext cx="1658496" cy="1658496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E0E766-DB81-4C2B-A570-4451595BB3D4}"/>
              </a:ext>
            </a:extLst>
          </p:cNvPr>
          <p:cNvSpPr txBox="1"/>
          <p:nvPr/>
        </p:nvSpPr>
        <p:spPr>
          <a:xfrm>
            <a:off x="4495800" y="4191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UBND QUẬN LONG BIÊN</a:t>
            </a:r>
          </a:p>
          <a:p>
            <a:pPr algn="ctr"/>
            <a:r>
              <a:rPr lang="en-US" sz="4400" b="1" dirty="0"/>
              <a:t>TRƯỜNG TIỂU HỌC ÁI MỘ B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0065 -0.01319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 dirty="0" err="1">
                <a:solidFill>
                  <a:srgbClr val="F4D35E"/>
                </a:solidFill>
                <a:latin typeface="Arial" panose="020B0604020202020204" pitchFamily="34" charset="0"/>
              </a:rPr>
              <a:t>Bài</a:t>
            </a:r>
            <a:r>
              <a:rPr lang="en-US" sz="4800" spc="272" dirty="0">
                <a:solidFill>
                  <a:srgbClr val="F4D35E"/>
                </a:solidFill>
                <a:latin typeface="Arial" panose="020B0604020202020204" pitchFamily="34" charset="0"/>
              </a:rPr>
              <a:t> 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65221" r="7718"/>
          <a:stretch>
            <a:fillRect/>
          </a:stretch>
        </p:blipFill>
        <p:spPr>
          <a:xfrm rot="-5400000">
            <a:off x="6520851" y="-4143271"/>
            <a:ext cx="5222730" cy="175448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16446" y="2356374"/>
            <a:ext cx="15476153" cy="4321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cm,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5400" dirty="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88007" y="-974022"/>
            <a:ext cx="7245514" cy="4286928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798020" y="8945874"/>
            <a:ext cx="4910828" cy="152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4" name="TextBox 10"/>
          <p:cNvSpPr txBox="1"/>
          <p:nvPr/>
        </p:nvSpPr>
        <p:spPr>
          <a:xfrm>
            <a:off x="762000" y="4018932"/>
            <a:ext cx="17514216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S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1 </a:t>
            </a:r>
            <a:r>
              <a:rPr lang="en-US" sz="24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mặt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= a x a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Vì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1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cạnh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gấp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3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thì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diện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tích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gấp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lên</a:t>
            </a:r>
            <a:r>
              <a:rPr lang="en-US" sz="4000" b="1" u="none" spc="155" dirty="0">
                <a:solidFill>
                  <a:schemeClr val="bg1"/>
                </a:solidFill>
                <a:latin typeface="Arial" panose="020B0604020202020204" pitchFamily="34" charset="0"/>
              </a:rPr>
              <a:t> 3 x 3 = 9 </a:t>
            </a:r>
            <a:r>
              <a:rPr lang="en-US" sz="4000" b="1" u="none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endParaRPr lang="en-US" sz="40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S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1 </a:t>
            </a:r>
            <a:r>
              <a:rPr lang="en-US" sz="24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mặt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= (a x </a:t>
            </a:r>
            <a:r>
              <a:rPr lang="en-US" sz="4000" b="1" spc="155" dirty="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) x (a x </a:t>
            </a:r>
            <a:r>
              <a:rPr lang="en-US" sz="4000" b="1" spc="155" dirty="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) = a x a </a:t>
            </a:r>
            <a:r>
              <a:rPr lang="en-US" sz="4000" b="1" spc="155" dirty="0">
                <a:solidFill>
                  <a:srgbClr val="C00000"/>
                </a:solidFill>
                <a:latin typeface="Arial" panose="020B0604020202020204" pitchFamily="34" charset="0"/>
              </a:rPr>
              <a:t>x 9</a:t>
            </a:r>
          </a:p>
          <a:p>
            <a:pPr algn="ctr">
              <a:lnSpc>
                <a:spcPct val="130000"/>
              </a:lnSpc>
            </a:pPr>
            <a:r>
              <a:rPr lang="en-US" sz="40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S</a:t>
            </a:r>
            <a:r>
              <a:rPr lang="en-US" sz="24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xq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= S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1 </a:t>
            </a:r>
            <a:r>
              <a:rPr lang="en-US" sz="24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mặt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 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x 4 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						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S</a:t>
            </a:r>
            <a:r>
              <a:rPr lang="en-US" sz="24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tp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 = 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S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1 </a:t>
            </a:r>
            <a:r>
              <a:rPr lang="en-US" sz="24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mặt</a:t>
            </a:r>
            <a:r>
              <a:rPr lang="en-US" sz="24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 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x 6 </a:t>
            </a:r>
          </a:p>
          <a:p>
            <a:pPr algn="ctr">
              <a:lnSpc>
                <a:spcPct val="130000"/>
              </a:lnSpc>
            </a:pP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Vì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diện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tích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1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mặt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gấp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lên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9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nên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xq</a:t>
            </a:r>
            <a:r>
              <a:rPr lang="en-US" sz="24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;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tp</a:t>
            </a:r>
            <a:r>
              <a:rPr lang="en-US" sz="24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cũng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gấp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lên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9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endParaRPr lang="en-US" sz="4000" b="1" spc="155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u="none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endParaRPr lang="en-US" sz="2400" b="1" u="none" spc="155" dirty="0">
              <a:solidFill>
                <a:srgbClr val="F6E79C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798020" y="1809132"/>
            <a:ext cx="15118380" cy="152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Nếu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gấp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cạnh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hình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lập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phương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lên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3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thì</a:t>
            </a:r>
            <a:r>
              <a:rPr lang="en-US" sz="40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diện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tích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xung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quanh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và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diện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tích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toàn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phần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nó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gấp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lên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 9 </a:t>
            </a:r>
            <a:r>
              <a:rPr lang="en-US" sz="40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r>
              <a:rPr lang="en-US" sz="40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en-US" sz="40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 dirty="0" err="1">
                <a:solidFill>
                  <a:srgbClr val="F4D35E"/>
                </a:solidFill>
                <a:latin typeface="Arial" panose="020B0604020202020204" pitchFamily="34" charset="0"/>
              </a:rPr>
              <a:t>Cách</a:t>
            </a:r>
            <a:r>
              <a:rPr lang="en-US" sz="4800" spc="272" dirty="0">
                <a:solidFill>
                  <a:srgbClr val="F4D35E"/>
                </a:solidFill>
                <a:latin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79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build="allAtOnce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-8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1" name="TextBox 10"/>
          <p:cNvSpPr txBox="1"/>
          <p:nvPr/>
        </p:nvSpPr>
        <p:spPr>
          <a:xfrm>
            <a:off x="1798020" y="180913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xung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quanh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4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4 x 4 x 4 = 64 (cm</a:t>
            </a:r>
            <a:r>
              <a:rPr lang="en-US" sz="3200" b="1" spc="155" baseline="30000" dirty="0">
                <a:solidFill>
                  <a:srgbClr val="F6E79C"/>
                </a:solidFill>
                <a:latin typeface="Arial" panose="020B0604020202020204" pitchFamily="34" charset="0"/>
              </a:rPr>
              <a:t>2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) 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767540" y="3205094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toàn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4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4 x 4 x 6 = 96 (cm</a:t>
            </a:r>
            <a:r>
              <a:rPr lang="en-US" sz="3200" b="1" spc="155" baseline="30000" dirty="0">
                <a:solidFill>
                  <a:srgbClr val="F6E79C"/>
                </a:solidFill>
                <a:latin typeface="Arial" panose="020B0604020202020204" pitchFamily="34" charset="0"/>
              </a:rPr>
              <a:t>2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) 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55688D5C-9A9F-4F3A-95C8-62E8ECF5109E}"/>
              </a:ext>
            </a:extLst>
          </p:cNvPr>
          <p:cNvSpPr txBox="1"/>
          <p:nvPr/>
        </p:nvSpPr>
        <p:spPr>
          <a:xfrm>
            <a:off x="1798020" y="4553906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Độ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dài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khi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tăng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lên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3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 dirty="0">
                <a:solidFill>
                  <a:srgbClr val="F6E79C"/>
                </a:solidFill>
                <a:latin typeface="Arial" panose="020B0604020202020204" pitchFamily="34" charset="0"/>
              </a:rPr>
              <a:t>4 x 3 = 12 (cm)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4A506E7-FC77-4A57-B30D-7C06019B1D8C}"/>
              </a:ext>
            </a:extLst>
          </p:cNvPr>
          <p:cNvSpPr txBox="1"/>
          <p:nvPr/>
        </p:nvSpPr>
        <p:spPr>
          <a:xfrm>
            <a:off x="1798020" y="5921020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xung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quanh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12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 dirty="0">
                <a:solidFill>
                  <a:srgbClr val="F6E79C"/>
                </a:solidFill>
                <a:latin typeface="Arial" panose="020B0604020202020204" pitchFamily="34" charset="0"/>
              </a:rPr>
              <a:t>12 x 12 x 4 = 576 (cm</a:t>
            </a:r>
            <a:r>
              <a:rPr lang="en-US" sz="3200" b="1" u="none" spc="155" baseline="30000" dirty="0">
                <a:solidFill>
                  <a:srgbClr val="F6E79C"/>
                </a:solidFill>
                <a:latin typeface="Arial" panose="020B0604020202020204" pitchFamily="34" charset="0"/>
              </a:rPr>
              <a:t>2</a:t>
            </a:r>
            <a:r>
              <a:rPr lang="en-US" sz="3200" b="1" u="none" spc="155" dirty="0">
                <a:solidFill>
                  <a:srgbClr val="F6E79C"/>
                </a:solidFill>
                <a:latin typeface="Arial" panose="020B0604020202020204" pitchFamily="34" charset="0"/>
              </a:rPr>
              <a:t>)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1767540" y="731654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toàn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12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 dirty="0">
                <a:solidFill>
                  <a:srgbClr val="F6E79C"/>
                </a:solidFill>
                <a:latin typeface="Arial" panose="020B0604020202020204" pitchFamily="34" charset="0"/>
              </a:rPr>
              <a:t>12 x 12 x 6 = 864 (cm</a:t>
            </a:r>
            <a:r>
              <a:rPr lang="en-US" sz="3200" b="1" u="none" spc="155" baseline="30000" dirty="0">
                <a:solidFill>
                  <a:srgbClr val="F6E79C"/>
                </a:solidFill>
                <a:latin typeface="Arial" panose="020B0604020202020204" pitchFamily="34" charset="0"/>
              </a:rPr>
              <a:t>2</a:t>
            </a:r>
            <a:r>
              <a:rPr lang="en-US" sz="3200" b="1" u="none" spc="155" dirty="0">
                <a:solidFill>
                  <a:srgbClr val="F6E79C"/>
                </a:solidFill>
                <a:latin typeface="Arial" panose="020B0604020202020204" pitchFamily="34" charset="0"/>
              </a:rPr>
              <a:t>)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 dirty="0" err="1">
                <a:solidFill>
                  <a:srgbClr val="F4D35E"/>
                </a:solidFill>
                <a:latin typeface="Arial" panose="020B0604020202020204" pitchFamily="34" charset="0"/>
              </a:rPr>
              <a:t>Cách</a:t>
            </a:r>
            <a:r>
              <a:rPr lang="en-US" sz="4800" spc="272" dirty="0">
                <a:solidFill>
                  <a:srgbClr val="F4D35E"/>
                </a:solidFill>
                <a:latin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960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4725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9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1" name="TextBox 10"/>
          <p:cNvSpPr txBox="1"/>
          <p:nvPr/>
        </p:nvSpPr>
        <p:spPr>
          <a:xfrm>
            <a:off x="1641187" y="1831935"/>
            <a:ext cx="15927934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xung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quanh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12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gấp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xung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quanh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4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số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576 : 64 = 9 (</a:t>
            </a:r>
            <a:r>
              <a:rPr lang="en-US" sz="32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r>
              <a:rPr lang="en-US" sz="32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809302" y="3865080"/>
            <a:ext cx="15771101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toàn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12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gấp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toàn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4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số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864 : 96 = 9 (</a:t>
            </a:r>
            <a:r>
              <a:rPr lang="en-US" sz="3200" b="1" spc="155" dirty="0" err="1">
                <a:solidFill>
                  <a:schemeClr val="bg1"/>
                </a:solidFill>
                <a:latin typeface="Arial" panose="020B0604020202020204" pitchFamily="34" charset="0"/>
              </a:rPr>
              <a:t>lần</a:t>
            </a:r>
            <a:r>
              <a:rPr lang="en-US" sz="3200" b="1" spc="155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2175106" y="6501371"/>
            <a:ext cx="15118380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Vậy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nếu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tăng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lên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3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lần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thì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xung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quanh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và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toàn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phần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</a:rPr>
              <a:t>sẽ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tăng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lên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 9 </a:t>
            </a:r>
            <a:r>
              <a:rPr lang="en-US" sz="3200" b="1" spc="155" dirty="0" err="1">
                <a:solidFill>
                  <a:srgbClr val="FFFF00"/>
                </a:solidFill>
                <a:latin typeface="Arial" panose="020B0604020202020204" pitchFamily="34" charset="0"/>
              </a:rPr>
              <a:t>lần</a:t>
            </a:r>
            <a:r>
              <a:rPr lang="en-US" sz="3200" b="1" spc="155" dirty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  <a:endParaRPr lang="en-US" sz="3200" b="1" u="none" spc="155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840936" cy="835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 dirty="0" err="1">
                <a:solidFill>
                  <a:srgbClr val="F4D35E"/>
                </a:solidFill>
                <a:latin typeface="Arial" panose="020B0604020202020204" pitchFamily="34" charset="0"/>
              </a:rPr>
              <a:t>Cách</a:t>
            </a:r>
            <a:r>
              <a:rPr lang="en-US" sz="4800" spc="272" dirty="0">
                <a:solidFill>
                  <a:srgbClr val="F4D35E"/>
                </a:solidFill>
                <a:latin typeface="Arial" panose="020B0604020202020204" pitchFamily="34" charset="0"/>
              </a:rPr>
              <a:t> 2 (</a:t>
            </a:r>
            <a:r>
              <a:rPr lang="en-US" sz="4800" spc="272" dirty="0" err="1">
                <a:solidFill>
                  <a:srgbClr val="F4D35E"/>
                </a:solidFill>
                <a:latin typeface="Arial" panose="020B0604020202020204" pitchFamily="34" charset="0"/>
              </a:rPr>
              <a:t>tt</a:t>
            </a:r>
            <a:r>
              <a:rPr lang="en-US" sz="4800" spc="272" dirty="0">
                <a:solidFill>
                  <a:srgbClr val="F4D35E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95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47338" y="-1578501"/>
            <a:ext cx="3008404" cy="28504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52568" y="6742400"/>
            <a:ext cx="7582864" cy="11374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36427" y="1842868"/>
            <a:ext cx="12615146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</a:pPr>
            <a:r>
              <a:rPr lang="en-US" sz="13999" spc="840" dirty="0" err="1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13999" spc="840" dirty="0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9" spc="840" dirty="0" err="1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3999" spc="840" dirty="0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9" spc="840" dirty="0" err="1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3999" spc="840" dirty="0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9" spc="840" dirty="0" err="1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3999" spc="840" dirty="0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9" spc="840" dirty="0" err="1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13999" spc="840" dirty="0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9" spc="840" dirty="0" err="1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3999" spc="840" dirty="0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999" spc="840" dirty="0" err="1">
                <a:solidFill>
                  <a:srgbClr val="5D4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14000" spc="839" dirty="0">
              <a:solidFill>
                <a:srgbClr val="5D4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02421" y="6138346"/>
            <a:ext cx="6309371" cy="42824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02182" y="8360016"/>
            <a:ext cx="3030456" cy="199631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001107" y="9128851"/>
            <a:ext cx="22656251" cy="4289037"/>
            <a:chOff x="0" y="0"/>
            <a:chExt cx="30208335" cy="57187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/>
            <a:stretch>
              <a:fillRect/>
            </a:stretch>
          </p:blipFill>
          <p:spPr>
            <a:xfrm rot="-5400000">
              <a:off x="5597645" y="-5597645"/>
              <a:ext cx="5223100" cy="1641839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 t="13796"/>
            <a:stretch>
              <a:fillRect/>
            </a:stretch>
          </p:blipFill>
          <p:spPr>
            <a:xfrm rot="-5400000">
              <a:off x="20520138" y="-3969481"/>
              <a:ext cx="5223100" cy="14153292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9497" y="8915975"/>
            <a:ext cx="3497850" cy="14953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86774" y="4952142"/>
            <a:ext cx="4122968" cy="57663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68800" y="2691599"/>
            <a:ext cx="2272178" cy="15990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001107" y="515146"/>
            <a:ext cx="4171543" cy="1626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6276876">
            <a:off x="3485500" y="2781036"/>
            <a:ext cx="743694" cy="723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15107">
            <a:off x="14339660" y="2970691"/>
            <a:ext cx="504558" cy="62484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491729" y="6369674"/>
            <a:ext cx="1557714" cy="2174819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4299590" y="6950387"/>
            <a:ext cx="1472520" cy="1983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19444" y="3390900"/>
            <a:ext cx="11704748" cy="237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Tính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được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diện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tích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xung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quanh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và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diện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tích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toàn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phần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của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hình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hộp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chữ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nhật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và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hình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lập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phương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19444" y="6350980"/>
            <a:ext cx="12973857" cy="237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Vận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dụng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để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giải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được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một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số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bài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có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yêu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cầu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tổng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hợp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liên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quan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đến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các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hình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lập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phương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và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hình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hộp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chữ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400" spc="186" dirty="0" err="1">
                <a:solidFill>
                  <a:srgbClr val="786736"/>
                </a:solidFill>
                <a:latin typeface="Arial" panose="020B0604020202020204" pitchFamily="34" charset="0"/>
              </a:rPr>
              <a:t>nhật</a:t>
            </a:r>
            <a:r>
              <a:rPr lang="en-US" sz="4400" spc="186" dirty="0">
                <a:solidFill>
                  <a:srgbClr val="786736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42428" y="9598039"/>
            <a:ext cx="20241150" cy="30361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24251" y="7788399"/>
            <a:ext cx="2993434" cy="26891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24192" y="8669765"/>
            <a:ext cx="5351275" cy="190639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3026" cy="23853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57582" y="0"/>
              <a:ext cx="4893026" cy="23853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24603" y="0"/>
              <a:ext cx="4893026" cy="238535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11791" y="8466798"/>
            <a:ext cx="1414053" cy="118250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469183" y="1000125"/>
            <a:ext cx="13349635" cy="1565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59"/>
              </a:lnSpc>
            </a:pPr>
            <a:r>
              <a:rPr lang="en-US" sz="10799" spc="431" dirty="0" err="1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10799" spc="431" dirty="0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799" spc="431" dirty="0" err="1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0799" spc="431" dirty="0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799" spc="431" dirty="0" err="1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0799" spc="431" dirty="0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799" spc="431" dirty="0" err="1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10799" spc="431" dirty="0">
              <a:solidFill>
                <a:srgbClr val="895D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72114" y="3685876"/>
            <a:ext cx="877026" cy="84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8000" dirty="0">
                <a:solidFill>
                  <a:srgbClr val="946446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72114" y="6167963"/>
            <a:ext cx="877026" cy="89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860"/>
              </a:lnSpc>
              <a:spcBef>
                <a:spcPct val="0"/>
              </a:spcBef>
            </a:pPr>
            <a:r>
              <a:rPr lang="en-US" sz="8000" u="none" dirty="0">
                <a:solidFill>
                  <a:srgbClr val="946446"/>
                </a:solidFill>
                <a:latin typeface="Arial" panose="020B0604020202020204" pitchFamily="34" charset="0"/>
              </a:rPr>
              <a:t>2.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1742413" y="8615886"/>
            <a:ext cx="1602250" cy="166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011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064083" y="361014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429969" y="344803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Muốn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tính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diện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tích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xung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quanh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hình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hộp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chữ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nhật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ta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làm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thế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nào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32487" y="331284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463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000" spc="264" dirty="0" err="1">
                  <a:solidFill>
                    <a:srgbClr val="E1C9A8"/>
                  </a:solidFill>
                  <a:latin typeface="Arial" panose="020B0604020202020204" pitchFamily="34" charset="0"/>
                </a:rPr>
                <a:t>Câu</a:t>
              </a:r>
              <a:r>
                <a:rPr lang="en-US" sz="6000" spc="264" dirty="0">
                  <a:solidFill>
                    <a:srgbClr val="E1C9A8"/>
                  </a:solidFill>
                  <a:latin typeface="Arial" panose="020B0604020202020204" pitchFamily="34" charset="0"/>
                </a:rPr>
                <a:t> 1</a:t>
              </a:r>
              <a:endParaRPr lang="en-US" sz="6000" u="none" spc="264" dirty="0">
                <a:solidFill>
                  <a:srgbClr val="E1C9A8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6030"/>
          <a:stretch>
            <a:fillRect/>
          </a:stretch>
        </p:blipFill>
        <p:spPr>
          <a:xfrm rot="643342">
            <a:off x="278948" y="8987840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5910793" y="39371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88059">
            <a:off x="4170628" y="6683612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5155980" y="7150101"/>
            <a:ext cx="5577189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914950" y="4380712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hộp chữ nhật ta lấy chu vi mặt đáy nhân với chiều cao (cùng đơn vị đo).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73568" y="7089265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x 2 x c</a:t>
            </a:r>
          </a:p>
        </p:txBody>
      </p:sp>
      <p:pic>
        <p:nvPicPr>
          <p:cNvPr id="4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648492" y="5174960"/>
            <a:ext cx="2439319" cy="239663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57227" y="3952587"/>
            <a:ext cx="3200400" cy="1850554"/>
            <a:chOff x="304800" y="5807546"/>
            <a:chExt cx="3200400" cy="1850554"/>
          </a:xfrm>
        </p:grpSpPr>
        <p:sp>
          <p:nvSpPr>
            <p:cNvPr id="50" name="Cube 49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533063" y="578038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24702" y="473297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825018" y="7364790"/>
            <a:ext cx="67849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          b: chiều rộng             c: chiều cao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12473" y="547532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14692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4" grpId="0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057009" y="346676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422895" y="330465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Muốn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tính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diện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tích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toàn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phần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hình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hộp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chữ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nhật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ta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làm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thế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nào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5413" y="316946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463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000" spc="264" dirty="0" err="1">
                  <a:solidFill>
                    <a:srgbClr val="E1C9A8"/>
                  </a:solidFill>
                  <a:latin typeface="Arial" panose="020B0604020202020204" pitchFamily="34" charset="0"/>
                </a:rPr>
                <a:t>Câu</a:t>
              </a:r>
              <a:r>
                <a:rPr lang="en-US" sz="6000" spc="264" dirty="0">
                  <a:solidFill>
                    <a:srgbClr val="E1C9A8"/>
                  </a:solidFill>
                  <a:latin typeface="Arial" panose="020B0604020202020204" pitchFamily="34" charset="0"/>
                </a:rPr>
                <a:t> 2</a:t>
              </a:r>
              <a:endParaRPr lang="en-US" sz="6000" u="none" spc="264" dirty="0">
                <a:solidFill>
                  <a:srgbClr val="E1C9A8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688195" y="3652499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88059">
            <a:off x="3906430" y="5857218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590766" y="6736830"/>
            <a:ext cx="602389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604260" y="3626014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 hộp chữ nhật ta lấy diện tích xung quanh cộng với diện tích hai đáy.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35534" y="6615840"/>
            <a:ext cx="633152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(a x b x 2)</a:t>
            </a:r>
          </a:p>
        </p:txBody>
      </p:sp>
      <p:pic>
        <p:nvPicPr>
          <p:cNvPr id="4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592040" y="7511830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51200" y="7781321"/>
            <a:ext cx="2439319" cy="239663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0614660" y="6347460"/>
            <a:ext cx="6274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chiều rộng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4629" y="3439382"/>
            <a:ext cx="3200400" cy="1850554"/>
            <a:chOff x="304800" y="5807546"/>
            <a:chExt cx="3200400" cy="1850554"/>
          </a:xfrm>
        </p:grpSpPr>
        <p:sp>
          <p:nvSpPr>
            <p:cNvPr id="81" name="Cube 80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310465" y="526718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02104" y="421977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89875" y="496211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2082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63" grpId="0"/>
      <p:bldP spid="85" grpId="0"/>
      <p:bldP spid="86" grpId="0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2939811" y="304973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305697" y="288762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Muốn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tính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diện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tích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xung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quanh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hình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lập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phương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ta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làm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thế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nào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08215" y="278318"/>
            <a:ext cx="2482666" cy="1026761"/>
            <a:chOff x="190254" y="3505561"/>
            <a:chExt cx="2482666" cy="1026761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5561"/>
              <a:ext cx="2482666" cy="1026761"/>
              <a:chOff x="0" y="3128"/>
              <a:chExt cx="4247773" cy="1044479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19557"/>
                <a:ext cx="3586195" cy="1024922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463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000" spc="264" dirty="0" err="1">
                  <a:solidFill>
                    <a:srgbClr val="E1C9A8"/>
                  </a:solidFill>
                  <a:latin typeface="Arial" panose="020B0604020202020204" pitchFamily="34" charset="0"/>
                </a:rPr>
                <a:t>Câu</a:t>
              </a:r>
              <a:r>
                <a:rPr lang="en-US" sz="6000" spc="264" dirty="0">
                  <a:solidFill>
                    <a:srgbClr val="E1C9A8"/>
                  </a:solidFill>
                  <a:latin typeface="Arial" panose="020B0604020202020204" pitchFamily="34" charset="0"/>
                </a:rPr>
                <a:t> 3</a:t>
              </a:r>
              <a:endParaRPr lang="en-US" sz="6000" u="none" spc="264" dirty="0">
                <a:solidFill>
                  <a:srgbClr val="E1C9A8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742143" y="4095608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88059">
            <a:off x="4001978" y="6384916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896684" y="6810259"/>
            <a:ext cx="546712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2912292" y="4539216"/>
            <a:ext cx="12614414" cy="176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lập phương ta lấy diện tích một mặt nhân với 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48808" y="6736123"/>
            <a:ext cx="6019800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4</a:t>
            </a:r>
          </a:p>
        </p:txBody>
      </p:sp>
      <p:pic>
        <p:nvPicPr>
          <p:cNvPr id="4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270688" y="7352965"/>
            <a:ext cx="2439319" cy="239663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08894" y="3469616"/>
            <a:ext cx="2358714" cy="2318706"/>
            <a:chOff x="304800" y="5824385"/>
            <a:chExt cx="3225995" cy="1833715"/>
          </a:xfrm>
        </p:grpSpPr>
        <p:sp>
          <p:nvSpPr>
            <p:cNvPr id="55" name="Cube 54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980106" y="562883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76802" y="524508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29137" y="444590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592408" y="6509412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9" grpId="0"/>
      <p:bldP spid="62" grpId="0"/>
      <p:bldP spid="63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213013" y="351351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578899" y="335140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Muốn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tính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diện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tích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toàn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phần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hình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lập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phương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ta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làm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thế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</a:rPr>
              <a:t>nào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81417" y="321621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463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000" spc="264" dirty="0" err="1">
                  <a:solidFill>
                    <a:srgbClr val="E1C9A8"/>
                  </a:solidFill>
                  <a:latin typeface="Arial" panose="020B0604020202020204" pitchFamily="34" charset="0"/>
                </a:rPr>
                <a:t>Câu</a:t>
              </a:r>
              <a:r>
                <a:rPr lang="en-US" sz="6000" spc="264" dirty="0">
                  <a:solidFill>
                    <a:srgbClr val="E1C9A8"/>
                  </a:solidFill>
                  <a:latin typeface="Arial" panose="020B0604020202020204" pitchFamily="34" charset="0"/>
                </a:rPr>
                <a:t> 4</a:t>
              </a:r>
              <a:endParaRPr lang="en-US" sz="6000" u="none" spc="264" dirty="0">
                <a:solidFill>
                  <a:srgbClr val="E1C9A8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923722" y="44569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88059">
            <a:off x="3799490" y="5976297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733298" y="6531799"/>
            <a:ext cx="4505633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360491" y="4416360"/>
            <a:ext cx="14250553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</a:t>
            </a:r>
          </a:p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lập phương ta lấy diện tích một mặt nhân với 6.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11564" y="6452942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6</a:t>
            </a:r>
          </a:p>
        </p:txBody>
      </p:sp>
      <p:pic>
        <p:nvPicPr>
          <p:cNvPr id="4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550868" y="7418931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10028" y="7688422"/>
            <a:ext cx="2439319" cy="239663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417501" y="6953719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90473" y="3643126"/>
            <a:ext cx="2358714" cy="2318706"/>
            <a:chOff x="304800" y="5824385"/>
            <a:chExt cx="3225995" cy="1833715"/>
          </a:xfrm>
        </p:grpSpPr>
        <p:sp>
          <p:nvSpPr>
            <p:cNvPr id="49" name="Cube 48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161685" y="580234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58381" y="541859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0716" y="461941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29305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47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71800" y="505670"/>
            <a:ext cx="13323091" cy="3151551"/>
            <a:chOff x="78827" y="-150124"/>
            <a:chExt cx="4506823" cy="1066080"/>
          </a:xfrm>
        </p:grpSpPr>
        <p:sp>
          <p:nvSpPr>
            <p:cNvPr id="4" name="Freeform 4"/>
            <p:cNvSpPr/>
            <p:nvPr/>
          </p:nvSpPr>
          <p:spPr>
            <a:xfrm>
              <a:off x="78827" y="-150124"/>
              <a:ext cx="4506823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958790" y="763026"/>
            <a:ext cx="13567343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7280"/>
              </a:lnSpc>
            </a:pP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7280"/>
              </a:lnSpc>
            </a:pP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2,5 m;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1,1 m;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0,5 m.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50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800" spc="335" dirty="0" err="1">
                <a:solidFill>
                  <a:srgbClr val="F4D35E"/>
                </a:solidFill>
                <a:latin typeface="Arial" panose="020B0604020202020204" pitchFamily="34" charset="0"/>
              </a:rPr>
              <a:t>Bài</a:t>
            </a:r>
            <a:r>
              <a:rPr lang="en-US" sz="4800" spc="335" dirty="0">
                <a:solidFill>
                  <a:srgbClr val="F4D35E"/>
                </a:solidFill>
                <a:latin typeface="Arial" panose="020B0604020202020204" pitchFamily="34" charset="0"/>
              </a:rPr>
              <a:t> 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49574" y="253580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4149" y="-73065"/>
            <a:ext cx="2668397" cy="2658390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4400" u="sng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u="sng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2,5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1,1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0,5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m</a:t>
            </a:r>
            <a:r>
              <a:rPr lang="en-US" sz="4400" spc="17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m</a:t>
            </a:r>
            <a:r>
              <a:rPr lang="en-US" sz="4400" spc="17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1377" y="4038341"/>
            <a:ext cx="13331669" cy="6047476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2000" y="4520191"/>
            <a:ext cx="12958646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u="sng" spc="132" dirty="0">
              <a:solidFill>
                <a:srgbClr val="F6E9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6160"/>
              </a:lnSpc>
            </a:pP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(2,5 + 1,1) x 2 x 0,5 = 3,6 (m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 + (2,5 x 1,1 x 2) = 9,1 (m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3,6 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9,1 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54362" y="1703910"/>
            <a:ext cx="1933638" cy="2093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9401" y="505670"/>
            <a:ext cx="13319960" cy="3151551"/>
            <a:chOff x="-2001" y="-150124"/>
            <a:chExt cx="4374457" cy="1066080"/>
          </a:xfrm>
        </p:grpSpPr>
        <p:sp>
          <p:nvSpPr>
            <p:cNvPr id="4" name="Freeform 4"/>
            <p:cNvSpPr/>
            <p:nvPr/>
          </p:nvSpPr>
          <p:spPr>
            <a:xfrm>
              <a:off x="-2001" y="-150124"/>
              <a:ext cx="4374457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19400" y="723900"/>
            <a:ext cx="13250246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b)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Tính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diện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tích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xung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quanh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và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diện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tích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ts val="7280"/>
              </a:lnSpc>
            </a:pP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toàn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phần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của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hình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hộp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chữ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nhật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có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ts val="7280"/>
              </a:lnSpc>
            </a:pP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chiều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dài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3 m;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chiều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rộng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15 dm;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chiều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</a:t>
            </a:r>
            <a:r>
              <a:rPr lang="en-US" sz="3500" b="1" spc="260" dirty="0" err="1">
                <a:solidFill>
                  <a:srgbClr val="8F5E3F"/>
                </a:solidFill>
                <a:latin typeface="Arial" panose="020B0604020202020204" pitchFamily="34" charset="0"/>
              </a:rPr>
              <a:t>cao</a:t>
            </a:r>
            <a:r>
              <a:rPr lang="en-US" sz="3500" b="1" spc="260" dirty="0">
                <a:solidFill>
                  <a:srgbClr val="8F5E3F"/>
                </a:solidFill>
                <a:latin typeface="Arial" panose="020B0604020202020204" pitchFamily="34" charset="0"/>
              </a:rPr>
              <a:t> 9 dm.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199" spc="335" dirty="0" err="1">
                <a:solidFill>
                  <a:srgbClr val="F4D35E"/>
                </a:solidFill>
                <a:latin typeface="Arial" panose="020B0604020202020204" pitchFamily="34" charset="0"/>
              </a:rPr>
              <a:t>Bài</a:t>
            </a:r>
            <a:r>
              <a:rPr lang="en-US" sz="4199" spc="335" dirty="0">
                <a:solidFill>
                  <a:srgbClr val="F4D35E"/>
                </a:solidFill>
                <a:latin typeface="Arial" panose="020B0604020202020204" pitchFamily="34" charset="0"/>
              </a:rPr>
              <a:t> 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147756" y="3563521"/>
            <a:ext cx="4204770" cy="451022"/>
            <a:chOff x="34033" y="738161"/>
            <a:chExt cx="5606361" cy="60136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1928" t="3229" r="32946"/>
            <a:stretch>
              <a:fillRect/>
            </a:stretch>
          </p:blipFill>
          <p:spPr>
            <a:xfrm>
              <a:off x="34033" y="738161"/>
              <a:ext cx="2909324" cy="6000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1941" t="8047" r="17489"/>
            <a:stretch>
              <a:fillRect/>
            </a:stretch>
          </p:blipFill>
          <p:spPr>
            <a:xfrm>
              <a:off x="2971528" y="769301"/>
              <a:ext cx="2668866" cy="57022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598620" y="280921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14400" y="-688693"/>
            <a:ext cx="2549144" cy="2539584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4400" u="sng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u="sng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3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15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9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m</a:t>
            </a:r>
            <a:r>
              <a:rPr lang="en-US" sz="4400" spc="17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7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?m</a:t>
            </a:r>
            <a:r>
              <a:rPr lang="en-US" sz="4400" spc="17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1377" y="4038340"/>
            <a:ext cx="13331669" cy="6487623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5504" y="4165248"/>
            <a:ext cx="12958646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u="sng" spc="132" dirty="0">
              <a:solidFill>
                <a:srgbClr val="F6E9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6160"/>
              </a:lnSpc>
            </a:pP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3m = 30dm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 + 15) x 2 x 9 = 810 (dm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810 + (30 x 15 x 2) = 1710 (dm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810 dm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44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spc="132" dirty="0" err="1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32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1710 dm</a:t>
            </a:r>
            <a:r>
              <a:rPr lang="en-US" sz="4400" spc="132" baseline="30000" dirty="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88282" y="2603470"/>
            <a:ext cx="12311436" cy="5429695"/>
            <a:chOff x="0" y="0"/>
            <a:chExt cx="4164609" cy="18367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4609" cy="1836712"/>
            </a:xfrm>
            <a:custGeom>
              <a:avLst/>
              <a:gdLst/>
              <a:ahLst/>
              <a:cxnLst/>
              <a:rect l="l" t="t" r="r" b="b"/>
              <a:pathLst>
                <a:path w="4164609" h="1836712">
                  <a:moveTo>
                    <a:pt x="4040149" y="1836712"/>
                  </a:moveTo>
                  <a:lnTo>
                    <a:pt x="124460" y="1836712"/>
                  </a:lnTo>
                  <a:cubicBezTo>
                    <a:pt x="55880" y="1836712"/>
                    <a:pt x="0" y="1780832"/>
                    <a:pt x="0" y="17122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712252"/>
                  </a:lnTo>
                  <a:cubicBezTo>
                    <a:pt x="4164609" y="1780832"/>
                    <a:pt x="4108729" y="1836712"/>
                    <a:pt x="4040149" y="1836712"/>
                  </a:cubicBezTo>
                  <a:close/>
                </a:path>
              </a:pathLst>
            </a:custGeom>
            <a:solidFill>
              <a:srgbClr val="EDE9D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319" r="66" b="2812"/>
          <a:stretch>
            <a:fillRect/>
          </a:stretch>
        </p:blipFill>
        <p:spPr>
          <a:xfrm>
            <a:off x="6376131" y="193702"/>
            <a:ext cx="4951013" cy="8170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859431" y="376807"/>
            <a:ext cx="3998268" cy="50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  <a:spcBef>
                <a:spcPct val="0"/>
              </a:spcBef>
            </a:pPr>
            <a:r>
              <a:rPr lang="en-US" sz="4299" spc="343" dirty="0" err="1">
                <a:solidFill>
                  <a:srgbClr val="F4D35E"/>
                </a:solidFill>
                <a:latin typeface="Arial" panose="020B0604020202020204" pitchFamily="34" charset="0"/>
              </a:rPr>
              <a:t>Bài</a:t>
            </a:r>
            <a:r>
              <a:rPr lang="en-US" sz="4299" spc="343" dirty="0">
                <a:solidFill>
                  <a:srgbClr val="F4D35E"/>
                </a:solidFill>
                <a:latin typeface="Arial" panose="020B0604020202020204" pitchFamily="34" charset="0"/>
              </a:rPr>
              <a:t> 2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9915" y="5650594"/>
            <a:ext cx="1656708" cy="122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5697">
            <a:off x="15148750" y="-580625"/>
            <a:ext cx="4030600" cy="15719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064226" y="886849"/>
            <a:ext cx="5626570" cy="30735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786536">
            <a:off x="-472059" y="6459363"/>
            <a:ext cx="1704921" cy="6670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88059">
            <a:off x="17254221" y="3879091"/>
            <a:ext cx="1457972" cy="570432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444" b="31324"/>
          <a:stretch>
            <a:fillRect/>
          </a:stretch>
        </p:blipFill>
        <p:spPr>
          <a:xfrm>
            <a:off x="-149936" y="7962849"/>
            <a:ext cx="18742690" cy="277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5400" b="1" i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𝟖𝟔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𝟕𝟓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i="0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5400" b="1" baseline="300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60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77778" r="-101452" b="-4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155932" r="-101452" b="-337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576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291787" r="-101452" b="-2845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460952" r="-101452" b="-1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800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560952" r="-101452" b="-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6446804" y="5194721"/>
            <a:ext cx="1629418" cy="23508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9412957" y="2874252"/>
            <a:ext cx="2038437" cy="259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6237443" y="8105248"/>
            <a:ext cx="2518617" cy="1447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9147909" y="6909688"/>
            <a:ext cx="2798803" cy="1486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75641" b="35871"/>
          <a:stretch/>
        </p:blipFill>
        <p:spPr>
          <a:xfrm>
            <a:off x="9422925" y="7914049"/>
            <a:ext cx="2059630" cy="16660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44512" r="13621" b="37265"/>
          <a:stretch/>
        </p:blipFill>
        <p:spPr>
          <a:xfrm>
            <a:off x="6352948" y="6748198"/>
            <a:ext cx="2287605" cy="1524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94540" y="6824399"/>
            <a:ext cx="2563884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13040495" y="8160931"/>
            <a:ext cx="2886128" cy="152400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766990" y="5445872"/>
            <a:ext cx="2680644" cy="4430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DA9FCB-4C3F-4181-9352-86CA59AB040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64846" r="-6027" b="14006"/>
          <a:stretch/>
        </p:blipFill>
        <p:spPr>
          <a:xfrm>
            <a:off x="13047738" y="5780370"/>
            <a:ext cx="3377774" cy="1300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79 C 0.01007 -0.00433 0.04575 -0.01544 0.05859 -0.01544 C 0.13767 -0.01544 0.21936 0.15848 0.21936 0.33287 C 0.21936 0.24506 0.26007 0.15848 0.29835 0.15848 C 0.33906 0.15848 0.37734 0.24629 0.37734 0.33287 C 0.37734 0.2895 0.39774 0.24506 0.41814 0.24506 C 0.43845 0.24506 0.45885 0.28811 0.45885 0.33287 C 0.45885 0.31034 0.46901 0.2895 0.47925 0.2895 C 0.48941 0.2895 0.49965 0.31188 0.49965 0.33287 C 0.49965 0.32145 0.50469 0.31034 0.50981 0.31034 C 0.51241 0.31034 0.51996 0.32145 0.51996 0.33287 C 0.51996 0.327 0.52274 0.32145 0.52509 0.32145 C 0.52509 0.32284 0.53021 0.327 0.53021 0.33287 C 0.53021 0.32993 0.53021 0.327 0.5329 0.327 C 0.5329 0.32839 0.5355 0.32993 0.5355 0.33287 C 0.5355 0.33148 0.5355 0.32993 0.5355 0.32855 C 0.53819 0.32855 0.53819 0.32993 0.53819 0.33148 C 0.5408 0.33148 0.5408 0.33009 0.5408 0.32855 C 0.54358 0.32855 0.54358 0.32993 0.54358 0.33148 " pathEditMode="relative" rAng="0" ptsTypes="AAAAAAAAAAAAAAAAA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2114 C 0.00642 0.00247 0.02899 -0.01605 0.03707 -0.01605 C 0.08707 -0.01605 0.1388 0.27438 0.1388 0.56482 C 0.1388 0.41852 0.16458 0.27438 0.1888 0.27438 C 0.21458 0.27438 0.2388 0.42053 0.2388 0.56482 C 0.2388 0.49259 0.25174 0.41852 0.26458 0.41852 C 0.27752 0.41852 0.29036 0.49059 0.29036 0.56482 C 0.29036 0.52747 0.29679 0.49259 0.30321 0.49259 C 0.30972 0.49259 0.31615 0.52994 0.31615 0.56482 C 0.31615 0.54614 0.31936 0.52747 0.32257 0.52747 C 0.3243 0.52747 0.32899 0.54614 0.32899 0.56482 C 0.32899 0.5554 0.33073 0.54614 0.33229 0.54614 C 0.33229 0.5483 0.3355 0.5554 0.3355 0.56482 C 0.3355 0.56003 0.3355 0.5554 0.33715 0.5554 C 0.33715 0.55756 0.3388 0.56003 0.3388 0.56482 C 0.3388 0.56266 0.3388 0.56003 0.3388 0.55787 C 0.34054 0.55787 0.34054 0.56003 0.34054 0.56266 C 0.34219 0.56266 0.34219 0.5605 0.34219 0.55787 C 0.34392 0.55787 0.34392 0.56003 0.34392 0.56266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6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0278 C 0.00547 -0.00663 0.02491 -0.01605 0.03186 -0.01605 C 0.07483 -0.01605 0.11927 0.13056 0.11927 0.27732 C 0.11927 0.2034 0.14141 0.13056 0.16224 0.13056 C 0.18437 0.13056 0.20521 0.20448 0.20521 0.27732 C 0.20521 0.2409 0.21623 0.2034 0.22734 0.2034 C 0.23837 0.2034 0.24948 0.23982 0.24948 0.27732 C 0.24948 0.25833 0.25503 0.2409 0.2605 0.2409 C 0.26606 0.2409 0.27161 0.25972 0.27161 0.27732 C 0.27161 0.26775 0.27439 0.25833 0.27717 0.25833 C 0.27856 0.25833 0.28273 0.26775 0.28273 0.27732 C 0.28273 0.27253 0.28411 0.26775 0.28542 0.26775 C 0.28542 0.26898 0.28819 0.27253 0.28819 0.27732 C 0.28819 0.27485 0.28819 0.27253 0.28967 0.27253 C 0.28967 0.27361 0.29115 0.27485 0.29115 0.27732 C 0.29115 0.27608 0.29115 0.27485 0.29115 0.27377 C 0.29253 0.27377 0.29253 0.27485 0.29253 0.27608 C 0.29401 0.27608 0.29401 0.275 0.29401 0.27377 C 0.29549 0.27377 0.29549 0.27485 0.29549 0.27608 " pathEditMode="relative" rAng="0" ptsTypes="AAAAAAAAAAAAAAAAA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54 C 0.00954 -0.00879 0.04305 -0.01605 0.05512 -0.01605 C 0.12942 -0.01605 0.20625 0.09692 0.20625 0.21003 C 0.20625 0.15309 0.24461 0.09692 0.28064 0.09692 C 0.31892 0.09692 0.35494 0.15386 0.35494 0.21003 C 0.35494 0.18195 0.37404 0.15309 0.39323 0.15309 C 0.41241 0.15309 0.43151 0.18102 0.43151 0.21003 C 0.43151 0.19537 0.44114 0.18195 0.45069 0.18195 C 0.46024 0.18195 0.46987 0.19645 0.46987 0.21003 C 0.46987 0.20263 0.47465 0.19537 0.47942 0.19537 C 0.48194 0.19537 0.48897 0.20263 0.48897 0.21003 C 0.48897 0.20633 0.49149 0.20263 0.49375 0.20263 C 0.49375 0.20355 0.49861 0.20633 0.49861 0.21003 C 0.49861 0.20818 0.49861 0.20633 0.50104 0.20633 C 0.50104 0.2071 0.50355 0.20818 0.50355 0.21003 C 0.50355 0.20911 0.50355 0.20818 0.50355 0.20726 C 0.50607 0.20726 0.50607 0.20818 0.50607 0.20911 C 0.50859 0.20911 0.50859 0.20834 0.50859 0.20726 C 0.51111 0.20726 0.51111 0.20818 0.51111 0.20911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818 C 0.01015 -0.01219 0.04592 -0.01605 0.05885 -0.01605 C 0.13819 -0.01605 0.22022 0.0463 0.22022 0.1088 C 0.22022 0.07732 0.26111 0.0463 0.29948 0.0463 C 0.34045 0.0463 0.37882 0.07778 0.37882 0.1088 C 0.37882 0.09321 0.3993 0.07732 0.4197 0.07732 C 0.44019 0.07732 0.46067 0.09275 0.46067 0.1088 C 0.46067 0.10077 0.47083 0.09321 0.48107 0.09321 C 0.49132 0.09321 0.50156 0.10124 0.50156 0.1088 C 0.50156 0.10479 0.50659 0.10077 0.51171 0.10077 C 0.51441 0.10077 0.52196 0.10479 0.52196 0.1088 C 0.52196 0.10679 0.52465 0.10479 0.52708 0.10479 C 0.52708 0.10525 0.5322 0.10679 0.5322 0.1088 C 0.5322 0.10772 0.5322 0.10679 0.53489 0.10679 C 0.53489 0.10726 0.5375 0.10772 0.5375 0.1088 C 0.5375 0.10834 0.5375 0.10772 0.5375 0.10726 C 0.54019 0.10726 0.54019 0.10772 0.54019 0.10834 C 0.54288 0.10834 0.54288 0.10787 0.54288 0.10726 C 0.54557 0.10726 0.54557 0.10772 0.54557 0.10834 " pathEditMode="relative" rAng="0" ptsTypes="AAAAAAAAAAAAAAAAA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633 C 0.00651 -0.01127 0.02934 -0.01605 0.03758 -0.01605 C 0.08828 -0.01605 0.14062 0.06003 0.14062 0.13626 C 0.14062 0.09784 0.16675 0.06003 0.19132 0.06003 C 0.21745 0.06003 0.24201 0.09846 0.24201 0.13626 C 0.24201 0.11728 0.25503 0.09784 0.26814 0.09784 C 0.28116 0.09784 0.29427 0.11667 0.29427 0.13626 C 0.29427 0.12639 0.30078 0.11728 0.30729 0.11728 C 0.3138 0.11728 0.3204 0.127 0.3204 0.13626 C 0.3204 0.13133 0.32361 0.12639 0.32691 0.12639 C 0.32864 0.12639 0.33342 0.13133 0.33342 0.13626 C 0.33342 0.13379 0.33515 0.13133 0.33672 0.13133 C 0.33672 0.13179 0.33993 0.13379 0.33993 0.13626 C 0.33993 0.13503 0.33993 0.13379 0.34166 0.13379 C 0.34166 0.13426 0.3434 0.13503 0.3434 0.13626 C 0.3434 0.13565 0.3434 0.13503 0.3434 0.13441 C 0.34505 0.13441 0.34505 0.13503 0.34505 0.13565 C 0.34679 0.13565 0.34679 0.13503 0.34679 0.13441 C 0.34852 0.13441 0.34852 0.13503 0.34852 0.135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555 C 0.00382 -0.0108 0.01745 -0.01605 0.02231 -0.01605 C 0.05243 -0.01605 0.08359 0.06621 0.08359 0.14861 C 0.08359 0.1071 0.09905 0.06621 0.11372 0.06621 C 0.12917 0.06621 0.14384 0.10772 0.14384 0.14861 C 0.14384 0.12809 0.15156 0.1071 0.15929 0.1071 C 0.1671 0.1071 0.17483 0.12747 0.17483 0.14861 C 0.17483 0.13797 0.17873 0.12809 0.18264 0.12809 C 0.18646 0.12809 0.19037 0.13874 0.19037 0.14861 C 0.19037 0.14321 0.19228 0.13797 0.19427 0.13797 C 0.19523 0.13797 0.19809 0.14321 0.19809 0.14861 C 0.19809 0.14584 0.19913 0.14321 0.20009 0.14321 C 0.20009 0.14383 0.202 0.14584 0.202 0.14861 C 0.202 0.14722 0.202 0.14584 0.20304 0.14584 C 0.20304 0.14645 0.20408 0.14722 0.20408 0.14861 C 0.20408 0.148 0.20408 0.14722 0.20408 0.14661 C 0.20504 0.14661 0.20504 0.14722 0.20504 0.148 C 0.20608 0.148 0.20608 0.14738 0.20608 0.14661 C 0.20712 0.14661 0.20712 0.14722 0.20712 0.148 " pathEditMode="relative" rAng="0" ptsTypes="AAAAAAAAAAAAAAAAA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1991 C 0.00364 -0.01806 0.0164 -0.01605 0.021 -0.01605 C 0.0493 -0.01605 0.07856 -0.04506 0.07856 -0.07408 C 0.07856 -0.05957 0.09314 -0.04506 0.10685 -0.04506 C 0.12144 -0.04506 0.13515 -0.05972 0.13515 -0.07408 C 0.13515 -0.06698 0.14245 -0.05957 0.14974 -0.05957 C 0.15703 -0.05957 0.16432 -0.06667 0.16432 -0.07408 C 0.16432 -0.07037 0.16805 -0.06698 0.1717 -0.06698 C 0.17534 -0.06698 0.17899 -0.07068 0.17899 -0.07408 C 0.17899 -0.07222 0.18081 -0.07037 0.18264 -0.07037 C 0.18359 -0.07037 0.18628 -0.07222 0.18628 -0.07408 C 0.18628 -0.07315 0.18724 -0.07222 0.1881 -0.07222 C 0.1881 -0.07253 0.18993 -0.07315 0.18993 -0.07408 C 0.18993 -0.07361 0.18993 -0.07315 0.19088 -0.07315 C 0.19088 -0.07346 0.19184 -0.07361 0.19184 -0.07408 C 0.19184 -0.07392 0.19184 -0.07361 0.19184 -0.07346 C 0.19279 -0.07346 0.19279 -0.07361 0.19279 -0.07392 C 0.19375 -0.07392 0.19375 -0.07377 0.19375 -0.07346 C 0.1947 -0.07346 0.1947 -0.07361 0.1947 -0.07392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1" y="-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1038</Words>
  <Application>Microsoft Office PowerPoint</Application>
  <PresentationFormat>Custom</PresentationFormat>
  <Paragraphs>142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hành trình về quê ăn tết đẹp ở</dc:title>
  <dc:creator>Administrator</dc:creator>
  <cp:lastModifiedBy>admin</cp:lastModifiedBy>
  <cp:revision>44</cp:revision>
  <dcterms:created xsi:type="dcterms:W3CDTF">2006-08-16T00:00:00Z</dcterms:created>
  <dcterms:modified xsi:type="dcterms:W3CDTF">2023-02-12T04:42:13Z</dcterms:modified>
  <dc:identifier>DAE1a3NLKgs</dc:identifier>
</cp:coreProperties>
</file>