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7" r:id="rId3"/>
    <p:sldId id="276" r:id="rId4"/>
    <p:sldId id="282" r:id="rId5"/>
    <p:sldId id="274" r:id="rId6"/>
    <p:sldId id="300" r:id="rId7"/>
    <p:sldId id="301" r:id="rId8"/>
    <p:sldId id="283" r:id="rId9"/>
    <p:sldId id="279" r:id="rId10"/>
    <p:sldId id="302" r:id="rId11"/>
    <p:sldId id="288" r:id="rId12"/>
    <p:sldId id="281" r:id="rId13"/>
    <p:sldId id="286" r:id="rId14"/>
    <p:sldId id="287" r:id="rId15"/>
    <p:sldId id="289" r:id="rId16"/>
    <p:sldId id="305" r:id="rId17"/>
    <p:sldId id="294" r:id="rId18"/>
    <p:sldId id="303" r:id="rId19"/>
    <p:sldId id="306" r:id="rId20"/>
    <p:sldId id="292" r:id="rId21"/>
    <p:sldId id="297" r:id="rId22"/>
    <p:sldId id="307" r:id="rId23"/>
    <p:sldId id="291" r:id="rId24"/>
    <p:sldId id="308" r:id="rId25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DF7"/>
    <a:srgbClr val="C6C6C6"/>
    <a:srgbClr val="11507D"/>
    <a:srgbClr val="4189BB"/>
    <a:srgbClr val="008000"/>
    <a:srgbClr val="5294DB"/>
    <a:srgbClr val="F4F4F4"/>
    <a:srgbClr val="246693"/>
    <a:srgbClr val="33B9E2"/>
    <a:srgbClr val="426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4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0" y="-952500"/>
            <a:ext cx="13792200" cy="39052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lumMod val="9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94A99-BCA3-4CDA-9D86-2DBFC1F3C8D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2.xml"/><Relationship Id="rId7" Type="http://schemas.openxmlformats.org/officeDocument/2006/relationships/image" Target="../media/image2.jpeg"/><Relationship Id="rId6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3" name="Oval 2"/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-3162300" y="133350"/>
            <a:ext cx="1295400" cy="1295400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-1714500" y="5562600"/>
            <a:ext cx="1295400" cy="1295400"/>
          </a:xfrm>
          <a:prstGeom prst="ellipse">
            <a:avLst/>
          </a:prstGeom>
          <a:blipFill dpi="0" rotWithShape="0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15.emf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slide" Target="slide5.xml"/><Relationship Id="rId3" Type="http://schemas.openxmlformats.org/officeDocument/2006/relationships/image" Target="../media/image8.png"/><Relationship Id="rId2" Type="http://schemas.openxmlformats.org/officeDocument/2006/relationships/slide" Target="slide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9.png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>
            <a:fillRect/>
          </a:stretch>
        </p:blipFill>
        <p:spPr>
          <a:xfrm>
            <a:off x="1" y="-14666"/>
            <a:ext cx="12191999" cy="6858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1232" y="2890353"/>
            <a:ext cx="91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zh-CN" altLang="en-US" sz="34400" b="1" dirty="0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4251" y="4105238"/>
            <a:ext cx="342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Trang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54</a:t>
            </a:r>
            <a:endParaRPr lang="zh-CN" altLang="en-US" sz="32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83746" y="137700"/>
            <a:ext cx="6224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UBND QUẬN LONG BIÊN</a:t>
            </a:r>
            <a:endParaRPr lang="en-US" altLang="zh-CN" sz="2800" b="1" dirty="0" smtClean="0">
              <a:solidFill>
                <a:schemeClr val="tx2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TRƯỜNG TIỂU HỌC ÁI MỘ B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7"/>
          <p:cNvSpPr txBox="1">
            <a:spLocks noChangeArrowheads="1"/>
          </p:cNvSpPr>
          <p:nvPr/>
        </p:nvSpPr>
        <p:spPr bwMode="auto">
          <a:xfrm>
            <a:off x="4910903" y="2044800"/>
            <a:ext cx="16121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b="1" u="sng" dirty="0" err="1">
                <a:solidFill>
                  <a:srgbClr val="C00000"/>
                </a:solidFill>
                <a:ea typeface="Microsoft YaHei" panose="020B0503020204020204" pitchFamily="34" charset="-122"/>
              </a:rPr>
              <a:t>Toán</a:t>
            </a:r>
            <a:endParaRPr lang="zh-CN" altLang="en-US" sz="4800" b="1" u="sng" dirty="0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5" y="39109"/>
            <a:ext cx="1547446" cy="154744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8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89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349250" y="339725"/>
            <a:ext cx="11493500" cy="6178550"/>
          </a:xfrm>
          <a:prstGeom prst="plaque">
            <a:avLst>
              <a:gd name="adj" fmla="val 14406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7" y="3429000"/>
            <a:ext cx="5563574" cy="37090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48" y="1334499"/>
            <a:ext cx="4580987" cy="3746466"/>
          </a:xfrm>
          <a:prstGeom prst="rect">
            <a:avLst/>
          </a:prstGeom>
        </p:spPr>
      </p:pic>
      <p:sp>
        <p:nvSpPr>
          <p:cNvPr id="34" name="Text Box 49"/>
          <p:cNvSpPr txBox="1">
            <a:spLocks noChangeArrowheads="1"/>
          </p:cNvSpPr>
          <p:nvPr/>
        </p:nvSpPr>
        <p:spPr bwMode="auto">
          <a:xfrm>
            <a:off x="4583246" y="548523"/>
            <a:ext cx="287782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Tìm </a:t>
            </a:r>
            <a:r>
              <a:rPr lang="en-US" altLang="en-US" sz="4000" b="1" i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4000" b="1">
              <a:solidFill>
                <a:srgbClr val="24669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auto">
          <a:xfrm>
            <a:off x="6836653" y="2856117"/>
            <a:ext cx="4325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  <a:endParaRPr lang="en-US" altLang="en-US" sz="3600" b="1">
              <a:solidFill>
                <a:srgbClr val="5294D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6836653" y="1434369"/>
            <a:ext cx="4398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  <a:endParaRPr lang="en-US" altLang="en-US" sz="3600" b="1">
              <a:solidFill>
                <a:srgbClr val="5294D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 Box 52"/>
          <p:cNvSpPr txBox="1">
            <a:spLocks noChangeArrowheads="1"/>
          </p:cNvSpPr>
          <p:nvPr/>
        </p:nvSpPr>
        <p:spPr bwMode="auto">
          <a:xfrm>
            <a:off x="6836653" y="2145243"/>
            <a:ext cx="50060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10,29 ( GT)</a:t>
            </a:r>
            <a:endParaRPr lang="en-US" altLang="en-US" sz="3600" b="1">
              <a:solidFill>
                <a:srgbClr val="5294D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6836653" y="3566992"/>
            <a:ext cx="4622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2,5 (GT)</a:t>
            </a:r>
            <a:endParaRPr lang="en-US" altLang="en-US" sz="3600" b="1">
              <a:solidFill>
                <a:srgbClr val="5294D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197169" y="2105719"/>
            <a:ext cx="32162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Muốn tìm một số hạng ta làm như thế nào?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1401" y="2179608"/>
            <a:ext cx="3282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bị trừ ta làm như thế nào?</a:t>
            </a:r>
            <a:endParaRPr lang="en-US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7210" y="2179608"/>
            <a:ext cx="31997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trừ ta làm như thế nào?</a:t>
            </a:r>
            <a:endParaRPr lang="en-US" alt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39" grpId="1"/>
      <p:bldP spid="41" grpId="0"/>
      <p:bldP spid="41" grpId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35" y="0"/>
            <a:ext cx="4500000" cy="250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r="8146" b="12406"/>
          <a:stretch>
            <a:fillRect/>
          </a:stretch>
        </p:blipFill>
        <p:spPr>
          <a:xfrm>
            <a:off x="6648835" y="927064"/>
            <a:ext cx="4767220" cy="55546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" y="111846"/>
            <a:ext cx="7793826" cy="6896626"/>
          </a:xfrm>
          <a:prstGeom prst="rect">
            <a:avLst/>
          </a:prstGeom>
        </p:spPr>
      </p:pic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1653960" y="3190461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40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  <a:endParaRPr lang="en-US" altLang="en-US" sz="4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3516913" y="3949203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= 8,67 – 4,32 </a:t>
            </a:r>
            <a:endParaRPr lang="en-US" altLang="en-US" sz="40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 Box 50"/>
          <p:cNvSpPr txBox="1">
            <a:spLocks noChangeArrowheads="1"/>
          </p:cNvSpPr>
          <p:nvPr/>
        </p:nvSpPr>
        <p:spPr bwMode="auto">
          <a:xfrm>
            <a:off x="3516913" y="4713012"/>
            <a:ext cx="3724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4,35</a:t>
            </a:r>
            <a:endParaRPr lang="en-US" altLang="en-US" sz="40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49"/>
          <p:cNvSpPr txBox="1">
            <a:spLocks noChangeArrowheads="1"/>
          </p:cNvSpPr>
          <p:nvPr/>
        </p:nvSpPr>
        <p:spPr bwMode="auto">
          <a:xfrm>
            <a:off x="2756433" y="1083159"/>
            <a:ext cx="287782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Tìm 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40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50" y="240773"/>
            <a:ext cx="7769972" cy="6376453"/>
          </a:xfrm>
          <a:prstGeom prst="rect">
            <a:avLst/>
          </a:prstGeom>
        </p:spPr>
      </p:pic>
      <p:pic>
        <p:nvPicPr>
          <p:cNvPr id="8" name="图片 7" descr="图片包含 物体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57" y="372756"/>
            <a:ext cx="9580666" cy="6482490"/>
          </a:xfrm>
          <a:prstGeom prst="rect">
            <a:avLst/>
          </a:prstGeom>
        </p:spPr>
      </p:pic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1754188" y="3096721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10,29</a:t>
            </a:r>
            <a:endParaRPr lang="en-US" altLang="en-US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3576638" y="3604721"/>
            <a:ext cx="32175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10,29 – 6,85</a:t>
            </a:r>
            <a:endParaRPr lang="en-US" altLang="en-US" sz="36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3576638" y="4138121"/>
            <a:ext cx="2544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3,44</a:t>
            </a:r>
            <a:endParaRPr lang="en-US" altLang="en-US" sz="36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2609922" y="2409116"/>
            <a:ext cx="287782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4000" b="1">
              <a:solidFill>
                <a:srgbClr val="4189B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4389" y="1016001"/>
            <a:ext cx="5934412" cy="5064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944" y="461965"/>
            <a:ext cx="7247932" cy="6204229"/>
          </a:xfrm>
          <a:prstGeom prst="rect">
            <a:avLst/>
          </a:prstGeom>
        </p:spPr>
      </p:pic>
      <p:grpSp>
        <p:nvGrpSpPr>
          <p:cNvPr id="8" name="Group 1261"/>
          <p:cNvGrpSpPr/>
          <p:nvPr/>
        </p:nvGrpSpPr>
        <p:grpSpPr>
          <a:xfrm>
            <a:off x="9177502" y="2224748"/>
            <a:ext cx="467620" cy="422875"/>
            <a:chOff x="0" y="0"/>
            <a:chExt cx="935237" cy="845748"/>
          </a:xfrm>
        </p:grpSpPr>
        <p:sp>
          <p:nvSpPr>
            <p:cNvPr id="9" name="Shape 1259"/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9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Shape 1260"/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9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6922724" y="2893104"/>
            <a:ext cx="3968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8178800" y="3459911"/>
            <a:ext cx="3478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= 5,86 + 3,64</a:t>
            </a:r>
            <a:endParaRPr lang="en-US" altLang="en-US" sz="36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8178799" y="3981284"/>
            <a:ext cx="28673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 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   9,5</a:t>
            </a:r>
            <a:endParaRPr lang="en-US" altLang="en-US" sz="36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1230576" y="1513133"/>
            <a:ext cx="299529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4000" b="1">
              <a:solidFill>
                <a:srgbClr val="4189B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33" y="1380482"/>
            <a:ext cx="5066923" cy="4688958"/>
          </a:xfrm>
          <a:prstGeom prst="rect">
            <a:avLst/>
          </a:prstGeom>
        </p:spPr>
      </p:pic>
      <p:grpSp>
        <p:nvGrpSpPr>
          <p:cNvPr id="7" name="Group 1261"/>
          <p:cNvGrpSpPr/>
          <p:nvPr/>
        </p:nvGrpSpPr>
        <p:grpSpPr>
          <a:xfrm>
            <a:off x="8505294" y="1250000"/>
            <a:ext cx="467620" cy="422875"/>
            <a:chOff x="0" y="0"/>
            <a:chExt cx="935237" cy="845748"/>
          </a:xfrm>
        </p:grpSpPr>
        <p:sp>
          <p:nvSpPr>
            <p:cNvPr id="8" name="Shape 1259"/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9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Shape 1260"/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9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3" y="1149591"/>
            <a:ext cx="5150740" cy="5150740"/>
          </a:xfrm>
          <a:prstGeom prst="rect">
            <a:avLst/>
          </a:prstGeom>
        </p:spPr>
      </p:pic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6375638" y="2887746"/>
            <a:ext cx="3511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2,5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56"/>
          <p:cNvSpPr txBox="1">
            <a:spLocks noChangeArrowheads="1"/>
          </p:cNvSpPr>
          <p:nvPr/>
        </p:nvSpPr>
        <p:spPr bwMode="auto">
          <a:xfrm>
            <a:off x="7898206" y="3585093"/>
            <a:ext cx="2867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7,9 – 2,5</a:t>
            </a:r>
            <a:endParaRPr lang="en-US" altLang="en-US" sz="36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7933132" y="4118493"/>
            <a:ext cx="256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   5,4 </a:t>
            </a:r>
            <a:endParaRPr lang="en-US" altLang="en-US" sz="3600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6861295" y="2128845"/>
            <a:ext cx="299529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4000" b="1">
              <a:solidFill>
                <a:srgbClr val="4189B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83342" y="240506"/>
            <a:ext cx="10825316" cy="63769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3342" y="348455"/>
            <a:ext cx="1082531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quả dưa cân nặng 14,5 kg. Quả thứ nhất cân nặng 4,8 kg; quả thứ hai nhẹ hơn quả thứ nhất 1,2kg. Hỏi quả thứ ba cân nặng bao nhiêu ki-lô-gam?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2968266" y="2068380"/>
            <a:ext cx="632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  <a:endParaRPr lang="en-US" altLang="en-US" sz="36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5473700" y="2677331"/>
            <a:ext cx="121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4,8kg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5827306" y="5774732"/>
            <a:ext cx="1689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26"/>
          <p:cNvSpPr/>
          <p:nvPr/>
        </p:nvSpPr>
        <p:spPr bwMode="auto">
          <a:xfrm>
            <a:off x="8529901" y="3449828"/>
            <a:ext cx="209732" cy="2621651"/>
          </a:xfrm>
          <a:prstGeom prst="rightBrace">
            <a:avLst>
              <a:gd name="adj1" fmla="val 104167"/>
              <a:gd name="adj2" fmla="val 50000"/>
            </a:avLst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8838077" y="4468266"/>
            <a:ext cx="1677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14,5kg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7018531" y="4189917"/>
            <a:ext cx="1358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1,2kg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33"/>
          <p:cNvGrpSpPr/>
          <p:nvPr/>
        </p:nvGrpSpPr>
        <p:grpSpPr bwMode="auto">
          <a:xfrm>
            <a:off x="4242201" y="4594255"/>
            <a:ext cx="2641128" cy="284758"/>
            <a:chOff x="2064" y="3216"/>
            <a:chExt cx="1536" cy="192"/>
          </a:xfrm>
        </p:grpSpPr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17" name="Group 37"/>
          <p:cNvGrpSpPr/>
          <p:nvPr/>
        </p:nvGrpSpPr>
        <p:grpSpPr bwMode="auto">
          <a:xfrm>
            <a:off x="4242201" y="5531154"/>
            <a:ext cx="4100513" cy="341709"/>
            <a:chOff x="2064" y="3216"/>
            <a:chExt cx="1536" cy="192"/>
          </a:xfrm>
        </p:grpSpPr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42201" y="3544557"/>
            <a:ext cx="3644900" cy="455613"/>
            <a:chOff x="2768600" y="2807963"/>
            <a:chExt cx="3644900" cy="455613"/>
          </a:xfrm>
        </p:grpSpPr>
        <p:grpSp>
          <p:nvGrpSpPr>
            <p:cNvPr id="4" name="Group 20"/>
            <p:cNvGrpSpPr/>
            <p:nvPr/>
          </p:nvGrpSpPr>
          <p:grpSpPr bwMode="auto">
            <a:xfrm>
              <a:off x="2768600" y="2807963"/>
              <a:ext cx="3644900" cy="455613"/>
              <a:chOff x="2064" y="3216"/>
              <a:chExt cx="1536" cy="192"/>
            </a:xfrm>
          </p:grpSpPr>
          <p:sp>
            <p:nvSpPr>
              <p:cNvPr id="5" name="Line 21"/>
              <p:cNvSpPr>
                <a:spLocks noChangeShapeType="1"/>
              </p:cNvSpPr>
              <p:nvPr/>
            </p:nvSpPr>
            <p:spPr bwMode="auto">
              <a:xfrm>
                <a:off x="2064" y="3312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6" name="Line 22"/>
              <p:cNvSpPr>
                <a:spLocks noChangeShapeType="1"/>
              </p:cNvSpPr>
              <p:nvPr/>
            </p:nvSpPr>
            <p:spPr bwMode="auto">
              <a:xfrm>
                <a:off x="2064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" name="Line 23"/>
              <p:cNvSpPr>
                <a:spLocks noChangeShapeType="1"/>
              </p:cNvSpPr>
              <p:nvPr/>
            </p:nvSpPr>
            <p:spPr bwMode="auto">
              <a:xfrm>
                <a:off x="3600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</p:grp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>
              <a:off x="5409728" y="2892668"/>
              <a:ext cx="1" cy="259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5050622" y="4714399"/>
            <a:ext cx="1206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2037" r="23247"/>
          <a:stretch>
            <a:fillRect/>
          </a:stretch>
        </p:blipFill>
        <p:spPr>
          <a:xfrm>
            <a:off x="10347800" y="4956009"/>
            <a:ext cx="1720063" cy="21053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18898" y="3485278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1: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36182" y="4450834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2: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34527" y="5385602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3: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242201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86957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/>
          <p:cNvSpPr/>
          <p:nvPr/>
        </p:nvSpPr>
        <p:spPr>
          <a:xfrm rot="5400000">
            <a:off x="5785924" y="1532280"/>
            <a:ext cx="509558" cy="3692796"/>
          </a:xfrm>
          <a:prstGeom prst="leftBrace">
            <a:avLst>
              <a:gd name="adj1" fmla="val 30653"/>
              <a:gd name="adj2" fmla="val 50000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 rot="16200000">
            <a:off x="7146805" y="3608009"/>
            <a:ext cx="473191" cy="973884"/>
          </a:xfrm>
          <a:prstGeom prst="leftBrace">
            <a:avLst>
              <a:gd name="adj1" fmla="val 14468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Arc 38"/>
          <p:cNvSpPr/>
          <p:nvPr/>
        </p:nvSpPr>
        <p:spPr>
          <a:xfrm rot="8011875">
            <a:off x="3191301" y="470097"/>
            <a:ext cx="4762506" cy="4762504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 rot="8011875">
            <a:off x="2691111" y="-794624"/>
            <a:ext cx="7191689" cy="7191686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1355735" y="927100"/>
            <a:ext cx="60229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05326" y="927100"/>
            <a:ext cx="279757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911322" y="1435100"/>
            <a:ext cx="128363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346422" y="1497338"/>
            <a:ext cx="236857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83300" y="1496076"/>
            <a:ext cx="146962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887101" y="1496076"/>
            <a:ext cx="326349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641605" y="2018038"/>
            <a:ext cx="19778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96964" y="1991376"/>
            <a:ext cx="5716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/>
      <p:bldP spid="12" grpId="0"/>
      <p:bldP spid="22" grpId="0"/>
      <p:bldP spid="28" grpId="0"/>
      <p:bldP spid="29" grpId="0"/>
      <p:bldP spid="30" grpId="0"/>
      <p:bldP spid="34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61"/>
          <p:cNvGrpSpPr/>
          <p:nvPr/>
        </p:nvGrpSpPr>
        <p:grpSpPr>
          <a:xfrm>
            <a:off x="5576197" y="2013179"/>
            <a:ext cx="575888" cy="4228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36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36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7724851" y="4786859"/>
            <a:ext cx="575888" cy="4228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36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36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97335" flipH="1">
            <a:off x="3843994" y="275837"/>
            <a:ext cx="7594799" cy="6626054"/>
          </a:xfrm>
          <a:prstGeom prst="rect">
            <a:avLst/>
          </a:prstGeom>
        </p:spPr>
      </p:pic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742343" y="2319377"/>
            <a:ext cx="64751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hai cân nặng là: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6421440" y="1719124"/>
            <a:ext cx="243990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  <a:endParaRPr lang="en-US" altLang="en-US" sz="36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28822" y="2919630"/>
            <a:ext cx="56305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4,8 – 1,2 = 3,6 (kg)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695422" y="3519883"/>
            <a:ext cx="6568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ba cân nặng là: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076422" y="4120136"/>
            <a:ext cx="6662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14,5 – (4,8 + 3,6) = 6,1 (kg)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620525" y="4720387"/>
            <a:ext cx="352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Đáp số: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 6,1kg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46" y="61853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41300" y="240505"/>
            <a:ext cx="11709400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/>
          <p:cNvGraphicFramePr/>
          <p:nvPr/>
        </p:nvGraphicFramePr>
        <p:xfrm>
          <a:off x="229035" y="1974937"/>
          <a:ext cx="11709399" cy="4209182"/>
        </p:xfrm>
        <a:graphic>
          <a:graphicData uri="http://schemas.openxmlformats.org/drawingml/2006/table">
            <a:tbl>
              <a:tblPr/>
              <a:tblGrid>
                <a:gridCol w="1211317"/>
                <a:gridCol w="908486"/>
                <a:gridCol w="1009430"/>
                <a:gridCol w="4138668"/>
                <a:gridCol w="4441498"/>
              </a:tblGrid>
              <a:tr h="831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a - b - c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a - (b + c)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061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8,9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63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12,38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2,08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049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16,72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8,4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11507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34"/>
          <p:cNvSpPr txBox="1">
            <a:spLocks noChangeArrowheads="1"/>
          </p:cNvSpPr>
          <p:nvPr/>
        </p:nvSpPr>
        <p:spPr bwMode="auto">
          <a:xfrm>
            <a:off x="781933" y="530225"/>
            <a:ext cx="10726726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Tính rồi so sánh giá trị của </a:t>
            </a:r>
            <a:endParaRPr lang="en-US" altLang="en-US" sz="40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- c và a - (b + c):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3410141" y="4100590"/>
            <a:ext cx="32624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4,3 – 2,08 </a:t>
            </a:r>
            <a:endParaRPr lang="en-US" altLang="en-US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8,08 - 2,08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3349662" y="5139017"/>
            <a:ext cx="32512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8,4 – 3,6 </a:t>
            </a:r>
            <a:endParaRPr lang="en-US" altLang="en-US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8,32 - 3,6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4,72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7668214" y="4100590"/>
            <a:ext cx="35637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(4,3 + 2,08) </a:t>
            </a:r>
            <a:endParaRPr lang="en-US" altLang="en-US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12,38 - 6,38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7525046" y="5139017"/>
            <a:ext cx="3358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(8,4 + 3,6) </a:t>
            </a:r>
            <a:endParaRPr lang="en-US" altLang="en-US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16,72 - 12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4,72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349433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4524995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555566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3857566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6,6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3433272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4163551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5194216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753657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876894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9852585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10587416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10083341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9450224" y="2809767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8464361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10533869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8090854" y="2809767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 Box 43"/>
          <p:cNvSpPr txBox="1">
            <a:spLocks noChangeArrowheads="1"/>
          </p:cNvSpPr>
          <p:nvPr/>
        </p:nvSpPr>
        <p:spPr bwMode="auto">
          <a:xfrm>
            <a:off x="4956223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6083734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4560783" y="3377569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5659440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9300344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5,8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7538053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8042127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55"/>
          <p:cNvSpPr txBox="1">
            <a:spLocks noChangeArrowheads="1"/>
          </p:cNvSpPr>
          <p:nvPr/>
        </p:nvSpPr>
        <p:spPr bwMode="auto">
          <a:xfrm>
            <a:off x="8825124" y="3394542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6" grpId="0" build="p"/>
      <p:bldP spid="7" grpId="0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342" y="240505"/>
            <a:ext cx="10825316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9"/>
          <p:cNvSpPr txBox="1">
            <a:spLocks noChangeArrowheads="1"/>
          </p:cNvSpPr>
          <p:nvPr/>
        </p:nvSpPr>
        <p:spPr bwMode="auto">
          <a:xfrm>
            <a:off x="683342" y="3505308"/>
            <a:ext cx="379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62"/>
          <p:cNvSpPr txBox="1">
            <a:spLocks noChangeArrowheads="1"/>
          </p:cNvSpPr>
          <p:nvPr/>
        </p:nvSpPr>
        <p:spPr bwMode="auto">
          <a:xfrm>
            <a:off x="683342" y="3388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i="1">
                <a:latin typeface="Times New Roman" panose="02020603050405020304" pitchFamily="18" charset="0"/>
              </a:rPr>
              <a:t>So sánh giá trị của biểu thức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 </a:t>
            </a:r>
            <a:r>
              <a:rPr lang="en-US" altLang="en-US" sz="3600" b="1">
                <a:latin typeface="Times New Roman" panose="02020603050405020304" pitchFamily="18" charset="0"/>
              </a:rPr>
              <a:t>khi a = 8,9;  b = 2,3;  c = 3,5 ?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3231493" y="164850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683342" y="23000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- Khi a = 12,38;  b = 4,3;  c = 2,08 thì giá trị của hai biểu thức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</a:t>
            </a:r>
            <a:r>
              <a:rPr lang="en-US" altLang="en-US" sz="36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 – c và a – ( b + c) </a:t>
            </a:r>
            <a:r>
              <a:rPr lang="en-US" altLang="en-US" sz="3600" b="1">
                <a:latin typeface="Times New Roman" panose="02020603050405020304" pitchFamily="18" charset="0"/>
              </a:rPr>
              <a:t>thế nào?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62"/>
          <p:cNvSpPr txBox="1">
            <a:spLocks noChangeArrowheads="1"/>
          </p:cNvSpPr>
          <p:nvPr/>
        </p:nvSpPr>
        <p:spPr bwMode="auto">
          <a:xfrm>
            <a:off x="3231493" y="382847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3342" y="4817259"/>
            <a:ext cx="10825316" cy="12003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Khi trừ một số thập phân cho một tổng các số thập phân, ta có thể lấy số đó trừ đi các số hạng của tổng.</a:t>
            </a:r>
            <a:endParaRPr lang="en-US" altLang="en-US" sz="36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581" y="1644081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62773" y="3828472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ultidocument 10"/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201" r="68766" b="63098"/>
          <a:stretch>
            <a:fillRect/>
          </a:stretch>
        </p:blipFill>
        <p:spPr>
          <a:xfrm>
            <a:off x="6096000" y="484000"/>
            <a:ext cx="6188205" cy="5890000"/>
          </a:xfrm>
          <a:prstGeom prst="rect">
            <a:avLst/>
          </a:prstGeom>
        </p:spPr>
      </p:pic>
      <p:sp>
        <p:nvSpPr>
          <p:cNvPr id="10" name="Text Box 83"/>
          <p:cNvSpPr txBox="1">
            <a:spLocks noChangeArrowheads="1"/>
          </p:cNvSpPr>
          <p:nvPr/>
        </p:nvSpPr>
        <p:spPr bwMode="auto">
          <a:xfrm>
            <a:off x="2180770" y="20997"/>
            <a:ext cx="7830457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1515" r="69651" b="61689"/>
          <a:stretch>
            <a:fillRect/>
          </a:stretch>
        </p:blipFill>
        <p:spPr>
          <a:xfrm flipH="1">
            <a:off x="435427" y="675900"/>
            <a:ext cx="5415481" cy="6140881"/>
          </a:xfrm>
          <a:prstGeom prst="rect">
            <a:avLst/>
          </a:prstGeom>
        </p:spPr>
      </p:pic>
      <p:sp>
        <p:nvSpPr>
          <p:cNvPr id="8" name="Text Box 77"/>
          <p:cNvSpPr txBox="1">
            <a:spLocks noChangeArrowheads="1"/>
          </p:cNvSpPr>
          <p:nvPr/>
        </p:nvSpPr>
        <p:spPr bwMode="auto">
          <a:xfrm>
            <a:off x="1492715" y="1853669"/>
            <a:ext cx="3647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   </a:t>
            </a:r>
            <a:endParaRPr lang="en-US" altLang="en-US" sz="4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78"/>
          <p:cNvSpPr txBox="1">
            <a:spLocks noChangeArrowheads="1"/>
          </p:cNvSpPr>
          <p:nvPr/>
        </p:nvSpPr>
        <p:spPr bwMode="auto">
          <a:xfrm>
            <a:off x="6969034" y="1853669"/>
            <a:ext cx="46794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( 6,24 + 10,5)   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4" y="3293333"/>
            <a:ext cx="5415482" cy="3824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双波形 2"/>
          <p:cNvSpPr/>
          <p:nvPr/>
        </p:nvSpPr>
        <p:spPr>
          <a:xfrm>
            <a:off x="5723445" y="1097087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hape 887"/>
          <p:cNvSpPr/>
          <p:nvPr/>
        </p:nvSpPr>
        <p:spPr>
          <a:xfrm>
            <a:off x="7041540" y="1425803"/>
            <a:ext cx="4731360" cy="78996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Rèn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kĩ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năng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trừ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hai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thập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phân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  <a:endParaRPr lang="en-US" altLang="zh-CN" sz="2400" b="1" dirty="0">
              <a:solidFill>
                <a:srgbClr val="4189B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0774" y="1491691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Microsoft YaHei" panose="020B0503020204020204" pitchFamily="34" charset="-122"/>
              </a:rPr>
              <a:t>01</a:t>
            </a:r>
            <a:endParaRPr lang="zh-CN" altLang="en-US" sz="4000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双波形 5"/>
          <p:cNvSpPr/>
          <p:nvPr/>
        </p:nvSpPr>
        <p:spPr>
          <a:xfrm>
            <a:off x="5723445" y="2877755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hape 887"/>
          <p:cNvSpPr/>
          <p:nvPr/>
        </p:nvSpPr>
        <p:spPr>
          <a:xfrm>
            <a:off x="7041540" y="3021805"/>
            <a:ext cx="4731360" cy="115929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Tìm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thành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phần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chưa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biết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phép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cộng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phép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trừ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với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thập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phân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  <a:endParaRPr lang="en-US" altLang="zh-CN" sz="2400" b="1" dirty="0">
              <a:solidFill>
                <a:srgbClr val="4189B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60774" y="3272359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Microsoft YaHei" panose="020B0503020204020204" pitchFamily="34" charset="-122"/>
              </a:rPr>
              <a:t>02</a:t>
            </a:r>
            <a:endParaRPr lang="zh-CN" altLang="en-US" sz="4000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双波形 9"/>
          <p:cNvSpPr/>
          <p:nvPr/>
        </p:nvSpPr>
        <p:spPr>
          <a:xfrm>
            <a:off x="5723445" y="4658423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Shape 887"/>
          <p:cNvSpPr/>
          <p:nvPr/>
        </p:nvSpPr>
        <p:spPr>
          <a:xfrm>
            <a:off x="7041540" y="5171807"/>
            <a:ext cx="4731360" cy="420628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Cách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trừ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cho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tổng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  <a:endParaRPr lang="en-US" altLang="zh-CN" sz="2400" b="1" dirty="0">
              <a:solidFill>
                <a:srgbClr val="4189B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60774" y="5053027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Microsoft YaHei" panose="020B0503020204020204" pitchFamily="34" charset="-122"/>
              </a:rPr>
              <a:t>03</a:t>
            </a:r>
            <a:endParaRPr lang="zh-CN" altLang="en-US" sz="4000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9100" y="2810694"/>
            <a:ext cx="42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MỤC TIÊU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/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/>
          <p:cNvSpPr txBox="1">
            <a:spLocks noChangeArrowheads="1"/>
          </p:cNvSpPr>
          <p:nvPr/>
        </p:nvSpPr>
        <p:spPr bwMode="auto">
          <a:xfrm>
            <a:off x="4400664" y="793103"/>
            <a:ext cx="33906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8,3 – 1,4 – 3,6 </a:t>
            </a:r>
            <a:endParaRPr lang="en-US" altLang="en-US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1769122" y="2177010"/>
            <a:ext cx="365204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8,3 – 1,4 – 3,6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6,9     – 3,6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7380274" y="1743401"/>
            <a:ext cx="42453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(1,4 + 3,6)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  5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2180770" y="20997"/>
            <a:ext cx="7830457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/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/>
          <p:cNvSpPr txBox="1">
            <a:spLocks noChangeArrowheads="1"/>
          </p:cNvSpPr>
          <p:nvPr/>
        </p:nvSpPr>
        <p:spPr bwMode="auto">
          <a:xfrm>
            <a:off x="4256497" y="793103"/>
            <a:ext cx="45384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</a:t>
            </a:r>
            <a:endParaRPr lang="en-US" altLang="en-US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1611912" y="1979089"/>
            <a:ext cx="406683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18,64  –   16,74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7380274" y="1743401"/>
            <a:ext cx="42453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6,24 - 10,5 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12,4     – 10,5 </a:t>
            </a:r>
            <a:endParaRPr lang="en-US" altLang="en-US" sz="36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 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2180770" y="20997"/>
            <a:ext cx="7830457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35" y="-2594657"/>
            <a:ext cx="4500000" cy="250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1547">
            <a:off x="912287" y="1468740"/>
            <a:ext cx="4098247" cy="33516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4241" flipH="1">
            <a:off x="7689700" y="2011887"/>
            <a:ext cx="3696985" cy="3023503"/>
          </a:xfrm>
          <a:prstGeom prst="rect">
            <a:avLst/>
          </a:prstGeom>
        </p:spPr>
      </p:pic>
      <p:sp>
        <p:nvSpPr>
          <p:cNvPr id="6" name="Shape 233"/>
          <p:cNvSpPr/>
          <p:nvPr/>
        </p:nvSpPr>
        <p:spPr>
          <a:xfrm rot="21221547">
            <a:off x="1632935" y="2607784"/>
            <a:ext cx="3136900" cy="54373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Xem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lại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bài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học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  <a:endParaRPr lang="en-US" altLang="zh-CN" sz="3200" b="1" dirty="0">
              <a:solidFill>
                <a:srgbClr val="4189B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Shape 233"/>
          <p:cNvSpPr/>
          <p:nvPr/>
        </p:nvSpPr>
        <p:spPr>
          <a:xfrm rot="944241">
            <a:off x="8275951" y="2596460"/>
            <a:ext cx="2685810" cy="152862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bài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 </a:t>
            </a:r>
            <a:r>
              <a:rPr lang="en-US" altLang="zh-CN" sz="3200" b="1" i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</a:t>
            </a:r>
            <a:r>
              <a:rPr lang="en-US" altLang="zh-CN" sz="3200" b="1" i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i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tập</a:t>
            </a:r>
            <a:r>
              <a:rPr lang="en-US" altLang="zh-CN" sz="3200" b="1" i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i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chung</a:t>
            </a:r>
            <a:endParaRPr lang="zh-CN" altLang="en-US" sz="3200" b="1" i="1" dirty="0">
              <a:solidFill>
                <a:srgbClr val="4189B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11155" r="49812" b="39973"/>
          <a:stretch>
            <a:fillRect/>
          </a:stretch>
        </p:blipFill>
        <p:spPr>
          <a:xfrm>
            <a:off x="1771754" y="3086210"/>
            <a:ext cx="3979875" cy="3351667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 t="11155" r="13543" b="39973"/>
          <a:stretch>
            <a:fillRect/>
          </a:stretch>
        </p:blipFill>
        <p:spPr>
          <a:xfrm>
            <a:off x="6648835" y="3084573"/>
            <a:ext cx="3979875" cy="3351667"/>
          </a:xfrm>
          <a:prstGeom prst="rect">
            <a:avLst/>
          </a:prstGeom>
        </p:spPr>
      </p:pic>
      <p:sp>
        <p:nvSpPr>
          <p:cNvPr id="10" name="文本框 3"/>
          <p:cNvSpPr txBox="1"/>
          <p:nvPr/>
        </p:nvSpPr>
        <p:spPr>
          <a:xfrm>
            <a:off x="4389945" y="955398"/>
            <a:ext cx="4361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DẶN DÒ</a:t>
            </a:r>
            <a:endParaRPr lang="zh-CN" altLang="en-US" sz="66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3182" y="1586359"/>
            <a:ext cx="9102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HỌC TỐT!</a:t>
            </a:r>
            <a:endParaRPr lang="zh-CN" altLang="en-US" sz="41300" b="1" dirty="0">
              <a:solidFill>
                <a:srgbClr val="11507D"/>
              </a:solidFill>
              <a:ea typeface="Microsoft YaHei" panose="020B0503020204020204" pitchFamily="34" charset="-122"/>
            </a:endParaRPr>
          </a:p>
        </p:txBody>
      </p:sp>
      <p:sp>
        <p:nvSpPr>
          <p:cNvPr id="12" name="文本框 7"/>
          <p:cNvSpPr txBox="1">
            <a:spLocks noChangeArrowheads="1"/>
          </p:cNvSpPr>
          <p:nvPr/>
        </p:nvSpPr>
        <p:spPr bwMode="auto">
          <a:xfrm>
            <a:off x="435274" y="538439"/>
            <a:ext cx="6200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7E7AAE"/>
                </a:solidFill>
                <a:ea typeface="Microsoft YaHei" panose="020B0503020204020204" pitchFamily="34" charset="-122"/>
              </a:rPr>
              <a:t>CHÚC CÁC EM</a:t>
            </a:r>
            <a:endParaRPr lang="zh-CN" altLang="en-US" sz="6600" b="1" dirty="0">
              <a:solidFill>
                <a:srgbClr val="7E7AAE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90576" y="1346825"/>
            <a:ext cx="102108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KHỞI ĐỘNG</a:t>
            </a:r>
            <a:endParaRPr lang="zh-CN" altLang="en-US" sz="115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35" y="-2705100"/>
            <a:ext cx="4500000" cy="2500000"/>
          </a:xfrm>
          <a:prstGeom prst="rect">
            <a:avLst/>
          </a:prstGeom>
        </p:spPr>
      </p:pic>
      <p:pic>
        <p:nvPicPr>
          <p:cNvPr id="4" name="图片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07" y="1199299"/>
            <a:ext cx="5183079" cy="5183079"/>
          </a:xfrm>
          <a:prstGeom prst="rect">
            <a:avLst/>
          </a:prstGeom>
        </p:spPr>
      </p:pic>
      <p:sp>
        <p:nvSpPr>
          <p:cNvPr id="6" name="Shape 233"/>
          <p:cNvSpPr/>
          <p:nvPr/>
        </p:nvSpPr>
        <p:spPr>
          <a:xfrm>
            <a:off x="3592546" y="3501355"/>
            <a:ext cx="4500000" cy="171329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Lato Regular"/>
              </a:rPr>
              <a:t>CHÚ SÒ </a:t>
            </a:r>
            <a:endParaRPr lang="en-US" sz="54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  <a:sym typeface="Lato Regular"/>
            </a:endParaRPr>
          </a:p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Lato Regular"/>
              </a:rPr>
              <a:t>DỄ THƯƠNG</a:t>
            </a:r>
            <a:endParaRPr sz="54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  <a:sym typeface="Lato Regular"/>
            </a:endParaRPr>
          </a:p>
        </p:txBody>
      </p:sp>
      <p:grpSp>
        <p:nvGrpSpPr>
          <p:cNvPr id="7" name="Group 1261"/>
          <p:cNvGrpSpPr/>
          <p:nvPr/>
        </p:nvGrpSpPr>
        <p:grpSpPr>
          <a:xfrm>
            <a:off x="4095127" y="3425906"/>
            <a:ext cx="467620" cy="422875"/>
            <a:chOff x="0" y="0"/>
            <a:chExt cx="935237" cy="845748"/>
          </a:xfrm>
        </p:grpSpPr>
        <p:sp>
          <p:nvSpPr>
            <p:cNvPr id="8" name="Shape 1259"/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9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Shape 1260"/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9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" name="图片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9" y="1454567"/>
            <a:ext cx="4111353" cy="2903433"/>
          </a:xfrm>
          <a:prstGeom prst="rect">
            <a:avLst/>
          </a:prstGeom>
        </p:spPr>
      </p:pic>
      <p:pic>
        <p:nvPicPr>
          <p:cNvPr id="12" name="图片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765088" y="3363314"/>
            <a:ext cx="4343160" cy="306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Diagonal Corners Rounded 16"/>
          <p:cNvSpPr/>
          <p:nvPr/>
        </p:nvSpPr>
        <p:spPr>
          <a:xfrm>
            <a:off x="1587500" y="966615"/>
            <a:ext cx="9017000" cy="53117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51" name="Line 43"/>
          <p:cNvSpPr>
            <a:spLocks noChangeShapeType="1"/>
          </p:cNvSpPr>
          <p:nvPr/>
        </p:nvSpPr>
        <p:spPr bwMode="auto">
          <a:xfrm>
            <a:off x="5543550" y="4284196"/>
            <a:ext cx="685800" cy="0"/>
          </a:xfrm>
          <a:prstGeom prst="line">
            <a:avLst/>
          </a:prstGeom>
          <a:noFill/>
          <a:ln w="28575">
            <a:solidFill>
              <a:srgbClr val="11507D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5505450" y="43670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2,1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54" name="Text Box 46"/>
          <p:cNvSpPr txBox="1">
            <a:spLocks noChangeArrowheads="1"/>
          </p:cNvSpPr>
          <p:nvPr/>
        </p:nvSpPr>
        <p:spPr bwMode="auto">
          <a:xfrm>
            <a:off x="4565650" y="2244036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9,6 – 7,5</a:t>
            </a:r>
            <a:r>
              <a:rPr lang="en-US" altLang="en-US" sz="3600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3600">
              <a:solidFill>
                <a:srgbClr val="1150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55" name="Text Box 47"/>
          <p:cNvSpPr txBox="1">
            <a:spLocks noChangeArrowheads="1"/>
          </p:cNvSpPr>
          <p:nvPr/>
        </p:nvSpPr>
        <p:spPr bwMode="auto">
          <a:xfrm>
            <a:off x="4781550" y="3027578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–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5556250" y="2814424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9,6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3617086" y="1295433"/>
            <a:ext cx="5211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" y="3073400"/>
            <a:ext cx="4111353" cy="2903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82463" y="3622487"/>
            <a:ext cx="807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7,5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1150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43054" grpId="0"/>
      <p:bldP spid="43055" grpId="0"/>
      <p:bldP spid="43056" grpId="0"/>
      <p:bldP spid="4305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Diagonal Corners Rounded 13"/>
          <p:cNvSpPr/>
          <p:nvPr/>
        </p:nvSpPr>
        <p:spPr>
          <a:xfrm>
            <a:off x="1816820" y="773128"/>
            <a:ext cx="9017000" cy="531174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4651074" y="3320060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5114082" y="3047111"/>
            <a:ext cx="82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5009198" y="4435907"/>
            <a:ext cx="78347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4915509" y="4435907"/>
            <a:ext cx="9412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4248150" y="2413000"/>
            <a:ext cx="2557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4,7 – 2,4 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1816820" y="1163975"/>
            <a:ext cx="591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131520" y="3154092"/>
            <a:ext cx="4935690" cy="34855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89384" y="3783186"/>
            <a:ext cx="796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2,4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1150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8" grpId="0"/>
      <p:bldP spid="43049" grpId="0"/>
      <p:bldP spid="43050" grpId="0" animBg="1"/>
      <p:bldP spid="43053" grpId="0"/>
      <p:bldP spid="43057" grpId="0"/>
      <p:bldP spid="4305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43050" y="796637"/>
            <a:ext cx="102570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zh-CN" altLang="en-US" sz="115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224647" y="0"/>
            <a:ext cx="11742706" cy="67080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00" b="90000" l="55889" r="98444">
                        <a14:foregroundMark x1="60889" y1="23800" x2="58222" y2="36000"/>
                        <a14:foregroundMark x1="58222" y1="36000" x2="58222" y2="38800"/>
                        <a14:foregroundMark x1="55889" y1="35600" x2="56444" y2="41400"/>
                        <a14:foregroundMark x1="69667" y1="10800" x2="79667" y2="5800"/>
                        <a14:foregroundMark x1="97667" y1="28800" x2="98225" y2="33400"/>
                        <a14:backgroundMark x1="57667" y1="49600" x2="60889" y2="76400"/>
                        <a14:backgroundMark x1="66667" y1="7600" x2="64444" y2="12200"/>
                        <a14:backgroundMark x1="95889" y1="18400" x2="95889" y2="18400"/>
                        <a14:backgroundMark x1="98889" y1="33400" x2="98889" y2="33400"/>
                        <a14:backgroundMark x1="99111" y1="34600" x2="99111" y2="37000"/>
                        <a14:backgroundMark x1="98889" y1="34200" x2="98444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3" r="1"/>
          <a:stretch>
            <a:fillRect/>
          </a:stretch>
        </p:blipFill>
        <p:spPr>
          <a:xfrm>
            <a:off x="6639567" y="551722"/>
            <a:ext cx="5334000" cy="65580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8" r="1" b="35582"/>
          <a:stretch>
            <a:fillRect/>
          </a:stretch>
        </p:blipFill>
        <p:spPr>
          <a:xfrm>
            <a:off x="0" y="1375992"/>
            <a:ext cx="4889500" cy="5182022"/>
          </a:xfrm>
          <a:prstGeom prst="rect">
            <a:avLst/>
          </a:prstGeom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1372157" y="518109"/>
            <a:ext cx="5334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  <a:endParaRPr lang="en-US" altLang="en-US" sz="40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4331" y="3211004"/>
            <a:ext cx="327466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4331" y="3988146"/>
            <a:ext cx="3185614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921974" y="2153109"/>
            <a:ext cx="3382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998974" y="2799440"/>
            <a:ext cx="265429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  <a:endParaRPr lang="en-US" altLang="en-US" sz="36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906" y="1375991"/>
            <a:ext cx="4889500" cy="5182022"/>
            <a:chOff x="11906" y="1375991"/>
            <a:chExt cx="4889500" cy="5182022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>
              <a:fillRect/>
            </a:stretch>
          </p:blipFill>
          <p:spPr>
            <a:xfrm>
              <a:off x="11906" y="1375991"/>
              <a:ext cx="4889500" cy="518202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4330" y="3339072"/>
              <a:ext cx="372285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150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Hãy nêu cách đặt tính.</a:t>
              </a:r>
              <a:endParaRPr lang="en-US" sz="3600">
                <a:solidFill>
                  <a:srgbClr val="11507D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92920" y="401874"/>
            <a:ext cx="6228870" cy="5583749"/>
            <a:chOff x="5951224" y="-457572"/>
            <a:chExt cx="6228870" cy="5182022"/>
          </a:xfrm>
        </p:grpSpPr>
        <p:pic>
          <p:nvPicPr>
            <p:cNvPr id="18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>
              <a:fillRect/>
            </a:stretch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844974" y="645395"/>
              <a:ext cx="426390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Viết số trừ dưới số bị trừ sao cho các chữ số ở cùng một hàng đặt thẳng cột với nhau.</a:t>
              </a:r>
              <a:endParaRPr lang="en-US" sz="28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1375990"/>
            <a:ext cx="5193698" cy="5182022"/>
            <a:chOff x="11906" y="1375991"/>
            <a:chExt cx="5193698" cy="5182022"/>
          </a:xfrm>
        </p:grpSpPr>
        <p:pic>
          <p:nvPicPr>
            <p:cNvPr id="26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>
              <a:fillRect/>
            </a:stretch>
          </p:blipFill>
          <p:spPr>
            <a:xfrm>
              <a:off x="11906" y="1375991"/>
              <a:ext cx="5193698" cy="518202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5217" y="2721576"/>
              <a:ext cx="350348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11507D"/>
                  </a:solidFill>
                  <a:latin typeface="Times New Roman" panose="02020603050405020304" pitchFamily="18" charset="0"/>
                </a:rPr>
                <a:t>Muốn trừ một số thập phân cho một số thập phân ta làm như thế nào?</a:t>
              </a:r>
              <a:endParaRPr lang="en-US" sz="2800">
                <a:solidFill>
                  <a:srgbClr val="11507D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93698" y="401874"/>
            <a:ext cx="6528092" cy="5904404"/>
            <a:chOff x="5951224" y="-457572"/>
            <a:chExt cx="6228870" cy="5182022"/>
          </a:xfrm>
        </p:grpSpPr>
        <p:pic>
          <p:nvPicPr>
            <p:cNvPr id="29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>
              <a:fillRect/>
            </a:stretch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757363" y="712272"/>
              <a:ext cx="4351519" cy="2755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Ta trừ như trừ các số tự nhiên.</a:t>
              </a:r>
              <a:endPara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Viết dấu phẩy ở hiệu thẳng cột với các dấu phẩy của số bị trừ và số trừ.</a:t>
              </a:r>
              <a:endParaRPr lang="en-US" sz="2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/>
          <p:cNvSpPr/>
          <p:nvPr/>
        </p:nvSpPr>
        <p:spPr>
          <a:xfrm>
            <a:off x="400050" y="209551"/>
            <a:ext cx="11295924" cy="64389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478900" y="1616406"/>
            <a:ext cx="2617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  <a:endParaRPr lang="en-US" altLang="en-US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294696" y="1576655"/>
            <a:ext cx="2349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  <a:endParaRPr lang="en-US" altLang="en-US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050" y="1635368"/>
            <a:ext cx="2879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  <a:endParaRPr lang="en-US" altLang="en-US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78534" y="1616406"/>
            <a:ext cx="2801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  <a:endParaRPr lang="en-US" altLang="en-US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692988" y="3655795"/>
            <a:ext cx="15651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22953" y="3671892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38,81</a:t>
            </a:r>
            <a:endParaRPr lang="en-US" altLang="en-US" b="1">
              <a:solidFill>
                <a:srgbClr val="24669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16603" y="24828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68,72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29290" y="3046417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29,91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767602" y="2512795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52,37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45389" y="2969995"/>
            <a:ext cx="1290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8,64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9589" y="274320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565497" y="271145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411253" y="2702328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868711" y="2482854"/>
            <a:ext cx="115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75,5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875061" y="29400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30,26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639854" y="2473728"/>
            <a:ext cx="763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9639854" y="2930928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12,45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841990" y="365760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6794098" y="362585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9563654" y="3616728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769188" y="3655795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43,73 </a:t>
            </a:r>
            <a:endParaRPr lang="en-US" altLang="en-US" b="1">
              <a:solidFill>
                <a:srgbClr val="24669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870298" y="3625854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45,24 </a:t>
            </a:r>
            <a:endParaRPr lang="en-US" altLang="en-US" b="1">
              <a:solidFill>
                <a:srgbClr val="24669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9639853" y="3540528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47,55 </a:t>
            </a:r>
            <a:endParaRPr lang="en-US" altLang="en-US" b="1">
              <a:solidFill>
                <a:srgbClr val="24669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540588" y="2741395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endParaRPr lang="en-US" altLang="en-US" b="1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345353" y="606154"/>
            <a:ext cx="62960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  <a:endParaRPr lang="en-US" altLang="en-US" sz="4000" b="1">
              <a:solidFill>
                <a:srgbClr val="1150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543051" y="4570951"/>
            <a:ext cx="9105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Hãy nêu cách thực hiện phép tính ý d?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83183" y="2461028"/>
            <a:ext cx="44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36438" y="2461642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172513" y="2473728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673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2994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29630" y="2674156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179336" y="26261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9" grpId="0"/>
      <p:bldP spid="31" grpId="0"/>
      <p:bldP spid="33" grpId="0"/>
    </p:bldLst>
  </p:timing>
</p:sld>
</file>

<file path=ppt/tags/tag1.xml><?xml version="1.0" encoding="utf-8"?>
<p:tagLst xmlns:p="http://schemas.openxmlformats.org/presentationml/2006/main">
  <p:tag name="FILL" val="a1"/>
</p:tagLst>
</file>

<file path=ppt/tags/tag2.xml><?xml version="1.0" encoding="utf-8"?>
<p:tagLst xmlns:p="http://schemas.openxmlformats.org/presentationml/2006/main">
  <p:tag name="FILL" val="a1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2830</Words>
  <Application>WPS Presentation</Application>
  <PresentationFormat>Widescreen</PresentationFormat>
  <Paragraphs>353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Microsoft YaHei</vt:lpstr>
      <vt:lpstr>Lato Regular</vt:lpstr>
      <vt:lpstr>Segoe Print</vt:lpstr>
      <vt:lpstr>Arial</vt:lpstr>
      <vt:lpstr>Times New Roman</vt:lpstr>
      <vt:lpstr>Calibri</vt:lpstr>
      <vt:lpstr>Arial Unicode MS</vt:lpstr>
      <vt:lpstr>等线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dc:description>9Slide.vn</dc:description>
  <dc:subject>9Slide.vn</dc:subject>
  <cp:category>9Slide.vn</cp:category>
  <cp:lastModifiedBy>BICH DAO</cp:lastModifiedBy>
  <cp:revision>105</cp:revision>
  <dcterms:created xsi:type="dcterms:W3CDTF">2019-04-21T05:34:00Z</dcterms:created>
  <dcterms:modified xsi:type="dcterms:W3CDTF">2023-11-11T04:33:53Z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2F5E8766A3EB43E784419077E3C9EC3C_12</vt:lpwstr>
  </property>
  <property fmtid="{D5CDD505-2E9C-101B-9397-08002B2CF9AE}" pid="3" name="KSOProductBuildVer">
    <vt:lpwstr>1033-12.2.0.13266</vt:lpwstr>
  </property>
</Properties>
</file>