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6F50B-C470-46EE-BE5F-0A1FAAF4CA22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623A7-43F0-4C1E-BC31-F96ADD8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34F81-DD69-4B2B-9500-62B5F04CD6F1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2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01CC-6685-42CC-A7CC-C9E79002E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4108" name="Picture 2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6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7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8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3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58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26" name="WordArt 38"/>
          <p:cNvSpPr>
            <a:spLocks noChangeArrowheads="1" noChangeShapeType="1" noTextEdit="1"/>
          </p:cNvSpPr>
          <p:nvPr/>
        </p:nvSpPr>
        <p:spPr bwMode="auto">
          <a:xfrm>
            <a:off x="3276600" y="5105400"/>
            <a:ext cx="2590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4102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47" name="Picture 59" descr="three-violet-fl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88" name="Rectangle 200"/>
          <p:cNvSpPr>
            <a:spLocks noChangeArrowheads="1"/>
          </p:cNvSpPr>
          <p:nvPr/>
        </p:nvSpPr>
        <p:spPr bwMode="auto">
          <a:xfrm>
            <a:off x="2667000" y="2243932"/>
            <a:ext cx="5287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89" name="Rectangle 201"/>
          <p:cNvSpPr>
            <a:spLocks noChangeArrowheads="1"/>
          </p:cNvSpPr>
          <p:nvPr/>
        </p:nvSpPr>
        <p:spPr bwMode="auto">
          <a:xfrm>
            <a:off x="1630362" y="3583705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BÀI: THỦY TINH</a:t>
            </a:r>
          </a:p>
        </p:txBody>
      </p:sp>
      <p:pic>
        <p:nvPicPr>
          <p:cNvPr id="4107" name="Picture 215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94"/>
          <p:cNvSpPr txBox="1">
            <a:spLocks noChangeArrowheads="1"/>
          </p:cNvSpPr>
          <p:nvPr/>
        </p:nvSpPr>
        <p:spPr bwMode="auto">
          <a:xfrm>
            <a:off x="1285876" y="388203"/>
            <a:ext cx="7096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587" y="381000"/>
            <a:ext cx="1007276" cy="10072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6164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6" grpId="0" animBg="1"/>
      <p:bldP spid="63688" grpId="0"/>
      <p:bldP spid="636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74908" y="614827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92041" y="129222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935038" y="3040063"/>
            <a:ext cx="708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68338" y="3231230"/>
            <a:ext cx="7620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5487988" y="1912938"/>
            <a:ext cx="3751262" cy="1263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5691" y="1974386"/>
            <a:ext cx="4729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4343400"/>
            <a:ext cx="4578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0436" y="2574926"/>
            <a:ext cx="415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3144837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3772021"/>
            <a:ext cx="5219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5848" grpId="0"/>
      <p:bldP spid="35852" grpId="0"/>
      <p:bldP spid="35852" grpId="1"/>
      <p:bldP spid="2" grpId="0" animBg="1"/>
      <p:bldP spid="2" grpId="1" animBg="1"/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14400" y="2239963"/>
            <a:ext cx="7772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14400" y="2438400"/>
            <a:ext cx="773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7" grpId="1"/>
      <p:bldP spid="48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66800" y="1524000"/>
            <a:ext cx="6934200" cy="28194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40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40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altLang="en-US" sz="40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000" i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0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vi-VN" altLang="en-US" sz="40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92088" y="14478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Char char="¯"/>
            </a:pPr>
            <a:r>
              <a:rPr lang="en-US" alt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sự khác nhau giữa thủy tinh</a:t>
            </a:r>
          </a:p>
          <a:p>
            <a:pPr algn="ctr" eaLnBrk="1" hangingPunct="1"/>
            <a:r>
              <a:rPr lang="en-US" alt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thường và thủy tinh chất lượng cao.</a:t>
            </a:r>
            <a:r>
              <a:rPr lang="en-US" altLang="en-US" sz="32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>
              <a:solidFill>
                <a:srgbClr val="FF33CC"/>
              </a:solidFill>
              <a:latin typeface=".VnTime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6271"/>
              </p:ext>
            </p:extLst>
          </p:nvPr>
        </p:nvGraphicFramePr>
        <p:xfrm>
          <a:off x="914400" y="1219200"/>
          <a:ext cx="7315200" cy="4079968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3718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268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chịu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95416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81000" y="3048000"/>
            <a:ext cx="8153400" cy="195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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Nhận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phiếu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b="1" dirty="0">
              <a:solidFill>
                <a:srgbClr val="FF33CC"/>
              </a:solidFill>
              <a:latin typeface=".VnTime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3505200" y="0"/>
            <a:ext cx="5638800" cy="1447800"/>
          </a:xfrm>
          <a:prstGeom prst="wedgeEllipseCallout">
            <a:avLst>
              <a:gd name="adj1" fmla="val -35653"/>
              <a:gd name="adj2" fmla="val 79460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Hoạt động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+mn-cs"/>
              </a:rPr>
              <a:t>nhóm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 4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7526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III.Công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3310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6" name="Group 30"/>
          <p:cNvGraphicFramePr>
            <a:graphicFrameLocks noGrp="1"/>
          </p:cNvGraphicFramePr>
          <p:nvPr>
            <p:ph/>
          </p:nvPr>
        </p:nvGraphicFramePr>
        <p:xfrm>
          <a:off x="228600" y="609600"/>
          <a:ext cx="8763000" cy="605014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952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468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sản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chai, lọ, li,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cốc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mắt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dụng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cụ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nghiệm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máy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ảnh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2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47781669"/>
              </p:ext>
            </p:extLst>
          </p:nvPr>
        </p:nvGraphicFramePr>
        <p:xfrm>
          <a:off x="0" y="152400"/>
          <a:ext cx="9024938" cy="64770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5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Chai, lọ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Lò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1517" name="Picture 14" descr="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a2e1ecd9-e90f-427f-b52e-48760d69c4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062163"/>
            <a:ext cx="4191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11839823"/>
              </p:ext>
            </p:extLst>
          </p:nvPr>
        </p:nvGraphicFramePr>
        <p:xfrm>
          <a:off x="0" y="0"/>
          <a:ext cx="9024938" cy="66294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Ống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kính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máy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ảnh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2541" name="Picture 16" descr="1251254979_Gio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14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Thuỷ tinh không cháy, không hút ẩm.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pic>
        <p:nvPicPr>
          <p:cNvPr id="22543" name="Picture 4" descr="t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09800"/>
            <a:ext cx="415607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7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82676156"/>
              </p:ext>
            </p:extLst>
          </p:nvPr>
        </p:nvGraphicFramePr>
        <p:xfrm>
          <a:off x="0" y="76200"/>
          <a:ext cx="9024938" cy="65532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mã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3565" name="Picture 16" descr="florenceflaskthreecolort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672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7" descr="t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267200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Thuỷ tinh không bị a-xít ăn mòn.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714500" y="1698625"/>
            <a:ext cx="58674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altLang="en-US" sz="4800" b="1" i="0" dirty="0">
              <a:solidFill>
                <a:srgbClr val="0B046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6914849"/>
              </p:ext>
            </p:extLst>
          </p:nvPr>
        </p:nvGraphicFramePr>
        <p:xfrm>
          <a:off x="76200" y="152400"/>
          <a:ext cx="8948738" cy="6477000"/>
        </p:xfrm>
        <a:graphic>
          <a:graphicData uri="http://schemas.openxmlformats.org/drawingml/2006/table">
            <a:tbl>
              <a:tblPr/>
              <a:tblGrid>
                <a:gridCol w="4475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2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2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4589" name="Picture 16" descr="t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524000"/>
            <a:ext cx="43434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8" descr="c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34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29731559"/>
              </p:ext>
            </p:extLst>
          </p:nvPr>
        </p:nvGraphicFramePr>
        <p:xfrm>
          <a:off x="152400" y="0"/>
          <a:ext cx="8872538" cy="6629400"/>
        </p:xfrm>
        <a:graphic>
          <a:graphicData uri="http://schemas.openxmlformats.org/drawingml/2006/table">
            <a:tbl>
              <a:tblPr/>
              <a:tblGrid>
                <a:gridCol w="4438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3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5613" name="Picture 15" descr="ao 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905000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7" descr="494331f8_pha lê vẻ đẹp thanh t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519238"/>
            <a:ext cx="432911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4" descr="tt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519238"/>
            <a:ext cx="43084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1066800" y="1219200"/>
            <a:ext cx="7429500" cy="1447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SGK -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>
            <a:spLocks noChangeArrowheads="1"/>
          </p:cNvSpPr>
          <p:nvPr/>
        </p:nvSpPr>
        <p:spPr bwMode="auto">
          <a:xfrm>
            <a:off x="1066800" y="3048000"/>
            <a:ext cx="6781800" cy="1328738"/>
          </a:xfrm>
          <a:prstGeom prst="flowChartAlternateProcess">
            <a:avLst/>
          </a:prstGeom>
          <a:noFill/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68500" y="1019175"/>
            <a:ext cx="5029200" cy="11906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latin typeface="Times New Roman" pitchFamily="18" charset="0"/>
                <a:cs typeface="Times New Roman" pitchFamily="18" charset="0"/>
              </a:rPr>
              <a:t>Hỗn</a:t>
            </a:r>
            <a:r>
              <a:rPr lang="en-US" alt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alt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3600" b="1" i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3600" b="1" i="0" dirty="0" err="1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altLang="en-US" sz="3600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483100" y="22098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27600" y="2329190"/>
            <a:ext cx="3259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Nấu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chảy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1700 </a:t>
            </a: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̣ 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24125" y="3016250"/>
            <a:ext cx="3997325" cy="6413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nhão</a:t>
            </a:r>
            <a:endParaRPr lang="en-US" sz="36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949825" y="3810000"/>
            <a:ext cx="1957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nguội</a:t>
            </a:r>
            <a:endParaRPr lang="en-US" altLang="en-US" sz="28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68600" y="4464050"/>
            <a:ext cx="3508375" cy="641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altLang="en-US" sz="3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4483100" y="36576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127625" y="5257800"/>
            <a:ext cx="1385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Ép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thổi</a:t>
            </a:r>
            <a:endParaRPr lang="en-US" altLang="en-US" sz="28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483100" y="51054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28963" y="5868988"/>
            <a:ext cx="2690812" cy="6413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3600" b="1" i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000" b="1" i="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2362200"/>
            <a:ext cx="444500" cy="52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98468" y="3725663"/>
            <a:ext cx="484632" cy="681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018534" y="5183188"/>
            <a:ext cx="484632" cy="668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9" grpId="0" animBg="1"/>
      <p:bldP spid="20" grpId="0"/>
      <p:bldP spid="21" grpId="0" animBg="1"/>
      <p:bldP spid="23" grpId="0"/>
      <p:bldP spid="25" grpId="0" animBg="1"/>
      <p:bldP spid="4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1600200" y="1676400"/>
            <a:ext cx="5562600" cy="2667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Củng</a:t>
            </a:r>
            <a:r>
              <a:rPr lang="en-US" altLang="en-US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:</a:t>
            </a:r>
          </a:p>
        </p:txBody>
      </p:sp>
    </p:spTree>
    <p:extLst>
      <p:ext uri="{BB962C8B-B14F-4D97-AF65-F5344CB8AC3E}">
        <p14:creationId xmlns:p14="http://schemas.microsoft.com/office/powerpoint/2010/main" val="2070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85800" y="1905000"/>
            <a:ext cx="78486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chai,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925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1774825" y="-850900"/>
            <a:ext cx="7772400" cy="1500188"/>
          </a:xfrm>
        </p:spPr>
        <p:txBody>
          <a:bodyPr/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THI LÀM TRẠNG NGUYÊN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762000"/>
          <a:ext cx="7794625" cy="4481514"/>
        </p:xfrm>
        <a:graphic>
          <a:graphicData uri="http://schemas.openxmlformats.org/drawingml/2006/table">
            <a:tbl>
              <a:tblPr/>
              <a:tblGrid>
                <a:gridCol w="387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65841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97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9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97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97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97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47663" y="72707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7663" y="1139825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7663" y="1617663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8138" y="206851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8138" y="2533650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38138" y="2955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7025" y="3429000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389096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4352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80238" y="633413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77063" y="10334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81825" y="1508125"/>
            <a:ext cx="576263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980238" y="1957388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977063" y="243840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80238" y="2901950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80238" y="33575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77063" y="3875088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77063" y="431165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89225" y="70961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Ắ  T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 Í   N  H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86200" y="11318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 A   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1563688"/>
            <a:ext cx="2039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I    T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9438" y="202565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 Ó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G  Đ  È   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1100" y="2484438"/>
            <a:ext cx="3352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T   </a:t>
            </a:r>
            <a:r>
              <a:rPr lang="en-US" sz="2400" b="1" i="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  Ắ   N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86200" y="29479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H  É  N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29000" y="388937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Y   Ả  N  H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62200" y="34083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Ố  N  G  N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Ò  M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49475" y="43227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C  Á   I   L 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1828800" y="5843588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2.Có mấy loại thủy tinh ?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1595438" y="53308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4. Vật gì phát sáng khi có dòng điện chạy qua ?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1089025" y="54705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1119188" y="5094288"/>
            <a:ext cx="781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6. Vật bằng thủy tinh dùng để  ăn cơm ?</a:t>
            </a: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1181100" y="5330825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7. Vật giúp nhìn xa, nhìn rõ ?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1316038" y="5330825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8. Vật gì dùng để chụp hình ?</a:t>
            </a: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1181100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9. Vật bằng thủy tinh để uống nước ?</a:t>
            </a:r>
          </a:p>
        </p:txBody>
      </p:sp>
      <p:sp>
        <p:nvSpPr>
          <p:cNvPr id="42" name="5-Point Star 41"/>
          <p:cNvSpPr/>
          <p:nvPr/>
        </p:nvSpPr>
        <p:spPr bwMode="auto">
          <a:xfrm>
            <a:off x="7924800" y="5434013"/>
            <a:ext cx="847725" cy="958691"/>
          </a:xfrm>
          <a:prstGeom prst="star5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1316038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1.Vật giúp người lớn tuổi nhìn thấy rõ hơn ?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1181100" y="5094288"/>
            <a:ext cx="650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886200" y="11318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38575" y="70961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75088" y="1563688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68738" y="20256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81438" y="248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84613" y="29479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86200" y="34131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71913" y="38877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73500" y="4322763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230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685800" y="1295400"/>
            <a:ext cx="7848600" cy="4204855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6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altLang="en-US" sz="6000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6000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6000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</a:p>
          <a:p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6000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6000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lí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6000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altLang="en-US" sz="6000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6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572000"/>
            <a:ext cx="1263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/>
          <p:cNvSpPr>
            <a:spLocks noChangeArrowheads="1"/>
          </p:cNvSpPr>
          <p:nvPr/>
        </p:nvSpPr>
        <p:spPr bwMode="auto">
          <a:xfrm>
            <a:off x="1066800" y="685800"/>
            <a:ext cx="7467600" cy="4876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altLang="en-US" sz="3200" i="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 SU</a:t>
            </a:r>
          </a:p>
          <a:p>
            <a:pPr eaLnBrk="0" hangingPunct="0">
              <a:spcBef>
                <a:spcPct val="50000"/>
              </a:spcBef>
            </a:pPr>
            <a:endParaRPr lang="en-US" altLang="en-US" sz="40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ainbow,_big_sky,_mt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18627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28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29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3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5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6" name="Group 94"/>
          <p:cNvGrpSpPr>
            <a:grpSpLocks/>
          </p:cNvGrpSpPr>
          <p:nvPr/>
        </p:nvGrpSpPr>
        <p:grpSpPr bwMode="auto"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18537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38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39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4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5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7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1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2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3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4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6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7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8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9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0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1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2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3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7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9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0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1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2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3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7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8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9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0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1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2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3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4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5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7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8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9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0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1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2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3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5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6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9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2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4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5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6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7" name="Group 185"/>
          <p:cNvGrpSpPr>
            <a:grpSpLocks/>
          </p:cNvGrpSpPr>
          <p:nvPr/>
        </p:nvGrpSpPr>
        <p:grpSpPr bwMode="auto"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18447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8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9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3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5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6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7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8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9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1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2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020" name="WordArt 276"/>
          <p:cNvSpPr>
            <a:spLocks noChangeArrowheads="1" noChangeShapeType="1" noTextEdit="1"/>
          </p:cNvSpPr>
          <p:nvPr/>
        </p:nvSpPr>
        <p:spPr bwMode="auto"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quí thầy cô sức khỏe !</a:t>
            </a:r>
          </a:p>
        </p:txBody>
      </p:sp>
      <p:sp>
        <p:nvSpPr>
          <p:cNvPr id="32021" name="WordArt 277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!</a:t>
            </a:r>
            <a:endParaRPr lang="en-US" sz="36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022" name="Picture 27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3" name="Picture 279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4" name="Picture 280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3588"/>
            <a:ext cx="1638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5" name="Picture 281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6" name="Picture 28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7" name="Picture 28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84" descr="Picture 2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304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1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391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3600" kern="10" dirty="0">
                <a:solidFill>
                  <a:srgbClr val="0000FF"/>
                </a:solidFill>
                <a:latin typeface="+mj-lt"/>
                <a:cs typeface="Arial"/>
              </a:rPr>
              <a:t>Xi măng được làm từ những vật liệu nào?</a:t>
            </a:r>
            <a:endParaRPr lang="en-US" sz="3600" kern="1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962525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3948113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953125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1524000" y="14478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1524000" y="17526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24" descr="Water droplets"/>
          <p:cNvSpPr>
            <a:spLocks noChangeArrowheads="1"/>
          </p:cNvSpPr>
          <p:nvPr/>
        </p:nvSpPr>
        <p:spPr bwMode="auto">
          <a:xfrm>
            <a:off x="2514600" y="36576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01304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  <p:bldP spid="6" grpId="0"/>
      <p:bldP spid="6" grpId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20763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3893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46085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5922963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2057400" y="13716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 descr="Water droplets"/>
          <p:cNvSpPr>
            <a:spLocks noChangeArrowheads="1"/>
          </p:cNvSpPr>
          <p:nvPr/>
        </p:nvSpPr>
        <p:spPr bwMode="auto">
          <a:xfrm>
            <a:off x="2819400" y="3570288"/>
            <a:ext cx="4038600" cy="6858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92331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962" grpId="0"/>
      <p:bldP spid="5" grpId="0"/>
      <p:bldP spid="5" grpId="1"/>
      <p:bldP spid="6" grpId="0"/>
      <p:bldP spid="7" grpId="0"/>
      <p:bldP spid="7" grpId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914400" y="33782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909638" y="4597400"/>
            <a:ext cx="549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990600" y="5715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4196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616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1676400" y="12192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 descr="Water droplets"/>
          <p:cNvSpPr>
            <a:spLocks noChangeArrowheads="1"/>
          </p:cNvSpPr>
          <p:nvPr/>
        </p:nvSpPr>
        <p:spPr bwMode="auto">
          <a:xfrm>
            <a:off x="2362200" y="36576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229970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428E-6 L 0.10834 -0.148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74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L 0.07916 -0.13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65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0898" grpId="0"/>
      <p:bldP spid="32771" grpId="0"/>
      <p:bldP spid="32771" grpId="1"/>
      <p:bldP spid="32772" grpId="0"/>
      <p:bldP spid="32772" grpId="1"/>
      <p:bldP spid="32773" grpId="0"/>
      <p:bldP spid="32773" grpId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066800" y="3317875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143000" y="4613275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884238" y="5922963"/>
            <a:ext cx="726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1638300" y="1412875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 descr="Water droplets"/>
          <p:cNvSpPr>
            <a:spLocks noChangeArrowheads="1"/>
          </p:cNvSpPr>
          <p:nvPr/>
        </p:nvSpPr>
        <p:spPr bwMode="auto">
          <a:xfrm>
            <a:off x="76200" y="22860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79223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314" grpId="0"/>
      <p:bldP spid="33795" grpId="0"/>
      <p:bldP spid="33796" grpId="0"/>
      <p:bldP spid="33796" grpId="1"/>
      <p:bldP spid="33797" grpId="0"/>
      <p:bldP spid="33797" grpId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6463" y="2632075"/>
            <a:ext cx="761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0725" y="3198813"/>
            <a:ext cx="7802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i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i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Hãy giới thiệu tên các đồ dùng làm bằng thủy tinh mà em được biết.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1500" y="3352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chai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838200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THỦY TINH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allAtOnce"/>
      <p:bldP spid="5126" grpId="0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762000" y="2286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3803" name="Picture 11" descr="LH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1295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DSC013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CH0J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ang60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7075"/>
            <a:ext cx="3581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32" descr="florenceflaskthreecolorty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53549"/>
            <a:ext cx="2209800" cy="26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CAW99P4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68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Picture 34" descr="CAMFG0X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1679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494331f8_pha lê vẻ đẹp thanh t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53549"/>
            <a:ext cx="2209800" cy="26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cua_luoi_chong_muoi_tu_cuon_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11025"/>
            <a:ext cx="1828800" cy="24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 descr="ANd9GcTKfiPDTuD_SytsjK1cdOpz3aG7qH5d8Iz8xRWSSpuGeON61uD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11025"/>
            <a:ext cx="1868488" cy="24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en_trang_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"/>
            <a:ext cx="815340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293983bf53b4f532f824e59f4c1698ab7439b24d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Màu nào dưới đây không phải là màu của xi măng?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Xi măng trộn với cát và nước tạo thành gì?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Bê tông được tạo ra từ những vật liệu nào?&amp;quot;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78&quot;/&gt;&lt;/object&gt;&lt;object type=&quot;3&quot; unique_id=&quot;10027&quot;&gt;&lt;property id=&quot;20148&quot; value=&quot;5&quot;/&gt;&lt;property id=&quot;20300&quot; value=&quot;Slide 23&quot;/&gt;&lt;property id=&quot;20307&quot; value=&quot;280&quot;/&gt;&lt;/object&gt;&lt;object type=&quot;3&quot; unique_id=&quot;10028&quot;&gt;&lt;property id=&quot;20148&quot; value=&quot;5&quot;/&gt;&lt;property id=&quot;20300&quot; value=&quot;Slide 24&quot;/&gt;&lt;property id=&quot;20307&quot; value=&quot;281&quot;/&gt;&lt;/object&gt;&lt;object type=&quot;3&quot; unique_id=&quot;10029&quot;&gt;&lt;property id=&quot;20148&quot; value=&quot;5&quot;/&gt;&lt;property id=&quot;20300&quot; value=&quot;Slide 25&quot;/&gt;&lt;property id=&quot;20307&quot; value=&quot;282&quot;/&gt;&lt;/object&gt;&lt;object type=&quot;3&quot; unique_id=&quot;10030&quot;&gt;&lt;property id=&quot;20148&quot; value=&quot;5&quot;/&gt;&lt;property id=&quot;20300&quot; value=&quot;Slide 26&quot;/&gt;&lt;property id=&quot;20307&quot; value=&quot;283&quot;/&gt;&lt;/object&gt;&lt;object type=&quot;3&quot; unique_id=&quot;10031&quot;&gt;&lt;property id=&quot;20148&quot; value=&quot;5&quot;/&gt;&lt;property id=&quot;20300&quot; value=&quot;Slide 27&quot;/&gt;&lt;property id=&quot;20307&quot; value=&quot;284&quot;/&gt;&lt;/object&gt;&lt;object type=&quot;3&quot; unique_id=&quot;10032&quot;&gt;&lt;property id=&quot;20148&quot; value=&quot;5&quot;/&gt;&lt;property id=&quot;20300&quot; value=&quot;Slide 28&quot;/&gt;&lt;property id=&quot;20307&quot; value=&quot;285&quot;/&gt;&lt;/object&gt;&lt;object type=&quot;3&quot; unique_id=&quot;10128&quot;&gt;&lt;property id=&quot;20148&quot; value=&quot;5&quot;/&gt;&lt;property id=&quot;20300&quot; value=&quot;Slide 29&quot;/&gt;&lt;property id=&quot;20307&quot; value=&quot;287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1022</Words>
  <Application>Microsoft Office PowerPoint</Application>
  <PresentationFormat>On-screen Show (4:3)</PresentationFormat>
  <Paragraphs>174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Màu nào dưới đây không phải là màu của xi măng?</vt:lpstr>
      <vt:lpstr>Xi măng trộn với cát và nước tạo thành gì?</vt:lpstr>
      <vt:lpstr>Bê tông được tạo ra từ những vật liệu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MTC</cp:lastModifiedBy>
  <cp:revision>35</cp:revision>
  <dcterms:created xsi:type="dcterms:W3CDTF">2006-08-16T00:00:00Z</dcterms:created>
  <dcterms:modified xsi:type="dcterms:W3CDTF">2022-12-01T03:18:58Z</dcterms:modified>
</cp:coreProperties>
</file>