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2"/>
  </p:notesMasterIdLst>
  <p:sldIdLst>
    <p:sldId id="257" r:id="rId2"/>
    <p:sldId id="259" r:id="rId3"/>
    <p:sldId id="261" r:id="rId4"/>
    <p:sldId id="264" r:id="rId5"/>
    <p:sldId id="263" r:id="rId6"/>
    <p:sldId id="258" r:id="rId7"/>
    <p:sldId id="270" r:id="rId8"/>
    <p:sldId id="271" r:id="rId9"/>
    <p:sldId id="290" r:id="rId10"/>
    <p:sldId id="273" r:id="rId11"/>
    <p:sldId id="274" r:id="rId12"/>
    <p:sldId id="304" r:id="rId13"/>
    <p:sldId id="301" r:id="rId14"/>
    <p:sldId id="305" r:id="rId15"/>
    <p:sldId id="306" r:id="rId16"/>
    <p:sldId id="307" r:id="rId17"/>
    <p:sldId id="308" r:id="rId18"/>
    <p:sldId id="309" r:id="rId19"/>
    <p:sldId id="310" r:id="rId20"/>
    <p:sldId id="300" r:id="rId21"/>
  </p:sldIdLst>
  <p:sldSz cx="12192000" cy="6858000"/>
  <p:notesSz cx="6858000" cy="9144000"/>
  <p:defaultTextStyle>
    <a:defPPr>
      <a:defRPr lang="en-U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0000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66" autoAdjust="0"/>
    <p:restoredTop sz="83955" autoAdjust="0"/>
  </p:normalViewPr>
  <p:slideViewPr>
    <p:cSldViewPr>
      <p:cViewPr varScale="1">
        <p:scale>
          <a:sx n="66" d="100"/>
          <a:sy n="66" d="100"/>
        </p:scale>
        <p:origin x="96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7B9E2-28C0-4F09-AA89-2F51E45D762B}" type="datetimeFigureOut">
              <a:rPr lang="en-US" smtClean="0"/>
              <a:t>24/11/2022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760B4-12F4-4997-B402-48E73E6BD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65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HS 1: làm</a:t>
            </a:r>
            <a:r>
              <a:rPr lang="vi-VN" baseline="0"/>
              <a:t> phép tính màu xanh. Muốn chia 1STP cho 1 STN ta làm thế nào?</a:t>
            </a:r>
          </a:p>
          <a:p>
            <a:r>
              <a:rPr lang="vi-VN" baseline="0"/>
              <a:t>HS 2: làm phép tính màu đen. Khi thực hiện phép chia 1STP cho 1 STN ta cần lưu ý gì?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760B4-12F4-4997-B402-48E73E6BDE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97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Chốt:</a:t>
            </a:r>
            <a:r>
              <a:rPr lang="vi-VN" baseline="0"/>
              <a:t> Muốn chia 1 STP cho 1STN ta làm thế nào?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760B4-12F4-4997-B402-48E73E6BDE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14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Chốt:</a:t>
            </a:r>
            <a:r>
              <a:rPr lang="vi-VN" baseline="0"/>
              <a:t> Muốn chia một số thập phân cho một số tự nhiên mà còn dư, ta có thể chia tiếp bằng cách nào?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760B4-12F4-4997-B402-48E73E6BDE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29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Chốt:</a:t>
            </a:r>
            <a:r>
              <a:rPr lang="vi-VN" baseline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760B4-12F4-4997-B402-48E73E6BDE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00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Chốt:</a:t>
            </a:r>
            <a:r>
              <a:rPr lang="vi-VN" baseline="0"/>
              <a:t> Con vận dụng kiến thức nào đã học để giải bài toán tỉ lệ này? Khi giải con cần lưu ý gì?</a:t>
            </a:r>
          </a:p>
          <a:p>
            <a:r>
              <a:rPr lang="vi-VN" baseline="0"/>
              <a:t>Qua bài tập này chúng ta đã hoàn thành được mục tiêu nào của bài?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760B4-12F4-4997-B402-48E73E6BDE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40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fld id="{B28551FA-703E-4C15-B008-BE0074B4B033}" type="slidenum">
              <a:rPr lang="en-US" altLang="en-US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4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3" indent="0" algn="ctr">
              <a:buNone/>
              <a:defRPr/>
            </a:lvl7pPr>
            <a:lvl8pPr marL="3200240" indent="0" algn="ctr">
              <a:buNone/>
              <a:defRPr/>
            </a:lvl8pPr>
            <a:lvl9pPr marL="365741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B14BB5-3724-428E-884F-2BB2FE9DE5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85139"/>
      </p:ext>
    </p:extLst>
  </p:cSld>
  <p:clrMapOvr>
    <a:masterClrMapping/>
  </p:clrMapOvr>
  <p:transition advTm="30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268C88-0792-4933-B3D6-38E35C801DC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484989"/>
      </p:ext>
    </p:extLst>
  </p:cSld>
  <p:clrMapOvr>
    <a:masterClrMapping/>
  </p:clrMapOvr>
  <p:transition advTm="30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88ABF7-DE7D-49FE-B8CA-0101CCE9D6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981776"/>
      </p:ext>
    </p:extLst>
  </p:cSld>
  <p:clrMapOvr>
    <a:masterClrMapping/>
  </p:clrMapOvr>
  <p:transition advTm="30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AC25AA-026A-4AE8-B732-860E9F82A3D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588279"/>
      </p:ext>
    </p:extLst>
  </p:cSld>
  <p:clrMapOvr>
    <a:masterClrMapping/>
  </p:clrMapOvr>
  <p:transition advTm="30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C6EA8-BDDC-46E3-82BE-6757631F10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085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CEE2EB-275F-4F90-9C86-BB2BDE979D0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180399"/>
      </p:ext>
    </p:extLst>
  </p:cSld>
  <p:clrMapOvr>
    <a:masterClrMapping/>
  </p:clrMapOvr>
  <p:transition advTm="30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3" indent="0">
              <a:buNone/>
              <a:defRPr sz="1400"/>
            </a:lvl7pPr>
            <a:lvl8pPr marL="3200240" indent="0">
              <a:buNone/>
              <a:defRPr sz="1400"/>
            </a:lvl8pPr>
            <a:lvl9pPr marL="365741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9B300-DEFC-4386-BD0F-D455CA79BC3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137753"/>
      </p:ext>
    </p:extLst>
  </p:cSld>
  <p:clrMapOvr>
    <a:masterClrMapping/>
  </p:clrMapOvr>
  <p:transition advTm="30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F9C2F-98F7-4ABC-A3AF-E8E086504EB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099509"/>
      </p:ext>
    </p:extLst>
  </p:cSld>
  <p:clrMapOvr>
    <a:masterClrMapping/>
  </p:clrMapOvr>
  <p:transition advTm="30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E09F7-6371-4396-B861-F665BBFBD3F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479708"/>
      </p:ext>
    </p:extLst>
  </p:cSld>
  <p:clrMapOvr>
    <a:masterClrMapping/>
  </p:clrMapOvr>
  <p:transition advTm="30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7CC8AF-4873-4E51-AFFC-A82C42770E2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40481"/>
      </p:ext>
    </p:extLst>
  </p:cSld>
  <p:clrMapOvr>
    <a:masterClrMapping/>
  </p:clrMapOvr>
  <p:transition advTm="30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5C3D2-601A-4A5D-8BA2-17F4424FD23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950973"/>
      </p:ext>
    </p:extLst>
  </p:cSld>
  <p:clrMapOvr>
    <a:masterClrMapping/>
  </p:clrMapOvr>
  <p:transition advTm="30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93C3AF-8072-4DF1-9139-FE958944DBB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104806"/>
      </p:ext>
    </p:extLst>
  </p:cSld>
  <p:clrMapOvr>
    <a:masterClrMapping/>
  </p:clrMapOvr>
  <p:transition advTm="30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C90D7-D058-40AD-86CF-A1489F55EA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25315"/>
      </p:ext>
    </p:extLst>
  </p:cSld>
  <p:clrMapOvr>
    <a:masterClrMapping/>
  </p:clrMapOvr>
  <p:transition advTm="30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76AAF3-E1B5-4A4D-B80E-6E1DB4529AD5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9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ransition advTm="3000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3" indent="-34288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43" indent="-22858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97" indent="-22858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51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gif"/><Relationship Id="rId18" Type="http://schemas.openxmlformats.org/officeDocument/2006/relationships/slide" Target="slide16.xml"/><Relationship Id="rId26" Type="http://schemas.openxmlformats.org/officeDocument/2006/relationships/slide" Target="slide17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2.gif"/><Relationship Id="rId17" Type="http://schemas.openxmlformats.org/officeDocument/2006/relationships/image" Target="../media/image16.png"/><Relationship Id="rId25" Type="http://schemas.openxmlformats.org/officeDocument/2006/relationships/image" Target="../media/image20.png"/><Relationship Id="rId2" Type="http://schemas.openxmlformats.org/officeDocument/2006/relationships/audio" Target="../media/media1.wma"/><Relationship Id="rId16" Type="http://schemas.openxmlformats.org/officeDocument/2006/relationships/image" Target="../media/image15.png"/><Relationship Id="rId20" Type="http://schemas.openxmlformats.org/officeDocument/2006/relationships/slide" Target="slide19.xml"/><Relationship Id="rId29" Type="http://schemas.openxmlformats.org/officeDocument/2006/relationships/image" Target="../media/image23.png"/><Relationship Id="rId1" Type="http://schemas.microsoft.com/office/2007/relationships/media" Target="../media/media1.wma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24" Type="http://schemas.openxmlformats.org/officeDocument/2006/relationships/slide" Target="slide18.xml"/><Relationship Id="rId5" Type="http://schemas.openxmlformats.org/officeDocument/2006/relationships/image" Target="../media/image5.png"/><Relationship Id="rId15" Type="http://schemas.openxmlformats.org/officeDocument/2006/relationships/slide" Target="slide6.xml"/><Relationship Id="rId23" Type="http://schemas.openxmlformats.org/officeDocument/2006/relationships/image" Target="../media/image19.png"/><Relationship Id="rId28" Type="http://schemas.openxmlformats.org/officeDocument/2006/relationships/image" Target="../media/image22.png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openxmlformats.org/officeDocument/2006/relationships/image" Target="../media/image4.jpg"/><Relationship Id="rId9" Type="http://schemas.openxmlformats.org/officeDocument/2006/relationships/image" Target="../media/image9.png"/><Relationship Id="rId14" Type="http://schemas.openxmlformats.org/officeDocument/2006/relationships/image" Target="../media/image14.gif"/><Relationship Id="rId22" Type="http://schemas.openxmlformats.org/officeDocument/2006/relationships/slide" Target="slide15.xml"/><Relationship Id="rId27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F8F4A77-EBBD-4AB1-9241-54039DD4D9FA}"/>
              </a:ext>
            </a:extLst>
          </p:cNvPr>
          <p:cNvSpPr txBox="1"/>
          <p:nvPr/>
        </p:nvSpPr>
        <p:spPr>
          <a:xfrm>
            <a:off x="2031351" y="3429000"/>
            <a:ext cx="8129298" cy="23544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vi-VN" sz="5400" b="1" dirty="0">
                <a:solidFill>
                  <a:srgbClr val="FF0000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BÀI: 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LUYỆN TẬP</a:t>
            </a:r>
            <a:endParaRPr lang="vi-VN" sz="5400" b="1" dirty="0">
              <a:solidFill>
                <a:srgbClr val="FF0000"/>
              </a:solidFill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Trang 6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5</a:t>
            </a:r>
            <a:r>
              <a:rPr lang="vi-VN" sz="4400" b="1" dirty="0">
                <a:solidFill>
                  <a:srgbClr val="FF0000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, 6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0295AB-8AD7-4FD9-A0EE-5F8499634A3E}"/>
              </a:ext>
            </a:extLst>
          </p:cNvPr>
          <p:cNvSpPr txBox="1"/>
          <p:nvPr/>
        </p:nvSpPr>
        <p:spPr>
          <a:xfrm>
            <a:off x="2971800" y="351747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ỦY BAN NHÂN DÂN QUẬN LONG BIÊN</a:t>
            </a:r>
          </a:p>
          <a:p>
            <a:pPr algn="ctr"/>
            <a:r>
              <a:rPr lang="en-US" sz="2800" b="1" u="sng" dirty="0"/>
              <a:t>TRƯỜNG TIỂU HỌC ÁI MỘ 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BFAE2A-FEA8-40DE-AE32-0D2E485C9D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1747"/>
            <a:ext cx="1828800" cy="1828800"/>
          </a:xfrm>
          <a:prstGeom prst="ellipse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1500" y="2572603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TOÁN 5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71892986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955685" y="981907"/>
            <a:ext cx="613222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32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55752" y="1767460"/>
            <a:ext cx="2598123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a) 26,5 : 25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249775" y="2730215"/>
            <a:ext cx="1276754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26,5 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505200" y="2666688"/>
            <a:ext cx="1255426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25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505200" y="2775368"/>
            <a:ext cx="1031826" cy="1739900"/>
            <a:chOff x="2173574" y="2087562"/>
            <a:chExt cx="751136" cy="1739900"/>
          </a:xfrm>
        </p:grpSpPr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2173574" y="2087562"/>
              <a:ext cx="1739" cy="17399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 sz="1000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2173574" y="2697162"/>
              <a:ext cx="751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 sz="1000"/>
            </a:p>
          </p:txBody>
        </p:sp>
      </p:grp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505202" y="3338930"/>
            <a:ext cx="292109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1 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438400" y="3353555"/>
            <a:ext cx="39991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1 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3763782" y="3338930"/>
            <a:ext cx="166919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, 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2789421" y="3355845"/>
            <a:ext cx="39991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5 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3854970" y="3340180"/>
            <a:ext cx="40078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0 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3048001" y="3367660"/>
            <a:ext cx="419906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0 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3048000" y="3992250"/>
            <a:ext cx="40078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0 </a:t>
            </a: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4136247" y="3354986"/>
            <a:ext cx="40078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6 </a:t>
            </a: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7400346" y="1738000"/>
            <a:ext cx="3648654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b) 12,24 : 20</a:t>
            </a:r>
          </a:p>
        </p:txBody>
      </p:sp>
      <p:sp>
        <p:nvSpPr>
          <p:cNvPr id="35" name="Rectangle 19"/>
          <p:cNvSpPr>
            <a:spLocks noChangeArrowheads="1"/>
          </p:cNvSpPr>
          <p:nvPr/>
        </p:nvSpPr>
        <p:spPr bwMode="auto">
          <a:xfrm>
            <a:off x="6943467" y="2640012"/>
            <a:ext cx="219392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12,24</a:t>
            </a:r>
          </a:p>
        </p:txBody>
      </p:sp>
      <p:sp>
        <p:nvSpPr>
          <p:cNvPr id="36" name="Rectangle 20"/>
          <p:cNvSpPr>
            <a:spLocks noChangeArrowheads="1"/>
          </p:cNvSpPr>
          <p:nvPr/>
        </p:nvSpPr>
        <p:spPr bwMode="auto">
          <a:xfrm>
            <a:off x="8534402" y="2611437"/>
            <a:ext cx="11588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20 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8382000" y="2732089"/>
            <a:ext cx="1676400" cy="1946275"/>
            <a:chOff x="7003790" y="2275199"/>
            <a:chExt cx="1676400" cy="1946275"/>
          </a:xfrm>
        </p:grpSpPr>
        <p:sp>
          <p:nvSpPr>
            <p:cNvPr id="37" name="Line 21"/>
            <p:cNvSpPr>
              <a:spLocks noChangeShapeType="1"/>
            </p:cNvSpPr>
            <p:nvPr/>
          </p:nvSpPr>
          <p:spPr bwMode="auto">
            <a:xfrm>
              <a:off x="7003790" y="2275199"/>
              <a:ext cx="0" cy="19462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22"/>
            <p:cNvSpPr>
              <a:spLocks noChangeShapeType="1"/>
            </p:cNvSpPr>
            <p:nvPr/>
          </p:nvSpPr>
          <p:spPr bwMode="auto">
            <a:xfrm flipV="1">
              <a:off x="7003790" y="2773674"/>
              <a:ext cx="1676400" cy="317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Rectangle 23"/>
          <p:cNvSpPr>
            <a:spLocks noChangeArrowheads="1"/>
          </p:cNvSpPr>
          <p:nvPr/>
        </p:nvSpPr>
        <p:spPr bwMode="auto">
          <a:xfrm>
            <a:off x="8382002" y="3308038"/>
            <a:ext cx="365919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0 </a:t>
            </a:r>
          </a:p>
        </p:txBody>
      </p:sp>
      <p:sp>
        <p:nvSpPr>
          <p:cNvPr id="40" name="Rectangle 24"/>
          <p:cNvSpPr>
            <a:spLocks noChangeArrowheads="1"/>
          </p:cNvSpPr>
          <p:nvPr/>
        </p:nvSpPr>
        <p:spPr bwMode="auto">
          <a:xfrm>
            <a:off x="6943467" y="3189287"/>
            <a:ext cx="109696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12</a:t>
            </a:r>
          </a:p>
        </p:txBody>
      </p:sp>
      <p:sp>
        <p:nvSpPr>
          <p:cNvPr id="41" name="Rectangle 25"/>
          <p:cNvSpPr>
            <a:spLocks noChangeArrowheads="1"/>
          </p:cNvSpPr>
          <p:nvPr/>
        </p:nvSpPr>
        <p:spPr bwMode="auto">
          <a:xfrm>
            <a:off x="8610600" y="3308038"/>
            <a:ext cx="381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, </a:t>
            </a:r>
          </a:p>
        </p:txBody>
      </p:sp>
      <p:sp>
        <p:nvSpPr>
          <p:cNvPr id="42" name="Rectangle 26"/>
          <p:cNvSpPr>
            <a:spLocks noChangeArrowheads="1"/>
          </p:cNvSpPr>
          <p:nvPr/>
        </p:nvSpPr>
        <p:spPr bwMode="auto">
          <a:xfrm>
            <a:off x="8763000" y="3308038"/>
            <a:ext cx="5334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6 </a:t>
            </a:r>
          </a:p>
        </p:txBody>
      </p:sp>
      <p:sp>
        <p:nvSpPr>
          <p:cNvPr id="43" name="Rectangle 27"/>
          <p:cNvSpPr>
            <a:spLocks noChangeArrowheads="1"/>
          </p:cNvSpPr>
          <p:nvPr/>
        </p:nvSpPr>
        <p:spPr bwMode="auto">
          <a:xfrm>
            <a:off x="7462240" y="3708403"/>
            <a:ext cx="4445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2 </a:t>
            </a:r>
          </a:p>
        </p:txBody>
      </p:sp>
      <p:sp>
        <p:nvSpPr>
          <p:cNvPr id="44" name="Rectangle 28"/>
          <p:cNvSpPr>
            <a:spLocks noChangeArrowheads="1"/>
          </p:cNvSpPr>
          <p:nvPr/>
        </p:nvSpPr>
        <p:spPr bwMode="auto">
          <a:xfrm>
            <a:off x="7705830" y="3697287"/>
            <a:ext cx="73183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4 </a:t>
            </a:r>
          </a:p>
        </p:txBody>
      </p:sp>
      <p:sp>
        <p:nvSpPr>
          <p:cNvPr id="45" name="Rectangle 29"/>
          <p:cNvSpPr>
            <a:spLocks noChangeArrowheads="1"/>
          </p:cNvSpPr>
          <p:nvPr/>
        </p:nvSpPr>
        <p:spPr bwMode="auto">
          <a:xfrm>
            <a:off x="7664971" y="4221162"/>
            <a:ext cx="73025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4 </a:t>
            </a:r>
          </a:p>
        </p:txBody>
      </p:sp>
      <p:sp>
        <p:nvSpPr>
          <p:cNvPr id="46" name="Rectangle 30"/>
          <p:cNvSpPr>
            <a:spLocks noChangeArrowheads="1"/>
          </p:cNvSpPr>
          <p:nvPr/>
        </p:nvSpPr>
        <p:spPr bwMode="auto">
          <a:xfrm>
            <a:off x="8991600" y="3308038"/>
            <a:ext cx="4270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1 </a:t>
            </a:r>
          </a:p>
        </p:txBody>
      </p:sp>
      <p:sp>
        <p:nvSpPr>
          <p:cNvPr id="47" name="Rectangle 31"/>
          <p:cNvSpPr>
            <a:spLocks noChangeArrowheads="1"/>
          </p:cNvSpPr>
          <p:nvPr/>
        </p:nvSpPr>
        <p:spPr bwMode="auto">
          <a:xfrm>
            <a:off x="7924800" y="4221162"/>
            <a:ext cx="73183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0 </a:t>
            </a:r>
          </a:p>
        </p:txBody>
      </p:sp>
      <p:sp>
        <p:nvSpPr>
          <p:cNvPr id="48" name="Rectangle 32"/>
          <p:cNvSpPr>
            <a:spLocks noChangeArrowheads="1"/>
          </p:cNvSpPr>
          <p:nvPr/>
        </p:nvSpPr>
        <p:spPr bwMode="auto">
          <a:xfrm>
            <a:off x="7924800" y="4754562"/>
            <a:ext cx="73183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0 </a:t>
            </a:r>
          </a:p>
        </p:txBody>
      </p:sp>
      <p:sp>
        <p:nvSpPr>
          <p:cNvPr id="49" name="Rectangle 33"/>
          <p:cNvSpPr>
            <a:spLocks noChangeArrowheads="1"/>
          </p:cNvSpPr>
          <p:nvPr/>
        </p:nvSpPr>
        <p:spPr bwMode="auto">
          <a:xfrm>
            <a:off x="9220200" y="3308038"/>
            <a:ext cx="728662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2 </a:t>
            </a:r>
          </a:p>
        </p:txBody>
      </p:sp>
      <p:sp>
        <p:nvSpPr>
          <p:cNvPr id="50" name="Rectangle 34"/>
          <p:cNvSpPr>
            <a:spLocks noChangeArrowheads="1"/>
          </p:cNvSpPr>
          <p:nvPr/>
        </p:nvSpPr>
        <p:spPr bwMode="auto">
          <a:xfrm>
            <a:off x="7469477" y="3189287"/>
            <a:ext cx="4222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2</a:t>
            </a:r>
          </a:p>
        </p:txBody>
      </p:sp>
      <p:sp>
        <p:nvSpPr>
          <p:cNvPr id="51" name="Rectangle 35"/>
          <p:cNvSpPr>
            <a:spLocks noChangeArrowheads="1"/>
          </p:cNvSpPr>
          <p:nvPr/>
        </p:nvSpPr>
        <p:spPr bwMode="auto">
          <a:xfrm>
            <a:off x="7174720" y="3736978"/>
            <a:ext cx="5334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0 </a:t>
            </a:r>
          </a:p>
        </p:txBody>
      </p:sp>
      <p:pic>
        <p:nvPicPr>
          <p:cNvPr id="53" name="Picture 53" descr="vo-hoc-sinh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315" y="1065727"/>
            <a:ext cx="1993901" cy="129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351193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35" grpId="0"/>
      <p:bldP spid="36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1676400" y="599186"/>
            <a:ext cx="8915400" cy="107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177" indent="-457177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32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4.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8 bao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243,2kg.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12 bao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ki-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-gam?</a:t>
            </a:r>
          </a:p>
        </p:txBody>
      </p:sp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2743200" y="2006033"/>
            <a:ext cx="2667000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2590800" y="2574929"/>
            <a:ext cx="4038600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3200" dirty="0">
                <a:latin typeface="Times New Roman" pitchFamily="18" charset="0"/>
                <a:cs typeface="Times New Roman" pitchFamily="18" charset="0"/>
              </a:rPr>
              <a:t>8 bao gạo : 243,2kg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590800" y="3301431"/>
            <a:ext cx="4038600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3200">
                <a:latin typeface="Times New Roman" pitchFamily="18" charset="0"/>
                <a:cs typeface="Times New Roman" pitchFamily="18" charset="0"/>
              </a:rPr>
              <a:t>12 bao gạo : ........kg?</a:t>
            </a:r>
            <a:endParaRPr lang="en-US" alt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063561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1524000" y="990600"/>
            <a:ext cx="4876800" cy="375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Khối lượng 1 bao gạo là: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      243,2 : 8 = 30,4 (kg)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Khối lượng 12 bao gạo là: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      30,4 x 12 = 364,8 (kg)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              Đáp số: 364,8 kg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8"/>
              <p:cNvSpPr txBox="1">
                <a:spLocks noChangeArrowheads="1"/>
              </p:cNvSpPr>
              <p:nvPr/>
            </p:nvSpPr>
            <p:spPr bwMode="auto">
              <a:xfrm>
                <a:off x="6172200" y="1036820"/>
                <a:ext cx="4800600" cy="43230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1431" tIns="45716" rIns="91431" bIns="45716">
                <a:spAutoFit/>
              </a:bodyPr>
              <a:lstStyle>
                <a:lvl1pPr defTabSz="1306513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458788" defTabSz="1306513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defTabSz="1306513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defTabSz="1306513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827213" defTabSz="1306513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284413" defTabSz="1306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741613" defTabSz="1306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198813" defTabSz="1306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656013" defTabSz="13065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           </a:t>
                </a:r>
                <a:r>
                  <a:rPr lang="en-US" altLang="en-US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Bài giải</a:t>
                </a:r>
              </a:p>
              <a:p>
                <a:pPr>
                  <a:spcBef>
                    <a:spcPct val="50000"/>
                  </a:spcBef>
                </a:pPr>
                <a:r>
                  <a:rPr lang="vi-VN" altLang="en-US" sz="2800" b="1">
                    <a:latin typeface="Times New Roman" pitchFamily="18" charset="0"/>
                    <a:cs typeface="Times New Roman" pitchFamily="18" charset="0"/>
                  </a:rPr>
                  <a:t>12 bao gấp 8 bao số lần </a:t>
                </a:r>
                <a:r>
                  <a:rPr lang="en-US" altLang="en-US" sz="2800" b="1">
                    <a:latin typeface="Times New Roman" pitchFamily="18" charset="0"/>
                    <a:cs typeface="Times New Roman" pitchFamily="18" charset="0"/>
                  </a:rPr>
                  <a:t>là: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2800" b="1"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vi-VN" altLang="en-US" sz="2800" b="1">
                    <a:latin typeface="Times New Roman" pitchFamily="18" charset="0"/>
                    <a:cs typeface="Times New Roman" pitchFamily="18" charset="0"/>
                  </a:rPr>
                  <a:t>12 : 8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altLang="en-US" sz="2800" b="1" i="1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vi-VN" altLang="en-US" sz="28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altLang="en-US" sz="2800" b="1">
                    <a:latin typeface="Times New Roman" pitchFamily="18" charset="0"/>
                    <a:cs typeface="Times New Roman" pitchFamily="18" charset="0"/>
                  </a:rPr>
                  <a:t> (lần)</a:t>
                </a:r>
                <a:endParaRPr lang="en-US" altLang="en-US" sz="2800" b="1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altLang="en-US" sz="2800" b="1">
                    <a:latin typeface="Times New Roman" pitchFamily="18" charset="0"/>
                    <a:cs typeface="Times New Roman" pitchFamily="18" charset="0"/>
                  </a:rPr>
                  <a:t>Khối lượng 12 bao gạo là: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2800" b="1"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vi-VN" altLang="en-US" sz="2800" b="1">
                    <a:latin typeface="Times New Roman" pitchFamily="18" charset="0"/>
                    <a:cs typeface="Times New Roman" pitchFamily="18" charset="0"/>
                  </a:rPr>
                  <a:t>243,2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altLang="en-US" sz="2800" b="1" i="1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vi-VN" altLang="en-US" sz="28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altLang="en-US" sz="2800" b="1">
                    <a:latin typeface="Times New Roman" pitchFamily="18" charset="0"/>
                    <a:cs typeface="Times New Roman" pitchFamily="18" charset="0"/>
                  </a:rPr>
                  <a:t> = 364,8</a:t>
                </a:r>
                <a:r>
                  <a:rPr lang="en-US" altLang="en-US" sz="2800" b="1">
                    <a:latin typeface="Times New Roman" pitchFamily="18" charset="0"/>
                    <a:cs typeface="Times New Roman" pitchFamily="18" charset="0"/>
                  </a:rPr>
                  <a:t>(kg)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2800" b="1">
                    <a:latin typeface="Times New Roman" pitchFamily="18" charset="0"/>
                    <a:cs typeface="Times New Roman" pitchFamily="18" charset="0"/>
                  </a:rPr>
                  <a:t>              Đáp số: 364,8 kg </a:t>
                </a:r>
              </a:p>
            </p:txBody>
          </p:sp>
        </mc:Choice>
        <mc:Fallback xmlns="">
          <p:sp>
            <p:nvSpPr>
              <p:cNvPr id="3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2200" y="1036820"/>
                <a:ext cx="4800600" cy="4323098"/>
              </a:xfrm>
              <a:prstGeom prst="rect">
                <a:avLst/>
              </a:prstGeom>
              <a:blipFill>
                <a:blip r:embed="rId3"/>
                <a:stretch>
                  <a:fillRect l="-2668" t="-1410" b="-31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524000" y="990600"/>
            <a:ext cx="4876800" cy="375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Khối lượng 1 bao gạo là: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243,2 : 8 = 30,4 (kg)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Khối lượng 12 bao gạo là: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30,4 x 12 = 364,8 (kg)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Đáp số: 364,8 kg </a:t>
            </a:r>
          </a:p>
        </p:txBody>
      </p:sp>
    </p:spTree>
    <p:extLst>
      <p:ext uri="{BB962C8B-B14F-4D97-AF65-F5344CB8AC3E}">
        <p14:creationId xmlns:p14="http://schemas.microsoft.com/office/powerpoint/2010/main" val="2098538917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DE0D06-A36C-4B02-B703-C016EBFDC9B0}"/>
              </a:ext>
            </a:extLst>
          </p:cNvPr>
          <p:cNvSpPr txBox="1"/>
          <p:nvPr/>
        </p:nvSpPr>
        <p:spPr>
          <a:xfrm>
            <a:off x="3657600" y="2057404"/>
            <a:ext cx="4876800" cy="132343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653663"/>
      </p:ext>
    </p:extLst>
  </p:cSld>
  <p:clrMapOvr>
    <a:masterClrMapping/>
  </p:clrMapOvr>
  <p:transition advTm="30000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BDD869-D686-4D5B-B071-8E8213509848}"/>
              </a:ext>
            </a:extLst>
          </p:cNvPr>
          <p:cNvSpPr/>
          <p:nvPr/>
        </p:nvSpPr>
        <p:spPr>
          <a:xfrm>
            <a:off x="63118" y="340191"/>
            <a:ext cx="405398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Trò</a:t>
            </a:r>
            <a:r>
              <a:rPr lang="en-US" sz="54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chơi</a:t>
            </a:r>
            <a:r>
              <a:rPr lang="en-US" sz="54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: </a:t>
            </a:r>
          </a:p>
          <a:p>
            <a:pPr algn="ctr"/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Mảnh</a:t>
            </a:r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ghép</a:t>
            </a:r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bí</a:t>
            </a:r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</a:rPr>
              <a:t>mật</a:t>
            </a:r>
            <a:endParaRPr lang="en-US" sz="54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pic>
        <p:nvPicPr>
          <p:cNvPr id="124" name="den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94" y="729021"/>
            <a:ext cx="1988993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744" y="1090663"/>
            <a:ext cx="1979858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83" y="738007"/>
            <a:ext cx="1979858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72" y="3020060"/>
            <a:ext cx="1988993" cy="2651990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744" y="3371485"/>
            <a:ext cx="1979858" cy="263981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48" y="3018790"/>
            <a:ext cx="1988993" cy="265199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42" y="3932486"/>
            <a:ext cx="876446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6" y="3018790"/>
            <a:ext cx="795830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11" y="3082723"/>
            <a:ext cx="845678" cy="1127571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455" y="5085122"/>
            <a:ext cx="485775" cy="904875"/>
          </a:xfrm>
          <a:prstGeom prst="rect">
            <a:avLst/>
          </a:prstGeom>
        </p:spPr>
      </p:pic>
      <p:pic>
        <p:nvPicPr>
          <p:cNvPr id="159" name="Picture 15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565" y="5852160"/>
            <a:ext cx="885616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00796" y="2014"/>
            <a:ext cx="457200" cy="609600"/>
          </a:xfrm>
          <a:prstGeom prst="rect">
            <a:avLst/>
          </a:prstGeom>
        </p:spPr>
      </p:pic>
      <p:pic>
        <p:nvPicPr>
          <p:cNvPr id="139" name="mau1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94" y="751418"/>
            <a:ext cx="1988993" cy="2651990"/>
          </a:xfrm>
          <a:prstGeom prst="rect">
            <a:avLst/>
          </a:prstGeom>
        </p:spPr>
      </p:pic>
      <p:pic>
        <p:nvPicPr>
          <p:cNvPr id="140" name="mau2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746" y="1090663"/>
            <a:ext cx="1975306" cy="2639810"/>
          </a:xfrm>
          <a:prstGeom prst="rect">
            <a:avLst/>
          </a:prstGeom>
        </p:spPr>
      </p:pic>
      <p:pic>
        <p:nvPicPr>
          <p:cNvPr id="141" name="mau3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83" y="738002"/>
            <a:ext cx="1979858" cy="2639810"/>
          </a:xfrm>
          <a:prstGeom prst="rect">
            <a:avLst/>
          </a:prstGeom>
        </p:spPr>
      </p:pic>
      <p:pic>
        <p:nvPicPr>
          <p:cNvPr id="142" name="mau4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72" y="3020060"/>
            <a:ext cx="1988993" cy="2651990"/>
          </a:xfrm>
          <a:prstGeom prst="rect">
            <a:avLst/>
          </a:prstGeom>
        </p:spPr>
      </p:pic>
      <p:pic>
        <p:nvPicPr>
          <p:cNvPr id="143" name="mau5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431" y="3380722"/>
            <a:ext cx="1975306" cy="2639810"/>
          </a:xfrm>
          <a:prstGeom prst="rect">
            <a:avLst/>
          </a:prstGeom>
        </p:spPr>
      </p:pic>
      <p:pic>
        <p:nvPicPr>
          <p:cNvPr id="144" name="mau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48" y="3018790"/>
            <a:ext cx="1988993" cy="2651990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3964796" y="433337"/>
            <a:ext cx="7525206" cy="5334000"/>
          </a:xfrm>
          <a:prstGeom prst="rect">
            <a:avLst/>
          </a:prstGeom>
          <a:blipFill dpi="0" rotWithShape="1"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262731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149932" y="410941"/>
            <a:ext cx="7892143" cy="2227943"/>
          </a:xfrm>
          <a:prstGeom prst="snip2Diag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Thương của phép chia 7,8 : 2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2145924" y="2832626"/>
            <a:ext cx="7892143" cy="2227943"/>
          </a:xfrm>
          <a:prstGeom prst="snip2DiagRect">
            <a:avLst/>
          </a:prstGeom>
          <a:solidFill>
            <a:srgbClr val="CC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3,9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3" y="5388211"/>
            <a:ext cx="1800225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07015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149932" y="410941"/>
            <a:ext cx="7892143" cy="2227943"/>
          </a:xfrm>
          <a:prstGeom prst="snip2Diag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Nêu cách thử lại đối với phép chia 47,32 : 23 có thương là 2,05 và số dư là 0,17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2145924" y="2832626"/>
            <a:ext cx="7892143" cy="2227943"/>
          </a:xfrm>
          <a:prstGeom prst="snip2DiagRect">
            <a:avLst/>
          </a:prstGeom>
          <a:solidFill>
            <a:srgbClr val="CC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 lại: 2,05 x 23 + 0,17 = 47,32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3" y="5388211"/>
            <a:ext cx="1800225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5565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149932" y="410941"/>
            <a:ext cx="7984669" cy="2227943"/>
          </a:xfrm>
          <a:prstGeom prst="snip2Diag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vi-V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Số dư của phép chia 16,98 : 16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2145924" y="2832626"/>
            <a:ext cx="7892143" cy="2227943"/>
          </a:xfrm>
          <a:prstGeom prst="snip2DiagRect">
            <a:avLst/>
          </a:prstGeom>
          <a:solidFill>
            <a:srgbClr val="CC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0,02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3" y="5388211"/>
            <a:ext cx="1800225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52594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149932" y="410941"/>
            <a:ext cx="7892143" cy="2227943"/>
          </a:xfrm>
          <a:prstGeom prst="snip2Diag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vi-V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Giá trị của </a:t>
            </a:r>
            <a:r>
              <a:rPr lang="vi-VN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vi-V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phép tính  </a:t>
            </a:r>
          </a:p>
          <a:p>
            <a:pPr algn="ctr" defTabSz="914400">
              <a:defRPr/>
            </a:pPr>
            <a:r>
              <a:rPr lang="vi-VN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4 = 3,6 x 2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2145924" y="2832626"/>
            <a:ext cx="7892143" cy="2227943"/>
          </a:xfrm>
          <a:prstGeom prst="snip2DiagRect">
            <a:avLst/>
          </a:prstGeom>
          <a:solidFill>
            <a:srgbClr val="CC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vi-VN" sz="4000" b="1" i="1">
                <a:solidFill>
                  <a:srgbClr val="FF0000"/>
                </a:solidFill>
                <a:latin typeface="Times New Roman"/>
              </a:rPr>
              <a:t>x</a:t>
            </a:r>
            <a:r>
              <a:rPr lang="vi-VN" sz="4000" b="1">
                <a:solidFill>
                  <a:srgbClr val="FF0000"/>
                </a:solidFill>
                <a:latin typeface="Times New Roman"/>
              </a:rPr>
              <a:t> = 1,8</a:t>
            </a:r>
            <a:endParaRPr lang="en-US" sz="4000" b="1">
              <a:solidFill>
                <a:srgbClr val="FF0000"/>
              </a:solidFill>
              <a:latin typeface="Calibri Light" panose="020F0302020204030204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3" y="5388211"/>
            <a:ext cx="1800225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07856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149931" y="410939"/>
            <a:ext cx="7892143" cy="2227943"/>
          </a:xfrm>
          <a:prstGeom prst="snip2Diag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vi-V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Khi chia một số thập phân cho một số tự nhiên mà còn dư, ta có thể chia tiếp bằng cách nào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2145923" y="2832626"/>
            <a:ext cx="7892143" cy="2227943"/>
          </a:xfrm>
          <a:prstGeom prst="snip2DiagRect">
            <a:avLst/>
          </a:prstGeom>
          <a:solidFill>
            <a:srgbClr val="CC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thể chia tiếp bằng cách viết thêm chữ số 0 vào bên phải số dư rồi tiếp tục chia. 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2" y="5388209"/>
            <a:ext cx="1800225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45295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A0B5C5-AC48-41FF-BCE8-D282D993E4FA}"/>
              </a:ext>
            </a:extLst>
          </p:cNvPr>
          <p:cNvSpPr txBox="1"/>
          <p:nvPr/>
        </p:nvSpPr>
        <p:spPr>
          <a:xfrm>
            <a:off x="3657600" y="2057404"/>
            <a:ext cx="4876800" cy="132343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527533"/>
      </p:ext>
    </p:extLst>
  </p:cSld>
  <p:clrMapOvr>
    <a:masterClrMapping/>
  </p:clrMapOvr>
  <p:transition advTm="30000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7412" y="2299996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Nêu cách chia </a:t>
            </a:r>
            <a:r>
              <a:rPr lang="vi-VN" sz="28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fr-FR" sz="28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số </a:t>
            </a:r>
            <a:r>
              <a:rPr lang="vi-VN" sz="28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thập phân</a:t>
            </a:r>
            <a:r>
              <a:rPr lang="fr-FR" sz="28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cho </a:t>
            </a:r>
            <a:r>
              <a:rPr lang="vi-VN" sz="28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fr-FR" sz="28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số tự nhiên.</a:t>
            </a:r>
            <a:endParaRPr lang="en-US" sz="2800" b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2" y="3280773"/>
            <a:ext cx="5782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CBBS : 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Chia 1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TP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10; 100…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0275CD-0DCC-4EED-BB51-34E49D3CAF20}"/>
              </a:ext>
            </a:extLst>
          </p:cNvPr>
          <p:cNvSpPr txBox="1"/>
          <p:nvPr/>
        </p:nvSpPr>
        <p:spPr>
          <a:xfrm>
            <a:off x="3505200" y="533400"/>
            <a:ext cx="4876800" cy="1107992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6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Dặn</a:t>
            </a:r>
            <a:r>
              <a:rPr lang="en-US" sz="6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dò</a:t>
            </a:r>
            <a:endParaRPr lang="en-US" sz="66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415181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3300" y="2601686"/>
            <a:ext cx="2362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1" y="1954656"/>
            <a:ext cx="2133600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7,23 : 3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6403" y="1219200"/>
            <a:ext cx="3546389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Line 16"/>
          <p:cNvSpPr>
            <a:spLocks noChangeShapeType="1"/>
          </p:cNvSpPr>
          <p:nvPr/>
        </p:nvSpPr>
        <p:spPr bwMode="auto">
          <a:xfrm>
            <a:off x="3962400" y="2667000"/>
            <a:ext cx="0" cy="1524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Line 25"/>
          <p:cNvSpPr>
            <a:spLocks noChangeShapeType="1"/>
          </p:cNvSpPr>
          <p:nvPr/>
        </p:nvSpPr>
        <p:spPr bwMode="auto">
          <a:xfrm>
            <a:off x="3976816" y="3124200"/>
            <a:ext cx="914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2539427"/>
            <a:ext cx="2133600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7,23   3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38833" y="3124202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1160" y="3124201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45809" y="3158874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,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24201" y="3124200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43516" y="3158874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65506" y="3708976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20878" y="3714930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01978" y="3143836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19849" y="4155376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72400" y="2718375"/>
            <a:ext cx="2362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286500" y="2097892"/>
            <a:ext cx="2133600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vi-VN" sz="3200" b="1">
                <a:latin typeface="Times New Roman" pitchFamily="18" charset="0"/>
                <a:cs typeface="Times New Roman" pitchFamily="18" charset="0"/>
              </a:rPr>
              <a:t>6,8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sz="3200" b="1"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8191500" y="2783689"/>
            <a:ext cx="0" cy="1524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8205916" y="3240889"/>
            <a:ext cx="914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819900" y="2656116"/>
            <a:ext cx="2133600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6,8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67933" y="3240891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9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65524" y="3275561"/>
            <a:ext cx="397476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 ,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53301" y="3240888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vi-VN" sz="320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72616" y="3275561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67601" y="3886204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  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34416" y="3233061"/>
            <a:ext cx="595184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vi-VN" sz="3200"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427246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7" grpId="1"/>
      <p:bldP spid="8" grpId="0"/>
      <p:bldP spid="9" grpId="0"/>
      <p:bldP spid="10" grpId="0"/>
      <p:bldP spid="10" grpId="1"/>
      <p:bldP spid="11" grpId="0"/>
      <p:bldP spid="11" grpId="1"/>
      <p:bldP spid="12" grpId="0"/>
      <p:bldP spid="13" grpId="0"/>
      <p:bldP spid="14" grpId="0"/>
      <p:bldP spid="15" grpId="0"/>
      <p:bldP spid="15" grpId="1"/>
      <p:bldP spid="16" grpId="0"/>
      <p:bldP spid="16" grpId="1"/>
      <p:bldP spid="19" grpId="0" animBg="1"/>
      <p:bldP spid="20" grpId="0" animBg="1"/>
      <p:bldP spid="21" grpId="0"/>
      <p:bldP spid="21" grpId="1"/>
      <p:bldP spid="22" grpId="0"/>
      <p:bldP spid="24" grpId="0"/>
      <p:bldP spid="24" grpId="1"/>
      <p:bldP spid="25" grpId="0"/>
      <p:bldP spid="25" grpId="1"/>
      <p:bldP spid="26" grpId="0"/>
      <p:bldP spid="30" grpId="0"/>
      <p:bldP spid="30" grpId="1"/>
      <p:bldP spid="31" grpId="0"/>
      <p:bldP spid="3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49829" y="1066801"/>
            <a:ext cx="3692347" cy="92332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35" tIns="45718" rIns="91435" bIns="45718">
            <a:spAutoFit/>
          </a:bodyPr>
          <a:lstStyle/>
          <a:p>
            <a:pPr algn="ctr"/>
            <a:r>
              <a:rPr lang="vi-VN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2453164"/>
            <a:ext cx="8610600" cy="120032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571472" indent="-571472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 củng cố cách chia một số thập phân cho một số tự nhiên.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4113075"/>
            <a:ext cx="8229600" cy="1754322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571472" indent="-571472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 vận dụng kiến thức chia một số thập phân cho một số tự nhiên trong giải toán tỉ lệ.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377669"/>
      </p:ext>
    </p:extLst>
  </p:cSld>
  <p:clrMapOvr>
    <a:masterClrMapping/>
  </p:clrMapOvr>
  <p:transition advTm="30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7600" y="2057404"/>
            <a:ext cx="4876800" cy="132343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03155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634640" y="350483"/>
            <a:ext cx="554217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marL="457177" indent="-457177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US" sz="33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3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3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2360612" y="1600200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67,2 </a:t>
            </a: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3427412" y="1577975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7 </a:t>
            </a: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3503612" y="2187575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9 </a:t>
            </a: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2589212" y="2187575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4 </a:t>
            </a: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3694112" y="2158743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2946400" y="2187575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2 </a:t>
            </a: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3884612" y="2209800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6 </a:t>
            </a: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2946400" y="2644775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0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427413" y="1654175"/>
            <a:ext cx="987425" cy="990600"/>
            <a:chOff x="1903411" y="1654175"/>
            <a:chExt cx="987425" cy="990600"/>
          </a:xfrm>
        </p:grpSpPr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1903412" y="1654175"/>
              <a:ext cx="0" cy="990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1903411" y="2111375"/>
              <a:ext cx="9874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/>
            </a:p>
          </p:txBody>
        </p:sp>
      </p:grpSp>
      <p:sp>
        <p:nvSpPr>
          <p:cNvPr id="28" name="Rectangle 41"/>
          <p:cNvSpPr>
            <a:spLocks noChangeArrowheads="1"/>
          </p:cNvSpPr>
          <p:nvPr/>
        </p:nvSpPr>
        <p:spPr bwMode="auto">
          <a:xfrm>
            <a:off x="9066212" y="2263775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42"/>
          <p:cNvSpPr>
            <a:spLocks noChangeArrowheads="1"/>
          </p:cNvSpPr>
          <p:nvPr/>
        </p:nvSpPr>
        <p:spPr bwMode="auto">
          <a:xfrm>
            <a:off x="7791450" y="2111375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endParaRPr lang="en-US" sz="3300" dirty="0"/>
          </a:p>
        </p:txBody>
      </p:sp>
      <p:sp>
        <p:nvSpPr>
          <p:cNvPr id="30" name="Rectangle 45"/>
          <p:cNvSpPr>
            <a:spLocks noChangeArrowheads="1"/>
          </p:cNvSpPr>
          <p:nvPr/>
        </p:nvSpPr>
        <p:spPr bwMode="auto">
          <a:xfrm>
            <a:off x="9448800" y="2254250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9677400" y="2254250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endParaRPr lang="en-US" sz="3300" dirty="0"/>
          </a:p>
        </p:txBody>
      </p:sp>
      <p:sp>
        <p:nvSpPr>
          <p:cNvPr id="32" name="Rectangle 48"/>
          <p:cNvSpPr>
            <a:spLocks noChangeArrowheads="1"/>
          </p:cNvSpPr>
          <p:nvPr/>
        </p:nvSpPr>
        <p:spPr bwMode="auto">
          <a:xfrm>
            <a:off x="8435978" y="2557463"/>
            <a:ext cx="358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endParaRPr lang="en-US" sz="3300" dirty="0"/>
          </a:p>
        </p:txBody>
      </p:sp>
      <p:sp>
        <p:nvSpPr>
          <p:cNvPr id="33" name="Rectangle 49"/>
          <p:cNvSpPr>
            <a:spLocks noChangeArrowheads="1"/>
          </p:cNvSpPr>
          <p:nvPr/>
        </p:nvSpPr>
        <p:spPr bwMode="auto">
          <a:xfrm>
            <a:off x="8685215" y="2568575"/>
            <a:ext cx="358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endParaRPr lang="en-US" sz="3300" dirty="0"/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2184400" y="990600"/>
            <a:ext cx="2286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67,2 : 7</a:t>
            </a: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6084329" y="994805"/>
            <a:ext cx="2743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3,44 : 4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775060" y="1654175"/>
            <a:ext cx="1143000" cy="914400"/>
            <a:chOff x="6251060" y="1654175"/>
            <a:chExt cx="1143000" cy="914400"/>
          </a:xfrm>
        </p:grpSpPr>
        <p:sp>
          <p:nvSpPr>
            <p:cNvPr id="36" name="Line 26"/>
            <p:cNvSpPr>
              <a:spLocks noChangeShapeType="1"/>
            </p:cNvSpPr>
            <p:nvPr/>
          </p:nvSpPr>
          <p:spPr bwMode="auto">
            <a:xfrm>
              <a:off x="6262172" y="1654175"/>
              <a:ext cx="5278" cy="914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37" name="Line 27"/>
            <p:cNvSpPr>
              <a:spLocks noChangeShapeType="1"/>
            </p:cNvSpPr>
            <p:nvPr/>
          </p:nvSpPr>
          <p:spPr bwMode="auto">
            <a:xfrm>
              <a:off x="6251060" y="2111375"/>
              <a:ext cx="1143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/>
            </a:p>
          </p:txBody>
        </p:sp>
      </p:grpSp>
      <p:sp>
        <p:nvSpPr>
          <p:cNvPr id="38" name="Rectangle 28"/>
          <p:cNvSpPr>
            <a:spLocks noChangeArrowheads="1"/>
          </p:cNvSpPr>
          <p:nvPr/>
        </p:nvSpPr>
        <p:spPr bwMode="auto">
          <a:xfrm>
            <a:off x="6821916" y="1524000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3,44 </a:t>
            </a:r>
          </a:p>
        </p:txBody>
      </p:sp>
      <p:sp>
        <p:nvSpPr>
          <p:cNvPr id="39" name="Rectangle 29"/>
          <p:cNvSpPr>
            <a:spLocks noChangeArrowheads="1"/>
          </p:cNvSpPr>
          <p:nvPr/>
        </p:nvSpPr>
        <p:spPr bwMode="auto">
          <a:xfrm>
            <a:off x="7861728" y="1501775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4 </a:t>
            </a:r>
          </a:p>
        </p:txBody>
      </p:sp>
      <p:sp>
        <p:nvSpPr>
          <p:cNvPr id="40" name="Rectangle 30"/>
          <p:cNvSpPr>
            <a:spLocks noChangeArrowheads="1"/>
          </p:cNvSpPr>
          <p:nvPr/>
        </p:nvSpPr>
        <p:spPr bwMode="auto">
          <a:xfrm>
            <a:off x="7883953" y="2111375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0 </a:t>
            </a:r>
          </a:p>
        </p:txBody>
      </p:sp>
      <p:sp>
        <p:nvSpPr>
          <p:cNvPr id="41" name="Rectangle 31"/>
          <p:cNvSpPr>
            <a:spLocks noChangeArrowheads="1"/>
          </p:cNvSpPr>
          <p:nvPr/>
        </p:nvSpPr>
        <p:spPr bwMode="auto">
          <a:xfrm>
            <a:off x="7180692" y="2557463"/>
            <a:ext cx="349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2 </a:t>
            </a: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7368661" y="2568575"/>
            <a:ext cx="349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4 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8417353" y="2111375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6 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7351197" y="3025775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0 </a:t>
            </a:r>
          </a:p>
        </p:txBody>
      </p:sp>
      <p:sp>
        <p:nvSpPr>
          <p:cNvPr id="45" name="Rectangle 54"/>
          <p:cNvSpPr>
            <a:spLocks noChangeArrowheads="1"/>
          </p:cNvSpPr>
          <p:nvPr/>
        </p:nvSpPr>
        <p:spPr bwMode="auto">
          <a:xfrm>
            <a:off x="6858428" y="2111375"/>
            <a:ext cx="349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3 </a:t>
            </a:r>
          </a:p>
        </p:txBody>
      </p:sp>
      <p:sp>
        <p:nvSpPr>
          <p:cNvPr id="46" name="Rectangle 55"/>
          <p:cNvSpPr>
            <a:spLocks noChangeArrowheads="1"/>
          </p:cNvSpPr>
          <p:nvPr/>
        </p:nvSpPr>
        <p:spPr bwMode="auto">
          <a:xfrm>
            <a:off x="7198153" y="2111375"/>
            <a:ext cx="349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4 </a:t>
            </a:r>
          </a:p>
        </p:txBody>
      </p:sp>
      <p:sp>
        <p:nvSpPr>
          <p:cNvPr id="47" name="Rectangle 32"/>
          <p:cNvSpPr>
            <a:spLocks noChangeArrowheads="1"/>
          </p:cNvSpPr>
          <p:nvPr/>
        </p:nvSpPr>
        <p:spPr bwMode="auto">
          <a:xfrm>
            <a:off x="8052228" y="2133600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48" name="Rectangle 33"/>
          <p:cNvSpPr>
            <a:spLocks noChangeArrowheads="1"/>
          </p:cNvSpPr>
          <p:nvPr/>
        </p:nvSpPr>
        <p:spPr bwMode="auto">
          <a:xfrm>
            <a:off x="8204628" y="2101850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8 </a:t>
            </a:r>
          </a:p>
        </p:txBody>
      </p: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1981200" y="3356920"/>
            <a:ext cx="2743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3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 42,7 : 7</a:t>
            </a:r>
            <a:endParaRPr lang="en-US" sz="33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13"/>
          <p:cNvSpPr>
            <a:spLocks noChangeArrowheads="1"/>
          </p:cNvSpPr>
          <p:nvPr/>
        </p:nvSpPr>
        <p:spPr bwMode="auto">
          <a:xfrm>
            <a:off x="6221627" y="3367217"/>
            <a:ext cx="2743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d) 46,827 : 9</a:t>
            </a:r>
          </a:p>
        </p:txBody>
      </p:sp>
      <p:sp>
        <p:nvSpPr>
          <p:cNvPr id="51" name="Rectangle 31"/>
          <p:cNvSpPr>
            <a:spLocks noChangeArrowheads="1"/>
          </p:cNvSpPr>
          <p:nvPr/>
        </p:nvSpPr>
        <p:spPr bwMode="auto">
          <a:xfrm>
            <a:off x="3897313" y="5119817"/>
            <a:ext cx="349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spcBef>
                <a:spcPct val="20000"/>
              </a:spcBef>
            </a:pPr>
            <a:r>
              <a:rPr lang="en-US" sz="3300" dirty="0"/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619500" y="4227643"/>
            <a:ext cx="1143000" cy="978188"/>
            <a:chOff x="2095500" y="4227643"/>
            <a:chExt cx="1143000" cy="978188"/>
          </a:xfrm>
        </p:grpSpPr>
        <p:sp>
          <p:nvSpPr>
            <p:cNvPr id="52" name="Line 26"/>
            <p:cNvSpPr>
              <a:spLocks noChangeShapeType="1"/>
            </p:cNvSpPr>
            <p:nvPr/>
          </p:nvSpPr>
          <p:spPr bwMode="auto">
            <a:xfrm flipH="1">
              <a:off x="2106612" y="4227643"/>
              <a:ext cx="0" cy="9781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53" name="Line 27"/>
            <p:cNvSpPr>
              <a:spLocks noChangeShapeType="1"/>
            </p:cNvSpPr>
            <p:nvPr/>
          </p:nvSpPr>
          <p:spPr bwMode="auto">
            <a:xfrm>
              <a:off x="2095500" y="4684842"/>
              <a:ext cx="1143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4" name="Rectangle 28"/>
          <p:cNvSpPr>
            <a:spLocks noChangeArrowheads="1"/>
          </p:cNvSpPr>
          <p:nvPr/>
        </p:nvSpPr>
        <p:spPr bwMode="auto">
          <a:xfrm>
            <a:off x="2590800" y="4097467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42,7 </a:t>
            </a:r>
          </a:p>
        </p:txBody>
      </p:sp>
      <p:sp>
        <p:nvSpPr>
          <p:cNvPr id="55" name="Rectangle 29"/>
          <p:cNvSpPr>
            <a:spLocks noChangeArrowheads="1"/>
          </p:cNvSpPr>
          <p:nvPr/>
        </p:nvSpPr>
        <p:spPr bwMode="auto">
          <a:xfrm>
            <a:off x="3630612" y="4075242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7 </a:t>
            </a:r>
          </a:p>
        </p:txBody>
      </p:sp>
      <p:sp>
        <p:nvSpPr>
          <p:cNvPr id="56" name="Rectangle 30"/>
          <p:cNvSpPr>
            <a:spLocks noChangeArrowheads="1"/>
          </p:cNvSpPr>
          <p:nvPr/>
        </p:nvSpPr>
        <p:spPr bwMode="auto">
          <a:xfrm>
            <a:off x="3652837" y="4684842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6 </a:t>
            </a:r>
          </a:p>
        </p:txBody>
      </p:sp>
      <p:sp>
        <p:nvSpPr>
          <p:cNvPr id="57" name="Rectangle 33"/>
          <p:cNvSpPr>
            <a:spLocks noChangeArrowheads="1"/>
          </p:cNvSpPr>
          <p:nvPr/>
        </p:nvSpPr>
        <p:spPr bwMode="auto">
          <a:xfrm>
            <a:off x="4033837" y="4698532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1 </a:t>
            </a:r>
          </a:p>
        </p:txBody>
      </p:sp>
      <p:sp>
        <p:nvSpPr>
          <p:cNvPr id="58" name="Rectangle 34"/>
          <p:cNvSpPr>
            <a:spLocks noChangeArrowheads="1"/>
          </p:cNvSpPr>
          <p:nvPr/>
        </p:nvSpPr>
        <p:spPr bwMode="auto">
          <a:xfrm>
            <a:off x="3198526" y="4596230"/>
            <a:ext cx="349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7 </a:t>
            </a:r>
          </a:p>
        </p:txBody>
      </p:sp>
      <p:sp>
        <p:nvSpPr>
          <p:cNvPr id="59" name="Rectangle 36"/>
          <p:cNvSpPr>
            <a:spLocks noChangeArrowheads="1"/>
          </p:cNvSpPr>
          <p:nvPr/>
        </p:nvSpPr>
        <p:spPr bwMode="auto">
          <a:xfrm>
            <a:off x="3195637" y="5065842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0 </a:t>
            </a:r>
          </a:p>
        </p:txBody>
      </p:sp>
      <p:sp>
        <p:nvSpPr>
          <p:cNvPr id="60" name="Rectangle 55"/>
          <p:cNvSpPr>
            <a:spLocks noChangeArrowheads="1"/>
          </p:cNvSpPr>
          <p:nvPr/>
        </p:nvSpPr>
        <p:spPr bwMode="auto">
          <a:xfrm>
            <a:off x="2866449" y="4617012"/>
            <a:ext cx="349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0 </a:t>
            </a:r>
          </a:p>
        </p:txBody>
      </p:sp>
      <p:sp>
        <p:nvSpPr>
          <p:cNvPr id="61" name="Rectangle 32"/>
          <p:cNvSpPr>
            <a:spLocks noChangeArrowheads="1"/>
          </p:cNvSpPr>
          <p:nvPr/>
        </p:nvSpPr>
        <p:spPr bwMode="auto">
          <a:xfrm>
            <a:off x="3843337" y="4698532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63" name="Rectangle 39"/>
          <p:cNvSpPr>
            <a:spLocks noChangeArrowheads="1"/>
          </p:cNvSpPr>
          <p:nvPr/>
        </p:nvSpPr>
        <p:spPr bwMode="auto">
          <a:xfrm>
            <a:off x="6450227" y="4053017"/>
            <a:ext cx="1600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46,827</a:t>
            </a:r>
          </a:p>
        </p:txBody>
      </p:sp>
      <p:sp>
        <p:nvSpPr>
          <p:cNvPr id="64" name="Rectangle 40"/>
          <p:cNvSpPr>
            <a:spLocks noChangeArrowheads="1"/>
          </p:cNvSpPr>
          <p:nvPr/>
        </p:nvSpPr>
        <p:spPr bwMode="auto">
          <a:xfrm>
            <a:off x="7974227" y="4053017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65" name="Rectangle 41"/>
          <p:cNvSpPr>
            <a:spLocks noChangeArrowheads="1"/>
          </p:cNvSpPr>
          <p:nvPr/>
        </p:nvSpPr>
        <p:spPr bwMode="auto">
          <a:xfrm>
            <a:off x="7974227" y="4662617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66" name="Rectangle 42"/>
          <p:cNvSpPr>
            <a:spLocks noChangeArrowheads="1"/>
          </p:cNvSpPr>
          <p:nvPr/>
        </p:nvSpPr>
        <p:spPr bwMode="auto">
          <a:xfrm>
            <a:off x="6699465" y="4662617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7" name="Rectangle 44"/>
          <p:cNvSpPr>
            <a:spLocks noChangeArrowheads="1"/>
          </p:cNvSpPr>
          <p:nvPr/>
        </p:nvSpPr>
        <p:spPr bwMode="auto">
          <a:xfrm>
            <a:off x="7016965" y="4662617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68" name="Rectangle 46"/>
          <p:cNvSpPr>
            <a:spLocks noChangeArrowheads="1"/>
          </p:cNvSpPr>
          <p:nvPr/>
        </p:nvSpPr>
        <p:spPr bwMode="auto">
          <a:xfrm>
            <a:off x="8585415" y="4653092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9" name="Rectangle 47"/>
          <p:cNvSpPr>
            <a:spLocks noChangeArrowheads="1"/>
          </p:cNvSpPr>
          <p:nvPr/>
        </p:nvSpPr>
        <p:spPr bwMode="auto">
          <a:xfrm>
            <a:off x="7091577" y="5119817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0 </a:t>
            </a:r>
          </a:p>
        </p:txBody>
      </p:sp>
      <p:sp>
        <p:nvSpPr>
          <p:cNvPr id="70" name="Rectangle 48"/>
          <p:cNvSpPr>
            <a:spLocks noChangeArrowheads="1"/>
          </p:cNvSpPr>
          <p:nvPr/>
        </p:nvSpPr>
        <p:spPr bwMode="auto">
          <a:xfrm>
            <a:off x="7343993" y="5108705"/>
            <a:ext cx="358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1" name="Rectangle 49"/>
          <p:cNvSpPr>
            <a:spLocks noChangeArrowheads="1"/>
          </p:cNvSpPr>
          <p:nvPr/>
        </p:nvSpPr>
        <p:spPr bwMode="auto">
          <a:xfrm>
            <a:off x="7573021" y="5612844"/>
            <a:ext cx="358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72" name="Rectangle 50"/>
          <p:cNvSpPr>
            <a:spLocks noChangeArrowheads="1"/>
          </p:cNvSpPr>
          <p:nvPr/>
        </p:nvSpPr>
        <p:spPr bwMode="auto">
          <a:xfrm>
            <a:off x="8844177" y="4653092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3" name="Rectangle 51"/>
          <p:cNvSpPr>
            <a:spLocks noChangeArrowheads="1"/>
          </p:cNvSpPr>
          <p:nvPr/>
        </p:nvSpPr>
        <p:spPr bwMode="auto">
          <a:xfrm>
            <a:off x="7577352" y="6096000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0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974227" y="4053021"/>
            <a:ext cx="838200" cy="1152813"/>
            <a:chOff x="6450227" y="4053018"/>
            <a:chExt cx="838200" cy="1152813"/>
          </a:xfrm>
        </p:grpSpPr>
        <p:sp>
          <p:nvSpPr>
            <p:cNvPr id="62" name="Line 37"/>
            <p:cNvSpPr>
              <a:spLocks noChangeShapeType="1"/>
            </p:cNvSpPr>
            <p:nvPr/>
          </p:nvSpPr>
          <p:spPr bwMode="auto">
            <a:xfrm>
              <a:off x="6450227" y="4053018"/>
              <a:ext cx="0" cy="11528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/>
            </a:p>
          </p:txBody>
        </p:sp>
        <p:sp>
          <p:nvSpPr>
            <p:cNvPr id="74" name="Line 38"/>
            <p:cNvSpPr>
              <a:spLocks noChangeShapeType="1"/>
            </p:cNvSpPr>
            <p:nvPr/>
          </p:nvSpPr>
          <p:spPr bwMode="auto">
            <a:xfrm>
              <a:off x="6450227" y="4662617"/>
              <a:ext cx="838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/>
            </a:p>
          </p:txBody>
        </p:sp>
      </p:grpSp>
      <p:sp>
        <p:nvSpPr>
          <p:cNvPr id="75" name="Rectangle 43"/>
          <p:cNvSpPr>
            <a:spLocks noChangeArrowheads="1"/>
          </p:cNvSpPr>
          <p:nvPr/>
        </p:nvSpPr>
        <p:spPr bwMode="auto">
          <a:xfrm>
            <a:off x="8126627" y="4653092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76" name="Rectangle 45"/>
          <p:cNvSpPr>
            <a:spLocks noChangeArrowheads="1"/>
          </p:cNvSpPr>
          <p:nvPr/>
        </p:nvSpPr>
        <p:spPr bwMode="auto">
          <a:xfrm>
            <a:off x="8320774" y="4654082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7317005" y="5592249"/>
            <a:ext cx="358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 algn="ctr">
              <a:spcBef>
                <a:spcPct val="20000"/>
              </a:spcBef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33501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2" grpId="0"/>
      <p:bldP spid="33" grpId="0"/>
      <p:bldP spid="34" grpId="0"/>
      <p:bldP spid="35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5" grpId="0"/>
      <p:bldP spid="76" grpId="0"/>
      <p:bldP spid="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514600" y="457204"/>
            <a:ext cx="20574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40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Bài</a:t>
            </a:r>
            <a:r>
              <a:rPr lang="en-US" altLang="en-US" sz="4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2: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858966" y="1466854"/>
            <a:ext cx="438943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a) 22,44 : 18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962401" y="2427287"/>
            <a:ext cx="1706564" cy="2560638"/>
            <a:chOff x="2438400" y="2427287"/>
            <a:chExt cx="1706564" cy="2560638"/>
          </a:xfrm>
        </p:grpSpPr>
        <p:sp>
          <p:nvSpPr>
            <p:cNvPr id="4" name="Line 7"/>
            <p:cNvSpPr>
              <a:spLocks noChangeShapeType="1"/>
            </p:cNvSpPr>
            <p:nvPr/>
          </p:nvSpPr>
          <p:spPr bwMode="auto">
            <a:xfrm>
              <a:off x="2438400" y="2427287"/>
              <a:ext cx="0" cy="25606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 sz="1600"/>
            </a:p>
          </p:txBody>
        </p:sp>
        <p:sp>
          <p:nvSpPr>
            <p:cNvPr id="5" name="Line 8"/>
            <p:cNvSpPr>
              <a:spLocks noChangeShapeType="1"/>
            </p:cNvSpPr>
            <p:nvPr/>
          </p:nvSpPr>
          <p:spPr bwMode="auto">
            <a:xfrm>
              <a:off x="2438401" y="3113087"/>
              <a:ext cx="17065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5" tIns="45718" rIns="91435" bIns="45718"/>
            <a:lstStyle/>
            <a:p>
              <a:endParaRPr lang="en-US" sz="1600"/>
            </a:p>
          </p:txBody>
        </p:sp>
      </p:grp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433641" y="2397129"/>
            <a:ext cx="219392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22,44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191003" y="2397129"/>
            <a:ext cx="1096963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18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613028" y="2957512"/>
            <a:ext cx="54451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4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4038600" y="2960687"/>
            <a:ext cx="4270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1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4253460" y="2960687"/>
            <a:ext cx="42703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,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3048000" y="2960687"/>
            <a:ext cx="7318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4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4437090" y="2960687"/>
            <a:ext cx="5794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2</a:t>
            </a: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048000" y="3494087"/>
            <a:ext cx="5334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8</a:t>
            </a: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3322638" y="3494087"/>
            <a:ext cx="728662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4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4648202" y="2982912"/>
            <a:ext cx="73183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4</a:t>
            </a: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3048003" y="4027487"/>
            <a:ext cx="1096963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12</a:t>
            </a:r>
          </a:p>
        </p:txBody>
      </p:sp>
      <p:sp>
        <p:nvSpPr>
          <p:cNvPr id="17" name="Line 57"/>
          <p:cNvSpPr>
            <a:spLocks noChangeShapeType="1"/>
          </p:cNvSpPr>
          <p:nvPr/>
        </p:nvSpPr>
        <p:spPr bwMode="auto">
          <a:xfrm>
            <a:off x="3124200" y="3113087"/>
            <a:ext cx="0" cy="1219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 sz="1600"/>
          </a:p>
        </p:txBody>
      </p:sp>
      <p:sp>
        <p:nvSpPr>
          <p:cNvPr id="18" name="Text Box 59"/>
          <p:cNvSpPr txBox="1">
            <a:spLocks noChangeArrowheads="1"/>
          </p:cNvSpPr>
          <p:nvPr/>
        </p:nvSpPr>
        <p:spPr bwMode="auto">
          <a:xfrm>
            <a:off x="6324600" y="1676404"/>
            <a:ext cx="3962400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bị chia: 22,44</a:t>
            </a:r>
          </a:p>
        </p:txBody>
      </p:sp>
      <p:sp>
        <p:nvSpPr>
          <p:cNvPr id="19" name="Text Box 60"/>
          <p:cNvSpPr txBox="1">
            <a:spLocks noChangeArrowheads="1"/>
          </p:cNvSpPr>
          <p:nvPr/>
        </p:nvSpPr>
        <p:spPr bwMode="auto">
          <a:xfrm>
            <a:off x="6400800" y="2438403"/>
            <a:ext cx="3962400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chia: </a:t>
            </a:r>
            <a:r>
              <a:rPr lang="vi-VN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20" name="Text Box 61"/>
          <p:cNvSpPr txBox="1">
            <a:spLocks noChangeArrowheads="1"/>
          </p:cNvSpPr>
          <p:nvPr/>
        </p:nvSpPr>
        <p:spPr bwMode="auto">
          <a:xfrm>
            <a:off x="6400800" y="3124203"/>
            <a:ext cx="3962400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Thương: </a:t>
            </a:r>
            <a:r>
              <a:rPr lang="vi-VN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1,24</a:t>
            </a:r>
          </a:p>
        </p:txBody>
      </p:sp>
      <p:sp>
        <p:nvSpPr>
          <p:cNvPr id="21" name="Text Box 62"/>
          <p:cNvSpPr txBox="1">
            <a:spLocks noChangeArrowheads="1"/>
          </p:cNvSpPr>
          <p:nvPr/>
        </p:nvSpPr>
        <p:spPr bwMode="auto">
          <a:xfrm>
            <a:off x="6477002" y="3962403"/>
            <a:ext cx="1415143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dư: </a:t>
            </a:r>
          </a:p>
        </p:txBody>
      </p:sp>
      <p:sp>
        <p:nvSpPr>
          <p:cNvPr id="22" name="Text Box 63"/>
          <p:cNvSpPr txBox="1">
            <a:spLocks noChangeArrowheads="1"/>
          </p:cNvSpPr>
          <p:nvPr/>
        </p:nvSpPr>
        <p:spPr bwMode="auto">
          <a:xfrm>
            <a:off x="8162111" y="3962403"/>
            <a:ext cx="905691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0,12</a:t>
            </a:r>
          </a:p>
        </p:txBody>
      </p:sp>
      <p:sp>
        <p:nvSpPr>
          <p:cNvPr id="23" name="Text Box 64"/>
          <p:cNvSpPr txBox="1">
            <a:spLocks noChangeArrowheads="1"/>
          </p:cNvSpPr>
          <p:nvPr/>
        </p:nvSpPr>
        <p:spPr bwMode="auto">
          <a:xfrm>
            <a:off x="4589463" y="5123261"/>
            <a:ext cx="5943600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Thử lại: 1,24 x 18 + 0,12 = 22,44</a:t>
            </a:r>
          </a:p>
        </p:txBody>
      </p:sp>
      <p:sp>
        <p:nvSpPr>
          <p:cNvPr id="24" name="Text Box 65"/>
          <p:cNvSpPr txBox="1">
            <a:spLocks noChangeArrowheads="1"/>
          </p:cNvSpPr>
          <p:nvPr/>
        </p:nvSpPr>
        <p:spPr bwMode="auto">
          <a:xfrm>
            <a:off x="2949575" y="4049716"/>
            <a:ext cx="304800" cy="64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686446777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193927" y="609600"/>
            <a:ext cx="2012156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Bài 2: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828803" y="1431925"/>
            <a:ext cx="88550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solidFill>
                  <a:srgbClr val="0033CC"/>
                </a:solidFill>
                <a:latin typeface="Times New Roman" pitchFamily="18" charset="0"/>
              </a:rPr>
              <a:t>b) Tìm số dư của phép chia sau:  43,19 : 21</a:t>
            </a: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4648200" y="2743200"/>
            <a:ext cx="0" cy="18288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 sz="360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648203" y="3429000"/>
            <a:ext cx="1706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 sz="360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895603" y="2720979"/>
            <a:ext cx="21939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43, 19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881563" y="2713041"/>
            <a:ext cx="1096962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21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124200" y="3444875"/>
            <a:ext cx="5334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1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4724400" y="3429000"/>
            <a:ext cx="7318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2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5029200" y="3429000"/>
            <a:ext cx="381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,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3657603" y="3444875"/>
            <a:ext cx="48736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1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5257800" y="3429000"/>
            <a:ext cx="4270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0</a:t>
            </a: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657603" y="3962400"/>
            <a:ext cx="1096963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14</a:t>
            </a: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5562600" y="3429000"/>
            <a:ext cx="4270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5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886201" y="3444878"/>
            <a:ext cx="490538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itchFamily="18" charset="0"/>
              </a:rPr>
              <a:t>9</a:t>
            </a: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3429003" y="3962404"/>
            <a:ext cx="295275" cy="685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09" tIns="65304" rIns="130609" bIns="65304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5246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065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958975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613025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070225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527425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984625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441825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latin typeface="Times New Roman" pitchFamily="18" charset="0"/>
              </a:rPr>
              <a:t>,</a:t>
            </a:r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>
            <a:off x="3581400" y="3429000"/>
            <a:ext cx="0" cy="9604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 sz="3600"/>
          </a:p>
        </p:txBody>
      </p:sp>
      <p:sp>
        <p:nvSpPr>
          <p:cNvPr id="18" name="Text Box 37"/>
          <p:cNvSpPr txBox="1">
            <a:spLocks noChangeArrowheads="1"/>
          </p:cNvSpPr>
          <p:nvPr/>
        </p:nvSpPr>
        <p:spPr bwMode="auto">
          <a:xfrm>
            <a:off x="2417989" y="4897201"/>
            <a:ext cx="4191000" cy="64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6" rIns="91431" bIns="45716">
            <a:spAutoFit/>
          </a:bodyPr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8788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 dư: </a:t>
            </a:r>
            <a:r>
              <a:rPr lang="en-US" altLang="en-US" sz="3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0,14</a:t>
            </a:r>
          </a:p>
        </p:txBody>
      </p:sp>
    </p:spTree>
    <p:extLst>
      <p:ext uri="{BB962C8B-B14F-4D97-AF65-F5344CB8AC3E}">
        <p14:creationId xmlns:p14="http://schemas.microsoft.com/office/powerpoint/2010/main" val="1296306979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 animBg="1"/>
      <p:bldP spid="17" grpId="1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660527" y="549275"/>
            <a:ext cx="69500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32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vi-V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392363" y="1265241"/>
            <a:ext cx="1706562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21,3 : 5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270125" y="2133603"/>
            <a:ext cx="18288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21</a:t>
            </a: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,</a:t>
            </a:r>
            <a:r>
              <a:rPr lang="en-US" altLang="en-US" sz="3200" b="1">
                <a:latin typeface="Times New Roman" pitchFamily="18" charset="0"/>
              </a:rPr>
              <a:t>3 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008440" y="2057403"/>
            <a:ext cx="73183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5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657600" y="2163762"/>
            <a:ext cx="1295400" cy="2470150"/>
            <a:chOff x="2651125" y="2316162"/>
            <a:chExt cx="1295400" cy="2470150"/>
          </a:xfrm>
        </p:grpSpPr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2651125" y="2316162"/>
              <a:ext cx="0" cy="24701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2651125" y="2849562"/>
              <a:ext cx="1295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/>
            </a:p>
          </p:txBody>
        </p:sp>
      </p:grp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733802" y="2757490"/>
            <a:ext cx="365919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4 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498727" y="2712517"/>
            <a:ext cx="5492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1</a:t>
            </a: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3931170" y="2773362"/>
            <a:ext cx="260350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, 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2804775" y="2728912"/>
            <a:ext cx="73183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3</a:t>
            </a:r>
            <a:r>
              <a:rPr lang="en-US" altLang="en-US" sz="3200" b="1">
                <a:solidFill>
                  <a:srgbClr val="CC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083570" y="2759972"/>
            <a:ext cx="3048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2 </a:t>
            </a: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789785" y="3278187"/>
            <a:ext cx="73183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3</a:t>
            </a:r>
            <a:r>
              <a:rPr lang="en-US" altLang="en-US" sz="3200" b="1">
                <a:solidFill>
                  <a:srgbClr val="CC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3034260" y="3282068"/>
            <a:ext cx="731838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0 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3049250" y="3855152"/>
            <a:ext cx="7318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latin typeface="Times New Roman" pitchFamily="18" charset="0"/>
              </a:rPr>
              <a:t>0</a:t>
            </a:r>
            <a:r>
              <a:rPr lang="en-US" altLang="en-US" sz="3200" b="1">
                <a:solidFill>
                  <a:srgbClr val="CC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5638799" y="1339056"/>
            <a:ext cx="4783993" cy="4833144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30615" tIns="65308" rIns="130615" bIns="65308"/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lnSpc>
                <a:spcPct val="150000"/>
              </a:lnSpc>
              <a:buFontTx/>
              <a:buNone/>
            </a:pPr>
            <a:r>
              <a:rPr lang="en-US" altLang="en-US" sz="3200" b="1" u="sng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3200" b="1" u="sng" dirty="0">
                <a:latin typeface="Times New Roman" pitchFamily="18" charset="0"/>
                <a:cs typeface="Times New Roman" pitchFamily="18" charset="0"/>
              </a:rPr>
              <a:t> ý: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Khi chia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chia.</a:t>
            </a:r>
            <a:endParaRPr lang="en-US" altLang="en-US" sz="32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22"/>
          <p:cNvSpPr>
            <a:spLocks noChangeArrowheads="1"/>
          </p:cNvSpPr>
          <p:nvPr/>
        </p:nvSpPr>
        <p:spPr bwMode="auto">
          <a:xfrm>
            <a:off x="1769205" y="4769555"/>
            <a:ext cx="1951038" cy="822325"/>
          </a:xfrm>
          <a:prstGeom prst="wedgeRectCallout">
            <a:avLst>
              <a:gd name="adj1" fmla="val 11301"/>
              <a:gd name="adj2" fmla="val -15981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615" tIns="65308" rIns="130615" bIns="65308" anchor="ctr"/>
          <a:lstStyle>
            <a:lvl1pPr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5246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06513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958975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613025" defTabSz="13065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070225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527425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984625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441825" defTabSz="1306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 DƯ</a:t>
            </a:r>
          </a:p>
        </p:txBody>
      </p:sp>
      <p:sp>
        <p:nvSpPr>
          <p:cNvPr id="19" name="Rectangle 37"/>
          <p:cNvSpPr>
            <a:spLocks noChangeArrowheads="1"/>
          </p:cNvSpPr>
          <p:nvPr/>
        </p:nvSpPr>
        <p:spPr bwMode="auto">
          <a:xfrm>
            <a:off x="4345017" y="2773183"/>
            <a:ext cx="473075" cy="50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>
            <a:lvl1pPr marL="490538" indent="-490538"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956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8528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3100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67263" indent="-325438" defTabSz="1306513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6 </a:t>
            </a:r>
          </a:p>
        </p:txBody>
      </p:sp>
    </p:spTree>
    <p:extLst>
      <p:ext uri="{BB962C8B-B14F-4D97-AF65-F5344CB8AC3E}">
        <p14:creationId xmlns:p14="http://schemas.microsoft.com/office/powerpoint/2010/main" val="312102911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7" grpId="1" animBg="1"/>
      <p:bldP spid="1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</TotalTime>
  <Words>792</Words>
  <Application>Microsoft Office PowerPoint</Application>
  <PresentationFormat>Widescreen</PresentationFormat>
  <Paragraphs>206</Paragraphs>
  <Slides>20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HP001 5H</vt:lpstr>
      <vt:lpstr>Open Sans Extrabold</vt:lpstr>
      <vt:lpstr>Tahoma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52</cp:revision>
  <dcterms:created xsi:type="dcterms:W3CDTF">2021-08-24T06:58:50Z</dcterms:created>
  <dcterms:modified xsi:type="dcterms:W3CDTF">2022-11-24T08:31:42Z</dcterms:modified>
</cp:coreProperties>
</file>