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3" r:id="rId2"/>
    <p:sldMasterId id="2147483666" r:id="rId3"/>
  </p:sldMasterIdLst>
  <p:notesMasterIdLst>
    <p:notesMasterId r:id="rId24"/>
  </p:notesMasterIdLst>
  <p:sldIdLst>
    <p:sldId id="257" r:id="rId4"/>
    <p:sldId id="297" r:id="rId5"/>
    <p:sldId id="261" r:id="rId6"/>
    <p:sldId id="296" r:id="rId7"/>
    <p:sldId id="259" r:id="rId8"/>
    <p:sldId id="290" r:id="rId9"/>
    <p:sldId id="293" r:id="rId10"/>
    <p:sldId id="280" r:id="rId11"/>
    <p:sldId id="281" r:id="rId12"/>
    <p:sldId id="283" r:id="rId13"/>
    <p:sldId id="298" r:id="rId14"/>
    <p:sldId id="300" r:id="rId15"/>
    <p:sldId id="299" r:id="rId16"/>
    <p:sldId id="301" r:id="rId17"/>
    <p:sldId id="302" r:id="rId18"/>
    <p:sldId id="284" r:id="rId19"/>
    <p:sldId id="294" r:id="rId20"/>
    <p:sldId id="303" r:id="rId21"/>
    <p:sldId id="288" r:id="rId22"/>
    <p:sldId id="29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DengXian" panose="02010600030101010101" pitchFamily="2" charset="-122"/>
      <p:regular r:id="rId33"/>
      <p:bold r:id="rId34"/>
    </p:embeddedFont>
    <p:embeddedFont>
      <p:font typeface="Segoe UI Semibold" panose="020B0702040204020203" pitchFamily="34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EC77-2285-49F5-B2CB-9FF88F73AE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F176-630A-4EC1-A869-DE34270F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8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4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35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1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80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6" y="3873504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9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0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4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4" y="5284936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323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645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96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29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6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3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25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58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8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2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0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662645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93" indent="-623493" algn="l" defTabSz="1662645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900" indent="-519577" algn="l" defTabSz="1662645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30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629" indent="-415662" algn="l" defTabSz="1662645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952" indent="-415662" algn="l" defTabSz="1662645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275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59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920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6243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32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64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29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61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93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925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581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9D6FA1F-FBC1-403F-8461-8704A3F8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54" y="2764171"/>
            <a:ext cx="5037252" cy="2907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32" y="946438"/>
            <a:ext cx="598679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FD6EF5B3-26DD-4982-B4A7-AD46EE5B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73152"/>
            <a:ext cx="12192000" cy="6858000"/>
          </a:xfrm>
          <a:prstGeom prst="rect">
            <a:avLst/>
          </a:prstGeom>
        </p:spPr>
      </p:pic>
      <p:pic>
        <p:nvPicPr>
          <p:cNvPr id="12" name="图形 1">
            <a:extLst>
              <a:ext uri="{FF2B5EF4-FFF2-40B4-BE49-F238E27FC236}">
                <a16:creationId xmlns:a16="http://schemas.microsoft.com/office/drawing/2014/main" id="{F6BA90A3-B743-4D73-9559-311ECB09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5498" y="307461"/>
            <a:ext cx="8086928" cy="4816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F62B7-C4EA-47E8-988F-AB4D0E7B05A6}"/>
              </a:ext>
            </a:extLst>
          </p:cNvPr>
          <p:cNvSpPr txBox="1"/>
          <p:nvPr/>
        </p:nvSpPr>
        <p:spPr>
          <a:xfrm>
            <a:off x="5408865" y="768318"/>
            <a:ext cx="2560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70AD47">
                    <a:lumMod val="20000"/>
                    <a:lumOff val="80000"/>
                  </a:srgbClr>
                </a:solidFill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22F8E42-C90A-4FD9-A06F-DC9C5568001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08356" y="2853050"/>
            <a:ext cx="6944053" cy="5303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F4EB7E-D6F2-4AA4-BB36-B81E83F38D00}"/>
              </a:ext>
            </a:extLst>
          </p:cNvPr>
          <p:cNvSpPr txBox="1"/>
          <p:nvPr/>
        </p:nvSpPr>
        <p:spPr>
          <a:xfrm>
            <a:off x="3050474" y="1446115"/>
            <a:ext cx="69368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3600" i="1" dirty="0" err="1"/>
              <a:t>Đồng</a:t>
            </a:r>
            <a:r>
              <a:rPr lang="en-US" sz="3600" i="1" dirty="0"/>
              <a:t> </a:t>
            </a:r>
            <a:r>
              <a:rPr lang="en-US" sz="3600" i="1" dirty="0" err="1"/>
              <a:t>bằng</a:t>
            </a:r>
            <a:r>
              <a:rPr lang="en-US" sz="3600" i="1" dirty="0"/>
              <a:t> </a:t>
            </a:r>
            <a:r>
              <a:rPr lang="en-US" sz="3600" i="1" dirty="0" err="1"/>
              <a:t>duyên</a:t>
            </a:r>
            <a:r>
              <a:rPr lang="en-US" sz="3600" i="1" dirty="0"/>
              <a:t> </a:t>
            </a:r>
            <a:r>
              <a:rPr lang="en-US" sz="3600" i="1" dirty="0" err="1"/>
              <a:t>hải</a:t>
            </a:r>
            <a:r>
              <a:rPr lang="en-US" sz="3600" i="1" dirty="0"/>
              <a:t> </a:t>
            </a:r>
            <a:r>
              <a:rPr lang="en-US" sz="3600" i="1" dirty="0" err="1"/>
              <a:t>miền</a:t>
            </a:r>
            <a:r>
              <a:rPr lang="en-US" sz="3600" i="1" dirty="0"/>
              <a:t> Trung </a:t>
            </a:r>
            <a:r>
              <a:rPr lang="en-US" sz="3600" i="1" dirty="0" err="1"/>
              <a:t>là</a:t>
            </a:r>
            <a:r>
              <a:rPr lang="en-US" sz="3600" i="1" dirty="0"/>
              <a:t> </a:t>
            </a:r>
            <a:r>
              <a:rPr lang="en-US" sz="3600" i="1" dirty="0" err="1"/>
              <a:t>vùng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nhiều</a:t>
            </a:r>
            <a:r>
              <a:rPr lang="en-US" sz="3600" i="1" dirty="0"/>
              <a:t> </a:t>
            </a:r>
            <a:r>
              <a:rPr lang="en-US" sz="3600" i="1" dirty="0" err="1"/>
              <a:t>sông</a:t>
            </a:r>
            <a:r>
              <a:rPr lang="en-US" sz="3600" i="1" dirty="0"/>
              <a:t>, </a:t>
            </a:r>
            <a:r>
              <a:rPr lang="en-US" sz="3600" i="1" dirty="0" err="1"/>
              <a:t>phần</a:t>
            </a:r>
            <a:r>
              <a:rPr lang="en-US" sz="3600" i="1" dirty="0"/>
              <a:t> </a:t>
            </a:r>
            <a:r>
              <a:rPr lang="en-US" sz="3600" i="1" dirty="0" err="1"/>
              <a:t>lớn</a:t>
            </a:r>
            <a:r>
              <a:rPr lang="en-US" sz="3600" i="1" dirty="0"/>
              <a:t> </a:t>
            </a:r>
            <a:r>
              <a:rPr lang="en-US" sz="3600" i="1" dirty="0" err="1"/>
              <a:t>là</a:t>
            </a:r>
            <a:r>
              <a:rPr lang="en-US" sz="3600" i="1" dirty="0"/>
              <a:t> </a:t>
            </a:r>
            <a:r>
              <a:rPr lang="en-US" sz="3600" i="1" dirty="0" err="1"/>
              <a:t>sông</a:t>
            </a:r>
            <a:r>
              <a:rPr lang="en-US" sz="3600" i="1" dirty="0"/>
              <a:t> </a:t>
            </a:r>
            <a:r>
              <a:rPr lang="en-US" sz="3600" i="1" dirty="0" err="1"/>
              <a:t>ngắn</a:t>
            </a:r>
            <a:r>
              <a:rPr lang="en-US" sz="3600" i="1" dirty="0"/>
              <a:t>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  <a:r>
              <a:rPr lang="en-US" sz="3600" i="1" dirty="0" err="1"/>
              <a:t>dốc</a:t>
            </a:r>
            <a:r>
              <a:rPr lang="en-US" sz="3600" i="1" dirty="0"/>
              <a:t>. </a:t>
            </a:r>
            <a:r>
              <a:rPr lang="en-US" sz="3600" i="1" dirty="0" err="1"/>
              <a:t>Mùa</a:t>
            </a:r>
            <a:r>
              <a:rPr lang="en-US" sz="3600" i="1" dirty="0"/>
              <a:t> </a:t>
            </a:r>
            <a:r>
              <a:rPr lang="en-US" sz="3600" i="1" dirty="0" err="1"/>
              <a:t>mưa</a:t>
            </a:r>
            <a:r>
              <a:rPr lang="en-US" sz="3600" i="1" dirty="0"/>
              <a:t> </a:t>
            </a:r>
            <a:r>
              <a:rPr lang="en-US" sz="3600" i="1" dirty="0" err="1"/>
              <a:t>thường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lũ</a:t>
            </a:r>
            <a:r>
              <a:rPr lang="en-US" sz="3600" i="1" dirty="0"/>
              <a:t> </a:t>
            </a:r>
            <a:r>
              <a:rPr lang="en-US" sz="3600" i="1" dirty="0" err="1"/>
              <a:t>lụt</a:t>
            </a:r>
            <a:r>
              <a:rPr lang="en-US" sz="3600" i="1" dirty="0"/>
              <a:t>, </a:t>
            </a:r>
            <a:r>
              <a:rPr lang="en-US" sz="3600" i="1" dirty="0" err="1"/>
              <a:t>lũ</a:t>
            </a:r>
            <a:r>
              <a:rPr lang="en-US" sz="3600" i="1" dirty="0"/>
              <a:t> </a:t>
            </a:r>
            <a:r>
              <a:rPr lang="en-US" sz="3600" i="1" dirty="0" err="1"/>
              <a:t>quét</a:t>
            </a:r>
            <a:r>
              <a:rPr lang="en-US" sz="3600" i="1" dirty="0"/>
              <a:t>, </a:t>
            </a:r>
            <a:r>
              <a:rPr lang="en-US" sz="3600" i="1" dirty="0" err="1"/>
              <a:t>mùa</a:t>
            </a:r>
            <a:r>
              <a:rPr lang="en-US" sz="3600" i="1" dirty="0"/>
              <a:t> </a:t>
            </a:r>
            <a:r>
              <a:rPr lang="en-US" sz="3600" i="1" dirty="0" err="1"/>
              <a:t>khô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tình</a:t>
            </a:r>
            <a:r>
              <a:rPr lang="en-US" sz="3600" i="1" dirty="0"/>
              <a:t> </a:t>
            </a:r>
            <a:r>
              <a:rPr lang="en-US" sz="3600" i="1" dirty="0" err="1"/>
              <a:t>trạng</a:t>
            </a:r>
            <a:r>
              <a:rPr lang="en-US" sz="3600" i="1" dirty="0"/>
              <a:t> </a:t>
            </a:r>
            <a:r>
              <a:rPr lang="en-US" sz="3600" i="1" dirty="0" err="1"/>
              <a:t>thiếu</a:t>
            </a:r>
            <a:r>
              <a:rPr lang="en-US" sz="3600" i="1" dirty="0"/>
              <a:t> </a:t>
            </a:r>
            <a:r>
              <a:rPr lang="en-US" sz="3600" i="1" dirty="0" err="1"/>
              <a:t>nước</a:t>
            </a:r>
            <a:r>
              <a:rPr lang="en-US" sz="3600" i="1" dirty="0"/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82128-3D35-40B7-8F93-6B71F2031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" y="3428999"/>
            <a:ext cx="3681958" cy="311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9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99F8-2B3F-B9CC-1E73-44ECA0430E8B}"/>
              </a:ext>
            </a:extLst>
          </p:cNvPr>
          <p:cNvSpPr txBox="1"/>
          <p:nvPr/>
        </p:nvSpPr>
        <p:spPr>
          <a:xfrm>
            <a:off x="1491916" y="1024372"/>
            <a:ext cx="9785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7200" b="1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động của môi trường thiên nhiên đối với sản xuất và đời sống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DBF6B-F995-A2B1-F8DE-A3A8C334F371}"/>
              </a:ext>
            </a:extLst>
          </p:cNvPr>
          <p:cNvSpPr txBox="1"/>
          <p:nvPr/>
        </p:nvSpPr>
        <p:spPr>
          <a:xfrm>
            <a:off x="641684" y="1715778"/>
            <a:ext cx="109888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tác động tích cực và tiêu cực của môi trường thiên nhiên đến đời 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sản xuất của người dân vùng Duyên hải miền Trung.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Đề xuất một số hiện pháp phòng, chống thiên tai ở vùng Duyên hải miền T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E00DE-5036-DF78-3BF2-CA3B4A1472FE}"/>
              </a:ext>
            </a:extLst>
          </p:cNvPr>
          <p:cNvSpPr txBox="1"/>
          <p:nvPr/>
        </p:nvSpPr>
        <p:spPr>
          <a:xfrm>
            <a:off x="240632" y="499407"/>
            <a:ext cx="1195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thông tin và quan sát các hình từ 4 đến 7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35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C0B9A-860C-E18C-0DC9-6AD6C9196446}"/>
              </a:ext>
            </a:extLst>
          </p:cNvPr>
          <p:cNvSpPr txBox="1"/>
          <p:nvPr/>
        </p:nvSpPr>
        <p:spPr>
          <a:xfrm>
            <a:off x="1106905" y="886012"/>
            <a:ext cx="10780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thông tin và quan sát các hình từ 4 đến 7.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4FE87-D7A6-3C2D-AB63-A91C85A697AA}"/>
              </a:ext>
            </a:extLst>
          </p:cNvPr>
          <p:cNvSpPr txBox="1"/>
          <p:nvPr/>
        </p:nvSpPr>
        <p:spPr>
          <a:xfrm>
            <a:off x="705852" y="1749458"/>
            <a:ext cx="107802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Tác động tích cực: Phát triển các ngành kinh tế biển; phát triển trồng lúa và cây công nghiệp và chăn nuôi gia súc ở vùng đồi núi phía tây. Có tiềm năng phát triển thuỷ điện, điện gió, điện mặt trời.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Tác động tiêu cực: Thường xuyên xảy ra các thiên tai, lũ lụt, hạn hán, ...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số biện pháp phòng chống thiên tai: trồng và bảo vệ rừng, dự báo kịp thời diễn biến của các loại thiên tai, ...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93825-7A5C-491A-0402-AF58EEDC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97326" y="-729762"/>
            <a:ext cx="12386647" cy="8317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541EB-4C91-61BD-3488-5323C8F4ADB0}"/>
              </a:ext>
            </a:extLst>
          </p:cNvPr>
          <p:cNvSpPr txBox="1"/>
          <p:nvPr/>
        </p:nvSpPr>
        <p:spPr>
          <a:xfrm>
            <a:off x="705850" y="-275495"/>
            <a:ext cx="5390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(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An)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90C4A-4729-CA38-D1A5-ED91F4C6F911}"/>
              </a:ext>
            </a:extLst>
          </p:cNvPr>
          <p:cNvSpPr txBox="1"/>
          <p:nvPr/>
        </p:nvSpPr>
        <p:spPr>
          <a:xfrm>
            <a:off x="6801852" y="-275495"/>
            <a:ext cx="5390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Bờ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Chàm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(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Nam)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3DEAE-4533-B86B-ED81-29E8DE8B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F170696-D469-4CAE-9AB0-098257FF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93" y="1221828"/>
            <a:ext cx="2926080" cy="3657600"/>
          </a:xfrm>
          <a:prstGeom prst="rect">
            <a:avLst/>
          </a:pr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9A743A2-5E81-4285-8345-3CAE78D7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94" y="856067"/>
            <a:ext cx="2227124" cy="3727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4763" y="856067"/>
            <a:ext cx="9858086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FD6EF5B3-26DD-4982-B4A7-AD46EE5B2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3152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68C148-EB6E-463D-8815-69DDF7007010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22F8E42-C90A-4FD9-A06F-DC9C5568001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08356" y="2853050"/>
            <a:ext cx="6944053" cy="530352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D16134E-E868-435D-ADC0-2CE264F434C5}"/>
              </a:ext>
            </a:extLst>
          </p:cNvPr>
          <p:cNvSpPr txBox="1">
            <a:spLocks/>
          </p:cNvSpPr>
          <p:nvPr/>
        </p:nvSpPr>
        <p:spPr>
          <a:xfrm>
            <a:off x="824064" y="1499504"/>
            <a:ext cx="10768584" cy="829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Sông</a:t>
            </a:r>
            <a:r>
              <a:rPr kumimoji="0" lang="vi-VN" sz="4400" b="0" i="1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 ở đây có đặc điểm gì? </a:t>
            </a:r>
            <a:endParaRPr kumimoji="0" lang="en-US" sz="44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BF4F7D5F-63AA-481D-8986-E1AE927B4E36}"/>
              </a:ext>
            </a:extLst>
          </p:cNvPr>
          <p:cNvSpPr/>
          <p:nvPr/>
        </p:nvSpPr>
        <p:spPr>
          <a:xfrm>
            <a:off x="589280" y="3454146"/>
            <a:ext cx="8235785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sông, ngắn và dốc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8CC6C9B-4FC5-45EA-A02E-4296CF44A6F2}"/>
              </a:ext>
            </a:extLst>
          </p:cNvPr>
          <p:cNvSpPr/>
          <p:nvPr/>
        </p:nvSpPr>
        <p:spPr>
          <a:xfrm>
            <a:off x="589280" y="2517648"/>
            <a:ext cx="8235784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vi-V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sông, ngắn và dốc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265BC4EC-741B-4A17-B96A-2AB63A2127BE}"/>
              </a:ext>
            </a:extLst>
          </p:cNvPr>
          <p:cNvSpPr/>
          <p:nvPr/>
        </p:nvSpPr>
        <p:spPr>
          <a:xfrm>
            <a:off x="612530" y="4389804"/>
            <a:ext cx="8235784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vi-V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có sông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3C50FB1-FA49-4F5D-8B3B-B8177603C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71564" y="2328716"/>
            <a:ext cx="2993517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422" y="66629"/>
            <a:ext cx="4999153" cy="1682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9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95B14-3158-75DA-E056-67191C78141B}"/>
              </a:ext>
            </a:extLst>
          </p:cNvPr>
          <p:cNvSpPr txBox="1"/>
          <p:nvPr/>
        </p:nvSpPr>
        <p:spPr>
          <a:xfrm>
            <a:off x="1312984" y="671118"/>
            <a:ext cx="99411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vi-VN" sz="660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+ Em nêu các giải pháp bảo vệ môi trường biển ?</a:t>
            </a:r>
            <a:endParaRPr lang="en-US" sz="6600" dirty="0"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31" y="429601"/>
            <a:ext cx="8317586" cy="4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F5B57-8462-3783-A1FE-4DCC06A0E265}"/>
              </a:ext>
            </a:extLst>
          </p:cNvPr>
          <p:cNvSpPr txBox="1"/>
          <p:nvPr/>
        </p:nvSpPr>
        <p:spPr>
          <a:xfrm>
            <a:off x="994610" y="527066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Nêu đặc điểm về vị trí địa lí và tự nhiên của vùng miền Trung 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05641-ED98-9AD6-FF0E-5588463F9258}"/>
              </a:ext>
            </a:extLst>
          </p:cNvPr>
          <p:cNvSpPr txBox="1"/>
          <p:nvPr/>
        </p:nvSpPr>
        <p:spPr>
          <a:xfrm>
            <a:off x="1122947" y="2049816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biết gì về người dân vùng miền Trung 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2BFFC-9C39-0A37-B14B-AF4882646B78}"/>
              </a:ext>
            </a:extLst>
          </p:cNvPr>
          <p:cNvSpPr txBox="1"/>
          <p:nvPr/>
        </p:nvSpPr>
        <p:spPr>
          <a:xfrm>
            <a:off x="1122947" y="3697522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biết gì về thiên nhiên vùng miền Trung 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E31D-4D30-186E-A558-05AE471DA272}"/>
              </a:ext>
            </a:extLst>
          </p:cNvPr>
          <p:cNvSpPr txBox="1"/>
          <p:nvPr/>
        </p:nvSpPr>
        <p:spPr>
          <a:xfrm>
            <a:off x="4689231" y="0"/>
            <a:ext cx="3727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endParaRPr lang="en-US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44A14-61FD-E0CF-D24F-14EBA1D2F8F5}"/>
              </a:ext>
            </a:extLst>
          </p:cNvPr>
          <p:cNvSpPr txBox="1"/>
          <p:nvPr/>
        </p:nvSpPr>
        <p:spPr>
          <a:xfrm>
            <a:off x="668215" y="965757"/>
            <a:ext cx="108555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6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6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ngòi</a:t>
            </a:r>
            <a:r>
              <a:rPr lang="en-US" sz="36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duyên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Trung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C9FA0-ACDF-F666-2E04-6F79E66653C6}"/>
              </a:ext>
            </a:extLst>
          </p:cNvPr>
          <p:cNvSpPr txBox="1"/>
          <p:nvPr/>
        </p:nvSpPr>
        <p:spPr>
          <a:xfrm>
            <a:off x="668215" y="3274081"/>
            <a:ext cx="113127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vi-VN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môi trường thiên nhiên đối với sản xuất và đời sống</a:t>
            </a:r>
            <a:endParaRPr lang="en-US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endParaRPr lang="en-US" sz="3600" b="1" i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endParaRPr lang="en-US" sz="36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55270" algn="l"/>
                <a:tab pos="6480810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Một số biện pháp phòng chống thiên tai: trồng và bảo vệ rừng, dự báo kịp thời diễn biến của các loại thiên tai, ...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7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D8299B3-9B54-4071-98F3-1677841E0381}"/>
              </a:ext>
            </a:extLst>
          </p:cNvPr>
          <p:cNvSpPr txBox="1"/>
          <p:nvPr/>
        </p:nvSpPr>
        <p:spPr>
          <a:xfrm>
            <a:off x="1495765" y="230660"/>
            <a:ext cx="9811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LỊCH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 SỬ &amp;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ĐỊA LÝ 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FC2D5F-70AE-43C5-A272-0CC174593014}"/>
              </a:ext>
            </a:extLst>
          </p:cNvPr>
          <p:cNvGrpSpPr/>
          <p:nvPr/>
        </p:nvGrpSpPr>
        <p:grpSpPr>
          <a:xfrm>
            <a:off x="1888364" y="1454877"/>
            <a:ext cx="9811048" cy="4247317"/>
            <a:chOff x="2276473" y="1385833"/>
            <a:chExt cx="9811048" cy="42473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B22426-13AA-4FAE-AA52-361F463BEA81}"/>
                </a:ext>
              </a:extLst>
            </p:cNvPr>
            <p:cNvSpPr txBox="1"/>
            <p:nvPr/>
          </p:nvSpPr>
          <p:spPr>
            <a:xfrm>
              <a:off x="2276474" y="1385833"/>
              <a:ext cx="981104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THIÊN</a:t>
              </a:r>
              <a:r>
                <a:rPr kumimoji="0" lang="vi-VN" sz="6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NHIÊN VÙNG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93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DUYÊN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HẢI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MIỀN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TRUNG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93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93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7003F-5B94-4E6F-841F-A74239C04A7D}"/>
                </a:ext>
              </a:extLst>
            </p:cNvPr>
            <p:cNvSpPr txBox="1"/>
            <p:nvPr/>
          </p:nvSpPr>
          <p:spPr>
            <a:xfrm>
              <a:off x="2276473" y="1385833"/>
              <a:ext cx="981104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THIÊN</a:t>
              </a:r>
              <a:r>
                <a:rPr kumimoji="0" lang="vi-VN" sz="6000" b="0" i="0" u="none" strike="noStrike" kern="1200" cap="none" spc="0" normalizeH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NHIÊN VÙNG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0AD47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70AD47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DUYÊN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HẢI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MIỀN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TRUNG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0AD47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70AD47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(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2)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0AF1E0-AB2A-4DA3-9875-7371B9F8C9BA}"/>
              </a:ext>
            </a:extLst>
          </p:cNvPr>
          <p:cNvSpPr txBox="1"/>
          <p:nvPr/>
        </p:nvSpPr>
        <p:spPr>
          <a:xfrm>
            <a:off x="1505001" y="277283"/>
            <a:ext cx="9811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LỊCH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 SỬ &amp;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ĐỊA LÝ 4</a:t>
            </a: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54D4E8F-8113-48EE-8B9F-A5FBE9160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617061"/>
            <a:ext cx="3230911" cy="45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2E729-8B20-2E3F-768B-DA5A974ED23D}"/>
              </a:ext>
            </a:extLst>
          </p:cNvPr>
          <p:cNvSpPr/>
          <p:nvPr/>
        </p:nvSpPr>
        <p:spPr>
          <a:xfrm>
            <a:off x="173664" y="850605"/>
            <a:ext cx="11844671" cy="5667154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Xác định được trên bản đồ hoặc lược đồ vị trí địa lí và một số địa danh tiêu biểu (ví dụ: dãy núi Trường Sơn, dãy núi Bạch Mã, đèo Hải Vân, vườn quốc gia Phong Nha – Kẻ Bàng,...) của vùng Duyên hải miền Trung.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Quan sát lược đồ hoặc bản đồ, tranh ảnh, trình bày được một trong những đặc điểm thiên nhiên (ví dụ: địa hình, khí hậu, sông ngòi,...) của vùng Duyên hải miền Trung.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Nêu được một số tác động của môi trường thiên nhiên đôi với đời sống và hoạt động sản xuất trong vùng.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Đề xuất được ở mức độ đơn giản một số biện pháp phòng, chống thiên tai ở vùng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Duyên hải miền Trung.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Thể hiện được thái độ cảm thông và sẵn sàng có hành động chia sẻ với người dân gặp thiên tai.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EF1A2-49DA-87CE-FAA5-C48CD2E9239A}"/>
              </a:ext>
            </a:extLst>
          </p:cNvPr>
          <p:cNvSpPr/>
          <p:nvPr/>
        </p:nvSpPr>
        <p:spPr>
          <a:xfrm>
            <a:off x="2828261" y="127591"/>
            <a:ext cx="6007395" cy="723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784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8A2E23F-A2BE-4AC0-BFED-20A83FDF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8462" y="3170721"/>
            <a:ext cx="4826722" cy="3933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8" y="929640"/>
            <a:ext cx="11971291" cy="23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7DAC5E-0E0D-4C24-9FDB-05051920DC41}"/>
              </a:ext>
            </a:extLst>
          </p:cNvPr>
          <p:cNvSpPr txBox="1"/>
          <p:nvPr/>
        </p:nvSpPr>
        <p:spPr>
          <a:xfrm>
            <a:off x="189978" y="1401617"/>
            <a:ext cx="1200202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ĐẶC ĐIỂM THIÊN NHIÊN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33333E-6 L -2.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68" y="2532792"/>
            <a:ext cx="1200406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peech Bubble: Rectangle with Corners Rounded 91">
            <a:extLst>
              <a:ext uri="{FF2B5EF4-FFF2-40B4-BE49-F238E27FC236}">
                <a16:creationId xmlns:a16="http://schemas.microsoft.com/office/drawing/2014/main" id="{2E802437-247D-4FA7-A475-36329E008C2F}"/>
              </a:ext>
            </a:extLst>
          </p:cNvPr>
          <p:cNvSpPr/>
          <p:nvPr/>
        </p:nvSpPr>
        <p:spPr>
          <a:xfrm>
            <a:off x="35954" y="1380995"/>
            <a:ext cx="5987846" cy="2826158"/>
          </a:xfrm>
          <a:prstGeom prst="wedgeRoundRectCallout">
            <a:avLst>
              <a:gd name="adj1" fmla="val -5211"/>
              <a:gd name="adj2" fmla="val 7319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 câu hỏi: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-Kể tên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và chỉ trên lược đồ một số sông ở vùng Duyên hải miền Trung.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baseline="0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Nêu những đặc điểm chính của sông ngòi.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FA4F41-A777-4273-8CDA-A29FA0D5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" y="4019399"/>
            <a:ext cx="5627457" cy="2854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05A4D-1407-4778-A2F4-9E893AED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19" y="1377076"/>
            <a:ext cx="4546453" cy="5284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76" y="102902"/>
            <a:ext cx="765724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5833 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7905" y="271651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圆角矩形 5">
            <a:extLst>
              <a:ext uri="{FF2B5EF4-FFF2-40B4-BE49-F238E27FC236}">
                <a16:creationId xmlns:a16="http://schemas.microsoft.com/office/drawing/2014/main" id="{AF937788-36C7-4A5A-A830-2501BD04C263}"/>
              </a:ext>
            </a:extLst>
          </p:cNvPr>
          <p:cNvSpPr/>
          <p:nvPr/>
        </p:nvSpPr>
        <p:spPr>
          <a:xfrm>
            <a:off x="2481965" y="2341641"/>
            <a:ext cx="3689469" cy="37719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9" name="圆角矩形 5">
            <a:extLst>
              <a:ext uri="{FF2B5EF4-FFF2-40B4-BE49-F238E27FC236}">
                <a16:creationId xmlns:a16="http://schemas.microsoft.com/office/drawing/2014/main" id="{33EF359A-C85D-4E90-9B71-E900B3523972}"/>
              </a:ext>
            </a:extLst>
          </p:cNvPr>
          <p:cNvSpPr/>
          <p:nvPr/>
        </p:nvSpPr>
        <p:spPr>
          <a:xfrm>
            <a:off x="6518067" y="2341640"/>
            <a:ext cx="4990442" cy="37719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BD841A-854F-41DB-A546-5FD0CDE06C92}"/>
              </a:ext>
            </a:extLst>
          </p:cNvPr>
          <p:cNvSpPr/>
          <p:nvPr/>
        </p:nvSpPr>
        <p:spPr>
          <a:xfrm>
            <a:off x="3275378" y="1872981"/>
            <a:ext cx="199541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70C0"/>
                </a:solidFill>
                <a:latin typeface="UVN Nguyen Du" panose="04030805020802020802" pitchFamily="82" charset="0"/>
              </a:rPr>
              <a:t>SÔNG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VN Nguyen Du" panose="04030805020802020802" pitchFamily="82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660021-98FA-4DDF-9C53-EC433B20CAE4}"/>
              </a:ext>
            </a:extLst>
          </p:cNvPr>
          <p:cNvSpPr/>
          <p:nvPr/>
        </p:nvSpPr>
        <p:spPr>
          <a:xfrm>
            <a:off x="7881817" y="2356119"/>
            <a:ext cx="199541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70AD47">
                    <a:lumMod val="50000"/>
                  </a:srgbClr>
                </a:solidFill>
                <a:latin typeface="UVN Nguyen Du" panose="04030805020802020802" pitchFamily="82" charset="0"/>
              </a:rPr>
              <a:t>MÙA MƯA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VN Nguyen Du" panose="04030805020802020802" pitchFamily="82" charset="0"/>
              <a:ea typeface="+mn-ea"/>
              <a:cs typeface="+mn-cs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4CBF8EC0-57F6-43FC-9E48-AADD8A2E8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6608">
            <a:off x="4834079" y="2166657"/>
            <a:ext cx="1621449" cy="1692214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538EDB5E-0F5C-45CF-A23B-D982706FC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96973">
            <a:off x="10139145" y="1975710"/>
            <a:ext cx="2100846" cy="20741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A64BDCF-4C74-4B00-AAC6-84FE2A27AC17}"/>
              </a:ext>
            </a:extLst>
          </p:cNvPr>
          <p:cNvGrpSpPr/>
          <p:nvPr/>
        </p:nvGrpSpPr>
        <p:grpSpPr>
          <a:xfrm>
            <a:off x="2623054" y="2440484"/>
            <a:ext cx="7283286" cy="3205817"/>
            <a:chOff x="1183513" y="810"/>
            <a:chExt cx="7283286" cy="32058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F1CBFD-4CF0-41A2-B182-26EA21290264}"/>
                </a:ext>
              </a:extLst>
            </p:cNvPr>
            <p:cNvSpPr/>
            <p:nvPr/>
          </p:nvSpPr>
          <p:spPr>
            <a:xfrm>
              <a:off x="5501250" y="810"/>
              <a:ext cx="2965549" cy="19770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6B296-AC7C-4BC6-B919-C5987FCB0B28}"/>
                </a:ext>
              </a:extLst>
            </p:cNvPr>
            <p:cNvSpPr txBox="1"/>
            <p:nvPr/>
          </p:nvSpPr>
          <p:spPr>
            <a:xfrm>
              <a:off x="1183513" y="1229595"/>
              <a:ext cx="3407290" cy="197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0" marR="0" lvl="1" indent="-571500" algn="just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vi-VN" sz="3200" b="1" dirty="0">
                  <a:solidFill>
                    <a:srgbClr val="C00000"/>
                  </a:solidFill>
                  <a:latin typeface="Calibri" panose="020F0502020204030204"/>
                </a:rPr>
                <a:t>Nhiều sông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71500" marR="0" lvl="1" indent="-571500" algn="just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Sông</a:t>
              </a:r>
              <a:r>
                <a:rPr kumimoji="0" lang="vi-VN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ngắn, dốc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CFB9DB-A04D-4F01-A89C-DAA2F5A5FE7E}"/>
              </a:ext>
            </a:extLst>
          </p:cNvPr>
          <p:cNvGrpSpPr/>
          <p:nvPr/>
        </p:nvGrpSpPr>
        <p:grpSpPr>
          <a:xfrm>
            <a:off x="6959271" y="1220648"/>
            <a:ext cx="5420700" cy="4425653"/>
            <a:chOff x="5846584" y="2440483"/>
            <a:chExt cx="3273923" cy="442565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48331D-2400-4C90-936F-06D9F4E3A43E}"/>
                </a:ext>
              </a:extLst>
            </p:cNvPr>
            <p:cNvSpPr/>
            <p:nvPr/>
          </p:nvSpPr>
          <p:spPr>
            <a:xfrm>
              <a:off x="6154958" y="2440483"/>
              <a:ext cx="2965549" cy="19770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B483B8-C3F9-4F20-A45F-01ADEAA70B5B}"/>
                </a:ext>
              </a:extLst>
            </p:cNvPr>
            <p:cNvSpPr txBox="1"/>
            <p:nvPr/>
          </p:nvSpPr>
          <p:spPr>
            <a:xfrm>
              <a:off x="5846584" y="4889104"/>
              <a:ext cx="2965549" cy="197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0" marR="0" lvl="1" indent="-571500" algn="l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vi-VN" sz="3200" b="1" dirty="0">
                  <a:solidFill>
                    <a:srgbClr val="C00000"/>
                  </a:solidFill>
                  <a:latin typeface="Calibri" panose="020F0502020204030204"/>
                </a:rPr>
                <a:t>Nước sông lên nhanh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71500" marR="0" lvl="1" indent="-571500" algn="l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Lũ</a:t>
              </a:r>
              <a:r>
                <a:rPr kumimoji="0" lang="vi-VN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quét, sạc lở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0618F3-8157-4E2E-A78B-48C6B03B3D9E}"/>
              </a:ext>
            </a:extLst>
          </p:cNvPr>
          <p:cNvGrpSpPr/>
          <p:nvPr/>
        </p:nvGrpSpPr>
        <p:grpSpPr>
          <a:xfrm>
            <a:off x="2585864" y="109458"/>
            <a:ext cx="7518718" cy="1138751"/>
            <a:chOff x="1317502" y="35831"/>
            <a:chExt cx="9626115" cy="11387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9E996D-CC00-4D32-839D-CA8936D15E83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angle: Diagonal Corners Rounded 4">
                <a:extLst>
                  <a:ext uri="{FF2B5EF4-FFF2-40B4-BE49-F238E27FC236}">
                    <a16:creationId xmlns:a16="http://schemas.microsoft.com/office/drawing/2014/main" id="{7537B429-1F17-4B6D-B41A-38D3254AADE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: Diagonal Corners Rounded 39">
                <a:extLst>
                  <a:ext uri="{FF2B5EF4-FFF2-40B4-BE49-F238E27FC236}">
                    <a16:creationId xmlns:a16="http://schemas.microsoft.com/office/drawing/2014/main" id="{492CF58E-3C21-48C3-92B9-27FF3C80B70D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A91EAC-215D-4899-B0C3-9A391FC4177B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SÔNG</a:t>
              </a:r>
              <a:r>
                <a:rPr kumimoji="0" lang="vi-VN" sz="3600" b="0" i="0" u="none" strike="noStrike" kern="1200" cap="none" spc="0" normalizeH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NGÒI</a:t>
              </a:r>
              <a:endParaRPr kumimoji="0" lang="en-US" sz="3600" b="0" i="0" u="none" strike="noStrike" kern="1200" cap="none" spc="0" normalizeH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436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714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Times New Roman</vt:lpstr>
      <vt:lpstr>UTM Showcard</vt:lpstr>
      <vt:lpstr>Calibri</vt:lpstr>
      <vt:lpstr>Arial</vt:lpstr>
      <vt:lpstr>Wingdings</vt:lpstr>
      <vt:lpstr>UVN Ba Le</vt:lpstr>
      <vt:lpstr>Segoe UI Semibold</vt:lpstr>
      <vt:lpstr>Cambria</vt:lpstr>
      <vt:lpstr>DengXian</vt:lpstr>
      <vt:lpstr>UVN Nguyen Du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Dell</cp:lastModifiedBy>
  <cp:revision>29</cp:revision>
  <dcterms:created xsi:type="dcterms:W3CDTF">2023-11-16T13:55:23Z</dcterms:created>
  <dcterms:modified xsi:type="dcterms:W3CDTF">2023-12-25T07:50:49Z</dcterms:modified>
</cp:coreProperties>
</file>