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2.wav" ContentType="audio/x-wav"/>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3" r:id="rId2"/>
    <p:sldMasterId id="2147483666" r:id="rId3"/>
  </p:sldMasterIdLst>
  <p:notesMasterIdLst>
    <p:notesMasterId r:id="rId36"/>
  </p:notesMasterIdLst>
  <p:sldIdLst>
    <p:sldId id="257" r:id="rId4"/>
    <p:sldId id="258" r:id="rId5"/>
    <p:sldId id="260" r:id="rId6"/>
    <p:sldId id="261" r:id="rId7"/>
    <p:sldId id="296" r:id="rId8"/>
    <p:sldId id="259" r:id="rId9"/>
    <p:sldId id="289" r:id="rId10"/>
    <p:sldId id="262" r:id="rId11"/>
    <p:sldId id="263" r:id="rId12"/>
    <p:sldId id="264" r:id="rId13"/>
    <p:sldId id="265" r:id="rId14"/>
    <p:sldId id="266" r:id="rId15"/>
    <p:sldId id="267" r:id="rId16"/>
    <p:sldId id="290" r:id="rId17"/>
    <p:sldId id="268" r:id="rId18"/>
    <p:sldId id="269" r:id="rId19"/>
    <p:sldId id="292" r:id="rId20"/>
    <p:sldId id="291" r:id="rId21"/>
    <p:sldId id="270" r:id="rId22"/>
    <p:sldId id="271" r:id="rId23"/>
    <p:sldId id="272" r:id="rId24"/>
    <p:sldId id="273" r:id="rId25"/>
    <p:sldId id="274" r:id="rId26"/>
    <p:sldId id="275" r:id="rId27"/>
    <p:sldId id="276" r:id="rId28"/>
    <p:sldId id="282" r:id="rId29"/>
    <p:sldId id="277" r:id="rId30"/>
    <p:sldId id="284" r:id="rId31"/>
    <p:sldId id="285" r:id="rId32"/>
    <p:sldId id="294" r:id="rId33"/>
    <p:sldId id="288" r:id="rId34"/>
    <p:sldId id="295"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mbria" panose="02040503050406030204" pitchFamily="18"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9EC77-2285-49F5-B2CB-9FF88F73AE52}" type="datetimeFigureOut">
              <a:rPr lang="en-US" smtClean="0"/>
              <a:t>12/25/2023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8F176-630A-4EC1-A869-DE34270FDF80}" type="slidenum">
              <a:rPr lang="en-US" smtClean="0"/>
              <a:t>‹#›</a:t>
            </a:fld>
            <a:endParaRPr lang="en-US"/>
          </a:p>
        </p:txBody>
      </p:sp>
    </p:spTree>
    <p:extLst>
      <p:ext uri="{BB962C8B-B14F-4D97-AF65-F5344CB8AC3E}">
        <p14:creationId xmlns:p14="http://schemas.microsoft.com/office/powerpoint/2010/main" val="217975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176C3-2D29-4884-8417-64D9C1932A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6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823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33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741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15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358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401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596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1789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05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783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801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381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a:t>Click to edit Master title style</a:t>
            </a:r>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72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481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25343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292692"/>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07084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25.sv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www.youtube.com/watch?v=0aDYj25Gca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audio" Target="../media/audio1.wav"/><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8.svg"/><Relationship Id="rId9"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5.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44.svg"/><Relationship Id="rId12" Type="http://schemas.openxmlformats.org/officeDocument/2006/relationships/image" Target="../media/image62.jpe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43.png"/><Relationship Id="rId11" Type="http://schemas.openxmlformats.org/officeDocument/2006/relationships/image" Target="../media/image61.jpeg"/><Relationship Id="rId5" Type="http://schemas.openxmlformats.org/officeDocument/2006/relationships/image" Target="../media/image18.svg"/><Relationship Id="rId10" Type="http://schemas.openxmlformats.org/officeDocument/2006/relationships/image" Target="../media/image60.jpeg"/><Relationship Id="rId4" Type="http://schemas.openxmlformats.org/officeDocument/2006/relationships/image" Target="../media/image17.png"/><Relationship Id="rId9"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18.svg"/></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22.jpe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oll, toy, clipart&#10;&#10;Description automatically generated">
            <a:extLst>
              <a:ext uri="{FF2B5EF4-FFF2-40B4-BE49-F238E27FC236}">
                <a16:creationId xmlns:a16="http://schemas.microsoft.com/office/drawing/2014/main" id="{E9D6FA1F-FBC1-403F-8461-8704A3F8636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9154" y="2764171"/>
            <a:ext cx="5037252" cy="2907076"/>
          </a:xfrm>
          <a:prstGeom prst="rect">
            <a:avLst/>
          </a:prstGeom>
        </p:spPr>
      </p:pic>
      <p:pic>
        <p:nvPicPr>
          <p:cNvPr id="2" name="Picture 1"/>
          <p:cNvPicPr>
            <a:picLocks noChangeAspect="1"/>
          </p:cNvPicPr>
          <p:nvPr/>
        </p:nvPicPr>
        <p:blipFill>
          <a:blip r:embed="rId3"/>
          <a:stretch>
            <a:fillRect/>
          </a:stretch>
        </p:blipFill>
        <p:spPr>
          <a:xfrm>
            <a:off x="871132" y="946438"/>
            <a:ext cx="5986791" cy="4724809"/>
          </a:xfrm>
          <a:prstGeom prst="rect">
            <a:avLst/>
          </a:prstGeom>
        </p:spPr>
      </p:pic>
    </p:spTree>
    <p:extLst>
      <p:ext uri="{BB962C8B-B14F-4D97-AF65-F5344CB8AC3E}">
        <p14:creationId xmlns:p14="http://schemas.microsoft.com/office/powerpoint/2010/main" val="1988864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5">
            <a:extLst>
              <a:ext uri="{FF2B5EF4-FFF2-40B4-BE49-F238E27FC236}">
                <a16:creationId xmlns:a16="http://schemas.microsoft.com/office/drawing/2014/main" id="{FC9D7BB1-2C86-4473-81F9-C188C6DCB1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07650" flipH="1">
            <a:off x="5490079" y="1935899"/>
            <a:ext cx="4423498" cy="2600229"/>
          </a:xfrm>
          <a:prstGeom prst="rect">
            <a:avLst/>
          </a:prstGeom>
        </p:spPr>
      </p:pic>
      <p:sp>
        <p:nvSpPr>
          <p:cNvPr id="21" name="TextBox 20">
            <a:extLst>
              <a:ext uri="{FF2B5EF4-FFF2-40B4-BE49-F238E27FC236}">
                <a16:creationId xmlns:a16="http://schemas.microsoft.com/office/drawing/2014/main" id="{5EF7CD2B-D218-49B1-ABEF-E6F95A085A50}"/>
              </a:ext>
            </a:extLst>
          </p:cNvPr>
          <p:cNvSpPr txBox="1"/>
          <p:nvPr/>
        </p:nvSpPr>
        <p:spPr>
          <a:xfrm rot="20972521">
            <a:off x="5818855" y="2400685"/>
            <a:ext cx="337976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hải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tự</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Bắc</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vào</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Nam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6" name="Picture 5">
            <a:extLst>
              <a:ext uri="{FF2B5EF4-FFF2-40B4-BE49-F238E27FC236}">
                <a16:creationId xmlns:a16="http://schemas.microsoft.com/office/drawing/2014/main" id="{83C466BE-9DD4-4D51-A68C-9C5A7174B031}"/>
              </a:ext>
            </a:extLst>
          </p:cNvPr>
          <p:cNvPicPr>
            <a:picLocks noChangeAspect="1"/>
          </p:cNvPicPr>
          <p:nvPr/>
        </p:nvPicPr>
        <p:blipFill>
          <a:blip r:embed="rId8"/>
          <a:stretch>
            <a:fillRect/>
          </a:stretch>
        </p:blipFill>
        <p:spPr>
          <a:xfrm>
            <a:off x="652915" y="1345096"/>
            <a:ext cx="3761429" cy="5337164"/>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5BB8B286-7F38-4457-929C-CE181606A4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3" name="Oval 2">
            <a:extLst>
              <a:ext uri="{FF2B5EF4-FFF2-40B4-BE49-F238E27FC236}">
                <a16:creationId xmlns:a16="http://schemas.microsoft.com/office/drawing/2014/main" id="{34B7A5B1-9F2F-4257-838F-61135E3C8854}"/>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EAD00606-B01B-4349-A745-37129BCC3A13}"/>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C76CC82D-8DB3-45A2-9B16-DA77CA4B591E}"/>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25D0AE2A-42C7-4918-BC70-17E5C9BF191D}"/>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1873F4FC-E416-48B0-B72F-CCCE3DEC77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10"/>
          <a:stretch>
            <a:fillRect/>
          </a:stretch>
        </p:blipFill>
        <p:spPr>
          <a:xfrm>
            <a:off x="4587349" y="325981"/>
            <a:ext cx="7151228" cy="1274174"/>
          </a:xfrm>
          <a:prstGeom prst="rect">
            <a:avLst/>
          </a:prstGeom>
        </p:spPr>
      </p:pic>
    </p:spTree>
    <p:custDataLst>
      <p:tags r:id="rId1"/>
    </p:custDataLst>
    <p:extLst>
      <p:ext uri="{BB962C8B-B14F-4D97-AF65-F5344CB8AC3E}">
        <p14:creationId xmlns:p14="http://schemas.microsoft.com/office/powerpoint/2010/main" val="297574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53"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B871B5C5-47CF-4E03-A003-5DDEB01A0D1C}"/>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6F9DB48F-9531-4EDB-A6E9-BAC903CBA4D1}"/>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92876C50-109C-4809-8DA3-4F34A678569A}"/>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A1FEFE13-784B-407D-AFA7-D332ED0BDF53}"/>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22" name="Rectangle: Rounded Corners 21">
            <a:extLst>
              <a:ext uri="{FF2B5EF4-FFF2-40B4-BE49-F238E27FC236}">
                <a16:creationId xmlns:a16="http://schemas.microsoft.com/office/drawing/2014/main" id="{8DEBE342-B9E0-4F01-91DB-82519B7D0347}"/>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6D6E33EF-C309-4F0F-9299-17198E693C6C}"/>
              </a:ext>
            </a:extLst>
          </p:cNvPr>
          <p:cNvPicPr>
            <a:picLocks noChangeAspect="1"/>
          </p:cNvPicPr>
          <p:nvPr/>
        </p:nvPicPr>
        <p:blipFill>
          <a:blip r:embed="rId5"/>
          <a:stretch>
            <a:fillRect/>
          </a:stretch>
        </p:blipFill>
        <p:spPr>
          <a:xfrm>
            <a:off x="881753" y="1274557"/>
            <a:ext cx="3761429" cy="5337164"/>
          </a:xfrm>
          <a:prstGeom prst="rect">
            <a:avLst/>
          </a:prstGeom>
        </p:spPr>
      </p:pic>
      <p:pic>
        <p:nvPicPr>
          <p:cNvPr id="15" name="Picture 14"/>
          <p:cNvPicPr>
            <a:picLocks noChangeAspect="1"/>
          </p:cNvPicPr>
          <p:nvPr/>
        </p:nvPicPr>
        <p:blipFill>
          <a:blip r:embed="rId6"/>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23772619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6" name="Picture 15">
            <a:extLst>
              <a:ext uri="{FF2B5EF4-FFF2-40B4-BE49-F238E27FC236}">
                <a16:creationId xmlns:a16="http://schemas.microsoft.com/office/drawing/2014/main" id="{85406CB1-78E4-40A6-9BEB-70AB59213152}"/>
              </a:ext>
            </a:extLst>
          </p:cNvPr>
          <p:cNvPicPr>
            <a:picLocks noChangeAspect="1"/>
          </p:cNvPicPr>
          <p:nvPr/>
        </p:nvPicPr>
        <p:blipFill>
          <a:blip r:embed="rId6"/>
          <a:stretch>
            <a:fillRect/>
          </a:stretch>
        </p:blipFill>
        <p:spPr>
          <a:xfrm>
            <a:off x="652915" y="1345096"/>
            <a:ext cx="3761429" cy="5337164"/>
          </a:xfrm>
          <a:prstGeom prst="rect">
            <a:avLst/>
          </a:prstGeom>
        </p:spPr>
      </p:pic>
      <p:sp>
        <p:nvSpPr>
          <p:cNvPr id="28" name="TextBox 27">
            <a:extLst>
              <a:ext uri="{FF2B5EF4-FFF2-40B4-BE49-F238E27FC236}">
                <a16:creationId xmlns:a16="http://schemas.microsoft.com/office/drawing/2014/main" id="{DBFE787F-4D78-4DE0-A69C-DD51DA92FB9A}"/>
              </a:ext>
            </a:extLst>
          </p:cNvPr>
          <p:cNvSpPr txBox="1"/>
          <p:nvPr/>
        </p:nvSpPr>
        <p:spPr>
          <a:xfrm>
            <a:off x="4786843" y="1468897"/>
            <a:ext cx="6564973" cy="1569660"/>
          </a:xfrm>
          <a:custGeom>
            <a:avLst/>
            <a:gdLst>
              <a:gd name="connsiteX0" fmla="*/ 0 w 6564973"/>
              <a:gd name="connsiteY0" fmla="*/ 0 h 1569660"/>
              <a:gd name="connsiteX1" fmla="*/ 525198 w 6564973"/>
              <a:gd name="connsiteY1" fmla="*/ 0 h 1569660"/>
              <a:gd name="connsiteX2" fmla="*/ 1312995 w 6564973"/>
              <a:gd name="connsiteY2" fmla="*/ 0 h 1569660"/>
              <a:gd name="connsiteX3" fmla="*/ 1903842 w 6564973"/>
              <a:gd name="connsiteY3" fmla="*/ 0 h 1569660"/>
              <a:gd name="connsiteX4" fmla="*/ 2560339 w 6564973"/>
              <a:gd name="connsiteY4" fmla="*/ 0 h 1569660"/>
              <a:gd name="connsiteX5" fmla="*/ 3216837 w 6564973"/>
              <a:gd name="connsiteY5" fmla="*/ 0 h 1569660"/>
              <a:gd name="connsiteX6" fmla="*/ 3807684 w 6564973"/>
              <a:gd name="connsiteY6" fmla="*/ 0 h 1569660"/>
              <a:gd name="connsiteX7" fmla="*/ 4529831 w 6564973"/>
              <a:gd name="connsiteY7" fmla="*/ 0 h 1569660"/>
              <a:gd name="connsiteX8" fmla="*/ 5251978 w 6564973"/>
              <a:gd name="connsiteY8" fmla="*/ 0 h 1569660"/>
              <a:gd name="connsiteX9" fmla="*/ 5974125 w 6564973"/>
              <a:gd name="connsiteY9" fmla="*/ 0 h 1569660"/>
              <a:gd name="connsiteX10" fmla="*/ 6564973 w 6564973"/>
              <a:gd name="connsiteY10" fmla="*/ 0 h 1569660"/>
              <a:gd name="connsiteX11" fmla="*/ 6564973 w 6564973"/>
              <a:gd name="connsiteY11" fmla="*/ 538917 h 1569660"/>
              <a:gd name="connsiteX12" fmla="*/ 6564973 w 6564973"/>
              <a:gd name="connsiteY12" fmla="*/ 1093530 h 1569660"/>
              <a:gd name="connsiteX13" fmla="*/ 6564973 w 6564973"/>
              <a:gd name="connsiteY13" fmla="*/ 1569660 h 1569660"/>
              <a:gd name="connsiteX14" fmla="*/ 5842826 w 6564973"/>
              <a:gd name="connsiteY14" fmla="*/ 1569660 h 1569660"/>
              <a:gd name="connsiteX15" fmla="*/ 5055029 w 6564973"/>
              <a:gd name="connsiteY15" fmla="*/ 1569660 h 1569660"/>
              <a:gd name="connsiteX16" fmla="*/ 4332882 w 6564973"/>
              <a:gd name="connsiteY16" fmla="*/ 1569660 h 1569660"/>
              <a:gd name="connsiteX17" fmla="*/ 3545085 w 6564973"/>
              <a:gd name="connsiteY17" fmla="*/ 1569660 h 1569660"/>
              <a:gd name="connsiteX18" fmla="*/ 2822938 w 6564973"/>
              <a:gd name="connsiteY18" fmla="*/ 1569660 h 1569660"/>
              <a:gd name="connsiteX19" fmla="*/ 2232091 w 6564973"/>
              <a:gd name="connsiteY19" fmla="*/ 1569660 h 1569660"/>
              <a:gd name="connsiteX20" fmla="*/ 1772543 w 6564973"/>
              <a:gd name="connsiteY20" fmla="*/ 1569660 h 1569660"/>
              <a:gd name="connsiteX21" fmla="*/ 1247345 w 6564973"/>
              <a:gd name="connsiteY21" fmla="*/ 1569660 h 1569660"/>
              <a:gd name="connsiteX22" fmla="*/ 722147 w 6564973"/>
              <a:gd name="connsiteY22" fmla="*/ 1569660 h 1569660"/>
              <a:gd name="connsiteX23" fmla="*/ 0 w 6564973"/>
              <a:gd name="connsiteY23" fmla="*/ 1569660 h 1569660"/>
              <a:gd name="connsiteX24" fmla="*/ 0 w 6564973"/>
              <a:gd name="connsiteY24" fmla="*/ 1030743 h 1569660"/>
              <a:gd name="connsiteX25" fmla="*/ 0 w 6564973"/>
              <a:gd name="connsiteY25" fmla="*/ 523220 h 1569660"/>
              <a:gd name="connsiteX26" fmla="*/ 0 w 6564973"/>
              <a:gd name="connsiteY2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64973" h="1569660" fill="none" extrusionOk="0">
                <a:moveTo>
                  <a:pt x="0" y="0"/>
                </a:moveTo>
                <a:cubicBezTo>
                  <a:pt x="163216" y="18907"/>
                  <a:pt x="295062" y="-17577"/>
                  <a:pt x="525198" y="0"/>
                </a:cubicBezTo>
                <a:cubicBezTo>
                  <a:pt x="755334" y="17577"/>
                  <a:pt x="928372" y="-12928"/>
                  <a:pt x="1312995" y="0"/>
                </a:cubicBezTo>
                <a:cubicBezTo>
                  <a:pt x="1697618" y="12928"/>
                  <a:pt x="1744492" y="10764"/>
                  <a:pt x="1903842" y="0"/>
                </a:cubicBezTo>
                <a:cubicBezTo>
                  <a:pt x="2063192" y="-10764"/>
                  <a:pt x="2260116" y="21350"/>
                  <a:pt x="2560339" y="0"/>
                </a:cubicBezTo>
                <a:cubicBezTo>
                  <a:pt x="2860562" y="-21350"/>
                  <a:pt x="3068324" y="-14577"/>
                  <a:pt x="3216837" y="0"/>
                </a:cubicBezTo>
                <a:cubicBezTo>
                  <a:pt x="3365350" y="14577"/>
                  <a:pt x="3618818" y="-2444"/>
                  <a:pt x="3807684" y="0"/>
                </a:cubicBezTo>
                <a:cubicBezTo>
                  <a:pt x="3996550" y="2444"/>
                  <a:pt x="4307881" y="-4156"/>
                  <a:pt x="4529831" y="0"/>
                </a:cubicBezTo>
                <a:cubicBezTo>
                  <a:pt x="4751781" y="4156"/>
                  <a:pt x="4910692" y="-33146"/>
                  <a:pt x="5251978" y="0"/>
                </a:cubicBezTo>
                <a:cubicBezTo>
                  <a:pt x="5593264" y="33146"/>
                  <a:pt x="5656509" y="-16260"/>
                  <a:pt x="5974125" y="0"/>
                </a:cubicBezTo>
                <a:cubicBezTo>
                  <a:pt x="6291741" y="16260"/>
                  <a:pt x="6302199" y="-12728"/>
                  <a:pt x="6564973" y="0"/>
                </a:cubicBezTo>
                <a:cubicBezTo>
                  <a:pt x="6577830" y="217079"/>
                  <a:pt x="6575558" y="427159"/>
                  <a:pt x="6564973" y="538917"/>
                </a:cubicBezTo>
                <a:cubicBezTo>
                  <a:pt x="6554388" y="650675"/>
                  <a:pt x="6573521" y="928961"/>
                  <a:pt x="6564973" y="1093530"/>
                </a:cubicBezTo>
                <a:cubicBezTo>
                  <a:pt x="6556425" y="1258099"/>
                  <a:pt x="6588275" y="1431010"/>
                  <a:pt x="6564973" y="1569660"/>
                </a:cubicBezTo>
                <a:cubicBezTo>
                  <a:pt x="6314480" y="1564902"/>
                  <a:pt x="6108078" y="1557364"/>
                  <a:pt x="5842826" y="1569660"/>
                </a:cubicBezTo>
                <a:cubicBezTo>
                  <a:pt x="5577574" y="1581956"/>
                  <a:pt x="5234541" y="1569738"/>
                  <a:pt x="5055029" y="1569660"/>
                </a:cubicBezTo>
                <a:cubicBezTo>
                  <a:pt x="4875517" y="1569582"/>
                  <a:pt x="4477726" y="1571737"/>
                  <a:pt x="4332882" y="1569660"/>
                </a:cubicBezTo>
                <a:cubicBezTo>
                  <a:pt x="4188038" y="1567583"/>
                  <a:pt x="3759503" y="1571486"/>
                  <a:pt x="3545085" y="1569660"/>
                </a:cubicBezTo>
                <a:cubicBezTo>
                  <a:pt x="3330667" y="1567834"/>
                  <a:pt x="3126990" y="1566115"/>
                  <a:pt x="2822938" y="1569660"/>
                </a:cubicBezTo>
                <a:cubicBezTo>
                  <a:pt x="2518886" y="1573205"/>
                  <a:pt x="2368027" y="1546673"/>
                  <a:pt x="2232091" y="1569660"/>
                </a:cubicBezTo>
                <a:cubicBezTo>
                  <a:pt x="2096155" y="1592647"/>
                  <a:pt x="1994656" y="1572741"/>
                  <a:pt x="1772543" y="1569660"/>
                </a:cubicBezTo>
                <a:cubicBezTo>
                  <a:pt x="1550430" y="1566579"/>
                  <a:pt x="1483421" y="1545751"/>
                  <a:pt x="1247345" y="1569660"/>
                </a:cubicBezTo>
                <a:cubicBezTo>
                  <a:pt x="1011269" y="1593569"/>
                  <a:pt x="969316" y="1582575"/>
                  <a:pt x="722147" y="1569660"/>
                </a:cubicBezTo>
                <a:cubicBezTo>
                  <a:pt x="474978" y="1556745"/>
                  <a:pt x="308537" y="1546859"/>
                  <a:pt x="0" y="1569660"/>
                </a:cubicBezTo>
                <a:cubicBezTo>
                  <a:pt x="9087" y="1369447"/>
                  <a:pt x="18275" y="1161282"/>
                  <a:pt x="0" y="1030743"/>
                </a:cubicBezTo>
                <a:cubicBezTo>
                  <a:pt x="-18275" y="900204"/>
                  <a:pt x="510" y="696948"/>
                  <a:pt x="0" y="523220"/>
                </a:cubicBezTo>
                <a:cubicBezTo>
                  <a:pt x="-510" y="349492"/>
                  <a:pt x="-18995" y="221946"/>
                  <a:pt x="0" y="0"/>
                </a:cubicBezTo>
                <a:close/>
              </a:path>
              <a:path w="6564973" h="1569660" stroke="0" extrusionOk="0">
                <a:moveTo>
                  <a:pt x="0" y="0"/>
                </a:moveTo>
                <a:cubicBezTo>
                  <a:pt x="274283" y="-35962"/>
                  <a:pt x="506583" y="18104"/>
                  <a:pt x="787797" y="0"/>
                </a:cubicBezTo>
                <a:cubicBezTo>
                  <a:pt x="1069011" y="-18104"/>
                  <a:pt x="1175413" y="-31276"/>
                  <a:pt x="1444294" y="0"/>
                </a:cubicBezTo>
                <a:cubicBezTo>
                  <a:pt x="1713175" y="31276"/>
                  <a:pt x="1850082" y="-31397"/>
                  <a:pt x="2100791" y="0"/>
                </a:cubicBezTo>
                <a:cubicBezTo>
                  <a:pt x="2351500" y="31397"/>
                  <a:pt x="2477123" y="-11875"/>
                  <a:pt x="2625989" y="0"/>
                </a:cubicBezTo>
                <a:cubicBezTo>
                  <a:pt x="2774855" y="11875"/>
                  <a:pt x="2985102" y="8997"/>
                  <a:pt x="3151187" y="0"/>
                </a:cubicBezTo>
                <a:cubicBezTo>
                  <a:pt x="3317272" y="-8997"/>
                  <a:pt x="3772441" y="-11939"/>
                  <a:pt x="3938984" y="0"/>
                </a:cubicBezTo>
                <a:cubicBezTo>
                  <a:pt x="4105527" y="11939"/>
                  <a:pt x="4426187" y="-8282"/>
                  <a:pt x="4595481" y="0"/>
                </a:cubicBezTo>
                <a:cubicBezTo>
                  <a:pt x="4764775" y="8282"/>
                  <a:pt x="4959675" y="19194"/>
                  <a:pt x="5186329" y="0"/>
                </a:cubicBezTo>
                <a:cubicBezTo>
                  <a:pt x="5412983" y="-19194"/>
                  <a:pt x="5744999" y="-14081"/>
                  <a:pt x="5908476" y="0"/>
                </a:cubicBezTo>
                <a:cubicBezTo>
                  <a:pt x="6071953" y="14081"/>
                  <a:pt x="6376157" y="24151"/>
                  <a:pt x="6564973" y="0"/>
                </a:cubicBezTo>
                <a:cubicBezTo>
                  <a:pt x="6589499" y="243861"/>
                  <a:pt x="6566732" y="375859"/>
                  <a:pt x="6564973" y="507523"/>
                </a:cubicBezTo>
                <a:cubicBezTo>
                  <a:pt x="6563214" y="639187"/>
                  <a:pt x="6568731" y="892494"/>
                  <a:pt x="6564973" y="1062137"/>
                </a:cubicBezTo>
                <a:cubicBezTo>
                  <a:pt x="6561215" y="1231780"/>
                  <a:pt x="6547712" y="1411030"/>
                  <a:pt x="6564973" y="1569660"/>
                </a:cubicBezTo>
                <a:cubicBezTo>
                  <a:pt x="6210833" y="1599590"/>
                  <a:pt x="6112478" y="1563936"/>
                  <a:pt x="5777176" y="1569660"/>
                </a:cubicBezTo>
                <a:cubicBezTo>
                  <a:pt x="5441874" y="1575384"/>
                  <a:pt x="5479196" y="1589677"/>
                  <a:pt x="5317628" y="1569660"/>
                </a:cubicBezTo>
                <a:cubicBezTo>
                  <a:pt x="5156060" y="1549643"/>
                  <a:pt x="4988128" y="1545003"/>
                  <a:pt x="4661131" y="1569660"/>
                </a:cubicBezTo>
                <a:cubicBezTo>
                  <a:pt x="4334134" y="1594317"/>
                  <a:pt x="4389209" y="1589906"/>
                  <a:pt x="4201583" y="1569660"/>
                </a:cubicBezTo>
                <a:cubicBezTo>
                  <a:pt x="4013957" y="1549414"/>
                  <a:pt x="3887149" y="1552013"/>
                  <a:pt x="3742035" y="1569660"/>
                </a:cubicBezTo>
                <a:cubicBezTo>
                  <a:pt x="3596921" y="1587307"/>
                  <a:pt x="3134011" y="1607939"/>
                  <a:pt x="2954238" y="1569660"/>
                </a:cubicBezTo>
                <a:cubicBezTo>
                  <a:pt x="2774465" y="1531381"/>
                  <a:pt x="2603939" y="1593670"/>
                  <a:pt x="2363390" y="1569660"/>
                </a:cubicBezTo>
                <a:cubicBezTo>
                  <a:pt x="2122841" y="1545650"/>
                  <a:pt x="1964046" y="1557949"/>
                  <a:pt x="1575594" y="1569660"/>
                </a:cubicBezTo>
                <a:cubicBezTo>
                  <a:pt x="1187142" y="1581371"/>
                  <a:pt x="1123573" y="1533935"/>
                  <a:pt x="787797" y="1569660"/>
                </a:cubicBezTo>
                <a:cubicBezTo>
                  <a:pt x="452021" y="1605385"/>
                  <a:pt x="320619" y="1550278"/>
                  <a:pt x="0" y="1569660"/>
                </a:cubicBezTo>
                <a:cubicBezTo>
                  <a:pt x="17360" y="1388925"/>
                  <a:pt x="2319" y="1311870"/>
                  <a:pt x="0" y="1062137"/>
                </a:cubicBezTo>
                <a:cubicBezTo>
                  <a:pt x="-2319" y="812404"/>
                  <a:pt x="-5223" y="764703"/>
                  <a:pt x="0" y="538917"/>
                </a:cubicBezTo>
                <a:cubicBezTo>
                  <a:pt x="5223" y="313131"/>
                  <a:pt x="3817" y="127357"/>
                  <a:pt x="0" y="0"/>
                </a:cubicBezTo>
                <a:close/>
              </a:path>
            </a:pathLst>
          </a:custGeom>
          <a:ln w="28575">
            <a:extLst>
              <a:ext uri="{C807C97D-BFC1-408E-A445-0C87EB9F89A2}">
                <ask:lineSketchStyleProps xmlns:ask="http://schemas.microsoft.com/office/drawing/2018/sketchyshapes" sd="66105824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Quan sát bản đồ em có nhận</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xét</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gì</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về </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diện tích </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của </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dải đồng bằng duyên hải miền Trung?</a:t>
            </a:r>
            <a:endPar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9" name="Chevron 1">
            <a:extLst>
              <a:ext uri="{FF2B5EF4-FFF2-40B4-BE49-F238E27FC236}">
                <a16:creationId xmlns:a16="http://schemas.microsoft.com/office/drawing/2014/main" id="{400626A3-22FE-4ECD-92D1-236B6A638B77}"/>
              </a:ext>
            </a:extLst>
          </p:cNvPr>
          <p:cNvSpPr/>
          <p:nvPr/>
        </p:nvSpPr>
        <p:spPr>
          <a:xfrm>
            <a:off x="5261542" y="3207103"/>
            <a:ext cx="5674682" cy="830996"/>
          </a:xfrm>
          <a:prstGeom prst="chevron">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Đồng bằng rộng lớn</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Chevron 1">
            <a:extLst>
              <a:ext uri="{FF2B5EF4-FFF2-40B4-BE49-F238E27FC236}">
                <a16:creationId xmlns:a16="http://schemas.microsoft.com/office/drawing/2014/main" id="{B7C1E63C-7290-4943-95C8-C17FAFCA4E3C}"/>
              </a:ext>
            </a:extLst>
          </p:cNvPr>
          <p:cNvSpPr/>
          <p:nvPr/>
        </p:nvSpPr>
        <p:spPr>
          <a:xfrm>
            <a:off x="5261542" y="4313650"/>
            <a:ext cx="5674682" cy="830996"/>
          </a:xfrm>
          <a:prstGeom prst="chevron">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Đồng bằng nhỏ hẹp</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Chevron 1">
            <a:extLst>
              <a:ext uri="{FF2B5EF4-FFF2-40B4-BE49-F238E27FC236}">
                <a16:creationId xmlns:a16="http://schemas.microsoft.com/office/drawing/2014/main" id="{B05523D2-7F6C-4B49-922D-A96507D860AC}"/>
              </a:ext>
            </a:extLst>
          </p:cNvPr>
          <p:cNvSpPr/>
          <p:nvPr/>
        </p:nvSpPr>
        <p:spPr>
          <a:xfrm>
            <a:off x="5261542" y="5420198"/>
            <a:ext cx="5674682" cy="830996"/>
          </a:xfrm>
          <a:prstGeom prst="chevron">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Đồng bằng</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lớn nhất nước </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7"/>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10724859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29"/>
                                        </p:tgtEl>
                                        <p:attrNameLst>
                                          <p:attrName>ppt_x</p:attrName>
                                        </p:attrNameLst>
                                      </p:cBhvr>
                                      <p:tavLst>
                                        <p:tav tm="0">
                                          <p:val>
                                            <p:strVal val="ppt_x"/>
                                          </p:val>
                                        </p:tav>
                                        <p:tav tm="100000">
                                          <p:val>
                                            <p:strVal val="ppt_x"/>
                                          </p:val>
                                        </p:tav>
                                      </p:tavLst>
                                    </p:anim>
                                    <p:anim calcmode="lin" valueType="num">
                                      <p:cBhvr additive="base">
                                        <p:cTn id="24" dur="500"/>
                                        <p:tgtEl>
                                          <p:spTgt spid="29"/>
                                        </p:tgtEl>
                                        <p:attrNameLst>
                                          <p:attrName>ppt_y</p:attrName>
                                        </p:attrNameLst>
                                      </p:cBhvr>
                                      <p:tavLst>
                                        <p:tav tm="0">
                                          <p:val>
                                            <p:strVal val="ppt_y"/>
                                          </p:val>
                                        </p:tav>
                                        <p:tav tm="100000">
                                          <p:val>
                                            <p:strVal val="1+ppt_h/2"/>
                                          </p:val>
                                        </p:tav>
                                      </p:tavLst>
                                    </p:anim>
                                    <p:set>
                                      <p:cBhvr>
                                        <p:cTn id="25"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6" presetID="2" presetClass="exit" presetSubtype="4" fill="hold" grpId="1" nodeType="withEffect">
                                  <p:stCondLst>
                                    <p:cond delay="0"/>
                                  </p:stCondLst>
                                  <p:childTnLst>
                                    <p:anim calcmode="lin" valueType="num">
                                      <p:cBhvr additive="base">
                                        <p:cTn id="27" dur="500"/>
                                        <p:tgtEl>
                                          <p:spTgt spid="31"/>
                                        </p:tgtEl>
                                        <p:attrNameLst>
                                          <p:attrName>ppt_x</p:attrName>
                                        </p:attrNameLst>
                                      </p:cBhvr>
                                      <p:tavLst>
                                        <p:tav tm="0">
                                          <p:val>
                                            <p:strVal val="ppt_x"/>
                                          </p:val>
                                        </p:tav>
                                        <p:tav tm="100000">
                                          <p:val>
                                            <p:strVal val="ppt_x"/>
                                          </p:val>
                                        </p:tav>
                                      </p:tavLst>
                                    </p:anim>
                                    <p:anim calcmode="lin" valueType="num">
                                      <p:cBhvr additive="base">
                                        <p:cTn id="28" dur="500"/>
                                        <p:tgtEl>
                                          <p:spTgt spid="31"/>
                                        </p:tgtEl>
                                        <p:attrNameLst>
                                          <p:attrName>ppt_y</p:attrName>
                                        </p:attrNameLst>
                                      </p:cBhvr>
                                      <p:tavLst>
                                        <p:tav tm="0">
                                          <p:val>
                                            <p:strVal val="ppt_y"/>
                                          </p:val>
                                        </p:tav>
                                        <p:tav tm="100000">
                                          <p:val>
                                            <p:strVal val="1+ppt_h/2"/>
                                          </p:val>
                                        </p:tav>
                                      </p:tavLst>
                                    </p:anim>
                                    <p:set>
                                      <p:cBhvr>
                                        <p:cTn id="2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animBg="1"/>
      <p:bldP spid="29" grpId="1" animBg="1"/>
      <p:bldP spid="30" grpId="0" uiExpand="1" animBg="1"/>
      <p:bldP spid="31" grpId="0" uiExpand="1"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a:extLst>
              <a:ext uri="{FF2B5EF4-FFF2-40B4-BE49-F238E27FC236}">
                <a16:creationId xmlns:a16="http://schemas.microsoft.com/office/drawing/2014/main" id="{D58CC6C8-38A5-4A80-8496-0A627856D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47651" y="3035808"/>
            <a:ext cx="2563932" cy="3675888"/>
          </a:xfrm>
          <a:prstGeom prst="rect">
            <a:avLst/>
          </a:prstGeom>
        </p:spPr>
      </p:pic>
      <p:sp>
        <p:nvSpPr>
          <p:cNvPr id="17" name="Speech Bubble: Rectangle with Corners Rounded 4">
            <a:extLst>
              <a:ext uri="{FF2B5EF4-FFF2-40B4-BE49-F238E27FC236}">
                <a16:creationId xmlns:a16="http://schemas.microsoft.com/office/drawing/2014/main" id="{78772293-2357-4F11-94F6-3B9EFF1F4BCE}"/>
              </a:ext>
            </a:extLst>
          </p:cNvPr>
          <p:cNvSpPr/>
          <p:nvPr/>
        </p:nvSpPr>
        <p:spPr>
          <a:xfrm flipH="1">
            <a:off x="4786841" y="1676554"/>
            <a:ext cx="4753449" cy="4594937"/>
          </a:xfrm>
          <a:prstGeom prst="wedgeRoundRectCallout">
            <a:avLst>
              <a:gd name="adj1" fmla="val -60243"/>
              <a:gd name="adj2" fmla="val -8357"/>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prstClr val="black">
                    <a:lumMod val="65000"/>
                    <a:lumOff val="35000"/>
                  </a:prstClr>
                </a:solidFill>
                <a:latin typeface="Arial" panose="020B0604020202020204" pitchFamily="34" charset="0"/>
                <a:ea typeface="Cambria" panose="02040503050406030204" pitchFamily="18" charset="0"/>
                <a:cs typeface="Arial" panose="020B0604020202020204" pitchFamily="34" charset="0"/>
              </a:rPr>
              <a:t>Vùng Duyên hải miền Trung có nhiều đảo, quần đảo, trong đó có quần đảo Hoàng Sa và quần đảo Trường Sa đóng vai trò quan trọng đối với kinh tế và quốc phòng.</a:t>
            </a:r>
            <a:endPar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0AE55B34-7334-4D50-A2EF-E9690CDB2D80}"/>
              </a:ext>
            </a:extLst>
          </p:cNvPr>
          <p:cNvPicPr>
            <a:picLocks noChangeAspect="1"/>
          </p:cNvPicPr>
          <p:nvPr/>
        </p:nvPicPr>
        <p:blipFill>
          <a:blip r:embed="rId7"/>
          <a:stretch>
            <a:fillRect/>
          </a:stretch>
        </p:blipFill>
        <p:spPr>
          <a:xfrm>
            <a:off x="652915" y="1345096"/>
            <a:ext cx="3761429" cy="5337164"/>
          </a:xfrm>
          <a:prstGeom prst="rect">
            <a:avLst/>
          </a:prstGeom>
        </p:spPr>
      </p:pic>
      <p:pic>
        <p:nvPicPr>
          <p:cNvPr id="3" name="Picture 2"/>
          <p:cNvPicPr>
            <a:picLocks noChangeAspect="1"/>
          </p:cNvPicPr>
          <p:nvPr/>
        </p:nvPicPr>
        <p:blipFill>
          <a:blip r:embed="rId8"/>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8675453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7DAC5E-0E0D-4C24-9FDB-05051920DC41}"/>
              </a:ext>
            </a:extLst>
          </p:cNvPr>
          <p:cNvSpPr txBox="1"/>
          <p:nvPr/>
        </p:nvSpPr>
        <p:spPr>
          <a:xfrm>
            <a:off x="189978" y="1401617"/>
            <a:ext cx="12002022" cy="43396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3800" b="1"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latin typeface="UTM Showcard" panose="02040603050506020204" pitchFamily="18" charset="0"/>
                <a:cs typeface="Times New Roman" panose="02020603050405020304" pitchFamily="18" charset="0"/>
              </a:rPr>
              <a:t>ĐẶC ĐIỂM THIÊN NHIÊN</a:t>
            </a:r>
            <a:endParaRPr kumimoji="0" lang="en-US" sz="24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1511418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8" presetClass="emph" presetSubtype="0" fill="hold" grpId="0" nodeType="clickEffect">
                                  <p:stCondLst>
                                    <p:cond delay="0"/>
                                  </p:stCondLst>
                                  <p:iterate type="lt">
                                    <p:tmPct val="10000"/>
                                  </p:iterate>
                                  <p:childTnLst>
                                    <p:animClr clrSpc="rgb" dir="cw">
                                      <p:cBhvr override="childStyle">
                                        <p:cTn id="12" dur="500" fill="hold"/>
                                        <p:tgtEl>
                                          <p:spTgt spid="5"/>
                                        </p:tgtEl>
                                        <p:attrNameLst>
                                          <p:attrName>style.color</p:attrName>
                                        </p:attrNameLst>
                                      </p:cBhvr>
                                      <p:to>
                                        <a:srgbClr val="DEEBF6"/>
                                      </p:to>
                                    </p:animClr>
                                    <p:animClr clrSpc="rgb" dir="cw">
                                      <p:cBhvr>
                                        <p:cTn id="13" dur="500" fill="hold"/>
                                        <p:tgtEl>
                                          <p:spTgt spid="5"/>
                                        </p:tgtEl>
                                        <p:attrNameLst>
                                          <p:attrName>fillcolor</p:attrName>
                                        </p:attrNameLst>
                                      </p:cBhvr>
                                      <p:to>
                                        <a:srgbClr val="DEEBF6"/>
                                      </p:to>
                                    </p:animClr>
                                    <p:set>
                                      <p:cBhvr>
                                        <p:cTn id="14" dur="500" fill="hold"/>
                                        <p:tgtEl>
                                          <p:spTgt spid="5"/>
                                        </p:tgtEl>
                                        <p:attrNameLst>
                                          <p:attrName>fill.type</p:attrName>
                                        </p:attrNameLst>
                                      </p:cBhvr>
                                      <p:to>
                                        <p:strVal val="solid"/>
                                      </p:to>
                                    </p:set>
                                    <p:anim to="1.5" calcmode="lin" valueType="num">
                                      <p:cBhvr override="childStyle">
                                        <p:cTn id="15" dur="500" fill="hold"/>
                                        <p:tgtEl>
                                          <p:spTgt spid="5"/>
                                        </p:tgtEl>
                                        <p:attrNameLst>
                                          <p:attrName>style.fontSize</p:attrName>
                                        </p:attrNameLst>
                                      </p:cBhvr>
                                    </p:anim>
                                  </p:childTnLst>
                                </p:cTn>
                              </p:par>
                            </p:childTnLst>
                          </p:cTn>
                        </p:par>
                        <p:par>
                          <p:cTn id="16" fill="hold">
                            <p:stCondLst>
                              <p:cond delay="1300"/>
                            </p:stCondLst>
                            <p:childTnLst>
                              <p:par>
                                <p:cTn id="17" presetID="34" presetClass="emph" presetSubtype="0" fill="hold" nodeType="afterEffect">
                                  <p:stCondLst>
                                    <p:cond delay="0"/>
                                  </p:stCondLst>
                                  <p:iterate type="lt">
                                    <p:tmPct val="10000"/>
                                  </p:iterate>
                                  <p:childTnLst>
                                    <p:animMotion origin="layout" path="M -2.5E-6 -3.33333E-6 L -2.5E-6 -0.07222 " pathEditMode="relative" rAng="0" ptsTypes="AA">
                                      <p:cBhvr>
                                        <p:cTn id="18" dur="375" accel="50000" decel="50000" autoRev="1" fill="hold">
                                          <p:stCondLst>
                                            <p:cond delay="0"/>
                                          </p:stCondLst>
                                        </p:cTn>
                                        <p:tgtEl>
                                          <p:spTgt spid="5"/>
                                        </p:tgtEl>
                                        <p:attrNameLst>
                                          <p:attrName>ppt_x</p:attrName>
                                          <p:attrName>ppt_y</p:attrName>
                                        </p:attrNameLst>
                                      </p:cBhvr>
                                      <p:rCtr x="0" y="-3611"/>
                                    </p:animMotion>
                                    <p:animRot by="1500000">
                                      <p:cBhvr>
                                        <p:cTn id="19" dur="188" fill="hold">
                                          <p:stCondLst>
                                            <p:cond delay="0"/>
                                          </p:stCondLst>
                                        </p:cTn>
                                        <p:tgtEl>
                                          <p:spTgt spid="5"/>
                                        </p:tgtEl>
                                        <p:attrNameLst>
                                          <p:attrName>r</p:attrName>
                                        </p:attrNameLst>
                                      </p:cBhvr>
                                    </p:animRot>
                                    <p:animRot by="-1500000">
                                      <p:cBhvr>
                                        <p:cTn id="20" dur="188" fill="hold">
                                          <p:stCondLst>
                                            <p:cond delay="188"/>
                                          </p:stCondLst>
                                        </p:cTn>
                                        <p:tgtEl>
                                          <p:spTgt spid="5"/>
                                        </p:tgtEl>
                                        <p:attrNameLst>
                                          <p:attrName>r</p:attrName>
                                        </p:attrNameLst>
                                      </p:cBhvr>
                                    </p:animRot>
                                    <p:animRot by="-1500000">
                                      <p:cBhvr>
                                        <p:cTn id="21" dur="188" fill="hold">
                                          <p:stCondLst>
                                            <p:cond delay="375"/>
                                          </p:stCondLst>
                                        </p:cTn>
                                        <p:tgtEl>
                                          <p:spTgt spid="5"/>
                                        </p:tgtEl>
                                        <p:attrNameLst>
                                          <p:attrName>r</p:attrName>
                                        </p:attrNameLst>
                                      </p:cBhvr>
                                    </p:animRot>
                                    <p:animRot by="1500000">
                                      <p:cBhvr>
                                        <p:cTn id="22" dur="188" fill="hold">
                                          <p:stCondLst>
                                            <p:cond delay="563"/>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489527" y="1376218"/>
            <a:ext cx="8839199" cy="499687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Đọc thông tin và quan sát hình 2, em hãy: </a:t>
            </a:r>
          </a:p>
          <a:p>
            <a:pPr marL="285750" indent="-285750" algn="just">
              <a:buFontTx/>
              <a:buChar char="-"/>
            </a:pPr>
            <a:r>
              <a:rPr lang="vi-VN" sz="3600" dirty="0">
                <a:latin typeface="Cambria" panose="02040503050406030204" pitchFamily="18" charset="0"/>
                <a:ea typeface="Cambria" panose="02040503050406030204" pitchFamily="18" charset="0"/>
              </a:rPr>
              <a:t>Xác định trên lược đồ: dãy núi Trường Sơn, dãy núi Bạch Mã, đèo Hải Vân, Vườn quốc gia Phong Nha – Kẻ Bàng, quần đảo Hoàng Sa và quần đảo Trường Sa.</a:t>
            </a:r>
          </a:p>
          <a:p>
            <a:pPr marL="285750" indent="-285750" algn="just">
              <a:buFontTx/>
              <a:buChar char="-"/>
            </a:pPr>
            <a:r>
              <a:rPr lang="vi-VN" sz="3600" dirty="0">
                <a:latin typeface="Cambria" panose="02040503050406030204" pitchFamily="18" charset="0"/>
                <a:ea typeface="Cambria" panose="02040503050406030204" pitchFamily="18" charset="0"/>
              </a:rPr>
              <a:t>Nêu đặc điểm của đồng bằng Duyên hải miền Trung.</a:t>
            </a:r>
            <a:endParaRPr lang="en-US" sz="3600" dirty="0">
              <a:latin typeface="Cambria" panose="02040503050406030204" pitchFamily="18" charset="0"/>
              <a:ea typeface="Cambria" panose="02040503050406030204" pitchFamily="18" charset="0"/>
            </a:endParaRPr>
          </a:p>
        </p:txBody>
      </p:sp>
      <p:pic>
        <p:nvPicPr>
          <p:cNvPr id="21" name="Picture 20" descr="A picture containing text&#10;&#10;Description automatically generated">
            <a:extLst>
              <a:ext uri="{FF2B5EF4-FFF2-40B4-BE49-F238E27FC236}">
                <a16:creationId xmlns:a16="http://schemas.microsoft.com/office/drawing/2014/main" id="{5BB8B286-7F38-4457-929C-CE181606A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12152" y="3777216"/>
            <a:ext cx="2968610" cy="2934480"/>
          </a:xfrm>
          <a:prstGeom prst="rect">
            <a:avLst/>
          </a:prstGeom>
        </p:spPr>
      </p:pic>
      <p:pic>
        <p:nvPicPr>
          <p:cNvPr id="4" name="Picture 3"/>
          <p:cNvPicPr>
            <a:picLocks noChangeAspect="1"/>
          </p:cNvPicPr>
          <p:nvPr/>
        </p:nvPicPr>
        <p:blipFill>
          <a:blip r:embed="rId4"/>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819305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887001" y="1656595"/>
            <a:ext cx="8026090" cy="4910460"/>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9900">
                    <a:lumMod val="50000"/>
                  </a:srgbClr>
                </a:solidFill>
                <a:effectLst/>
                <a:uLnTx/>
                <a:uFillTx/>
                <a:latin typeface="Cambria" panose="02040503050406030204" pitchFamily="18" charset="0"/>
                <a:ea typeface="Cambria" panose="02040503050406030204" pitchFamily="18" charset="0"/>
              </a:rPr>
              <a:t>Có</a:t>
            </a:r>
            <a:r>
              <a:rPr kumimoji="0" lang="vi-VN" sz="4800" b="1" i="0" u="none" strike="noStrike" kern="1200" cap="none" spc="0" normalizeH="0" noProof="0" dirty="0">
                <a:ln>
                  <a:noFill/>
                </a:ln>
                <a:solidFill>
                  <a:srgbClr val="FF9900">
                    <a:lumMod val="50000"/>
                  </a:srgbClr>
                </a:solidFill>
                <a:effectLst/>
                <a:uLnTx/>
                <a:uFillTx/>
                <a:latin typeface="Cambria" panose="02040503050406030204" pitchFamily="18" charset="0"/>
                <a:ea typeface="Cambria" panose="02040503050406030204" pitchFamily="18" charset="0"/>
              </a:rPr>
              <a:t> sự khác biệt từ tây sang đông. Phía tây là địa hình đồi núi; phía đông là dải đồng bằng nhỏ hẹp. Ven biển thường có các cồn cát và đầm phá.</a:t>
            </a:r>
            <a:endParaRPr kumimoji="0" lang="en-US" sz="4800" b="1" i="0" u="none" strike="noStrike" kern="1200" cap="none" spc="0" normalizeH="0" baseline="0" noProof="0" dirty="0">
              <a:ln>
                <a:noFill/>
              </a:ln>
              <a:solidFill>
                <a:srgbClr val="FF9900">
                  <a:lumMod val="50000"/>
                </a:srgbClr>
              </a:solidFill>
              <a:effectLst/>
              <a:uLnTx/>
              <a:uFillTx/>
              <a:latin typeface="Cambria" panose="02040503050406030204" pitchFamily="18" charset="0"/>
              <a:ea typeface="Cambria" panose="02040503050406030204" pitchFamily="18" charset="0"/>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8897640" y="2573285"/>
            <a:ext cx="3078844" cy="4308926"/>
          </a:xfrm>
          <a:prstGeom prst="rect">
            <a:avLst/>
          </a:prstGeom>
        </p:spPr>
      </p:pic>
      <p:pic>
        <p:nvPicPr>
          <p:cNvPr id="11" name="Picture 10"/>
          <p:cNvPicPr>
            <a:picLocks noChangeAspect="1"/>
          </p:cNvPicPr>
          <p:nvPr/>
        </p:nvPicPr>
        <p:blipFill>
          <a:blip r:embed="rId6"/>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735741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Những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vùng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thấp</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trũng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ở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cửa</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sông, nơi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có</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doi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cát</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dài</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chắn</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phía</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biển</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thường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tạo</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nên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các</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đầm</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phá</a:t>
            </a:r>
            <a:r>
              <a:rPr kumimoji="0" lang="vi-VN"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rotWithShape="1">
          <a:blip r:embed="rId6"/>
          <a:srcRect b="9008"/>
          <a:stretch/>
        </p:blipFill>
        <p:spPr>
          <a:xfrm>
            <a:off x="800208" y="1436471"/>
            <a:ext cx="6576630" cy="4763776"/>
          </a:xfrm>
          <a:prstGeom prst="rect">
            <a:avLst/>
          </a:prstGeom>
        </p:spPr>
      </p:pic>
      <p:pic>
        <p:nvPicPr>
          <p:cNvPr id="13" name="Picture 12"/>
          <p:cNvPicPr>
            <a:picLocks noChangeAspect="1"/>
          </p:cNvPicPr>
          <p:nvPr/>
        </p:nvPicPr>
        <p:blipFill>
          <a:blip r:embed="rId7"/>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2861895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869963" y="1609326"/>
            <a:ext cx="423702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6000" b="1" i="0" u="none" strike="noStrike" kern="1200" cap="none" spc="0" normalizeH="0" baseline="0" noProof="0" dirty="0" err="1">
                <a:ln>
                  <a:noFill/>
                </a:ln>
                <a:solidFill>
                  <a:srgbClr val="000074"/>
                </a:solidFill>
                <a:effectLst/>
                <a:uLnTx/>
                <a:uFillTx/>
                <a:latin typeface="UTM Avo" panose="02040603050506020204" pitchFamily="18" charset="0"/>
              </a:rPr>
              <a:t>Cồn</a:t>
            </a:r>
            <a:r>
              <a:rPr kumimoji="0" lang="en-US" sz="60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6000" b="1" i="0" u="none" strike="noStrike" kern="1200" cap="none" spc="0" normalizeH="0" baseline="0" noProof="0" dirty="0" err="1">
                <a:ln>
                  <a:noFill/>
                </a:ln>
                <a:solidFill>
                  <a:srgbClr val="000074"/>
                </a:solidFill>
                <a:effectLst/>
                <a:uLnTx/>
                <a:uFillTx/>
                <a:latin typeface="UTM Avo" panose="02040603050506020204" pitchFamily="18" charset="0"/>
              </a:rPr>
              <a:t>cát</a:t>
            </a:r>
            <a:r>
              <a:rPr kumimoji="0" lang="en-US" sz="6000" b="1" i="0" u="none" strike="noStrike" kern="1200" cap="none" spc="0" normalizeH="0" baseline="0" noProof="0" dirty="0">
                <a:ln>
                  <a:noFill/>
                </a:ln>
                <a:solidFill>
                  <a:srgbClr val="000074"/>
                </a:solidFill>
                <a:effectLst/>
                <a:uLnTx/>
                <a:uFillTx/>
                <a:latin typeface="UTM Avo" panose="02040603050506020204" pitchFamily="18" charset="0"/>
              </a:rPr>
              <a:t> </a:t>
            </a:r>
            <a:br>
              <a:rPr kumimoji="0" lang="en-US" sz="6000" b="1" i="0" u="none" strike="noStrike" kern="1200" cap="none" spc="0" normalizeH="0" baseline="0" noProof="0" dirty="0">
                <a:ln>
                  <a:noFill/>
                </a:ln>
                <a:solidFill>
                  <a:srgbClr val="000074"/>
                </a:solidFill>
                <a:effectLst/>
                <a:uLnTx/>
                <a:uFillTx/>
                <a:latin typeface="UTM Avo" panose="02040603050506020204" pitchFamily="18" charset="0"/>
              </a:rPr>
            </a:br>
            <a:r>
              <a:rPr kumimoji="0" lang="en-US" sz="6000" b="1" i="0" u="none" strike="noStrike" kern="1200" cap="none" spc="0" normalizeH="0" baseline="0" noProof="0" dirty="0" err="1">
                <a:ln>
                  <a:noFill/>
                </a:ln>
                <a:solidFill>
                  <a:srgbClr val="000074"/>
                </a:solidFill>
                <a:effectLst/>
                <a:uLnTx/>
                <a:uFillTx/>
                <a:latin typeface="UTM Avo" panose="02040603050506020204" pitchFamily="18" charset="0"/>
              </a:rPr>
              <a:t>tại</a:t>
            </a:r>
            <a:r>
              <a:rPr kumimoji="0" lang="en-US" sz="60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6000" b="1" i="0" u="none" strike="noStrike" kern="1200" cap="none" spc="0" normalizeH="0" baseline="0" noProof="0" dirty="0" err="1">
                <a:ln>
                  <a:noFill/>
                </a:ln>
                <a:solidFill>
                  <a:srgbClr val="000074"/>
                </a:solidFill>
                <a:effectLst/>
                <a:uLnTx/>
                <a:uFillTx/>
                <a:latin typeface="UTM Avo" panose="02040603050506020204" pitchFamily="18" charset="0"/>
              </a:rPr>
              <a:t>Ninh</a:t>
            </a:r>
            <a:r>
              <a:rPr kumimoji="0" lang="en-US" sz="60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6000" b="1" i="0" u="none" strike="noStrike" kern="1200" cap="none" spc="0" normalizeH="0" baseline="0" noProof="0" dirty="0" err="1">
                <a:ln>
                  <a:noFill/>
                </a:ln>
                <a:solidFill>
                  <a:srgbClr val="000074"/>
                </a:solidFill>
                <a:effectLst/>
                <a:uLnTx/>
                <a:uFillTx/>
                <a:latin typeface="UTM Avo" panose="02040603050506020204" pitchFamily="18" charset="0"/>
              </a:rPr>
              <a:t>Thuận</a:t>
            </a:r>
            <a:r>
              <a:rPr kumimoji="0" lang="en-US" sz="60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6000" b="1" i="0" u="none" strike="noStrike" kern="1200" cap="none" spc="0" normalizeH="0" baseline="0" noProof="0" dirty="0" err="1">
                <a:ln>
                  <a:noFill/>
                </a:ln>
                <a:solidFill>
                  <a:srgbClr val="000074"/>
                </a:solidFill>
                <a:effectLst/>
                <a:uLnTx/>
                <a:uFillTx/>
                <a:latin typeface="UTM Avo" panose="02040603050506020204" pitchFamily="18" charset="0"/>
              </a:rPr>
              <a:t>Bình</a:t>
            </a:r>
            <a:r>
              <a:rPr kumimoji="0" lang="en-US" sz="60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6000" b="1" i="0" u="none" strike="noStrike" kern="1200" cap="none" spc="0" normalizeH="0" baseline="0" noProof="0" dirty="0" err="1">
                <a:ln>
                  <a:noFill/>
                </a:ln>
                <a:solidFill>
                  <a:srgbClr val="000074"/>
                </a:solidFill>
                <a:effectLst/>
                <a:uLnTx/>
                <a:uFillTx/>
                <a:latin typeface="UTM Avo" panose="02040603050506020204" pitchFamily="18" charset="0"/>
              </a:rPr>
              <a:t>Thuận</a:t>
            </a:r>
            <a:r>
              <a:rPr kumimoji="0" lang="en-US" sz="6000" b="1" i="0" u="none" strike="noStrike" kern="1200" cap="none" spc="0" normalizeH="0" baseline="0" noProof="0" dirty="0">
                <a:ln>
                  <a:noFill/>
                </a:ln>
                <a:solidFill>
                  <a:srgbClr val="000074"/>
                </a:solidFill>
                <a:effectLst/>
                <a:uLnTx/>
                <a:uFillTx/>
                <a:latin typeface="UTM Avo" panose="02040603050506020204" pitchFamily="18" charset="0"/>
              </a:rPr>
              <a:t>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5798900" y="1563882"/>
            <a:ext cx="5578759" cy="4708981"/>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6000" b="1" i="0" u="none" strike="noStrike" kern="1200" cap="none" spc="0" normalizeH="0" baseline="0" noProof="0" dirty="0" err="1">
                <a:ln>
                  <a:noFill/>
                </a:ln>
                <a:solidFill>
                  <a:srgbClr val="138C3D"/>
                </a:solidFill>
                <a:effectLst/>
                <a:uLnTx/>
                <a:uFillTx/>
                <a:latin typeface="Arial" panose="020B0604020202020204" pitchFamily="34" charset="0"/>
                <a:ea typeface="+mn-ea"/>
                <a:cs typeface="Arial" panose="020B0604020202020204" pitchFamily="34" charset="0"/>
              </a:rPr>
              <a:t>Người</a:t>
            </a:r>
            <a:r>
              <a:rPr kumimoji="0" lang="en-US" sz="6000" b="1" i="0" u="none" strike="noStrike" kern="1200" cap="none" spc="0" normalizeH="0" baseline="0" noProof="0" dirty="0">
                <a:ln>
                  <a:noFill/>
                </a:ln>
                <a:solidFill>
                  <a:srgbClr val="138C3D"/>
                </a:solidFill>
                <a:effectLst/>
                <a:uLnTx/>
                <a:uFillTx/>
                <a:latin typeface="Arial" panose="020B0604020202020204" pitchFamily="34" charset="0"/>
                <a:ea typeface="+mn-ea"/>
                <a:cs typeface="Arial" panose="020B0604020202020204" pitchFamily="34" charset="0"/>
              </a:rPr>
              <a:t> ta </a:t>
            </a:r>
            <a:r>
              <a:rPr kumimoji="0" lang="en-US" sz="6000" b="1" i="0" u="none" strike="noStrike" kern="1200" cap="none" spc="0" normalizeH="0" baseline="0" noProof="0" dirty="0" err="1">
                <a:ln>
                  <a:noFill/>
                </a:ln>
                <a:solidFill>
                  <a:srgbClr val="138C3D"/>
                </a:solidFill>
                <a:effectLst/>
                <a:uLnTx/>
                <a:uFillTx/>
                <a:latin typeface="Arial" panose="020B0604020202020204" pitchFamily="34" charset="0"/>
                <a:ea typeface="+mn-ea"/>
                <a:cs typeface="Arial" panose="020B0604020202020204" pitchFamily="34" charset="0"/>
              </a:rPr>
              <a:t>thường</a:t>
            </a:r>
            <a:r>
              <a:rPr kumimoji="0" lang="en-US" sz="6000" b="1" i="0" u="none" strike="noStrike" kern="1200" cap="none" spc="0" normalizeH="0" baseline="0" noProof="0" dirty="0">
                <a:ln>
                  <a:noFill/>
                </a:ln>
                <a:solidFill>
                  <a:srgbClr val="138C3D"/>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138C3D"/>
                </a:solidFill>
                <a:effectLst/>
                <a:uLnTx/>
                <a:uFillTx/>
                <a:latin typeface="Arial" panose="020B0604020202020204" pitchFamily="34" charset="0"/>
                <a:ea typeface="+mn-ea"/>
                <a:cs typeface="Arial" panose="020B0604020202020204" pitchFamily="34" charset="0"/>
              </a:rPr>
              <a:t>trồng</a:t>
            </a:r>
            <a:r>
              <a:rPr kumimoji="0" lang="en-US" sz="6000" b="1" i="0" u="none" strike="noStrike" kern="1200" cap="none" spc="0" normalizeH="0" baseline="0" noProof="0" dirty="0">
                <a:ln>
                  <a:noFill/>
                </a:ln>
                <a:solidFill>
                  <a:srgbClr val="138C3D"/>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phi </a:t>
            </a: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lao</a:t>
            </a:r>
            <a:r>
              <a:rPr kumimoji="0" lang="en-US" sz="6000" b="1" i="0" u="none" strike="noStrike" kern="1200" cap="none" spc="0" normalizeH="0" baseline="0" noProof="0" dirty="0">
                <a:ln>
                  <a:noFill/>
                </a:ln>
                <a:solidFill>
                  <a:srgbClr val="138C3D"/>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138C3D"/>
                </a:solidFill>
                <a:effectLst/>
                <a:uLnTx/>
                <a:uFillTx/>
                <a:latin typeface="Arial" panose="020B0604020202020204" pitchFamily="34" charset="0"/>
                <a:ea typeface="+mn-ea"/>
                <a:cs typeface="Arial" panose="020B0604020202020204" pitchFamily="34" charset="0"/>
              </a:rPr>
              <a:t>để</a:t>
            </a:r>
            <a:r>
              <a:rPr kumimoji="0" lang="en-US" sz="6000" b="1" i="0" u="none" strike="noStrike" kern="1200" cap="none" spc="0" normalizeH="0" baseline="0" noProof="0" dirty="0">
                <a:ln>
                  <a:noFill/>
                </a:ln>
                <a:solidFill>
                  <a:srgbClr val="138C3D"/>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138C3D"/>
                </a:solidFill>
                <a:effectLst/>
                <a:uLnTx/>
                <a:uFillTx/>
                <a:latin typeface="Arial" panose="020B0604020202020204" pitchFamily="34" charset="0"/>
                <a:ea typeface="+mn-ea"/>
                <a:cs typeface="Arial" panose="020B0604020202020204" pitchFamily="34" charset="0"/>
              </a:rPr>
              <a:t>giữ</a:t>
            </a:r>
            <a:r>
              <a:rPr kumimoji="0" lang="en-US" sz="6000" b="1" i="0" u="none" strike="noStrike" kern="1200" cap="none" spc="0" normalizeH="0" baseline="0" noProof="0" dirty="0">
                <a:ln>
                  <a:noFill/>
                </a:ln>
                <a:solidFill>
                  <a:srgbClr val="138C3D"/>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138C3D"/>
                </a:solidFill>
                <a:effectLst/>
                <a:uLnTx/>
                <a:uFillTx/>
                <a:latin typeface="Arial" panose="020B0604020202020204" pitchFamily="34" charset="0"/>
                <a:ea typeface="+mn-ea"/>
                <a:cs typeface="Arial" panose="020B0604020202020204" pitchFamily="34" charset="0"/>
              </a:rPr>
              <a:t>cát</a:t>
            </a:r>
            <a:r>
              <a:rPr kumimoji="0" lang="en-US" sz="6000" b="1" i="0" u="none" strike="noStrike" kern="1200" cap="none" spc="0" normalizeH="0" baseline="0" noProof="0" dirty="0">
                <a:ln>
                  <a:noFill/>
                </a:ln>
                <a:solidFill>
                  <a:srgbClr val="138C3D"/>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138C3D"/>
                </a:solidFill>
                <a:effectLst/>
                <a:uLnTx/>
                <a:uFillTx/>
                <a:latin typeface="Arial" panose="020B0604020202020204" pitchFamily="34" charset="0"/>
                <a:ea typeface="+mn-ea"/>
                <a:cs typeface="Arial" panose="020B0604020202020204" pitchFamily="34" charset="0"/>
              </a:rPr>
              <a:t>và</a:t>
            </a:r>
            <a:r>
              <a:rPr kumimoji="0" lang="en-US" sz="6000" b="1" i="0" u="none" strike="noStrike" kern="1200" cap="none" spc="0" normalizeH="0" baseline="0" noProof="0" dirty="0">
                <a:ln>
                  <a:noFill/>
                </a:ln>
                <a:solidFill>
                  <a:srgbClr val="138C3D"/>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138C3D"/>
                </a:solidFill>
                <a:effectLst/>
                <a:uLnTx/>
                <a:uFillTx/>
                <a:latin typeface="Arial" panose="020B0604020202020204" pitchFamily="34" charset="0"/>
                <a:ea typeface="+mn-ea"/>
                <a:cs typeface="Arial" panose="020B0604020202020204" pitchFamily="34" charset="0"/>
              </a:rPr>
              <a:t>chắn</a:t>
            </a:r>
            <a:r>
              <a:rPr kumimoji="0" lang="en-US" sz="6000" b="1" i="0" u="none" strike="noStrike" kern="1200" cap="none" spc="0" normalizeH="0" baseline="0" noProof="0" dirty="0">
                <a:ln>
                  <a:noFill/>
                </a:ln>
                <a:solidFill>
                  <a:srgbClr val="138C3D"/>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138C3D"/>
                </a:solidFill>
                <a:effectLst/>
                <a:uLnTx/>
                <a:uFillTx/>
                <a:latin typeface="Arial" panose="020B0604020202020204" pitchFamily="34" charset="0"/>
                <a:ea typeface="+mn-ea"/>
                <a:cs typeface="Arial" panose="020B0604020202020204" pitchFamily="34" charset="0"/>
              </a:rPr>
              <a:t>gió</a:t>
            </a:r>
            <a:endParaRPr kumimoji="0" lang="en-US" sz="6000" b="1" i="0" u="none" strike="noStrike" kern="1200" cap="none" spc="0" normalizeH="0" baseline="0" noProof="0" dirty="0">
              <a:ln>
                <a:noFill/>
              </a:ln>
              <a:solidFill>
                <a:srgbClr val="138C3D"/>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7"/>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550210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Xem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phim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về</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Đầm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Cầu</a:t>
            </a:r>
            <a:r>
              <a:rPr kumimoji="0" lang="en-US" sz="2800" b="0" i="0" u="none" strike="noStrike" kern="1200" cap="none" spc="0" normalizeH="0" baseline="0" noProof="0" dirty="0">
                <a:ln>
                  <a:noFill/>
                </a:ln>
                <a:solidFill>
                  <a:prstClr val="white"/>
                </a:solidFill>
                <a:effectLst/>
                <a:uLnTx/>
                <a:uFillTx/>
                <a:latin typeface="Calibri"/>
                <a:ea typeface="+mn-ea"/>
                <a:cs typeface="+mn-cs"/>
              </a:rPr>
              <a:t> Hai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và</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Phá</a:t>
            </a:r>
            <a:r>
              <a:rPr kumimoji="0" lang="en-US" sz="2800" b="0" i="0" u="none" strike="noStrike" kern="1200" cap="none" spc="0" normalizeH="0" baseline="0" noProof="0" dirty="0">
                <a:ln>
                  <a:noFill/>
                </a:ln>
                <a:solidFill>
                  <a:prstClr val="white"/>
                </a:solidFill>
                <a:effectLst/>
                <a:uLnTx/>
                <a:uFillTx/>
                <a:latin typeface="Calibri"/>
                <a:ea typeface="+mn-ea"/>
                <a:cs typeface="+mn-cs"/>
              </a:rPr>
              <a:t> Tam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Giang</a:t>
            </a:r>
            <a:r>
              <a:rPr kumimoji="0" lang="en-US" sz="28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7" name="Picture 36" descr="A picture containing text, toy, doll&#10;&#10;Description automatically generated">
            <a:extLst>
              <a:ext uri="{FF2B5EF4-FFF2-40B4-BE49-F238E27FC236}">
                <a16:creationId xmlns:a16="http://schemas.microsoft.com/office/drawing/2014/main" id="{71D994C3-1113-449E-B5E7-5DA6322AF6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0332" y="3187879"/>
            <a:ext cx="2504896" cy="3548961"/>
          </a:xfrm>
          <a:prstGeom prst="rect">
            <a:avLst/>
          </a:prstGeom>
        </p:spPr>
      </p:pic>
      <p:pic>
        <p:nvPicPr>
          <p:cNvPr id="3" name="Picture 2"/>
          <p:cNvPicPr>
            <a:picLocks noChangeAspect="1"/>
          </p:cNvPicPr>
          <p:nvPr/>
        </p:nvPicPr>
        <p:blipFill>
          <a:blip r:embed="rId6"/>
          <a:stretch>
            <a:fillRect/>
          </a:stretch>
        </p:blipFill>
        <p:spPr>
          <a:xfrm>
            <a:off x="1837574" y="95324"/>
            <a:ext cx="8516850" cy="1274174"/>
          </a:xfrm>
          <a:prstGeom prst="rect">
            <a:avLst/>
          </a:prstGeom>
        </p:spPr>
      </p:pic>
    </p:spTree>
    <p:custDataLst>
      <p:tags r:id="rId1"/>
    </p:custDataLst>
    <p:extLst>
      <p:ext uri="{BB962C8B-B14F-4D97-AF65-F5344CB8AC3E}">
        <p14:creationId xmlns:p14="http://schemas.microsoft.com/office/powerpoint/2010/main" val="32975725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A243EDEC-3939-406D-A4EC-0D92C605593E}"/>
              </a:ext>
            </a:extLst>
          </p:cNvPr>
          <p:cNvPicPr>
            <a:picLocks noChangeAspect="1"/>
          </p:cNvPicPr>
          <p:nvPr/>
        </p:nvPicPr>
        <p:blipFill>
          <a:blip r:embed="rId6"/>
          <a:stretch>
            <a:fillRect/>
          </a:stretch>
        </p:blipFill>
        <p:spPr>
          <a:xfrm>
            <a:off x="3757245" y="-10510"/>
            <a:ext cx="4556596" cy="6858000"/>
          </a:xfrm>
          <a:prstGeom prst="rect">
            <a:avLst/>
          </a:prstGeom>
        </p:spPr>
      </p:pic>
      <p:sp>
        <p:nvSpPr>
          <p:cNvPr id="13" name="Freeform 5">
            <a:extLst>
              <a:ext uri="{FF2B5EF4-FFF2-40B4-BE49-F238E27FC236}">
                <a16:creationId xmlns:a16="http://schemas.microsoft.com/office/drawing/2014/main" id="{319791DD-64CB-4610-B2EF-DEC6DFE9AF11}"/>
              </a:ext>
            </a:extLst>
          </p:cNvPr>
          <p:cNvSpPr/>
          <p:nvPr/>
        </p:nvSpPr>
        <p:spPr>
          <a:xfrm>
            <a:off x="5202416" y="1146433"/>
            <a:ext cx="642847" cy="741055"/>
          </a:xfrm>
          <a:custGeom>
            <a:avLst/>
            <a:gdLst>
              <a:gd name="connsiteX0" fmla="*/ 11475 w 642847"/>
              <a:gd name="connsiteY0" fmla="*/ 65315 h 741055"/>
              <a:gd name="connsiteX1" fmla="*/ 185647 w 642847"/>
              <a:gd name="connsiteY1" fmla="*/ 76200 h 741055"/>
              <a:gd name="connsiteX2" fmla="*/ 218304 w 642847"/>
              <a:gd name="connsiteY2" fmla="*/ 87086 h 741055"/>
              <a:gd name="connsiteX3" fmla="*/ 316275 w 642847"/>
              <a:gd name="connsiteY3" fmla="*/ 76200 h 741055"/>
              <a:gd name="connsiteX4" fmla="*/ 338047 w 642847"/>
              <a:gd name="connsiteY4" fmla="*/ 54429 h 741055"/>
              <a:gd name="connsiteX5" fmla="*/ 348932 w 642847"/>
              <a:gd name="connsiteY5" fmla="*/ 10886 h 741055"/>
              <a:gd name="connsiteX6" fmla="*/ 392475 w 642847"/>
              <a:gd name="connsiteY6" fmla="*/ 0 h 741055"/>
              <a:gd name="connsiteX7" fmla="*/ 512218 w 642847"/>
              <a:gd name="connsiteY7" fmla="*/ 32658 h 741055"/>
              <a:gd name="connsiteX8" fmla="*/ 533990 w 642847"/>
              <a:gd name="connsiteY8" fmla="*/ 65315 h 741055"/>
              <a:gd name="connsiteX9" fmla="*/ 512218 w 642847"/>
              <a:gd name="connsiteY9" fmla="*/ 130629 h 741055"/>
              <a:gd name="connsiteX10" fmla="*/ 566647 w 642847"/>
              <a:gd name="connsiteY10" fmla="*/ 206829 h 741055"/>
              <a:gd name="connsiteX11" fmla="*/ 599304 w 642847"/>
              <a:gd name="connsiteY11" fmla="*/ 217715 h 741055"/>
              <a:gd name="connsiteX12" fmla="*/ 631961 w 642847"/>
              <a:gd name="connsiteY12" fmla="*/ 250372 h 741055"/>
              <a:gd name="connsiteX13" fmla="*/ 642847 w 642847"/>
              <a:gd name="connsiteY13" fmla="*/ 293915 h 741055"/>
              <a:gd name="connsiteX14" fmla="*/ 631961 w 642847"/>
              <a:gd name="connsiteY14" fmla="*/ 391886 h 741055"/>
              <a:gd name="connsiteX15" fmla="*/ 555761 w 642847"/>
              <a:gd name="connsiteY15" fmla="*/ 478972 h 741055"/>
              <a:gd name="connsiteX16" fmla="*/ 501332 w 642847"/>
              <a:gd name="connsiteY16" fmla="*/ 544286 h 741055"/>
              <a:gd name="connsiteX17" fmla="*/ 490447 w 642847"/>
              <a:gd name="connsiteY17" fmla="*/ 587829 h 741055"/>
              <a:gd name="connsiteX18" fmla="*/ 446904 w 642847"/>
              <a:gd name="connsiteY18" fmla="*/ 631372 h 741055"/>
              <a:gd name="connsiteX19" fmla="*/ 425132 w 642847"/>
              <a:gd name="connsiteY19" fmla="*/ 653143 h 741055"/>
              <a:gd name="connsiteX20" fmla="*/ 403361 w 642847"/>
              <a:gd name="connsiteY20" fmla="*/ 674915 h 741055"/>
              <a:gd name="connsiteX21" fmla="*/ 359818 w 642847"/>
              <a:gd name="connsiteY21" fmla="*/ 696686 h 741055"/>
              <a:gd name="connsiteX22" fmla="*/ 174761 w 642847"/>
              <a:gd name="connsiteY22" fmla="*/ 707572 h 741055"/>
              <a:gd name="connsiteX23" fmla="*/ 131218 w 642847"/>
              <a:gd name="connsiteY23" fmla="*/ 642258 h 741055"/>
              <a:gd name="connsiteX24" fmla="*/ 142104 w 642847"/>
              <a:gd name="connsiteY24" fmla="*/ 609600 h 741055"/>
              <a:gd name="connsiteX25" fmla="*/ 174761 w 642847"/>
              <a:gd name="connsiteY25" fmla="*/ 598715 h 741055"/>
              <a:gd name="connsiteX26" fmla="*/ 229190 w 642847"/>
              <a:gd name="connsiteY26" fmla="*/ 566058 h 741055"/>
              <a:gd name="connsiteX27" fmla="*/ 240075 w 642847"/>
              <a:gd name="connsiteY27" fmla="*/ 533400 h 741055"/>
              <a:gd name="connsiteX28" fmla="*/ 272732 w 642847"/>
              <a:gd name="connsiteY28" fmla="*/ 478972 h 741055"/>
              <a:gd name="connsiteX29" fmla="*/ 207418 w 642847"/>
              <a:gd name="connsiteY29" fmla="*/ 391886 h 741055"/>
              <a:gd name="connsiteX30" fmla="*/ 163875 w 642847"/>
              <a:gd name="connsiteY30" fmla="*/ 337458 h 741055"/>
              <a:gd name="connsiteX31" fmla="*/ 131218 w 642847"/>
              <a:gd name="connsiteY31" fmla="*/ 272143 h 741055"/>
              <a:gd name="connsiteX32" fmla="*/ 87675 w 642847"/>
              <a:gd name="connsiteY32" fmla="*/ 217715 h 741055"/>
              <a:gd name="connsiteX33" fmla="*/ 44132 w 642847"/>
              <a:gd name="connsiteY33" fmla="*/ 152400 h 741055"/>
              <a:gd name="connsiteX34" fmla="*/ 33247 w 642847"/>
              <a:gd name="connsiteY34" fmla="*/ 119743 h 741055"/>
              <a:gd name="connsiteX35" fmla="*/ 22361 w 642847"/>
              <a:gd name="connsiteY35" fmla="*/ 76200 h 741055"/>
              <a:gd name="connsiteX36" fmla="*/ 11475 w 642847"/>
              <a:gd name="connsiteY36" fmla="*/ 65315 h 74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42847" h="741055">
                <a:moveTo>
                  <a:pt x="11475" y="65315"/>
                </a:moveTo>
                <a:cubicBezTo>
                  <a:pt x="38689" y="65315"/>
                  <a:pt x="127796" y="70111"/>
                  <a:pt x="185647" y="76200"/>
                </a:cubicBezTo>
                <a:cubicBezTo>
                  <a:pt x="197058" y="77401"/>
                  <a:pt x="206829" y="87086"/>
                  <a:pt x="218304" y="87086"/>
                </a:cubicBezTo>
                <a:cubicBezTo>
                  <a:pt x="251162" y="87086"/>
                  <a:pt x="283618" y="79829"/>
                  <a:pt x="316275" y="76200"/>
                </a:cubicBezTo>
                <a:cubicBezTo>
                  <a:pt x="323532" y="68943"/>
                  <a:pt x="333457" y="63609"/>
                  <a:pt x="338047" y="54429"/>
                </a:cubicBezTo>
                <a:cubicBezTo>
                  <a:pt x="344738" y="41048"/>
                  <a:pt x="338353" y="21465"/>
                  <a:pt x="348932" y="10886"/>
                </a:cubicBezTo>
                <a:cubicBezTo>
                  <a:pt x="359511" y="307"/>
                  <a:pt x="377961" y="3629"/>
                  <a:pt x="392475" y="0"/>
                </a:cubicBezTo>
                <a:cubicBezTo>
                  <a:pt x="469024" y="8506"/>
                  <a:pt x="477091" y="-11251"/>
                  <a:pt x="512218" y="32658"/>
                </a:cubicBezTo>
                <a:cubicBezTo>
                  <a:pt x="520391" y="42874"/>
                  <a:pt x="526733" y="54429"/>
                  <a:pt x="533990" y="65315"/>
                </a:cubicBezTo>
                <a:cubicBezTo>
                  <a:pt x="569081" y="170595"/>
                  <a:pt x="527043" y="12018"/>
                  <a:pt x="512218" y="130629"/>
                </a:cubicBezTo>
                <a:cubicBezTo>
                  <a:pt x="507385" y="169297"/>
                  <a:pt x="538797" y="192904"/>
                  <a:pt x="566647" y="206829"/>
                </a:cubicBezTo>
                <a:cubicBezTo>
                  <a:pt x="576910" y="211961"/>
                  <a:pt x="588418" y="214086"/>
                  <a:pt x="599304" y="217715"/>
                </a:cubicBezTo>
                <a:cubicBezTo>
                  <a:pt x="610190" y="228601"/>
                  <a:pt x="624323" y="237006"/>
                  <a:pt x="631961" y="250372"/>
                </a:cubicBezTo>
                <a:cubicBezTo>
                  <a:pt x="639384" y="263362"/>
                  <a:pt x="642847" y="278954"/>
                  <a:pt x="642847" y="293915"/>
                </a:cubicBezTo>
                <a:cubicBezTo>
                  <a:pt x="642847" y="326773"/>
                  <a:pt x="639930" y="360009"/>
                  <a:pt x="631961" y="391886"/>
                </a:cubicBezTo>
                <a:cubicBezTo>
                  <a:pt x="625960" y="415889"/>
                  <a:pt x="560600" y="474133"/>
                  <a:pt x="555761" y="478972"/>
                </a:cubicBezTo>
                <a:cubicBezTo>
                  <a:pt x="513853" y="520880"/>
                  <a:pt x="531644" y="498820"/>
                  <a:pt x="501332" y="544286"/>
                </a:cubicBezTo>
                <a:cubicBezTo>
                  <a:pt x="497704" y="558800"/>
                  <a:pt x="498376" y="575142"/>
                  <a:pt x="490447" y="587829"/>
                </a:cubicBezTo>
                <a:cubicBezTo>
                  <a:pt x="479568" y="605235"/>
                  <a:pt x="461418" y="616858"/>
                  <a:pt x="446904" y="631372"/>
                </a:cubicBezTo>
                <a:lnTo>
                  <a:pt x="425132" y="653143"/>
                </a:lnTo>
                <a:cubicBezTo>
                  <a:pt x="417875" y="660400"/>
                  <a:pt x="412541" y="670325"/>
                  <a:pt x="403361" y="674915"/>
                </a:cubicBezTo>
                <a:lnTo>
                  <a:pt x="359818" y="696686"/>
                </a:lnTo>
                <a:cubicBezTo>
                  <a:pt x="306675" y="749832"/>
                  <a:pt x="310024" y="757406"/>
                  <a:pt x="174761" y="707572"/>
                </a:cubicBezTo>
                <a:cubicBezTo>
                  <a:pt x="150208" y="698526"/>
                  <a:pt x="131218" y="642258"/>
                  <a:pt x="131218" y="642258"/>
                </a:cubicBezTo>
                <a:cubicBezTo>
                  <a:pt x="134847" y="631372"/>
                  <a:pt x="133990" y="617714"/>
                  <a:pt x="142104" y="609600"/>
                </a:cubicBezTo>
                <a:cubicBezTo>
                  <a:pt x="150218" y="601486"/>
                  <a:pt x="164922" y="604619"/>
                  <a:pt x="174761" y="598715"/>
                </a:cubicBezTo>
                <a:cubicBezTo>
                  <a:pt x="249472" y="553888"/>
                  <a:pt x="136678" y="596893"/>
                  <a:pt x="229190" y="566058"/>
                </a:cubicBezTo>
                <a:cubicBezTo>
                  <a:pt x="232818" y="555172"/>
                  <a:pt x="234171" y="543240"/>
                  <a:pt x="240075" y="533400"/>
                </a:cubicBezTo>
                <a:cubicBezTo>
                  <a:pt x="284903" y="458685"/>
                  <a:pt x="241896" y="571487"/>
                  <a:pt x="272732" y="478972"/>
                </a:cubicBezTo>
                <a:cubicBezTo>
                  <a:pt x="244411" y="394004"/>
                  <a:pt x="290807" y="516971"/>
                  <a:pt x="207418" y="391886"/>
                </a:cubicBezTo>
                <a:cubicBezTo>
                  <a:pt x="140402" y="291361"/>
                  <a:pt x="225926" y="415022"/>
                  <a:pt x="163875" y="337458"/>
                </a:cubicBezTo>
                <a:cubicBezTo>
                  <a:pt x="122283" y="285468"/>
                  <a:pt x="158043" y="325794"/>
                  <a:pt x="131218" y="272143"/>
                </a:cubicBezTo>
                <a:cubicBezTo>
                  <a:pt x="117485" y="244677"/>
                  <a:pt x="107927" y="237966"/>
                  <a:pt x="87675" y="217715"/>
                </a:cubicBezTo>
                <a:cubicBezTo>
                  <a:pt x="62677" y="117716"/>
                  <a:pt x="98805" y="220742"/>
                  <a:pt x="44132" y="152400"/>
                </a:cubicBezTo>
                <a:cubicBezTo>
                  <a:pt x="36964" y="143440"/>
                  <a:pt x="36399" y="130776"/>
                  <a:pt x="33247" y="119743"/>
                </a:cubicBezTo>
                <a:cubicBezTo>
                  <a:pt x="29137" y="105358"/>
                  <a:pt x="31707" y="87883"/>
                  <a:pt x="22361" y="76200"/>
                </a:cubicBezTo>
                <a:cubicBezTo>
                  <a:pt x="12735" y="64168"/>
                  <a:pt x="-15739" y="65315"/>
                  <a:pt x="11475" y="65315"/>
                </a:cubicBezTo>
                <a:close/>
              </a:path>
            </a:pathLst>
          </a:cu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peech Bubble: Oval 8">
            <a:extLst>
              <a:ext uri="{FF2B5EF4-FFF2-40B4-BE49-F238E27FC236}">
                <a16:creationId xmlns:a16="http://schemas.microsoft.com/office/drawing/2014/main" id="{77CB927B-2A0A-4176-8F5D-4A2ADA91FB61}"/>
              </a:ext>
            </a:extLst>
          </p:cNvPr>
          <p:cNvSpPr/>
          <p:nvPr/>
        </p:nvSpPr>
        <p:spPr>
          <a:xfrm>
            <a:off x="1565684" y="5352798"/>
            <a:ext cx="2490188" cy="1405358"/>
          </a:xfrm>
          <a:prstGeom prst="wedgeEllipseCallout">
            <a:avLst>
              <a:gd name="adj1" fmla="val -56967"/>
              <a:gd name="adj2" fmla="val -53878"/>
            </a:avLst>
          </a:prstGeom>
          <a:solidFill>
            <a:schemeClr val="accent2">
              <a:lumMod val="20000"/>
              <a:lumOff val="80000"/>
            </a:schemeClr>
          </a:solidFill>
          <a:ln w="19050">
            <a:solidFill>
              <a:srgbClr val="FFC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Chỉ</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trên</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bản</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đồ</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vị</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trí</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Đồng</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bằng</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Bắc</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Bộ</a:t>
            </a:r>
            <a:endPar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E14B2C0-C77E-46E3-A5FC-F24181AEB15A}"/>
              </a:ext>
            </a:extLst>
          </p:cNvPr>
          <p:cNvPicPr>
            <a:picLocks noChangeAspect="1"/>
          </p:cNvPicPr>
          <p:nvPr/>
        </p:nvPicPr>
        <p:blipFill>
          <a:blip r:embed="rId7"/>
          <a:stretch>
            <a:fillRect/>
          </a:stretch>
        </p:blipFill>
        <p:spPr>
          <a:xfrm>
            <a:off x="116918" y="97164"/>
            <a:ext cx="3142189" cy="3347858"/>
          </a:xfrm>
          <a:prstGeom prst="rect">
            <a:avLst/>
          </a:prstGeom>
        </p:spPr>
      </p:pic>
      <p:cxnSp>
        <p:nvCxnSpPr>
          <p:cNvPr id="6" name="Straight Arrow Connector 5">
            <a:extLst>
              <a:ext uri="{FF2B5EF4-FFF2-40B4-BE49-F238E27FC236}">
                <a16:creationId xmlns:a16="http://schemas.microsoft.com/office/drawing/2014/main" id="{CAA27D16-A4DA-4BF2-9C1D-7FD6696BE50E}"/>
              </a:ext>
            </a:extLst>
          </p:cNvPr>
          <p:cNvCxnSpPr>
            <a:cxnSpLocks/>
          </p:cNvCxnSpPr>
          <p:nvPr/>
        </p:nvCxnSpPr>
        <p:spPr>
          <a:xfrm flipH="1">
            <a:off x="3239912" y="1626663"/>
            <a:ext cx="2164858" cy="129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7F9BBBE-CE58-4F9C-BF4A-2D1B179DED6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0" y="3875861"/>
            <a:ext cx="1864310" cy="2877040"/>
          </a:xfrm>
          <a:prstGeom prst="rect">
            <a:avLst/>
          </a:prstGeom>
        </p:spPr>
      </p:pic>
    </p:spTree>
    <p:custDataLst>
      <p:tags r:id="rId1"/>
    </p:custDataLst>
    <p:extLst>
      <p:ext uri="{BB962C8B-B14F-4D97-AF65-F5344CB8AC3E}">
        <p14:creationId xmlns:p14="http://schemas.microsoft.com/office/powerpoint/2010/main" val="12522363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7"/>
          <a:stretch>
            <a:fillRect/>
          </a:stretch>
        </p:blipFill>
        <p:spPr>
          <a:xfrm>
            <a:off x="1837574" y="95324"/>
            <a:ext cx="8516850" cy="1274174"/>
          </a:xfrm>
          <a:prstGeom prst="rect">
            <a:avLst/>
          </a:prstGeom>
        </p:spPr>
      </p:pic>
    </p:spTree>
    <p:custDataLst>
      <p:tags r:id="rId1"/>
    </p:custDataLst>
    <p:extLst>
      <p:ext uri="{BB962C8B-B14F-4D97-AF65-F5344CB8AC3E}">
        <p14:creationId xmlns:p14="http://schemas.microsoft.com/office/powerpoint/2010/main" val="3438870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图形 1">
            <a:extLst>
              <a:ext uri="{FF2B5EF4-FFF2-40B4-BE49-F238E27FC236}">
                <a16:creationId xmlns:a16="http://schemas.microsoft.com/office/drawing/2014/main" id="{F6BA90A3-B743-4D73-9559-311ECB09C2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6992" y="621791"/>
            <a:ext cx="6892443" cy="3979705"/>
          </a:xfrm>
          <a:prstGeom prst="rect">
            <a:avLst/>
          </a:prstGeom>
          <a:effectLst>
            <a:outerShdw blurRad="63500" sx="102000" sy="102000" algn="ctr" rotWithShape="0">
              <a:prstClr val="black">
                <a:alpha val="40000"/>
              </a:prstClr>
            </a:outerShdw>
          </a:effectLst>
        </p:spPr>
      </p:pic>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7"/>
          <a:stretch>
            <a:fillRect/>
          </a:stretch>
        </p:blipFill>
        <p:spPr>
          <a:xfrm flipH="1">
            <a:off x="836853" y="2189992"/>
            <a:ext cx="3230880" cy="4521704"/>
          </a:xfrm>
          <a:prstGeom prst="rect">
            <a:avLst/>
          </a:prstGeom>
        </p:spPr>
      </p:pic>
      <p:sp>
        <p:nvSpPr>
          <p:cNvPr id="18" name="TextBox 17">
            <a:extLst>
              <a:ext uri="{FF2B5EF4-FFF2-40B4-BE49-F238E27FC236}">
                <a16:creationId xmlns:a16="http://schemas.microsoft.com/office/drawing/2014/main" id="{EA6F62B7-C4EA-47E8-988F-AB4D0E7B05A6}"/>
              </a:ext>
            </a:extLst>
          </p:cNvPr>
          <p:cNvSpPr txBox="1"/>
          <p:nvPr/>
        </p:nvSpPr>
        <p:spPr>
          <a:xfrm>
            <a:off x="5123116" y="1155879"/>
            <a:ext cx="25601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Kết</a:t>
            </a:r>
            <a:r>
              <a:rPr kumimoji="0" lang="en-US" sz="3600" b="0" i="0" u="none" strike="noStrike" kern="1200" cap="none" spc="0" normalizeH="0" baseline="0" noProof="0" dirty="0">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 </a:t>
            </a:r>
            <a:r>
              <a:rPr kumimoji="0" lang="en-US" sz="3600" b="0" i="0" u="none" strike="noStrike" kern="1200" cap="none" spc="0" normalizeH="0" baseline="0" noProof="0" dirty="0" err="1">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luận</a:t>
            </a:r>
            <a:endParaRPr kumimoji="0" lang="en-US" sz="3600" b="0" i="0" u="none" strike="noStrike" kern="1200" cap="none" spc="0" normalizeH="0" baseline="0" noProof="0" dirty="0">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endParaRPr>
          </a:p>
        </p:txBody>
      </p:sp>
      <p:sp>
        <p:nvSpPr>
          <p:cNvPr id="19" name="TextBox 18">
            <a:extLst>
              <a:ext uri="{FF2B5EF4-FFF2-40B4-BE49-F238E27FC236}">
                <a16:creationId xmlns:a16="http://schemas.microsoft.com/office/drawing/2014/main" id="{A4CC4AEA-C442-45A8-B52D-3C7AF9CA4A67}"/>
              </a:ext>
            </a:extLst>
          </p:cNvPr>
          <p:cNvSpPr txBox="1"/>
          <p:nvPr/>
        </p:nvSpPr>
        <p:spPr>
          <a:xfrm>
            <a:off x="3101211" y="1802210"/>
            <a:ext cx="6604002" cy="22170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Duyên</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hải</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nhỏ</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cồn</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cát</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đầm</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phá</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8">
            <a:alphaModFix amt="6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98604" y="2706624"/>
            <a:ext cx="6944053" cy="5303520"/>
          </a:xfrm>
          <a:prstGeom prst="rect">
            <a:avLst/>
          </a:prstGeom>
        </p:spPr>
      </p:pic>
    </p:spTree>
    <p:custDataLst>
      <p:tags r:id="rId1"/>
    </p:custDataLst>
    <p:extLst>
      <p:ext uri="{BB962C8B-B14F-4D97-AF65-F5344CB8AC3E}">
        <p14:creationId xmlns:p14="http://schemas.microsoft.com/office/powerpoint/2010/main" val="38331649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图片 11">
            <a:extLst>
              <a:ext uri="{FF2B5EF4-FFF2-40B4-BE49-F238E27FC236}">
                <a16:creationId xmlns:a16="http://schemas.microsoft.com/office/drawing/2014/main" id="{73A4CC8A-92F4-40DB-A2CB-B5D9F41B52B7}"/>
              </a:ext>
            </a:extLst>
          </p:cNvPr>
          <p:cNvPicPr>
            <a:picLocks noChangeAspect="1"/>
          </p:cNvPicPr>
          <p:nvPr/>
        </p:nvPicPr>
        <p:blipFill rotWithShape="1">
          <a:blip r:embed="rId4">
            <a:extLst>
              <a:ext uri="{28A0092B-C50C-407E-A947-70E740481C1C}">
                <a14:useLocalDpi xmlns:a14="http://schemas.microsoft.com/office/drawing/2010/main" val="0"/>
              </a:ext>
            </a:extLst>
          </a:blip>
          <a:srcRect l="15357" t="-1" r="20536" b="29206"/>
          <a:stretch/>
        </p:blipFill>
        <p:spPr>
          <a:xfrm>
            <a:off x="4928672" y="1161946"/>
            <a:ext cx="6648285" cy="4961268"/>
          </a:xfrm>
          <a:prstGeom prst="rect">
            <a:avLst/>
          </a:prstGeom>
        </p:spPr>
      </p:pic>
      <p:sp>
        <p:nvSpPr>
          <p:cNvPr id="22" name="TextBox 21">
            <a:extLst>
              <a:ext uri="{FF2B5EF4-FFF2-40B4-BE49-F238E27FC236}">
                <a16:creationId xmlns:a16="http://schemas.microsoft.com/office/drawing/2014/main" id="{7B16B392-BFDF-4796-8CFF-704E46FB8D37}"/>
              </a:ext>
            </a:extLst>
          </p:cNvPr>
          <p:cNvSpPr txBox="1"/>
          <p:nvPr/>
        </p:nvSpPr>
        <p:spPr>
          <a:xfrm>
            <a:off x="5883087" y="2324029"/>
            <a:ext cx="4343276"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Bạch</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Mã</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thành</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phố</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ở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Bắc</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Nam</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8" name="Picture 17" descr="A picture containing text, toy, doll&#10;&#10;Description automatically generated">
            <a:extLst>
              <a:ext uri="{FF2B5EF4-FFF2-40B4-BE49-F238E27FC236}">
                <a16:creationId xmlns:a16="http://schemas.microsoft.com/office/drawing/2014/main" id="{7C7D4808-D071-47CC-AA51-0ADBF877C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7104" y="3309039"/>
            <a:ext cx="2504896" cy="3548961"/>
          </a:xfrm>
          <a:prstGeom prst="rect">
            <a:avLst/>
          </a:prstGeom>
        </p:spPr>
      </p:pic>
      <p:pic>
        <p:nvPicPr>
          <p:cNvPr id="13" name="Picture 12">
            <a:extLst>
              <a:ext uri="{FF2B5EF4-FFF2-40B4-BE49-F238E27FC236}">
                <a16:creationId xmlns:a16="http://schemas.microsoft.com/office/drawing/2014/main" id="{C4D2B5ED-178D-45D9-8F49-FEF5016552C9}"/>
              </a:ext>
            </a:extLst>
          </p:cNvPr>
          <p:cNvPicPr>
            <a:picLocks noChangeAspect="1"/>
          </p:cNvPicPr>
          <p:nvPr/>
        </p:nvPicPr>
        <p:blipFill>
          <a:blip r:embed="rId6"/>
          <a:stretch>
            <a:fillRect/>
          </a:stretch>
        </p:blipFill>
        <p:spPr>
          <a:xfrm>
            <a:off x="1086365" y="1311370"/>
            <a:ext cx="3761429" cy="5337164"/>
          </a:xfrm>
          <a:prstGeom prst="rect">
            <a:avLst/>
          </a:prstGeom>
        </p:spPr>
      </p:pic>
      <p:sp>
        <p:nvSpPr>
          <p:cNvPr id="14" name="Oval 13">
            <a:extLst>
              <a:ext uri="{FF2B5EF4-FFF2-40B4-BE49-F238E27FC236}">
                <a16:creationId xmlns:a16="http://schemas.microsoft.com/office/drawing/2014/main" id="{4C422185-DD50-4F78-806A-48BCAF0B3557}"/>
              </a:ext>
            </a:extLst>
          </p:cNvPr>
          <p:cNvSpPr/>
          <p:nvPr/>
        </p:nvSpPr>
        <p:spPr>
          <a:xfrm rot="16200000">
            <a:off x="2952633" y="3336871"/>
            <a:ext cx="156284"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2A0CB72-9148-447F-8CD7-1BD65DDD8AFB}"/>
              </a:ext>
            </a:extLst>
          </p:cNvPr>
          <p:cNvSpPr/>
          <p:nvPr/>
        </p:nvSpPr>
        <p:spPr>
          <a:xfrm rot="16200000">
            <a:off x="3190369" y="3272123"/>
            <a:ext cx="187864" cy="51340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325685D-503C-4BE4-A0DA-6A6526216937}"/>
              </a:ext>
            </a:extLst>
          </p:cNvPr>
          <p:cNvSpPr/>
          <p:nvPr/>
        </p:nvSpPr>
        <p:spPr>
          <a:xfrm rot="16200000">
            <a:off x="3404207" y="3465374"/>
            <a:ext cx="225332" cy="595786"/>
          </a:xfrm>
          <a:prstGeom prst="ellipse">
            <a:avLst/>
          </a:prstGeom>
          <a:noFill/>
          <a:ln w="38100">
            <a:solidFill>
              <a:srgbClr val="ED6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7"/>
          <a:stretch>
            <a:fillRect/>
          </a:stretch>
        </p:blipFill>
        <p:spPr>
          <a:xfrm>
            <a:off x="2666744" y="116182"/>
            <a:ext cx="7157324" cy="1274174"/>
          </a:xfrm>
          <a:prstGeom prst="rect">
            <a:avLst/>
          </a:prstGeom>
        </p:spPr>
      </p:pic>
    </p:spTree>
    <p:extLst>
      <p:ext uri="{BB962C8B-B14F-4D97-AF65-F5344CB8AC3E}">
        <p14:creationId xmlns:p14="http://schemas.microsoft.com/office/powerpoint/2010/main" val="2395695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par>
                                <p:cTn id="27" presetID="22"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3AC1D2BD-8429-4AD5-A231-68C3083C1E26}"/>
              </a:ext>
            </a:extLst>
          </p:cNvPr>
          <p:cNvPicPr>
            <a:picLocks noChangeAspect="1"/>
          </p:cNvPicPr>
          <p:nvPr/>
        </p:nvPicPr>
        <p:blipFill>
          <a:blip r:embed="rId3"/>
          <a:stretch>
            <a:fillRect/>
          </a:stretch>
        </p:blipFill>
        <p:spPr>
          <a:xfrm>
            <a:off x="1086365" y="1374532"/>
            <a:ext cx="3761429" cy="5337164"/>
          </a:xfrm>
          <a:prstGeom prst="rect">
            <a:avLst/>
          </a:prstGeom>
        </p:spPr>
      </p:pic>
      <p:pic>
        <p:nvPicPr>
          <p:cNvPr id="19" name="图片 11">
            <a:extLst>
              <a:ext uri="{FF2B5EF4-FFF2-40B4-BE49-F238E27FC236}">
                <a16:creationId xmlns:a16="http://schemas.microsoft.com/office/drawing/2014/main" id="{73A4CC8A-92F4-40DB-A2CB-B5D9F41B52B7}"/>
              </a:ext>
            </a:extLst>
          </p:cNvPr>
          <p:cNvPicPr>
            <a:picLocks noChangeAspect="1"/>
          </p:cNvPicPr>
          <p:nvPr/>
        </p:nvPicPr>
        <p:blipFill rotWithShape="1">
          <a:blip r:embed="rId4">
            <a:extLst>
              <a:ext uri="{28A0092B-C50C-407E-A947-70E740481C1C}">
                <a14:useLocalDpi xmlns:a14="http://schemas.microsoft.com/office/drawing/2010/main" val="0"/>
              </a:ext>
            </a:extLst>
          </a:blip>
          <a:srcRect l="15357" t="-1" r="20536" b="29206"/>
          <a:stretch/>
        </p:blipFill>
        <p:spPr>
          <a:xfrm>
            <a:off x="4241800" y="1014751"/>
            <a:ext cx="7664050" cy="5880095"/>
          </a:xfrm>
          <a:prstGeom prst="rect">
            <a:avLst/>
          </a:prstGeom>
        </p:spPr>
      </p:pic>
      <p:pic>
        <p:nvPicPr>
          <p:cNvPr id="18" name="Picture 17" descr="A picture containing text, toy, doll&#10;&#10;Description automatically generated">
            <a:extLst>
              <a:ext uri="{FF2B5EF4-FFF2-40B4-BE49-F238E27FC236}">
                <a16:creationId xmlns:a16="http://schemas.microsoft.com/office/drawing/2014/main" id="{EBBBC60A-5A70-4928-85B8-B5429D1C33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7104" y="3279434"/>
            <a:ext cx="2504896" cy="3548961"/>
          </a:xfrm>
          <a:prstGeom prst="rect">
            <a:avLst/>
          </a:prstGeom>
        </p:spPr>
      </p:pic>
      <p:sp>
        <p:nvSpPr>
          <p:cNvPr id="13" name="Line 12">
            <a:extLst>
              <a:ext uri="{FF2B5EF4-FFF2-40B4-BE49-F238E27FC236}">
                <a16:creationId xmlns:a16="http://schemas.microsoft.com/office/drawing/2014/main" id="{2798ABD6-9D7F-4049-AC76-299C5D16A242}"/>
              </a:ext>
            </a:extLst>
          </p:cNvPr>
          <p:cNvSpPr>
            <a:spLocks noChangeShapeType="1"/>
          </p:cNvSpPr>
          <p:nvPr/>
        </p:nvSpPr>
        <p:spPr bwMode="auto">
          <a:xfrm flipH="1">
            <a:off x="5725887" y="-16383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14">
            <a:extLst>
              <a:ext uri="{FF2B5EF4-FFF2-40B4-BE49-F238E27FC236}">
                <a16:creationId xmlns:a16="http://schemas.microsoft.com/office/drawing/2014/main" id="{5A8D379B-35DE-4A60-9D0C-C89F32CA316E}"/>
              </a:ext>
            </a:extLst>
          </p:cNvPr>
          <p:cNvSpPr>
            <a:spLocks noChangeShapeType="1"/>
          </p:cNvSpPr>
          <p:nvPr/>
        </p:nvSpPr>
        <p:spPr bwMode="auto">
          <a:xfrm flipH="1">
            <a:off x="5954487" y="-16383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6">
            <a:extLst>
              <a:ext uri="{FF2B5EF4-FFF2-40B4-BE49-F238E27FC236}">
                <a16:creationId xmlns:a16="http://schemas.microsoft.com/office/drawing/2014/main" id="{CDAE4CA6-57D8-47E6-8584-420AABA3C565}"/>
              </a:ext>
            </a:extLst>
          </p:cNvPr>
          <p:cNvSpPr>
            <a:spLocks noChangeShapeType="1"/>
          </p:cNvSpPr>
          <p:nvPr/>
        </p:nvSpPr>
        <p:spPr bwMode="auto">
          <a:xfrm flipH="1">
            <a:off x="5573487" y="-17907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Box 10">
            <a:extLst>
              <a:ext uri="{FF2B5EF4-FFF2-40B4-BE49-F238E27FC236}">
                <a16:creationId xmlns:a16="http://schemas.microsoft.com/office/drawing/2014/main" id="{DA2B2956-181C-48EE-94A0-28A117206C59}"/>
              </a:ext>
            </a:extLst>
          </p:cNvPr>
          <p:cNvSpPr txBox="1">
            <a:spLocks noChangeArrowheads="1"/>
          </p:cNvSpPr>
          <p:nvPr/>
        </p:nvSpPr>
        <p:spPr bwMode="auto">
          <a:xfrm>
            <a:off x="5502731" y="1905506"/>
            <a:ext cx="424968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bức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tường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chắn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gió</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mùa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Đông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ắc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ắc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am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biệt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rất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7" name="Oval 26">
            <a:extLst>
              <a:ext uri="{FF2B5EF4-FFF2-40B4-BE49-F238E27FC236}">
                <a16:creationId xmlns:a16="http://schemas.microsoft.com/office/drawing/2014/main" id="{8B0C9FC5-92EC-40B6-B35A-0709B135BCBA}"/>
              </a:ext>
            </a:extLst>
          </p:cNvPr>
          <p:cNvSpPr/>
          <p:nvPr/>
        </p:nvSpPr>
        <p:spPr>
          <a:xfrm rot="16200000">
            <a:off x="2927435" y="3390645"/>
            <a:ext cx="206679"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22" name="Group 21">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1431576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par>
                                <p:cTn id="8" presetID="0" presetClass="path" presetSubtype="0" repeatCount="indefinite" accel="50000" decel="50000" fill="hold" grpId="0" nodeType="withEffect">
                                  <p:stCondLst>
                                    <p:cond delay="0"/>
                                  </p:stCondLst>
                                  <p:childTnLst>
                                    <p:animMotion origin="layout" path="M 0.09166 -0.3 L -0.18737 0.50556 " pathEditMode="relative" rAng="0" ptsTypes="AA">
                                      <p:cBhvr>
                                        <p:cTn id="9" dur="3000" fill="hold"/>
                                        <p:tgtEl>
                                          <p:spTgt spid="13"/>
                                        </p:tgtEl>
                                        <p:attrNameLst>
                                          <p:attrName>ppt_x</p:attrName>
                                          <p:attrName>ppt_y</p:attrName>
                                        </p:attrNameLst>
                                      </p:cBhvr>
                                      <p:rCtr x="-13958" y="40278"/>
                                    </p:animMotion>
                                  </p:childTnLst>
                                </p:cTn>
                              </p:par>
                              <p:par>
                                <p:cTn id="10" presetID="0" presetClass="path" presetSubtype="0" repeatCount="indefinite" accel="50000" decel="50000" fill="hold" grpId="0" nodeType="withEffect">
                                  <p:stCondLst>
                                    <p:cond delay="0"/>
                                  </p:stCondLst>
                                  <p:childTnLst>
                                    <p:animMotion origin="layout" path="M 0.09166 -0.3 L -0.18112 0.51297 " pathEditMode="relative" rAng="0" ptsTypes="AA">
                                      <p:cBhvr>
                                        <p:cTn id="11" dur="3000" fill="hold"/>
                                        <p:tgtEl>
                                          <p:spTgt spid="14"/>
                                        </p:tgtEl>
                                        <p:attrNameLst>
                                          <p:attrName>ppt_x</p:attrName>
                                          <p:attrName>ppt_y</p:attrName>
                                        </p:attrNameLst>
                                      </p:cBhvr>
                                      <p:rCtr x="-13646" y="40648"/>
                                    </p:animMotion>
                                  </p:childTnLst>
                                </p:cTn>
                              </p:par>
                              <p:par>
                                <p:cTn id="12" presetID="0" presetClass="path" presetSubtype="0" repeatCount="indefinite" accel="50000" decel="50000" fill="hold" grpId="0" nodeType="withEffect">
                                  <p:stCondLst>
                                    <p:cond delay="0"/>
                                  </p:stCondLst>
                                  <p:childTnLst>
                                    <p:animMotion origin="layout" path="M 0.09166 -0.3 L -0.2069 0.54028 " pathEditMode="relative" rAng="0" ptsTypes="AA">
                                      <p:cBhvr>
                                        <p:cTn id="13" dur="3000" fill="hold"/>
                                        <p:tgtEl>
                                          <p:spTgt spid="15"/>
                                        </p:tgtEl>
                                        <p:attrNameLst>
                                          <p:attrName>ppt_x</p:attrName>
                                          <p:attrName>ppt_y</p:attrName>
                                        </p:attrNameLst>
                                      </p:cBhvr>
                                      <p:rCtr x="-14935" y="4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10">
            <a:extLst>
              <a:ext uri="{FF2B5EF4-FFF2-40B4-BE49-F238E27FC236}">
                <a16:creationId xmlns:a16="http://schemas.microsoft.com/office/drawing/2014/main" id="{79C7867A-8838-46F0-901E-629B08B64987}"/>
              </a:ext>
            </a:extLst>
          </p:cNvPr>
          <p:cNvSpPr>
            <a:spLocks noChangeArrowheads="1"/>
          </p:cNvSpPr>
          <p:nvPr/>
        </p:nvSpPr>
        <p:spPr bwMode="auto">
          <a:xfrm>
            <a:off x="763758" y="5053863"/>
            <a:ext cx="4959206" cy="1524000"/>
          </a:xfrm>
          <a:prstGeom prst="rect">
            <a:avLst/>
          </a:prstGeom>
          <a:solidFill>
            <a:schemeClr val="accent5">
              <a:lumMod val="20000"/>
              <a:lumOff val="80000"/>
            </a:schemeClr>
          </a:solidFill>
          <a:ln w="28575">
            <a:solidFill>
              <a:srgbClr val="0070C0"/>
            </a:solidFill>
            <a:extLst>
              <a:ext uri="{C807C97D-BFC1-408E-A445-0C87EB9F89A2}">
                <ask:lineSketchStyleProps xmlns:ask="http://schemas.microsoft.com/office/drawing/2018/sketchyshapes">
                  <ask:type>
                    <ask:lineSketchCurved/>
                  </ask:type>
                </ask:lineSketchStyleProps>
              </a:ext>
            </a:extLst>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002060"/>
                </a:solidFill>
                <a:effectLst/>
                <a:uLnTx/>
                <a:uFillTx/>
                <a:latin typeface="Calibri" panose="020F0502020204030204"/>
                <a:ea typeface="+mn-ea"/>
                <a:cs typeface="+mn-cs"/>
              </a:rPr>
              <a:t>Phía</a:t>
            </a: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 Bắc dãy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Mã</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mùa</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đông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lạnh</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4" name="Rectangle 10">
            <a:extLst>
              <a:ext uri="{FF2B5EF4-FFF2-40B4-BE49-F238E27FC236}">
                <a16:creationId xmlns:a16="http://schemas.microsoft.com/office/drawing/2014/main" id="{17DF3503-EDF3-4BB2-BE76-6DFEFC6D5E53}"/>
              </a:ext>
            </a:extLst>
          </p:cNvPr>
          <p:cNvSpPr>
            <a:spLocks noChangeArrowheads="1"/>
          </p:cNvSpPr>
          <p:nvPr/>
        </p:nvSpPr>
        <p:spPr bwMode="auto">
          <a:xfrm>
            <a:off x="6399044" y="1419290"/>
            <a:ext cx="5594184" cy="1524000"/>
          </a:xfrm>
          <a:custGeom>
            <a:avLst/>
            <a:gdLst>
              <a:gd name="connsiteX0" fmla="*/ 0 w 5594184"/>
              <a:gd name="connsiteY0" fmla="*/ 0 h 1524000"/>
              <a:gd name="connsiteX1" fmla="*/ 5594184 w 5594184"/>
              <a:gd name="connsiteY1" fmla="*/ 0 h 1524000"/>
              <a:gd name="connsiteX2" fmla="*/ 5594184 w 5594184"/>
              <a:gd name="connsiteY2" fmla="*/ 1524000 h 1524000"/>
              <a:gd name="connsiteX3" fmla="*/ 0 w 5594184"/>
              <a:gd name="connsiteY3" fmla="*/ 1524000 h 1524000"/>
              <a:gd name="connsiteX4" fmla="*/ 0 w 5594184"/>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4184" h="1524000" fill="none" extrusionOk="0">
                <a:moveTo>
                  <a:pt x="0" y="0"/>
                </a:moveTo>
                <a:cubicBezTo>
                  <a:pt x="698250" y="22104"/>
                  <a:pt x="4779097" y="135153"/>
                  <a:pt x="5594184" y="0"/>
                </a:cubicBezTo>
                <a:cubicBezTo>
                  <a:pt x="5562752" y="351663"/>
                  <a:pt x="5467123" y="834278"/>
                  <a:pt x="5594184" y="1524000"/>
                </a:cubicBezTo>
                <a:cubicBezTo>
                  <a:pt x="3530290" y="1608107"/>
                  <a:pt x="1921586" y="1519538"/>
                  <a:pt x="0" y="1524000"/>
                </a:cubicBezTo>
                <a:cubicBezTo>
                  <a:pt x="-51849" y="1207462"/>
                  <a:pt x="134508" y="688960"/>
                  <a:pt x="0" y="0"/>
                </a:cubicBezTo>
                <a:close/>
              </a:path>
              <a:path w="5594184" h="1524000" stroke="0" extrusionOk="0">
                <a:moveTo>
                  <a:pt x="0" y="0"/>
                </a:moveTo>
                <a:cubicBezTo>
                  <a:pt x="672359" y="-69488"/>
                  <a:pt x="4604769" y="-167759"/>
                  <a:pt x="5594184" y="0"/>
                </a:cubicBezTo>
                <a:cubicBezTo>
                  <a:pt x="5721943" y="468227"/>
                  <a:pt x="5495061" y="806145"/>
                  <a:pt x="5594184" y="1524000"/>
                </a:cubicBezTo>
                <a:cubicBezTo>
                  <a:pt x="3823646" y="1569936"/>
                  <a:pt x="2076482" y="1354251"/>
                  <a:pt x="0" y="1524000"/>
                </a:cubicBezTo>
                <a:cubicBezTo>
                  <a:pt x="107661" y="1159728"/>
                  <a:pt x="94774" y="690793"/>
                  <a:pt x="0" y="0"/>
                </a:cubicBezTo>
                <a:close/>
              </a:path>
            </a:pathLst>
          </a:custGeom>
          <a:solidFill>
            <a:schemeClr val="accent2">
              <a:lumMod val="20000"/>
              <a:lumOff val="80000"/>
            </a:schemeClr>
          </a:solidFill>
          <a:ln w="28575">
            <a:solidFill>
              <a:srgbClr val="C00000"/>
            </a:solidFill>
            <a:extLst>
              <a:ext uri="{C807C97D-BFC1-408E-A445-0C87EB9F89A2}">
                <ask:lineSketchStyleProps xmlns:ask="http://schemas.microsoft.com/office/drawing/2018/sketchyshapes" sd="1213139147">
                  <a:prstGeom prst="rect">
                    <a:avLst/>
                  </a:prstGeom>
                  <ask:type>
                    <ask:lineSketchCurved/>
                  </ask:type>
                </ask:lineSketchStyleProps>
              </a:ext>
            </a:extLst>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C00000"/>
                </a:solidFill>
                <a:effectLst/>
                <a:uLnTx/>
                <a:uFillTx/>
                <a:latin typeface="Calibri" panose="020F0502020204030204"/>
                <a:ea typeface="+mn-ea"/>
                <a:cs typeface="+mn-cs"/>
              </a:rPr>
              <a:t>Phía</a:t>
            </a:r>
            <a:r>
              <a:rPr kumimoji="0" lang="en-US" sz="3200" b="1" i="0" u="none" strike="noStrike" kern="1200" cap="none" spc="0" normalizeH="0" baseline="0" noProof="0">
                <a:ln>
                  <a:noFill/>
                </a:ln>
                <a:solidFill>
                  <a:srgbClr val="C00000"/>
                </a:solidFill>
                <a:effectLst/>
                <a:uLnTx/>
                <a:uFillTx/>
                <a:latin typeface="Calibri" panose="020F0502020204030204"/>
                <a:ea typeface="+mn-ea"/>
                <a:cs typeface="+mn-cs"/>
              </a:rPr>
              <a:t> Nam dãy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Bạch</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Mã</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mùa</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đông</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lạnh</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0EB76B2-2DFD-478A-8E7B-2D68E1D3A073}"/>
              </a:ext>
            </a:extLst>
          </p:cNvPr>
          <p:cNvGrpSpPr/>
          <p:nvPr/>
        </p:nvGrpSpPr>
        <p:grpSpPr>
          <a:xfrm>
            <a:off x="763758" y="1344711"/>
            <a:ext cx="5029200" cy="3471863"/>
            <a:chOff x="763758" y="1344711"/>
            <a:chExt cx="5029200" cy="3471863"/>
          </a:xfrm>
        </p:grpSpPr>
        <p:pic>
          <p:nvPicPr>
            <p:cNvPr id="18" name="Picture 8" descr="Truong Tien 5bis">
              <a:extLst>
                <a:ext uri="{FF2B5EF4-FFF2-40B4-BE49-F238E27FC236}">
                  <a16:creationId xmlns:a16="http://schemas.microsoft.com/office/drawing/2014/main" id="{08D785AB-3D7D-4C17-853C-06E9C249F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758" y="1344711"/>
              <a:ext cx="5029200" cy="34718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90FF945-7A2F-4135-A01E-3D02A92E8A76}"/>
                </a:ext>
              </a:extLst>
            </p:cNvPr>
            <p:cNvSpPr txBox="1"/>
            <p:nvPr/>
          </p:nvSpPr>
          <p:spPr>
            <a:xfrm>
              <a:off x="914432" y="3870362"/>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Huế</a:t>
              </a:r>
            </a:p>
          </p:txBody>
        </p:sp>
      </p:grpSp>
      <p:grpSp>
        <p:nvGrpSpPr>
          <p:cNvPr id="3" name="Group 2">
            <a:extLst>
              <a:ext uri="{FF2B5EF4-FFF2-40B4-BE49-F238E27FC236}">
                <a16:creationId xmlns:a16="http://schemas.microsoft.com/office/drawing/2014/main" id="{FB51C661-5322-43C9-B0F0-283E4AB9FD6B}"/>
              </a:ext>
            </a:extLst>
          </p:cNvPr>
          <p:cNvGrpSpPr/>
          <p:nvPr/>
        </p:nvGrpSpPr>
        <p:grpSpPr>
          <a:xfrm>
            <a:off x="6527875" y="3215538"/>
            <a:ext cx="5142015" cy="3362325"/>
            <a:chOff x="6527875" y="3215538"/>
            <a:chExt cx="5142015" cy="3362325"/>
          </a:xfrm>
        </p:grpSpPr>
        <p:pic>
          <p:nvPicPr>
            <p:cNvPr id="20" name="Picture 9" descr="Da-Nang-21">
              <a:extLst>
                <a:ext uri="{FF2B5EF4-FFF2-40B4-BE49-F238E27FC236}">
                  <a16:creationId xmlns:a16="http://schemas.microsoft.com/office/drawing/2014/main" id="{69760AC2-4DD4-41D3-A722-548CEDBAD6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7875" y="3215538"/>
              <a:ext cx="5124450" cy="33623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E3CB36C0-C5A8-4CC2-92E5-BEB264D547C9}"/>
                </a:ext>
              </a:extLst>
            </p:cNvPr>
            <p:cNvSpPr txBox="1"/>
            <p:nvPr/>
          </p:nvSpPr>
          <p:spPr>
            <a:xfrm>
              <a:off x="9196136" y="3429000"/>
              <a:ext cx="24737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Đà Nẵng</a:t>
              </a:r>
            </a:p>
          </p:txBody>
        </p:sp>
      </p:grpSp>
      <p:grpSp>
        <p:nvGrpSpPr>
          <p:cNvPr id="16" name="Group 15">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7" name="Group 16">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8"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924798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25F6DBC8-F74D-4186-A1A9-2AD9C49C4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92" y="1738311"/>
            <a:ext cx="5305425" cy="338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D5AC539F-6639-40B3-A6E7-EA4895F0C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9202" y="1738311"/>
            <a:ext cx="5139306" cy="338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
            <a:extLst>
              <a:ext uri="{FF2B5EF4-FFF2-40B4-BE49-F238E27FC236}">
                <a16:creationId xmlns:a16="http://schemas.microsoft.com/office/drawing/2014/main" id="{75A166FB-A670-4509-97DA-0F791C3405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1471" y="5434226"/>
            <a:ext cx="3362325" cy="1277469"/>
          </a:xfrm>
          <a:prstGeom prst="rect">
            <a:avLst/>
          </a:prstGeom>
        </p:spPr>
      </p:pic>
      <p:pic>
        <p:nvPicPr>
          <p:cNvPr id="25" name="Picture 2">
            <a:extLst>
              <a:ext uri="{FF2B5EF4-FFF2-40B4-BE49-F238E27FC236}">
                <a16:creationId xmlns:a16="http://schemas.microsoft.com/office/drawing/2014/main" id="{37ABCB25-6DD6-4DFC-B699-3DFC2B2282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2016" y="5434226"/>
            <a:ext cx="3362325" cy="1277469"/>
          </a:xfrm>
          <a:prstGeom prst="rect">
            <a:avLst/>
          </a:prstGeom>
        </p:spPr>
      </p:pic>
      <p:sp>
        <p:nvSpPr>
          <p:cNvPr id="2" name="TextBox 1">
            <a:extLst>
              <a:ext uri="{FF2B5EF4-FFF2-40B4-BE49-F238E27FC236}">
                <a16:creationId xmlns:a16="http://schemas.microsoft.com/office/drawing/2014/main" id="{F6D60C5C-2144-47C9-9102-CA90BF86B896}"/>
              </a:ext>
            </a:extLst>
          </p:cNvPr>
          <p:cNvSpPr txBox="1"/>
          <p:nvPr/>
        </p:nvSpPr>
        <p:spPr>
          <a:xfrm>
            <a:off x="1815111" y="5620538"/>
            <a:ext cx="27350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4F9385F3-BAC8-4638-9772-05622694DE17}"/>
              </a:ext>
            </a:extLst>
          </p:cNvPr>
          <p:cNvSpPr txBox="1"/>
          <p:nvPr/>
        </p:nvSpPr>
        <p:spPr>
          <a:xfrm>
            <a:off x="7887159" y="5629937"/>
            <a:ext cx="3188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Đỗ</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Quyên</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5" name="Group 14">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7"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01405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72927" y="269687"/>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0AF1CBFD-4CF0-41A2-B182-26EA21290264}"/>
              </a:ext>
            </a:extLst>
          </p:cNvPr>
          <p:cNvSpPr/>
          <p:nvPr/>
        </p:nvSpPr>
        <p:spPr>
          <a:xfrm>
            <a:off x="4613226" y="2440484"/>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Rectangle 34">
            <a:extLst>
              <a:ext uri="{FF2B5EF4-FFF2-40B4-BE49-F238E27FC236}">
                <a16:creationId xmlns:a16="http://schemas.microsoft.com/office/drawing/2014/main" id="{3748331D-2400-4C90-936F-06D9F4E3A43E}"/>
              </a:ext>
            </a:extLst>
          </p:cNvPr>
          <p:cNvSpPr/>
          <p:nvPr/>
        </p:nvSpPr>
        <p:spPr>
          <a:xfrm>
            <a:off x="4940080" y="1220648"/>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0" name="图片 11">
            <a:extLst>
              <a:ext uri="{FF2B5EF4-FFF2-40B4-BE49-F238E27FC236}">
                <a16:creationId xmlns:a16="http://schemas.microsoft.com/office/drawing/2014/main" id="{69DDE9FB-F64C-4DF3-9E92-07B6948F7148}"/>
              </a:ext>
            </a:extLst>
          </p:cNvPr>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p:blipFill>
        <p:spPr>
          <a:xfrm rot="336533">
            <a:off x="2458732" y="2490737"/>
            <a:ext cx="8742565" cy="3265254"/>
          </a:xfrm>
          <a:prstGeom prst="rect">
            <a:avLst/>
          </a:prstGeom>
        </p:spPr>
      </p:pic>
      <p:sp>
        <p:nvSpPr>
          <p:cNvPr id="37" name="TextBox 36">
            <a:extLst>
              <a:ext uri="{FF2B5EF4-FFF2-40B4-BE49-F238E27FC236}">
                <a16:creationId xmlns:a16="http://schemas.microsoft.com/office/drawing/2014/main" id="{FE6EAB4B-7D4A-405D-9B90-B471D73E22D7}"/>
              </a:ext>
            </a:extLst>
          </p:cNvPr>
          <p:cNvSpPr txBox="1"/>
          <p:nvPr/>
        </p:nvSpPr>
        <p:spPr>
          <a:xfrm>
            <a:off x="4099707" y="3271646"/>
            <a:ext cx="528585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có</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nhận</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xét</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gì</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về</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khí</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hậu</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miền</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Trung</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a:t>
            </a:r>
          </a:p>
        </p:txBody>
      </p:sp>
      <p:pic>
        <p:nvPicPr>
          <p:cNvPr id="39" name="图片 10">
            <a:extLst>
              <a:ext uri="{FF2B5EF4-FFF2-40B4-BE49-F238E27FC236}">
                <a16:creationId xmlns:a16="http://schemas.microsoft.com/office/drawing/2014/main" id="{EC92A33C-EB3D-40B3-A175-CD9C172EE171}"/>
              </a:ext>
            </a:extLst>
          </p:cNvPr>
          <p:cNvPicPr>
            <a:picLocks noChangeAspect="1"/>
          </p:cNvPicPr>
          <p:nvPr/>
        </p:nvPicPr>
        <p:blipFill>
          <a:blip r:embed="rId4"/>
          <a:stretch>
            <a:fillRect/>
          </a:stretch>
        </p:blipFill>
        <p:spPr>
          <a:xfrm flipH="1">
            <a:off x="169425" y="2878129"/>
            <a:ext cx="2662230" cy="3725863"/>
          </a:xfrm>
          <a:prstGeom prst="rect">
            <a:avLst/>
          </a:prstGeom>
        </p:spPr>
      </p:pic>
      <p:grpSp>
        <p:nvGrpSpPr>
          <p:cNvPr id="13" name="Group 12">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4" name="Group 13">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15405906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picture containing text, toy, doll&#10;&#10;Description automatically generated">
            <a:extLst>
              <a:ext uri="{FF2B5EF4-FFF2-40B4-BE49-F238E27FC236}">
                <a16:creationId xmlns:a16="http://schemas.microsoft.com/office/drawing/2014/main" id="{1B11CB81-1553-43AF-87B4-297A69D254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7104" y="3400050"/>
            <a:ext cx="2504896" cy="3548961"/>
          </a:xfrm>
          <a:prstGeom prst="rect">
            <a:avLst/>
          </a:prstGeom>
        </p:spPr>
      </p:pic>
      <p:sp>
        <p:nvSpPr>
          <p:cNvPr id="34" name="TextBox 33">
            <a:extLst>
              <a:ext uri="{FF2B5EF4-FFF2-40B4-BE49-F238E27FC236}">
                <a16:creationId xmlns:a16="http://schemas.microsoft.com/office/drawing/2014/main" id="{A6D9D690-FA7F-44DB-8C1D-28709234E1A4}"/>
              </a:ext>
            </a:extLst>
          </p:cNvPr>
          <p:cNvSpPr txBox="1"/>
          <p:nvPr/>
        </p:nvSpPr>
        <p:spPr>
          <a:xfrm>
            <a:off x="913591" y="1922177"/>
            <a:ext cx="7343718" cy="4524315"/>
          </a:xfrm>
          <a:prstGeom prst="rect">
            <a:avLst/>
          </a:prstGeom>
          <a:solidFill>
            <a:schemeClr val="bg1"/>
          </a:solidFill>
          <a:ln w="28575">
            <a:solidFill>
              <a:schemeClr val="tx1"/>
            </a:solidFill>
            <a:prstDash val="sysDot"/>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lang="vi-VN" sz="3200" dirty="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vi-VN"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mùa thu – đông, vùng Duyên hải miền Trung thường có mưa lớn và bão. Mùa hạ của vùng ít mưa, ở phía bắc chịu ảnh hưởng của gió Tây Nam khô nóng, ở phía nam thường xảy ra hiện tượng hạn hán.</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7" name="Picture 4">
            <a:extLst>
              <a:ext uri="{FF2B5EF4-FFF2-40B4-BE49-F238E27FC236}">
                <a16:creationId xmlns:a16="http://schemas.microsoft.com/office/drawing/2014/main" id="{2E1943F6-8D36-44FF-8447-490D4A1D8D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8432" y="1533007"/>
            <a:ext cx="1258508" cy="1258508"/>
          </a:xfrm>
          <a:prstGeom prst="rect">
            <a:avLst/>
          </a:prstGeom>
        </p:spPr>
      </p:pic>
      <p:grpSp>
        <p:nvGrpSpPr>
          <p:cNvPr id="14" name="Group 13">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5" name="Group 14">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7"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225823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doll, vector graphics&#10;&#10;Description automatically generated">
            <a:extLst>
              <a:ext uri="{FF2B5EF4-FFF2-40B4-BE49-F238E27FC236}">
                <a16:creationId xmlns:a16="http://schemas.microsoft.com/office/drawing/2014/main" id="{CF170696-D469-4CAE-9AB0-098257FFA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39A743A2-5E81-4285-8345-3CAE78D7F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94" y="856067"/>
            <a:ext cx="2227124" cy="3727404"/>
          </a:xfrm>
          <a:prstGeom prst="rect">
            <a:avLst/>
          </a:prstGeom>
        </p:spPr>
      </p:pic>
      <p:pic>
        <p:nvPicPr>
          <p:cNvPr id="2" name="Picture 1"/>
          <p:cNvPicPr>
            <a:picLocks noChangeAspect="1"/>
          </p:cNvPicPr>
          <p:nvPr/>
        </p:nvPicPr>
        <p:blipFill>
          <a:blip r:embed="rId4"/>
          <a:stretch>
            <a:fillRect/>
          </a:stretch>
        </p:blipFill>
        <p:spPr>
          <a:xfrm>
            <a:off x="-1164763" y="856067"/>
            <a:ext cx="9858086" cy="5218628"/>
          </a:xfrm>
          <a:prstGeom prst="rect">
            <a:avLst/>
          </a:prstGeom>
        </p:spPr>
      </p:pic>
    </p:spTree>
    <p:extLst>
      <p:ext uri="{BB962C8B-B14F-4D97-AF65-F5344CB8AC3E}">
        <p14:creationId xmlns:p14="http://schemas.microsoft.com/office/powerpoint/2010/main" val="1954331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6">
            <a:alphaModFix amt="6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08356" y="2853050"/>
            <a:ext cx="6944053" cy="5303520"/>
          </a:xfrm>
          <a:prstGeom prst="rect">
            <a:avLst/>
          </a:prstGeom>
        </p:spPr>
      </p:pic>
      <p:sp>
        <p:nvSpPr>
          <p:cNvPr id="15" name="Title 1">
            <a:extLst>
              <a:ext uri="{FF2B5EF4-FFF2-40B4-BE49-F238E27FC236}">
                <a16:creationId xmlns:a16="http://schemas.microsoft.com/office/drawing/2014/main" id="{BD16134E-E868-435D-ADC0-2CE264F434C5}"/>
              </a:ext>
            </a:extLst>
          </p:cNvPr>
          <p:cNvSpPr txBox="1">
            <a:spLocks/>
          </p:cNvSpPr>
          <p:nvPr/>
        </p:nvSpPr>
        <p:spPr>
          <a:xfrm>
            <a:off x="824064" y="1499504"/>
            <a:ext cx="10768584" cy="829212"/>
          </a:xfrm>
          <a:prstGeom prst="rect">
            <a:avLst/>
          </a:prstGeom>
          <a:solidFill>
            <a:schemeClr val="accent6">
              <a:lumMod val="40000"/>
              <a:lumOff val="60000"/>
            </a:schemeClr>
          </a:solidFill>
          <a:ln w="28575">
            <a:solidFill>
              <a:schemeClr val="bg1"/>
            </a:solidFill>
          </a:ln>
        </p:spPr>
        <p:style>
          <a:lnRef idx="1">
            <a:schemeClr val="accent4"/>
          </a:lnRef>
          <a:fillRef idx="2">
            <a:schemeClr val="accent4"/>
          </a:fillRef>
          <a:effectRef idx="1">
            <a:schemeClr val="accent4"/>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Đồng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bằng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duyên</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hải</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miền</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Trung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nhỏ</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hẹp</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vì</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a:t>
            </a:r>
          </a:p>
        </p:txBody>
      </p:sp>
      <p:sp>
        <p:nvSpPr>
          <p:cNvPr id="16" name="Rounded Rectangle 4">
            <a:extLst>
              <a:ext uri="{FF2B5EF4-FFF2-40B4-BE49-F238E27FC236}">
                <a16:creationId xmlns:a16="http://schemas.microsoft.com/office/drawing/2014/main" id="{BF4F7D5F-63AA-481D-8986-E1AE927B4E36}"/>
              </a:ext>
            </a:extLst>
          </p:cNvPr>
          <p:cNvSpPr/>
          <p:nvPr/>
        </p:nvSpPr>
        <p:spPr>
          <a:xfrm>
            <a:off x="589280" y="3454146"/>
            <a:ext cx="8235785"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cồn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cát</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đầm</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ounded Rectangle 5">
            <a:extLst>
              <a:ext uri="{FF2B5EF4-FFF2-40B4-BE49-F238E27FC236}">
                <a16:creationId xmlns:a16="http://schemas.microsoft.com/office/drawing/2014/main" id="{C8CC6C9B-4FC5-45EA-A02E-4296CF44A6F2}"/>
              </a:ext>
            </a:extLst>
          </p:cNvPr>
          <p:cNvSpPr/>
          <p:nvPr/>
        </p:nvSpPr>
        <p:spPr>
          <a:xfrm>
            <a:off x="589280" y="2517648"/>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9" name="Rounded Rectangle 6">
            <a:extLst>
              <a:ext uri="{FF2B5EF4-FFF2-40B4-BE49-F238E27FC236}">
                <a16:creationId xmlns:a16="http://schemas.microsoft.com/office/drawing/2014/main" id="{265BC4EC-741B-4A17-B96A-2AB63A2127BE}"/>
              </a:ext>
            </a:extLst>
          </p:cNvPr>
          <p:cNvSpPr/>
          <p:nvPr/>
        </p:nvSpPr>
        <p:spPr>
          <a:xfrm>
            <a:off x="612530" y="4389804"/>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4">
            <a:extLst>
              <a:ext uri="{FF2B5EF4-FFF2-40B4-BE49-F238E27FC236}">
                <a16:creationId xmlns:a16="http://schemas.microsoft.com/office/drawing/2014/main" id="{D3C50FB1-FA49-4F5D-8B3B-B8177603CEF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71564" y="2328716"/>
            <a:ext cx="2993517" cy="4114800"/>
          </a:xfrm>
          <a:prstGeom prst="rect">
            <a:avLst/>
          </a:prstGeom>
        </p:spPr>
      </p:pic>
      <p:pic>
        <p:nvPicPr>
          <p:cNvPr id="12" name="Picture 6" descr="phu-yen1">
            <a:extLst>
              <a:ext uri="{FF2B5EF4-FFF2-40B4-BE49-F238E27FC236}">
                <a16:creationId xmlns:a16="http://schemas.microsoft.com/office/drawing/2014/main" id="{10774426-EB8B-4D25-82B0-AAF1B8DD0A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7399" y="5227122"/>
            <a:ext cx="2501625" cy="13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10-2">
            <a:extLst>
              <a:ext uri="{FF2B5EF4-FFF2-40B4-BE49-F238E27FC236}">
                <a16:creationId xmlns:a16="http://schemas.microsoft.com/office/drawing/2014/main" id="{77095A9F-A2A1-41B3-8139-1AED39D14AE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59025" y="5250565"/>
            <a:ext cx="2352418" cy="13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8371_1257234285">
            <a:extLst>
              <a:ext uri="{FF2B5EF4-FFF2-40B4-BE49-F238E27FC236}">
                <a16:creationId xmlns:a16="http://schemas.microsoft.com/office/drawing/2014/main" id="{1DFA62E2-0C8B-4A1A-99C4-5959419F44F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1442" y="5258461"/>
            <a:ext cx="2444877" cy="134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3"/>
          <a:stretch>
            <a:fillRect/>
          </a:stretch>
        </p:blipFill>
        <p:spPr>
          <a:xfrm>
            <a:off x="3596422" y="-74883"/>
            <a:ext cx="4999153" cy="1682642"/>
          </a:xfrm>
          <a:prstGeom prst="rect">
            <a:avLst/>
          </a:prstGeom>
        </p:spPr>
      </p:pic>
    </p:spTree>
    <p:custDataLst>
      <p:tags r:id="rId1"/>
    </p:custDataLst>
    <p:extLst>
      <p:ext uri="{BB962C8B-B14F-4D97-AF65-F5344CB8AC3E}">
        <p14:creationId xmlns:p14="http://schemas.microsoft.com/office/powerpoint/2010/main" val="3620070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1" presetClass="emph" presetSubtype="10" repeatCount="indefinite" fill="hold" nodeType="clickEffect">
                                  <p:stCondLst>
                                    <p:cond delay="0"/>
                                  </p:stCondLst>
                                  <p:childTnLst>
                                    <p:animClr clrSpc="hsl" dir="ccw">
                                      <p:cBhvr>
                                        <p:cTn id="40" dur="1000" fill="hold"/>
                                        <p:tgtEl>
                                          <p:spTgt spid="17"/>
                                        </p:tgtEl>
                                        <p:attrNameLst>
                                          <p:attrName>fillcolor</p:attrName>
                                        </p:attrNameLst>
                                      </p:cBhvr>
                                      <p:to>
                                        <a:schemeClr val="accent2"/>
                                      </p:to>
                                    </p:animClr>
                                    <p:set>
                                      <p:cBhvr>
                                        <p:cTn id="41" dur="1000" fill="hold"/>
                                        <p:tgtEl>
                                          <p:spTgt spid="17"/>
                                        </p:tgtEl>
                                        <p:attrNameLst>
                                          <p:attrName>fill.type</p:attrName>
                                        </p:attrNameLst>
                                      </p:cBhvr>
                                      <p:to>
                                        <p:strVal val="solid"/>
                                      </p:to>
                                    </p:set>
                                    <p:set>
                                      <p:cBhvr>
                                        <p:cTn id="42" dur="1000" fill="hold"/>
                                        <p:tgtEl>
                                          <p:spTgt spid="1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461A6285-2BC3-43EA-8875-2DFFC9A20C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7800" y="58925"/>
            <a:ext cx="9321800" cy="769441"/>
          </a:xfrm>
          <a:prstGeom prst="rect">
            <a:avLst/>
          </a:prstGeom>
        </p:spPr>
      </p:pic>
      <p:sp>
        <p:nvSpPr>
          <p:cNvPr id="4" name="TextBox 3">
            <a:extLst>
              <a:ext uri="{FF2B5EF4-FFF2-40B4-BE49-F238E27FC236}">
                <a16:creationId xmlns:a16="http://schemas.microsoft.com/office/drawing/2014/main" id="{2CA13473-78A1-44E9-AC4E-F06447B88D34}"/>
              </a:ext>
            </a:extLst>
          </p:cNvPr>
          <p:cNvSpPr txBox="1"/>
          <p:nvPr/>
        </p:nvSpPr>
        <p:spPr>
          <a:xfrm>
            <a:off x="1778000" y="100864"/>
            <a:ext cx="93217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AD47">
                    <a:lumMod val="50000"/>
                  </a:srgbClr>
                </a:solidFill>
                <a:effectLst>
                  <a:glow rad="63500">
                    <a:srgbClr val="70AD47">
                      <a:satMod val="175000"/>
                      <a:alpha val="40000"/>
                    </a:srgbClr>
                  </a:glow>
                </a:effectLst>
                <a:uLnTx/>
                <a:uFillTx/>
                <a:latin typeface="UTM Showcard" panose="02040603050506020204" pitchFamily="18" charset="0"/>
                <a:ea typeface="+mn-ea"/>
                <a:cs typeface="+mn-cs"/>
              </a:rPr>
              <a:t>ĐÂY LÀ VÙNG NÀO CỦA NƯỚC TA?</a:t>
            </a:r>
          </a:p>
        </p:txBody>
      </p:sp>
      <p:pic>
        <p:nvPicPr>
          <p:cNvPr id="1026" name="Picture 2" descr="Điện Thái hòa ở xứ Huế được trùng tu nguyên tr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6215" y="1052089"/>
            <a:ext cx="4340514" cy="2782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etnam International Travel Mart will be held in Da Nang - Vietnam Insi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1343" y="1033617"/>
            <a:ext cx="4764520" cy="28363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u Yen Travel - Du Lịch Phú Y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215" y="3888468"/>
            <a:ext cx="4340514" cy="2854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0 địa điểm du lịch Tuy Phong Bình Thuận nổi tiếng và hút khách - Top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1342" y="3917237"/>
            <a:ext cx="4764521" cy="2806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451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p:cTn id="12" dur="500" fill="hold"/>
                                        <p:tgtEl>
                                          <p:spTgt spid="1032"/>
                                        </p:tgtEl>
                                        <p:attrNameLst>
                                          <p:attrName>ppt_w</p:attrName>
                                        </p:attrNameLst>
                                      </p:cBhvr>
                                      <p:tavLst>
                                        <p:tav tm="0">
                                          <p:val>
                                            <p:fltVal val="0"/>
                                          </p:val>
                                        </p:tav>
                                        <p:tav tm="100000">
                                          <p:val>
                                            <p:strVal val="#ppt_w"/>
                                          </p:val>
                                        </p:tav>
                                      </p:tavLst>
                                    </p:anim>
                                    <p:anim calcmode="lin" valueType="num">
                                      <p:cBhvr>
                                        <p:cTn id="13" dur="500" fill="hold"/>
                                        <p:tgtEl>
                                          <p:spTgt spid="1032"/>
                                        </p:tgtEl>
                                        <p:attrNameLst>
                                          <p:attrName>ppt_h</p:attrName>
                                        </p:attrNameLst>
                                      </p:cBhvr>
                                      <p:tavLst>
                                        <p:tav tm="0">
                                          <p:val>
                                            <p:fltVal val="0"/>
                                          </p:val>
                                        </p:tav>
                                        <p:tav tm="100000">
                                          <p:val>
                                            <p:strVal val="#ppt_h"/>
                                          </p:val>
                                        </p:tav>
                                      </p:tavLst>
                                    </p:anim>
                                    <p:animEffect transition="in" filter="fade">
                                      <p:cBhvr>
                                        <p:cTn id="14" dur="500"/>
                                        <p:tgtEl>
                                          <p:spTgt spid="1032"/>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34"/>
                                        </p:tgtEl>
                                        <p:attrNameLst>
                                          <p:attrName>style.visibility</p:attrName>
                                        </p:attrNameLst>
                                      </p:cBhvr>
                                      <p:to>
                                        <p:strVal val="visible"/>
                                      </p:to>
                                    </p:set>
                                    <p:anim calcmode="lin" valueType="num">
                                      <p:cBhvr>
                                        <p:cTn id="22" dur="500" fill="hold"/>
                                        <p:tgtEl>
                                          <p:spTgt spid="1034"/>
                                        </p:tgtEl>
                                        <p:attrNameLst>
                                          <p:attrName>ppt_w</p:attrName>
                                        </p:attrNameLst>
                                      </p:cBhvr>
                                      <p:tavLst>
                                        <p:tav tm="0">
                                          <p:val>
                                            <p:fltVal val="0"/>
                                          </p:val>
                                        </p:tav>
                                        <p:tav tm="100000">
                                          <p:val>
                                            <p:strVal val="#ppt_w"/>
                                          </p:val>
                                        </p:tav>
                                      </p:tavLst>
                                    </p:anim>
                                    <p:anim calcmode="lin" valueType="num">
                                      <p:cBhvr>
                                        <p:cTn id="23" dur="500" fill="hold"/>
                                        <p:tgtEl>
                                          <p:spTgt spid="1034"/>
                                        </p:tgtEl>
                                        <p:attrNameLst>
                                          <p:attrName>ppt_h</p:attrName>
                                        </p:attrNameLst>
                                      </p:cBhvr>
                                      <p:tavLst>
                                        <p:tav tm="0">
                                          <p:val>
                                            <p:fltVal val="0"/>
                                          </p:val>
                                        </p:tav>
                                        <p:tav tm="100000">
                                          <p:val>
                                            <p:strVal val="#ppt_h"/>
                                          </p:val>
                                        </p:tav>
                                      </p:tavLst>
                                    </p:anim>
                                    <p:animEffect transition="in" filter="fade">
                                      <p:cBhvr>
                                        <p:cTn id="24"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496724"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1">
            <a:extLst>
              <a:ext uri="{FF2B5EF4-FFF2-40B4-BE49-F238E27FC236}">
                <a16:creationId xmlns:a16="http://schemas.microsoft.com/office/drawing/2014/main" id="{BD16134E-E868-435D-ADC0-2CE264F434C5}"/>
              </a:ext>
            </a:extLst>
          </p:cNvPr>
          <p:cNvSpPr txBox="1">
            <a:spLocks/>
          </p:cNvSpPr>
          <p:nvPr/>
        </p:nvSpPr>
        <p:spPr>
          <a:xfrm>
            <a:off x="613384" y="2091889"/>
            <a:ext cx="10768584" cy="2031805"/>
          </a:xfrm>
          <a:prstGeom prst="rect">
            <a:avLst/>
          </a:prstGeom>
          <a:solidFill>
            <a:schemeClr val="accent6">
              <a:lumMod val="40000"/>
              <a:lumOff val="60000"/>
            </a:schemeClr>
          </a:solidFill>
          <a:ln w="28575">
            <a:solidFill>
              <a:schemeClr val="bg1"/>
            </a:solidFill>
          </a:ln>
        </p:spPr>
        <p:style>
          <a:lnRef idx="1">
            <a:schemeClr val="accent4"/>
          </a:lnRef>
          <a:fillRef idx="2">
            <a:schemeClr val="accent4"/>
          </a:fillRef>
          <a:effectRef idx="1">
            <a:schemeClr val="accent4"/>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vi-VN" dirty="0"/>
              <a:t>+ Dãy núi Bạch Mã có ảnh hưởng thế nào với khí hậu ở miền Trung ?</a:t>
            </a:r>
            <a:endParaRPr lang="en-US" dirty="0"/>
          </a:p>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endParaRPr>
          </a:p>
        </p:txBody>
      </p:sp>
      <p:pic>
        <p:nvPicPr>
          <p:cNvPr id="21" name="Picture 4">
            <a:extLst>
              <a:ext uri="{FF2B5EF4-FFF2-40B4-BE49-F238E27FC236}">
                <a16:creationId xmlns:a16="http://schemas.microsoft.com/office/drawing/2014/main" id="{D3C50FB1-FA49-4F5D-8B3B-B8177603CE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36526" y="2753032"/>
            <a:ext cx="2723420" cy="3743533"/>
          </a:xfrm>
          <a:prstGeom prst="rect">
            <a:avLst/>
          </a:prstGeom>
        </p:spPr>
      </p:pic>
      <p:pic>
        <p:nvPicPr>
          <p:cNvPr id="3" name="Picture 2"/>
          <p:cNvPicPr>
            <a:picLocks noChangeAspect="1"/>
          </p:cNvPicPr>
          <p:nvPr/>
        </p:nvPicPr>
        <p:blipFill>
          <a:blip r:embed="rId7"/>
          <a:stretch>
            <a:fillRect/>
          </a:stretch>
        </p:blipFill>
        <p:spPr>
          <a:xfrm>
            <a:off x="3399777" y="292608"/>
            <a:ext cx="4999153" cy="1682642"/>
          </a:xfrm>
          <a:prstGeom prst="rect">
            <a:avLst/>
          </a:prstGeom>
        </p:spPr>
      </p:pic>
    </p:spTree>
    <p:custDataLst>
      <p:tags r:id="rId1"/>
    </p:custDataLst>
    <p:extLst>
      <p:ext uri="{BB962C8B-B14F-4D97-AF65-F5344CB8AC3E}">
        <p14:creationId xmlns:p14="http://schemas.microsoft.com/office/powerpoint/2010/main" val="5029169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49831" y="429601"/>
            <a:ext cx="8317586" cy="4544735"/>
          </a:xfrm>
          <a:prstGeom prst="rect">
            <a:avLst/>
          </a:prstGeom>
        </p:spPr>
      </p:pic>
    </p:spTree>
    <p:extLst>
      <p:ext uri="{BB962C8B-B14F-4D97-AF65-F5344CB8AC3E}">
        <p14:creationId xmlns:p14="http://schemas.microsoft.com/office/powerpoint/2010/main" val="19236669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CB3C-8A12-9816-05EF-485ED9187B9B}"/>
              </a:ext>
            </a:extLst>
          </p:cNvPr>
          <p:cNvSpPr txBox="1">
            <a:spLocks/>
          </p:cNvSpPr>
          <p:nvPr/>
        </p:nvSpPr>
        <p:spPr>
          <a:xfrm>
            <a:off x="863393" y="319633"/>
            <a:ext cx="10768584" cy="829212"/>
          </a:xfrm>
          <a:prstGeom prst="rect">
            <a:avLst/>
          </a:prstGeom>
          <a:solidFill>
            <a:schemeClr val="accent6">
              <a:lumMod val="40000"/>
              <a:lumOff val="60000"/>
            </a:schemeClr>
          </a:solidFill>
          <a:ln w="28575">
            <a:solidFill>
              <a:schemeClr val="bg1"/>
            </a:solidFill>
          </a:ln>
        </p:spPr>
        <p:style>
          <a:lnRef idx="1">
            <a:schemeClr val="accent4"/>
          </a:lnRef>
          <a:fillRef idx="2">
            <a:schemeClr val="accent4"/>
          </a:fillRef>
          <a:effectRef idx="1">
            <a:schemeClr val="accent4"/>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Ghi</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vở</a:t>
            </a:r>
            <a:endPar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endParaRPr>
          </a:p>
        </p:txBody>
      </p:sp>
      <p:sp>
        <p:nvSpPr>
          <p:cNvPr id="4" name="TextBox 3">
            <a:extLst>
              <a:ext uri="{FF2B5EF4-FFF2-40B4-BE49-F238E27FC236}">
                <a16:creationId xmlns:a16="http://schemas.microsoft.com/office/drawing/2014/main" id="{BA1DFD76-7322-1423-57AC-1BFC9F2B99F2}"/>
              </a:ext>
            </a:extLst>
          </p:cNvPr>
          <p:cNvSpPr txBox="1"/>
          <p:nvPr/>
        </p:nvSpPr>
        <p:spPr>
          <a:xfrm>
            <a:off x="810238" y="1400474"/>
            <a:ext cx="10874894" cy="1384995"/>
          </a:xfrm>
          <a:prstGeom prst="rect">
            <a:avLst/>
          </a:prstGeom>
          <a:noFill/>
        </p:spPr>
        <p:txBody>
          <a:bodyPr wrap="square">
            <a:spAutoFit/>
          </a:bodyPr>
          <a:lstStyle/>
          <a:p>
            <a:pPr marL="342900" indent="-342900">
              <a:buAutoNum type="arabicPeriod"/>
            </a:pPr>
            <a:r>
              <a:rPr kumimoji="0" lang="en-US" sz="2800" b="1" i="0" u="none" strike="noStrike" kern="1200" cap="none" spc="0" normalizeH="0" baseline="0" noProof="0" dirty="0">
                <a:ln>
                  <a:noFill/>
                </a:ln>
                <a:effectLst/>
                <a:uLnTx/>
                <a:uFillTx/>
                <a:latin typeface="Arial" panose="020B0604020202020204" pitchFamily="34" charset="0"/>
                <a:ea typeface="Cambria" panose="02040503050406030204" pitchFamily="18" charset="0"/>
                <a:cs typeface="Calibri" panose="020F0502020204030204" pitchFamily="34" charset="0"/>
              </a:rPr>
              <a:t>V</a:t>
            </a:r>
            <a:r>
              <a:rPr kumimoji="0" lang="vi-VN" sz="2800" b="1" i="0" u="none" strike="noStrike" kern="1200" cap="none" spc="0" normalizeH="0" baseline="0" noProof="0" dirty="0">
                <a:ln>
                  <a:noFill/>
                </a:ln>
                <a:effectLst/>
                <a:uLnTx/>
                <a:uFillTx/>
                <a:latin typeface="Arial" panose="020B0604020202020204" pitchFamily="34" charset="0"/>
                <a:ea typeface="Cambria" panose="02040503050406030204" pitchFamily="18" charset="0"/>
                <a:cs typeface="Calibri" panose="020F0502020204030204" pitchFamily="34" charset="0"/>
              </a:rPr>
              <a:t>ị trí</a:t>
            </a:r>
            <a:r>
              <a:rPr kumimoji="0" lang="en-US" sz="2800" b="1" i="0" u="none" strike="noStrike" kern="1200" cap="none" spc="0" normalizeH="0" baseline="0" noProof="0" dirty="0">
                <a:ln>
                  <a:noFill/>
                </a:ln>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effectLst/>
                <a:uLnTx/>
                <a:uFillTx/>
                <a:latin typeface="Arial" panose="020B0604020202020204" pitchFamily="34" charset="0"/>
                <a:ea typeface="Cambria" panose="02040503050406030204" pitchFamily="18" charset="0"/>
                <a:cs typeface="Calibri" panose="020F0502020204030204" pitchFamily="34" charset="0"/>
              </a:rPr>
              <a:t>địa lí</a:t>
            </a:r>
            <a:r>
              <a:rPr kumimoji="0" lang="en-US" sz="2800" b="1" i="0" u="none" strike="noStrike" kern="1200" cap="none" spc="0" normalizeH="0" baseline="0" noProof="0" dirty="0">
                <a:ln>
                  <a:noFill/>
                </a:ln>
                <a:effectLst/>
                <a:uLnTx/>
                <a:uFillTx/>
                <a:latin typeface="Arial" panose="020B0604020202020204" pitchFamily="34" charset="0"/>
                <a:ea typeface="Cambria" panose="02040503050406030204" pitchFamily="18" charset="0"/>
                <a:cs typeface="Calibri" panose="020F0502020204030204" pitchFamily="34" charset="0"/>
              </a:rPr>
              <a:t>:</a:t>
            </a:r>
          </a:p>
          <a:p>
            <a:r>
              <a:rPr lang="vi-VN" sz="2800" b="1" dirty="0">
                <a:latin typeface="Arial" panose="020B0604020202020204" pitchFamily="34" charset="0"/>
                <a:ea typeface="Cambria" panose="02040503050406030204" pitchFamily="18" charset="0"/>
                <a:cs typeface="Arial" panose="020B0604020202020204" pitchFamily="34" charset="0"/>
              </a:rPr>
              <a:t>Vùng Duyên hải miền Trung có nhiều đảo, quần đảo, trong đó có quần đảo Hoàng Sa và quần đảo Trường Sa</a:t>
            </a:r>
            <a:endParaRPr lang="en-US" sz="2800" dirty="0"/>
          </a:p>
        </p:txBody>
      </p:sp>
      <p:sp>
        <p:nvSpPr>
          <p:cNvPr id="6" name="TextBox 5">
            <a:extLst>
              <a:ext uri="{FF2B5EF4-FFF2-40B4-BE49-F238E27FC236}">
                <a16:creationId xmlns:a16="http://schemas.microsoft.com/office/drawing/2014/main" id="{BF2807AB-3839-9010-BA20-1462C12C96DA}"/>
              </a:ext>
            </a:extLst>
          </p:cNvPr>
          <p:cNvSpPr txBox="1"/>
          <p:nvPr/>
        </p:nvSpPr>
        <p:spPr>
          <a:xfrm>
            <a:off x="810238" y="2883791"/>
            <a:ext cx="10874894" cy="3108543"/>
          </a:xfrm>
          <a:prstGeom prst="rect">
            <a:avLst/>
          </a:prstGeom>
          <a:noFill/>
        </p:spPr>
        <p:txBody>
          <a:bodyPr wrap="square">
            <a:spAutoFit/>
          </a:bodyPr>
          <a:lstStyle/>
          <a:p>
            <a:r>
              <a:rPr lang="en-US" sz="2800" b="1" dirty="0">
                <a:latin typeface="Cambria" panose="02040503050406030204" pitchFamily="18" charset="0"/>
                <a:ea typeface="Cambria" panose="02040503050406030204" pitchFamily="18" charset="0"/>
              </a:rPr>
              <a:t>2. Đ</a:t>
            </a:r>
            <a:r>
              <a:rPr lang="vi-VN" sz="2800" b="1" dirty="0">
                <a:latin typeface="Cambria" panose="02040503050406030204" pitchFamily="18" charset="0"/>
                <a:ea typeface="Cambria" panose="02040503050406030204" pitchFamily="18" charset="0"/>
              </a:rPr>
              <a:t>ặc 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địa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a:t>
            </a:r>
          </a:p>
          <a:p>
            <a:pPr marR="0" lvl="0" algn="just" defTabSz="914400" rtl="0" eaLnBrk="1" fontAlgn="base" latinLnBrk="0" hangingPunct="1">
              <a:lnSpc>
                <a:spcPct val="100000"/>
              </a:lnSpc>
              <a:spcBef>
                <a:spcPct val="50000"/>
              </a:spcBef>
              <a:spcAft>
                <a:spcPct val="0"/>
              </a:spcAft>
              <a:buClrTx/>
              <a:buSzTx/>
              <a:tabLst/>
              <a:defRPr/>
            </a:pP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Duyên</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hải</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miền</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Trung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nhiều</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đồng</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bằng</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nhỏ</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với</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những</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cồn</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cát</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và</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đầm</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phá</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p>
          <a:p>
            <a:pPr marR="0" lvl="0" algn="just" defTabSz="914400" rtl="0" eaLnBrk="1" fontAlgn="base" latinLnBrk="0" hangingPunct="1">
              <a:lnSpc>
                <a:spcPct val="100000"/>
              </a:lnSpc>
              <a:spcBef>
                <a:spcPct val="50000"/>
              </a:spcBef>
              <a:spcAft>
                <a:spcPct val="0"/>
              </a:spcAft>
              <a:buClrTx/>
              <a:buSzTx/>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Mùa</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hạ</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tại</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đây</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thường</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khô</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nóng</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và</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hạn</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hán</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Cuối</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năm</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thường</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mưa</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lũ</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và</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bão</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dễ</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gây</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ra</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ngập</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lụt</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p>
          <a:p>
            <a:r>
              <a:rPr lang="en-US" sz="2800" dirty="0">
                <a:latin typeface="Cambria" panose="02040503050406030204" pitchFamily="18" charset="0"/>
                <a:ea typeface="Cambria" panose="02040503050406030204" pitchFamily="18" charset="0"/>
              </a:rPr>
              <a:t> </a:t>
            </a:r>
            <a:endParaRPr lang="en-US" sz="2800" dirty="0"/>
          </a:p>
        </p:txBody>
      </p:sp>
    </p:spTree>
    <p:extLst>
      <p:ext uri="{BB962C8B-B14F-4D97-AF65-F5344CB8AC3E}">
        <p14:creationId xmlns:p14="http://schemas.microsoft.com/office/powerpoint/2010/main" val="360687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D8299B3-9B54-4071-98F3-1677841E0381}"/>
              </a:ext>
            </a:extLst>
          </p:cNvPr>
          <p:cNvSpPr txBox="1"/>
          <p:nvPr/>
        </p:nvSpPr>
        <p:spPr>
          <a:xfrm>
            <a:off x="1495765" y="230660"/>
            <a:ext cx="981104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glow>
                    <a:prstClr val="white">
                      <a:alpha val="0"/>
                    </a:prstClr>
                  </a:glow>
                </a:effectLst>
                <a:uLnTx/>
                <a:uFillTx/>
                <a:latin typeface="UVN Ba Le" panose="04030605060802020503" pitchFamily="82" charset="0"/>
                <a:ea typeface="+mn-ea"/>
                <a:cs typeface="+mn-cs"/>
              </a:rPr>
              <a:t>LỊCH</a:t>
            </a:r>
            <a:r>
              <a:rPr kumimoji="0" lang="vi-VN" sz="4400" b="1" i="0" u="none" strike="noStrike" kern="1200" cap="none" spc="0" normalizeH="0" noProof="0" dirty="0">
                <a:ln>
                  <a:noFill/>
                </a:ln>
                <a:solidFill>
                  <a:prstClr val="white"/>
                </a:solidFill>
                <a:effectLst>
                  <a:glow>
                    <a:prstClr val="white">
                      <a:alpha val="0"/>
                    </a:prstClr>
                  </a:glow>
                </a:effectLst>
                <a:uLnTx/>
                <a:uFillTx/>
                <a:latin typeface="UVN Ba Le" panose="04030605060802020503" pitchFamily="82" charset="0"/>
                <a:ea typeface="+mn-ea"/>
                <a:cs typeface="+mn-cs"/>
              </a:rPr>
              <a:t> SỬ &amp; </a:t>
            </a:r>
            <a:r>
              <a:rPr kumimoji="0" lang="en-US" sz="4400" b="1" i="0" u="none" strike="noStrike" kern="1200" cap="none" spc="0" normalizeH="0" baseline="0" noProof="0" dirty="0">
                <a:ln>
                  <a:noFill/>
                </a:ln>
                <a:solidFill>
                  <a:prstClr val="white"/>
                </a:solidFill>
                <a:effectLst>
                  <a:glow>
                    <a:prstClr val="white">
                      <a:alpha val="0"/>
                    </a:prstClr>
                  </a:glow>
                </a:effectLst>
                <a:uLnTx/>
                <a:uFillTx/>
                <a:latin typeface="UVN Ba Le" panose="04030605060802020503" pitchFamily="82" charset="0"/>
                <a:ea typeface="+mn-ea"/>
                <a:cs typeface="+mn-cs"/>
              </a:rPr>
              <a:t>ĐỊA LÝ 4</a:t>
            </a:r>
          </a:p>
        </p:txBody>
      </p:sp>
      <p:grpSp>
        <p:nvGrpSpPr>
          <p:cNvPr id="6" name="Group 5">
            <a:extLst>
              <a:ext uri="{FF2B5EF4-FFF2-40B4-BE49-F238E27FC236}">
                <a16:creationId xmlns:a16="http://schemas.microsoft.com/office/drawing/2014/main" id="{37FC2D5F-70AE-43C5-A272-0CC174593014}"/>
              </a:ext>
            </a:extLst>
          </p:cNvPr>
          <p:cNvGrpSpPr/>
          <p:nvPr/>
        </p:nvGrpSpPr>
        <p:grpSpPr>
          <a:xfrm>
            <a:off x="1888364" y="1454877"/>
            <a:ext cx="9811048" cy="4247317"/>
            <a:chOff x="2276473" y="1385833"/>
            <a:chExt cx="9811048" cy="4247317"/>
          </a:xfrm>
        </p:grpSpPr>
        <p:sp>
          <p:nvSpPr>
            <p:cNvPr id="5" name="TextBox 4">
              <a:extLst>
                <a:ext uri="{FF2B5EF4-FFF2-40B4-BE49-F238E27FC236}">
                  <a16:creationId xmlns:a16="http://schemas.microsoft.com/office/drawing/2014/main" id="{F2B22426-13AA-4FAE-AA52-361F463BEA81}"/>
                </a:ext>
              </a:extLst>
            </p:cNvPr>
            <p:cNvSpPr txBox="1"/>
            <p:nvPr/>
          </p:nvSpPr>
          <p:spPr>
            <a:xfrm>
              <a:off x="2276474" y="1385833"/>
              <a:ext cx="9811047" cy="42473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THIÊN</a:t>
              </a:r>
              <a:r>
                <a:rPr kumimoji="0" lang="vi-VN" sz="6000" b="0" i="0" u="none" strike="noStrike" kern="1200" cap="none" spc="0" normalizeH="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NHIÊN VÙNG</a:t>
              </a: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DUYÊN</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HẢI</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MIỀN</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TRUNG</a:t>
              </a: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p:txBody>
        </p:sp>
        <p:sp>
          <p:nvSpPr>
            <p:cNvPr id="15" name="TextBox 14">
              <a:extLst>
                <a:ext uri="{FF2B5EF4-FFF2-40B4-BE49-F238E27FC236}">
                  <a16:creationId xmlns:a16="http://schemas.microsoft.com/office/drawing/2014/main" id="{4D27003F-5B94-4E6F-841F-A74239C04A7D}"/>
                </a:ext>
              </a:extLst>
            </p:cNvPr>
            <p:cNvSpPr txBox="1"/>
            <p:nvPr/>
          </p:nvSpPr>
          <p:spPr>
            <a:xfrm>
              <a:off x="2276473" y="1385833"/>
              <a:ext cx="9811047" cy="42473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THIÊN</a:t>
              </a:r>
              <a:r>
                <a:rPr kumimoji="0" lang="vi-VN" sz="6000" b="0" i="0" u="none" strike="noStrike" kern="1200" cap="none" spc="0" normalizeH="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NHIÊN VÙNG</a:t>
              </a: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DUYÊN</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HẢI</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MIỀN</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TRUNG</a:t>
              </a: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p:txBody>
        </p:sp>
      </p:grpSp>
      <p:sp>
        <p:nvSpPr>
          <p:cNvPr id="18" name="TextBox 17">
            <a:extLst>
              <a:ext uri="{FF2B5EF4-FFF2-40B4-BE49-F238E27FC236}">
                <a16:creationId xmlns:a16="http://schemas.microsoft.com/office/drawing/2014/main" id="{7D0AF1E0-AB2A-4DA3-9875-7371B9F8C9BA}"/>
              </a:ext>
            </a:extLst>
          </p:cNvPr>
          <p:cNvSpPr txBox="1"/>
          <p:nvPr/>
        </p:nvSpPr>
        <p:spPr>
          <a:xfrm>
            <a:off x="1505001" y="277283"/>
            <a:ext cx="981104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LỊCH</a:t>
            </a:r>
            <a:r>
              <a:rPr kumimoji="0" lang="vi-VN" sz="4400" b="1" i="0" u="none" strike="noStrike" kern="1200" cap="none" spc="0" normalizeH="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 SỬ &amp; </a:t>
            </a:r>
            <a:r>
              <a:rPr kumimoji="0" lang="en-US" sz="4400" b="1" i="0" u="none" strike="noStrike" kern="1200" cap="none" spc="0" normalizeH="0" baseline="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ĐỊA LÝ 4</a:t>
            </a:r>
          </a:p>
        </p:txBody>
      </p:sp>
      <p:pic>
        <p:nvPicPr>
          <p:cNvPr id="8" name="Picture 7" descr="A picture containing text, toy, doll&#10;&#10;Description automatically generated">
            <a:extLst>
              <a:ext uri="{FF2B5EF4-FFF2-40B4-BE49-F238E27FC236}">
                <a16:creationId xmlns:a16="http://schemas.microsoft.com/office/drawing/2014/main" id="{954D4E8F-8113-48EE-8B9F-A5FBE9160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 y="617061"/>
            <a:ext cx="3230911" cy="4577586"/>
          </a:xfrm>
          <a:prstGeom prst="rect">
            <a:avLst/>
          </a:prstGeom>
        </p:spPr>
      </p:pic>
    </p:spTree>
    <p:extLst>
      <p:ext uri="{BB962C8B-B14F-4D97-AF65-F5344CB8AC3E}">
        <p14:creationId xmlns:p14="http://schemas.microsoft.com/office/powerpoint/2010/main" val="42028706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802E729-8B20-2E3F-768B-DA5A974ED23D}"/>
              </a:ext>
            </a:extLst>
          </p:cNvPr>
          <p:cNvSpPr/>
          <p:nvPr/>
        </p:nvSpPr>
        <p:spPr>
          <a:xfrm>
            <a:off x="173664" y="850605"/>
            <a:ext cx="11844671" cy="5667154"/>
          </a:xfrm>
          <a:prstGeom prst="roundRect">
            <a:avLst/>
          </a:prstGeom>
          <a:solidFill>
            <a:schemeClr val="bg1">
              <a:alpha val="6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Xác định được trên bản đồ hoặc lược đồ vị trí địa lí và một số địa danh tiêu biểu (ví dụ: dãy núi Trường Sơn, dãy núi Bạch Mã, đèo Hải Vân, vườn quốc gia Phong Nha – Kẻ Bàng,...) của vùng Duyên hải miền Trung.</a:t>
            </a:r>
            <a:endParaRPr lang="en-US" sz="2400" b="1" dirty="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Quan sát lược đồ hoặc bản đồ, tranh ảnh, trình bày được một trong những đặc điểm thiên nhiên (ví dụ: địa hình, khí hậu, sông ngòi,...) của vùng Duyên hải miền Trung.</a:t>
            </a:r>
            <a:endParaRPr lang="en-US" sz="2400" b="1" dirty="0">
              <a:solidFill>
                <a:srgbClr val="002060"/>
              </a:solidFill>
              <a:effectLst/>
              <a:latin typeface="Cambria" panose="02040503050406030204" pitchFamily="18" charset="0"/>
              <a:ea typeface="Cambria" panose="02040503050406030204" pitchFamily="18" charset="0"/>
            </a:endParaRPr>
          </a:p>
          <a:p>
            <a:pPr marL="0" marR="0">
              <a:lnSpc>
                <a:spcPct val="135000"/>
              </a:lnSpc>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Nêu được một số tác động của môi trường thiên nhiên đôi với đời sống và hoạt động sản xuất trong vùng.</a:t>
            </a:r>
            <a:endParaRPr lang="en-US" sz="2400" b="1" dirty="0">
              <a:solidFill>
                <a:srgbClr val="002060"/>
              </a:solidFill>
              <a:effectLst/>
              <a:latin typeface="Cambria" panose="02040503050406030204" pitchFamily="18" charset="0"/>
              <a:ea typeface="Cambria" panose="02040503050406030204" pitchFamily="18" charset="0"/>
            </a:endParaRPr>
          </a:p>
          <a:p>
            <a:pPr marL="0" marR="0">
              <a:lnSpc>
                <a:spcPct val="135000"/>
              </a:lnSpc>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Đề xuất được ở mức độ đơn giản một số biện pháp phòng, chống thiên tai ở vùng</a:t>
            </a:r>
            <a:r>
              <a:rPr lang="en-US" sz="2400" b="1" dirty="0">
                <a:solidFill>
                  <a:srgbClr val="002060"/>
                </a:solidFill>
                <a:latin typeface="Cambria" panose="02040503050406030204" pitchFamily="18" charset="0"/>
                <a:ea typeface="Cambria" panose="02040503050406030204" pitchFamily="18" charset="0"/>
              </a:rPr>
              <a:t> </a:t>
            </a:r>
            <a:r>
              <a:rPr lang="vi-VN" sz="2400" b="1" dirty="0">
                <a:solidFill>
                  <a:srgbClr val="002060"/>
                </a:solidFill>
                <a:effectLst/>
                <a:latin typeface="Cambria" panose="02040503050406030204" pitchFamily="18" charset="0"/>
                <a:ea typeface="Cambria" panose="02040503050406030204" pitchFamily="18" charset="0"/>
              </a:rPr>
              <a:t>Duyên hải miền Trung.</a:t>
            </a:r>
            <a:endParaRPr lang="en-US" sz="2400" b="1" dirty="0">
              <a:solidFill>
                <a:srgbClr val="002060"/>
              </a:solidFill>
              <a:effectLst/>
              <a:latin typeface="Cambria" panose="02040503050406030204" pitchFamily="18" charset="0"/>
              <a:ea typeface="Cambria" panose="02040503050406030204" pitchFamily="18" charset="0"/>
            </a:endParaRPr>
          </a:p>
          <a:p>
            <a:pPr marL="0" marR="0">
              <a:lnSpc>
                <a:spcPct val="135000"/>
              </a:lnSpc>
              <a:spcBef>
                <a:spcPts val="0"/>
              </a:spcBef>
              <a:spcAft>
                <a:spcPts val="0"/>
              </a:spcAft>
              <a:tabLst>
                <a:tab pos="6480810" algn="l"/>
              </a:tabLst>
            </a:pPr>
            <a:r>
              <a:rPr lang="vi-VN" sz="2400" b="1" dirty="0">
                <a:solidFill>
                  <a:srgbClr val="002060"/>
                </a:solidFill>
                <a:effectLst/>
                <a:latin typeface="Cambria" panose="02040503050406030204" pitchFamily="18" charset="0"/>
                <a:ea typeface="Cambria" panose="02040503050406030204" pitchFamily="18" charset="0"/>
              </a:rPr>
              <a:t>- Thể hiện được thái độ cảm thông và sẵn sàng có hành động chia sẻ với người dân gặp thiên tai.</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E0EF1A2-49DA-87CE-FAA5-C48CD2E9239A}"/>
              </a:ext>
            </a:extLst>
          </p:cNvPr>
          <p:cNvSpPr/>
          <p:nvPr/>
        </p:nvSpPr>
        <p:spPr>
          <a:xfrm>
            <a:off x="2828261" y="127591"/>
            <a:ext cx="6007395" cy="7230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YÊU CẦU CẦN ĐẠT</a:t>
            </a:r>
          </a:p>
        </p:txBody>
      </p:sp>
    </p:spTree>
    <p:extLst>
      <p:ext uri="{BB962C8B-B14F-4D97-AF65-F5344CB8AC3E}">
        <p14:creationId xmlns:p14="http://schemas.microsoft.com/office/powerpoint/2010/main" val="20784051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8A2E23F-A2BE-4AC0-BFED-20A83FDFDF3E}"/>
              </a:ext>
            </a:extLst>
          </p:cNvPr>
          <p:cNvPicPr>
            <a:picLocks noChangeAspect="1"/>
          </p:cNvPicPr>
          <p:nvPr/>
        </p:nvPicPr>
        <p:blipFill>
          <a:blip r:embed="rId2"/>
          <a:srcRect/>
          <a:stretch>
            <a:fillRect/>
          </a:stretch>
        </p:blipFill>
        <p:spPr>
          <a:xfrm>
            <a:off x="7688462" y="3170721"/>
            <a:ext cx="4826722" cy="3933779"/>
          </a:xfrm>
          <a:prstGeom prst="rect">
            <a:avLst/>
          </a:prstGeom>
        </p:spPr>
      </p:pic>
      <p:pic>
        <p:nvPicPr>
          <p:cNvPr id="2" name="Picture 1"/>
          <p:cNvPicPr>
            <a:picLocks noChangeAspect="1"/>
          </p:cNvPicPr>
          <p:nvPr/>
        </p:nvPicPr>
        <p:blipFill>
          <a:blip r:embed="rId3"/>
          <a:stretch>
            <a:fillRect/>
          </a:stretch>
        </p:blipFill>
        <p:spPr>
          <a:xfrm>
            <a:off x="352498" y="929640"/>
            <a:ext cx="11971291" cy="2354280"/>
          </a:xfrm>
          <a:prstGeom prst="rect">
            <a:avLst/>
          </a:prstGeom>
        </p:spPr>
      </p:pic>
    </p:spTree>
    <p:extLst>
      <p:ext uri="{BB962C8B-B14F-4D97-AF65-F5344CB8AC3E}">
        <p14:creationId xmlns:p14="http://schemas.microsoft.com/office/powerpoint/2010/main" val="1801798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068" y="740475"/>
            <a:ext cx="11493629" cy="5075109"/>
          </a:xfrm>
          <a:prstGeom prst="rect">
            <a:avLst/>
          </a:prstGeom>
        </p:spPr>
      </p:pic>
    </p:spTree>
    <p:extLst>
      <p:ext uri="{BB962C8B-B14F-4D97-AF65-F5344CB8AC3E}">
        <p14:creationId xmlns:p14="http://schemas.microsoft.com/office/powerpoint/2010/main" val="1711197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a:extLst>
              <a:ext uri="{FF2B5EF4-FFF2-40B4-BE49-F238E27FC236}">
                <a16:creationId xmlns:a16="http://schemas.microsoft.com/office/drawing/2014/main" id="{84F489F6-BB75-4192-87C0-42871C65B983}"/>
              </a:ext>
            </a:extLst>
          </p:cNvPr>
          <p:cNvSpPr/>
          <p:nvPr/>
        </p:nvSpPr>
        <p:spPr>
          <a:xfrm>
            <a:off x="5657197" y="1587281"/>
            <a:ext cx="4369013" cy="2355858"/>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Chỉ trên bản đồ địa lí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Calibri" panose="020F0502020204030204" pitchFamily="34" charset="0"/>
              </a:rPr>
              <a:t>vị trí </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của dải đồng bằng </a:t>
            </a:r>
            <a:r>
              <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D</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uyên hải miền Trung.</a:t>
            </a:r>
            <a:endParaRPr kumimoji="0" lang="en-US" sz="3200" b="1" i="0" u="none" strike="noStrike" kern="1200" cap="none" spc="0" normalizeH="0" baseline="0" noProof="0" dirty="0">
              <a:ln>
                <a:noFill/>
              </a:ln>
              <a:solidFill>
                <a:prstClr val="black">
                  <a:lumMod val="65000"/>
                  <a:lumOff val="35000"/>
                </a:prstClr>
              </a:solidFill>
              <a:effectLst/>
              <a:uLnTx/>
              <a:uFillTx/>
              <a:latin typeface="Calibri"/>
              <a:ea typeface="Cambria" panose="02040503050406030204" pitchFamily="18" charset="0"/>
              <a:cs typeface="Calibri" panose="020F0502020204030204" pitchFamily="34" charset="0"/>
            </a:endParaRPr>
          </a:p>
        </p:txBody>
      </p:sp>
      <p:pic>
        <p:nvPicPr>
          <p:cNvPr id="24" name="Picture 23">
            <a:extLst>
              <a:ext uri="{FF2B5EF4-FFF2-40B4-BE49-F238E27FC236}">
                <a16:creationId xmlns:a16="http://schemas.microsoft.com/office/drawing/2014/main" id="{303B68E0-4D42-470A-83BE-B7FA8D841FA2}"/>
              </a:ext>
            </a:extLst>
          </p:cNvPr>
          <p:cNvPicPr>
            <a:picLocks noChangeAspect="1"/>
          </p:cNvPicPr>
          <p:nvPr/>
        </p:nvPicPr>
        <p:blipFill>
          <a:blip r:embed="rId5"/>
          <a:stretch>
            <a:fillRect/>
          </a:stretch>
        </p:blipFill>
        <p:spPr>
          <a:xfrm>
            <a:off x="50821" y="57134"/>
            <a:ext cx="4540634" cy="683397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1024AE06-535C-4D8F-B916-03082BAE35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516583" y="3668398"/>
            <a:ext cx="2968610" cy="2934480"/>
          </a:xfrm>
          <a:prstGeom prst="rect">
            <a:avLst/>
          </a:prstGeom>
        </p:spPr>
      </p:pic>
      <p:pic>
        <p:nvPicPr>
          <p:cNvPr id="27" name="Picture 26">
            <a:extLst>
              <a:ext uri="{FF2B5EF4-FFF2-40B4-BE49-F238E27FC236}">
                <a16:creationId xmlns:a16="http://schemas.microsoft.com/office/drawing/2014/main" id="{46405A4D-1407-4778-A2F4-9E893AEDB5E7}"/>
              </a:ext>
            </a:extLst>
          </p:cNvPr>
          <p:cNvPicPr>
            <a:picLocks noChangeAspect="1"/>
          </p:cNvPicPr>
          <p:nvPr/>
        </p:nvPicPr>
        <p:blipFill>
          <a:blip r:embed="rId7"/>
          <a:stretch>
            <a:fillRect/>
          </a:stretch>
        </p:blipFill>
        <p:spPr>
          <a:xfrm>
            <a:off x="987934" y="1563799"/>
            <a:ext cx="2966482" cy="4209198"/>
          </a:xfrm>
          <a:prstGeom prst="rect">
            <a:avLst/>
          </a:prstGeom>
        </p:spPr>
      </p:pic>
      <p:pic>
        <p:nvPicPr>
          <p:cNvPr id="13" name="Picture 12"/>
          <p:cNvPicPr>
            <a:picLocks noChangeAspect="1"/>
          </p:cNvPicPr>
          <p:nvPr/>
        </p:nvPicPr>
        <p:blipFill>
          <a:blip r:embed="rId8"/>
          <a:stretch>
            <a:fillRect/>
          </a:stretch>
        </p:blipFill>
        <p:spPr>
          <a:xfrm>
            <a:off x="4760355" y="292608"/>
            <a:ext cx="7151228" cy="1274174"/>
          </a:xfrm>
          <a:prstGeom prst="rect">
            <a:avLst/>
          </a:prstGeom>
        </p:spPr>
      </p:pic>
    </p:spTree>
    <p:custDataLst>
      <p:tags r:id="rId1"/>
    </p:custDataLst>
    <p:extLst>
      <p:ext uri="{BB962C8B-B14F-4D97-AF65-F5344CB8AC3E}">
        <p14:creationId xmlns:p14="http://schemas.microsoft.com/office/powerpoint/2010/main" val="29802420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500"/>
                            </p:stCondLst>
                            <p:childTnLst>
                              <p:par>
                                <p:cTn id="21" presetID="49" presetClass="path" presetSubtype="0" accel="50000" decel="50000" fill="hold" nodeType="afterEffect">
                                  <p:stCondLst>
                                    <p:cond delay="0"/>
                                  </p:stCondLst>
                                  <p:childTnLst>
                                    <p:animMotion origin="layout" path="M -4.16667E-6 -3.7037E-6 L 0.35834 -3.7037E-6 " pathEditMode="relative" rAng="0" ptsTypes="AA">
                                      <p:cBhvr>
                                        <p:cTn id="22" dur="2000" fill="hold"/>
                                        <p:tgtEl>
                                          <p:spTgt spid="27"/>
                                        </p:tgtEl>
                                        <p:attrNameLst>
                                          <p:attrName>ppt_x</p:attrName>
                                          <p:attrName>ppt_y</p:attrName>
                                        </p:attrNameLst>
                                      </p:cBhvr>
                                      <p:rCtr x="17917" y="0"/>
                                    </p:animMotion>
                                  </p:childTnLst>
                                </p:cTn>
                              </p:par>
                              <p:par>
                                <p:cTn id="23" presetID="10" presetClass="exit" presetSubtype="0" fill="hold" grpId="1" nodeType="with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4" descr="vietnammap">
            <a:extLst>
              <a:ext uri="{FF2B5EF4-FFF2-40B4-BE49-F238E27FC236}">
                <a16:creationId xmlns:a16="http://schemas.microsoft.com/office/drawing/2014/main" id="{2472B152-65DD-446D-B965-7632EC565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 name="Speech Bubble: Rectangle with Corners Rounded 4">
            <a:extLst>
              <a:ext uri="{FF2B5EF4-FFF2-40B4-BE49-F238E27FC236}">
                <a16:creationId xmlns:a16="http://schemas.microsoft.com/office/drawing/2014/main" id="{13922572-9E8A-49E3-8513-F1B5299938AE}"/>
              </a:ext>
            </a:extLst>
          </p:cNvPr>
          <p:cNvSpPr/>
          <p:nvPr/>
        </p:nvSpPr>
        <p:spPr>
          <a:xfrm>
            <a:off x="5422472" y="1894161"/>
            <a:ext cx="4369013" cy="2355858"/>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Dải đồng bằng duyên hải miền Trung được kéo</a:t>
            </a:r>
            <a:r>
              <a:rPr kumimoji="0" lang="vi-VN" sz="2800" b="1" i="0" u="none" strike="noStrike" kern="1200" cap="none" spc="0" normalizeH="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dài</a:t>
            </a: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từ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Calibri" panose="020F0502020204030204" pitchFamily="34" charset="0"/>
              </a:rPr>
              <a:t>Thanh Hóa đến Bình Thuận</a:t>
            </a: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lumMod val="65000"/>
                  <a:lumOff val="35000"/>
                </a:prstClr>
              </a:solidFill>
              <a:effectLst/>
              <a:uLnTx/>
              <a:uFillTx/>
              <a:latin typeface="Calibri"/>
              <a:ea typeface="Cambria" panose="02040503050406030204" pitchFamily="18" charset="0"/>
              <a:cs typeface="Calibri" panose="020F0502020204030204" pitchFamily="34" charset="0"/>
            </a:endParaRPr>
          </a:p>
        </p:txBody>
      </p:sp>
      <p:pic>
        <p:nvPicPr>
          <p:cNvPr id="32" name="Picture 31" descr="A picture containing text&#10;&#10;Description automatically generated">
            <a:extLst>
              <a:ext uri="{FF2B5EF4-FFF2-40B4-BE49-F238E27FC236}">
                <a16:creationId xmlns:a16="http://schemas.microsoft.com/office/drawing/2014/main" id="{372B4996-CC7E-4A0A-945A-1F9E17DE23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4" name="Picture 3" descr="Map&#10;&#10;Description automatically generated">
            <a:extLst>
              <a:ext uri="{FF2B5EF4-FFF2-40B4-BE49-F238E27FC236}">
                <a16:creationId xmlns:a16="http://schemas.microsoft.com/office/drawing/2014/main" id="{87DBBDFD-E636-4F60-BA83-66FD45D505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pic>
        <p:nvPicPr>
          <p:cNvPr id="13" name="Picture 12"/>
          <p:cNvPicPr>
            <a:picLocks noChangeAspect="1"/>
          </p:cNvPicPr>
          <p:nvPr/>
        </p:nvPicPr>
        <p:blipFill>
          <a:blip r:embed="rId8"/>
          <a:stretch>
            <a:fillRect/>
          </a:stretch>
        </p:blipFill>
        <p:spPr>
          <a:xfrm>
            <a:off x="4900564" y="355360"/>
            <a:ext cx="7151228" cy="1274174"/>
          </a:xfrm>
          <a:prstGeom prst="rect">
            <a:avLst/>
          </a:prstGeom>
        </p:spPr>
      </p:pic>
    </p:spTree>
    <p:custDataLst>
      <p:tags r:id="rId1"/>
    </p:custDataLst>
    <p:extLst>
      <p:ext uri="{BB962C8B-B14F-4D97-AF65-F5344CB8AC3E}">
        <p14:creationId xmlns:p14="http://schemas.microsoft.com/office/powerpoint/2010/main" val="13896334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908</Words>
  <Application>Microsoft Office PowerPoint</Application>
  <PresentationFormat>Widescreen</PresentationFormat>
  <Paragraphs>72</Paragraphs>
  <Slides>32</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UTM Showcard</vt:lpstr>
      <vt:lpstr>UTM Avo</vt:lpstr>
      <vt:lpstr>Calibri</vt:lpstr>
      <vt:lpstr>Arial</vt:lpstr>
      <vt:lpstr>UVN Ba Le</vt:lpstr>
      <vt:lpstr>Cambria</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Dell</cp:lastModifiedBy>
  <cp:revision>24</cp:revision>
  <dcterms:created xsi:type="dcterms:W3CDTF">2023-11-16T13:55:23Z</dcterms:created>
  <dcterms:modified xsi:type="dcterms:W3CDTF">2023-12-25T07:51:29Z</dcterms:modified>
</cp:coreProperties>
</file>