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7" r:id="rId4"/>
    <p:sldId id="285" r:id="rId5"/>
    <p:sldId id="260" r:id="rId6"/>
    <p:sldId id="261" r:id="rId7"/>
    <p:sldId id="262" r:id="rId8"/>
    <p:sldId id="263" r:id="rId9"/>
    <p:sldId id="264" r:id="rId10"/>
    <p:sldId id="289" r:id="rId11"/>
    <p:sldId id="265" r:id="rId12"/>
    <p:sldId id="266" r:id="rId13"/>
    <p:sldId id="267" r:id="rId14"/>
    <p:sldId id="293" r:id="rId15"/>
    <p:sldId id="268" r:id="rId16"/>
    <p:sldId id="269" r:id="rId17"/>
    <p:sldId id="270" r:id="rId18"/>
    <p:sldId id="286" r:id="rId19"/>
    <p:sldId id="288" r:id="rId20"/>
    <p:sldId id="291" r:id="rId21"/>
    <p:sldId id="294" r:id="rId22"/>
    <p:sldId id="295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Noto Serif Display Bold" panose="020B060402020202020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21E"/>
    <a:srgbClr val="F4F4F4"/>
    <a:srgbClr val="468C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77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13E61-74F5-4343-81B4-47F627DB70EE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61639-5159-45E4-888C-0D651ED8F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48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61639-5159-45E4-888C-0D651ED8FF1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96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33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9.png"/><Relationship Id="rId5" Type="http://schemas.openxmlformats.org/officeDocument/2006/relationships/image" Target="../media/image54.svg"/><Relationship Id="rId10" Type="http://schemas.openxmlformats.org/officeDocument/2006/relationships/image" Target="../media/image52.svg"/><Relationship Id="rId4" Type="http://schemas.openxmlformats.org/officeDocument/2006/relationships/image" Target="../media/image53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9.svg"/><Relationship Id="rId7" Type="http://schemas.openxmlformats.org/officeDocument/2006/relationships/image" Target="../media/image62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9.png"/><Relationship Id="rId5" Type="http://schemas.openxmlformats.org/officeDocument/2006/relationships/image" Target="../media/image54.svg"/><Relationship Id="rId10" Type="http://schemas.openxmlformats.org/officeDocument/2006/relationships/image" Target="../media/image52.svg"/><Relationship Id="rId4" Type="http://schemas.openxmlformats.org/officeDocument/2006/relationships/image" Target="../media/image53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10" Type="http://schemas.microsoft.com/office/2007/relationships/hdphoto" Target="../media/hdphoto1.wdp"/><Relationship Id="rId4" Type="http://schemas.openxmlformats.org/officeDocument/2006/relationships/image" Target="../media/image2.sv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7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66.png"/><Relationship Id="rId5" Type="http://schemas.openxmlformats.org/officeDocument/2006/relationships/image" Target="../media/image4.svg"/><Relationship Id="rId15" Type="http://schemas.openxmlformats.org/officeDocument/2006/relationships/image" Target="../media/image30.svg"/><Relationship Id="rId23" Type="http://schemas.openxmlformats.org/officeDocument/2006/relationships/image" Target="../media/image39.svg"/><Relationship Id="rId10" Type="http://schemas.openxmlformats.org/officeDocument/2006/relationships/image" Target="../media/image9.png"/><Relationship Id="rId19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7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40.png"/><Relationship Id="rId5" Type="http://schemas.openxmlformats.org/officeDocument/2006/relationships/image" Target="../media/image4.svg"/><Relationship Id="rId15" Type="http://schemas.openxmlformats.org/officeDocument/2006/relationships/image" Target="../media/image30.svg"/><Relationship Id="rId23" Type="http://schemas.openxmlformats.org/officeDocument/2006/relationships/image" Target="../media/image39.svg"/><Relationship Id="rId10" Type="http://schemas.openxmlformats.org/officeDocument/2006/relationships/image" Target="../media/image9.png"/><Relationship Id="rId19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sv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7.svg"/><Relationship Id="rId7" Type="http://schemas.openxmlformats.org/officeDocument/2006/relationships/image" Target="../media/image6.svg"/><Relationship Id="rId12" Type="http://schemas.openxmlformats.org/officeDocument/2006/relationships/image" Target="../media/image32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30.svg"/><Relationship Id="rId23" Type="http://schemas.openxmlformats.org/officeDocument/2006/relationships/image" Target="../media/image39.svg"/><Relationship Id="rId10" Type="http://schemas.openxmlformats.org/officeDocument/2006/relationships/image" Target="../media/image9.png"/><Relationship Id="rId19" Type="http://schemas.openxmlformats.org/officeDocument/2006/relationships/image" Target="../media/image2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8.svg"/><Relationship Id="rId3" Type="http://schemas.openxmlformats.org/officeDocument/2006/relationships/image" Target="../media/image8.svg"/><Relationship Id="rId7" Type="http://schemas.openxmlformats.org/officeDocument/2006/relationships/image" Target="../media/image46.svg"/><Relationship Id="rId12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0.svg"/><Relationship Id="rId5" Type="http://schemas.openxmlformats.org/officeDocument/2006/relationships/image" Target="../media/image44.svg"/><Relationship Id="rId15" Type="http://schemas.openxmlformats.org/officeDocument/2006/relationships/image" Target="../media/image50.svg"/><Relationship Id="rId10" Type="http://schemas.openxmlformats.org/officeDocument/2006/relationships/image" Target="../media/image29.png"/><Relationship Id="rId4" Type="http://schemas.openxmlformats.org/officeDocument/2006/relationships/image" Target="../media/image43.png"/><Relationship Id="rId9" Type="http://schemas.openxmlformats.org/officeDocument/2006/relationships/image" Target="../media/image39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4.svg"/><Relationship Id="rId10" Type="http://schemas.openxmlformats.org/officeDocument/2006/relationships/image" Target="../media/image52.svg"/><Relationship Id="rId4" Type="http://schemas.openxmlformats.org/officeDocument/2006/relationships/image" Target="../media/image53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215173" y="-1786223"/>
            <a:ext cx="7757928" cy="13387774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02627" y="4142794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2101905" y="770251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14351211" y="257485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805865" y="6319240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3063475" y="2860163"/>
            <a:ext cx="12283474" cy="4095001"/>
            <a:chOff x="0" y="0"/>
            <a:chExt cx="15858511" cy="5093928"/>
          </a:xfrm>
        </p:grpSpPr>
        <p:sp>
          <p:nvSpPr>
            <p:cNvPr id="12" name="Freeform 12"/>
            <p:cNvSpPr/>
            <p:nvPr/>
          </p:nvSpPr>
          <p:spPr>
            <a:xfrm>
              <a:off x="0" y="1595514"/>
              <a:ext cx="2969435" cy="3336444"/>
            </a:xfrm>
            <a:custGeom>
              <a:avLst/>
              <a:gdLst/>
              <a:ahLst/>
              <a:cxnLst/>
              <a:rect l="l" t="t" r="r" b="b"/>
              <a:pathLst>
                <a:path w="2969435" h="3336444">
                  <a:moveTo>
                    <a:pt x="0" y="0"/>
                  </a:moveTo>
                  <a:lnTo>
                    <a:pt x="2969435" y="0"/>
                  </a:lnTo>
                  <a:lnTo>
                    <a:pt x="2969435" y="3336444"/>
                  </a:lnTo>
                  <a:lnTo>
                    <a:pt x="0" y="3336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9850571" y="1811575"/>
              <a:ext cx="3037732" cy="3197612"/>
            </a:xfrm>
            <a:custGeom>
              <a:avLst/>
              <a:gdLst/>
              <a:ahLst/>
              <a:cxnLst/>
              <a:rect l="l" t="t" r="r" b="b"/>
              <a:pathLst>
                <a:path w="3037732" h="3197612">
                  <a:moveTo>
                    <a:pt x="0" y="0"/>
                  </a:moveTo>
                  <a:lnTo>
                    <a:pt x="3037732" y="0"/>
                  </a:lnTo>
                  <a:lnTo>
                    <a:pt x="3037732" y="3197612"/>
                  </a:lnTo>
                  <a:lnTo>
                    <a:pt x="0" y="319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038461" y="1888805"/>
              <a:ext cx="2799700" cy="3043153"/>
            </a:xfrm>
            <a:custGeom>
              <a:avLst/>
              <a:gdLst/>
              <a:ahLst/>
              <a:cxnLst/>
              <a:rect l="l" t="t" r="r" b="b"/>
              <a:pathLst>
                <a:path w="2799700" h="3043153">
                  <a:moveTo>
                    <a:pt x="0" y="0"/>
                  </a:moveTo>
                  <a:lnTo>
                    <a:pt x="2799700" y="0"/>
                  </a:lnTo>
                  <a:lnTo>
                    <a:pt x="2799700" y="3043153"/>
                  </a:lnTo>
                  <a:lnTo>
                    <a:pt x="0" y="30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7194310" y="1811575"/>
              <a:ext cx="2668553" cy="3197612"/>
            </a:xfrm>
            <a:custGeom>
              <a:avLst/>
              <a:gdLst/>
              <a:ahLst/>
              <a:cxnLst/>
              <a:rect l="l" t="t" r="r" b="b"/>
              <a:pathLst>
                <a:path w="2668553" h="3197612">
                  <a:moveTo>
                    <a:pt x="0" y="0"/>
                  </a:moveTo>
                  <a:lnTo>
                    <a:pt x="2668552" y="0"/>
                  </a:lnTo>
                  <a:lnTo>
                    <a:pt x="2668552" y="3197612"/>
                  </a:lnTo>
                  <a:lnTo>
                    <a:pt x="0" y="3197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3102615" y="1733079"/>
              <a:ext cx="2755896" cy="3360849"/>
            </a:xfrm>
            <a:custGeom>
              <a:avLst/>
              <a:gdLst/>
              <a:ahLst/>
              <a:cxnLst/>
              <a:rect l="l" t="t" r="r" b="b"/>
              <a:pathLst>
                <a:path w="2755896" h="3360849">
                  <a:moveTo>
                    <a:pt x="0" y="0"/>
                  </a:moveTo>
                  <a:lnTo>
                    <a:pt x="2755896" y="0"/>
                  </a:lnTo>
                  <a:lnTo>
                    <a:pt x="2755896" y="3360849"/>
                  </a:lnTo>
                  <a:lnTo>
                    <a:pt x="0" y="3360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19435" y="606977"/>
              <a:ext cx="2530565" cy="1126101"/>
            </a:xfrm>
            <a:custGeom>
              <a:avLst/>
              <a:gdLst/>
              <a:ahLst/>
              <a:cxnLst/>
              <a:rect l="l" t="t" r="r" b="b"/>
              <a:pathLst>
                <a:path w="2530565" h="1126101">
                  <a:moveTo>
                    <a:pt x="0" y="0"/>
                  </a:moveTo>
                  <a:lnTo>
                    <a:pt x="2530565" y="0"/>
                  </a:lnTo>
                  <a:lnTo>
                    <a:pt x="2530565" y="1126102"/>
                  </a:lnTo>
                  <a:lnTo>
                    <a:pt x="0" y="1126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0255640" y="0"/>
              <a:ext cx="2227594" cy="1595514"/>
            </a:xfrm>
            <a:custGeom>
              <a:avLst/>
              <a:gdLst/>
              <a:ahLst/>
              <a:cxnLst/>
              <a:rect l="l" t="t" r="r" b="b"/>
              <a:pathLst>
                <a:path w="2227594" h="1595514">
                  <a:moveTo>
                    <a:pt x="0" y="0"/>
                  </a:moveTo>
                  <a:lnTo>
                    <a:pt x="2227594" y="0"/>
                  </a:lnTo>
                  <a:lnTo>
                    <a:pt x="2227594" y="1595514"/>
                  </a:lnTo>
                  <a:lnTo>
                    <a:pt x="0" y="1595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0162" y="-108812"/>
            <a:ext cx="1869224" cy="185071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1542383" y="7660994"/>
            <a:ext cx="4526964" cy="2650659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844786" y="8433354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6"/>
          <p:cNvSpPr/>
          <p:nvPr/>
        </p:nvSpPr>
        <p:spPr>
          <a:xfrm>
            <a:off x="-56142" y="7366626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07152" y="9038967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520795" y="993059"/>
            <a:ext cx="8449788" cy="30116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573052" y="6869350"/>
            <a:ext cx="8449788" cy="1883827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373034"/>
            <a:ext cx="11656562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97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30288" y="-754497"/>
            <a:ext cx="5542795" cy="3447752"/>
            <a:chOff x="0" y="-243748"/>
            <a:chExt cx="1459831" cy="9080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9831" cy="406400"/>
            </a:xfrm>
            <a:custGeom>
              <a:avLst/>
              <a:gdLst/>
              <a:ahLst/>
              <a:cxnLst/>
              <a:rect l="l" t="t" r="r" b="b"/>
              <a:pathLst>
                <a:path w="1459831" h="406400">
                  <a:moveTo>
                    <a:pt x="0" y="0"/>
                  </a:moveTo>
                  <a:lnTo>
                    <a:pt x="1459831" y="0"/>
                  </a:lnTo>
                  <a:lnTo>
                    <a:pt x="1459831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815" y="-243748"/>
              <a:ext cx="1260795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6000" dirty="0" err="1">
                  <a:solidFill>
                    <a:srgbClr val="FFFFFF"/>
                  </a:solidFill>
                  <a:latin typeface="Noto Serif Display Bold"/>
                </a:rPr>
                <a:t>Kết</a:t>
              </a:r>
              <a:r>
                <a:rPr lang="en-US" sz="6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6000" dirty="0" err="1">
                  <a:solidFill>
                    <a:srgbClr val="FFFFFF"/>
                  </a:solidFill>
                  <a:latin typeface="Noto Serif Display Bold"/>
                </a:rPr>
                <a:t>quả</a:t>
              </a:r>
              <a:endParaRPr lang="en-US" sz="6000" dirty="0">
                <a:solidFill>
                  <a:srgbClr val="FFFFFF"/>
                </a:solidFill>
                <a:latin typeface="Noto Serif Display Bold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6176153" y="47912"/>
            <a:ext cx="1789193" cy="1789193"/>
          </a:xfrm>
          <a:custGeom>
            <a:avLst/>
            <a:gdLst/>
            <a:ahLst/>
            <a:cxnLst/>
            <a:rect l="l" t="t" r="r" b="b"/>
            <a:pathLst>
              <a:path w="1789193" h="1789193">
                <a:moveTo>
                  <a:pt x="0" y="0"/>
                </a:moveTo>
                <a:lnTo>
                  <a:pt x="1789193" y="0"/>
                </a:lnTo>
                <a:lnTo>
                  <a:pt x="1789193" y="1789193"/>
                </a:lnTo>
                <a:lnTo>
                  <a:pt x="0" y="1789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228600" y="2253866"/>
            <a:ext cx="6955083" cy="1016903"/>
            <a:chOff x="0" y="0"/>
            <a:chExt cx="7645374" cy="156185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80598" y="25540"/>
              <a:ext cx="7084178" cy="1536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1.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tương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đối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phẳng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8600" y="3130433"/>
            <a:ext cx="6955083" cy="1020995"/>
            <a:chOff x="0" y="0"/>
            <a:chExt cx="7645374" cy="156814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80598" y="25540"/>
              <a:ext cx="7084178" cy="1536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2. Hai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hệ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thống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Thái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Bình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28600" y="4552641"/>
            <a:ext cx="6955083" cy="1020995"/>
            <a:chOff x="0" y="0"/>
            <a:chExt cx="7645374" cy="156814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80597" y="25540"/>
              <a:ext cx="7084178" cy="1536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3.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Nền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người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Việt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cổ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28600" y="5976397"/>
            <a:ext cx="6955083" cy="1517040"/>
            <a:chOff x="0" y="0"/>
            <a:chExt cx="7645374" cy="2330014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0597" y="25540"/>
              <a:ext cx="7084178" cy="2304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4.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Mạng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lưới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ngòi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khá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dày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đặc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các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nhiều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thác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ghềnh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28600" y="7352528"/>
            <a:ext cx="6955083" cy="1517040"/>
            <a:chOff x="0" y="0"/>
            <a:chExt cx="7645374" cy="2330014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645374" cy="2228541"/>
              <a:chOff x="0" y="0"/>
              <a:chExt cx="1510197" cy="4402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510197" cy="44020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44020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371347"/>
                    </a:lnTo>
                    <a:cubicBezTo>
                      <a:pt x="1510197" y="409377"/>
                      <a:pt x="1479368" y="440206"/>
                      <a:pt x="1441339" y="440206"/>
                    </a:cubicBezTo>
                    <a:lnTo>
                      <a:pt x="68859" y="440206"/>
                    </a:lnTo>
                    <a:cubicBezTo>
                      <a:pt x="50596" y="440206"/>
                      <a:pt x="33082" y="432951"/>
                      <a:pt x="20168" y="420037"/>
                    </a:cubicBezTo>
                    <a:cubicBezTo>
                      <a:pt x="7255" y="407124"/>
                      <a:pt x="0" y="389609"/>
                      <a:pt x="0" y="371347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0597" y="25540"/>
              <a:ext cx="7084178" cy="2304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5.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chủ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yếu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đồi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Ngoài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ra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còn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một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số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cao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nguyên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du.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228600" y="9223959"/>
            <a:ext cx="6955083" cy="591018"/>
            <a:chOff x="0" y="0"/>
            <a:chExt cx="7645374" cy="90774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80598" y="25540"/>
              <a:ext cx="7084178" cy="768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6.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giỗ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tổ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Hùng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Vương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1760394" y="1662890"/>
            <a:ext cx="6299005" cy="2970281"/>
            <a:chOff x="0" y="0"/>
            <a:chExt cx="7645374" cy="3359787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7645374" cy="2888941"/>
              <a:chOff x="0" y="0"/>
              <a:chExt cx="1510197" cy="57065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10197" cy="570655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570655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501796"/>
                    </a:lnTo>
                    <a:cubicBezTo>
                      <a:pt x="1510197" y="520059"/>
                      <a:pt x="1502943" y="537573"/>
                      <a:pt x="1490029" y="550487"/>
                    </a:cubicBezTo>
                    <a:cubicBezTo>
                      <a:pt x="1477115" y="563400"/>
                      <a:pt x="1459601" y="570655"/>
                      <a:pt x="1441339" y="570655"/>
                    </a:cubicBezTo>
                    <a:lnTo>
                      <a:pt x="68859" y="570655"/>
                    </a:lnTo>
                    <a:cubicBezTo>
                      <a:pt x="50596" y="570655"/>
                      <a:pt x="33082" y="563400"/>
                      <a:pt x="20168" y="550487"/>
                    </a:cubicBezTo>
                    <a:cubicBezTo>
                      <a:pt x="7255" y="537573"/>
                      <a:pt x="0" y="520059"/>
                      <a:pt x="0" y="501796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2"/>
                <p:cNvSpPr txBox="1"/>
                <p:nvPr/>
              </p:nvSpPr>
              <p:spPr>
                <a:xfrm>
                  <a:off x="280597" y="25541"/>
                  <a:ext cx="7084178" cy="3334246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7.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năm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trên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23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.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Mùa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đông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kéo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dài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khoảng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ba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tháng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với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dưới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20</a:t>
                  </a:r>
                  <a14:m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2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97" y="25541"/>
                  <a:ext cx="7084178" cy="3334246"/>
                </a:xfrm>
                <a:prstGeom prst="rect">
                  <a:avLst/>
                </a:prstGeom>
                <a:blipFill>
                  <a:blip r:embed="rId4"/>
                  <a:stretch>
                    <a:fillRect l="-4697" t="-6612" r="-46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3"/>
          <p:cNvGrpSpPr/>
          <p:nvPr/>
        </p:nvGrpSpPr>
        <p:grpSpPr>
          <a:xfrm>
            <a:off x="11724750" y="4187293"/>
            <a:ext cx="6299005" cy="1386343"/>
            <a:chOff x="0" y="0"/>
            <a:chExt cx="7645374" cy="156814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80597" y="25541"/>
              <a:ext cx="708417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8.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Khu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Miếu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Quốc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Tử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Giám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1760394" y="6859329"/>
            <a:ext cx="6299005" cy="928851"/>
            <a:chOff x="0" y="0"/>
            <a:chExt cx="7645374" cy="1050657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7645374" cy="1050657"/>
              <a:chOff x="0" y="0"/>
              <a:chExt cx="1510197" cy="20753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510197" cy="20753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0753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38678"/>
                    </a:lnTo>
                    <a:cubicBezTo>
                      <a:pt x="1510197" y="156941"/>
                      <a:pt x="1502943" y="174455"/>
                      <a:pt x="1490029" y="187369"/>
                    </a:cubicBezTo>
                    <a:cubicBezTo>
                      <a:pt x="1477115" y="200282"/>
                      <a:pt x="1459601" y="207537"/>
                      <a:pt x="1441339" y="207537"/>
                    </a:cubicBezTo>
                    <a:lnTo>
                      <a:pt x="68859" y="207537"/>
                    </a:lnTo>
                    <a:cubicBezTo>
                      <a:pt x="50596" y="207537"/>
                      <a:pt x="33082" y="200282"/>
                      <a:pt x="20168" y="187369"/>
                    </a:cubicBezTo>
                    <a:cubicBezTo>
                      <a:pt x="7255" y="174455"/>
                      <a:pt x="0" y="156941"/>
                      <a:pt x="0" y="13867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80597" y="136411"/>
              <a:ext cx="7084178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2B01"/>
                  </a:solidFill>
                  <a:latin typeface="Cambria"/>
                </a:rPr>
                <a:t>10. Chợ phiên vùng cao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760394" y="5609517"/>
            <a:ext cx="6299005" cy="1076348"/>
            <a:chOff x="0" y="0"/>
            <a:chExt cx="7645374" cy="121749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7645374" cy="1217494"/>
              <a:chOff x="0" y="0"/>
              <a:chExt cx="1510197" cy="24049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510197" cy="240493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40493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71634"/>
                    </a:lnTo>
                    <a:cubicBezTo>
                      <a:pt x="1510197" y="209664"/>
                      <a:pt x="1479368" y="240493"/>
                      <a:pt x="1441339" y="240493"/>
                    </a:cubicBezTo>
                    <a:lnTo>
                      <a:pt x="68859" y="240493"/>
                    </a:lnTo>
                    <a:cubicBezTo>
                      <a:pt x="50596" y="240493"/>
                      <a:pt x="33082" y="233238"/>
                      <a:pt x="20168" y="220324"/>
                    </a:cubicBezTo>
                    <a:cubicBezTo>
                      <a:pt x="7255" y="207411"/>
                      <a:pt x="0" y="189896"/>
                      <a:pt x="0" y="171634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80597" y="204864"/>
              <a:ext cx="708417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9.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hội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Lồng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Tồng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1760394" y="7770220"/>
            <a:ext cx="6299005" cy="1437441"/>
            <a:chOff x="0" y="0"/>
            <a:chExt cx="7645374" cy="1625939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7645374" cy="1174441"/>
              <a:chOff x="0" y="0"/>
              <a:chExt cx="1510197" cy="23198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10197" cy="231988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31988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63130"/>
                    </a:lnTo>
                    <a:cubicBezTo>
                      <a:pt x="1510197" y="181392"/>
                      <a:pt x="1502943" y="198907"/>
                      <a:pt x="1490029" y="211820"/>
                    </a:cubicBezTo>
                    <a:cubicBezTo>
                      <a:pt x="1477115" y="224734"/>
                      <a:pt x="1459601" y="231988"/>
                      <a:pt x="1441339" y="231988"/>
                    </a:cubicBezTo>
                    <a:lnTo>
                      <a:pt x="68859" y="231988"/>
                    </a:lnTo>
                    <a:cubicBezTo>
                      <a:pt x="50596" y="231988"/>
                      <a:pt x="33082" y="224734"/>
                      <a:pt x="20168" y="211820"/>
                    </a:cubicBezTo>
                    <a:cubicBezTo>
                      <a:pt x="7255" y="198907"/>
                      <a:pt x="0" y="181392"/>
                      <a:pt x="0" y="163130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80597" y="292241"/>
              <a:ext cx="708417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11.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mùa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lạnh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nhất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cả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nước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1760394" y="9102260"/>
            <a:ext cx="6299005" cy="802505"/>
            <a:chOff x="0" y="0"/>
            <a:chExt cx="7645374" cy="907741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80597" y="25541"/>
              <a:ext cx="7084178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002B01"/>
                  </a:solidFill>
                  <a:latin typeface="Cambria"/>
                </a:rPr>
                <a:t>12. Đền Hùng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8155917" y="3092062"/>
            <a:ext cx="2375947" cy="2375947"/>
            <a:chOff x="0" y="0"/>
            <a:chExt cx="3167929" cy="3167929"/>
          </a:xfrm>
        </p:grpSpPr>
        <p:grpSp>
          <p:nvGrpSpPr>
            <p:cNvPr id="79" name="Group 79"/>
            <p:cNvGrpSpPr/>
            <p:nvPr/>
          </p:nvGrpSpPr>
          <p:grpSpPr>
            <a:xfrm>
              <a:off x="0" y="0"/>
              <a:ext cx="3167929" cy="3167929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242755" y="458920"/>
              <a:ext cx="2682419" cy="2583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0"/>
                </a:lnSpc>
                <a:spcBef>
                  <a:spcPct val="0"/>
                </a:spcBef>
              </a:pP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A.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du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miền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2771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8311634" y="6368583"/>
            <a:ext cx="2425968" cy="2304423"/>
            <a:chOff x="0" y="0"/>
            <a:chExt cx="3234624" cy="3072564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3234624" cy="3072564"/>
              <a:chOff x="0" y="0"/>
              <a:chExt cx="678726" cy="644721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678726" cy="644721"/>
              </a:xfrm>
              <a:custGeom>
                <a:avLst/>
                <a:gdLst/>
                <a:ahLst/>
                <a:cxnLst/>
                <a:rect l="l" t="t" r="r" b="b"/>
                <a:pathLst>
                  <a:path w="678726" h="644721">
                    <a:moveTo>
                      <a:pt x="339363" y="0"/>
                    </a:moveTo>
                    <a:cubicBezTo>
                      <a:pt x="151938" y="0"/>
                      <a:pt x="0" y="144326"/>
                      <a:pt x="0" y="322360"/>
                    </a:cubicBezTo>
                    <a:cubicBezTo>
                      <a:pt x="0" y="500395"/>
                      <a:pt x="151938" y="644721"/>
                      <a:pt x="339363" y="644721"/>
                    </a:cubicBezTo>
                    <a:cubicBezTo>
                      <a:pt x="526788" y="644721"/>
                      <a:pt x="678726" y="500395"/>
                      <a:pt x="678726" y="322360"/>
                    </a:cubicBezTo>
                    <a:cubicBezTo>
                      <a:pt x="678726" y="144326"/>
                      <a:pt x="526788" y="0"/>
                      <a:pt x="339363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068" tIns="43068" rIns="43068" bIns="430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385277" y="573619"/>
              <a:ext cx="2466632" cy="2137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2"/>
                </a:lnSpc>
                <a:spcBef>
                  <a:spcPct val="0"/>
                </a:spcBef>
              </a:pPr>
              <a:r>
                <a:rPr lang="en-US" sz="3052">
                  <a:solidFill>
                    <a:srgbClr val="002B01"/>
                  </a:solidFill>
                  <a:latin typeface="Cambria"/>
                </a:rPr>
                <a:t>B. Vùng đồng bằng Bắc Bộ</a:t>
              </a:r>
            </a:p>
          </p:txBody>
        </p:sp>
      </p:grpSp>
      <p:sp>
        <p:nvSpPr>
          <p:cNvPr id="88" name="AutoShape 88"/>
          <p:cNvSpPr/>
          <p:nvPr/>
        </p:nvSpPr>
        <p:spPr>
          <a:xfrm>
            <a:off x="7183683" y="2594269"/>
            <a:ext cx="1750427" cy="397018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9" name="AutoShape 89"/>
          <p:cNvSpPr/>
          <p:nvPr/>
        </p:nvSpPr>
        <p:spPr>
          <a:xfrm>
            <a:off x="7183682" y="3718486"/>
            <a:ext cx="1416909" cy="303344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0" name="AutoShape 90"/>
          <p:cNvSpPr/>
          <p:nvPr/>
        </p:nvSpPr>
        <p:spPr>
          <a:xfrm>
            <a:off x="7183683" y="5140694"/>
            <a:ext cx="1189863" cy="201856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1" name="AutoShape 91"/>
          <p:cNvSpPr/>
          <p:nvPr/>
        </p:nvSpPr>
        <p:spPr>
          <a:xfrm flipH="1">
            <a:off x="10299977" y="3196683"/>
            <a:ext cx="1460417" cy="3483445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2" name="AutoShape 92"/>
          <p:cNvSpPr/>
          <p:nvPr/>
        </p:nvSpPr>
        <p:spPr>
          <a:xfrm flipH="1">
            <a:off x="10737602" y="4858634"/>
            <a:ext cx="1072611" cy="2662161"/>
          </a:xfrm>
          <a:prstGeom prst="line">
            <a:avLst/>
          </a:prstGeom>
          <a:ln w="66675" cap="flat">
            <a:solidFill>
              <a:srgbClr val="9B3626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3" name="AutoShape 93"/>
          <p:cNvSpPr/>
          <p:nvPr/>
        </p:nvSpPr>
        <p:spPr>
          <a:xfrm flipV="1">
            <a:off x="7183683" y="4280036"/>
            <a:ext cx="972234" cy="2284414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4" name="AutoShape 94"/>
          <p:cNvSpPr/>
          <p:nvPr/>
        </p:nvSpPr>
        <p:spPr>
          <a:xfrm flipV="1">
            <a:off x="7183682" y="4858634"/>
            <a:ext cx="1135119" cy="3329596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5" name="AutoShape 95"/>
          <p:cNvSpPr/>
          <p:nvPr/>
        </p:nvSpPr>
        <p:spPr>
          <a:xfrm flipH="1" flipV="1">
            <a:off x="10162641" y="5140694"/>
            <a:ext cx="1597753" cy="4423668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6" name="AutoShape 96"/>
          <p:cNvSpPr/>
          <p:nvPr/>
        </p:nvSpPr>
        <p:spPr>
          <a:xfrm flipV="1">
            <a:off x="7183683" y="5252016"/>
            <a:ext cx="1597753" cy="4312346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7" name="AutoShape 97"/>
          <p:cNvSpPr/>
          <p:nvPr/>
        </p:nvSpPr>
        <p:spPr>
          <a:xfrm flipH="1" flipV="1">
            <a:off x="10531863" y="4280036"/>
            <a:ext cx="1228531" cy="1949267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8" name="AutoShape 98"/>
          <p:cNvSpPr/>
          <p:nvPr/>
        </p:nvSpPr>
        <p:spPr>
          <a:xfrm flipH="1" flipV="1">
            <a:off x="10406876" y="4712389"/>
            <a:ext cx="1353517" cy="3716231"/>
          </a:xfrm>
          <a:prstGeom prst="line">
            <a:avLst/>
          </a:prstGeom>
          <a:ln w="66675" cap="flat">
            <a:solidFill>
              <a:srgbClr val="266C2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6374577" y="6182234"/>
            <a:ext cx="1880243" cy="3733335"/>
          </a:xfrm>
          <a:custGeom>
            <a:avLst/>
            <a:gdLst/>
            <a:ahLst/>
            <a:cxnLst/>
            <a:rect l="l" t="t" r="r" b="b"/>
            <a:pathLst>
              <a:path w="1880243" h="3733335">
                <a:moveTo>
                  <a:pt x="0" y="0"/>
                </a:moveTo>
                <a:lnTo>
                  <a:pt x="1880243" y="0"/>
                </a:lnTo>
                <a:lnTo>
                  <a:pt x="1880243" y="3733335"/>
                </a:lnTo>
                <a:lnTo>
                  <a:pt x="0" y="3733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5073018" y="8655102"/>
            <a:ext cx="3181801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5" y="0"/>
                </a:lnTo>
                <a:lnTo>
                  <a:pt x="3154905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435807" y="-783271"/>
            <a:ext cx="13447597" cy="3447752"/>
            <a:chOff x="0" y="-274027"/>
            <a:chExt cx="3541754" cy="9080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16246" cy="406400"/>
            </a:xfrm>
            <a:custGeom>
              <a:avLst/>
              <a:gdLst/>
              <a:ahLst/>
              <a:cxnLst/>
              <a:rect l="l" t="t" r="r" b="b"/>
              <a:pathLst>
                <a:path w="3416246" h="406400">
                  <a:moveTo>
                    <a:pt x="0" y="0"/>
                  </a:moveTo>
                  <a:lnTo>
                    <a:pt x="3416246" y="0"/>
                  </a:lnTo>
                  <a:lnTo>
                    <a:pt x="3416246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8972" y="-274027"/>
              <a:ext cx="3512782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Hoàn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thành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bảng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sau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vào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vở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: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924099" y="0"/>
            <a:ext cx="2104890" cy="2104890"/>
          </a:xfrm>
          <a:custGeom>
            <a:avLst/>
            <a:gdLst/>
            <a:ahLst/>
            <a:cxnLst/>
            <a:rect l="l" t="t" r="r" b="b"/>
            <a:pathLst>
              <a:path w="2104890" h="2104890">
                <a:moveTo>
                  <a:pt x="0" y="0"/>
                </a:moveTo>
                <a:lnTo>
                  <a:pt x="2104890" y="0"/>
                </a:lnTo>
                <a:lnTo>
                  <a:pt x="2104890" y="2104890"/>
                </a:lnTo>
                <a:lnTo>
                  <a:pt x="0" y="2104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23071" y="7717415"/>
            <a:ext cx="1241481" cy="2231421"/>
          </a:xfrm>
          <a:custGeom>
            <a:avLst/>
            <a:gdLst/>
            <a:ahLst/>
            <a:cxnLst/>
            <a:rect l="l" t="t" r="r" b="b"/>
            <a:pathLst>
              <a:path w="1241481" h="2231421">
                <a:moveTo>
                  <a:pt x="0" y="0"/>
                </a:moveTo>
                <a:lnTo>
                  <a:pt x="1241482" y="0"/>
                </a:lnTo>
                <a:lnTo>
                  <a:pt x="1241482" y="2231421"/>
                </a:lnTo>
                <a:lnTo>
                  <a:pt x="0" y="22314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050185"/>
              </p:ext>
            </p:extLst>
          </p:nvPr>
        </p:nvGraphicFramePr>
        <p:xfrm>
          <a:off x="2429561" y="4487765"/>
          <a:ext cx="13406834" cy="3923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7246">
                  <a:extLst>
                    <a:ext uri="{9D8B030D-6E8A-4147-A177-3AD203B41FA5}">
                      <a16:colId xmlns:a16="http://schemas.microsoft.com/office/drawing/2014/main" val="2514974830"/>
                    </a:ext>
                  </a:extLst>
                </a:gridCol>
                <a:gridCol w="4151440">
                  <a:extLst>
                    <a:ext uri="{9D8B030D-6E8A-4147-A177-3AD203B41FA5}">
                      <a16:colId xmlns:a16="http://schemas.microsoft.com/office/drawing/2014/main" val="2586450729"/>
                    </a:ext>
                  </a:extLst>
                </a:gridCol>
                <a:gridCol w="3368148">
                  <a:extLst>
                    <a:ext uri="{9D8B030D-6E8A-4147-A177-3AD203B41FA5}">
                      <a16:colId xmlns:a16="http://schemas.microsoft.com/office/drawing/2014/main" val="2923968978"/>
                    </a:ext>
                  </a:extLst>
                </a:gridCol>
              </a:tblGrid>
              <a:tr h="1401449"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GB" sz="3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F4B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49504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17937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05060"/>
                  </a:ext>
                </a:extLst>
              </a:tr>
              <a:tr h="840850">
                <a:tc>
                  <a:txBody>
                    <a:bodyPr/>
                    <a:lstStyle/>
                    <a:p>
                      <a:r>
                        <a:rPr lang="en-GB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36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GB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7716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>
          <a:xfrm>
            <a:off x="2429561" y="4518271"/>
            <a:ext cx="5867400" cy="13335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563299" y="5243980"/>
            <a:ext cx="2150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38942" y="4432959"/>
            <a:ext cx="1258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39208" y="2383103"/>
            <a:ext cx="15350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ĐẶC ĐIỂM DÂN CƯ, HOẠT ĐỘNG SẢN XUẤT VÀ MỘT SỐ NÉT VĂN HÓA CỦA VÙNG TRUNG DU VÀ MIỀN NÚI BẮC BỘ </a:t>
            </a: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VÀ VÙNG ĐỒNG BẰNG BẮC BỘ.</a:t>
            </a:r>
          </a:p>
        </p:txBody>
      </p:sp>
      <p:sp>
        <p:nvSpPr>
          <p:cNvPr id="32" name="Freeform 15"/>
          <p:cNvSpPr/>
          <p:nvPr/>
        </p:nvSpPr>
        <p:spPr>
          <a:xfrm>
            <a:off x="936310" y="9254486"/>
            <a:ext cx="3218999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5" y="0"/>
                </a:lnTo>
                <a:lnTo>
                  <a:pt x="3154905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413533" y="7204698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169287" y="532646"/>
            <a:ext cx="10753953" cy="3677463"/>
            <a:chOff x="6169287" y="532646"/>
            <a:chExt cx="10753953" cy="3677463"/>
          </a:xfrm>
        </p:grpSpPr>
        <p:grpSp>
          <p:nvGrpSpPr>
            <p:cNvPr id="7" name="Group 7"/>
            <p:cNvGrpSpPr/>
            <p:nvPr/>
          </p:nvGrpSpPr>
          <p:grpSpPr>
            <a:xfrm>
              <a:off x="6169287" y="532646"/>
              <a:ext cx="9343649" cy="2459400"/>
              <a:chOff x="0" y="0"/>
              <a:chExt cx="12458198" cy="3279201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0" y="0"/>
                <a:ext cx="12458198" cy="1714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>
                    <a:solidFill>
                      <a:srgbClr val="FFCD50"/>
                    </a:solidFill>
                    <a:latin typeface="Noto Serif Display Bold"/>
                  </a:rPr>
                  <a:t>Nhiệm vụ</a:t>
                </a: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2118632"/>
                <a:ext cx="12458198" cy="116056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727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169287" y="1962999"/>
              <a:ext cx="10753953" cy="2247110"/>
              <a:chOff x="0" y="0"/>
              <a:chExt cx="2832317" cy="59183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832317" cy="591832"/>
              </a:xfrm>
              <a:custGeom>
                <a:avLst/>
                <a:gdLst/>
                <a:ahLst/>
                <a:cxnLst/>
                <a:rect l="l" t="t" r="r" b="b"/>
                <a:pathLst>
                  <a:path w="2832317" h="591832">
                    <a:moveTo>
                      <a:pt x="0" y="0"/>
                    </a:moveTo>
                    <a:lnTo>
                      <a:pt x="2832317" y="0"/>
                    </a:lnTo>
                    <a:lnTo>
                      <a:pt x="2832317" y="591832"/>
                    </a:lnTo>
                    <a:lnTo>
                      <a:pt x="0" y="591832"/>
                    </a:lnTo>
                    <a:close/>
                  </a:path>
                </a:pathLst>
              </a:custGeom>
              <a:solidFill>
                <a:srgbClr val="F4F4F4"/>
              </a:solidFill>
              <a:ln w="66675" cap="sq">
                <a:solidFill>
                  <a:srgbClr val="468C48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6330751" y="2280514"/>
              <a:ext cx="10149829" cy="1597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nhóm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đôi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.</a:t>
              </a:r>
            </a:p>
            <a:p>
              <a:pPr marL="993139" lvl="1" indent="-496570">
                <a:lnSpc>
                  <a:spcPts val="64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Hoàn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thành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phiếu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học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tập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theo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4599" dirty="0" err="1">
                  <a:solidFill>
                    <a:srgbClr val="002B01"/>
                  </a:solidFill>
                  <a:latin typeface="Cambria"/>
                </a:rPr>
                <a:t>mẫu</a:t>
              </a:r>
              <a:r>
                <a:rPr lang="en-US" sz="4599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00" y="373034"/>
            <a:ext cx="11656562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30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025490" y="65209"/>
            <a:ext cx="4389422" cy="1069838"/>
          </a:xfrm>
          <a:custGeom>
            <a:avLst/>
            <a:gdLst/>
            <a:ahLst/>
            <a:cxnLst/>
            <a:rect l="l" t="t" r="r" b="b"/>
            <a:pathLst>
              <a:path w="1459831" h="406400">
                <a:moveTo>
                  <a:pt x="0" y="0"/>
                </a:moveTo>
                <a:lnTo>
                  <a:pt x="1459831" y="0"/>
                </a:lnTo>
                <a:lnTo>
                  <a:pt x="1459831" y="406400"/>
                </a:lnTo>
                <a:lnTo>
                  <a:pt x="0" y="406400"/>
                </a:lnTo>
                <a:close/>
              </a:path>
            </a:pathLst>
          </a:custGeom>
          <a:solidFill>
            <a:srgbClr val="468C48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025490" y="0"/>
            <a:ext cx="4252112" cy="10924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FFFFFF"/>
                </a:solidFill>
                <a:latin typeface="Noto Serif Display Bold"/>
              </a:rPr>
              <a:t>Kết</a:t>
            </a:r>
            <a:r>
              <a:rPr lang="en-US" sz="5400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Noto Serif Display Bold"/>
              </a:rPr>
              <a:t>quả</a:t>
            </a:r>
            <a:endParaRPr lang="en-US" sz="5400" dirty="0">
              <a:solidFill>
                <a:srgbClr val="FFFFFF"/>
              </a:solidFill>
              <a:latin typeface="Noto Serif Display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982372" y="-85227"/>
            <a:ext cx="1279261" cy="1262888"/>
          </a:xfrm>
          <a:custGeom>
            <a:avLst/>
            <a:gdLst/>
            <a:ahLst/>
            <a:cxnLst/>
            <a:rect l="l" t="t" r="r" b="b"/>
            <a:pathLst>
              <a:path w="1811977" h="1811977">
                <a:moveTo>
                  <a:pt x="0" y="0"/>
                </a:moveTo>
                <a:lnTo>
                  <a:pt x="1811977" y="0"/>
                </a:lnTo>
                <a:lnTo>
                  <a:pt x="1811977" y="1811977"/>
                </a:lnTo>
                <a:lnTo>
                  <a:pt x="0" y="1811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376087"/>
              </p:ext>
            </p:extLst>
          </p:nvPr>
        </p:nvGraphicFramePr>
        <p:xfrm>
          <a:off x="0" y="1177660"/>
          <a:ext cx="18287999" cy="90770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6141">
                  <a:extLst>
                    <a:ext uri="{9D8B030D-6E8A-4147-A177-3AD203B41FA5}">
                      <a16:colId xmlns:a16="http://schemas.microsoft.com/office/drawing/2014/main" val="2514974830"/>
                    </a:ext>
                  </a:extLst>
                </a:gridCol>
                <a:gridCol w="8757433">
                  <a:extLst>
                    <a:ext uri="{9D8B030D-6E8A-4147-A177-3AD203B41FA5}">
                      <a16:colId xmlns:a16="http://schemas.microsoft.com/office/drawing/2014/main" val="2586450729"/>
                    </a:ext>
                  </a:extLst>
                </a:gridCol>
                <a:gridCol w="4594425">
                  <a:extLst>
                    <a:ext uri="{9D8B030D-6E8A-4147-A177-3AD203B41FA5}">
                      <a16:colId xmlns:a16="http://schemas.microsoft.com/office/drawing/2014/main" val="2923968978"/>
                    </a:ext>
                  </a:extLst>
                </a:gridCol>
              </a:tblGrid>
              <a:tr h="148750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Trung</a:t>
                      </a:r>
                      <a:r>
                        <a:rPr lang="en-GB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 </a:t>
                      </a:r>
                      <a:r>
                        <a:rPr lang="en-GB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28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4B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949504"/>
                  </a:ext>
                </a:extLst>
              </a:tr>
              <a:tr h="1908743">
                <a:tc>
                  <a:txBody>
                    <a:bodyPr/>
                    <a:lstStyle/>
                    <a:p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Dao,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Nùng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thớt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tộc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Dìu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nhất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317937"/>
                  </a:ext>
                </a:extLst>
              </a:tr>
              <a:tr h="1908743">
                <a:tc>
                  <a:txBody>
                    <a:bodyPr/>
                    <a:lstStyle/>
                    <a:p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ruộng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thang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endParaRPr lang="en-GB" sz="32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khoáng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GB" sz="32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truyền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05060"/>
                  </a:ext>
                </a:extLst>
              </a:tr>
              <a:tr h="3267510">
                <a:tc>
                  <a:txBody>
                    <a:bodyPr/>
                    <a:lstStyle/>
                    <a:p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Tào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Lồng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Tồng</a:t>
                      </a:r>
                      <a:endParaRPr lang="en-GB" sz="3200" baseline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hát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múa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hát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Then,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múa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Xòe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phiên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đây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hóa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vùng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Lào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chợ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San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(Lai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quê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truyền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gắn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liền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lũy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tre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giếng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nhiều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như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Lim,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lễ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777162"/>
                  </a:ext>
                </a:extLst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640155" y="1714500"/>
            <a:ext cx="4617645" cy="131706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40155" y="2475914"/>
            <a:ext cx="2150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79941" y="1714500"/>
            <a:ext cx="12580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endParaRPr lang="en-GB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45230" y="3462070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037473" y="0"/>
            <a:ext cx="16006366" cy="3105404"/>
            <a:chOff x="0" y="0"/>
            <a:chExt cx="4215668" cy="8178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215669" cy="817884"/>
            </a:xfrm>
            <a:custGeom>
              <a:avLst/>
              <a:gdLst/>
              <a:ahLst/>
              <a:cxnLst/>
              <a:rect l="l" t="t" r="r" b="b"/>
              <a:pathLst>
                <a:path w="4215669" h="817884">
                  <a:moveTo>
                    <a:pt x="0" y="0"/>
                  </a:moveTo>
                  <a:lnTo>
                    <a:pt x="4215669" y="0"/>
                  </a:lnTo>
                  <a:lnTo>
                    <a:pt x="4215669" y="817884"/>
                  </a:lnTo>
                  <a:lnTo>
                    <a:pt x="0" y="817884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9401" y="3300439"/>
            <a:ext cx="13707728" cy="6742938"/>
            <a:chOff x="0" y="0"/>
            <a:chExt cx="2640995" cy="13965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40995" cy="1396546"/>
            </a:xfrm>
            <a:custGeom>
              <a:avLst/>
              <a:gdLst/>
              <a:ahLst/>
              <a:cxnLst/>
              <a:rect l="l" t="t" r="r" b="b"/>
              <a:pathLst>
                <a:path w="2640995" h="1396546">
                  <a:moveTo>
                    <a:pt x="0" y="0"/>
                  </a:moveTo>
                  <a:lnTo>
                    <a:pt x="2640995" y="0"/>
                  </a:lnTo>
                  <a:lnTo>
                    <a:pt x="2640995" y="1396546"/>
                  </a:lnTo>
                  <a:lnTo>
                    <a:pt x="0" y="1396546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2156" tIns="52156" rIns="52156" bIns="52156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052879" y="3706954"/>
            <a:ext cx="10809837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5400" dirty="0" err="1">
                <a:solidFill>
                  <a:srgbClr val="002B01"/>
                </a:solidFill>
                <a:latin typeface="Cambria"/>
              </a:rPr>
              <a:t>Tên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danh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lam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thắng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cảnh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hoặc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di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tích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lịch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sử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-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văn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hóa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5400" dirty="0" err="1">
                <a:solidFill>
                  <a:srgbClr val="002B01"/>
                </a:solidFill>
                <a:latin typeface="Cambria"/>
              </a:rPr>
              <a:t>Những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cụ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thể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để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giữ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gìn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và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phát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huy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giá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trị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của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danh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lam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thắng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cảnh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hoặc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di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tích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lịch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sử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-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văn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hóa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886660" lvl="1" indent="-443330">
              <a:lnSpc>
                <a:spcPts val="5749"/>
              </a:lnSpc>
              <a:buFont typeface="Arial"/>
              <a:buChar char="•"/>
            </a:pPr>
            <a:r>
              <a:rPr lang="en-US" sz="5400" dirty="0">
                <a:solidFill>
                  <a:srgbClr val="002B01"/>
                </a:solidFill>
                <a:latin typeface="Cambria"/>
              </a:rPr>
              <a:t>Ý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nghĩa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của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những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5400" dirty="0" err="1">
                <a:solidFill>
                  <a:srgbClr val="002B01"/>
                </a:solidFill>
                <a:latin typeface="Cambria"/>
              </a:rPr>
              <a:t>đó</a:t>
            </a:r>
            <a:r>
              <a:rPr lang="en-US" sz="5400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>
              <a:lnSpc>
                <a:spcPts val="5749"/>
              </a:lnSpc>
              <a:spcBef>
                <a:spcPct val="0"/>
              </a:spcBef>
            </a:pPr>
            <a:endParaRPr lang="en-US" sz="5400" dirty="0">
              <a:solidFill>
                <a:srgbClr val="002B01"/>
              </a:solidFill>
              <a:latin typeface="Cambria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-505035" y="4205619"/>
            <a:ext cx="3751484" cy="5255840"/>
          </a:xfrm>
          <a:custGeom>
            <a:avLst/>
            <a:gdLst/>
            <a:ahLst/>
            <a:cxnLst/>
            <a:rect l="l" t="t" r="r" b="b"/>
            <a:pathLst>
              <a:path w="3751484" h="5255840">
                <a:moveTo>
                  <a:pt x="0" y="0"/>
                </a:moveTo>
                <a:lnTo>
                  <a:pt x="3751484" y="0"/>
                </a:lnTo>
                <a:lnTo>
                  <a:pt x="3751484" y="5255839"/>
                </a:lnTo>
                <a:lnTo>
                  <a:pt x="0" y="5255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9927" y="0"/>
            <a:ext cx="2017546" cy="2017546"/>
          </a:xfrm>
          <a:custGeom>
            <a:avLst/>
            <a:gdLst/>
            <a:ahLst/>
            <a:cxnLst/>
            <a:rect l="l" t="t" r="r" b="b"/>
            <a:pathLst>
              <a:path w="2017546" h="2017546">
                <a:moveTo>
                  <a:pt x="0" y="0"/>
                </a:moveTo>
                <a:lnTo>
                  <a:pt x="2017546" y="0"/>
                </a:lnTo>
                <a:lnTo>
                  <a:pt x="2017546" y="2017546"/>
                </a:lnTo>
                <a:lnTo>
                  <a:pt x="0" y="2017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318735" y="286512"/>
            <a:ext cx="15421262" cy="251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5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Xây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dựng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bảng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dự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kiến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những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việc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làm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để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góp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phần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gìn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giữ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và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phát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huy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giá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trị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của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danh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lam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thắng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cảnh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hoặc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một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di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tích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lịch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sử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-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văn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hóa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ở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địa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phương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em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(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theo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gợi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ý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dưới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 </a:t>
            </a:r>
            <a:r>
              <a:rPr lang="en-US" sz="3999" dirty="0" err="1">
                <a:solidFill>
                  <a:srgbClr val="FFFFFF"/>
                </a:solidFill>
                <a:latin typeface="Noto Serif Display Bold"/>
              </a:rPr>
              <a:t>đây</a:t>
            </a:r>
            <a:r>
              <a:rPr lang="en-US" sz="3999" dirty="0">
                <a:solidFill>
                  <a:srgbClr val="FFFFFF"/>
                </a:solidFill>
                <a:latin typeface="Noto Serif Display Bold"/>
              </a:rPr>
              <a:t>).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6169287" y="532646"/>
            <a:ext cx="9343649" cy="2459400"/>
            <a:chOff x="0" y="0"/>
            <a:chExt cx="12458198" cy="3279201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12458198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>
                  <a:solidFill>
                    <a:srgbClr val="FFCD50"/>
                  </a:solidFill>
                  <a:latin typeface="Noto Serif Display Bold"/>
                </a:rPr>
                <a:t>Nhiệm vụ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118632"/>
              <a:ext cx="12458198" cy="1160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27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169287" y="1962999"/>
            <a:ext cx="10753953" cy="2247110"/>
            <a:chOff x="0" y="0"/>
            <a:chExt cx="2832317" cy="591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2317" cy="591832"/>
            </a:xfrm>
            <a:custGeom>
              <a:avLst/>
              <a:gdLst/>
              <a:ahLst/>
              <a:cxnLst/>
              <a:rect l="l" t="t" r="r" b="b"/>
              <a:pathLst>
                <a:path w="2832317" h="591832">
                  <a:moveTo>
                    <a:pt x="0" y="0"/>
                  </a:moveTo>
                  <a:lnTo>
                    <a:pt x="2832317" y="0"/>
                  </a:lnTo>
                  <a:lnTo>
                    <a:pt x="2832317" y="591832"/>
                  </a:lnTo>
                  <a:lnTo>
                    <a:pt x="0" y="591832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30751" y="2280514"/>
            <a:ext cx="10149829" cy="1597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39" lvl="1" indent="-496570">
              <a:lnSpc>
                <a:spcPts val="6439"/>
              </a:lnSpc>
              <a:buFont typeface="Arial"/>
              <a:buChar char="•"/>
            </a:pPr>
            <a:r>
              <a:rPr lang="en-US" sz="4599" dirty="0" err="1">
                <a:solidFill>
                  <a:srgbClr val="002B01"/>
                </a:solidFill>
                <a:latin typeface="Cambria"/>
              </a:rPr>
              <a:t>Làm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việc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cá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nhân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.</a:t>
            </a:r>
          </a:p>
          <a:p>
            <a:pPr marL="993139" lvl="1" indent="-496570">
              <a:lnSpc>
                <a:spcPts val="6439"/>
              </a:lnSpc>
              <a:spcBef>
                <a:spcPct val="0"/>
              </a:spcBef>
              <a:buFont typeface="Arial"/>
              <a:buChar char="•"/>
            </a:pPr>
            <a:r>
              <a:rPr lang="en-US" sz="4599" dirty="0" err="1">
                <a:solidFill>
                  <a:srgbClr val="002B01"/>
                </a:solidFill>
                <a:latin typeface="Cambria"/>
              </a:rPr>
              <a:t>Hoàn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thành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phiếu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học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tập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theo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 </a:t>
            </a:r>
            <a:r>
              <a:rPr lang="en-US" sz="4599" dirty="0" err="1">
                <a:solidFill>
                  <a:srgbClr val="002B01"/>
                </a:solidFill>
                <a:latin typeface="Cambria"/>
              </a:rPr>
              <a:t>mẫu</a:t>
            </a:r>
            <a:r>
              <a:rPr lang="en-US" sz="4599" dirty="0">
                <a:solidFill>
                  <a:srgbClr val="002B01"/>
                </a:solidFill>
                <a:latin typeface="Cambria"/>
              </a:rPr>
              <a:t>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419600" y="3971489"/>
            <a:ext cx="14621382" cy="6218581"/>
            <a:chOff x="6203678" y="3971489"/>
            <a:chExt cx="10489090" cy="621858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52800" l="566" r="98656">
                          <a14:foregroundMark x1="85219" y1="6650" x2="84653" y2="6650"/>
                          <a14:foregroundMark x1="52051" y1="6500" x2="56011" y2="7050"/>
                          <a14:foregroundMark x1="52263" y1="5900" x2="54950" y2="6100"/>
                          <a14:foregroundMark x1="67539" y1="4250" x2="67539" y2="4250"/>
                          <a14:foregroundMark x1="71216" y1="1250" x2="71216" y2="1250"/>
                          <a14:foregroundMark x1="74682" y1="900" x2="74682" y2="900"/>
                          <a14:foregroundMark x1="79915" y1="1850" x2="79915" y2="1850"/>
                          <a14:foregroundMark x1="81754" y1="4050" x2="81754" y2="4050"/>
                          <a14:foregroundMark x1="61740" y1="5750" x2="69165" y2="5750"/>
                        </a14:backgroundRemoval>
                      </a14:imgEffect>
                    </a14:imgLayer>
                  </a14:imgProps>
                </a:ext>
              </a:extLst>
            </a:blip>
            <a:srcRect b="46774"/>
            <a:stretch/>
          </p:blipFill>
          <p:spPr>
            <a:xfrm>
              <a:off x="6203678" y="3971489"/>
              <a:ext cx="10489090" cy="6218581"/>
            </a:xfrm>
            <a:prstGeom prst="rect">
              <a:avLst/>
            </a:prstGeom>
          </p:spPr>
        </p:pic>
        <p:sp>
          <p:nvSpPr>
            <p:cNvPr id="15" name="TextBox 22"/>
            <p:cNvSpPr txBox="1"/>
            <p:nvPr/>
          </p:nvSpPr>
          <p:spPr>
            <a:xfrm>
              <a:off x="7529911" y="6526782"/>
              <a:ext cx="79830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43330" lvl="1"/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2.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Những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cụ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thể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để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giữ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gìn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phát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huy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giá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trị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danh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lam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thắng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cảnh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hoặc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lịch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sử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hóa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  <a:p>
              <a:pPr>
                <a:spcBef>
                  <a:spcPct val="0"/>
                </a:spcBef>
              </a:pPr>
              <a:endParaRPr lang="en-US" sz="2400" b="1" dirty="0">
                <a:solidFill>
                  <a:srgbClr val="002B01"/>
                </a:solidFill>
                <a:latin typeface="Cambri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473922" y="4982941"/>
              <a:ext cx="6172953" cy="7105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43330" lvl="1">
                <a:lnSpc>
                  <a:spcPts val="5749"/>
                </a:lnSpc>
              </a:pP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1.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Tên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danh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lam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thắng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cảnh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hoặc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lịch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sử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hóa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43265" y="8027521"/>
              <a:ext cx="3962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43330" lvl="1" algn="just"/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3. Ý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nghĩa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những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việc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làm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400" b="1" dirty="0" err="1">
                  <a:solidFill>
                    <a:srgbClr val="002B01"/>
                  </a:solidFill>
                  <a:latin typeface="Cambria"/>
                </a:rPr>
                <a:t>đó</a:t>
              </a:r>
              <a:r>
                <a:rPr lang="en-US" sz="2400" b="1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7907741" y="5993279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907741" y="63627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07741" y="7288679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907741" y="76581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907741" y="8027521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907741" y="8648700"/>
              <a:ext cx="7662345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81528" y="1235000"/>
            <a:ext cx="10528705" cy="81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182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943600" y="1485900"/>
            <a:ext cx="9216851" cy="5119067"/>
            <a:chOff x="5642150" y="169587"/>
            <a:chExt cx="9216851" cy="5119067"/>
          </a:xfrm>
        </p:grpSpPr>
        <p:sp>
          <p:nvSpPr>
            <p:cNvPr id="9" name="Freeform 26"/>
            <p:cNvSpPr/>
            <p:nvPr/>
          </p:nvSpPr>
          <p:spPr>
            <a:xfrm>
              <a:off x="5715001" y="1636484"/>
              <a:ext cx="9144000" cy="3652170"/>
            </a:xfrm>
            <a:custGeom>
              <a:avLst/>
              <a:gdLst/>
              <a:ahLst/>
              <a:cxnLst/>
              <a:rect l="l" t="t" r="r" b="b"/>
              <a:pathLst>
                <a:path w="2640995" h="1283057">
                  <a:moveTo>
                    <a:pt x="0" y="0"/>
                  </a:moveTo>
                  <a:lnTo>
                    <a:pt x="2640995" y="0"/>
                  </a:lnTo>
                  <a:lnTo>
                    <a:pt x="2640995" y="1283057"/>
                  </a:lnTo>
                  <a:lnTo>
                    <a:pt x="0" y="1283057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5642150" y="169587"/>
              <a:ext cx="8851555" cy="4530605"/>
              <a:chOff x="-782924" y="-249394"/>
              <a:chExt cx="11802075" cy="6040806"/>
            </a:xfrm>
          </p:grpSpPr>
          <p:sp>
            <p:nvSpPr>
              <p:cNvPr id="4" name="TextBox 4"/>
              <p:cNvSpPr txBox="1"/>
              <p:nvPr/>
            </p:nvSpPr>
            <p:spPr>
              <a:xfrm>
                <a:off x="-782924" y="-249394"/>
                <a:ext cx="11802075" cy="174406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Nhiệm</a:t>
                </a:r>
                <a:r>
                  <a:rPr lang="en-US" sz="8499" dirty="0">
                    <a:solidFill>
                      <a:srgbClr val="F4F4F4"/>
                    </a:solidFill>
                    <a:latin typeface="Noto Serif Display Bold"/>
                  </a:rPr>
                  <a:t> </a:t>
                </a: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vụ</a:t>
                </a:r>
                <a:endParaRPr lang="en-US" sz="8499" dirty="0">
                  <a:solidFill>
                    <a:srgbClr val="F4F4F4"/>
                  </a:solidFill>
                  <a:latin typeface="Noto Serif Display Bold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-76191" y="2200686"/>
                <a:ext cx="10388610" cy="359072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6213" lvl="1" algn="just">
                  <a:lnSpc>
                    <a:spcPts val="7000"/>
                  </a:lnSpc>
                </a:pP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-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Nêu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những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em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ghi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nhớ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được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qua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những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bài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học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địa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000" dirty="0" err="1">
                    <a:solidFill>
                      <a:srgbClr val="468C48"/>
                    </a:solidFill>
                    <a:latin typeface="Cambria"/>
                  </a:rPr>
                  <a:t>lí</a:t>
                </a:r>
                <a:r>
                  <a:rPr lang="en-US" sz="5000" dirty="0">
                    <a:solidFill>
                      <a:srgbClr val="468C48"/>
                    </a:solidFill>
                    <a:latin typeface="Cambria"/>
                  </a:rPr>
                  <a:t>.</a:t>
                </a:r>
              </a:p>
            </p:txBody>
          </p:sp>
        </p:grpSp>
      </p:grpSp>
      <p:sp>
        <p:nvSpPr>
          <p:cNvPr id="6" name="Freeform 6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380649" y="4439783"/>
            <a:ext cx="6866765" cy="5828167"/>
          </a:xfrm>
          <a:custGeom>
            <a:avLst/>
            <a:gdLst/>
            <a:ahLst/>
            <a:cxnLst/>
            <a:rect l="l" t="t" r="r" b="b"/>
            <a:pathLst>
              <a:path w="6866765" h="5828167">
                <a:moveTo>
                  <a:pt x="0" y="0"/>
                </a:moveTo>
                <a:lnTo>
                  <a:pt x="6866765" y="0"/>
                </a:lnTo>
                <a:lnTo>
                  <a:pt x="6866765" y="5828167"/>
                </a:lnTo>
                <a:lnTo>
                  <a:pt x="0" y="582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2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99031" y="1338696"/>
            <a:ext cx="10790855" cy="81388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413533" y="7019341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978412" y="868004"/>
            <a:ext cx="10480788" cy="5189897"/>
            <a:chOff x="5978412" y="868004"/>
            <a:chExt cx="9682774" cy="5189897"/>
          </a:xfrm>
        </p:grpSpPr>
        <p:sp>
          <p:nvSpPr>
            <p:cNvPr id="16" name="Freeform 26"/>
            <p:cNvSpPr/>
            <p:nvPr/>
          </p:nvSpPr>
          <p:spPr>
            <a:xfrm>
              <a:off x="6343468" y="2291033"/>
              <a:ext cx="9317718" cy="3766868"/>
            </a:xfrm>
            <a:custGeom>
              <a:avLst/>
              <a:gdLst/>
              <a:ahLst/>
              <a:cxnLst/>
              <a:rect l="l" t="t" r="r" b="b"/>
              <a:pathLst>
                <a:path w="2640995" h="1283057">
                  <a:moveTo>
                    <a:pt x="0" y="0"/>
                  </a:moveTo>
                  <a:lnTo>
                    <a:pt x="2640995" y="0"/>
                  </a:lnTo>
                  <a:lnTo>
                    <a:pt x="2640995" y="1283057"/>
                  </a:lnTo>
                  <a:lnTo>
                    <a:pt x="0" y="1283057"/>
                  </a:lnTo>
                  <a:close/>
                </a:path>
              </a:pathLst>
            </a:custGeom>
            <a:solidFill>
              <a:srgbClr val="F4F4F4"/>
            </a:solidFill>
            <a:ln w="66675" cap="sq">
              <a:solidFill>
                <a:srgbClr val="468C48"/>
              </a:solidFill>
              <a:prstDash val="dash"/>
              <a:miter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5978412" y="868004"/>
              <a:ext cx="9343650" cy="4642117"/>
              <a:chOff x="270903" y="-178963"/>
              <a:chExt cx="12458199" cy="6189492"/>
            </a:xfrm>
          </p:grpSpPr>
          <p:sp>
            <p:nvSpPr>
              <p:cNvPr id="8" name="TextBox 8"/>
              <p:cNvSpPr txBox="1"/>
              <p:nvPr/>
            </p:nvSpPr>
            <p:spPr>
              <a:xfrm>
                <a:off x="270903" y="-178963"/>
                <a:ext cx="12458198" cy="171450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10199"/>
                  </a:lnSpc>
                  <a:spcBef>
                    <a:spcPct val="0"/>
                  </a:spcBef>
                </a:pP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Dặn</a:t>
                </a:r>
                <a:r>
                  <a:rPr lang="en-US" sz="8499" dirty="0">
                    <a:solidFill>
                      <a:srgbClr val="F4F4F4"/>
                    </a:solidFill>
                    <a:latin typeface="Noto Serif Display Bold"/>
                  </a:rPr>
                  <a:t> </a:t>
                </a:r>
                <a:r>
                  <a:rPr lang="en-US" sz="8499" dirty="0" err="1">
                    <a:solidFill>
                      <a:srgbClr val="F4F4F4"/>
                    </a:solidFill>
                    <a:latin typeface="Noto Serif Display Bold"/>
                  </a:rPr>
                  <a:t>dò</a:t>
                </a:r>
                <a:r>
                  <a:rPr lang="en-US" sz="8499" dirty="0">
                    <a:solidFill>
                      <a:srgbClr val="F4F4F4"/>
                    </a:solidFill>
                    <a:latin typeface="Noto Serif Display Bold"/>
                  </a:rPr>
                  <a:t>:</a:t>
                </a: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270904" y="2265913"/>
                <a:ext cx="12458198" cy="37446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1122679" lvl="1" indent="-561340" algn="just">
                  <a:lnSpc>
                    <a:spcPts val="7279"/>
                  </a:lnSpc>
                  <a:buFont typeface="Arial"/>
                  <a:buChar char="•"/>
                </a:pP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Ghi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nhớ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đã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học</a:t>
                </a:r>
                <a:endParaRPr lang="en-US" sz="5199" dirty="0">
                  <a:solidFill>
                    <a:srgbClr val="468C48"/>
                  </a:solidFill>
                  <a:latin typeface="Cambria"/>
                </a:endParaRPr>
              </a:p>
              <a:p>
                <a:pPr marL="1122679" lvl="1" indent="-561340" algn="just">
                  <a:lnSpc>
                    <a:spcPts val="7279"/>
                  </a:lnSpc>
                  <a:buFont typeface="Arial"/>
                  <a:buChar char="•"/>
                </a:pP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Chia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sẻ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kiến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thức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với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mọi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người</a:t>
                </a:r>
                <a:endParaRPr lang="en-US" sz="5199" dirty="0">
                  <a:solidFill>
                    <a:srgbClr val="468C48"/>
                  </a:solidFill>
                  <a:latin typeface="Cambria"/>
                </a:endParaRPr>
              </a:p>
              <a:p>
                <a:pPr marL="1122679" lvl="1" indent="-561340" algn="just">
                  <a:lnSpc>
                    <a:spcPts val="7279"/>
                  </a:lnSpc>
                  <a:spcBef>
                    <a:spcPct val="0"/>
                  </a:spcBef>
                  <a:buFont typeface="Arial"/>
                  <a:buChar char="•"/>
                </a:pP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Chuẩn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bị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bài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 </a:t>
                </a:r>
                <a:r>
                  <a:rPr lang="en-US" sz="5199" dirty="0" err="1">
                    <a:solidFill>
                      <a:srgbClr val="468C48"/>
                    </a:solidFill>
                    <a:latin typeface="Cambria"/>
                  </a:rPr>
                  <a:t>sau</a:t>
                </a:r>
                <a:r>
                  <a:rPr lang="en-US" sz="5199" dirty="0">
                    <a:solidFill>
                      <a:srgbClr val="468C48"/>
                    </a:solidFill>
                    <a:latin typeface="Cambria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6052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419100"/>
            <a:ext cx="17573653" cy="1001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67788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EA66F384-B98D-B35D-7813-464BEFAD9AC3}"/>
              </a:ext>
            </a:extLst>
          </p:cNvPr>
          <p:cNvSpPr txBox="1"/>
          <p:nvPr/>
        </p:nvSpPr>
        <p:spPr>
          <a:xfrm>
            <a:off x="4267200" y="266700"/>
            <a:ext cx="10113714" cy="1179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99"/>
              </a:lnSpc>
              <a:spcBef>
                <a:spcPct val="0"/>
              </a:spcBef>
            </a:pPr>
            <a:r>
              <a:rPr lang="en-US" sz="6000" dirty="0" err="1">
                <a:latin typeface="Noto Serif Display Bold"/>
              </a:rPr>
              <a:t>Ghi</a:t>
            </a:r>
            <a:r>
              <a:rPr lang="en-US" sz="6000" dirty="0">
                <a:latin typeface="Noto Serif Display Bold"/>
              </a:rPr>
              <a:t> </a:t>
            </a:r>
            <a:r>
              <a:rPr lang="en-US" sz="6000" dirty="0" err="1">
                <a:latin typeface="Noto Serif Display Bold"/>
              </a:rPr>
              <a:t>vở</a:t>
            </a:r>
            <a:endParaRPr lang="en-US" sz="6000" dirty="0">
              <a:latin typeface="Noto Serif Display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2D68B-4201-6F47-0681-603EC3810047}"/>
              </a:ext>
            </a:extLst>
          </p:cNvPr>
          <p:cNvSpPr txBox="1"/>
          <p:nvPr/>
        </p:nvSpPr>
        <p:spPr>
          <a:xfrm>
            <a:off x="919244" y="1562100"/>
            <a:ext cx="173687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Trung du </a:t>
            </a:r>
            <a:r>
              <a:rPr lang="en-GB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baseline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GB" sz="4000" b="1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baseline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GB" sz="4000" b="1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baseline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GB" sz="4000" b="1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baseline="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4000" b="1" baseline="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000" b="1" baseline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thớt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thang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khoáng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Chợ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GB" sz="4000" baseline="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37606-5261-3580-5E9A-3AC180E97D2F}"/>
              </a:ext>
            </a:extLst>
          </p:cNvPr>
          <p:cNvSpPr txBox="1"/>
          <p:nvPr/>
        </p:nvSpPr>
        <p:spPr>
          <a:xfrm>
            <a:off x="904496" y="5930121"/>
            <a:ext cx="1606844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ta.</a:t>
            </a: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lũy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</a:p>
          <a:p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Lim,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Loa,…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1523838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Mình đi du lịch thôi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654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687928" y="-995240"/>
            <a:ext cx="6554581" cy="11793518"/>
          </a:xfrm>
          <a:custGeom>
            <a:avLst/>
            <a:gdLst/>
            <a:ahLst/>
            <a:cxnLst/>
            <a:rect l="l" t="t" r="r" b="b"/>
            <a:pathLst>
              <a:path w="8349103" h="13387774">
                <a:moveTo>
                  <a:pt x="0" y="0"/>
                </a:moveTo>
                <a:lnTo>
                  <a:pt x="8349103" y="0"/>
                </a:lnTo>
                <a:lnTo>
                  <a:pt x="8349103" y="13387774"/>
                </a:lnTo>
                <a:lnTo>
                  <a:pt x="0" y="133877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788023" y="3514579"/>
            <a:ext cx="2942553" cy="4718380"/>
          </a:xfrm>
          <a:custGeom>
            <a:avLst/>
            <a:gdLst/>
            <a:ahLst/>
            <a:cxnLst/>
            <a:rect l="l" t="t" r="r" b="b"/>
            <a:pathLst>
              <a:path w="2942553" h="4718380">
                <a:moveTo>
                  <a:pt x="0" y="0"/>
                </a:moveTo>
                <a:lnTo>
                  <a:pt x="2942554" y="0"/>
                </a:lnTo>
                <a:lnTo>
                  <a:pt x="2942554" y="4718381"/>
                </a:lnTo>
                <a:lnTo>
                  <a:pt x="0" y="47183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7050">
            <a:off x="15058394" y="7661276"/>
            <a:ext cx="2229938" cy="1414997"/>
          </a:xfrm>
          <a:custGeom>
            <a:avLst/>
            <a:gdLst/>
            <a:ahLst/>
            <a:cxnLst/>
            <a:rect l="l" t="t" r="r" b="b"/>
            <a:pathLst>
              <a:path w="2229938" h="1414997">
                <a:moveTo>
                  <a:pt x="0" y="0"/>
                </a:moveTo>
                <a:lnTo>
                  <a:pt x="2229938" y="0"/>
                </a:lnTo>
                <a:lnTo>
                  <a:pt x="2229938" y="1414997"/>
                </a:lnTo>
                <a:lnTo>
                  <a:pt x="0" y="14149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22257" y="4294764"/>
            <a:ext cx="2941643" cy="5992236"/>
          </a:xfrm>
          <a:custGeom>
            <a:avLst/>
            <a:gdLst/>
            <a:ahLst/>
            <a:cxnLst/>
            <a:rect l="l" t="t" r="r" b="b"/>
            <a:pathLst>
              <a:path w="2941643" h="5992236">
                <a:moveTo>
                  <a:pt x="0" y="0"/>
                </a:moveTo>
                <a:lnTo>
                  <a:pt x="2941644" y="0"/>
                </a:lnTo>
                <a:lnTo>
                  <a:pt x="2941644" y="5992236"/>
                </a:lnTo>
                <a:lnTo>
                  <a:pt x="0" y="599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232731">
            <a:off x="2197620" y="675091"/>
            <a:ext cx="1890315" cy="2333723"/>
          </a:xfrm>
          <a:custGeom>
            <a:avLst/>
            <a:gdLst/>
            <a:ahLst/>
            <a:cxnLst/>
            <a:rect l="l" t="t" r="r" b="b"/>
            <a:pathLst>
              <a:path w="1890315" h="2333723">
                <a:moveTo>
                  <a:pt x="0" y="0"/>
                </a:moveTo>
                <a:lnTo>
                  <a:pt x="1890315" y="0"/>
                </a:lnTo>
                <a:lnTo>
                  <a:pt x="1890315" y="2333723"/>
                </a:lnTo>
                <a:lnTo>
                  <a:pt x="0" y="23337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48565" y="9014314"/>
            <a:ext cx="3888763" cy="1272686"/>
          </a:xfrm>
          <a:custGeom>
            <a:avLst/>
            <a:gdLst/>
            <a:ahLst/>
            <a:cxnLst/>
            <a:rect l="l" t="t" r="r" b="b"/>
            <a:pathLst>
              <a:path w="3888763" h="1272686">
                <a:moveTo>
                  <a:pt x="0" y="0"/>
                </a:moveTo>
                <a:lnTo>
                  <a:pt x="3888763" y="0"/>
                </a:lnTo>
                <a:lnTo>
                  <a:pt x="3888763" y="1272686"/>
                </a:lnTo>
                <a:lnTo>
                  <a:pt x="0" y="1272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52912" y="8715621"/>
            <a:ext cx="890226" cy="1600080"/>
          </a:xfrm>
          <a:custGeom>
            <a:avLst/>
            <a:gdLst/>
            <a:ahLst/>
            <a:cxnLst/>
            <a:rect l="l" t="t" r="r" b="b"/>
            <a:pathLst>
              <a:path w="890226" h="1600080">
                <a:moveTo>
                  <a:pt x="0" y="0"/>
                </a:moveTo>
                <a:lnTo>
                  <a:pt x="890226" y="0"/>
                </a:lnTo>
                <a:lnTo>
                  <a:pt x="890226" y="1600080"/>
                </a:lnTo>
                <a:lnTo>
                  <a:pt x="0" y="16000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373256" y="6301079"/>
            <a:ext cx="7829488" cy="3985921"/>
          </a:xfrm>
          <a:custGeom>
            <a:avLst/>
            <a:gdLst/>
            <a:ahLst/>
            <a:cxnLst/>
            <a:rect l="l" t="t" r="r" b="b"/>
            <a:pathLst>
              <a:path w="7829488" h="3985921">
                <a:moveTo>
                  <a:pt x="7829488" y="0"/>
                </a:moveTo>
                <a:lnTo>
                  <a:pt x="0" y="0"/>
                </a:lnTo>
                <a:lnTo>
                  <a:pt x="0" y="3985921"/>
                </a:lnTo>
                <a:lnTo>
                  <a:pt x="7829488" y="3985921"/>
                </a:lnTo>
                <a:lnTo>
                  <a:pt x="782948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256496" y="9383516"/>
            <a:ext cx="2791664" cy="903484"/>
          </a:xfrm>
          <a:custGeom>
            <a:avLst/>
            <a:gdLst/>
            <a:ahLst/>
            <a:cxnLst/>
            <a:rect l="l" t="t" r="r" b="b"/>
            <a:pathLst>
              <a:path w="2791664" h="903484">
                <a:moveTo>
                  <a:pt x="2791664" y="0"/>
                </a:moveTo>
                <a:lnTo>
                  <a:pt x="0" y="0"/>
                </a:lnTo>
                <a:lnTo>
                  <a:pt x="0" y="903484"/>
                </a:lnTo>
                <a:lnTo>
                  <a:pt x="2791664" y="903484"/>
                </a:lnTo>
                <a:lnTo>
                  <a:pt x="2791664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/>
          <p:cNvSpPr/>
          <p:nvPr/>
        </p:nvSpPr>
        <p:spPr>
          <a:xfrm>
            <a:off x="13081609" y="344673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9"/>
                </a:lnTo>
                <a:lnTo>
                  <a:pt x="0" y="30603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49409" y="1125531"/>
            <a:ext cx="12229636" cy="81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14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0872" y="4467105"/>
            <a:ext cx="163227" cy="163227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237122" y="5609516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60872" y="5039823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37122" y="6182234"/>
            <a:ext cx="163227" cy="163227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237122" y="6751927"/>
            <a:ext cx="163227" cy="16322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237122" y="7324645"/>
            <a:ext cx="163227" cy="16322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678406" y="3286886"/>
            <a:ext cx="3310170" cy="6742939"/>
          </a:xfrm>
          <a:custGeom>
            <a:avLst/>
            <a:gdLst/>
            <a:ahLst/>
            <a:cxnLst/>
            <a:rect l="l" t="t" r="r" b="b"/>
            <a:pathLst>
              <a:path w="3310170" h="6742939">
                <a:moveTo>
                  <a:pt x="0" y="0"/>
                </a:moveTo>
                <a:lnTo>
                  <a:pt x="3310170" y="0"/>
                </a:lnTo>
                <a:lnTo>
                  <a:pt x="3310170" y="6742939"/>
                </a:lnTo>
                <a:lnTo>
                  <a:pt x="0" y="674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4843276" y="4164014"/>
            <a:ext cx="2972818" cy="6055739"/>
          </a:xfrm>
          <a:custGeom>
            <a:avLst/>
            <a:gdLst/>
            <a:ahLst/>
            <a:cxnLst/>
            <a:rect l="l" t="t" r="r" b="b"/>
            <a:pathLst>
              <a:path w="2972818" h="6055739">
                <a:moveTo>
                  <a:pt x="0" y="0"/>
                </a:moveTo>
                <a:lnTo>
                  <a:pt x="2972818" y="0"/>
                </a:lnTo>
                <a:lnTo>
                  <a:pt x="2972818" y="6055739"/>
                </a:lnTo>
                <a:lnTo>
                  <a:pt x="0" y="6055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052016" y="9258300"/>
            <a:ext cx="3154905" cy="1032514"/>
          </a:xfrm>
          <a:custGeom>
            <a:avLst/>
            <a:gdLst/>
            <a:ahLst/>
            <a:cxnLst/>
            <a:rect l="l" t="t" r="r" b="b"/>
            <a:pathLst>
              <a:path w="3154905" h="1032514">
                <a:moveTo>
                  <a:pt x="0" y="0"/>
                </a:moveTo>
                <a:lnTo>
                  <a:pt x="3154904" y="0"/>
                </a:lnTo>
                <a:lnTo>
                  <a:pt x="3154904" y="1032514"/>
                </a:lnTo>
                <a:lnTo>
                  <a:pt x="0" y="10325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682255" y="8436477"/>
            <a:ext cx="946446" cy="1879224"/>
          </a:xfrm>
          <a:custGeom>
            <a:avLst/>
            <a:gdLst/>
            <a:ahLst/>
            <a:cxnLst/>
            <a:rect l="l" t="t" r="r" b="b"/>
            <a:pathLst>
              <a:path w="946446" h="1879224">
                <a:moveTo>
                  <a:pt x="0" y="0"/>
                </a:moveTo>
                <a:lnTo>
                  <a:pt x="946446" y="0"/>
                </a:lnTo>
                <a:lnTo>
                  <a:pt x="946446" y="1879224"/>
                </a:lnTo>
                <a:lnTo>
                  <a:pt x="0" y="1879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774892" y="8888457"/>
            <a:ext cx="782918" cy="1407206"/>
          </a:xfrm>
          <a:custGeom>
            <a:avLst/>
            <a:gdLst/>
            <a:ahLst/>
            <a:cxnLst/>
            <a:rect l="l" t="t" r="r" b="b"/>
            <a:pathLst>
              <a:path w="782918" h="1407206">
                <a:moveTo>
                  <a:pt x="0" y="0"/>
                </a:moveTo>
                <a:lnTo>
                  <a:pt x="782919" y="0"/>
                </a:lnTo>
                <a:lnTo>
                  <a:pt x="782919" y="1407205"/>
                </a:lnTo>
                <a:lnTo>
                  <a:pt x="0" y="1407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-68862" y="242209"/>
            <a:ext cx="18336809" cy="3447753"/>
            <a:chOff x="-65077" y="20006"/>
            <a:chExt cx="24449078" cy="4597003"/>
          </a:xfrm>
        </p:grpSpPr>
        <p:grpSp>
          <p:nvGrpSpPr>
            <p:cNvPr id="20" name="Group 20"/>
            <p:cNvGrpSpPr/>
            <p:nvPr/>
          </p:nvGrpSpPr>
          <p:grpSpPr>
            <a:xfrm>
              <a:off x="53473" y="20006"/>
              <a:ext cx="24330528" cy="4597003"/>
              <a:chOff x="-159035" y="-55296"/>
              <a:chExt cx="4806030" cy="90805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64306" y="234346"/>
                <a:ext cx="458268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4582689" h="406400">
                    <a:moveTo>
                      <a:pt x="0" y="0"/>
                    </a:moveTo>
                    <a:lnTo>
                      <a:pt x="4582689" y="0"/>
                    </a:lnTo>
                    <a:lnTo>
                      <a:pt x="4582689" y="4064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468C4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-159035" y="-55296"/>
                <a:ext cx="4582689" cy="9080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7000"/>
                  </a:lnSpc>
                  <a:spcBef>
                    <a:spcPct val="0"/>
                  </a:spcBef>
                </a:pP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Hãy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trình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bày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một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số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nét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chính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về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địa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phương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 </a:t>
                </a:r>
                <a:r>
                  <a:rPr lang="en-US" sz="4800" dirty="0" err="1">
                    <a:solidFill>
                      <a:srgbClr val="FFFFFF"/>
                    </a:solidFill>
                    <a:latin typeface="Noto Serif Display Bold"/>
                  </a:rPr>
                  <a:t>em</a:t>
                </a:r>
                <a:r>
                  <a:rPr lang="en-US" sz="4800" dirty="0">
                    <a:solidFill>
                      <a:srgbClr val="FFFFFF"/>
                    </a:solidFill>
                    <a:latin typeface="Noto Serif Display Bold"/>
                  </a:rPr>
                  <a:t>.</a:t>
                </a:r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-65077" y="983054"/>
              <a:ext cx="2657281" cy="2657281"/>
            </a:xfrm>
            <a:custGeom>
              <a:avLst/>
              <a:gdLst/>
              <a:ahLst/>
              <a:cxnLst/>
              <a:rect l="l" t="t" r="r" b="b"/>
              <a:pathLst>
                <a:path w="2657281" h="2657281">
                  <a:moveTo>
                    <a:pt x="0" y="0"/>
                  </a:moveTo>
                  <a:lnTo>
                    <a:pt x="2657281" y="0"/>
                  </a:lnTo>
                  <a:lnTo>
                    <a:pt x="2657281" y="2657281"/>
                  </a:lnTo>
                  <a:lnTo>
                    <a:pt x="0" y="2657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00349" y="3704928"/>
            <a:ext cx="13993478" cy="6590735"/>
            <a:chOff x="0" y="0"/>
            <a:chExt cx="13370039" cy="6495477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3370039" cy="6495477"/>
              <a:chOff x="0" y="0"/>
              <a:chExt cx="2640995" cy="12830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640995" cy="1283057"/>
              </a:xfrm>
              <a:custGeom>
                <a:avLst/>
                <a:gdLst/>
                <a:ahLst/>
                <a:cxnLst/>
                <a:rect l="l" t="t" r="r" b="b"/>
                <a:pathLst>
                  <a:path w="2640995" h="1283057">
                    <a:moveTo>
                      <a:pt x="0" y="0"/>
                    </a:moveTo>
                    <a:lnTo>
                      <a:pt x="2640995" y="0"/>
                    </a:lnTo>
                    <a:lnTo>
                      <a:pt x="2640995" y="1283057"/>
                    </a:lnTo>
                    <a:lnTo>
                      <a:pt x="0" y="1283057"/>
                    </a:lnTo>
                    <a:close/>
                  </a:path>
                </a:pathLst>
              </a:custGeom>
              <a:solidFill>
                <a:srgbClr val="F4F4F4"/>
              </a:solidFill>
              <a:ln w="66675" cap="sq">
                <a:solidFill>
                  <a:srgbClr val="468C48"/>
                </a:solidFill>
                <a:prstDash val="dash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531632"/>
              <a:ext cx="12939470" cy="4233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Tên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tỉnh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hoặc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phố</a:t>
              </a:r>
              <a:endParaRPr lang="en-US" sz="7200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Đặc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điểm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thiên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nhiên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nổi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bật</a:t>
              </a:r>
              <a:endParaRPr lang="en-US" sz="7200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hoạt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động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sản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xuất</a:t>
              </a:r>
              <a:endParaRPr lang="en-US" sz="7200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buFont typeface="Arial"/>
                <a:buChar char="•"/>
              </a:pP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nét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văn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hóa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đặc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sắc</a:t>
              </a:r>
              <a:endParaRPr lang="en-US" sz="7200" dirty="0">
                <a:solidFill>
                  <a:srgbClr val="468C48"/>
                </a:solidFill>
                <a:latin typeface="Cambria"/>
              </a:endParaRPr>
            </a:p>
            <a:p>
              <a:pPr marL="993139" lvl="1" indent="-496570">
                <a:lnSpc>
                  <a:spcPts val="643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Tên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một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số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danh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nhân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tiêu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7200" dirty="0" err="1">
                  <a:solidFill>
                    <a:srgbClr val="468C48"/>
                  </a:solidFill>
                  <a:latin typeface="Cambria"/>
                </a:rPr>
                <a:t>biểu</a:t>
              </a:r>
              <a:r>
                <a:rPr lang="en-US" sz="7200" dirty="0">
                  <a:solidFill>
                    <a:srgbClr val="468C48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52402" y="5656669"/>
            <a:ext cx="3225286" cy="4518635"/>
          </a:xfrm>
          <a:custGeom>
            <a:avLst/>
            <a:gdLst/>
            <a:ahLst/>
            <a:cxnLst/>
            <a:rect l="l" t="t" r="r" b="b"/>
            <a:pathLst>
              <a:path w="3225286" h="4518635">
                <a:moveTo>
                  <a:pt x="0" y="0"/>
                </a:moveTo>
                <a:lnTo>
                  <a:pt x="3225286" y="0"/>
                </a:lnTo>
                <a:lnTo>
                  <a:pt x="3225286" y="4518635"/>
                </a:lnTo>
                <a:lnTo>
                  <a:pt x="0" y="45186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b="-12179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6"/>
          <p:cNvSpPr/>
          <p:nvPr/>
        </p:nvSpPr>
        <p:spPr>
          <a:xfrm>
            <a:off x="3713669" y="1719930"/>
            <a:ext cx="14193331" cy="8466666"/>
          </a:xfrm>
          <a:custGeom>
            <a:avLst/>
            <a:gdLst/>
            <a:ahLst/>
            <a:cxnLst/>
            <a:rect l="l" t="t" r="r" b="b"/>
            <a:pathLst>
              <a:path w="2640995" h="1283057">
                <a:moveTo>
                  <a:pt x="0" y="0"/>
                </a:moveTo>
                <a:lnTo>
                  <a:pt x="2640995" y="0"/>
                </a:lnTo>
                <a:lnTo>
                  <a:pt x="2640995" y="1283057"/>
                </a:lnTo>
                <a:lnTo>
                  <a:pt x="0" y="1283057"/>
                </a:lnTo>
                <a:close/>
              </a:path>
            </a:pathLst>
          </a:custGeom>
          <a:solidFill>
            <a:srgbClr val="F4F4F4"/>
          </a:solidFill>
          <a:ln w="66675" cap="sq">
            <a:solidFill>
              <a:srgbClr val="468C48"/>
            </a:solidFill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3657601" y="-351490"/>
            <a:ext cx="38100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038601" y="328434"/>
            <a:ext cx="12039599" cy="7329666"/>
            <a:chOff x="-2920989" y="-37598"/>
            <a:chExt cx="16052799" cy="8062395"/>
          </a:xfrm>
        </p:grpSpPr>
        <p:sp>
          <p:nvSpPr>
            <p:cNvPr id="4" name="TextBox 4"/>
            <p:cNvSpPr txBox="1"/>
            <p:nvPr/>
          </p:nvSpPr>
          <p:spPr>
            <a:xfrm>
              <a:off x="664867" y="-37598"/>
              <a:ext cx="11802074" cy="1744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Nhiệm</a:t>
              </a:r>
              <a:r>
                <a:rPr lang="en-US" sz="8499" dirty="0">
                  <a:solidFill>
                    <a:srgbClr val="F4F4F4"/>
                  </a:solidFill>
                  <a:latin typeface="Noto Serif Display Bold"/>
                </a:rPr>
                <a:t> </a:t>
              </a: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vụ</a:t>
              </a:r>
              <a:endParaRPr lang="en-US" sz="8499" dirty="0">
                <a:solidFill>
                  <a:srgbClr val="F4F4F4"/>
                </a:solidFill>
                <a:latin typeface="Noto Serif Display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920989" y="2040251"/>
              <a:ext cx="16052799" cy="59845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76213" lvl="1" indent="544513" algn="just">
                <a:lnSpc>
                  <a:spcPts val="7000"/>
                </a:lnSpc>
                <a:buFont typeface="Arial"/>
                <a:buChar char="•"/>
              </a:pP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Làm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việc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nhóm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4</a:t>
              </a:r>
            </a:p>
            <a:p>
              <a:pPr marL="176213" lvl="1" indent="544513" algn="just">
                <a:lnSpc>
                  <a:spcPts val="7000"/>
                </a:lnSpc>
                <a:buFont typeface="Arial"/>
                <a:buChar char="•"/>
              </a:pP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Từng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viên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lần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lượt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giới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thiệu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về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địa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phương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em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như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gợi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ý ở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bài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tập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1</a:t>
              </a:r>
            </a:p>
            <a:p>
              <a:pPr marL="176213" lvl="1" indent="544513" algn="just">
                <a:lnSpc>
                  <a:spcPts val="700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Chia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sẻ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trước</a:t>
              </a:r>
              <a:r>
                <a:rPr lang="en-US" sz="6600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6600" dirty="0" err="1">
                  <a:solidFill>
                    <a:srgbClr val="468C48"/>
                  </a:solidFill>
                  <a:latin typeface="Cambria"/>
                </a:rPr>
                <a:t>lớp</a:t>
              </a:r>
              <a:endParaRPr lang="en-US" sz="6600" dirty="0">
                <a:solidFill>
                  <a:srgbClr val="468C48"/>
                </a:solidFill>
                <a:latin typeface="Cambria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1115291" y="1886821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51926" y="-1318390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B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715019" y="-1958365"/>
            <a:ext cx="8857962" cy="14203730"/>
          </a:xfrm>
          <a:custGeom>
            <a:avLst/>
            <a:gdLst/>
            <a:ahLst/>
            <a:cxnLst/>
            <a:rect l="l" t="t" r="r" b="b"/>
            <a:pathLst>
              <a:path w="8857962" h="14203730">
                <a:moveTo>
                  <a:pt x="0" y="0"/>
                </a:moveTo>
                <a:lnTo>
                  <a:pt x="8857962" y="0"/>
                </a:lnTo>
                <a:lnTo>
                  <a:pt x="8857962" y="14203730"/>
                </a:lnTo>
                <a:lnTo>
                  <a:pt x="0" y="142037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963806" y="4780917"/>
            <a:ext cx="163227" cy="16322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63806" y="6457317"/>
            <a:ext cx="163227" cy="16322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130787" y="6414924"/>
            <a:ext cx="5284471" cy="3872076"/>
          </a:xfrm>
          <a:custGeom>
            <a:avLst/>
            <a:gdLst/>
            <a:ahLst/>
            <a:cxnLst/>
            <a:rect l="l" t="t" r="r" b="b"/>
            <a:pathLst>
              <a:path w="5284471" h="3872076">
                <a:moveTo>
                  <a:pt x="0" y="0"/>
                </a:moveTo>
                <a:lnTo>
                  <a:pt x="5284471" y="0"/>
                </a:lnTo>
                <a:lnTo>
                  <a:pt x="5284471" y="3872076"/>
                </a:lnTo>
                <a:lnTo>
                  <a:pt x="0" y="38720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438400" y="256477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9" y="0"/>
                </a:lnTo>
                <a:lnTo>
                  <a:pt x="3060379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419013" y="5526971"/>
            <a:ext cx="5658281" cy="4760029"/>
          </a:xfrm>
          <a:custGeom>
            <a:avLst/>
            <a:gdLst/>
            <a:ahLst/>
            <a:cxnLst/>
            <a:rect l="l" t="t" r="r" b="b"/>
            <a:pathLst>
              <a:path w="5658281" h="4760029">
                <a:moveTo>
                  <a:pt x="0" y="0"/>
                </a:moveTo>
                <a:lnTo>
                  <a:pt x="5658280" y="0"/>
                </a:lnTo>
                <a:lnTo>
                  <a:pt x="5658280" y="4760029"/>
                </a:lnTo>
                <a:lnTo>
                  <a:pt x="0" y="47600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07439" y="1043354"/>
            <a:ext cx="5386647" cy="9258300"/>
          </a:xfrm>
          <a:custGeom>
            <a:avLst/>
            <a:gdLst/>
            <a:ahLst/>
            <a:cxnLst/>
            <a:rect l="l" t="t" r="r" b="b"/>
            <a:pathLst>
              <a:path w="5386647" h="9258300">
                <a:moveTo>
                  <a:pt x="0" y="0"/>
                </a:moveTo>
                <a:lnTo>
                  <a:pt x="5386647" y="0"/>
                </a:lnTo>
                <a:lnTo>
                  <a:pt x="5386647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9390" y="1028700"/>
            <a:ext cx="11656498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6200" dirty="0">
                <a:solidFill>
                  <a:srgbClr val="468C48"/>
                </a:solidFill>
                <a:latin typeface="Noto Serif Display Bold"/>
              </a:rPr>
              <a:t>CÙNG CHIA SẺ</a:t>
            </a:r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5115" y="4301471"/>
            <a:ext cx="228675" cy="2122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181365" y="5443882"/>
            <a:ext cx="228675" cy="2122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5115" y="4874189"/>
            <a:ext cx="228675" cy="21222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81365" y="6016600"/>
            <a:ext cx="228675" cy="21222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81365" y="6586293"/>
            <a:ext cx="228675" cy="21222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81365" y="7159011"/>
            <a:ext cx="228675" cy="21222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5821096" y="-1445361"/>
            <a:ext cx="26485805" cy="4482790"/>
            <a:chOff x="-488122" y="-193472"/>
            <a:chExt cx="5080429" cy="908050"/>
          </a:xfrm>
        </p:grpSpPr>
        <p:sp>
          <p:nvSpPr>
            <p:cNvPr id="15" name="Freeform 15"/>
            <p:cNvSpPr/>
            <p:nvPr/>
          </p:nvSpPr>
          <p:spPr>
            <a:xfrm>
              <a:off x="638081" y="82858"/>
              <a:ext cx="3954226" cy="406400"/>
            </a:xfrm>
            <a:custGeom>
              <a:avLst/>
              <a:gdLst/>
              <a:ahLst/>
              <a:cxnLst/>
              <a:rect l="l" t="t" r="r" b="b"/>
              <a:pathLst>
                <a:path w="4582689" h="406400">
                  <a:moveTo>
                    <a:pt x="0" y="0"/>
                  </a:moveTo>
                  <a:lnTo>
                    <a:pt x="4582689" y="0"/>
                  </a:lnTo>
                  <a:lnTo>
                    <a:pt x="4582689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468C4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488122" y="-193472"/>
              <a:ext cx="4582689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Hãy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trình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bày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một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số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nét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chính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về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địa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phương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Noto Serif Display Bold"/>
                </a:rPr>
                <a:t>em</a:t>
              </a:r>
              <a:r>
                <a:rPr lang="en-US" sz="5000" dirty="0">
                  <a:solidFill>
                    <a:srgbClr val="FFFFFF"/>
                  </a:solidFill>
                  <a:latin typeface="Noto Serif Display Bold"/>
                </a:rPr>
                <a:t>.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-447682" y="-439947"/>
            <a:ext cx="2506591" cy="2326321"/>
          </a:xfrm>
          <a:custGeom>
            <a:avLst/>
            <a:gdLst/>
            <a:ahLst/>
            <a:cxnLst/>
            <a:rect l="l" t="t" r="r" b="b"/>
            <a:pathLst>
              <a:path w="1789193" h="1789193">
                <a:moveTo>
                  <a:pt x="0" y="0"/>
                </a:moveTo>
                <a:lnTo>
                  <a:pt x="1789193" y="0"/>
                </a:lnTo>
                <a:lnTo>
                  <a:pt x="1789193" y="1789194"/>
                </a:lnTo>
                <a:lnTo>
                  <a:pt x="0" y="1789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1" y="1932852"/>
            <a:ext cx="8033157" cy="885188"/>
            <a:chOff x="0" y="0"/>
            <a:chExt cx="7645374" cy="907741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80593" y="123437"/>
              <a:ext cx="7084178" cy="512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1.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tương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đối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phẳng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1" y="2660726"/>
            <a:ext cx="8033157" cy="1529181"/>
            <a:chOff x="0" y="0"/>
            <a:chExt cx="7645374" cy="1568141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280595" y="106733"/>
              <a:ext cx="7084178" cy="102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2. Hai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hệ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thống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Thái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Bình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1" y="4082934"/>
            <a:ext cx="8033157" cy="1529181"/>
            <a:chOff x="0" y="0"/>
            <a:chExt cx="7645374" cy="1568141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80595" y="157572"/>
              <a:ext cx="7084178" cy="102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3.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Nền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của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người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Việt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cổ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minh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Hồng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-1" y="5506690"/>
            <a:ext cx="8033157" cy="1529181"/>
            <a:chOff x="0" y="0"/>
            <a:chExt cx="7645374" cy="1568141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80597" y="25541"/>
              <a:ext cx="7084178" cy="102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4.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Mạng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lưới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ngòi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khá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dày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đặc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các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nhiều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thác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ghềnh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-1" y="6734129"/>
            <a:ext cx="8033157" cy="2173173"/>
            <a:chOff x="0" y="0"/>
            <a:chExt cx="7645374" cy="2228541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7645374" cy="2228541"/>
              <a:chOff x="0" y="0"/>
              <a:chExt cx="1510197" cy="44020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510197" cy="44020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44020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371347"/>
                    </a:lnTo>
                    <a:cubicBezTo>
                      <a:pt x="1510197" y="409377"/>
                      <a:pt x="1479368" y="440206"/>
                      <a:pt x="1441339" y="440206"/>
                    </a:cubicBezTo>
                    <a:lnTo>
                      <a:pt x="68859" y="440206"/>
                    </a:lnTo>
                    <a:cubicBezTo>
                      <a:pt x="50596" y="440206"/>
                      <a:pt x="33082" y="432951"/>
                      <a:pt x="20168" y="420037"/>
                    </a:cubicBezTo>
                    <a:cubicBezTo>
                      <a:pt x="7255" y="407124"/>
                      <a:pt x="0" y="389609"/>
                      <a:pt x="0" y="371347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280596" y="110352"/>
              <a:ext cx="7084178" cy="15386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5.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Địa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hình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chủ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yếu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đồi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Ngoài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ra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,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còn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một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số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cao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nguyên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du.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-1" y="8902945"/>
            <a:ext cx="8033157" cy="885188"/>
            <a:chOff x="0" y="0"/>
            <a:chExt cx="7645374" cy="907741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280596" y="115468"/>
              <a:ext cx="7084178" cy="512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6.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giỗ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tổ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Hùng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Vương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254841" y="1517598"/>
            <a:ext cx="8033157" cy="2817166"/>
            <a:chOff x="0" y="0"/>
            <a:chExt cx="7645374" cy="2888941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7645374" cy="2888941"/>
              <a:chOff x="0" y="0"/>
              <a:chExt cx="1510197" cy="57065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10197" cy="570655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570655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501796"/>
                    </a:lnTo>
                    <a:cubicBezTo>
                      <a:pt x="1510197" y="520059"/>
                      <a:pt x="1502943" y="537573"/>
                      <a:pt x="1490029" y="550487"/>
                    </a:cubicBezTo>
                    <a:cubicBezTo>
                      <a:pt x="1477115" y="563400"/>
                      <a:pt x="1459601" y="570655"/>
                      <a:pt x="1441339" y="570655"/>
                    </a:cubicBezTo>
                    <a:lnTo>
                      <a:pt x="68859" y="570655"/>
                    </a:lnTo>
                    <a:cubicBezTo>
                      <a:pt x="50596" y="570655"/>
                      <a:pt x="33082" y="563400"/>
                      <a:pt x="20168" y="550487"/>
                    </a:cubicBezTo>
                    <a:cubicBezTo>
                      <a:pt x="7255" y="537573"/>
                      <a:pt x="0" y="520059"/>
                      <a:pt x="0" y="501796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2" name="TextBox 52"/>
                <p:cNvSpPr txBox="1"/>
                <p:nvPr/>
              </p:nvSpPr>
              <p:spPr>
                <a:xfrm>
                  <a:off x="382832" y="169568"/>
                  <a:ext cx="7084178" cy="153863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just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7.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năm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trên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23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.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Mùa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đông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kéo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dài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khoảng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ba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tháng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với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nhiệt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độ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trung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bình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</a:t>
                  </a:r>
                  <a:r>
                    <a:rPr lang="en-US" sz="3600" dirty="0" err="1">
                      <a:solidFill>
                        <a:srgbClr val="002B01"/>
                      </a:solidFill>
                      <a:latin typeface="Cambria"/>
                    </a:rPr>
                    <a:t>dưới</a:t>
                  </a:r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 20</a:t>
                  </a:r>
                  <a14:m>
                    <m:oMath xmlns:m="http://schemas.openxmlformats.org/officeDocument/2006/math">
                      <m:r>
                        <a:rPr lang="en-US" sz="3600" i="1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m:rPr>
                          <m:sty m:val="p"/>
                        </m:rPr>
                        <a:rPr lang="en-US" sz="3600">
                          <a:solidFill>
                            <a:srgbClr val="002B0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</m:t>
                      </m:r>
                    </m:oMath>
                  </a14:m>
                  <a:r>
                    <a:rPr lang="en-US" sz="3600" dirty="0">
                      <a:solidFill>
                        <a:srgbClr val="002B01"/>
                      </a:solidFill>
                      <a:latin typeface="Cambria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52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832" y="169568"/>
                  <a:ext cx="7084178" cy="1538638"/>
                </a:xfrm>
                <a:prstGeom prst="rect">
                  <a:avLst/>
                </a:prstGeom>
                <a:blipFill>
                  <a:blip r:embed="rId4"/>
                  <a:stretch>
                    <a:fillRect l="-3686" t="-13008" r="-3767" b="-178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3"/>
          <p:cNvGrpSpPr/>
          <p:nvPr/>
        </p:nvGrpSpPr>
        <p:grpSpPr>
          <a:xfrm>
            <a:off x="10254842" y="4237932"/>
            <a:ext cx="8033157" cy="1529181"/>
            <a:chOff x="0" y="0"/>
            <a:chExt cx="7645374" cy="1568141"/>
          </a:xfrm>
        </p:grpSpPr>
        <p:grpSp>
          <p:nvGrpSpPr>
            <p:cNvPr id="54" name="Group 54"/>
            <p:cNvGrpSpPr/>
            <p:nvPr/>
          </p:nvGrpSpPr>
          <p:grpSpPr>
            <a:xfrm>
              <a:off x="0" y="0"/>
              <a:ext cx="7645374" cy="1568141"/>
              <a:chOff x="0" y="0"/>
              <a:chExt cx="1510197" cy="309756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1510197" cy="309756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309756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240898"/>
                    </a:lnTo>
                    <a:cubicBezTo>
                      <a:pt x="1510197" y="259160"/>
                      <a:pt x="1502943" y="276675"/>
                      <a:pt x="1490029" y="289588"/>
                    </a:cubicBezTo>
                    <a:cubicBezTo>
                      <a:pt x="1477115" y="302502"/>
                      <a:pt x="1459601" y="309756"/>
                      <a:pt x="1441339" y="309756"/>
                    </a:cubicBezTo>
                    <a:lnTo>
                      <a:pt x="68859" y="309756"/>
                    </a:lnTo>
                    <a:cubicBezTo>
                      <a:pt x="50596" y="309756"/>
                      <a:pt x="33082" y="302502"/>
                      <a:pt x="20168" y="289588"/>
                    </a:cubicBezTo>
                    <a:cubicBezTo>
                      <a:pt x="7255" y="276675"/>
                      <a:pt x="0" y="259160"/>
                      <a:pt x="0" y="24089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280596" y="169571"/>
              <a:ext cx="7084178" cy="102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8.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Khu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di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tích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Văn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Miếu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-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Quốc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Tử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Giám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0284150" y="6818610"/>
            <a:ext cx="8033157" cy="1024552"/>
            <a:chOff x="0" y="0"/>
            <a:chExt cx="7645374" cy="1050657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7645374" cy="1050657"/>
              <a:chOff x="0" y="0"/>
              <a:chExt cx="1510197" cy="207537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1510197" cy="20753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0753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38678"/>
                    </a:lnTo>
                    <a:cubicBezTo>
                      <a:pt x="1510197" y="156941"/>
                      <a:pt x="1502943" y="174455"/>
                      <a:pt x="1490029" y="187369"/>
                    </a:cubicBezTo>
                    <a:cubicBezTo>
                      <a:pt x="1477115" y="200282"/>
                      <a:pt x="1459601" y="207537"/>
                      <a:pt x="1441339" y="207537"/>
                    </a:cubicBezTo>
                    <a:lnTo>
                      <a:pt x="68859" y="207537"/>
                    </a:lnTo>
                    <a:cubicBezTo>
                      <a:pt x="50596" y="207537"/>
                      <a:pt x="33082" y="200282"/>
                      <a:pt x="20168" y="187369"/>
                    </a:cubicBezTo>
                    <a:cubicBezTo>
                      <a:pt x="7255" y="174455"/>
                      <a:pt x="0" y="156941"/>
                      <a:pt x="0" y="13867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61" name="TextBox 6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271816" y="220860"/>
              <a:ext cx="7084178" cy="512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10.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Chợ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phiên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cao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0254842" y="5676901"/>
            <a:ext cx="8033157" cy="1187246"/>
            <a:chOff x="0" y="0"/>
            <a:chExt cx="7645374" cy="121749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7645374" cy="1217494"/>
              <a:chOff x="0" y="0"/>
              <a:chExt cx="1510197" cy="240493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1510197" cy="240493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40493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71634"/>
                    </a:lnTo>
                    <a:cubicBezTo>
                      <a:pt x="1510197" y="209664"/>
                      <a:pt x="1479368" y="240493"/>
                      <a:pt x="1441339" y="240493"/>
                    </a:cubicBezTo>
                    <a:lnTo>
                      <a:pt x="68859" y="240493"/>
                    </a:lnTo>
                    <a:cubicBezTo>
                      <a:pt x="50596" y="240493"/>
                      <a:pt x="33082" y="233238"/>
                      <a:pt x="20168" y="220324"/>
                    </a:cubicBezTo>
                    <a:cubicBezTo>
                      <a:pt x="7255" y="207411"/>
                      <a:pt x="0" y="189896"/>
                      <a:pt x="0" y="171634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66" name="TextBox 6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98701" y="291867"/>
              <a:ext cx="7084178" cy="512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9.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Lễ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hội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Lồng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Tồng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0290012" y="7736093"/>
            <a:ext cx="8033157" cy="1145262"/>
            <a:chOff x="0" y="0"/>
            <a:chExt cx="7645374" cy="1174441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7645374" cy="1174441"/>
              <a:chOff x="0" y="0"/>
              <a:chExt cx="1510197" cy="231988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510197" cy="231988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231988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63130"/>
                    </a:lnTo>
                    <a:cubicBezTo>
                      <a:pt x="1510197" y="181392"/>
                      <a:pt x="1502943" y="198907"/>
                      <a:pt x="1490029" y="211820"/>
                    </a:cubicBezTo>
                    <a:cubicBezTo>
                      <a:pt x="1477115" y="224734"/>
                      <a:pt x="1459601" y="231988"/>
                      <a:pt x="1441339" y="231988"/>
                    </a:cubicBezTo>
                    <a:lnTo>
                      <a:pt x="68859" y="231988"/>
                    </a:lnTo>
                    <a:cubicBezTo>
                      <a:pt x="50596" y="231988"/>
                      <a:pt x="33082" y="224734"/>
                      <a:pt x="20168" y="211820"/>
                    </a:cubicBezTo>
                    <a:cubicBezTo>
                      <a:pt x="7255" y="198907"/>
                      <a:pt x="0" y="181392"/>
                      <a:pt x="0" y="163130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272781" y="242277"/>
              <a:ext cx="7084178" cy="5128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11.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Có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mùa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đông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lạnh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nhất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cả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nước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0331518" y="8897790"/>
            <a:ext cx="8033157" cy="885188"/>
            <a:chOff x="0" y="0"/>
            <a:chExt cx="7645374" cy="907741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7645374" cy="907741"/>
              <a:chOff x="0" y="0"/>
              <a:chExt cx="1510197" cy="179307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510197" cy="179307"/>
              </a:xfrm>
              <a:custGeom>
                <a:avLst/>
                <a:gdLst/>
                <a:ahLst/>
                <a:cxnLst/>
                <a:rect l="l" t="t" r="r" b="b"/>
                <a:pathLst>
                  <a:path w="1510197" h="179307">
                    <a:moveTo>
                      <a:pt x="68859" y="0"/>
                    </a:moveTo>
                    <a:lnTo>
                      <a:pt x="1441339" y="0"/>
                    </a:lnTo>
                    <a:cubicBezTo>
                      <a:pt x="1459601" y="0"/>
                      <a:pt x="1477115" y="7255"/>
                      <a:pt x="1490029" y="20168"/>
                    </a:cubicBezTo>
                    <a:cubicBezTo>
                      <a:pt x="1502943" y="33082"/>
                      <a:pt x="1510197" y="50596"/>
                      <a:pt x="1510197" y="68859"/>
                    </a:cubicBezTo>
                    <a:lnTo>
                      <a:pt x="1510197" y="110448"/>
                    </a:lnTo>
                    <a:cubicBezTo>
                      <a:pt x="1510197" y="148478"/>
                      <a:pt x="1479368" y="179307"/>
                      <a:pt x="1441339" y="179307"/>
                    </a:cubicBezTo>
                    <a:lnTo>
                      <a:pt x="68859" y="179307"/>
                    </a:lnTo>
                    <a:cubicBezTo>
                      <a:pt x="50596" y="179307"/>
                      <a:pt x="33082" y="172052"/>
                      <a:pt x="20168" y="159139"/>
                    </a:cubicBezTo>
                    <a:cubicBezTo>
                      <a:pt x="7255" y="146225"/>
                      <a:pt x="0" y="128711"/>
                      <a:pt x="0" y="110448"/>
                    </a:cubicBezTo>
                    <a:lnTo>
                      <a:pt x="0" y="68859"/>
                    </a:lnTo>
                    <a:cubicBezTo>
                      <a:pt x="0" y="50596"/>
                      <a:pt x="7255" y="33082"/>
                      <a:pt x="20168" y="20168"/>
                    </a:cubicBezTo>
                    <a:cubicBezTo>
                      <a:pt x="33082" y="7255"/>
                      <a:pt x="50596" y="0"/>
                      <a:pt x="68859" y="0"/>
                    </a:cubicBezTo>
                    <a:close/>
                  </a:path>
                </a:pathLst>
              </a:custGeom>
              <a:solidFill>
                <a:srgbClr val="C3E4F4"/>
              </a:solidFill>
              <a:ln w="38100" cap="rnd">
                <a:solidFill>
                  <a:srgbClr val="0BB6BB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sz="3600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just">
                  <a:lnSpc>
                    <a:spcPts val="3968"/>
                  </a:lnSpc>
                </a:pPr>
                <a:endParaRPr sz="3600"/>
              </a:p>
            </p:txBody>
          </p:sp>
        </p:grpSp>
        <p:sp>
          <p:nvSpPr>
            <p:cNvPr id="77" name="TextBox 77"/>
            <p:cNvSpPr txBox="1"/>
            <p:nvPr/>
          </p:nvSpPr>
          <p:spPr>
            <a:xfrm>
              <a:off x="280596" y="139119"/>
              <a:ext cx="7084178" cy="512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9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12.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Đền</a:t>
              </a:r>
              <a:r>
                <a:rPr lang="en-US" sz="3600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600" dirty="0" err="1">
                  <a:solidFill>
                    <a:srgbClr val="002B01"/>
                  </a:solidFill>
                  <a:latin typeface="Cambria"/>
                </a:rPr>
                <a:t>Hùng</a:t>
              </a:r>
              <a:endParaRPr lang="en-US" sz="3600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7780647" y="2378789"/>
            <a:ext cx="2739716" cy="2981288"/>
            <a:chOff x="0" y="0"/>
            <a:chExt cx="3167929" cy="3574331"/>
          </a:xfrm>
        </p:grpSpPr>
        <p:grpSp>
          <p:nvGrpSpPr>
            <p:cNvPr id="79" name="Group 79"/>
            <p:cNvGrpSpPr/>
            <p:nvPr/>
          </p:nvGrpSpPr>
          <p:grpSpPr>
            <a:xfrm>
              <a:off x="0" y="0"/>
              <a:ext cx="3167929" cy="3167929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286720" y="990661"/>
              <a:ext cx="2682418" cy="2583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80"/>
                </a:lnSpc>
                <a:spcBef>
                  <a:spcPct val="0"/>
                </a:spcBef>
              </a:pP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A.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trung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du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và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miền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núi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2771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2771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2771" dirty="0">
                <a:solidFill>
                  <a:srgbClr val="002B01"/>
                </a:solidFill>
                <a:latin typeface="Cambria"/>
              </a:endParaRP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7841349" y="5676781"/>
            <a:ext cx="2815742" cy="2481104"/>
            <a:chOff x="0" y="0"/>
            <a:chExt cx="3234624" cy="3072564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3234624" cy="3072564"/>
              <a:chOff x="0" y="0"/>
              <a:chExt cx="678726" cy="644721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678726" cy="644721"/>
              </a:xfrm>
              <a:custGeom>
                <a:avLst/>
                <a:gdLst/>
                <a:ahLst/>
                <a:cxnLst/>
                <a:rect l="l" t="t" r="r" b="b"/>
                <a:pathLst>
                  <a:path w="678726" h="644721">
                    <a:moveTo>
                      <a:pt x="339363" y="0"/>
                    </a:moveTo>
                    <a:cubicBezTo>
                      <a:pt x="151938" y="0"/>
                      <a:pt x="0" y="144326"/>
                      <a:pt x="0" y="322360"/>
                    </a:cubicBezTo>
                    <a:cubicBezTo>
                      <a:pt x="0" y="500395"/>
                      <a:pt x="151938" y="644721"/>
                      <a:pt x="339363" y="644721"/>
                    </a:cubicBezTo>
                    <a:cubicBezTo>
                      <a:pt x="526788" y="644721"/>
                      <a:pt x="678726" y="500395"/>
                      <a:pt x="678726" y="322360"/>
                    </a:cubicBezTo>
                    <a:cubicBezTo>
                      <a:pt x="678726" y="144326"/>
                      <a:pt x="526788" y="0"/>
                      <a:pt x="339363" y="0"/>
                    </a:cubicBezTo>
                    <a:close/>
                  </a:path>
                </a:pathLst>
              </a:custGeom>
              <a:solidFill>
                <a:srgbClr val="FFCD50"/>
              </a:solidFill>
              <a:ln w="38100" cap="sq">
                <a:solidFill>
                  <a:srgbClr val="468C48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3068" tIns="43068" rIns="43068" bIns="43068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423745" y="933866"/>
              <a:ext cx="2466632" cy="2137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72"/>
                </a:lnSpc>
                <a:spcBef>
                  <a:spcPct val="0"/>
                </a:spcBef>
              </a:pP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B.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Vùng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đồng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bằng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Bắc</a:t>
              </a:r>
              <a:r>
                <a:rPr lang="en-US" sz="3052" dirty="0">
                  <a:solidFill>
                    <a:srgbClr val="002B01"/>
                  </a:solidFill>
                  <a:latin typeface="Cambria"/>
                </a:rPr>
                <a:t> </a:t>
              </a:r>
              <a:r>
                <a:rPr lang="en-US" sz="3052" dirty="0" err="1">
                  <a:solidFill>
                    <a:srgbClr val="002B01"/>
                  </a:solidFill>
                  <a:latin typeface="Cambria"/>
                </a:rPr>
                <a:t>Bộ</a:t>
              </a:r>
              <a:endParaRPr lang="en-US" sz="3052" dirty="0">
                <a:solidFill>
                  <a:srgbClr val="002B01"/>
                </a:solidFill>
                <a:latin typeface="Cambria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C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6"/>
          <p:cNvSpPr/>
          <p:nvPr/>
        </p:nvSpPr>
        <p:spPr>
          <a:xfrm>
            <a:off x="6343468" y="2291033"/>
            <a:ext cx="9317718" cy="3766868"/>
          </a:xfrm>
          <a:custGeom>
            <a:avLst/>
            <a:gdLst/>
            <a:ahLst/>
            <a:cxnLst/>
            <a:rect l="l" t="t" r="r" b="b"/>
            <a:pathLst>
              <a:path w="2640995" h="1283057">
                <a:moveTo>
                  <a:pt x="0" y="0"/>
                </a:moveTo>
                <a:lnTo>
                  <a:pt x="2640995" y="0"/>
                </a:lnTo>
                <a:lnTo>
                  <a:pt x="2640995" y="1283057"/>
                </a:lnTo>
                <a:lnTo>
                  <a:pt x="0" y="1283057"/>
                </a:lnTo>
                <a:close/>
              </a:path>
            </a:pathLst>
          </a:custGeom>
          <a:solidFill>
            <a:srgbClr val="F4F4F4"/>
          </a:solidFill>
          <a:ln w="66675" cap="sq">
            <a:solidFill>
              <a:srgbClr val="468C48"/>
            </a:solidFill>
            <a:prstDash val="dash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096381" y="-351490"/>
            <a:ext cx="339730" cy="10904109"/>
          </a:xfrm>
          <a:custGeom>
            <a:avLst/>
            <a:gdLst/>
            <a:ahLst/>
            <a:cxnLst/>
            <a:rect l="l" t="t" r="r" b="b"/>
            <a:pathLst>
              <a:path w="339730" h="10904109">
                <a:moveTo>
                  <a:pt x="0" y="0"/>
                </a:moveTo>
                <a:lnTo>
                  <a:pt x="339730" y="0"/>
                </a:lnTo>
                <a:lnTo>
                  <a:pt x="339730" y="10904109"/>
                </a:lnTo>
                <a:lnTo>
                  <a:pt x="0" y="10904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636681" t="-16626" b="-2009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67421" y="1987225"/>
            <a:ext cx="4828960" cy="8299775"/>
          </a:xfrm>
          <a:custGeom>
            <a:avLst/>
            <a:gdLst/>
            <a:ahLst/>
            <a:cxnLst/>
            <a:rect l="l" t="t" r="r" b="b"/>
            <a:pathLst>
              <a:path w="4828960" h="8299775">
                <a:moveTo>
                  <a:pt x="0" y="0"/>
                </a:moveTo>
                <a:lnTo>
                  <a:pt x="4828960" y="0"/>
                </a:lnTo>
                <a:lnTo>
                  <a:pt x="4828960" y="8299775"/>
                </a:lnTo>
                <a:lnTo>
                  <a:pt x="0" y="82997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78477" y="-1173556"/>
            <a:ext cx="3060378" cy="3060378"/>
          </a:xfrm>
          <a:custGeom>
            <a:avLst/>
            <a:gdLst/>
            <a:ahLst/>
            <a:cxnLst/>
            <a:rect l="l" t="t" r="r" b="b"/>
            <a:pathLst>
              <a:path w="3060378" h="3060378">
                <a:moveTo>
                  <a:pt x="0" y="0"/>
                </a:moveTo>
                <a:lnTo>
                  <a:pt x="3060378" y="0"/>
                </a:lnTo>
                <a:lnTo>
                  <a:pt x="3060378" y="3060378"/>
                </a:lnTo>
                <a:lnTo>
                  <a:pt x="0" y="3060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413533" y="7019341"/>
            <a:ext cx="4769519" cy="3082302"/>
          </a:xfrm>
          <a:custGeom>
            <a:avLst/>
            <a:gdLst/>
            <a:ahLst/>
            <a:cxnLst/>
            <a:rect l="l" t="t" r="r" b="b"/>
            <a:pathLst>
              <a:path w="4769519" h="3082302">
                <a:moveTo>
                  <a:pt x="0" y="0"/>
                </a:moveTo>
                <a:lnTo>
                  <a:pt x="4769519" y="0"/>
                </a:lnTo>
                <a:lnTo>
                  <a:pt x="4769519" y="3082302"/>
                </a:lnTo>
                <a:lnTo>
                  <a:pt x="0" y="3082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160474" y="5309476"/>
            <a:ext cx="5916820" cy="4977524"/>
          </a:xfrm>
          <a:custGeom>
            <a:avLst/>
            <a:gdLst/>
            <a:ahLst/>
            <a:cxnLst/>
            <a:rect l="l" t="t" r="r" b="b"/>
            <a:pathLst>
              <a:path w="5916820" h="4977524">
                <a:moveTo>
                  <a:pt x="0" y="0"/>
                </a:moveTo>
                <a:lnTo>
                  <a:pt x="5916819" y="0"/>
                </a:lnTo>
                <a:lnTo>
                  <a:pt x="5916819" y="4977524"/>
                </a:lnTo>
                <a:lnTo>
                  <a:pt x="0" y="49775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5978412" y="868004"/>
            <a:ext cx="9343650" cy="4642116"/>
            <a:chOff x="270903" y="-178963"/>
            <a:chExt cx="12458199" cy="6189490"/>
          </a:xfrm>
        </p:grpSpPr>
        <p:sp>
          <p:nvSpPr>
            <p:cNvPr id="8" name="TextBox 8"/>
            <p:cNvSpPr txBox="1"/>
            <p:nvPr/>
          </p:nvSpPr>
          <p:spPr>
            <a:xfrm>
              <a:off x="270903" y="-178963"/>
              <a:ext cx="12458198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199"/>
                </a:lnSpc>
                <a:spcBef>
                  <a:spcPct val="0"/>
                </a:spcBef>
              </a:pP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Nhiệm</a:t>
              </a:r>
              <a:r>
                <a:rPr lang="en-US" sz="8499" dirty="0">
                  <a:solidFill>
                    <a:srgbClr val="F4F4F4"/>
                  </a:solidFill>
                  <a:latin typeface="Noto Serif Display Bold"/>
                </a:rPr>
                <a:t> </a:t>
              </a:r>
              <a:r>
                <a:rPr lang="en-US" sz="8499" dirty="0" err="1">
                  <a:solidFill>
                    <a:srgbClr val="F4F4F4"/>
                  </a:solidFill>
                  <a:latin typeface="Noto Serif Display Bold"/>
                </a:rPr>
                <a:t>vụ</a:t>
              </a:r>
              <a:endParaRPr lang="en-US" sz="8499" dirty="0">
                <a:solidFill>
                  <a:srgbClr val="F4F4F4"/>
                </a:solidFill>
                <a:latin typeface="Noto Serif Display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70904" y="2265913"/>
              <a:ext cx="12458198" cy="3744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22679" lvl="1" indent="-561340" algn="just">
                <a:lnSpc>
                  <a:spcPts val="7279"/>
                </a:lnSpc>
                <a:buFont typeface="Arial"/>
                <a:buChar char="•"/>
              </a:pP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Làm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việc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nhóm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2</a:t>
              </a:r>
            </a:p>
            <a:p>
              <a:pPr marL="1122679" lvl="1" indent="-561340" algn="just">
                <a:lnSpc>
                  <a:spcPts val="7279"/>
                </a:lnSpc>
                <a:buFont typeface="Arial"/>
                <a:buChar char="•"/>
              </a:pP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Hoàn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thành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yêu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cầu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bài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tập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2</a:t>
              </a:r>
            </a:p>
            <a:p>
              <a:pPr marL="1122679" lvl="1" indent="-561340" algn="just">
                <a:lnSpc>
                  <a:spcPts val="727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Chia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sẻ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trước</a:t>
              </a:r>
              <a:r>
                <a:rPr lang="en-US" sz="5199" dirty="0">
                  <a:solidFill>
                    <a:srgbClr val="468C48"/>
                  </a:solidFill>
                  <a:latin typeface="Cambria"/>
                </a:rPr>
                <a:t> </a:t>
              </a:r>
              <a:r>
                <a:rPr lang="en-US" sz="5199" dirty="0" err="1">
                  <a:solidFill>
                    <a:srgbClr val="468C48"/>
                  </a:solidFill>
                  <a:latin typeface="Cambria"/>
                </a:rPr>
                <a:t>lớp</a:t>
              </a:r>
              <a:endParaRPr lang="en-US" sz="5199" dirty="0">
                <a:solidFill>
                  <a:srgbClr val="468C48"/>
                </a:solidFill>
                <a:latin typeface="Cambria"/>
              </a:endParaRPr>
            </a:p>
          </p:txBody>
        </p:sp>
      </p:grpSp>
    </p:spTree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510</TotalTime>
  <Words>1095</Words>
  <Application>Microsoft Office PowerPoint</Application>
  <PresentationFormat>Custom</PresentationFormat>
  <Paragraphs>117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Noto Serif Display Bold</vt:lpstr>
      <vt:lpstr>Cambria Math</vt:lpstr>
      <vt:lpstr>Cambria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lsdl</dc:title>
  <cp:lastModifiedBy>Dell</cp:lastModifiedBy>
  <cp:revision>25</cp:revision>
  <dcterms:created xsi:type="dcterms:W3CDTF">2006-08-16T00:00:00Z</dcterms:created>
  <dcterms:modified xsi:type="dcterms:W3CDTF">2023-12-18T07:42:21Z</dcterms:modified>
  <dc:identifier>DAFxUmGwArY</dc:identifier>
</cp:coreProperties>
</file>