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 id="2147483678" r:id="rId4"/>
  </p:sldMasterIdLst>
  <p:notesMasterIdLst>
    <p:notesMasterId r:id="rId17"/>
  </p:notesMasterIdLst>
  <p:sldIdLst>
    <p:sldId id="256" r:id="rId5"/>
    <p:sldId id="264" r:id="rId6"/>
    <p:sldId id="294" r:id="rId7"/>
    <p:sldId id="272" r:id="rId8"/>
    <p:sldId id="266" r:id="rId9"/>
    <p:sldId id="305" r:id="rId10"/>
    <p:sldId id="269" r:id="rId11"/>
    <p:sldId id="282" r:id="rId12"/>
    <p:sldId id="295" r:id="rId13"/>
    <p:sldId id="306" r:id="rId14"/>
    <p:sldId id="297" r:id="rId15"/>
    <p:sldId id="296" r:id="rId1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807"/>
    <a:srgbClr val="E79F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946" y="82"/>
      </p:cViewPr>
      <p:guideLst>
        <p:guide orient="horz" pos="175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3B07C-0D9F-42F9-A6B3-1D818CD0EF33}" type="datetimeFigureOut">
              <a:rPr lang="vi-VN" smtClean="0"/>
              <a:t>12/12/2023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DED8B-DD50-44A0-AAE1-233643F3052F}" type="slidenum">
              <a:rPr lang="vi-VN" smtClean="0"/>
              <a:t>‹#›</a:t>
            </a:fld>
            <a:endParaRPr lang="vi-VN"/>
          </a:p>
        </p:txBody>
      </p:sp>
    </p:spTree>
    <p:extLst>
      <p:ext uri="{BB962C8B-B14F-4D97-AF65-F5344CB8AC3E}">
        <p14:creationId xmlns:p14="http://schemas.microsoft.com/office/powerpoint/2010/main" val="27956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A9DED8B-DD50-44A0-AAE1-233643F3052F}" type="slidenum">
              <a:rPr lang="vi-VN" smtClean="0"/>
              <a:t>4</a:t>
            </a:fld>
            <a:endParaRPr lang="vi-VN"/>
          </a:p>
        </p:txBody>
      </p:sp>
    </p:spTree>
    <p:extLst>
      <p:ext uri="{BB962C8B-B14F-4D97-AF65-F5344CB8AC3E}">
        <p14:creationId xmlns:p14="http://schemas.microsoft.com/office/powerpoint/2010/main" val="239615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5A9DED8B-DD50-44A0-AAE1-233643F3052F}"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3516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73650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10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789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Picture Placeholder 2"/>
          <p:cNvSpPr>
            <a:spLocks noGrp="1"/>
          </p:cNvSpPr>
          <p:nvPr>
            <p:ph type="pic" idx="12" hasCustomPrompt="1"/>
          </p:nvPr>
        </p:nvSpPr>
        <p:spPr>
          <a:xfrm>
            <a:off x="0" y="1521683"/>
            <a:ext cx="9144000" cy="210013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621024"/>
            <a:ext cx="4572000" cy="15224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ectangle 8"/>
          <p:cNvSpPr/>
          <p:nvPr userDrawn="1"/>
        </p:nvSpPr>
        <p:spPr>
          <a:xfrm>
            <a:off x="4572000" y="0"/>
            <a:ext cx="4572000" cy="1522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586064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296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374571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1"/>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870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3203848" y="1995686"/>
            <a:ext cx="5940152" cy="1152128"/>
          </a:xfrm>
          <a:prstGeom prst="rect">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3419872" y="2139702"/>
            <a:ext cx="5724128"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419872" y="2700526"/>
            <a:ext cx="5724128"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6" name="Picture 2" descr="E:\002-KIMS BUSINESS\007-02-Fullslidesppt-Contents\20161219\02-abs\flower-item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584" y="1494735"/>
            <a:ext cx="2232248" cy="215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4245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7529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9079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4055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0691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8863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3F3ABE2B-68C5-8330-F205-27896007FC4A}"/>
              </a:ext>
            </a:extLst>
          </p:cNvPr>
          <p:cNvSpPr/>
          <p:nvPr userDrawn="1"/>
        </p:nvSpPr>
        <p:spPr>
          <a:xfrm>
            <a:off x="0" y="0"/>
            <a:ext cx="9144000" cy="5143500"/>
          </a:xfrm>
          <a:prstGeom prst="rect">
            <a:avLst/>
          </a:prstGeom>
          <a:solidFill>
            <a:srgbClr val="FCBF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2">
            <a:extLst>
              <a:ext uri="{FF2B5EF4-FFF2-40B4-BE49-F238E27FC236}">
                <a16:creationId xmlns:a16="http://schemas.microsoft.com/office/drawing/2014/main" id="{9246D3D8-C91F-E6B7-A8F6-3522E951B044}"/>
              </a:ext>
            </a:extLst>
          </p:cNvPr>
          <p:cNvSpPr/>
          <p:nvPr userDrawn="1"/>
        </p:nvSpPr>
        <p:spPr>
          <a:xfrm>
            <a:off x="7033828" y="-774754"/>
            <a:ext cx="3777969" cy="3811318"/>
          </a:xfrm>
          <a:custGeom>
            <a:avLst/>
            <a:gdLst/>
            <a:ahLst/>
            <a:cxnLst/>
            <a:rect l="l" t="t" r="r" b="b"/>
            <a:pathLst>
              <a:path w="7555938" h="7622636">
                <a:moveTo>
                  <a:pt x="0" y="0"/>
                </a:moveTo>
                <a:lnTo>
                  <a:pt x="7555937" y="0"/>
                </a:lnTo>
                <a:lnTo>
                  <a:pt x="7555937" y="7622635"/>
                </a:lnTo>
                <a:lnTo>
                  <a:pt x="0" y="7622635"/>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pPr defTabSz="457223"/>
            <a:endParaRPr lang="en-US" sz="900">
              <a:solidFill>
                <a:prstClr val="black"/>
              </a:solidFill>
              <a:latin typeface="Calibri"/>
            </a:endParaRPr>
          </a:p>
        </p:txBody>
      </p:sp>
      <p:sp>
        <p:nvSpPr>
          <p:cNvPr id="7" name="Freeform 23">
            <a:extLst>
              <a:ext uri="{FF2B5EF4-FFF2-40B4-BE49-F238E27FC236}">
                <a16:creationId xmlns:a16="http://schemas.microsoft.com/office/drawing/2014/main" id="{33EC5BE8-E8CC-CD6F-2322-89C9A95570A4}"/>
              </a:ext>
            </a:extLst>
          </p:cNvPr>
          <p:cNvSpPr/>
          <p:nvPr userDrawn="1"/>
        </p:nvSpPr>
        <p:spPr>
          <a:xfrm>
            <a:off x="-2209475" y="2236889"/>
            <a:ext cx="3777969" cy="3811318"/>
          </a:xfrm>
          <a:custGeom>
            <a:avLst/>
            <a:gdLst/>
            <a:ahLst/>
            <a:cxnLst/>
            <a:rect l="l" t="t" r="r" b="b"/>
            <a:pathLst>
              <a:path w="7555938" h="7622636">
                <a:moveTo>
                  <a:pt x="0" y="0"/>
                </a:moveTo>
                <a:lnTo>
                  <a:pt x="7555938" y="0"/>
                </a:lnTo>
                <a:lnTo>
                  <a:pt x="7555938" y="7622636"/>
                </a:lnTo>
                <a:lnTo>
                  <a:pt x="0" y="7622636"/>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pPr defTabSz="457223"/>
            <a:endParaRPr lang="en-US" sz="900">
              <a:solidFill>
                <a:prstClr val="black"/>
              </a:solidFill>
              <a:latin typeface="Calibri"/>
            </a:endParaRPr>
          </a:p>
        </p:txBody>
      </p:sp>
      <p:sp>
        <p:nvSpPr>
          <p:cNvPr id="8" name="Rectangle: Rounded Corners 7">
            <a:extLst>
              <a:ext uri="{FF2B5EF4-FFF2-40B4-BE49-F238E27FC236}">
                <a16:creationId xmlns:a16="http://schemas.microsoft.com/office/drawing/2014/main" id="{E7C304FA-CFB6-B27C-1630-497F7A2EE7F0}"/>
              </a:ext>
            </a:extLst>
          </p:cNvPr>
          <p:cNvSpPr/>
          <p:nvPr userDrawn="1"/>
        </p:nvSpPr>
        <p:spPr>
          <a:xfrm>
            <a:off x="228600" y="195453"/>
            <a:ext cx="8686800" cy="4752594"/>
          </a:xfrm>
          <a:prstGeom prst="roundRect">
            <a:avLst>
              <a:gd name="adj" fmla="val 8358"/>
            </a:avLst>
          </a:prstGeom>
          <a:solidFill>
            <a:schemeClr val="bg1"/>
          </a:solidFill>
          <a:ln>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05732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3652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1"/>
            <a:ext cx="1504157" cy="23455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1330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9914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2860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5993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37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4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5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91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14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824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76" r:id="rId1"/>
    <p:sldLayoutId id="2147483652" r:id="rId2"/>
    <p:sldLayoutId id="2147483660" r:id="rId3"/>
    <p:sldLayoutId id="2147483668" r:id="rId4"/>
    <p:sldLayoutId id="2147483669" r:id="rId5"/>
    <p:sldLayoutId id="2147483670" r:id="rId6"/>
    <p:sldLayoutId id="2147483671" r:id="rId7"/>
    <p:sldLayoutId id="2147483672" r:id="rId8"/>
    <p:sldLayoutId id="2147483673" r:id="rId9"/>
    <p:sldLayoutId id="2147483675" r:id="rId10"/>
    <p:sldLayoutId id="2147483674" r:id="rId11"/>
    <p:sldLayoutId id="2147483677" r:id="rId12"/>
    <p:sldLayoutId id="2147483656" r:id="rId13"/>
    <p:sldLayoutId id="2147483690" r:id="rId1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12/12/2023</a:t>
            </a:fld>
            <a:endParaRPr lang="en-US"/>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177149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5" Type="http://schemas.openxmlformats.org/officeDocument/2006/relationships/image" Target="../media/image7.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red and white pagoda structure&#10;&#10;Description automatically generated">
            <a:extLst>
              <a:ext uri="{FF2B5EF4-FFF2-40B4-BE49-F238E27FC236}">
                <a16:creationId xmlns:a16="http://schemas.microsoft.com/office/drawing/2014/main" id="{6660F074-956C-072D-F489-1D9D3237092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313" b="90625" l="2188" r="96250">
                        <a14:foregroundMark x1="5156" y1="87031" x2="26406" y2="90625"/>
                        <a14:foregroundMark x1="26406" y1="90625" x2="92500" y2="84375"/>
                        <a14:foregroundMark x1="33281" y1="7813" x2="35000" y2="8281"/>
                        <a14:foregroundMark x1="47188" y1="5313" x2="48750" y2="6406"/>
                        <a14:foregroundMark x1="89531" y1="88438" x2="96406" y2="85938"/>
                        <a14:foregroundMark x1="2188" y1="85313" x2="6875" y2="85313"/>
                      </a14:backgroundRemoval>
                    </a14:imgEffect>
                  </a14:imgLayer>
                </a14:imgProps>
              </a:ext>
              <a:ext uri="{28A0092B-C50C-407E-A947-70E740481C1C}">
                <a14:useLocalDpi xmlns:a14="http://schemas.microsoft.com/office/drawing/2010/main" val="0"/>
              </a:ext>
            </a:extLst>
          </a:blip>
          <a:stretch>
            <a:fillRect/>
          </a:stretch>
        </p:blipFill>
        <p:spPr>
          <a:xfrm>
            <a:off x="-122335" y="-92546"/>
            <a:ext cx="5143500" cy="5143500"/>
          </a:xfrm>
          <a:prstGeom prst="rect">
            <a:avLst/>
          </a:prstGeom>
        </p:spPr>
      </p:pic>
      <p:grpSp>
        <p:nvGrpSpPr>
          <p:cNvPr id="9" name="Group 8">
            <a:extLst>
              <a:ext uri="{FF2B5EF4-FFF2-40B4-BE49-F238E27FC236}">
                <a16:creationId xmlns:a16="http://schemas.microsoft.com/office/drawing/2014/main" id="{546CE8D8-2002-58B4-749D-D9068E09D062}"/>
              </a:ext>
            </a:extLst>
          </p:cNvPr>
          <p:cNvGrpSpPr/>
          <p:nvPr/>
        </p:nvGrpSpPr>
        <p:grpSpPr>
          <a:xfrm>
            <a:off x="-2967200" y="4011910"/>
            <a:ext cx="14502335" cy="1439832"/>
            <a:chOff x="-306853" y="5418637"/>
            <a:chExt cx="14502335" cy="1439832"/>
          </a:xfrm>
        </p:grpSpPr>
        <p:pic>
          <p:nvPicPr>
            <p:cNvPr id="10" name="Picture 9">
              <a:extLst>
                <a:ext uri="{FF2B5EF4-FFF2-40B4-BE49-F238E27FC236}">
                  <a16:creationId xmlns:a16="http://schemas.microsoft.com/office/drawing/2014/main" id="{226D673B-22A6-08EF-BF53-E55F98EE28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853" y="5425013"/>
              <a:ext cx="4149479" cy="1433456"/>
            </a:xfrm>
            <a:prstGeom prst="rect">
              <a:avLst/>
            </a:prstGeom>
          </p:spPr>
        </p:pic>
        <p:pic>
          <p:nvPicPr>
            <p:cNvPr id="11" name="Picture 10">
              <a:extLst>
                <a:ext uri="{FF2B5EF4-FFF2-40B4-BE49-F238E27FC236}">
                  <a16:creationId xmlns:a16="http://schemas.microsoft.com/office/drawing/2014/main" id="{2088971B-6742-94B9-8126-52D6436FE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306" y="5421825"/>
              <a:ext cx="4149479" cy="1433456"/>
            </a:xfrm>
            <a:prstGeom prst="rect">
              <a:avLst/>
            </a:prstGeom>
          </p:spPr>
        </p:pic>
        <p:pic>
          <p:nvPicPr>
            <p:cNvPr id="12" name="Picture 11">
              <a:extLst>
                <a:ext uri="{FF2B5EF4-FFF2-40B4-BE49-F238E27FC236}">
                  <a16:creationId xmlns:a16="http://schemas.microsoft.com/office/drawing/2014/main" id="{6128E4B9-4188-A978-39C5-2A1839ECD2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2844" y="5421825"/>
              <a:ext cx="4149479" cy="1433456"/>
            </a:xfrm>
            <a:prstGeom prst="rect">
              <a:avLst/>
            </a:prstGeom>
          </p:spPr>
        </p:pic>
        <p:pic>
          <p:nvPicPr>
            <p:cNvPr id="13" name="Picture 12">
              <a:extLst>
                <a:ext uri="{FF2B5EF4-FFF2-40B4-BE49-F238E27FC236}">
                  <a16:creationId xmlns:a16="http://schemas.microsoft.com/office/drawing/2014/main" id="{C9E39BB3-1A63-774D-2D95-B9BEBE6F7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6003" y="5418637"/>
              <a:ext cx="4149479" cy="1433456"/>
            </a:xfrm>
            <a:prstGeom prst="rect">
              <a:avLst/>
            </a:prstGeom>
          </p:spPr>
        </p:pic>
      </p:grpSp>
      <p:sp>
        <p:nvSpPr>
          <p:cNvPr id="16" name="Rectangle: Rounded Corners 15">
            <a:extLst>
              <a:ext uri="{FF2B5EF4-FFF2-40B4-BE49-F238E27FC236}">
                <a16:creationId xmlns:a16="http://schemas.microsoft.com/office/drawing/2014/main" id="{0935B035-51FC-D16B-6CED-DFCBEC309E52}"/>
              </a:ext>
            </a:extLst>
          </p:cNvPr>
          <p:cNvSpPr/>
          <p:nvPr/>
        </p:nvSpPr>
        <p:spPr>
          <a:xfrm>
            <a:off x="5021165" y="478807"/>
            <a:ext cx="2993404" cy="471240"/>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latin typeface="Cambria" panose="02040503050406030204" pitchFamily="18" charset="0"/>
                <a:ea typeface="Cambria" panose="02040503050406030204" pitchFamily="18" charset="0"/>
              </a:rPr>
              <a:t>Lịch sử và địa lí 4</a:t>
            </a:r>
          </a:p>
        </p:txBody>
      </p:sp>
      <p:pic>
        <p:nvPicPr>
          <p:cNvPr id="22" name="Picture 21">
            <a:extLst>
              <a:ext uri="{FF2B5EF4-FFF2-40B4-BE49-F238E27FC236}">
                <a16:creationId xmlns:a16="http://schemas.microsoft.com/office/drawing/2014/main" id="{A1CF7360-0C66-DB41-35A8-9B7D9E8CEDF2}"/>
              </a:ext>
            </a:extLst>
          </p:cNvPr>
          <p:cNvPicPr>
            <a:picLocks noChangeAspect="1"/>
          </p:cNvPicPr>
          <p:nvPr/>
        </p:nvPicPr>
        <p:blipFill>
          <a:blip r:embed="rId5"/>
          <a:stretch>
            <a:fillRect/>
          </a:stretch>
        </p:blipFill>
        <p:spPr>
          <a:xfrm>
            <a:off x="3922497" y="1372840"/>
            <a:ext cx="6039896" cy="2393417"/>
          </a:xfrm>
          <a:prstGeom prst="rect">
            <a:avLst/>
          </a:prstGeom>
        </p:spPr>
      </p:pic>
      <p:pic>
        <p:nvPicPr>
          <p:cNvPr id="3" name="Picture 2">
            <a:extLst>
              <a:ext uri="{FF2B5EF4-FFF2-40B4-BE49-F238E27FC236}">
                <a16:creationId xmlns:a16="http://schemas.microsoft.com/office/drawing/2014/main" id="{54FB479C-9949-5B3D-F3F6-079DE702D31C}"/>
              </a:ext>
            </a:extLst>
          </p:cNvPr>
          <p:cNvPicPr>
            <a:picLocks noChangeAspect="1"/>
          </p:cNvPicPr>
          <p:nvPr/>
        </p:nvPicPr>
        <p:blipFill>
          <a:blip r:embed="rId6"/>
          <a:stretch>
            <a:fillRect/>
          </a:stretch>
        </p:blipFill>
        <p:spPr>
          <a:xfrm>
            <a:off x="6084168" y="3266604"/>
            <a:ext cx="1579001" cy="816935"/>
          </a:xfrm>
          <a:prstGeom prst="rect">
            <a:avLst/>
          </a:prstGeom>
        </p:spPr>
      </p:pic>
    </p:spTree>
    <p:extLst>
      <p:ext uri="{BB962C8B-B14F-4D97-AF65-F5344CB8AC3E}">
        <p14:creationId xmlns:p14="http://schemas.microsoft.com/office/powerpoint/2010/main" val="29718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1B1734-4529-720F-C868-583577E8FC92}"/>
              </a:ext>
            </a:extLst>
          </p:cNvPr>
          <p:cNvSpPr txBox="1"/>
          <p:nvPr/>
        </p:nvSpPr>
        <p:spPr>
          <a:xfrm>
            <a:off x="611560" y="123478"/>
            <a:ext cx="8280920" cy="892552"/>
          </a:xfrm>
          <a:prstGeom prst="rect">
            <a:avLst/>
          </a:prstGeom>
          <a:noFill/>
        </p:spPr>
        <p:txBody>
          <a:bodyPr wrap="square" rtlCol="0">
            <a:spAutoFit/>
          </a:bodyPr>
          <a:lstStyle/>
          <a:p>
            <a:pPr algn="ctr"/>
            <a:r>
              <a:rPr lang="en-US" sz="2600" dirty="0">
                <a:latin typeface="Cambria" panose="02040503050406030204" pitchFamily="18" charset="0"/>
                <a:ea typeface="Cambria" panose="02040503050406030204" pitchFamily="18" charset="0"/>
              </a:rPr>
              <a:t>Lập và hoàn thiện bảng sau theo gợi ý về các công </a:t>
            </a:r>
          </a:p>
          <a:p>
            <a:pPr algn="ctr"/>
            <a:r>
              <a:rPr lang="en-US" sz="2600" dirty="0">
                <a:latin typeface="Cambria" panose="02040503050406030204" pitchFamily="18" charset="0"/>
                <a:ea typeface="Cambria" panose="02040503050406030204" pitchFamily="18" charset="0"/>
              </a:rPr>
              <a:t>trình tiêu biểu của khu di tích Văn Miếu – Quốc Tử Giám </a:t>
            </a:r>
            <a:endParaRPr lang="vi-VN" sz="2600" dirty="0">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D4ED131B-550A-0C73-ABBE-987B3CAF1801}"/>
              </a:ext>
            </a:extLst>
          </p:cNvPr>
          <p:cNvGraphicFramePr>
            <a:graphicFrameLocks noGrp="1"/>
          </p:cNvGraphicFramePr>
          <p:nvPr>
            <p:extLst>
              <p:ext uri="{D42A27DB-BD31-4B8C-83A1-F6EECF244321}">
                <p14:modId xmlns:p14="http://schemas.microsoft.com/office/powerpoint/2010/main" val="1034360987"/>
              </p:ext>
            </p:extLst>
          </p:nvPr>
        </p:nvGraphicFramePr>
        <p:xfrm>
          <a:off x="251520" y="1105921"/>
          <a:ext cx="8700888" cy="3905664"/>
        </p:xfrm>
        <a:graphic>
          <a:graphicData uri="http://schemas.openxmlformats.org/drawingml/2006/table">
            <a:tbl>
              <a:tblPr firstRow="1" bandRow="1">
                <a:tableStyleId>{5C22544A-7EE6-4342-B048-85BDC9FD1C3A}</a:tableStyleId>
              </a:tblPr>
              <a:tblGrid>
                <a:gridCol w="3084264">
                  <a:extLst>
                    <a:ext uri="{9D8B030D-6E8A-4147-A177-3AD203B41FA5}">
                      <a16:colId xmlns:a16="http://schemas.microsoft.com/office/drawing/2014/main" val="4075588558"/>
                    </a:ext>
                  </a:extLst>
                </a:gridCol>
                <a:gridCol w="5616624">
                  <a:extLst>
                    <a:ext uri="{9D8B030D-6E8A-4147-A177-3AD203B41FA5}">
                      <a16:colId xmlns:a16="http://schemas.microsoft.com/office/drawing/2014/main" val="3347449398"/>
                    </a:ext>
                  </a:extLst>
                </a:gridCol>
              </a:tblGrid>
              <a:tr h="364228">
                <a:tc>
                  <a:txBody>
                    <a:bodyPr/>
                    <a:lstStyle/>
                    <a:p>
                      <a:pPr algn="ctr"/>
                      <a:r>
                        <a:rPr lang="en-US" sz="2400" dirty="0">
                          <a:latin typeface="Cambria" panose="02040503050406030204" pitchFamily="18" charset="0"/>
                          <a:ea typeface="Cambria" panose="02040503050406030204" pitchFamily="18" charset="0"/>
                        </a:rPr>
                        <a:t>Tên công trình</a:t>
                      </a:r>
                      <a:endParaRPr lang="vi-VN" sz="2400" dirty="0">
                        <a:latin typeface="Cambria" panose="02040503050406030204" pitchFamily="18" charset="0"/>
                        <a:ea typeface="Cambria" panose="02040503050406030204" pitchFamily="18" charset="0"/>
                      </a:endParaRPr>
                    </a:p>
                  </a:txBody>
                  <a:tcPr/>
                </a:tc>
                <a:tc>
                  <a:txBody>
                    <a:bodyPr/>
                    <a:lstStyle/>
                    <a:p>
                      <a:pPr algn="ctr"/>
                      <a:r>
                        <a:rPr lang="en-US" sz="2400" dirty="0">
                          <a:latin typeface="Cambria" panose="02040503050406030204" pitchFamily="18" charset="0"/>
                          <a:ea typeface="Cambria" panose="02040503050406030204" pitchFamily="18" charset="0"/>
                        </a:rPr>
                        <a:t>Chức năng</a:t>
                      </a:r>
                      <a:endParaRPr lang="vi-VN"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213755287"/>
                  </a:ext>
                </a:extLst>
              </a:tr>
              <a:tr h="946992">
                <a:tc>
                  <a:txBody>
                    <a:bodyPr/>
                    <a:lstStyle/>
                    <a:p>
                      <a:r>
                        <a:rPr lang="en-US" sz="2400" dirty="0">
                          <a:latin typeface="Cambria" panose="02040503050406030204" pitchFamily="18" charset="0"/>
                          <a:ea typeface="Cambria" panose="02040503050406030204" pitchFamily="18" charset="0"/>
                        </a:rPr>
                        <a:t>Văn Miếu</a:t>
                      </a:r>
                      <a:endParaRPr lang="vi-VN" sz="2400" dirty="0">
                        <a:latin typeface="Cambria" panose="02040503050406030204" pitchFamily="18" charset="0"/>
                        <a:ea typeface="Cambria" panose="02040503050406030204" pitchFamily="18" charset="0"/>
                      </a:endParaRPr>
                    </a:p>
                  </a:txBody>
                  <a:tcPr/>
                </a:tc>
                <a:tc>
                  <a:txBody>
                    <a:bodyPr/>
                    <a:lstStyle/>
                    <a:p>
                      <a:r>
                        <a:rPr lang="en-US" sz="2400" dirty="0">
                          <a:solidFill>
                            <a:schemeClr val="tx1"/>
                          </a:solidFill>
                          <a:latin typeface="Cambria" panose="02040503050406030204" pitchFamily="18" charset="0"/>
                          <a:ea typeface="Cambria" panose="02040503050406030204" pitchFamily="18" charset="0"/>
                        </a:rPr>
                        <a:t>Văn Miếu được dùng để làm nơi học tập </a:t>
                      </a:r>
                    </a:p>
                    <a:p>
                      <a:r>
                        <a:rPr lang="en-US" sz="2400" dirty="0">
                          <a:solidFill>
                            <a:schemeClr val="tx1"/>
                          </a:solidFill>
                          <a:latin typeface="Cambria" panose="02040503050406030204" pitchFamily="18" charset="0"/>
                          <a:ea typeface="Cambria" panose="02040503050406030204" pitchFamily="18" charset="0"/>
                        </a:rPr>
                        <a:t>của hoàng tử và con đại thần</a:t>
                      </a:r>
                      <a:endParaRPr lang="vi-VN"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737986779"/>
                  </a:ext>
                </a:extLst>
              </a:tr>
              <a:tr h="946992">
                <a:tc>
                  <a:txBody>
                    <a:bodyPr/>
                    <a:lstStyle/>
                    <a:p>
                      <a:r>
                        <a:rPr lang="en-US" sz="2400" dirty="0">
                          <a:latin typeface="Cambria" panose="02040503050406030204" pitchFamily="18" charset="0"/>
                          <a:ea typeface="Cambria" panose="02040503050406030204" pitchFamily="18" charset="0"/>
                        </a:rPr>
                        <a:t>Quốc Tử Giám</a:t>
                      </a:r>
                      <a:endParaRPr lang="vi-VN" sz="2400" dirty="0">
                        <a:latin typeface="Cambria" panose="02040503050406030204" pitchFamily="18" charset="0"/>
                        <a:ea typeface="Cambria" panose="02040503050406030204" pitchFamily="18" charset="0"/>
                      </a:endParaRPr>
                    </a:p>
                  </a:txBody>
                  <a:tcPr/>
                </a:tc>
                <a:tc>
                  <a:txBody>
                    <a:bodyPr/>
                    <a:lstStyle/>
                    <a:p>
                      <a:r>
                        <a:rPr lang="en-US" sz="2400" dirty="0">
                          <a:solidFill>
                            <a:schemeClr val="tx1"/>
                          </a:solidFill>
                          <a:latin typeface="Cambria" panose="02040503050406030204" pitchFamily="18" charset="0"/>
                          <a:ea typeface="Cambria" panose="02040503050406030204" pitchFamily="18" charset="0"/>
                        </a:rPr>
                        <a:t>Quốc Tử Giám được dùng để làm nơi học tập của hoàng tử và con đại thần</a:t>
                      </a:r>
                      <a:endParaRPr lang="vi-VN"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92044250"/>
                  </a:ext>
                </a:extLst>
              </a:tr>
              <a:tr h="1529756">
                <a:tc>
                  <a:txBody>
                    <a:bodyPr/>
                    <a:lstStyle/>
                    <a:p>
                      <a:r>
                        <a:rPr lang="en-US" sz="2400" dirty="0">
                          <a:latin typeface="Cambria" panose="02040503050406030204" pitchFamily="18" charset="0"/>
                          <a:ea typeface="Cambria" panose="02040503050406030204" pitchFamily="18" charset="0"/>
                        </a:rPr>
                        <a:t>Nhà bia Tiến sĩ </a:t>
                      </a:r>
                      <a:endParaRPr lang="vi-VN" sz="2400" dirty="0">
                        <a:latin typeface="Cambria" panose="02040503050406030204" pitchFamily="18" charset="0"/>
                        <a:ea typeface="Cambria" panose="02040503050406030204" pitchFamily="18" charset="0"/>
                      </a:endParaRPr>
                    </a:p>
                  </a:txBody>
                  <a:tcPr/>
                </a:tc>
                <a:tc>
                  <a:txBody>
                    <a:bodyPr/>
                    <a:lstStyle/>
                    <a:p>
                      <a:r>
                        <a:rPr lang="vi-VN" sz="2400" b="0" i="0" kern="1200" dirty="0">
                          <a:solidFill>
                            <a:schemeClr val="dk1"/>
                          </a:solidFill>
                          <a:effectLst/>
                          <a:latin typeface="Cambria" panose="02040503050406030204" pitchFamily="18" charset="0"/>
                          <a:ea typeface="Cambria" panose="02040503050406030204" pitchFamily="18" charset="0"/>
                          <a:cs typeface="+mn-cs"/>
                        </a:rPr>
                        <a:t>Tôn vinh những học trò đỗ đầu trong kì </a:t>
                      </a:r>
                      <a:endParaRPr lang="en-US" sz="2400" b="0" i="0" kern="1200" dirty="0">
                        <a:solidFill>
                          <a:schemeClr val="dk1"/>
                        </a:solidFill>
                        <a:effectLst/>
                        <a:latin typeface="Cambria" panose="02040503050406030204" pitchFamily="18" charset="0"/>
                        <a:ea typeface="Cambria" panose="02040503050406030204" pitchFamily="18" charset="0"/>
                        <a:cs typeface="+mn-cs"/>
                      </a:endParaRPr>
                    </a:p>
                    <a:p>
                      <a:r>
                        <a:rPr lang="vi-VN" sz="2400" b="0" i="0" kern="1200" dirty="0">
                          <a:solidFill>
                            <a:schemeClr val="dk1"/>
                          </a:solidFill>
                          <a:effectLst/>
                          <a:latin typeface="Cambria" panose="02040503050406030204" pitchFamily="18" charset="0"/>
                          <a:ea typeface="Cambria" panose="02040503050406030204" pitchFamily="18" charset="0"/>
                          <a:cs typeface="+mn-cs"/>
                        </a:rPr>
                        <a:t>t</a:t>
                      </a:r>
                      <a:r>
                        <a:rPr lang="en-US" sz="2400" b="0" i="0" kern="1200" dirty="0">
                          <a:solidFill>
                            <a:schemeClr val="dk1"/>
                          </a:solidFill>
                          <a:effectLst/>
                          <a:latin typeface="Cambria" panose="02040503050406030204" pitchFamily="18" charset="0"/>
                          <a:ea typeface="Cambria" panose="02040503050406030204" pitchFamily="18" charset="0"/>
                          <a:cs typeface="+mn-cs"/>
                        </a:rPr>
                        <a:t>h</a:t>
                      </a:r>
                      <a:r>
                        <a:rPr lang="vi-VN" sz="2400" b="0" i="0" kern="1200" dirty="0">
                          <a:solidFill>
                            <a:schemeClr val="dk1"/>
                          </a:solidFill>
                          <a:effectLst/>
                          <a:latin typeface="Cambria" panose="02040503050406030204" pitchFamily="18" charset="0"/>
                          <a:ea typeface="Cambria" panose="02040503050406030204" pitchFamily="18" charset="0"/>
                          <a:cs typeface="+mn-cs"/>
                        </a:rPr>
                        <a:t>i Đình, ghi đầy đủ thông tin về khoa thi, </a:t>
                      </a:r>
                    </a:p>
                    <a:p>
                      <a:r>
                        <a:rPr lang="vi-VN" sz="2400" b="0" i="0" kern="1200" dirty="0">
                          <a:solidFill>
                            <a:schemeClr val="dk1"/>
                          </a:solidFill>
                          <a:effectLst/>
                          <a:latin typeface="Cambria" panose="02040503050406030204" pitchFamily="18" charset="0"/>
                          <a:ea typeface="Cambria" panose="02040503050406030204" pitchFamily="18" charset="0"/>
                          <a:cs typeface="+mn-cs"/>
                        </a:rPr>
                        <a:t>triều đại và triết lý về nền giáo dục đào </a:t>
                      </a:r>
                    </a:p>
                    <a:p>
                      <a:r>
                        <a:rPr lang="vi-VN" sz="2400" b="0" i="0" kern="1200" dirty="0">
                          <a:solidFill>
                            <a:schemeClr val="dk1"/>
                          </a:solidFill>
                          <a:effectLst/>
                          <a:latin typeface="Cambria" panose="02040503050406030204" pitchFamily="18" charset="0"/>
                          <a:ea typeface="Cambria" panose="02040503050406030204" pitchFamily="18" charset="0"/>
                          <a:cs typeface="+mn-cs"/>
                        </a:rPr>
                        <a:t>tạo của triều đại đó</a:t>
                      </a:r>
                      <a:endParaRPr lang="vi-VN" sz="2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545350828"/>
                  </a:ext>
                </a:extLst>
              </a:tr>
            </a:tbl>
          </a:graphicData>
        </a:graphic>
      </p:graphicFrame>
    </p:spTree>
    <p:extLst>
      <p:ext uri="{BB962C8B-B14F-4D97-AF65-F5344CB8AC3E}">
        <p14:creationId xmlns:p14="http://schemas.microsoft.com/office/powerpoint/2010/main" val="249755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A02248-0CF1-59D5-14DF-A6877E12144F}"/>
              </a:ext>
            </a:extLst>
          </p:cNvPr>
          <p:cNvSpPr txBox="1"/>
          <p:nvPr/>
        </p:nvSpPr>
        <p:spPr>
          <a:xfrm>
            <a:off x="0" y="843558"/>
            <a:ext cx="8820472" cy="461665"/>
          </a:xfrm>
          <a:prstGeom prst="rect">
            <a:avLst/>
          </a:prstGeom>
          <a:noFill/>
        </p:spPr>
        <p:txBody>
          <a:bodyPr wrap="square">
            <a:spAutoFit/>
          </a:bodyPr>
          <a:lstStyle/>
          <a:p>
            <a:pPr algn="ct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tiêu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khu</a:t>
            </a:r>
            <a:r>
              <a:rPr lang="en-US" sz="2400" dirty="0">
                <a:latin typeface="Cambria" panose="02040503050406030204" pitchFamily="18" charset="0"/>
                <a:ea typeface="Cambria" panose="02040503050406030204" pitchFamily="18" charset="0"/>
              </a:rPr>
              <a:t> di </a:t>
            </a:r>
            <a:r>
              <a:rPr lang="en-US" sz="2400" dirty="0" err="1">
                <a:latin typeface="Cambria" panose="02040503050406030204" pitchFamily="18" charset="0"/>
                <a:ea typeface="Cambria" panose="02040503050406030204" pitchFamily="18" charset="0"/>
              </a:rPr>
              <a:t>tích</a:t>
            </a:r>
            <a:r>
              <a:rPr lang="en-US" sz="2400" dirty="0">
                <a:latin typeface="Cambria" panose="02040503050406030204" pitchFamily="18" charset="0"/>
                <a:ea typeface="Cambria" panose="02040503050406030204" pitchFamily="18" charset="0"/>
              </a:rPr>
              <a:t> Văn </a:t>
            </a:r>
            <a:r>
              <a:rPr lang="en-US" sz="2400" dirty="0" err="1">
                <a:latin typeface="Cambria" panose="02040503050406030204" pitchFamily="18" charset="0"/>
                <a:ea typeface="Cambria" panose="02040503050406030204" pitchFamily="18" charset="0"/>
              </a:rPr>
              <a:t>Miếu</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Quốc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Giám</a:t>
            </a:r>
            <a:r>
              <a:rPr lang="en-US" sz="2400" dirty="0">
                <a:latin typeface="Cambria" panose="02040503050406030204" pitchFamily="18" charset="0"/>
                <a:ea typeface="Cambria" panose="02040503050406030204" pitchFamily="18" charset="0"/>
              </a:rPr>
              <a:t>: </a:t>
            </a:r>
            <a:endParaRPr lang="vi-VN"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ED7FB771-C076-5EF1-0067-5F28050663BF}"/>
              </a:ext>
            </a:extLst>
          </p:cNvPr>
          <p:cNvSpPr/>
          <p:nvPr/>
        </p:nvSpPr>
        <p:spPr>
          <a:xfrm>
            <a:off x="2771800" y="267494"/>
            <a:ext cx="2993404" cy="471240"/>
          </a:xfrm>
          <a:prstGeom prst="roundRect">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ambria" panose="02040503050406030204" pitchFamily="18" charset="0"/>
                <a:ea typeface="Cambria" panose="02040503050406030204" pitchFamily="18" charset="0"/>
              </a:rPr>
              <a:t>Ghi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vở</a:t>
            </a:r>
            <a:endParaRPr lang="vi-VN" sz="24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46694761-E6E4-2FD8-A838-714A670A1861}"/>
              </a:ext>
            </a:extLst>
          </p:cNvPr>
          <p:cNvSpPr txBox="1"/>
          <p:nvPr/>
        </p:nvSpPr>
        <p:spPr>
          <a:xfrm>
            <a:off x="323528" y="1563638"/>
            <a:ext cx="8208912" cy="830997"/>
          </a:xfrm>
          <a:prstGeom prst="rect">
            <a:avLst/>
          </a:prstGeom>
          <a:noFill/>
        </p:spPr>
        <p:txBody>
          <a:bodyPr wrap="square">
            <a:spAutoFit/>
          </a:bodyPr>
          <a:lstStyle/>
          <a:p>
            <a:r>
              <a:rPr lang="en-US" sz="2400" dirty="0">
                <a:solidFill>
                  <a:schemeClr val="tx1"/>
                </a:solidFill>
                <a:latin typeface="Cambria" panose="02040503050406030204" pitchFamily="18" charset="0"/>
                <a:ea typeface="Cambria" panose="02040503050406030204" pitchFamily="18" charset="0"/>
              </a:rPr>
              <a:t>- Văn </a:t>
            </a:r>
            <a:r>
              <a:rPr lang="en-US" sz="2400" dirty="0" err="1">
                <a:solidFill>
                  <a:schemeClr val="tx1"/>
                </a:solidFill>
                <a:latin typeface="Cambria" panose="02040503050406030204" pitchFamily="18" charset="0"/>
                <a:ea typeface="Cambria" panose="02040503050406030204" pitchFamily="18" charset="0"/>
              </a:rPr>
              <a:t>Miếu</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được</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dùng</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để</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làm</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nơi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học</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tập</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của</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hoàng</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tử</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và</a:t>
            </a:r>
            <a:r>
              <a:rPr lang="en-US" sz="2400" dirty="0">
                <a:solidFill>
                  <a:schemeClr val="tx1"/>
                </a:solidFill>
                <a:latin typeface="Cambria" panose="02040503050406030204" pitchFamily="18" charset="0"/>
                <a:ea typeface="Cambria" panose="02040503050406030204" pitchFamily="18" charset="0"/>
              </a:rPr>
              <a:t> con </a:t>
            </a:r>
            <a:r>
              <a:rPr lang="en-US" sz="2400" dirty="0" err="1">
                <a:solidFill>
                  <a:schemeClr val="tx1"/>
                </a:solidFill>
                <a:latin typeface="Cambria" panose="02040503050406030204" pitchFamily="18" charset="0"/>
                <a:ea typeface="Cambria" panose="02040503050406030204" pitchFamily="18" charset="0"/>
              </a:rPr>
              <a:t>đại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thần</a:t>
            </a:r>
            <a:r>
              <a:rPr lang="en-US" sz="2400" dirty="0">
                <a:solidFill>
                  <a:schemeClr val="tx1"/>
                </a:solidFill>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B37032F2-6EE0-B931-FB73-133C943F6F76}"/>
              </a:ext>
            </a:extLst>
          </p:cNvPr>
          <p:cNvSpPr txBox="1"/>
          <p:nvPr/>
        </p:nvSpPr>
        <p:spPr>
          <a:xfrm>
            <a:off x="320847" y="2440578"/>
            <a:ext cx="7895309" cy="830997"/>
          </a:xfrm>
          <a:prstGeom prst="rect">
            <a:avLst/>
          </a:prstGeom>
          <a:noFill/>
        </p:spPr>
        <p:txBody>
          <a:bodyPr wrap="square">
            <a:spAutoFit/>
          </a:bodyPr>
          <a:lstStyle/>
          <a:p>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Quốc</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Tử</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Giám</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được</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dùng</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để</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làm</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nơi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học</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tập</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của</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hoàng</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tử</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và</a:t>
            </a:r>
            <a:r>
              <a:rPr lang="en-US" sz="2400" dirty="0">
                <a:solidFill>
                  <a:schemeClr val="tx1"/>
                </a:solidFill>
                <a:latin typeface="Cambria" panose="02040503050406030204" pitchFamily="18" charset="0"/>
                <a:ea typeface="Cambria" panose="02040503050406030204" pitchFamily="18" charset="0"/>
              </a:rPr>
              <a:t> con </a:t>
            </a:r>
            <a:r>
              <a:rPr lang="en-US" sz="2400" dirty="0" err="1">
                <a:solidFill>
                  <a:schemeClr val="tx1"/>
                </a:solidFill>
                <a:latin typeface="Cambria" panose="02040503050406030204" pitchFamily="18" charset="0"/>
                <a:ea typeface="Cambria" panose="02040503050406030204" pitchFamily="18" charset="0"/>
              </a:rPr>
              <a:t>đại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thần</a:t>
            </a:r>
            <a:r>
              <a:rPr lang="en-US" sz="2400" dirty="0">
                <a:solidFill>
                  <a:schemeClr val="tx1"/>
                </a:solidFill>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6518B2D0-8842-19C3-700C-41DB5F7BFF21}"/>
              </a:ext>
            </a:extLst>
          </p:cNvPr>
          <p:cNvSpPr txBox="1"/>
          <p:nvPr/>
        </p:nvSpPr>
        <p:spPr>
          <a:xfrm>
            <a:off x="175406" y="3352565"/>
            <a:ext cx="8789082" cy="461665"/>
          </a:xfrm>
          <a:prstGeom prst="rect">
            <a:avLst/>
          </a:prstGeom>
          <a:noFill/>
        </p:spPr>
        <p:txBody>
          <a:bodyPr wrap="square">
            <a:spAutoFit/>
          </a:bodyPr>
          <a:lstStyle/>
          <a:p>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sĩ</a:t>
            </a:r>
            <a:r>
              <a:rPr lang="en-US" sz="2400" dirty="0">
                <a:latin typeface="Cambria" panose="02040503050406030204" pitchFamily="18" charset="0"/>
                <a:ea typeface="Cambria" panose="02040503050406030204" pitchFamily="18" charset="0"/>
              </a:rPr>
              <a:t>: </a:t>
            </a:r>
            <a:r>
              <a:rPr lang="vi-VN" sz="2400" b="0" i="0" kern="1200" dirty="0">
                <a:solidFill>
                  <a:schemeClr val="dk1"/>
                </a:solidFill>
                <a:effectLst/>
                <a:latin typeface="Cambria" panose="02040503050406030204" pitchFamily="18" charset="0"/>
                <a:ea typeface="Cambria" panose="02040503050406030204" pitchFamily="18" charset="0"/>
                <a:cs typeface="+mn-cs"/>
              </a:rPr>
              <a:t>Tôn vinh những học trò đỗ đầu trong kì</a:t>
            </a:r>
            <a:r>
              <a:rPr lang="en-US" sz="2400" b="0" i="0" kern="1200" dirty="0">
                <a:solidFill>
                  <a:schemeClr val="dk1"/>
                </a:solidFill>
                <a:effectLst/>
                <a:latin typeface="Cambria" panose="02040503050406030204" pitchFamily="18" charset="0"/>
                <a:ea typeface="Cambria" panose="02040503050406030204" pitchFamily="18" charset="0"/>
                <a:cs typeface="+mn-cs"/>
              </a:rPr>
              <a:t> </a:t>
            </a:r>
            <a:r>
              <a:rPr lang="vi-VN" sz="2400" b="0" i="0" kern="1200" dirty="0">
                <a:solidFill>
                  <a:schemeClr val="dk1"/>
                </a:solidFill>
                <a:effectLst/>
                <a:latin typeface="Cambria" panose="02040503050406030204" pitchFamily="18" charset="0"/>
                <a:ea typeface="Cambria" panose="02040503050406030204" pitchFamily="18" charset="0"/>
                <a:cs typeface="+mn-cs"/>
              </a:rPr>
              <a:t>t</a:t>
            </a:r>
            <a:r>
              <a:rPr lang="en-US" sz="2400" b="0" i="0" kern="1200" dirty="0">
                <a:solidFill>
                  <a:schemeClr val="dk1"/>
                </a:solidFill>
                <a:effectLst/>
                <a:latin typeface="Cambria" panose="02040503050406030204" pitchFamily="18" charset="0"/>
                <a:ea typeface="Cambria" panose="02040503050406030204" pitchFamily="18" charset="0"/>
                <a:cs typeface="+mn-cs"/>
              </a:rPr>
              <a:t>h</a:t>
            </a:r>
            <a:r>
              <a:rPr lang="vi-VN" sz="2400" b="0" i="0" kern="1200" dirty="0">
                <a:solidFill>
                  <a:schemeClr val="dk1"/>
                </a:solidFill>
                <a:effectLst/>
                <a:latin typeface="Cambria" panose="02040503050406030204" pitchFamily="18" charset="0"/>
                <a:ea typeface="Cambria" panose="02040503050406030204" pitchFamily="18" charset="0"/>
                <a:cs typeface="+mn-cs"/>
              </a:rPr>
              <a:t>i Đình</a:t>
            </a:r>
            <a:r>
              <a:rPr lang="en-US" sz="2400" b="0" i="0" kern="1200" dirty="0">
                <a:solidFill>
                  <a:schemeClr val="dk1"/>
                </a:solidFill>
                <a:effectLst/>
                <a:latin typeface="Cambria" panose="02040503050406030204" pitchFamily="18" charset="0"/>
                <a:ea typeface="Cambria" panose="02040503050406030204" pitchFamily="18" charset="0"/>
                <a:cs typeface="+mn-cs"/>
              </a:rPr>
              <a:t>.</a:t>
            </a:r>
            <a:endParaRPr lang="vi-V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934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artoon of a person wearing a conical hat&#10;&#10;Description automatically generated">
            <a:extLst>
              <a:ext uri="{FF2B5EF4-FFF2-40B4-BE49-F238E27FC236}">
                <a16:creationId xmlns:a16="http://schemas.microsoft.com/office/drawing/2014/main" id="{91D30FE3-DB0B-8552-E3C2-98DF4B19DF7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80" b="90747" l="9980" r="89980">
                        <a14:foregroundMark x1="49333" y1="10384" x2="36485" y2="54101"/>
                        <a14:foregroundMark x1="36485" y1="54101" x2="36162" y2="54667"/>
                        <a14:foregroundMark x1="54263" y1="26182" x2="63798" y2="52202"/>
                        <a14:foregroundMark x1="63798" y1="52202" x2="64000" y2="54141"/>
                        <a14:foregroundMark x1="42101" y1="60242" x2="41697" y2="85859"/>
                        <a14:foregroundMark x1="41697" y1="85859" x2="54626" y2="90747"/>
                        <a14:foregroundMark x1="54626" y1="90747" x2="60929" y2="82061"/>
                        <a14:foregroundMark x1="60929" y1="82061" x2="59232" y2="78182"/>
                        <a14:foregroundMark x1="55273" y1="53818" x2="59556" y2="79838"/>
                      </a14:backgroundRemoval>
                    </a14:imgEffect>
                  </a14:imgLayer>
                </a14:imgProps>
              </a:ext>
              <a:ext uri="{28A0092B-C50C-407E-A947-70E740481C1C}">
                <a14:useLocalDpi xmlns:a14="http://schemas.microsoft.com/office/drawing/2010/main" val="0"/>
              </a:ext>
            </a:extLst>
          </a:blip>
          <a:stretch>
            <a:fillRect/>
          </a:stretch>
        </p:blipFill>
        <p:spPr>
          <a:xfrm>
            <a:off x="5058258" y="-318255"/>
            <a:ext cx="5753936" cy="5753936"/>
          </a:xfrm>
          <a:prstGeom prst="rect">
            <a:avLst/>
          </a:prstGeom>
        </p:spPr>
      </p:pic>
      <p:grpSp>
        <p:nvGrpSpPr>
          <p:cNvPr id="14" name="Group 13">
            <a:extLst>
              <a:ext uri="{FF2B5EF4-FFF2-40B4-BE49-F238E27FC236}">
                <a16:creationId xmlns:a16="http://schemas.microsoft.com/office/drawing/2014/main" id="{23AC90DB-7B2B-AD67-0FDE-C360750E023D}"/>
              </a:ext>
            </a:extLst>
          </p:cNvPr>
          <p:cNvGrpSpPr/>
          <p:nvPr/>
        </p:nvGrpSpPr>
        <p:grpSpPr>
          <a:xfrm>
            <a:off x="-2967200" y="4011910"/>
            <a:ext cx="14502335" cy="1439832"/>
            <a:chOff x="-306853" y="5418637"/>
            <a:chExt cx="14502335" cy="1439832"/>
          </a:xfrm>
        </p:grpSpPr>
        <p:pic>
          <p:nvPicPr>
            <p:cNvPr id="15" name="Picture 14">
              <a:extLst>
                <a:ext uri="{FF2B5EF4-FFF2-40B4-BE49-F238E27FC236}">
                  <a16:creationId xmlns:a16="http://schemas.microsoft.com/office/drawing/2014/main" id="{0A3A064A-D5A0-063E-2322-5088835D4F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853" y="5425013"/>
              <a:ext cx="4149479" cy="1433456"/>
            </a:xfrm>
            <a:prstGeom prst="rect">
              <a:avLst/>
            </a:prstGeom>
          </p:spPr>
        </p:pic>
        <p:pic>
          <p:nvPicPr>
            <p:cNvPr id="16" name="Picture 15">
              <a:extLst>
                <a:ext uri="{FF2B5EF4-FFF2-40B4-BE49-F238E27FC236}">
                  <a16:creationId xmlns:a16="http://schemas.microsoft.com/office/drawing/2014/main" id="{24559A68-B6D2-C6CB-7AEC-428A6F1DC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306" y="5421825"/>
              <a:ext cx="4149479" cy="1433456"/>
            </a:xfrm>
            <a:prstGeom prst="rect">
              <a:avLst/>
            </a:prstGeom>
          </p:spPr>
        </p:pic>
        <p:pic>
          <p:nvPicPr>
            <p:cNvPr id="17" name="Picture 16">
              <a:extLst>
                <a:ext uri="{FF2B5EF4-FFF2-40B4-BE49-F238E27FC236}">
                  <a16:creationId xmlns:a16="http://schemas.microsoft.com/office/drawing/2014/main" id="{E976736B-1B20-89F1-2CCF-61496B0807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2844" y="5421825"/>
              <a:ext cx="4149479" cy="1433456"/>
            </a:xfrm>
            <a:prstGeom prst="rect">
              <a:avLst/>
            </a:prstGeom>
          </p:spPr>
        </p:pic>
        <p:pic>
          <p:nvPicPr>
            <p:cNvPr id="18" name="Picture 17">
              <a:extLst>
                <a:ext uri="{FF2B5EF4-FFF2-40B4-BE49-F238E27FC236}">
                  <a16:creationId xmlns:a16="http://schemas.microsoft.com/office/drawing/2014/main" id="{B4D115D9-9363-BAF8-719F-DBF6A1347E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6003" y="5418637"/>
              <a:ext cx="4149479" cy="1433456"/>
            </a:xfrm>
            <a:prstGeom prst="rect">
              <a:avLst/>
            </a:prstGeom>
          </p:spPr>
        </p:pic>
      </p:grpSp>
      <p:pic>
        <p:nvPicPr>
          <p:cNvPr id="5" name="Picture 4">
            <a:extLst>
              <a:ext uri="{FF2B5EF4-FFF2-40B4-BE49-F238E27FC236}">
                <a16:creationId xmlns:a16="http://schemas.microsoft.com/office/drawing/2014/main" id="{E9E0A01E-0B24-15AE-6C23-2D698EB31F3A}"/>
              </a:ext>
            </a:extLst>
          </p:cNvPr>
          <p:cNvPicPr>
            <a:picLocks noChangeAspect="1"/>
          </p:cNvPicPr>
          <p:nvPr/>
        </p:nvPicPr>
        <p:blipFill>
          <a:blip r:embed="rId5"/>
          <a:stretch>
            <a:fillRect/>
          </a:stretch>
        </p:blipFill>
        <p:spPr>
          <a:xfrm>
            <a:off x="2192374" y="1131590"/>
            <a:ext cx="8619820" cy="2337098"/>
          </a:xfrm>
          <a:prstGeom prst="rect">
            <a:avLst/>
          </a:prstGeom>
        </p:spPr>
      </p:pic>
    </p:spTree>
    <p:extLst>
      <p:ext uri="{BB962C8B-B14F-4D97-AF65-F5344CB8AC3E}">
        <p14:creationId xmlns:p14="http://schemas.microsoft.com/office/powerpoint/2010/main" val="366521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C85724-83CB-A9DF-FB68-0F32C4555794}"/>
              </a:ext>
            </a:extLst>
          </p:cNvPr>
          <p:cNvPicPr>
            <a:picLocks noChangeAspect="1"/>
          </p:cNvPicPr>
          <p:nvPr/>
        </p:nvPicPr>
        <p:blipFill>
          <a:blip r:embed="rId2"/>
          <a:stretch>
            <a:fillRect/>
          </a:stretch>
        </p:blipFill>
        <p:spPr>
          <a:xfrm>
            <a:off x="2843808" y="1275606"/>
            <a:ext cx="8592947" cy="2445685"/>
          </a:xfrm>
          <a:prstGeom prst="rect">
            <a:avLst/>
          </a:prstGeom>
        </p:spPr>
      </p:pic>
      <p:pic>
        <p:nvPicPr>
          <p:cNvPr id="13" name="Picture 12" descr="A cartoon of a person wearing a conical hat&#10;&#10;Description automatically generated">
            <a:extLst>
              <a:ext uri="{FF2B5EF4-FFF2-40B4-BE49-F238E27FC236}">
                <a16:creationId xmlns:a16="http://schemas.microsoft.com/office/drawing/2014/main" id="{91D30FE3-DB0B-8552-E3C2-98DF4B19DF7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80" b="90747" l="9980" r="89980">
                        <a14:foregroundMark x1="49333" y1="10384" x2="36485" y2="54101"/>
                        <a14:foregroundMark x1="36485" y1="54101" x2="36162" y2="54667"/>
                        <a14:foregroundMark x1="54263" y1="26182" x2="63798" y2="52202"/>
                        <a14:foregroundMark x1="63798" y1="52202" x2="64000" y2="54141"/>
                        <a14:foregroundMark x1="42101" y1="60242" x2="41697" y2="85859"/>
                        <a14:foregroundMark x1="41697" y1="85859" x2="54626" y2="90747"/>
                        <a14:foregroundMark x1="54626" y1="90747" x2="60929" y2="82061"/>
                        <a14:foregroundMark x1="60929" y1="82061" x2="59232" y2="78182"/>
                        <a14:foregroundMark x1="55273" y1="53818" x2="59556" y2="79838"/>
                      </a14:backgroundRemoval>
                    </a14:imgEffect>
                  </a14:imgLayer>
                </a14:imgProps>
              </a:ext>
              <a:ext uri="{28A0092B-C50C-407E-A947-70E740481C1C}">
                <a14:useLocalDpi xmlns:a14="http://schemas.microsoft.com/office/drawing/2010/main" val="0"/>
              </a:ext>
            </a:extLst>
          </a:blip>
          <a:stretch>
            <a:fillRect/>
          </a:stretch>
        </p:blipFill>
        <p:spPr>
          <a:xfrm>
            <a:off x="5058258" y="-318255"/>
            <a:ext cx="5753936" cy="5753936"/>
          </a:xfrm>
          <a:prstGeom prst="rect">
            <a:avLst/>
          </a:prstGeom>
        </p:spPr>
      </p:pic>
      <p:grpSp>
        <p:nvGrpSpPr>
          <p:cNvPr id="14" name="Group 13">
            <a:extLst>
              <a:ext uri="{FF2B5EF4-FFF2-40B4-BE49-F238E27FC236}">
                <a16:creationId xmlns:a16="http://schemas.microsoft.com/office/drawing/2014/main" id="{23AC90DB-7B2B-AD67-0FDE-C360750E023D}"/>
              </a:ext>
            </a:extLst>
          </p:cNvPr>
          <p:cNvGrpSpPr/>
          <p:nvPr/>
        </p:nvGrpSpPr>
        <p:grpSpPr>
          <a:xfrm>
            <a:off x="-2967200" y="4011910"/>
            <a:ext cx="14502335" cy="1439832"/>
            <a:chOff x="-306853" y="5418637"/>
            <a:chExt cx="14502335" cy="1439832"/>
          </a:xfrm>
        </p:grpSpPr>
        <p:pic>
          <p:nvPicPr>
            <p:cNvPr id="15" name="Picture 14">
              <a:extLst>
                <a:ext uri="{FF2B5EF4-FFF2-40B4-BE49-F238E27FC236}">
                  <a16:creationId xmlns:a16="http://schemas.microsoft.com/office/drawing/2014/main" id="{0A3A064A-D5A0-063E-2322-5088835D4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853" y="5425013"/>
              <a:ext cx="4149479" cy="1433456"/>
            </a:xfrm>
            <a:prstGeom prst="rect">
              <a:avLst/>
            </a:prstGeom>
          </p:spPr>
        </p:pic>
        <p:pic>
          <p:nvPicPr>
            <p:cNvPr id="16" name="Picture 15">
              <a:extLst>
                <a:ext uri="{FF2B5EF4-FFF2-40B4-BE49-F238E27FC236}">
                  <a16:creationId xmlns:a16="http://schemas.microsoft.com/office/drawing/2014/main" id="{24559A68-B6D2-C6CB-7AEC-428A6F1DC0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6306" y="5421825"/>
              <a:ext cx="4149479" cy="1433456"/>
            </a:xfrm>
            <a:prstGeom prst="rect">
              <a:avLst/>
            </a:prstGeom>
          </p:spPr>
        </p:pic>
        <p:pic>
          <p:nvPicPr>
            <p:cNvPr id="17" name="Picture 16">
              <a:extLst>
                <a:ext uri="{FF2B5EF4-FFF2-40B4-BE49-F238E27FC236}">
                  <a16:creationId xmlns:a16="http://schemas.microsoft.com/office/drawing/2014/main" id="{E976736B-1B20-89F1-2CCF-61496B0807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2844" y="5421825"/>
              <a:ext cx="4149479" cy="1433456"/>
            </a:xfrm>
            <a:prstGeom prst="rect">
              <a:avLst/>
            </a:prstGeom>
          </p:spPr>
        </p:pic>
        <p:pic>
          <p:nvPicPr>
            <p:cNvPr id="18" name="Picture 17">
              <a:extLst>
                <a:ext uri="{FF2B5EF4-FFF2-40B4-BE49-F238E27FC236}">
                  <a16:creationId xmlns:a16="http://schemas.microsoft.com/office/drawing/2014/main" id="{B4D115D9-9363-BAF8-719F-DBF6A1347E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6003" y="5418637"/>
              <a:ext cx="4149479" cy="1433456"/>
            </a:xfrm>
            <a:prstGeom prst="rect">
              <a:avLst/>
            </a:prstGeom>
          </p:spPr>
        </p:pic>
      </p:grpSp>
    </p:spTree>
    <p:extLst>
      <p:ext uri="{BB962C8B-B14F-4D97-AF65-F5344CB8AC3E}">
        <p14:creationId xmlns:p14="http://schemas.microsoft.com/office/powerpoint/2010/main" val="31012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81A7220A-B554-D6EE-43F7-A72C3A3129C4}"/>
              </a:ext>
            </a:extLst>
          </p:cNvPr>
          <p:cNvSpPr/>
          <p:nvPr/>
        </p:nvSpPr>
        <p:spPr>
          <a:xfrm>
            <a:off x="1475656" y="136745"/>
            <a:ext cx="7363543" cy="936104"/>
          </a:xfrm>
          <a:prstGeom prst="wedgeRoundRectCallout">
            <a:avLst>
              <a:gd name="adj1" fmla="val -55406"/>
              <a:gd name="adj2" fmla="val 30119"/>
              <a:gd name="adj3" fmla="val 16667"/>
            </a:avLst>
          </a:prstGeom>
          <a:solidFill>
            <a:schemeClr val="bg1"/>
          </a:solidFill>
          <a:ln w="19050">
            <a:solidFill>
              <a:srgbClr val="6F1D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mbria" panose="02040503050406030204" pitchFamily="18" charset="0"/>
                <a:ea typeface="Cambria" panose="02040503050406030204" pitchFamily="18" charset="0"/>
              </a:rPr>
              <a:t>     Chia sẻ những hiểu biết của em về di tích </a:t>
            </a:r>
          </a:p>
          <a:p>
            <a:pPr algn="just"/>
            <a:r>
              <a:rPr lang="en-US" sz="2800" b="1" dirty="0">
                <a:solidFill>
                  <a:schemeClr val="tx1"/>
                </a:solidFill>
                <a:latin typeface="Cambria" panose="02040503050406030204" pitchFamily="18" charset="0"/>
                <a:ea typeface="Cambria" panose="02040503050406030204" pitchFamily="18" charset="0"/>
              </a:rPr>
              <a:t>Văn Miếu – Quốc Tử Giám </a:t>
            </a:r>
          </a:p>
        </p:txBody>
      </p:sp>
      <p:pic>
        <p:nvPicPr>
          <p:cNvPr id="3" name="Picture 2">
            <a:extLst>
              <a:ext uri="{FF2B5EF4-FFF2-40B4-BE49-F238E27FC236}">
                <a16:creationId xmlns:a16="http://schemas.microsoft.com/office/drawing/2014/main" id="{DB8E1303-F588-89F1-4E2B-28873A7FF4FE}"/>
              </a:ext>
            </a:extLst>
          </p:cNvPr>
          <p:cNvPicPr>
            <a:picLocks noChangeAspect="1"/>
          </p:cNvPicPr>
          <p:nvPr/>
        </p:nvPicPr>
        <p:blipFill>
          <a:blip r:embed="rId2"/>
          <a:stretch>
            <a:fillRect/>
          </a:stretch>
        </p:blipFill>
        <p:spPr>
          <a:xfrm>
            <a:off x="162744" y="1270153"/>
            <a:ext cx="2123728" cy="3873347"/>
          </a:xfrm>
          <a:prstGeom prst="rect">
            <a:avLst/>
          </a:prstGeom>
        </p:spPr>
      </p:pic>
      <p:grpSp>
        <p:nvGrpSpPr>
          <p:cNvPr id="4" name="Group 4">
            <a:extLst>
              <a:ext uri="{FF2B5EF4-FFF2-40B4-BE49-F238E27FC236}">
                <a16:creationId xmlns:a16="http://schemas.microsoft.com/office/drawing/2014/main" id="{7FA168AB-57F1-90A3-4DE8-06188BDCF794}"/>
              </a:ext>
            </a:extLst>
          </p:cNvPr>
          <p:cNvGrpSpPr>
            <a:grpSpLocks noChangeAspect="1"/>
          </p:cNvGrpSpPr>
          <p:nvPr/>
        </p:nvGrpSpPr>
        <p:grpSpPr>
          <a:xfrm>
            <a:off x="2463374" y="1225703"/>
            <a:ext cx="2664296" cy="2602630"/>
            <a:chOff x="0" y="0"/>
            <a:chExt cx="4828540" cy="4716780"/>
          </a:xfrm>
        </p:grpSpPr>
        <p:sp>
          <p:nvSpPr>
            <p:cNvPr id="5" name="Freeform 5">
              <a:extLst>
                <a:ext uri="{FF2B5EF4-FFF2-40B4-BE49-F238E27FC236}">
                  <a16:creationId xmlns:a16="http://schemas.microsoft.com/office/drawing/2014/main" id="{038AB117-7D93-6CA0-E731-A3A77DF812E4}"/>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3"/>
              <a:stretch>
                <a:fillRect l="-23271" r="-23271"/>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9">
            <a:extLst>
              <a:ext uri="{FF2B5EF4-FFF2-40B4-BE49-F238E27FC236}">
                <a16:creationId xmlns:a16="http://schemas.microsoft.com/office/drawing/2014/main" id="{A7261596-2B24-3F9F-FF9B-C7F2858A62C4}"/>
              </a:ext>
            </a:extLst>
          </p:cNvPr>
          <p:cNvGrpSpPr>
            <a:grpSpLocks noChangeAspect="1"/>
          </p:cNvGrpSpPr>
          <p:nvPr/>
        </p:nvGrpSpPr>
        <p:grpSpPr>
          <a:xfrm>
            <a:off x="6012160" y="1995686"/>
            <a:ext cx="2736304" cy="2672971"/>
            <a:chOff x="0" y="0"/>
            <a:chExt cx="4828540" cy="4716780"/>
          </a:xfrm>
        </p:grpSpPr>
        <p:sp>
          <p:nvSpPr>
            <p:cNvPr id="7" name="Freeform 10">
              <a:extLst>
                <a:ext uri="{FF2B5EF4-FFF2-40B4-BE49-F238E27FC236}">
                  <a16:creationId xmlns:a16="http://schemas.microsoft.com/office/drawing/2014/main" id="{3CC815D5-18D2-CF1E-1CA7-3BCE894C9338}"/>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23133" r="-2313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81645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9952" y="195486"/>
            <a:ext cx="3386724" cy="4940364"/>
            <a:chOff x="-59952" y="195486"/>
            <a:chExt cx="3386724" cy="4940364"/>
          </a:xfrm>
        </p:grpSpPr>
        <p:pic>
          <p:nvPicPr>
            <p:cNvPr id="4" name="Picture 2" descr="E:\002-KIMS BUSINESS\007-02-Fullslidesppt-Contents\20161219\02-abs\flower-item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098" y="3161022"/>
              <a:ext cx="853097" cy="823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002-KIMS BUSINESS\007-02-Fullslidesppt-Contents\20161219\02-abs\flower-item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506984"/>
              <a:ext cx="1355576" cy="1308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Fullslidesppt-Contents\20161219\02-abs\flower-item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524" y="915566"/>
              <a:ext cx="2232248" cy="2154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58" y="195486"/>
              <a:ext cx="1250988" cy="1238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52" y="1645346"/>
              <a:ext cx="936104" cy="9264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818086"/>
              <a:ext cx="1250988" cy="12380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2538" y="4291593"/>
              <a:ext cx="853097" cy="8442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flipH="1">
            <a:off x="5771753" y="195486"/>
            <a:ext cx="3386724" cy="4940364"/>
            <a:chOff x="-59952" y="195486"/>
            <a:chExt cx="3386724" cy="4940364"/>
          </a:xfrm>
        </p:grpSpPr>
        <p:pic>
          <p:nvPicPr>
            <p:cNvPr id="13" name="Picture 2" descr="E:\002-KIMS BUSINESS\007-02-Fullslidesppt-Contents\20161219\02-abs\flower-item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098" y="3161022"/>
              <a:ext cx="853097" cy="8232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Fullslidesppt-Contents\20161219\02-abs\flower-item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506984"/>
              <a:ext cx="1355576" cy="13080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Fullslidesppt-Contents\20161219\02-abs\flower-item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524" y="915566"/>
              <a:ext cx="2232248" cy="2154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58" y="195486"/>
              <a:ext cx="1250988" cy="12380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52" y="1645346"/>
              <a:ext cx="936104" cy="9264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818086"/>
              <a:ext cx="1250988" cy="1238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2538" y="4291593"/>
              <a:ext cx="853097" cy="844257"/>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 descr="E:\002-KIMS BUSINESS\007-02-Fullslidesppt-Contents\20161219\02-abs\flower-item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237860" y="2433193"/>
            <a:ext cx="649229" cy="6264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127E44D2-4239-C77F-2BDF-47490CD9DC16}"/>
              </a:ext>
            </a:extLst>
          </p:cNvPr>
          <p:cNvPicPr>
            <a:picLocks noChangeAspect="1"/>
          </p:cNvPicPr>
          <p:nvPr/>
        </p:nvPicPr>
        <p:blipFill>
          <a:blip r:embed="rId7"/>
          <a:stretch>
            <a:fillRect/>
          </a:stretch>
        </p:blipFill>
        <p:spPr>
          <a:xfrm>
            <a:off x="2026837" y="1173824"/>
            <a:ext cx="8730945" cy="2427395"/>
          </a:xfrm>
          <a:prstGeom prst="rect">
            <a:avLst/>
          </a:prstGeom>
        </p:spPr>
      </p:pic>
    </p:spTree>
    <p:extLst>
      <p:ext uri="{BB962C8B-B14F-4D97-AF65-F5344CB8AC3E}">
        <p14:creationId xmlns:p14="http://schemas.microsoft.com/office/powerpoint/2010/main" val="135240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41392221-4715-986D-7FA0-7B1E776FD32E}"/>
              </a:ext>
            </a:extLst>
          </p:cNvPr>
          <p:cNvGrpSpPr/>
          <p:nvPr/>
        </p:nvGrpSpPr>
        <p:grpSpPr>
          <a:xfrm>
            <a:off x="417635" y="123478"/>
            <a:ext cx="8308730" cy="1017454"/>
            <a:chOff x="3383463" y="1620888"/>
            <a:chExt cx="8308730" cy="670034"/>
          </a:xfrm>
        </p:grpSpPr>
        <p:sp>
          <p:nvSpPr>
            <p:cNvPr id="37" name="Rectangle: Rounded Corners 36">
              <a:extLst>
                <a:ext uri="{FF2B5EF4-FFF2-40B4-BE49-F238E27FC236}">
                  <a16:creationId xmlns:a16="http://schemas.microsoft.com/office/drawing/2014/main" id="{717169D9-9311-5C35-B729-66219AB66ABD}"/>
                </a:ext>
              </a:extLst>
            </p:cNvPr>
            <p:cNvSpPr/>
            <p:nvPr/>
          </p:nvSpPr>
          <p:spPr>
            <a:xfrm>
              <a:off x="3383463" y="1620888"/>
              <a:ext cx="8308730" cy="657909"/>
            </a:xfrm>
            <a:prstGeom prst="roundRect">
              <a:avLst/>
            </a:prstGeom>
            <a:solidFill>
              <a:srgbClr val="FFC8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FDD5C44-D7A1-C088-1B34-79CFFEFC4FEA}"/>
                </a:ext>
              </a:extLst>
            </p:cNvPr>
            <p:cNvSpPr txBox="1"/>
            <p:nvPr/>
          </p:nvSpPr>
          <p:spPr>
            <a:xfrm>
              <a:off x="3383463" y="1662604"/>
              <a:ext cx="8156893" cy="628318"/>
            </a:xfrm>
            <a:prstGeom prst="rect">
              <a:avLst/>
            </a:prstGeom>
            <a:noFill/>
          </p:spPr>
          <p:txBody>
            <a:bodyPr wrap="square">
              <a:spAutoFit/>
            </a:bodyPr>
            <a:lstStyle/>
            <a:p>
              <a:pPr algn="ctr"/>
              <a:r>
                <a:rPr lang="vi-VN" sz="2800" b="1" i="1" dirty="0">
                  <a:solidFill>
                    <a:schemeClr val="tx1"/>
                  </a:solidFill>
                  <a:latin typeface="Cambria" panose="02040503050406030204" pitchFamily="18" charset="0"/>
                  <a:ea typeface="Cambria" panose="02040503050406030204" pitchFamily="18" charset="0"/>
                </a:rPr>
                <a:t>Giữ gìn và phát huy giá trị của khu Văn Miếu – </a:t>
              </a:r>
            </a:p>
            <a:p>
              <a:pPr algn="ctr"/>
              <a:r>
                <a:rPr lang="vi-VN" sz="2800" b="1" i="1" dirty="0">
                  <a:solidFill>
                    <a:schemeClr val="tx1"/>
                  </a:solidFill>
                  <a:latin typeface="Cambria" panose="02040503050406030204" pitchFamily="18" charset="0"/>
                  <a:ea typeface="Cambria" panose="02040503050406030204" pitchFamily="18" charset="0"/>
                </a:rPr>
                <a:t>Quốc Tử Giám </a:t>
              </a:r>
              <a:endParaRPr lang="en-US" sz="2800" b="1" dirty="0"/>
            </a:p>
          </p:txBody>
        </p:sp>
      </p:grpSp>
      <p:sp>
        <p:nvSpPr>
          <p:cNvPr id="39" name="TextBox 38">
            <a:extLst>
              <a:ext uri="{FF2B5EF4-FFF2-40B4-BE49-F238E27FC236}">
                <a16:creationId xmlns:a16="http://schemas.microsoft.com/office/drawing/2014/main" id="{3A0F7CAD-B19B-B843-9D4A-CA246E4CA0EA}"/>
              </a:ext>
            </a:extLst>
          </p:cNvPr>
          <p:cNvSpPr txBox="1"/>
          <p:nvPr/>
        </p:nvSpPr>
        <p:spPr>
          <a:xfrm>
            <a:off x="1968624" y="1635646"/>
            <a:ext cx="7164784" cy="2400657"/>
          </a:xfrm>
          <a:prstGeom prst="rect">
            <a:avLst/>
          </a:prstGeom>
          <a:noFill/>
        </p:spPr>
        <p:txBody>
          <a:bodyPr wrap="square" rtlCol="0">
            <a:spAutoFit/>
          </a:bodyPr>
          <a:lstStyle/>
          <a:p>
            <a:pPr marL="457200" indent="-457200" algn="just">
              <a:buAutoNum type="arabicPeriod"/>
            </a:pPr>
            <a:r>
              <a:rPr lang="vi-VN" sz="2500" dirty="0">
                <a:latin typeface="Cambria" panose="02040503050406030204" pitchFamily="18" charset="0"/>
                <a:ea typeface="Cambria" panose="02040503050406030204" pitchFamily="18" charset="0"/>
              </a:rPr>
              <a:t>Đọc thông tin và quan sát các hình 6,7 em hãy </a:t>
            </a:r>
          </a:p>
          <a:p>
            <a:pPr algn="just"/>
            <a:r>
              <a:rPr lang="vi-VN" sz="2500" dirty="0">
                <a:latin typeface="Cambria" panose="02040503050406030204" pitchFamily="18" charset="0"/>
                <a:ea typeface="Cambria" panose="02040503050406030204" pitchFamily="18" charset="0"/>
              </a:rPr>
              <a:t>kể tên một số hoạt động được tổ chức ở Văn Miếu – Quốc Tử Giám nhằm tôn vinh truyền thống hiếu </a:t>
            </a:r>
          </a:p>
          <a:p>
            <a:pPr algn="just"/>
            <a:r>
              <a:rPr lang="vi-VN" sz="2500" dirty="0">
                <a:latin typeface="Cambria" panose="02040503050406030204" pitchFamily="18" charset="0"/>
                <a:ea typeface="Cambria" panose="02040503050406030204" pitchFamily="18" charset="0"/>
              </a:rPr>
              <a:t>học của dân tộc. </a:t>
            </a:r>
          </a:p>
          <a:p>
            <a:pPr algn="just"/>
            <a:r>
              <a:rPr lang="vi-VN" sz="2500" dirty="0">
                <a:latin typeface="Cambria" panose="02040503050406030204" pitchFamily="18" charset="0"/>
                <a:ea typeface="Cambria" panose="02040503050406030204" pitchFamily="18" charset="0"/>
              </a:rPr>
              <a:t>2. Theo em, cần làm gì để phát huy giá trị của khu di tích Văn Miếu – Quốc Tử Giám. </a:t>
            </a:r>
          </a:p>
        </p:txBody>
      </p:sp>
      <p:pic>
        <p:nvPicPr>
          <p:cNvPr id="41" name="Picture 40" descr="A couple of kids wearing traditional clothing&#10;&#10;Description automatically generated">
            <a:extLst>
              <a:ext uri="{FF2B5EF4-FFF2-40B4-BE49-F238E27FC236}">
                <a16:creationId xmlns:a16="http://schemas.microsoft.com/office/drawing/2014/main" id="{3C480243-81A1-738A-044B-30ED2C72F4B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3960" b="97131" l="9933" r="98201">
                        <a14:foregroundMark x1="59633" y1="26020" x2="71664" y2="28162"/>
                        <a14:foregroundMark x1="74138" y1="22222" x2="77624" y2="25697"/>
                        <a14:foregroundMark x1="73201" y1="24687" x2="75937" y2="27152"/>
                        <a14:foregroundMark x1="86319" y1="36040" x2="94565" y2="26020"/>
                        <a14:foregroundMark x1="63268" y1="3960" x2="80397" y2="8404"/>
                        <a14:foregroundMark x1="96552" y1="24364" x2="98238" y2="26182"/>
                        <a14:foregroundMark x1="61282" y1="97131" x2="67391" y2="89859"/>
                        <a14:foregroundMark x1="83883" y1="93010" x2="92429" y2="87394"/>
                        <a14:foregroundMark x1="87106" y1="93010" x2="95202" y2="87717"/>
                      </a14:backgroundRemoval>
                    </a14:imgEffect>
                  </a14:imgLayer>
                </a14:imgProps>
              </a:ext>
              <a:ext uri="{28A0092B-C50C-407E-A947-70E740481C1C}">
                <a14:useLocalDpi xmlns:a14="http://schemas.microsoft.com/office/drawing/2010/main" val="0"/>
              </a:ext>
            </a:extLst>
          </a:blip>
          <a:stretch>
            <a:fillRect/>
          </a:stretch>
        </p:blipFill>
        <p:spPr>
          <a:xfrm>
            <a:off x="-2034437" y="1274297"/>
            <a:ext cx="4068874" cy="3773944"/>
          </a:xfrm>
          <a:prstGeom prst="rect">
            <a:avLst/>
          </a:prstGeom>
        </p:spPr>
      </p:pic>
    </p:spTree>
    <p:extLst>
      <p:ext uri="{BB962C8B-B14F-4D97-AF65-F5344CB8AC3E}">
        <p14:creationId xmlns:p14="http://schemas.microsoft.com/office/powerpoint/2010/main" val="323349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EF2702-AEDF-0826-D550-E49894A8E88E}"/>
              </a:ext>
            </a:extLst>
          </p:cNvPr>
          <p:cNvPicPr>
            <a:picLocks noChangeAspect="1"/>
          </p:cNvPicPr>
          <p:nvPr/>
        </p:nvPicPr>
        <p:blipFill rotWithShape="1">
          <a:blip r:embed="rId2"/>
          <a:srcRect l="17631" r="16154"/>
          <a:stretch/>
        </p:blipFill>
        <p:spPr>
          <a:xfrm>
            <a:off x="4673111" y="968467"/>
            <a:ext cx="4106009" cy="3491156"/>
          </a:xfrm>
          <a:prstGeom prst="rect">
            <a:avLst/>
          </a:prstGeom>
        </p:spPr>
      </p:pic>
      <p:sp>
        <p:nvSpPr>
          <p:cNvPr id="7" name="TextBox 6">
            <a:extLst>
              <a:ext uri="{FF2B5EF4-FFF2-40B4-BE49-F238E27FC236}">
                <a16:creationId xmlns:a16="http://schemas.microsoft.com/office/drawing/2014/main" id="{4F6A0939-4945-9358-D7F2-44981489DB0C}"/>
              </a:ext>
            </a:extLst>
          </p:cNvPr>
          <p:cNvSpPr txBox="1"/>
          <p:nvPr/>
        </p:nvSpPr>
        <p:spPr>
          <a:xfrm>
            <a:off x="4178544" y="4459623"/>
            <a:ext cx="4868741" cy="300082"/>
          </a:xfrm>
          <a:prstGeom prst="rect">
            <a:avLst/>
          </a:prstGeom>
          <a:noFill/>
        </p:spPr>
        <p:txBody>
          <a:bodyPr wrap="square">
            <a:spAutoFit/>
          </a:bodyPr>
          <a:lstStyle/>
          <a:p>
            <a:pPr defTabSz="685800" latinLnBrk="0"/>
            <a:r>
              <a:rPr lang="vi-VN" sz="1350" b="1" dirty="0">
                <a:solidFill>
                  <a:prstClr val="black"/>
                </a:solidFill>
                <a:latin typeface="Cambria" panose="02040503050406030204" pitchFamily="18" charset="0"/>
                <a:ea typeface="Cambria" panose="02040503050406030204" pitchFamily="18" charset="0"/>
              </a:rPr>
              <a:t>Chu Văn An - người thầy chuẩn mực muôn đời của Việt Nam</a:t>
            </a:r>
            <a:endParaRPr lang="en-US" sz="1350" b="1" dirty="0">
              <a:solidFill>
                <a:prstClr val="black"/>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EEE13418-446D-AF51-B103-7B87084D0FCA}"/>
              </a:ext>
            </a:extLst>
          </p:cNvPr>
          <p:cNvSpPr txBox="1"/>
          <p:nvPr/>
        </p:nvSpPr>
        <p:spPr>
          <a:xfrm>
            <a:off x="364880" y="789388"/>
            <a:ext cx="4187336" cy="3970318"/>
          </a:xfrm>
          <a:prstGeom prst="rect">
            <a:avLst/>
          </a:prstGeom>
          <a:noFill/>
        </p:spPr>
        <p:txBody>
          <a:bodyPr wrap="square">
            <a:spAutoFit/>
          </a:bodyPr>
          <a:lstStyle/>
          <a:p>
            <a:pPr indent="254794" algn="just" defTabSz="685800" latinLnBrk="0"/>
            <a:r>
              <a:rPr lang="vi-VN" sz="2100" dirty="0">
                <a:solidFill>
                  <a:prstClr val="black"/>
                </a:solidFill>
                <a:latin typeface="Cambria" panose="02040503050406030204" pitchFamily="18" charset="0"/>
                <a:ea typeface="Cambria" panose="02040503050406030204" pitchFamily="18" charset="0"/>
              </a:rPr>
              <a:t>Chu Văn An sinh năm 1292 tại xã Quang Liệt, huyện Thanh Đàm (nay là làng Thanh Liệt, huyện Thanh Trì, Hà Nội). Ông là nhà giáo, thầy thuốc, đại quan dưới triều Trần. Theo Đại Việt sử ký toàn thư, Chu Văn An "tính cương nghị, thẳng thắn, sửa mình trong sạch, không cầu lợi lộc". Ông ở nhà đọc sách, học vấn tinh thông, nổi tiếng gần xa, "học trò đầy cửa, thường có kẻ đỗ đại khoa".</a:t>
            </a:r>
            <a:endParaRPr lang="en-US" sz="2100" dirty="0">
              <a:solidFill>
                <a:prstClr val="black"/>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C452BA26-7D8C-D45A-6A05-2B7974751EBD}"/>
              </a:ext>
            </a:extLst>
          </p:cNvPr>
          <p:cNvPicPr>
            <a:picLocks noChangeAspect="1"/>
          </p:cNvPicPr>
          <p:nvPr/>
        </p:nvPicPr>
        <p:blipFill>
          <a:blip r:embed="rId3"/>
          <a:stretch>
            <a:fillRect/>
          </a:stretch>
        </p:blipFill>
        <p:spPr>
          <a:xfrm>
            <a:off x="2072877" y="1"/>
            <a:ext cx="5774936" cy="887045"/>
          </a:xfrm>
          <a:prstGeom prst="rect">
            <a:avLst/>
          </a:prstGeom>
        </p:spPr>
      </p:pic>
    </p:spTree>
    <p:extLst>
      <p:ext uri="{BB962C8B-B14F-4D97-AF65-F5344CB8AC3E}">
        <p14:creationId xmlns:p14="http://schemas.microsoft.com/office/powerpoint/2010/main" val="2942354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E835A61C-0887-D33D-172A-3D3B51A2E703}"/>
              </a:ext>
            </a:extLst>
          </p:cNvPr>
          <p:cNvSpPr txBox="1"/>
          <p:nvPr/>
        </p:nvSpPr>
        <p:spPr>
          <a:xfrm>
            <a:off x="-54261" y="4443958"/>
            <a:ext cx="9252520" cy="769441"/>
          </a:xfrm>
          <a:prstGeom prst="rect">
            <a:avLst/>
          </a:prstGeom>
          <a:noFill/>
        </p:spPr>
        <p:txBody>
          <a:bodyPr wrap="square" rtlCol="0">
            <a:spAutoFit/>
          </a:bodyPr>
          <a:lstStyle/>
          <a:p>
            <a:pPr algn="ctr"/>
            <a:r>
              <a:rPr lang="vi-VN" sz="2200" b="1" dirty="0">
                <a:latin typeface="Cambria" panose="02040503050406030204" pitchFamily="18" charset="0"/>
                <a:ea typeface="Cambria" panose="02040503050406030204" pitchFamily="18" charset="0"/>
              </a:rPr>
              <a:t>Ngày nay, khu di tích Văn Miếu – Quốc Tử Giám là nơi tìm hiểu và tôn </a:t>
            </a:r>
          </a:p>
          <a:p>
            <a:pPr algn="ctr"/>
            <a:r>
              <a:rPr lang="vi-VN" sz="2200" b="1" dirty="0">
                <a:latin typeface="Cambria" panose="02040503050406030204" pitchFamily="18" charset="0"/>
                <a:ea typeface="Cambria" panose="02040503050406030204" pitchFamily="18" charset="0"/>
              </a:rPr>
              <a:t>vinh truyền thống hiếu học của dân tộc. </a:t>
            </a:r>
          </a:p>
        </p:txBody>
      </p:sp>
      <p:pic>
        <p:nvPicPr>
          <p:cNvPr id="3" name="Picture 2" descr="A group of people sitting on the ground&#10;&#10;Description automatically generated">
            <a:extLst>
              <a:ext uri="{FF2B5EF4-FFF2-40B4-BE49-F238E27FC236}">
                <a16:creationId xmlns:a16="http://schemas.microsoft.com/office/drawing/2014/main" id="{23249057-ECF2-6F26-9276-F61476EF5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3478"/>
            <a:ext cx="4320480" cy="4320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group of people standing in front of a sign&#10;&#10;Description automatically generated">
            <a:extLst>
              <a:ext uri="{FF2B5EF4-FFF2-40B4-BE49-F238E27FC236}">
                <a16:creationId xmlns:a16="http://schemas.microsoft.com/office/drawing/2014/main" id="{775DF8A7-13AE-BD7A-1B08-587756C12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83007"/>
            <a:ext cx="4464497" cy="4360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834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914928-93FC-3689-EBC8-DEB4C3FA566D}"/>
              </a:ext>
            </a:extLst>
          </p:cNvPr>
          <p:cNvSpPr txBox="1"/>
          <p:nvPr/>
        </p:nvSpPr>
        <p:spPr>
          <a:xfrm>
            <a:off x="36565" y="3219822"/>
            <a:ext cx="9117886" cy="1723549"/>
          </a:xfrm>
          <a:prstGeom prst="rect">
            <a:avLst/>
          </a:prstGeom>
          <a:noFill/>
        </p:spPr>
        <p:txBody>
          <a:bodyPr wrap="square" rtlCol="0">
            <a:spAutoFit/>
          </a:bodyPr>
          <a:lstStyle/>
          <a:p>
            <a:pPr algn="just"/>
            <a:r>
              <a:rPr lang="en-US" sz="2600" dirty="0">
                <a:latin typeface="Cambria" panose="02040503050406030204" pitchFamily="18" charset="0"/>
                <a:ea typeface="Cambria" panose="02040503050406030204" pitchFamily="18" charset="0"/>
              </a:rPr>
              <a:t>Các công việc bảo tồn, tu bổ, tuyên truyền, quảng bá về khu di </a:t>
            </a:r>
          </a:p>
          <a:p>
            <a:pPr algn="just"/>
            <a:r>
              <a:rPr lang="en-US" sz="2600" dirty="0">
                <a:latin typeface="Cambria" panose="02040503050406030204" pitchFamily="18" charset="0"/>
                <a:ea typeface="Cambria" panose="02040503050406030204" pitchFamily="18" charset="0"/>
              </a:rPr>
              <a:t>tích Văn Miếu – Quốc Tử Giám luôn được chú trọng nhằm bảo </a:t>
            </a:r>
          </a:p>
          <a:p>
            <a:pPr algn="just"/>
            <a:r>
              <a:rPr lang="en-US" sz="2600" dirty="0">
                <a:latin typeface="Cambria" panose="02040503050406030204" pitchFamily="18" charset="0"/>
                <a:ea typeface="Cambria" panose="02040503050406030204" pitchFamily="18" charset="0"/>
              </a:rPr>
              <a:t>vệ, lưu giữ và phát huy những giá trị đặc sắc của khu di tích này. </a:t>
            </a:r>
          </a:p>
          <a:p>
            <a:pPr algn="just"/>
            <a:endParaRPr lang="vi-VN" sz="2800" dirty="0">
              <a:latin typeface="Cambria" panose="02040503050406030204" pitchFamily="18" charset="0"/>
              <a:ea typeface="Cambria" panose="02040503050406030204" pitchFamily="18" charset="0"/>
            </a:endParaRPr>
          </a:p>
        </p:txBody>
      </p:sp>
      <p:grpSp>
        <p:nvGrpSpPr>
          <p:cNvPr id="6" name="Group 4">
            <a:extLst>
              <a:ext uri="{FF2B5EF4-FFF2-40B4-BE49-F238E27FC236}">
                <a16:creationId xmlns:a16="http://schemas.microsoft.com/office/drawing/2014/main" id="{F9128AFC-8C65-1E52-DFB4-DA3BE0A4609D}"/>
              </a:ext>
            </a:extLst>
          </p:cNvPr>
          <p:cNvGrpSpPr>
            <a:grpSpLocks noChangeAspect="1"/>
          </p:cNvGrpSpPr>
          <p:nvPr/>
        </p:nvGrpSpPr>
        <p:grpSpPr>
          <a:xfrm>
            <a:off x="539551" y="375750"/>
            <a:ext cx="3762167" cy="2700056"/>
            <a:chOff x="0" y="0"/>
            <a:chExt cx="4828540" cy="4716780"/>
          </a:xfrm>
        </p:grpSpPr>
        <p:sp>
          <p:nvSpPr>
            <p:cNvPr id="7" name="Freeform 5">
              <a:extLst>
                <a:ext uri="{FF2B5EF4-FFF2-40B4-BE49-F238E27FC236}">
                  <a16:creationId xmlns:a16="http://schemas.microsoft.com/office/drawing/2014/main" id="{5928AF96-5587-02B3-14D9-3802DB569F0F}"/>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23271" r="-23271"/>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5" name="Group 9">
            <a:extLst>
              <a:ext uri="{FF2B5EF4-FFF2-40B4-BE49-F238E27FC236}">
                <a16:creationId xmlns:a16="http://schemas.microsoft.com/office/drawing/2014/main" id="{C7F61E46-457F-A3C1-FC92-101A508A4145}"/>
              </a:ext>
            </a:extLst>
          </p:cNvPr>
          <p:cNvGrpSpPr>
            <a:grpSpLocks noChangeAspect="1"/>
          </p:cNvGrpSpPr>
          <p:nvPr/>
        </p:nvGrpSpPr>
        <p:grpSpPr>
          <a:xfrm>
            <a:off x="4869819" y="184196"/>
            <a:ext cx="3960440" cy="2858936"/>
            <a:chOff x="0" y="0"/>
            <a:chExt cx="4828540" cy="4716780"/>
          </a:xfrm>
        </p:grpSpPr>
        <p:sp>
          <p:nvSpPr>
            <p:cNvPr id="26" name="Freeform 10">
              <a:extLst>
                <a:ext uri="{FF2B5EF4-FFF2-40B4-BE49-F238E27FC236}">
                  <a16:creationId xmlns:a16="http://schemas.microsoft.com/office/drawing/2014/main" id="{C41B83C7-6161-9B42-EB15-32A905CB9384}"/>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3"/>
              <a:stretch>
                <a:fillRect l="-23133" r="-2313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85916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9952" y="195486"/>
            <a:ext cx="3386724" cy="4940364"/>
            <a:chOff x="-59952" y="195486"/>
            <a:chExt cx="3386724" cy="4940364"/>
          </a:xfrm>
        </p:grpSpPr>
        <p:pic>
          <p:nvPicPr>
            <p:cNvPr id="4" name="Picture 2" descr="E:\002-KIMS BUSINESS\007-02-Fullslidesppt-Contents\20161219\02-abs\flower-item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098" y="3161022"/>
              <a:ext cx="853097" cy="823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002-KIMS BUSINESS\007-02-Fullslidesppt-Contents\20161219\02-abs\flower-item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506984"/>
              <a:ext cx="1355576" cy="1308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Fullslidesppt-Contents\20161219\02-abs\flower-item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524" y="915566"/>
              <a:ext cx="2232248" cy="2154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58" y="195486"/>
              <a:ext cx="1250988" cy="12380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52" y="1645346"/>
              <a:ext cx="936104" cy="9264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818086"/>
              <a:ext cx="1250988" cy="12380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2538" y="4291593"/>
              <a:ext cx="853097" cy="8442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flipH="1">
            <a:off x="5771753" y="195486"/>
            <a:ext cx="3386724" cy="4940364"/>
            <a:chOff x="-59952" y="195486"/>
            <a:chExt cx="3386724" cy="4940364"/>
          </a:xfrm>
        </p:grpSpPr>
        <p:pic>
          <p:nvPicPr>
            <p:cNvPr id="13" name="Picture 2" descr="E:\002-KIMS BUSINESS\007-02-Fullslidesppt-Contents\20161219\02-abs\flower-item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098" y="3161022"/>
              <a:ext cx="853097" cy="8232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Fullslidesppt-Contents\20161219\02-abs\flower-item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506984"/>
              <a:ext cx="1355576" cy="13080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Fullslidesppt-Contents\20161219\02-abs\flower-item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524" y="915566"/>
              <a:ext cx="2232248" cy="2154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58" y="195486"/>
              <a:ext cx="1250988" cy="12380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52" y="1645346"/>
              <a:ext cx="936104" cy="9264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818086"/>
              <a:ext cx="1250988" cy="1238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2-KIMS BUSINESS\007-02-Fullslidesppt-Contents\20161219\02-abs\flower-item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2538" y="4291593"/>
              <a:ext cx="853097" cy="844257"/>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 descr="E:\002-KIMS BUSINESS\007-02-Fullslidesppt-Contents\20161219\02-abs\flower-item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237860" y="2433193"/>
            <a:ext cx="649229" cy="6264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ABA10E58-9330-AE7F-C627-F235BFD4A19E}"/>
              </a:ext>
            </a:extLst>
          </p:cNvPr>
          <p:cNvPicPr>
            <a:picLocks noChangeAspect="1"/>
          </p:cNvPicPr>
          <p:nvPr/>
        </p:nvPicPr>
        <p:blipFill>
          <a:blip r:embed="rId7"/>
          <a:stretch>
            <a:fillRect/>
          </a:stretch>
        </p:blipFill>
        <p:spPr>
          <a:xfrm>
            <a:off x="2586682" y="1134134"/>
            <a:ext cx="8602389" cy="2445685"/>
          </a:xfrm>
          <a:prstGeom prst="rect">
            <a:avLst/>
          </a:prstGeom>
        </p:spPr>
      </p:pic>
    </p:spTree>
    <p:extLst>
      <p:ext uri="{BB962C8B-B14F-4D97-AF65-F5344CB8AC3E}">
        <p14:creationId xmlns:p14="http://schemas.microsoft.com/office/powerpoint/2010/main" val="4044440878"/>
      </p:ext>
    </p:extLst>
  </p:cSld>
  <p:clrMapOvr>
    <a:masterClrMapping/>
  </p:clrMapOvr>
</p:sld>
</file>

<file path=ppt/theme/theme1.xml><?xml version="1.0" encoding="utf-8"?>
<a:theme xmlns:a="http://schemas.openxmlformats.org/drawingml/2006/main" name="Cover and End Slide Master">
  <a:themeElements>
    <a:clrScheme name="ALLPPT-COLOR-A12">
      <a:dk1>
        <a:sysClr val="windowText" lastClr="000000"/>
      </a:dk1>
      <a:lt1>
        <a:sysClr val="window" lastClr="FFFFFF"/>
      </a:lt1>
      <a:dk2>
        <a:srgbClr val="1F497D"/>
      </a:dk2>
      <a:lt2>
        <a:srgbClr val="EEECE1"/>
      </a:lt2>
      <a:accent1>
        <a:srgbClr val="984807"/>
      </a:accent1>
      <a:accent2>
        <a:srgbClr val="E79F05"/>
      </a:accent2>
      <a:accent3>
        <a:srgbClr val="984807"/>
      </a:accent3>
      <a:accent4>
        <a:srgbClr val="E79F05"/>
      </a:accent4>
      <a:accent5>
        <a:srgbClr val="984807"/>
      </a:accent5>
      <a:accent6>
        <a:srgbClr val="E79F05"/>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2">
      <a:dk1>
        <a:sysClr val="windowText" lastClr="000000"/>
      </a:dk1>
      <a:lt1>
        <a:sysClr val="window" lastClr="FFFFFF"/>
      </a:lt1>
      <a:dk2>
        <a:srgbClr val="1F497D"/>
      </a:dk2>
      <a:lt2>
        <a:srgbClr val="EEECE1"/>
      </a:lt2>
      <a:accent1>
        <a:srgbClr val="984807"/>
      </a:accent1>
      <a:accent2>
        <a:srgbClr val="E79F05"/>
      </a:accent2>
      <a:accent3>
        <a:srgbClr val="984807"/>
      </a:accent3>
      <a:accent4>
        <a:srgbClr val="E79F05"/>
      </a:accent4>
      <a:accent5>
        <a:srgbClr val="984807"/>
      </a:accent5>
      <a:accent6>
        <a:srgbClr val="E79F05"/>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2">
      <a:dk1>
        <a:sysClr val="windowText" lastClr="000000"/>
      </a:dk1>
      <a:lt1>
        <a:sysClr val="window" lastClr="FFFFFF"/>
      </a:lt1>
      <a:dk2>
        <a:srgbClr val="1F497D"/>
      </a:dk2>
      <a:lt2>
        <a:srgbClr val="EEECE1"/>
      </a:lt2>
      <a:accent1>
        <a:srgbClr val="984807"/>
      </a:accent1>
      <a:accent2>
        <a:srgbClr val="E79F05"/>
      </a:accent2>
      <a:accent3>
        <a:srgbClr val="984807"/>
      </a:accent3>
      <a:accent4>
        <a:srgbClr val="E79F05"/>
      </a:accent4>
      <a:accent5>
        <a:srgbClr val="984807"/>
      </a:accent5>
      <a:accent6>
        <a:srgbClr val="E79F05"/>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1269</TotalTime>
  <Words>475</Words>
  <Application>Microsoft Office PowerPoint</Application>
  <PresentationFormat>On-screen Show (16:9)</PresentationFormat>
  <Paragraphs>37</Paragraphs>
  <Slides>12</Slides>
  <Notes>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Calibri</vt:lpstr>
      <vt:lpstr>Cambria</vt:lpstr>
      <vt:lpstr>Cover and End Slide Master</vt:lpstr>
      <vt:lpstr>Contents Slide Master</vt:lpstr>
      <vt:lpstr>Section Break Slide Master</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Dell</cp:lastModifiedBy>
  <cp:revision>78</cp:revision>
  <dcterms:created xsi:type="dcterms:W3CDTF">2016-12-05T23:26:54Z</dcterms:created>
  <dcterms:modified xsi:type="dcterms:W3CDTF">2023-12-12T02:25:19Z</dcterms:modified>
</cp:coreProperties>
</file>