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4" r:id="rId2"/>
    <p:sldMasterId id="2147483738" r:id="rId3"/>
    <p:sldMasterId id="2147483750" r:id="rId4"/>
  </p:sldMasterIdLst>
  <p:notesMasterIdLst>
    <p:notesMasterId r:id="rId21"/>
  </p:notesMasterIdLst>
  <p:sldIdLst>
    <p:sldId id="324" r:id="rId5"/>
    <p:sldId id="288" r:id="rId6"/>
    <p:sldId id="313" r:id="rId7"/>
    <p:sldId id="290" r:id="rId8"/>
    <p:sldId id="289" r:id="rId9"/>
    <p:sldId id="323" r:id="rId10"/>
    <p:sldId id="305" r:id="rId11"/>
    <p:sldId id="276" r:id="rId12"/>
    <p:sldId id="333" r:id="rId13"/>
    <p:sldId id="335" r:id="rId14"/>
    <p:sldId id="336" r:id="rId15"/>
    <p:sldId id="306" r:id="rId16"/>
    <p:sldId id="322" r:id="rId17"/>
    <p:sldId id="337" r:id="rId18"/>
    <p:sldId id="338" r:id="rId19"/>
    <p:sldId id="340" r:id="rId20"/>
  </p:sldIdLst>
  <p:sldSz cx="9144000" cy="5143500" type="screen16x9"/>
  <p:notesSz cx="9144000" cy="6858000"/>
  <p:embeddedFontLst>
    <p:embeddedFont>
      <p:font typeface="#9Slide07 HoneyCream" panose="020B0604020202020204"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9" autoAdjust="0"/>
    <p:restoredTop sz="94686" autoAdjust="0"/>
  </p:normalViewPr>
  <p:slideViewPr>
    <p:cSldViewPr>
      <p:cViewPr varScale="1">
        <p:scale>
          <a:sx n="104" d="100"/>
          <a:sy n="104" d="100"/>
        </p:scale>
        <p:origin x="883" y="67"/>
      </p:cViewPr>
      <p:guideLst>
        <p:guide orient="horz" pos="8026"/>
        <p:guide pos="105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11/28/2023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11/28/2023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11/28/2023</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a:prstGeom prst="rect">
            <a:avLst/>
          </a:prstGeom>
        </p:spPr>
        <p:txBody>
          <a:bodyPr/>
          <a:lstStyle>
            <a:lvl1pPr marL="0" indent="0" algn="ctr">
              <a:buNone/>
              <a:defRPr sz="1800"/>
            </a:lvl1pPr>
            <a:lvl2pPr marL="342891" indent="0" algn="ctr">
              <a:buNone/>
              <a:defRPr sz="1501"/>
            </a:lvl2pPr>
            <a:lvl3pPr marL="685782" indent="0" algn="ctr">
              <a:buNone/>
              <a:defRPr sz="1350"/>
            </a:lvl3pPr>
            <a:lvl4pPr marL="1028672" indent="0" algn="ctr">
              <a:buNone/>
              <a:defRPr sz="1200"/>
            </a:lvl4pPr>
            <a:lvl5pPr marL="1371563" indent="0" algn="ctr">
              <a:buNone/>
              <a:defRPr sz="1200"/>
            </a:lvl5pPr>
            <a:lvl6pPr marL="1714454" indent="0" algn="ctr">
              <a:buNone/>
              <a:defRPr sz="1200"/>
            </a:lvl6pPr>
            <a:lvl7pPr marL="2057345" indent="0" algn="ctr">
              <a:buNone/>
              <a:defRPr sz="1200"/>
            </a:lvl7pPr>
            <a:lvl8pPr marL="2400235" indent="0" algn="ctr">
              <a:buNone/>
              <a:defRPr sz="1200"/>
            </a:lvl8pPr>
            <a:lvl9pPr marL="27431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4"/>
            <a:ext cx="2057400" cy="273843"/>
          </a:xfrm>
          <a:prstGeom prst="rect">
            <a:avLst/>
          </a:prstGeom>
        </p:spPr>
        <p:txBody>
          <a:bodyPr/>
          <a:lstStyle/>
          <a:p>
            <a:pPr defTabSz="685782"/>
            <a:fld id="{D997B5FA-0921-464F-AAE1-844C04324D75}" type="datetimeFigureOut">
              <a:rPr lang="zh-CN" altLang="en-US" smtClean="0">
                <a:solidFill>
                  <a:prstClr val="black">
                    <a:tint val="75000"/>
                  </a:prstClr>
                </a:solidFill>
              </a:rPr>
              <a:pPr defTabSz="685782"/>
              <a:t>2023/11/28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4"/>
            <a:ext cx="3086100" cy="273843"/>
          </a:xfrm>
          <a:prstGeom prst="rect">
            <a:avLst/>
          </a:prstGeom>
        </p:spPr>
        <p:txBody>
          <a:bodyPr/>
          <a:lstStyle/>
          <a:p>
            <a:pPr defTabSz="685782"/>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4"/>
            <a:ext cx="2057400" cy="273843"/>
          </a:xfrm>
          <a:prstGeom prst="rect">
            <a:avLst/>
          </a:prstGeom>
        </p:spPr>
        <p:txBody>
          <a:bodyPr/>
          <a:lstStyle/>
          <a:p>
            <a:pPr defTabSz="685782"/>
            <a:fld id="{565CE74E-AB26-4998-AD42-012C4C1AD076}" type="slidenum">
              <a:rPr lang="zh-CN" altLang="en-US" smtClean="0">
                <a:solidFill>
                  <a:prstClr val="black">
                    <a:tint val="75000"/>
                  </a:prstClr>
                </a:solidFill>
              </a:rPr>
              <a:pPr defTabSz="685782"/>
              <a:t>‹#›</a:t>
            </a:fld>
            <a:endParaRPr lang="zh-CN" altLang="en-US">
              <a:solidFill>
                <a:prstClr val="black">
                  <a:tint val="75000"/>
                </a:prstClr>
              </a:solidFill>
            </a:endParaRPr>
          </a:p>
        </p:txBody>
      </p:sp>
    </p:spTree>
    <p:extLst>
      <p:ext uri="{BB962C8B-B14F-4D97-AF65-F5344CB8AC3E}">
        <p14:creationId xmlns:p14="http://schemas.microsoft.com/office/powerpoint/2010/main" val="88219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3"/>
            <a:ext cx="2057400" cy="273844"/>
          </a:xfrm>
          <a:prstGeom prst="rect">
            <a:avLst/>
          </a:prstGeom>
        </p:spPr>
        <p:txBody>
          <a:bodyPr/>
          <a:lstStyle/>
          <a:p>
            <a:pPr defTabSz="685800">
              <a:defRPr/>
            </a:pPr>
            <a:fld id="{E69B9EE9-F3BF-4B40-83E7-C9BC68FDDB0E}" type="datetimeFigureOut">
              <a:rPr lang="en-US" smtClean="0">
                <a:solidFill>
                  <a:prstClr val="black">
                    <a:tint val="75000"/>
                  </a:prstClr>
                </a:solidFill>
              </a:rPr>
              <a:pPr defTabSz="685800">
                <a:defRPr/>
              </a:pPr>
              <a:t>11/28/2023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9164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756" r:id="rId6"/>
    <p:sldLayoutId id="214748369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7594691"/>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98715" y="449037"/>
            <a:ext cx="7946571" cy="4245428"/>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思源黑体 CN Medium"/>
            </a:endParaRPr>
          </a:p>
        </p:txBody>
      </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6933" y="1525512"/>
            <a:ext cx="9144000" cy="3641271"/>
          </a:xfrm>
          <a:prstGeom prst="rect">
            <a:avLst/>
          </a:prstGeom>
          <a:ln>
            <a:noFill/>
          </a:ln>
        </p:spPr>
      </p:pic>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5"/>
          <a:stretch>
            <a:fillRect/>
          </a:stretch>
        </p:blipFill>
        <p:spPr>
          <a:xfrm>
            <a:off x="176529" y="16194"/>
            <a:ext cx="6084335" cy="2670279"/>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6"/>
          <a:stretch>
            <a:fillRect/>
          </a:stretch>
        </p:blipFill>
        <p:spPr>
          <a:xfrm>
            <a:off x="1298854" y="1616532"/>
            <a:ext cx="8004742" cy="2139881"/>
          </a:xfrm>
          <a:prstGeom prst="rect">
            <a:avLst/>
          </a:prstGeom>
        </p:spPr>
      </p:pic>
      <p:pic>
        <p:nvPicPr>
          <p:cNvPr id="8" name="Picture 7">
            <a:extLst>
              <a:ext uri="{FF2B5EF4-FFF2-40B4-BE49-F238E27FC236}">
                <a16:creationId xmlns:a16="http://schemas.microsoft.com/office/drawing/2014/main" id="{25A54F67-4740-405B-9CED-90F0E55B3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3346147"/>
            <a:ext cx="1365976" cy="1408414"/>
          </a:xfrm>
          <a:prstGeom prst="rect">
            <a:avLst/>
          </a:prstGeom>
        </p:spPr>
      </p:pic>
      <p:pic>
        <p:nvPicPr>
          <p:cNvPr id="10" name="Picture 9">
            <a:extLst>
              <a:ext uri="{FF2B5EF4-FFF2-40B4-BE49-F238E27FC236}">
                <a16:creationId xmlns:a16="http://schemas.microsoft.com/office/drawing/2014/main" id="{413E48EC-3205-43C5-83AD-594AD3481364}"/>
              </a:ext>
            </a:extLst>
          </p:cNvPr>
          <p:cNvPicPr>
            <a:picLocks noChangeAspect="1"/>
          </p:cNvPicPr>
          <p:nvPr/>
        </p:nvPicPr>
        <p:blipFill rotWithShape="1">
          <a:blip r:embed="rId8"/>
          <a:srcRect l="78548" t="7449" r="-20318" b="66699"/>
          <a:stretch/>
        </p:blipFill>
        <p:spPr>
          <a:xfrm>
            <a:off x="7303135" y="16194"/>
            <a:ext cx="3630929" cy="1431539"/>
          </a:xfrm>
          <a:prstGeom prst="rect">
            <a:avLst/>
          </a:prstGeom>
        </p:spPr>
      </p:pic>
    </p:spTree>
    <p:extLst>
      <p:ext uri="{BB962C8B-B14F-4D97-AF65-F5344CB8AC3E}">
        <p14:creationId xmlns:p14="http://schemas.microsoft.com/office/powerpoint/2010/main" val="128708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161566"/>
            <a:ext cx="9080500" cy="4820367"/>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84150" y="207733"/>
            <a:ext cx="8839200" cy="892552"/>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Lập và hoàn thành bảng mô tả (theo gợi ý dưới đây) về đời sống vật chất và tinh thần của người Việt cổ</a:t>
            </a:r>
            <a:endParaRPr kumimoji="0" lang="en-US" sz="2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1870621539"/>
              </p:ext>
            </p:extLst>
          </p:nvPr>
        </p:nvGraphicFramePr>
        <p:xfrm>
          <a:off x="152400" y="1146451"/>
          <a:ext cx="8839200" cy="3835483"/>
        </p:xfrm>
        <a:graphic>
          <a:graphicData uri="http://schemas.openxmlformats.org/drawingml/2006/table">
            <a:tbl>
              <a:tblPr firstRow="1" bandRow="1">
                <a:tableStyleId>{21E4AEA4-8DFA-4A89-87EB-49C32662AFE0}</a:tableStyleId>
              </a:tblPr>
              <a:tblGrid>
                <a:gridCol w="1752600">
                  <a:extLst>
                    <a:ext uri="{9D8B030D-6E8A-4147-A177-3AD203B41FA5}">
                      <a16:colId xmlns:a16="http://schemas.microsoft.com/office/drawing/2014/main" val="2110190926"/>
                    </a:ext>
                  </a:extLst>
                </a:gridCol>
                <a:gridCol w="3962400">
                  <a:extLst>
                    <a:ext uri="{9D8B030D-6E8A-4147-A177-3AD203B41FA5}">
                      <a16:colId xmlns:a16="http://schemas.microsoft.com/office/drawing/2014/main" val="1854208686"/>
                    </a:ext>
                  </a:extLst>
                </a:gridCol>
                <a:gridCol w="3124200">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tx1"/>
                          </a:solidFill>
                          <a:latin typeface="Cambria" panose="02040503050406030204" pitchFamily="18" charset="0"/>
                          <a:ea typeface="Cambria" panose="02040503050406030204" pitchFamily="18" charset="0"/>
                        </a:rPr>
                        <a:t>Đời sống của người Việt cổ</a:t>
                      </a:r>
                      <a:endParaRPr lang="en-SG" sz="2600" b="1" dirty="0">
                        <a:solidFill>
                          <a:schemeClr val="tx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tx1"/>
                          </a:solidFill>
                          <a:latin typeface="Cambria" panose="02040503050406030204" pitchFamily="18" charset="0"/>
                          <a:ea typeface="Cambria" panose="02040503050406030204" pitchFamily="18" charset="0"/>
                        </a:rPr>
                        <a:t>Biểu hiện</a:t>
                      </a:r>
                      <a:endParaRPr lang="en-SG" sz="2600" b="1"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600" b="1" dirty="0">
                        <a:solidFill>
                          <a:schemeClr val="tx1"/>
                        </a:solidFill>
                        <a:latin typeface="Cambria" panose="02040503050406030204" pitchFamily="18" charset="0"/>
                        <a:ea typeface="Cambria" panose="02040503050406030204" pitchFamily="18" charset="0"/>
                      </a:endParaRPr>
                    </a:p>
                    <a:p>
                      <a:pPr algn="ctr"/>
                      <a:r>
                        <a:rPr lang="vi-VN" sz="2600" b="1" dirty="0">
                          <a:solidFill>
                            <a:schemeClr val="tx1"/>
                          </a:solidFill>
                          <a:latin typeface="Cambria" panose="02040503050406030204" pitchFamily="18" charset="0"/>
                          <a:ea typeface="Cambria" panose="02040503050406030204" pitchFamily="18" charset="0"/>
                        </a:rPr>
                        <a:t>Đời sống </a:t>
                      </a:r>
                    </a:p>
                    <a:p>
                      <a:pPr algn="ctr"/>
                      <a:r>
                        <a:rPr lang="vi-VN" sz="2600" b="1" dirty="0">
                          <a:solidFill>
                            <a:schemeClr val="tx1"/>
                          </a:solidFill>
                          <a:latin typeface="Cambria" panose="02040503050406030204" pitchFamily="18" charset="0"/>
                          <a:ea typeface="Cambria" panose="02040503050406030204" pitchFamily="18" charset="0"/>
                        </a:rPr>
                        <a:t>vật chất</a:t>
                      </a:r>
                      <a:endParaRPr lang="en-SG" sz="2600" b="1" dirty="0">
                        <a:solidFill>
                          <a:schemeClr val="tx1"/>
                        </a:solidFill>
                        <a:latin typeface="Cambria" panose="02040503050406030204" pitchFamily="18" charset="0"/>
                        <a:ea typeface="Cambria" panose="02040503050406030204" pitchFamily="18" charset="0"/>
                      </a:endParaRPr>
                    </a:p>
                  </a:txBody>
                  <a:tcPr/>
                </a:tc>
                <a:tc>
                  <a:txBody>
                    <a:bodyPr/>
                    <a:lstStyle/>
                    <a:p>
                      <a:r>
                        <a:rPr lang="vi-VN" sz="2600" b="1" dirty="0">
                          <a:latin typeface="Cambria" panose="02040503050406030204" pitchFamily="18" charset="0"/>
                          <a:ea typeface="Cambria" panose="02040503050406030204" pitchFamily="18" charset="0"/>
                        </a:rPr>
                        <a:t>Thức ăn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l" defTabSz="903839" rtl="0" eaLnBrk="1" fontAlgn="auto" latinLnBrk="0" hangingPunct="1">
                        <a:lnSpc>
                          <a:spcPct val="100000"/>
                        </a:lnSpc>
                        <a:spcBef>
                          <a:spcPts val="0"/>
                        </a:spcBef>
                        <a:spcAft>
                          <a:spcPts val="0"/>
                        </a:spcAft>
                        <a:buClrTx/>
                        <a:buSzTx/>
                        <a:buFontTx/>
                        <a:buNone/>
                        <a:tabLst/>
                        <a:defRPr/>
                      </a:pPr>
                      <a:r>
                        <a:rPr lang="vi-VN" sz="2800" b="1" dirty="0">
                          <a:latin typeface="Cambria" panose="02040503050406030204" pitchFamily="18" charset="0"/>
                          <a:ea typeface="Cambria" panose="02040503050406030204" pitchFamily="18" charset="0"/>
                        </a:rPr>
                        <a:t>Nhà ở</a:t>
                      </a:r>
                      <a:endParaRPr lang="en-SG" sz="28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Trang phục</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Phương tiện đi lại</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tinh thần</a:t>
                      </a:r>
                      <a:endParaRPr lang="en-SG" sz="2600" b="1" dirty="0">
                        <a:solidFill>
                          <a:schemeClr val="tx1"/>
                        </a:solidFill>
                        <a:latin typeface="Cambria" panose="02040503050406030204" pitchFamily="18" charset="0"/>
                        <a:ea typeface="Cambria" panose="02040503050406030204" pitchFamily="18" charset="0"/>
                      </a:endParaRPr>
                    </a:p>
                  </a:txBody>
                  <a:tcPr anchor="ctr"/>
                </a:tc>
                <a:tc>
                  <a:txBody>
                    <a:bodyPr/>
                    <a:lstStyle/>
                    <a:p>
                      <a:r>
                        <a:rPr lang="vi-VN" sz="2600" b="1" dirty="0">
                          <a:latin typeface="Cambria" panose="02040503050406030204" pitchFamily="18" charset="0"/>
                          <a:ea typeface="Cambria" panose="02040503050406030204" pitchFamily="18" charset="0"/>
                        </a:rPr>
                        <a:t>Tín ngưỡng</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700769">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Phong tục, tập quán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Tree>
    <p:extLst>
      <p:ext uri="{BB962C8B-B14F-4D97-AF65-F5344CB8AC3E}">
        <p14:creationId xmlns:p14="http://schemas.microsoft.com/office/powerpoint/2010/main" val="40454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3858754089"/>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a16="http://schemas.microsoft.com/office/drawing/2014/main" val="2110190926"/>
                    </a:ext>
                  </a:extLst>
                </a:gridCol>
                <a:gridCol w="2657366">
                  <a:extLst>
                    <a:ext uri="{9D8B030D-6E8A-4147-A177-3AD203B41FA5}">
                      <a16:colId xmlns:a16="http://schemas.microsoft.com/office/drawing/2014/main" val="1854208686"/>
                    </a:ext>
                  </a:extLst>
                </a:gridCol>
                <a:gridCol w="4620121">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phục</a:t>
                      </a:r>
                    </a:p>
                    <a:p>
                      <a:pPr algn="ctr"/>
                      <a:endParaRPr lang="vi-VN" sz="2300" b="1" dirty="0">
                        <a:latin typeface="Cambria" panose="02040503050406030204" pitchFamily="18" charset="0"/>
                        <a:ea typeface="Cambria" panose="02040503050406030204" pitchFamily="18" charset="0"/>
                      </a:endParaRPr>
                    </a:p>
                  </a:txBody>
                  <a:tcPr anchor="ct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ngưỡng</a:t>
                      </a:r>
                      <a:endParaRPr lang="en-US" sz="2300" b="1" dirty="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9034229" cy="4178595"/>
          </a:xfrm>
          <a:prstGeom prst="rect">
            <a:avLst/>
          </a:prstGeom>
        </p:spPr>
      </p:pic>
    </p:spTree>
    <p:extLst>
      <p:ext uri="{BB962C8B-B14F-4D97-AF65-F5344CB8AC3E}">
        <p14:creationId xmlns:p14="http://schemas.microsoft.com/office/powerpoint/2010/main" val="379246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a16="http://schemas.microsoft.com/office/drawing/2014/main" id="{619F9080-5235-4A5C-AF71-7C9019BE16FD}"/>
              </a:ext>
            </a:extLst>
          </p:cNvPr>
          <p:cNvPicPr>
            <a:picLocks noChangeAspect="1"/>
          </p:cNvPicPr>
          <p:nvPr/>
        </p:nvPicPr>
        <p:blipFill>
          <a:blip r:embed="rId9"/>
          <a:stretch>
            <a:fillRect/>
          </a:stretch>
        </p:blipFill>
        <p:spPr>
          <a:xfrm>
            <a:off x="508369" y="176378"/>
            <a:ext cx="8284166" cy="4597799"/>
          </a:xfrm>
          <a:prstGeom prst="rect">
            <a:avLst/>
          </a:prstGeom>
        </p:spPr>
      </p:pic>
    </p:spTree>
    <p:extLst>
      <p:ext uri="{BB962C8B-B14F-4D97-AF65-F5344CB8AC3E}">
        <p14:creationId xmlns:p14="http://schemas.microsoft.com/office/powerpoint/2010/main" val="155701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F2299-9832-9FF2-6236-339409150C1F}"/>
              </a:ext>
            </a:extLst>
          </p:cNvPr>
          <p:cNvSpPr txBox="1"/>
          <p:nvPr/>
        </p:nvSpPr>
        <p:spPr>
          <a:xfrm>
            <a:off x="444910" y="0"/>
            <a:ext cx="8534400" cy="4708981"/>
          </a:xfrm>
          <a:prstGeom prst="rect">
            <a:avLst/>
          </a:prstGeom>
          <a:noFill/>
        </p:spPr>
        <p:txBody>
          <a:bodyPr wrap="square">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 VỞ</a:t>
            </a:r>
          </a:p>
          <a:p>
            <a:pPr defTabSz="182486"/>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3. </a:t>
            </a:r>
            <a:r>
              <a:rPr lang="en-US"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a:t>
            </a:r>
            <a:r>
              <a:rPr lang="vi-VN"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iữ gìn và phát huy giá trị sông Hồng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algn="just" defTabSz="182486"/>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dirty="0" err="1">
                <a:effectLst/>
                <a:latin typeface="Times New Roman" panose="02020603050405020304" pitchFamily="18" charset="0"/>
                <a:ea typeface="Times New Roman" panose="02020603050405020304" pitchFamily="18" charset="0"/>
              </a:rPr>
              <a:t>Khai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hợp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tuyên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nguồn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Hồng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t>
            </a:r>
            <a:r>
              <a:rPr lang="en-US" sz="3600" dirty="0" err="1">
                <a:solidFill>
                  <a:srgbClr val="000000"/>
                </a:solidFill>
                <a:effectLst/>
                <a:latin typeface="Times New Roman" panose="02020603050405020304" pitchFamily="18" charset="0"/>
                <a:ea typeface="Times New Roman" panose="02020603050405020304" pitchFamily="18" charset="0"/>
              </a:rPr>
              <a:t>uyên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xuống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nghiêm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sỏi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phép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bờ</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p>
          <a:p>
            <a:pPr marL="0" marR="0" lvl="0" indent="0" algn="l" defTabSz="18248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8103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464699"/>
            <a:ext cx="9103311" cy="4214101"/>
          </a:xfrm>
          <a:prstGeom prst="rect">
            <a:avLst/>
          </a:prstGeom>
        </p:spPr>
      </p:pic>
    </p:spTree>
    <p:extLst>
      <p:ext uri="{BB962C8B-B14F-4D97-AF65-F5344CB8AC3E}">
        <p14:creationId xmlns:p14="http://schemas.microsoft.com/office/powerpoint/2010/main" val="272030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5" y="2023432"/>
            <a:ext cx="1878299" cy="688052"/>
          </a:xfrm>
          <a:prstGeom prst="rect">
            <a:avLst/>
          </a:prstGeom>
        </p:spPr>
      </p:pic>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1"/>
            <a:ext cx="1071939" cy="392669"/>
          </a:xfrm>
          <a:prstGeom prst="rect">
            <a:avLst/>
          </a:prstGeom>
        </p:spPr>
      </p:pic>
      <p:sp>
        <p:nvSpPr>
          <p:cNvPr id="4" name="TextBox 3">
            <a:extLst>
              <a:ext uri="{FF2B5EF4-FFF2-40B4-BE49-F238E27FC236}">
                <a16:creationId xmlns:a16="http://schemas.microsoft.com/office/drawing/2014/main" id="{B4237D08-DD3A-DE37-2141-4AE9865DB6CF}"/>
              </a:ext>
            </a:extLst>
          </p:cNvPr>
          <p:cNvSpPr txBox="1"/>
          <p:nvPr/>
        </p:nvSpPr>
        <p:spPr>
          <a:xfrm>
            <a:off x="309277" y="721327"/>
            <a:ext cx="8971233" cy="707886"/>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Em</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có</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biết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sông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Hồng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bắt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nguồn</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từ</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đâu</a:t>
            </a:r>
            <a:r>
              <a:rPr lang="fr-FR" sz="4000"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B95C675-314A-7F76-328F-35D4FA1C9D18}"/>
              </a:ext>
            </a:extLst>
          </p:cNvPr>
          <p:cNvSpPr txBox="1"/>
          <p:nvPr/>
        </p:nvSpPr>
        <p:spPr>
          <a:xfrm>
            <a:off x="300238" y="3393565"/>
            <a:ext cx="8744866" cy="1323439"/>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Sông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Hồng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chảy</a:t>
            </a:r>
            <a:r>
              <a:rPr lang="fr-FR" sz="4000" dirty="0">
                <a:effectLst/>
                <a:latin typeface="Times New Roman" panose="02020603050405020304" pitchFamily="18" charset="0"/>
                <a:ea typeface="Times New Roman" panose="02020603050405020304" pitchFamily="18" charset="0"/>
              </a:rPr>
              <a:t> qua </a:t>
            </a:r>
            <a:r>
              <a:rPr lang="fr-FR" sz="4000" dirty="0" err="1">
                <a:effectLst/>
                <a:latin typeface="Times New Roman" panose="02020603050405020304" pitchFamily="18" charset="0"/>
                <a:ea typeface="Times New Roman" panose="02020603050405020304" pitchFamily="18" charset="0"/>
              </a:rPr>
              <a:t>những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tỉnh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thành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phố</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nào</a:t>
            </a:r>
            <a:r>
              <a:rPr lang="fr-FR" sz="4000" dirty="0">
                <a:effectLst/>
                <a:latin typeface="Times New Roman" panose="02020603050405020304" pitchFamily="18" charset="0"/>
                <a:ea typeface="Times New Roman" panose="02020603050405020304" pitchFamily="18" charset="0"/>
              </a:rPr>
              <a:t> ở </a:t>
            </a:r>
            <a:r>
              <a:rPr lang="fr-FR" sz="4000" dirty="0" err="1">
                <a:effectLst/>
                <a:latin typeface="Times New Roman" panose="02020603050405020304" pitchFamily="18" charset="0"/>
                <a:ea typeface="Times New Roman" panose="02020603050405020304" pitchFamily="18" charset="0"/>
              </a:rPr>
              <a:t>nước</a:t>
            </a:r>
            <a:r>
              <a:rPr lang="fr-FR" sz="4000" dirty="0">
                <a:effectLst/>
                <a:latin typeface="Times New Roman" panose="02020603050405020304" pitchFamily="18" charset="0"/>
                <a:ea typeface="Times New Roman" panose="02020603050405020304" pitchFamily="18" charset="0"/>
              </a:rPr>
              <a:t> ta?</a:t>
            </a:r>
            <a:endParaRPr lang="en-US"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439DDF3B-53B4-1490-FC2C-6B1D9B95D5C6}"/>
              </a:ext>
            </a:extLst>
          </p:cNvPr>
          <p:cNvSpPr txBox="1"/>
          <p:nvPr/>
        </p:nvSpPr>
        <p:spPr>
          <a:xfrm>
            <a:off x="338200" y="1749935"/>
            <a:ext cx="8467600" cy="1323439"/>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Mô</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tả</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một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số</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nét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chính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về</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đời</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sống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vật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chất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của</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người</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Việt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cổ</a:t>
            </a:r>
            <a:r>
              <a:rPr lang="fr-FR" sz="4000"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6885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9" dur="5000" fill="hold"/>
                                        <p:tgtEl>
                                          <p:spTgt spid="19"/>
                                        </p:tgtEl>
                                        <p:attrNameLst>
                                          <p:attrName>ppt_x</p:attrName>
                                          <p:attrName>ppt_y</p:attrName>
                                        </p:attrNameLst>
                                      </p:cBhvr>
                                      <p:rCtr x="-1875" y="-1644"/>
                                    </p:animMotion>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14" dur="5000" fill="hold"/>
                                        <p:tgtEl>
                                          <p:spTgt spid="21"/>
                                        </p:tgtEl>
                                        <p:attrNameLst>
                                          <p:attrName>ppt_x</p:attrName>
                                          <p:attrName>ppt_y</p:attrName>
                                        </p:attrNameLst>
                                      </p:cBhvr>
                                      <p:rCtr x="-4688" y="23"/>
                                    </p:animMotion>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19" dur="5000" fill="hold"/>
                                        <p:tgtEl>
                                          <p:spTgt spid="22"/>
                                        </p:tgtEl>
                                        <p:attrNameLst>
                                          <p:attrName>ppt_x</p:attrName>
                                          <p:attrName>ppt_y</p:attrName>
                                        </p:attrNameLst>
                                      </p:cBhvr>
                                      <p:rCtr x="-4688" y="23"/>
                                    </p:animMotion>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24" dur="5000" fill="hold"/>
                                        <p:tgtEl>
                                          <p:spTgt spid="23"/>
                                        </p:tgtEl>
                                        <p:attrNameLst>
                                          <p:attrName>ppt_x</p:attrName>
                                          <p:attrName>ppt_y</p:attrName>
                                        </p:attrNameLst>
                                      </p:cBhvr>
                                      <p:rCtr x="5078" y="-1019"/>
                                    </p:animMotion>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path" presetSubtype="0" repeatCount="indefinite" accel="50000" decel="50000" autoRev="1" fill="hold" nodeType="withEffect">
                                  <p:stCondLst>
                                    <p:cond delay="0"/>
                                  </p:stCondLst>
                                  <p:childTnLst>
                                    <p:animMotion origin="layout" path="M -1.25E-6 0 L 0.11276 -0.00023 " pathEditMode="relative" rAng="0" ptsTypes="AA">
                                      <p:cBhvr>
                                        <p:cTn id="29" dur="5000" fill="hold"/>
                                        <p:tgtEl>
                                          <p:spTgt spid="20"/>
                                        </p:tgtEl>
                                        <p:attrNameLst>
                                          <p:attrName>ppt_x</p:attrName>
                                          <p:attrName>ppt_y</p:attrName>
                                        </p:attrNameLst>
                                      </p:cBhvr>
                                      <p:rCtr x="5638" y="-23"/>
                                    </p:animMotion>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extLst>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8259"/>
          <a:stretch/>
        </p:blipFill>
        <p:spPr>
          <a:xfrm flipH="1">
            <a:off x="0" y="1599809"/>
            <a:ext cx="9144000" cy="3559278"/>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69313" y="131373"/>
            <a:ext cx="739756" cy="739756"/>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a:off x="615403" y="2750070"/>
            <a:ext cx="550995" cy="474996"/>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289690">
            <a:off x="5299090" y="3385932"/>
            <a:ext cx="550995" cy="474996"/>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152400" y="909052"/>
            <a:ext cx="8763000" cy="3720098"/>
            <a:chOff x="203199" y="1212069"/>
            <a:chExt cx="11683999" cy="4960131"/>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203199" y="1212069"/>
              <a:ext cx="11683999" cy="4960131"/>
            </a:xfrm>
            <a:prstGeom prst="roundRect">
              <a:avLst/>
            </a:prstGeom>
            <a:solidFill>
              <a:schemeClr val="bg1"/>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2"/>
              <a:endParaRPr lang="en-US" sz="1350">
                <a:solidFill>
                  <a:prstClr val="white"/>
                </a:solidFill>
                <a:latin typeface="阿里巴巴普惠体"/>
              </a:endParaRPr>
            </a:p>
          </p:txBody>
        </p:sp>
        <p:sp>
          <p:nvSpPr>
            <p:cNvPr id="4" name="TextBox 3">
              <a:extLst>
                <a:ext uri="{FF2B5EF4-FFF2-40B4-BE49-F238E27FC236}">
                  <a16:creationId xmlns:a16="http://schemas.microsoft.com/office/drawing/2014/main" id="{F2F14EFD-B8AF-7A8B-4E3A-3028918A6C49}"/>
                </a:ext>
              </a:extLst>
            </p:cNvPr>
            <p:cNvSpPr txBox="1"/>
            <p:nvPr/>
          </p:nvSpPr>
          <p:spPr>
            <a:xfrm>
              <a:off x="492179" y="1216776"/>
              <a:ext cx="10879282" cy="4775670"/>
            </a:xfrm>
            <a:prstGeom prst="rect">
              <a:avLst/>
            </a:prstGeom>
            <a:noFill/>
          </p:spPr>
          <p:txBody>
            <a:bodyPr wrap="square" rtlCol="0">
              <a:spAutoFit/>
            </a:bodyPr>
            <a:lstStyle/>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đặc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thù</a:t>
              </a:r>
              <a:r>
                <a:rPr lang="en-US" sz="2600" b="1" dirty="0">
                  <a:solidFill>
                    <a:srgbClr val="002060"/>
                  </a:solidFill>
                  <a:effectLst/>
                  <a:latin typeface="Cambria" panose="02040503050406030204" pitchFamily="18" charset="0"/>
                  <a:ea typeface="Cambria" panose="02040503050406030204" pitchFamily="18" charset="0"/>
                </a:rPr>
                <a:t>:</a:t>
              </a:r>
              <a:endParaRPr lang="en-SG" sz="26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Xác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định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hệ</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đồ</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Kể</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gọi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khác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bày</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thành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minh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chung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giao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tiếp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hợp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giải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quyết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vấn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đề</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sáng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tạo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chủ</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học</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Phẩm</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chất</a:t>
              </a:r>
              <a:r>
                <a:rPr lang="en-US" sz="2600" b="1" dirty="0">
                  <a:solidFill>
                    <a:srgbClr val="002060"/>
                  </a:solidFill>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yêu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nước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nhân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đoàn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trách</a:t>
              </a:r>
              <a:r>
                <a:rPr lang="en-US" sz="2600" dirty="0">
                  <a:effectLst/>
                  <a:latin typeface="Cambria" panose="02040503050406030204" pitchFamily="18" charset="0"/>
                  <a:ea typeface="Cambria" panose="02040503050406030204" pitchFamily="18" charset="0"/>
                </a:rPr>
                <a:t> </a:t>
              </a:r>
              <a:r>
                <a:rPr lang="vi-VN" sz="2600" dirty="0">
                  <a:effectLst/>
                  <a:latin typeface="Cambria" panose="02040503050406030204" pitchFamily="18" charset="0"/>
                  <a:ea typeface="Cambria" panose="02040503050406030204" pitchFamily="18" charset="0"/>
                </a:rPr>
                <a:t>nhiệm.</a:t>
              </a:r>
              <a:endParaRPr lang="en-SG" sz="2600" dirty="0">
                <a:effectLst/>
                <a:latin typeface="Cambria" panose="02040503050406030204" pitchFamily="18" charset="0"/>
                <a:ea typeface="Cambria" panose="02040503050406030204" pitchFamily="18"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071" y="3450748"/>
            <a:ext cx="1759430" cy="17594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429" y="59697"/>
            <a:ext cx="5657729" cy="909051"/>
          </a:xfrm>
          <a:prstGeom prst="rect">
            <a:avLst/>
          </a:prstGeom>
        </p:spPr>
      </p:pic>
    </p:spTree>
    <p:extLst>
      <p:ext uri="{BB962C8B-B14F-4D97-AF65-F5344CB8AC3E}">
        <p14:creationId xmlns:p14="http://schemas.microsoft.com/office/powerpoint/2010/main" val="421227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4" y="361950"/>
            <a:ext cx="9015417" cy="4336509"/>
          </a:xfrm>
          <a:prstGeom prst="rect">
            <a:avLst/>
          </a:prstGeom>
        </p:spPr>
      </p:pic>
    </p:spTree>
    <p:extLst>
      <p:ext uri="{BB962C8B-B14F-4D97-AF65-F5344CB8AC3E}">
        <p14:creationId xmlns:p14="http://schemas.microsoft.com/office/powerpoint/2010/main" val="18463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181215" y="590550"/>
            <a:ext cx="6030686" cy="4374298"/>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9"/>
          <a:stretch>
            <a:fillRect/>
          </a:stretch>
        </p:blipFill>
        <p:spPr>
          <a:xfrm>
            <a:off x="-228600" y="380714"/>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4" name="Picture 3">
            <a:extLst>
              <a:ext uri="{FF2B5EF4-FFF2-40B4-BE49-F238E27FC236}">
                <a16:creationId xmlns:a16="http://schemas.microsoft.com/office/drawing/2014/main" id="{EEB9BD6B-7B55-4731-9817-AB10DC674251}"/>
              </a:ext>
            </a:extLst>
          </p:cNvPr>
          <p:cNvPicPr>
            <a:picLocks noChangeAspect="1"/>
          </p:cNvPicPr>
          <p:nvPr/>
        </p:nvPicPr>
        <p:blipFill>
          <a:blip r:embed="rId9"/>
          <a:stretch>
            <a:fillRect/>
          </a:stretch>
        </p:blipFill>
        <p:spPr>
          <a:xfrm>
            <a:off x="381000" y="956451"/>
            <a:ext cx="7778844" cy="2540858"/>
          </a:xfrm>
          <a:prstGeom prst="rect">
            <a:avLst/>
          </a:prstGeom>
        </p:spPr>
      </p:pic>
      <p:sp>
        <p:nvSpPr>
          <p:cNvPr id="2" name="TextBox 1"/>
          <p:cNvSpPr txBox="1"/>
          <p:nvPr/>
        </p:nvSpPr>
        <p:spPr>
          <a:xfrm>
            <a:off x="3413646" y="438150"/>
            <a:ext cx="1234554" cy="11217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989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859</TotalTime>
  <Words>589</Words>
  <Application>Microsoft Office PowerPoint</Application>
  <PresentationFormat>On-screen Show (16:9)</PresentationFormat>
  <Paragraphs>60</Paragraphs>
  <Slides>16</Slides>
  <Notes>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Arial</vt:lpstr>
      <vt:lpstr>阿里巴巴普惠体</vt:lpstr>
      <vt:lpstr>思源黑体</vt:lpstr>
      <vt:lpstr>思源黑体 Medium</vt:lpstr>
      <vt:lpstr>SVN-Ready</vt:lpstr>
      <vt:lpstr>SVN-Newton</vt:lpstr>
      <vt:lpstr>Calibri Light</vt:lpstr>
      <vt:lpstr>#9Slide07 HoneyCream</vt:lpstr>
      <vt:lpstr>Times New Roman</vt:lpstr>
      <vt:lpstr>Cambria</vt:lpstr>
      <vt:lpstr>Calibri</vt:lpstr>
      <vt:lpstr>#9Slide02 Noi dung dai</vt:lpstr>
      <vt:lpstr>Office Theme</vt:lpstr>
      <vt:lpstr>4_Office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Dell</cp:lastModifiedBy>
  <cp:revision>47</cp:revision>
  <dcterms:created xsi:type="dcterms:W3CDTF">2006-08-16T00:00:00Z</dcterms:created>
  <dcterms:modified xsi:type="dcterms:W3CDTF">2023-11-28T04:53:38Z</dcterms:modified>
  <dc:identifier>DAFuVWHYRwQ</dc:identifier>
</cp:coreProperties>
</file>