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DB80F6-0308-40A7-A3A5-374723B703B6}"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C2E8F9-54F0-477A-AF93-4A987305BE66}" type="slidenum">
              <a:rPr lang="en-US" smtClean="0"/>
              <a:t>‹#›</a:t>
            </a:fld>
            <a:endParaRPr lang="en-US"/>
          </a:p>
        </p:txBody>
      </p:sp>
    </p:spTree>
    <p:extLst>
      <p:ext uri="{BB962C8B-B14F-4D97-AF65-F5344CB8AC3E}">
        <p14:creationId xmlns:p14="http://schemas.microsoft.com/office/powerpoint/2010/main" val="211406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DB80F6-0308-40A7-A3A5-374723B703B6}"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C2E8F9-54F0-477A-AF93-4A987305BE66}" type="slidenum">
              <a:rPr lang="en-US" smtClean="0"/>
              <a:t>‹#›</a:t>
            </a:fld>
            <a:endParaRPr lang="en-US"/>
          </a:p>
        </p:txBody>
      </p:sp>
    </p:spTree>
    <p:extLst>
      <p:ext uri="{BB962C8B-B14F-4D97-AF65-F5344CB8AC3E}">
        <p14:creationId xmlns:p14="http://schemas.microsoft.com/office/powerpoint/2010/main" val="295193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DB80F6-0308-40A7-A3A5-374723B703B6}"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C2E8F9-54F0-477A-AF93-4A987305BE66}" type="slidenum">
              <a:rPr lang="en-US" smtClean="0"/>
              <a:t>‹#›</a:t>
            </a:fld>
            <a:endParaRPr lang="en-US"/>
          </a:p>
        </p:txBody>
      </p:sp>
    </p:spTree>
    <p:extLst>
      <p:ext uri="{BB962C8B-B14F-4D97-AF65-F5344CB8AC3E}">
        <p14:creationId xmlns:p14="http://schemas.microsoft.com/office/powerpoint/2010/main" val="1153429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1CEEA6-72C1-2E33-534F-FE9C9C6D09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417373" y="5808132"/>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042503095"/>
      </p:ext>
    </p:extLst>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90B53F9-851B-C2A1-297E-80E87150A20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02" r="10467"/>
          <a:stretch/>
        </p:blipFill>
        <p:spPr>
          <a:xfrm>
            <a:off x="0" y="-18143"/>
            <a:ext cx="12192000" cy="6876143"/>
          </a:xfrm>
          <a:prstGeom prst="rect">
            <a:avLst/>
          </a:prstGeom>
        </p:spPr>
      </p:pic>
      <p:sp>
        <p:nvSpPr>
          <p:cNvPr id="8" name="矩形: 圆角 7">
            <a:extLst>
              <a:ext uri="{FF2B5EF4-FFF2-40B4-BE49-F238E27FC236}">
                <a16:creationId xmlns:a16="http://schemas.microsoft.com/office/drawing/2014/main" id="{CA9482AE-F7FE-41E6-B3F4-5862D44C74D5}"/>
              </a:ext>
            </a:extLst>
          </p:cNvPr>
          <p:cNvSpPr/>
          <p:nvPr userDrawn="1"/>
        </p:nvSpPr>
        <p:spPr>
          <a:xfrm>
            <a:off x="279400" y="265906"/>
            <a:ext cx="11633200" cy="6326188"/>
          </a:xfrm>
          <a:prstGeom prst="roundRect">
            <a:avLst>
              <a:gd name="adj" fmla="val 44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panose="020F0502020204030204"/>
              <a:cs typeface="+mn-cs"/>
            </a:endParaRPr>
          </a:p>
        </p:txBody>
      </p:sp>
      <p:pic>
        <p:nvPicPr>
          <p:cNvPr id="6" name="图片 5">
            <a:extLst>
              <a:ext uri="{FF2B5EF4-FFF2-40B4-BE49-F238E27FC236}">
                <a16:creationId xmlns:a16="http://schemas.microsoft.com/office/drawing/2014/main" id="{D61709B1-66A0-F5FE-6B03-1F0942FE718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9400" y="109604"/>
            <a:ext cx="1333505" cy="1333505"/>
          </a:xfrm>
          <a:prstGeom prst="rect">
            <a:avLst/>
          </a:prstGeom>
        </p:spPr>
      </p:pic>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9694377" y="-373106"/>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id="{839CB496-B064-1976-8A73-F5C96C8179F1}"/>
              </a:ext>
            </a:extLst>
          </p:cNvPr>
          <p:cNvSpPr txBox="1">
            <a:spLocks/>
          </p:cNvSpPr>
          <p:nvPr userDrawn="1"/>
        </p:nvSpPr>
        <p:spPr>
          <a:xfrm>
            <a:off x="-417373" y="5808132"/>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2">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2">
                  <a:lumMod val="60000"/>
                  <a:lumOff val="40000"/>
                </a:schemeClr>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292594630"/>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DB80F6-0308-40A7-A3A5-374723B703B6}"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C2E8F9-54F0-477A-AF93-4A987305BE66}" type="slidenum">
              <a:rPr lang="en-US" smtClean="0"/>
              <a:t>‹#›</a:t>
            </a:fld>
            <a:endParaRPr lang="en-US"/>
          </a:p>
        </p:txBody>
      </p:sp>
    </p:spTree>
    <p:extLst>
      <p:ext uri="{BB962C8B-B14F-4D97-AF65-F5344CB8AC3E}">
        <p14:creationId xmlns:p14="http://schemas.microsoft.com/office/powerpoint/2010/main" val="2502142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2DB80F6-0308-40A7-A3A5-374723B703B6}"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C2E8F9-54F0-477A-AF93-4A987305BE66}" type="slidenum">
              <a:rPr lang="en-US" smtClean="0"/>
              <a:t>‹#›</a:t>
            </a:fld>
            <a:endParaRPr lang="en-US"/>
          </a:p>
        </p:txBody>
      </p:sp>
    </p:spTree>
    <p:extLst>
      <p:ext uri="{BB962C8B-B14F-4D97-AF65-F5344CB8AC3E}">
        <p14:creationId xmlns:p14="http://schemas.microsoft.com/office/powerpoint/2010/main" val="2830377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DB80F6-0308-40A7-A3A5-374723B703B6}" type="datetimeFigureOut">
              <a:rPr lang="en-US" smtClean="0"/>
              <a:t>12/30/2023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C2E8F9-54F0-477A-AF93-4A987305BE66}" type="slidenum">
              <a:rPr lang="en-US" smtClean="0"/>
              <a:t>‹#›</a:t>
            </a:fld>
            <a:endParaRPr lang="en-US"/>
          </a:p>
        </p:txBody>
      </p:sp>
    </p:spTree>
    <p:extLst>
      <p:ext uri="{BB962C8B-B14F-4D97-AF65-F5344CB8AC3E}">
        <p14:creationId xmlns:p14="http://schemas.microsoft.com/office/powerpoint/2010/main" val="1314027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DB80F6-0308-40A7-A3A5-374723B703B6}" type="datetimeFigureOut">
              <a:rPr lang="en-US" smtClean="0"/>
              <a:t>12/30/2023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C2E8F9-54F0-477A-AF93-4A987305BE66}" type="slidenum">
              <a:rPr lang="en-US" smtClean="0"/>
              <a:t>‹#›</a:t>
            </a:fld>
            <a:endParaRPr lang="en-US"/>
          </a:p>
        </p:txBody>
      </p:sp>
    </p:spTree>
    <p:extLst>
      <p:ext uri="{BB962C8B-B14F-4D97-AF65-F5344CB8AC3E}">
        <p14:creationId xmlns:p14="http://schemas.microsoft.com/office/powerpoint/2010/main" val="2917028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DB80F6-0308-40A7-A3A5-374723B703B6}" type="datetimeFigureOut">
              <a:rPr lang="en-US" smtClean="0"/>
              <a:t>12/30/2023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C2E8F9-54F0-477A-AF93-4A987305BE66}" type="slidenum">
              <a:rPr lang="en-US" smtClean="0"/>
              <a:t>‹#›</a:t>
            </a:fld>
            <a:endParaRPr lang="en-US"/>
          </a:p>
        </p:txBody>
      </p:sp>
    </p:spTree>
    <p:extLst>
      <p:ext uri="{BB962C8B-B14F-4D97-AF65-F5344CB8AC3E}">
        <p14:creationId xmlns:p14="http://schemas.microsoft.com/office/powerpoint/2010/main" val="3700772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DB80F6-0308-40A7-A3A5-374723B703B6}" type="datetimeFigureOut">
              <a:rPr lang="en-US" smtClean="0"/>
              <a:t>12/30/2023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C2E8F9-54F0-477A-AF93-4A987305BE66}" type="slidenum">
              <a:rPr lang="en-US" smtClean="0"/>
              <a:t>‹#›</a:t>
            </a:fld>
            <a:endParaRPr lang="en-US"/>
          </a:p>
        </p:txBody>
      </p:sp>
    </p:spTree>
    <p:extLst>
      <p:ext uri="{BB962C8B-B14F-4D97-AF65-F5344CB8AC3E}">
        <p14:creationId xmlns:p14="http://schemas.microsoft.com/office/powerpoint/2010/main" val="3231059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2DB80F6-0308-40A7-A3A5-374723B703B6}" type="datetimeFigureOut">
              <a:rPr lang="en-US" smtClean="0"/>
              <a:t>12/30/2023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C2E8F9-54F0-477A-AF93-4A987305BE66}" type="slidenum">
              <a:rPr lang="en-US" smtClean="0"/>
              <a:t>‹#›</a:t>
            </a:fld>
            <a:endParaRPr lang="en-US"/>
          </a:p>
        </p:txBody>
      </p:sp>
    </p:spTree>
    <p:extLst>
      <p:ext uri="{BB962C8B-B14F-4D97-AF65-F5344CB8AC3E}">
        <p14:creationId xmlns:p14="http://schemas.microsoft.com/office/powerpoint/2010/main" val="2794561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2DB80F6-0308-40A7-A3A5-374723B703B6}" type="datetimeFigureOut">
              <a:rPr lang="en-US" smtClean="0"/>
              <a:t>12/30/2023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C2E8F9-54F0-477A-AF93-4A987305BE66}" type="slidenum">
              <a:rPr lang="en-US" smtClean="0"/>
              <a:t>‹#›</a:t>
            </a:fld>
            <a:endParaRPr lang="en-US"/>
          </a:p>
        </p:txBody>
      </p:sp>
    </p:spTree>
    <p:extLst>
      <p:ext uri="{BB962C8B-B14F-4D97-AF65-F5344CB8AC3E}">
        <p14:creationId xmlns:p14="http://schemas.microsoft.com/office/powerpoint/2010/main" val="4033472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DB80F6-0308-40A7-A3A5-374723B703B6}" type="datetimeFigureOut">
              <a:rPr lang="en-US" smtClean="0"/>
              <a:t>12/30/2023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C2E8F9-54F0-477A-AF93-4A987305BE66}" type="slidenum">
              <a:rPr lang="en-US" smtClean="0"/>
              <a:t>‹#›</a:t>
            </a:fld>
            <a:endParaRPr lang="en-US"/>
          </a:p>
        </p:txBody>
      </p:sp>
    </p:spTree>
    <p:extLst>
      <p:ext uri="{BB962C8B-B14F-4D97-AF65-F5344CB8AC3E}">
        <p14:creationId xmlns:p14="http://schemas.microsoft.com/office/powerpoint/2010/main" val="2529229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3.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3.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5.png"/><Relationship Id="rId5" Type="http://schemas.microsoft.com/office/2007/relationships/hdphoto" Target="../media/hdphoto5.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jpeg"/><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43.pn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5" Type="http://schemas.openxmlformats.org/officeDocument/2006/relationships/image" Target="../media/image54.jpeg"/><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5.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4">
            <a:extLst>
              <a:ext uri="{FF2B5EF4-FFF2-40B4-BE49-F238E27FC236}">
                <a16:creationId xmlns:a16="http://schemas.microsoft.com/office/drawing/2014/main" id="{162C69C7-5C15-09DD-A552-1760555786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0400" y="3751282"/>
            <a:ext cx="4334961" cy="3275465"/>
          </a:xfrm>
          <a:prstGeom prst="rect">
            <a:avLst/>
          </a:prstGeom>
        </p:spPr>
      </p:pic>
      <p:pic>
        <p:nvPicPr>
          <p:cNvPr id="3"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812281" y="3230217"/>
            <a:ext cx="4193848" cy="4193848"/>
          </a:xfrm>
          <a:prstGeom prst="rect">
            <a:avLst/>
          </a:prstGeom>
        </p:spPr>
      </p:pic>
      <p:pic>
        <p:nvPicPr>
          <p:cNvPr id="4" name="图片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817" y="4962461"/>
            <a:ext cx="2064286" cy="2064286"/>
          </a:xfrm>
          <a:prstGeom prst="rect">
            <a:avLst/>
          </a:prstGeom>
        </p:spPr>
      </p:pic>
      <p:pic>
        <p:nvPicPr>
          <p:cNvPr id="5" name="图片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4569" y="4962461"/>
            <a:ext cx="1177375" cy="1177375"/>
          </a:xfrm>
          <a:prstGeom prst="rect">
            <a:avLst/>
          </a:prstGeom>
        </p:spPr>
      </p:pic>
      <p:pic>
        <p:nvPicPr>
          <p:cNvPr id="6" name="图片 48">
            <a:extLst>
              <a:ext uri="{FF2B5EF4-FFF2-40B4-BE49-F238E27FC236}">
                <a16:creationId xmlns:a16="http://schemas.microsoft.com/office/drawing/2014/main" id="{D597FAC2-FF85-34D9-9E56-5CB9596307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489"/>
          <a:stretch/>
        </p:blipFill>
        <p:spPr>
          <a:xfrm>
            <a:off x="10261791" y="581822"/>
            <a:ext cx="1316085" cy="1481470"/>
          </a:xfrm>
          <a:prstGeom prst="rect">
            <a:avLst/>
          </a:prstGeom>
        </p:spPr>
      </p:pic>
      <p:pic>
        <p:nvPicPr>
          <p:cNvPr id="7" name="图片 49">
            <a:extLst>
              <a:ext uri="{FF2B5EF4-FFF2-40B4-BE49-F238E27FC236}">
                <a16:creationId xmlns:a16="http://schemas.microsoft.com/office/drawing/2014/main" id="{E74D6AEF-EA15-37B2-2CEB-EB32BD98D6E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944" t="17424" r="52433" b="-17424"/>
          <a:stretch/>
        </p:blipFill>
        <p:spPr>
          <a:xfrm>
            <a:off x="7996151" y="1237342"/>
            <a:ext cx="1013174" cy="1140494"/>
          </a:xfrm>
          <a:prstGeom prst="rect">
            <a:avLst/>
          </a:prstGeom>
        </p:spPr>
      </p:pic>
      <p:pic>
        <p:nvPicPr>
          <p:cNvPr id="8" name="Picture 7">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10653986" y="-105780"/>
            <a:ext cx="1523956" cy="1508868"/>
          </a:xfrm>
          <a:prstGeom prst="rect">
            <a:avLst/>
          </a:prstGeom>
        </p:spPr>
      </p:pic>
      <p:pic>
        <p:nvPicPr>
          <p:cNvPr id="11" name="图片 21"/>
          <p:cNvPicPr>
            <a:picLocks noChangeAspect="1"/>
          </p:cNvPicPr>
          <p:nvPr/>
        </p:nvPicPr>
        <p:blipFill rotWithShape="1">
          <a:blip r:embed="rId9" cstate="print">
            <a:extLst>
              <a:ext uri="{28A0092B-C50C-407E-A947-70E740481C1C}">
                <a14:useLocalDpi xmlns:a14="http://schemas.microsoft.com/office/drawing/2010/main" val="0"/>
              </a:ext>
            </a:extLst>
          </a:blip>
          <a:srcRect l="14366" t="12139" r="14366" b="55224"/>
          <a:stretch/>
        </p:blipFill>
        <p:spPr>
          <a:xfrm>
            <a:off x="2256430" y="0"/>
            <a:ext cx="7679140" cy="1978084"/>
          </a:xfrm>
          <a:prstGeom prst="rect">
            <a:avLst/>
          </a:prstGeom>
        </p:spPr>
      </p:pic>
      <p:pic>
        <p:nvPicPr>
          <p:cNvPr id="12" name="Picture 11"/>
          <p:cNvPicPr>
            <a:picLocks noChangeAspect="1"/>
          </p:cNvPicPr>
          <p:nvPr/>
        </p:nvPicPr>
        <p:blipFill>
          <a:blip r:embed="rId10"/>
          <a:stretch>
            <a:fillRect/>
          </a:stretch>
        </p:blipFill>
        <p:spPr>
          <a:xfrm>
            <a:off x="4873697" y="581822"/>
            <a:ext cx="2796233" cy="844076"/>
          </a:xfrm>
          <a:prstGeom prst="rect">
            <a:avLst/>
          </a:prstGeom>
        </p:spPr>
      </p:pic>
      <p:pic>
        <p:nvPicPr>
          <p:cNvPr id="29" name="Picture 28"/>
          <p:cNvPicPr>
            <a:picLocks noChangeAspect="1"/>
          </p:cNvPicPr>
          <p:nvPr/>
        </p:nvPicPr>
        <p:blipFill>
          <a:blip r:embed="rId11"/>
          <a:stretch>
            <a:fillRect/>
          </a:stretch>
        </p:blipFill>
        <p:spPr>
          <a:xfrm>
            <a:off x="4802091" y="1771975"/>
            <a:ext cx="2847079" cy="1664352"/>
          </a:xfrm>
          <a:prstGeom prst="rect">
            <a:avLst/>
          </a:prstGeom>
        </p:spPr>
      </p:pic>
      <p:pic>
        <p:nvPicPr>
          <p:cNvPr id="30" name="Picture 29"/>
          <p:cNvPicPr>
            <a:picLocks noChangeAspect="1"/>
          </p:cNvPicPr>
          <p:nvPr/>
        </p:nvPicPr>
        <p:blipFill>
          <a:blip r:embed="rId12"/>
          <a:stretch>
            <a:fillRect/>
          </a:stretch>
        </p:blipFill>
        <p:spPr>
          <a:xfrm>
            <a:off x="0" y="3004819"/>
            <a:ext cx="12408105" cy="1844508"/>
          </a:xfrm>
          <a:prstGeom prst="rect">
            <a:avLst/>
          </a:prstGeom>
        </p:spPr>
      </p:pic>
      <p:pic>
        <p:nvPicPr>
          <p:cNvPr id="32" name="Picture 31"/>
          <p:cNvPicPr>
            <a:picLocks noChangeAspect="1"/>
          </p:cNvPicPr>
          <p:nvPr/>
        </p:nvPicPr>
        <p:blipFill>
          <a:blip r:embed="rId13"/>
          <a:stretch>
            <a:fillRect/>
          </a:stretch>
        </p:blipFill>
        <p:spPr>
          <a:xfrm>
            <a:off x="5301633" y="4736193"/>
            <a:ext cx="2408129" cy="1457070"/>
          </a:xfrm>
          <a:prstGeom prst="rect">
            <a:avLst/>
          </a:prstGeom>
        </p:spPr>
      </p:pic>
    </p:spTree>
    <p:extLst>
      <p:ext uri="{BB962C8B-B14F-4D97-AF65-F5344CB8AC3E}">
        <p14:creationId xmlns:p14="http://schemas.microsoft.com/office/powerpoint/2010/main" val="1822697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barn(inVertical)">
                                      <p:cBhvr>
                                        <p:cTn id="40" dur="500"/>
                                        <p:tgtEl>
                                          <p:spTgt spid="29"/>
                                        </p:tgtEl>
                                      </p:cBhvr>
                                    </p:animEffect>
                                  </p:childTnLst>
                                </p:cTn>
                              </p:par>
                            </p:childTnLst>
                          </p:cTn>
                        </p:par>
                        <p:par>
                          <p:cTn id="41" fill="hold">
                            <p:stCondLst>
                              <p:cond delay="2000"/>
                            </p:stCondLst>
                            <p:childTnLst>
                              <p:par>
                                <p:cTn id="42" presetID="42" presetClass="entr" presetSubtype="0" fill="hold"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1000"/>
                                        <p:tgtEl>
                                          <p:spTgt spid="32"/>
                                        </p:tgtEl>
                                      </p:cBhvr>
                                    </p:animEffect>
                                    <p:anim calcmode="lin" valueType="num">
                                      <p:cBhvr>
                                        <p:cTn id="51" dur="1000" fill="hold"/>
                                        <p:tgtEl>
                                          <p:spTgt spid="32"/>
                                        </p:tgtEl>
                                        <p:attrNameLst>
                                          <p:attrName>ppt_x</p:attrName>
                                        </p:attrNameLst>
                                      </p:cBhvr>
                                      <p:tavLst>
                                        <p:tav tm="0">
                                          <p:val>
                                            <p:strVal val="#ppt_x"/>
                                          </p:val>
                                        </p:tav>
                                        <p:tav tm="100000">
                                          <p:val>
                                            <p:strVal val="#ppt_x"/>
                                          </p:val>
                                        </p:tav>
                                      </p:tavLst>
                                    </p:anim>
                                    <p:anim calcmode="lin" valueType="num">
                                      <p:cBhvr>
                                        <p:cTn id="5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24613" y="248194"/>
            <a:ext cx="4177924" cy="1233713"/>
            <a:chOff x="6324613" y="248194"/>
            <a:chExt cx="4177924" cy="1233713"/>
          </a:xfrm>
        </p:grpSpPr>
        <p:grpSp>
          <p:nvGrpSpPr>
            <p:cNvPr id="3" name="组合 7">
              <a:extLst>
                <a:ext uri="{FF2B5EF4-FFF2-40B4-BE49-F238E27FC236}">
                  <a16:creationId xmlns:a16="http://schemas.microsoft.com/office/drawing/2014/main" id="{A69768E7-4E4D-4574-997B-B0CD1A368361}"/>
                </a:ext>
              </a:extLst>
            </p:cNvPr>
            <p:cNvGrpSpPr/>
            <p:nvPr/>
          </p:nvGrpSpPr>
          <p:grpSpPr>
            <a:xfrm>
              <a:off x="6324613" y="248194"/>
              <a:ext cx="4177924" cy="1233713"/>
              <a:chOff x="1459605" y="1692168"/>
              <a:chExt cx="3966634" cy="885287"/>
            </a:xfrm>
          </p:grpSpPr>
          <p:sp>
            <p:nvSpPr>
              <p:cNvPr id="4" name="任意多边形 228">
                <a:extLst>
                  <a:ext uri="{FF2B5EF4-FFF2-40B4-BE49-F238E27FC236}">
                    <a16:creationId xmlns:a16="http://schemas.microsoft.com/office/drawing/2014/main" id="{1F113F49-2464-E35D-2716-A5A4BD80B2B5}"/>
                  </a:ext>
                </a:extLst>
              </p:cNvPr>
              <p:cNvSpPr/>
              <p:nvPr/>
            </p:nvSpPr>
            <p:spPr>
              <a:xfrm>
                <a:off x="1761113" y="1903751"/>
                <a:ext cx="3665126"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5"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6" name="TextBox 5"/>
            <p:cNvSpPr txBox="1"/>
            <p:nvPr/>
          </p:nvSpPr>
          <p:spPr>
            <a:xfrm>
              <a:off x="7439936" y="599197"/>
              <a:ext cx="2879721"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Hoạt động</a:t>
              </a:r>
              <a:endParaRPr lang="en-US" sz="3600" b="1">
                <a:solidFill>
                  <a:schemeClr val="bg1"/>
                </a:solidFill>
                <a:latin typeface="Cambria" panose="02040503050406030204" pitchFamily="18" charset="0"/>
                <a:ea typeface="Cambria" panose="02040503050406030204" pitchFamily="18" charset="0"/>
              </a:endParaRPr>
            </a:p>
          </p:txBody>
        </p:sp>
      </p:grpSp>
      <p:sp>
        <p:nvSpPr>
          <p:cNvPr id="8" name="TextBox 7"/>
          <p:cNvSpPr txBox="1"/>
          <p:nvPr/>
        </p:nvSpPr>
        <p:spPr>
          <a:xfrm>
            <a:off x="6420112" y="1752600"/>
            <a:ext cx="4082425" cy="707886"/>
          </a:xfrm>
          <a:prstGeom prst="rect">
            <a:avLst/>
          </a:prstGeom>
          <a:noFill/>
        </p:spPr>
        <p:txBody>
          <a:bodyPr wrap="square" rtlCol="0">
            <a:spAutoFit/>
          </a:bodyPr>
          <a:lstStyle/>
          <a:p>
            <a:pPr algn="ctr"/>
            <a:r>
              <a:rPr lang="en-US" sz="4000" b="1" smtClean="0">
                <a:latin typeface="Cambria" panose="02040503050406030204" pitchFamily="18" charset="0"/>
                <a:ea typeface="Cambria" panose="02040503050406030204" pitchFamily="18" charset="0"/>
              </a:rPr>
              <a:t>Vun xới đất</a:t>
            </a:r>
            <a:endParaRPr lang="en-US" sz="4000" b="1">
              <a:latin typeface="Cambria" panose="02040503050406030204" pitchFamily="18" charset="0"/>
              <a:ea typeface="Cambria" panose="02040503050406030204" pitchFamily="18" charset="0"/>
            </a:endParaRPr>
          </a:p>
        </p:txBody>
      </p:sp>
      <p:grpSp>
        <p:nvGrpSpPr>
          <p:cNvPr id="9" name="Group 8"/>
          <p:cNvGrpSpPr/>
          <p:nvPr/>
        </p:nvGrpSpPr>
        <p:grpSpPr>
          <a:xfrm>
            <a:off x="6180921" y="2731178"/>
            <a:ext cx="5392770" cy="1233713"/>
            <a:chOff x="6324613" y="248194"/>
            <a:chExt cx="5392770" cy="1233713"/>
          </a:xfrm>
        </p:grpSpPr>
        <p:grpSp>
          <p:nvGrpSpPr>
            <p:cNvPr id="10" name="组合 7">
              <a:extLst>
                <a:ext uri="{FF2B5EF4-FFF2-40B4-BE49-F238E27FC236}">
                  <a16:creationId xmlns:a16="http://schemas.microsoft.com/office/drawing/2014/main" id="{A69768E7-4E4D-4574-997B-B0CD1A368361}"/>
                </a:ext>
              </a:extLst>
            </p:cNvPr>
            <p:cNvGrpSpPr/>
            <p:nvPr/>
          </p:nvGrpSpPr>
          <p:grpSpPr>
            <a:xfrm>
              <a:off x="6324613" y="248194"/>
              <a:ext cx="5392770" cy="1233713"/>
              <a:chOff x="1459605" y="1692168"/>
              <a:chExt cx="5120042" cy="885287"/>
            </a:xfrm>
          </p:grpSpPr>
          <p:sp>
            <p:nvSpPr>
              <p:cNvPr id="12" name="任意多边形 228">
                <a:extLst>
                  <a:ext uri="{FF2B5EF4-FFF2-40B4-BE49-F238E27FC236}">
                    <a16:creationId xmlns:a16="http://schemas.microsoft.com/office/drawing/2014/main" id="{1F113F49-2464-E35D-2716-A5A4BD80B2B5}"/>
                  </a:ext>
                </a:extLst>
              </p:cNvPr>
              <p:cNvSpPr/>
              <p:nvPr/>
            </p:nvSpPr>
            <p:spPr>
              <a:xfrm>
                <a:off x="1761113" y="1903751"/>
                <a:ext cx="4818534"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13"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11" name="TextBox 10"/>
            <p:cNvSpPr txBox="1"/>
            <p:nvPr/>
          </p:nvSpPr>
          <p:spPr>
            <a:xfrm>
              <a:off x="7439936" y="599197"/>
              <a:ext cx="4277447"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Đáp ứng nhu cầu:</a:t>
              </a:r>
              <a:endParaRPr lang="en-US" sz="3600" b="1">
                <a:solidFill>
                  <a:schemeClr val="bg1"/>
                </a:solidFill>
                <a:latin typeface="Cambria" panose="02040503050406030204" pitchFamily="18" charset="0"/>
                <a:ea typeface="Cambria" panose="02040503050406030204" pitchFamily="18" charset="0"/>
              </a:endParaRPr>
            </a:p>
          </p:txBody>
        </p:sp>
      </p:grpSp>
      <p:sp>
        <p:nvSpPr>
          <p:cNvPr id="19" name="TextBox 18"/>
          <p:cNvSpPr txBox="1"/>
          <p:nvPr/>
        </p:nvSpPr>
        <p:spPr>
          <a:xfrm>
            <a:off x="6498489" y="4355326"/>
            <a:ext cx="5271145" cy="1323439"/>
          </a:xfrm>
          <a:prstGeom prst="rect">
            <a:avLst/>
          </a:prstGeom>
          <a:noFill/>
        </p:spPr>
        <p:txBody>
          <a:bodyPr wrap="square" rtlCol="0">
            <a:spAutoFit/>
          </a:bodyPr>
          <a:lstStyle/>
          <a:p>
            <a:pPr algn="ctr"/>
            <a:r>
              <a:rPr lang="en-US" sz="4000" b="1" smtClean="0">
                <a:solidFill>
                  <a:srgbClr val="0070C0"/>
                </a:solidFill>
                <a:latin typeface="Cambria" panose="02040503050406030204" pitchFamily="18" charset="0"/>
                <a:ea typeface="Cambria" panose="02040503050406030204" pitchFamily="18" charset="0"/>
              </a:rPr>
              <a:t>Đáp ứng nhu cầu không khí của cây.</a:t>
            </a:r>
            <a:endParaRPr lang="en-US" sz="4000" b="1">
              <a:solidFill>
                <a:srgbClr val="0070C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589598" y="1843742"/>
            <a:ext cx="2714069" cy="1884770"/>
          </a:xfrm>
          <a:prstGeom prst="rect">
            <a:avLst/>
          </a:prstGeom>
        </p:spPr>
      </p:pic>
    </p:spTree>
    <p:extLst>
      <p:ext uri="{BB962C8B-B14F-4D97-AF65-F5344CB8AC3E}">
        <p14:creationId xmlns:p14="http://schemas.microsoft.com/office/powerpoint/2010/main" val="20196767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24613" y="248194"/>
            <a:ext cx="4177924" cy="1233713"/>
            <a:chOff x="6324613" y="248194"/>
            <a:chExt cx="4177924" cy="1233713"/>
          </a:xfrm>
        </p:grpSpPr>
        <p:grpSp>
          <p:nvGrpSpPr>
            <p:cNvPr id="3" name="组合 7">
              <a:extLst>
                <a:ext uri="{FF2B5EF4-FFF2-40B4-BE49-F238E27FC236}">
                  <a16:creationId xmlns:a16="http://schemas.microsoft.com/office/drawing/2014/main" id="{A69768E7-4E4D-4574-997B-B0CD1A368361}"/>
                </a:ext>
              </a:extLst>
            </p:cNvPr>
            <p:cNvGrpSpPr/>
            <p:nvPr/>
          </p:nvGrpSpPr>
          <p:grpSpPr>
            <a:xfrm>
              <a:off x="6324613" y="248194"/>
              <a:ext cx="4177924" cy="1233713"/>
              <a:chOff x="1459605" y="1692168"/>
              <a:chExt cx="3966634" cy="885287"/>
            </a:xfrm>
          </p:grpSpPr>
          <p:sp>
            <p:nvSpPr>
              <p:cNvPr id="4" name="任意多边形 228">
                <a:extLst>
                  <a:ext uri="{FF2B5EF4-FFF2-40B4-BE49-F238E27FC236}">
                    <a16:creationId xmlns:a16="http://schemas.microsoft.com/office/drawing/2014/main" id="{1F113F49-2464-E35D-2716-A5A4BD80B2B5}"/>
                  </a:ext>
                </a:extLst>
              </p:cNvPr>
              <p:cNvSpPr/>
              <p:nvPr/>
            </p:nvSpPr>
            <p:spPr>
              <a:xfrm>
                <a:off x="1761113" y="1903751"/>
                <a:ext cx="3665126"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5"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6" name="TextBox 5"/>
            <p:cNvSpPr txBox="1"/>
            <p:nvPr/>
          </p:nvSpPr>
          <p:spPr>
            <a:xfrm>
              <a:off x="7439936" y="599197"/>
              <a:ext cx="2879721"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Hoạt động</a:t>
              </a:r>
              <a:endParaRPr lang="en-US" sz="3600" b="1">
                <a:solidFill>
                  <a:schemeClr val="bg1"/>
                </a:solidFill>
                <a:latin typeface="Cambria" panose="02040503050406030204" pitchFamily="18" charset="0"/>
                <a:ea typeface="Cambria" panose="02040503050406030204" pitchFamily="18" charset="0"/>
              </a:endParaRPr>
            </a:p>
          </p:txBody>
        </p:sp>
      </p:grpSp>
      <p:sp>
        <p:nvSpPr>
          <p:cNvPr id="8" name="TextBox 7"/>
          <p:cNvSpPr txBox="1"/>
          <p:nvPr/>
        </p:nvSpPr>
        <p:spPr>
          <a:xfrm>
            <a:off x="6642181" y="1752599"/>
            <a:ext cx="4082425" cy="707886"/>
          </a:xfrm>
          <a:prstGeom prst="rect">
            <a:avLst/>
          </a:prstGeom>
          <a:noFill/>
        </p:spPr>
        <p:txBody>
          <a:bodyPr wrap="square" rtlCol="0">
            <a:spAutoFit/>
          </a:bodyPr>
          <a:lstStyle/>
          <a:p>
            <a:pPr algn="ctr"/>
            <a:r>
              <a:rPr lang="en-US" sz="4000" b="1" smtClean="0">
                <a:latin typeface="Cambria" panose="02040503050406030204" pitchFamily="18" charset="0"/>
                <a:ea typeface="Cambria" panose="02040503050406030204" pitchFamily="18" charset="0"/>
              </a:rPr>
              <a:t>Đưa cây ra nắng</a:t>
            </a:r>
            <a:endParaRPr lang="en-US" sz="4000" b="1">
              <a:latin typeface="Cambria" panose="02040503050406030204" pitchFamily="18" charset="0"/>
              <a:ea typeface="Cambria" panose="02040503050406030204" pitchFamily="18" charset="0"/>
            </a:endParaRPr>
          </a:p>
        </p:txBody>
      </p:sp>
      <p:grpSp>
        <p:nvGrpSpPr>
          <p:cNvPr id="9" name="Group 8"/>
          <p:cNvGrpSpPr/>
          <p:nvPr/>
        </p:nvGrpSpPr>
        <p:grpSpPr>
          <a:xfrm>
            <a:off x="6180921" y="2731178"/>
            <a:ext cx="5392770" cy="1233713"/>
            <a:chOff x="6324613" y="248194"/>
            <a:chExt cx="5392770" cy="1233713"/>
          </a:xfrm>
        </p:grpSpPr>
        <p:grpSp>
          <p:nvGrpSpPr>
            <p:cNvPr id="10" name="组合 7">
              <a:extLst>
                <a:ext uri="{FF2B5EF4-FFF2-40B4-BE49-F238E27FC236}">
                  <a16:creationId xmlns:a16="http://schemas.microsoft.com/office/drawing/2014/main" id="{A69768E7-4E4D-4574-997B-B0CD1A368361}"/>
                </a:ext>
              </a:extLst>
            </p:cNvPr>
            <p:cNvGrpSpPr/>
            <p:nvPr/>
          </p:nvGrpSpPr>
          <p:grpSpPr>
            <a:xfrm>
              <a:off x="6324613" y="248194"/>
              <a:ext cx="5392770" cy="1233713"/>
              <a:chOff x="1459605" y="1692168"/>
              <a:chExt cx="5120042" cy="885287"/>
            </a:xfrm>
          </p:grpSpPr>
          <p:sp>
            <p:nvSpPr>
              <p:cNvPr id="12" name="任意多边形 228">
                <a:extLst>
                  <a:ext uri="{FF2B5EF4-FFF2-40B4-BE49-F238E27FC236}">
                    <a16:creationId xmlns:a16="http://schemas.microsoft.com/office/drawing/2014/main" id="{1F113F49-2464-E35D-2716-A5A4BD80B2B5}"/>
                  </a:ext>
                </a:extLst>
              </p:cNvPr>
              <p:cNvSpPr/>
              <p:nvPr/>
            </p:nvSpPr>
            <p:spPr>
              <a:xfrm>
                <a:off x="1761113" y="1903751"/>
                <a:ext cx="4818534"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13"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11" name="TextBox 10"/>
            <p:cNvSpPr txBox="1"/>
            <p:nvPr/>
          </p:nvSpPr>
          <p:spPr>
            <a:xfrm>
              <a:off x="7439936" y="599197"/>
              <a:ext cx="4277447"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Đáp ứng nhu cầu:</a:t>
              </a:r>
              <a:endParaRPr lang="en-US" sz="3600" b="1">
                <a:solidFill>
                  <a:schemeClr val="bg1"/>
                </a:solidFill>
                <a:latin typeface="Cambria" panose="02040503050406030204" pitchFamily="18" charset="0"/>
                <a:ea typeface="Cambria" panose="02040503050406030204" pitchFamily="18" charset="0"/>
              </a:endParaRPr>
            </a:p>
          </p:txBody>
        </p:sp>
      </p:grpSp>
      <p:sp>
        <p:nvSpPr>
          <p:cNvPr id="19" name="TextBox 18"/>
          <p:cNvSpPr txBox="1"/>
          <p:nvPr/>
        </p:nvSpPr>
        <p:spPr>
          <a:xfrm>
            <a:off x="6629117" y="4350210"/>
            <a:ext cx="4813945" cy="1323439"/>
          </a:xfrm>
          <a:prstGeom prst="rect">
            <a:avLst/>
          </a:prstGeom>
          <a:noFill/>
        </p:spPr>
        <p:txBody>
          <a:bodyPr wrap="square" rtlCol="0">
            <a:spAutoFit/>
          </a:bodyPr>
          <a:lstStyle/>
          <a:p>
            <a:pPr algn="ctr"/>
            <a:r>
              <a:rPr lang="en-US" sz="4000" b="1" smtClean="0">
                <a:solidFill>
                  <a:srgbClr val="0070C0"/>
                </a:solidFill>
                <a:latin typeface="Cambria" panose="02040503050406030204" pitchFamily="18" charset="0"/>
                <a:ea typeface="Cambria" panose="02040503050406030204" pitchFamily="18" charset="0"/>
              </a:rPr>
              <a:t>Đáp ứng nhu cầu ánh sáng của cây.</a:t>
            </a:r>
            <a:endParaRPr lang="en-US" sz="4000" b="1">
              <a:solidFill>
                <a:srgbClr val="0070C0"/>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562828" y="1684007"/>
            <a:ext cx="2972873" cy="1991354"/>
          </a:xfrm>
          <a:prstGeom prst="rect">
            <a:avLst/>
          </a:prstGeom>
        </p:spPr>
      </p:pic>
    </p:spTree>
    <p:extLst>
      <p:ext uri="{BB962C8B-B14F-4D97-AF65-F5344CB8AC3E}">
        <p14:creationId xmlns:p14="http://schemas.microsoft.com/office/powerpoint/2010/main" val="804840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7149"/>
            <a:ext cx="4794069" cy="6232291"/>
          </a:xfrm>
          <a:prstGeom prst="rect">
            <a:avLst/>
          </a:prstGeom>
        </p:spPr>
      </p:pic>
      <p:grpSp>
        <p:nvGrpSpPr>
          <p:cNvPr id="5" name="Group 4"/>
          <p:cNvGrpSpPr/>
          <p:nvPr/>
        </p:nvGrpSpPr>
        <p:grpSpPr>
          <a:xfrm>
            <a:off x="3879664" y="225596"/>
            <a:ext cx="7733216" cy="5313056"/>
            <a:chOff x="3879664" y="225596"/>
            <a:chExt cx="7733216" cy="5313056"/>
          </a:xfrm>
        </p:grpSpPr>
        <p:pic>
          <p:nvPicPr>
            <p:cNvPr id="3" name="图片 8">
              <a:extLst>
                <a:ext uri="{FF2B5EF4-FFF2-40B4-BE49-F238E27FC236}">
                  <a16:creationId xmlns:a16="http://schemas.microsoft.com/office/drawing/2014/main" id="{EDBA7EFC-BD3E-9FB1-B44D-0CBFCB551E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 t="15783" r="5516" b="20016"/>
            <a:stretch/>
          </p:blipFill>
          <p:spPr>
            <a:xfrm flipH="1">
              <a:off x="3879664" y="225596"/>
              <a:ext cx="7733216" cy="5313056"/>
            </a:xfrm>
            <a:prstGeom prst="rect">
              <a:avLst/>
            </a:prstGeom>
          </p:spPr>
        </p:pic>
        <p:sp>
          <p:nvSpPr>
            <p:cNvPr id="4" name="TextBox 3"/>
            <p:cNvSpPr txBox="1"/>
            <p:nvPr/>
          </p:nvSpPr>
          <p:spPr>
            <a:xfrm>
              <a:off x="5695405" y="1828801"/>
              <a:ext cx="4689565" cy="2554545"/>
            </a:xfrm>
            <a:prstGeom prst="rect">
              <a:avLst/>
            </a:prstGeom>
            <a:noFill/>
          </p:spPr>
          <p:txBody>
            <a:bodyPr wrap="square" rtlCol="0">
              <a:spAutoFit/>
            </a:bodyPr>
            <a:lstStyle/>
            <a:p>
              <a:pPr algn="ctr"/>
              <a:r>
                <a:rPr lang="en-US" sz="4000" b="1" dirty="0" err="1" smtClean="0">
                  <a:solidFill>
                    <a:srgbClr val="0070C0"/>
                  </a:solidFill>
                  <a:latin typeface="Cambria" panose="02040503050406030204" pitchFamily="18" charset="0"/>
                  <a:ea typeface="Cambria" panose="02040503050406030204" pitchFamily="18" charset="0"/>
                </a:rPr>
                <a:t>Em</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hãy</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kể</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một</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số</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việc</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làm</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để</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chăm</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sóc</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cây</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trồng</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mà</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em</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đã</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thực</a:t>
              </a:r>
              <a:r>
                <a:rPr lang="en-US" sz="4000" b="1" dirty="0" smtClean="0">
                  <a:solidFill>
                    <a:srgbClr val="0070C0"/>
                  </a:solidFill>
                  <a:latin typeface="Cambria" panose="02040503050406030204" pitchFamily="18" charset="0"/>
                  <a:ea typeface="Cambria" panose="02040503050406030204" pitchFamily="18" charset="0"/>
                </a:rPr>
                <a:t> </a:t>
              </a:r>
              <a:r>
                <a:rPr lang="en-US" sz="4000" b="1" dirty="0" err="1" smtClean="0">
                  <a:solidFill>
                    <a:srgbClr val="0070C0"/>
                  </a:solidFill>
                  <a:latin typeface="Cambria" panose="02040503050406030204" pitchFamily="18" charset="0"/>
                  <a:ea typeface="Cambria" panose="02040503050406030204" pitchFamily="18" charset="0"/>
                </a:rPr>
                <a:t>hiện</a:t>
              </a:r>
              <a:r>
                <a:rPr lang="en-US" sz="4000" b="1" dirty="0" smtClean="0">
                  <a:solidFill>
                    <a:srgbClr val="0070C0"/>
                  </a:solidFill>
                  <a:latin typeface="Cambria" panose="02040503050406030204" pitchFamily="18" charset="0"/>
                  <a:ea typeface="Cambria" panose="02040503050406030204" pitchFamily="18" charset="0"/>
                </a:rPr>
                <a:t>.</a:t>
              </a:r>
              <a:endParaRPr lang="en-US" sz="4000" b="1" dirty="0">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564470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6F49AC-3F83-46CA-AC9E-5A46576F40A2}"/>
              </a:ext>
            </a:extLst>
          </p:cNvPr>
          <p:cNvSpPr txBox="1"/>
          <p:nvPr/>
        </p:nvSpPr>
        <p:spPr>
          <a:xfrm>
            <a:off x="422135" y="1137537"/>
            <a:ext cx="11980764" cy="1138773"/>
          </a:xfrm>
          <a:prstGeom prst="rect">
            <a:avLst/>
          </a:prstGeom>
          <a:noFill/>
        </p:spPr>
        <p:txBody>
          <a:bodyPr wrap="square">
            <a:spAutoFit/>
          </a:bodyPr>
          <a:lstStyle/>
          <a:p>
            <a:r>
              <a:rPr lang="vi-VN" sz="3400" dirty="0">
                <a:solidFill>
                  <a:srgbClr val="0070C0"/>
                </a:solidFill>
                <a:latin typeface="Cambria" panose="02040503050406030204" pitchFamily="18" charset="0"/>
                <a:ea typeface="Cambria" panose="02040503050406030204" pitchFamily="18" charset="0"/>
              </a:rPr>
              <a:t>- Cây nào thích hợp ở nơi bóng râm, cây nào cần nhiều nắng?</a:t>
            </a:r>
          </a:p>
          <a:p>
            <a:r>
              <a:rPr lang="vi-VN" sz="3400" dirty="0">
                <a:solidFill>
                  <a:srgbClr val="0070C0"/>
                </a:solidFill>
                <a:latin typeface="Cambria" panose="02040503050406030204" pitchFamily="18" charset="0"/>
                <a:ea typeface="Cambria" panose="02040503050406030204" pitchFamily="18" charset="0"/>
              </a:rPr>
              <a:t>- Cây nào cần ít nước, cây nào cần nhiều nước để phát triển</a:t>
            </a:r>
            <a:r>
              <a:rPr lang="vi-VN" sz="3400" dirty="0" smtClean="0">
                <a:solidFill>
                  <a:srgbClr val="0070C0"/>
                </a:solidFill>
                <a:latin typeface="Cambria" panose="02040503050406030204" pitchFamily="18" charset="0"/>
                <a:ea typeface="Cambria" panose="02040503050406030204" pitchFamily="18" charset="0"/>
              </a:rPr>
              <a:t>?</a:t>
            </a:r>
            <a:endParaRPr lang="vi-VN" sz="3400" dirty="0">
              <a:solidFill>
                <a:srgbClr val="0070C0"/>
              </a:solidFill>
              <a:latin typeface="Cambria" panose="02040503050406030204" pitchFamily="18" charset="0"/>
              <a:ea typeface="Cambria" panose="02040503050406030204" pitchFamily="18" charset="0"/>
            </a:endParaRPr>
          </a:p>
        </p:txBody>
      </p:sp>
      <p:grpSp>
        <p:nvGrpSpPr>
          <p:cNvPr id="3" name="Group">
            <a:extLst>
              <a:ext uri="{FF2B5EF4-FFF2-40B4-BE49-F238E27FC236}">
                <a16:creationId xmlns:a16="http://schemas.microsoft.com/office/drawing/2014/main" id="{BC5BEAEB-E389-7C3C-041A-F2DB4F5AE20A}"/>
              </a:ext>
            </a:extLst>
          </p:cNvPr>
          <p:cNvGrpSpPr/>
          <p:nvPr/>
        </p:nvGrpSpPr>
        <p:grpSpPr>
          <a:xfrm>
            <a:off x="609657" y="300651"/>
            <a:ext cx="11111527" cy="829649"/>
            <a:chOff x="1147155" y="572516"/>
            <a:chExt cx="13337769" cy="410815"/>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147156" y="572516"/>
              <a:ext cx="13337768"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1147155" y="572637"/>
              <a:ext cx="13337769" cy="381002"/>
            </a:xfrm>
            <a:prstGeom prst="rect">
              <a:avLst/>
            </a:prstGeom>
            <a:noFill/>
          </p:spPr>
          <p:txBody>
            <a:bodyPr wrap="square">
              <a:spAutoFit/>
            </a:bodyPr>
            <a:lstStyle/>
            <a:p>
              <a:pPr algn="ctr"/>
              <a:r>
                <a:rPr lang="en-US" sz="4400" b="1" i="0" smtClean="0">
                  <a:solidFill>
                    <a:srgbClr val="009999"/>
                  </a:solidFill>
                  <a:effectLst/>
                  <a:latin typeface="Cambria" panose="02040503050406030204" pitchFamily="18" charset="0"/>
                </a:rPr>
                <a:t> 2. Quan sát hình </a:t>
              </a:r>
              <a:r>
                <a:rPr lang="en-US" sz="4400" b="1" smtClean="0">
                  <a:solidFill>
                    <a:srgbClr val="009999"/>
                  </a:solidFill>
                  <a:latin typeface="Cambria" panose="02040503050406030204" pitchFamily="18" charset="0"/>
                </a:rPr>
                <a:t>2 </a:t>
              </a:r>
              <a:r>
                <a:rPr lang="en-US" sz="4400" b="1" i="0" smtClean="0">
                  <a:solidFill>
                    <a:srgbClr val="009999"/>
                  </a:solidFill>
                  <a:effectLst/>
                  <a:latin typeface="Cambria" panose="02040503050406030204" pitchFamily="18" charset="0"/>
                </a:rPr>
                <a:t>và cho biết:</a:t>
              </a:r>
              <a:endParaRPr lang="en-US" sz="4400" b="1" dirty="0">
                <a:solidFill>
                  <a:srgbClr val="009999"/>
                </a:solidFill>
                <a:latin typeface="Cambria" panose="02040503050406030204" pitchFamily="18" charset="0"/>
              </a:endParaRPr>
            </a:p>
          </p:txBody>
        </p:sp>
      </p:grpSp>
      <p:grpSp>
        <p:nvGrpSpPr>
          <p:cNvPr id="15" name="Group 14"/>
          <p:cNvGrpSpPr/>
          <p:nvPr/>
        </p:nvGrpSpPr>
        <p:grpSpPr>
          <a:xfrm>
            <a:off x="809346" y="2343510"/>
            <a:ext cx="10454327" cy="4287544"/>
            <a:chOff x="337510" y="3031794"/>
            <a:chExt cx="11567325" cy="3524043"/>
          </a:xfrm>
        </p:grpSpPr>
        <p:pic>
          <p:nvPicPr>
            <p:cNvPr id="6" name="Picture 5"/>
            <p:cNvPicPr>
              <a:picLocks noChangeAspect="1"/>
            </p:cNvPicPr>
            <p:nvPr/>
          </p:nvPicPr>
          <p:blipFill>
            <a:blip r:embed="rId2"/>
            <a:stretch>
              <a:fillRect/>
            </a:stretch>
          </p:blipFill>
          <p:spPr>
            <a:xfrm>
              <a:off x="337510" y="3031794"/>
              <a:ext cx="2915141" cy="2152951"/>
            </a:xfrm>
            <a:prstGeom prst="rect">
              <a:avLst/>
            </a:prstGeom>
          </p:spPr>
        </p:pic>
        <p:pic>
          <p:nvPicPr>
            <p:cNvPr id="7" name="Picture 6"/>
            <p:cNvPicPr>
              <a:picLocks noChangeAspect="1"/>
            </p:cNvPicPr>
            <p:nvPr/>
          </p:nvPicPr>
          <p:blipFill>
            <a:blip r:embed="rId3"/>
            <a:stretch>
              <a:fillRect/>
            </a:stretch>
          </p:blipFill>
          <p:spPr>
            <a:xfrm>
              <a:off x="3289075" y="3031794"/>
              <a:ext cx="2968028" cy="2143425"/>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6292894" y="3057920"/>
              <a:ext cx="2720471" cy="2115922"/>
            </a:xfrm>
            <a:prstGeom prst="rect">
              <a:avLst/>
            </a:prstGeom>
          </p:spPr>
        </p:pic>
        <p:pic>
          <p:nvPicPr>
            <p:cNvPr id="9" name="Picture 8"/>
            <p:cNvPicPr>
              <a:picLocks noChangeAspect="1"/>
            </p:cNvPicPr>
            <p:nvPr/>
          </p:nvPicPr>
          <p:blipFill>
            <a:blip r:embed="rId6"/>
            <a:stretch>
              <a:fillRect/>
            </a:stretch>
          </p:blipFill>
          <p:spPr>
            <a:xfrm>
              <a:off x="9041944" y="3057920"/>
              <a:ext cx="2713549" cy="2115922"/>
            </a:xfrm>
            <a:prstGeom prst="rect">
              <a:avLst/>
            </a:prstGeom>
          </p:spPr>
        </p:pic>
        <p:sp>
          <p:nvSpPr>
            <p:cNvPr id="11" name="TextBox 10"/>
            <p:cNvSpPr txBox="1"/>
            <p:nvPr/>
          </p:nvSpPr>
          <p:spPr>
            <a:xfrm>
              <a:off x="515360" y="5143116"/>
              <a:ext cx="2862891" cy="1087768"/>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Cây</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xương</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rồng</a:t>
              </a:r>
              <a:r>
                <a:rPr lang="en-US" sz="2000" b="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Thích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trồng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ráo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nhiều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nắng</a:t>
              </a:r>
              <a:r>
                <a:rPr lang="en-US" sz="2000" dirty="0" smtClean="0">
                  <a:latin typeface="Times New Roman" panose="02020603050405020304" pitchFamily="18" charset="0"/>
                  <a:cs typeface="Times New Roman" panose="02020603050405020304" pitchFamily="18" charset="0"/>
                </a:rPr>
                <a:t>.</a:t>
              </a:r>
              <a:r>
                <a:rPr lang="en-US" sz="2000" b="1" dirty="0" smtClean="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321085" y="5184745"/>
              <a:ext cx="2862891" cy="1087768"/>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Cây</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hoa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súng</a:t>
              </a:r>
              <a:r>
                <a:rPr lang="en-US" sz="2000" b="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Sống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dưới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nước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đầm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ao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thích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ở </a:t>
              </a:r>
              <a:r>
                <a:rPr lang="en-US" sz="2000" dirty="0" err="1" smtClean="0">
                  <a:latin typeface="Times New Roman" panose="02020603050405020304" pitchFamily="18" charset="0"/>
                  <a:cs typeface="Times New Roman" panose="02020603050405020304" pitchFamily="18" charset="0"/>
                </a:rPr>
                <a:t>nơi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nhiều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nắng</a:t>
              </a:r>
              <a:r>
                <a:rPr lang="en-US" sz="2000" dirty="0" smtClean="0">
                  <a:latin typeface="Times New Roman" panose="02020603050405020304" pitchFamily="18" charset="0"/>
                  <a:cs typeface="Times New Roman" panose="02020603050405020304" pitchFamily="18" charset="0"/>
                </a:rPr>
                <a:t>.</a:t>
              </a:r>
              <a:r>
                <a:rPr lang="en-US" sz="2000" b="1" dirty="0" smtClean="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292894" y="5184745"/>
              <a:ext cx="2862891" cy="1087768"/>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Cây</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hoa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giấy</a:t>
              </a:r>
              <a:r>
                <a:rPr lang="en-US" sz="2000" b="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Thích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trồng</a:t>
              </a:r>
              <a:r>
                <a:rPr lang="en-US" sz="2000" dirty="0" smtClean="0">
                  <a:latin typeface="Times New Roman" panose="02020603050405020304" pitchFamily="18" charset="0"/>
                  <a:cs typeface="Times New Roman" panose="02020603050405020304" pitchFamily="18" charset="0"/>
                </a:rPr>
                <a:t> ở </a:t>
              </a:r>
              <a:r>
                <a:rPr lang="en-US" sz="2000" dirty="0" err="1" smtClean="0">
                  <a:latin typeface="Times New Roman" panose="02020603050405020304" pitchFamily="18" charset="0"/>
                  <a:cs typeface="Times New Roman" panose="02020603050405020304" pitchFamily="18" charset="0"/>
                </a:rPr>
                <a:t>đất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không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quá</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ẩm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nhiều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nắng</a:t>
              </a:r>
              <a:r>
                <a:rPr lang="en-US" sz="2000" dirty="0" smtClean="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9041944" y="5215099"/>
              <a:ext cx="2862891" cy="1340738"/>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Cây</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hoa</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lan</a:t>
              </a:r>
              <a:r>
                <a:rPr lang="en-US" sz="2000" b="1"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Thường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bám</a:t>
              </a:r>
              <a:r>
                <a:rPr lang="en-US" sz="2000" dirty="0" smtClean="0">
                  <a:latin typeface="Times New Roman" panose="02020603050405020304" pitchFamily="18" charset="0"/>
                  <a:cs typeface="Times New Roman" panose="02020603050405020304" pitchFamily="18" charset="0"/>
                </a:rPr>
                <a:t> ở </a:t>
              </a:r>
              <a:r>
                <a:rPr lang="en-US" sz="2000" dirty="0" err="1" smtClean="0">
                  <a:latin typeface="Times New Roman" panose="02020603050405020304" pitchFamily="18" charset="0"/>
                  <a:cs typeface="Times New Roman" panose="02020603050405020304" pitchFamily="18" charset="0"/>
                </a:rPr>
                <a:t>thân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cây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gỗ</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khác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thích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hợp</a:t>
              </a:r>
              <a:r>
                <a:rPr lang="en-US" sz="2000" dirty="0" smtClean="0">
                  <a:latin typeface="Times New Roman" panose="02020603050405020304" pitchFamily="18" charset="0"/>
                  <a:cs typeface="Times New Roman" panose="02020603050405020304" pitchFamily="18" charset="0"/>
                </a:rPr>
                <a:t> ở </a:t>
              </a:r>
              <a:r>
                <a:rPr lang="en-US" sz="2000" dirty="0" err="1" smtClean="0">
                  <a:latin typeface="Times New Roman" panose="02020603050405020304" pitchFamily="18" charset="0"/>
                  <a:cs typeface="Times New Roman" panose="02020603050405020304" pitchFamily="18" charset="0"/>
                </a:rPr>
                <a:t>nơi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bóng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râm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hoặc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giàn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lưới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che</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giảm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nắng</a:t>
              </a:r>
              <a:r>
                <a:rPr lang="en-US" sz="2000" dirty="0" smtClean="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623853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411748" y="479034"/>
          <a:ext cx="9373936" cy="4814860"/>
        </p:xfrm>
        <a:graphic>
          <a:graphicData uri="http://schemas.openxmlformats.org/drawingml/2006/table">
            <a:tbl>
              <a:tblPr firstRow="1" bandRow="1">
                <a:tableStyleId>{16D9F66E-5EB9-4882-86FB-DCBF35E3C3E4}</a:tableStyleId>
              </a:tblPr>
              <a:tblGrid>
                <a:gridCol w="4384841">
                  <a:extLst>
                    <a:ext uri="{9D8B030D-6E8A-4147-A177-3AD203B41FA5}">
                      <a16:colId xmlns:a16="http://schemas.microsoft.com/office/drawing/2014/main" val="3425724940"/>
                    </a:ext>
                  </a:extLst>
                </a:gridCol>
                <a:gridCol w="4989095">
                  <a:extLst>
                    <a:ext uri="{9D8B030D-6E8A-4147-A177-3AD203B41FA5}">
                      <a16:colId xmlns:a16="http://schemas.microsoft.com/office/drawing/2014/main" val="441866342"/>
                    </a:ext>
                  </a:extLst>
                </a:gridCol>
              </a:tblGrid>
              <a:tr h="1203715">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ưa bóng râm</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122769032"/>
                  </a:ext>
                </a:extLst>
              </a:tr>
              <a:tr h="1203715">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cần nhiều nắng</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598404000"/>
                  </a:ext>
                </a:extLst>
              </a:tr>
              <a:tr h="1203715">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cần nhiều nước</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187138213"/>
                  </a:ext>
                </a:extLst>
              </a:tr>
              <a:tr h="1203715">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cần ít nước</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789136920"/>
                  </a:ext>
                </a:extLst>
              </a:tr>
            </a:tbl>
          </a:graphicData>
        </a:graphic>
      </p:graphicFrame>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92211" y="3769895"/>
            <a:ext cx="4999789" cy="3088105"/>
          </a:xfrm>
          <a:prstGeom prst="rect">
            <a:avLst/>
          </a:prstGeom>
        </p:spPr>
      </p:pic>
    </p:spTree>
    <p:extLst>
      <p:ext uri="{BB962C8B-B14F-4D97-AF65-F5344CB8AC3E}">
        <p14:creationId xmlns:p14="http://schemas.microsoft.com/office/powerpoint/2010/main" val="2217859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411748" y="479034"/>
          <a:ext cx="11186694" cy="5889684"/>
        </p:xfrm>
        <a:graphic>
          <a:graphicData uri="http://schemas.openxmlformats.org/drawingml/2006/table">
            <a:tbl>
              <a:tblPr firstRow="1" bandRow="1">
                <a:tableStyleId>{16D9F66E-5EB9-4882-86FB-DCBF35E3C3E4}</a:tableStyleId>
              </a:tblPr>
              <a:tblGrid>
                <a:gridCol w="4432968">
                  <a:extLst>
                    <a:ext uri="{9D8B030D-6E8A-4147-A177-3AD203B41FA5}">
                      <a16:colId xmlns:a16="http://schemas.microsoft.com/office/drawing/2014/main" val="3425724940"/>
                    </a:ext>
                  </a:extLst>
                </a:gridCol>
                <a:gridCol w="6753726">
                  <a:extLst>
                    <a:ext uri="{9D8B030D-6E8A-4147-A177-3AD203B41FA5}">
                      <a16:colId xmlns:a16="http://schemas.microsoft.com/office/drawing/2014/main" val="441866342"/>
                    </a:ext>
                  </a:extLst>
                </a:gridCol>
              </a:tblGrid>
              <a:tr h="1472421">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ưa bóng râm</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122769032"/>
                  </a:ext>
                </a:extLst>
              </a:tr>
              <a:tr h="1472421">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cần nhiều nắng</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3598404000"/>
                  </a:ext>
                </a:extLst>
              </a:tr>
              <a:tr h="1472421">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cần nhiều nước</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187138213"/>
                  </a:ext>
                </a:extLst>
              </a:tr>
              <a:tr h="1472421">
                <a:tc>
                  <a:txBody>
                    <a:bodyPr/>
                    <a:lstStyle/>
                    <a:p>
                      <a:r>
                        <a:rPr lang="en-US" sz="3600" b="1" smtClean="0">
                          <a:solidFill>
                            <a:srgbClr val="0070C0"/>
                          </a:solidFill>
                          <a:latin typeface="Cambria" panose="02040503050406030204" pitchFamily="18" charset="0"/>
                          <a:ea typeface="Cambria" panose="02040503050406030204" pitchFamily="18" charset="0"/>
                        </a:rPr>
                        <a:t>Cây</a:t>
                      </a:r>
                      <a:r>
                        <a:rPr lang="en-US" sz="3600" b="1" baseline="0" smtClean="0">
                          <a:solidFill>
                            <a:srgbClr val="0070C0"/>
                          </a:solidFill>
                          <a:latin typeface="Cambria" panose="02040503050406030204" pitchFamily="18" charset="0"/>
                          <a:ea typeface="Cambria" panose="02040503050406030204" pitchFamily="18" charset="0"/>
                        </a:rPr>
                        <a:t> cần ít nước</a:t>
                      </a:r>
                      <a:endParaRPr lang="en-US" sz="3600" b="1">
                        <a:solidFill>
                          <a:srgbClr val="0070C0"/>
                        </a:solidFill>
                        <a:latin typeface="Cambria" panose="02040503050406030204" pitchFamily="18" charset="0"/>
                        <a:ea typeface="Cambria" panose="02040503050406030204" pitchFamily="18" charset="0"/>
                      </a:endParaRPr>
                    </a:p>
                  </a:txBody>
                  <a:tcPr anchor="ctr">
                    <a:solidFill>
                      <a:schemeClr val="bg1"/>
                    </a:solidFill>
                  </a:tcPr>
                </a:tc>
                <a:tc>
                  <a:txBody>
                    <a:bodyPr/>
                    <a:lstStyle/>
                    <a:p>
                      <a:endParaRPr lang="en-US" sz="2400">
                        <a:latin typeface="Cambria" panose="02040503050406030204" pitchFamily="18" charset="0"/>
                        <a:ea typeface="Cambria" panose="02040503050406030204" pitchFamily="18" charset="0"/>
                      </a:endParaRPr>
                    </a:p>
                  </a:txBody>
                  <a:tcPr anchor="ctr">
                    <a:solidFill>
                      <a:schemeClr val="bg1"/>
                    </a:solidFill>
                  </a:tcPr>
                </a:tc>
                <a:extLst>
                  <a:ext uri="{0D108BD9-81ED-4DB2-BD59-A6C34878D82A}">
                    <a16:rowId xmlns:a16="http://schemas.microsoft.com/office/drawing/2014/main" val="2789136920"/>
                  </a:ext>
                </a:extLst>
              </a:tr>
            </a:tbl>
          </a:graphicData>
        </a:graphic>
      </p:graphicFrame>
      <p:pic>
        <p:nvPicPr>
          <p:cNvPr id="4" name="Picture 3"/>
          <p:cNvPicPr>
            <a:picLocks noChangeAspect="1"/>
          </p:cNvPicPr>
          <p:nvPr/>
        </p:nvPicPr>
        <p:blipFill>
          <a:blip r:embed="rId2"/>
          <a:stretch>
            <a:fillRect/>
          </a:stretch>
        </p:blipFill>
        <p:spPr>
          <a:xfrm>
            <a:off x="4983291" y="511118"/>
            <a:ext cx="1792717" cy="1397892"/>
          </a:xfrm>
          <a:prstGeom prst="rect">
            <a:avLst/>
          </a:prstGeom>
        </p:spPr>
      </p:pic>
      <p:pic>
        <p:nvPicPr>
          <p:cNvPr id="5" name="Picture 4"/>
          <p:cNvPicPr>
            <a:picLocks noChangeAspect="1"/>
          </p:cNvPicPr>
          <p:nvPr/>
        </p:nvPicPr>
        <p:blipFill>
          <a:blip r:embed="rId3"/>
          <a:stretch>
            <a:fillRect/>
          </a:stretch>
        </p:blipFill>
        <p:spPr>
          <a:xfrm>
            <a:off x="4983290" y="1941094"/>
            <a:ext cx="2031081" cy="1500036"/>
          </a:xfrm>
          <a:prstGeom prst="rect">
            <a:avLst/>
          </a:prstGeom>
        </p:spPr>
      </p:pic>
      <p:pic>
        <p:nvPicPr>
          <p:cNvPr id="6" name="Picture 5"/>
          <p:cNvPicPr>
            <a:picLocks noChangeAspect="1"/>
          </p:cNvPicPr>
          <p:nvPr/>
        </p:nvPicPr>
        <p:blipFill>
          <a:blip r:embed="rId4"/>
          <a:stretch>
            <a:fillRect/>
          </a:stretch>
        </p:blipFill>
        <p:spPr>
          <a:xfrm>
            <a:off x="7238477" y="1942967"/>
            <a:ext cx="2067930" cy="1493399"/>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9530512" y="1962129"/>
            <a:ext cx="1895447" cy="1474237"/>
          </a:xfrm>
          <a:prstGeom prst="rect">
            <a:avLst/>
          </a:prstGeom>
        </p:spPr>
      </p:pic>
      <p:pic>
        <p:nvPicPr>
          <p:cNvPr id="8" name="Picture 7"/>
          <p:cNvPicPr>
            <a:picLocks noChangeAspect="1"/>
          </p:cNvPicPr>
          <p:nvPr/>
        </p:nvPicPr>
        <p:blipFill>
          <a:blip r:embed="rId4"/>
          <a:stretch>
            <a:fillRect/>
          </a:stretch>
        </p:blipFill>
        <p:spPr>
          <a:xfrm>
            <a:off x="7238477" y="3436366"/>
            <a:ext cx="2067930" cy="1493399"/>
          </a:xfrm>
          <a:prstGeom prst="rect">
            <a:avLst/>
          </a:prstGeom>
        </p:spPr>
      </p:pic>
      <p:pic>
        <p:nvPicPr>
          <p:cNvPr id="9" name="Picture 8"/>
          <p:cNvPicPr>
            <a:picLocks noChangeAspect="1"/>
          </p:cNvPicPr>
          <p:nvPr/>
        </p:nvPicPr>
        <p:blipFill>
          <a:blip r:embed="rId3"/>
          <a:stretch>
            <a:fillRect/>
          </a:stretch>
        </p:blipFill>
        <p:spPr>
          <a:xfrm>
            <a:off x="4983291" y="4929765"/>
            <a:ext cx="2031081" cy="1500036"/>
          </a:xfrm>
          <a:prstGeom prst="rect">
            <a:avLst/>
          </a:prstGeom>
        </p:spPr>
      </p:pic>
    </p:spTree>
    <p:extLst>
      <p:ext uri="{BB962C8B-B14F-4D97-AF65-F5344CB8AC3E}">
        <p14:creationId xmlns:p14="http://schemas.microsoft.com/office/powerpoint/2010/main" val="1692966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99213" y="494092"/>
            <a:ext cx="3450635" cy="1383912"/>
          </a:xfrm>
          <a:prstGeom prst="rect">
            <a:avLst/>
          </a:prstGeom>
        </p:spPr>
      </p:pic>
      <p:grpSp>
        <p:nvGrpSpPr>
          <p:cNvPr id="3" name="Group">
            <a:extLst>
              <a:ext uri="{FF2B5EF4-FFF2-40B4-BE49-F238E27FC236}">
                <a16:creationId xmlns:a16="http://schemas.microsoft.com/office/drawing/2014/main" id="{BC5BEAEB-E389-7C3C-041A-F2DB4F5AE20A}"/>
              </a:ext>
            </a:extLst>
          </p:cNvPr>
          <p:cNvGrpSpPr/>
          <p:nvPr/>
        </p:nvGrpSpPr>
        <p:grpSpPr>
          <a:xfrm>
            <a:off x="236061" y="1921174"/>
            <a:ext cx="10503208" cy="3764798"/>
            <a:chOff x="169315" y="528866"/>
            <a:chExt cx="14793873" cy="120870"/>
          </a:xfrm>
        </p:grpSpPr>
        <p:sp>
          <p:nvSpPr>
            <p:cNvPr id="4" name="Flowchart: Alternate Process 3">
              <a:extLst>
                <a:ext uri="{FF2B5EF4-FFF2-40B4-BE49-F238E27FC236}">
                  <a16:creationId xmlns:a16="http://schemas.microsoft.com/office/drawing/2014/main" id="{5B6713E3-A5F2-5E0D-4DA0-706415FDF64C}"/>
                </a:ext>
              </a:extLst>
            </p:cNvPr>
            <p:cNvSpPr/>
            <p:nvPr/>
          </p:nvSpPr>
          <p:spPr>
            <a:xfrm>
              <a:off x="169315" y="528866"/>
              <a:ext cx="14793873" cy="120128"/>
            </a:xfrm>
            <a:prstGeom prst="flowChartAlternateProcess">
              <a:avLst/>
            </a:prstGeom>
            <a:solidFill>
              <a:schemeClr val="bg1">
                <a:alpha val="96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 name="TextBox 4">
              <a:extLst>
                <a:ext uri="{FF2B5EF4-FFF2-40B4-BE49-F238E27FC236}">
                  <a16:creationId xmlns:a16="http://schemas.microsoft.com/office/drawing/2014/main" id="{FF6F49AC-3F83-46CA-AC9E-5A46576F40A2}"/>
                </a:ext>
              </a:extLst>
            </p:cNvPr>
            <p:cNvSpPr txBox="1"/>
            <p:nvPr/>
          </p:nvSpPr>
          <p:spPr>
            <a:xfrm>
              <a:off x="345989" y="531638"/>
              <a:ext cx="14440523" cy="118098"/>
            </a:xfrm>
            <a:prstGeom prst="rect">
              <a:avLst/>
            </a:prstGeom>
            <a:noFill/>
          </p:spPr>
          <p:txBody>
            <a:bodyPr wrap="square">
              <a:spAutoFit/>
            </a:bodyPr>
            <a:lstStyle/>
            <a:p>
              <a:pPr algn="just"/>
              <a:r>
                <a:rPr lang="nl-NL" sz="4400" b="1" dirty="0" smtClean="0">
                  <a:solidFill>
                    <a:srgbClr val="009999"/>
                  </a:solidFill>
                  <a:latin typeface="Cambria" panose="02040503050406030204" pitchFamily="18" charset="0"/>
                  <a:ea typeface="Cambria" panose="02040503050406030204" pitchFamily="18" charset="0"/>
                </a:rPr>
                <a:t>    Mỗi loại cây khác nhau sẽ có nhu cầu sống khác nhau. Cần chăm sóc cây trồng đúng cách, đảm bảo các nhu cầu sống và điều kiện sống phù hợp để giúp cây trồng sống và phát triển tốt.</a:t>
              </a:r>
              <a:endParaRPr lang="en-US" sz="8000" b="1" dirty="0">
                <a:solidFill>
                  <a:srgbClr val="009999"/>
                </a:solidFill>
                <a:latin typeface="Cambria" panose="02040503050406030204" pitchFamily="18" charset="0"/>
                <a:ea typeface="Cambria" panose="02040503050406030204" pitchFamily="18" charset="0"/>
              </a:endParaRPr>
            </a:p>
          </p:txBody>
        </p:sp>
      </p:grpSp>
      <p:pic>
        <p:nvPicPr>
          <p:cNvPr id="6" name="图片 8"/>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9737430" y="3123139"/>
            <a:ext cx="2726304" cy="3734861"/>
          </a:xfrm>
          <a:prstGeom prst="rect">
            <a:avLst/>
          </a:prstGeom>
        </p:spPr>
      </p:pic>
    </p:spTree>
    <p:extLst>
      <p:ext uri="{BB962C8B-B14F-4D97-AF65-F5344CB8AC3E}">
        <p14:creationId xmlns:p14="http://schemas.microsoft.com/office/powerpoint/2010/main" val="15268041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7878" y="298688"/>
            <a:ext cx="2739533" cy="698254"/>
          </a:xfrm>
          <a:prstGeom prst="rect">
            <a:avLst/>
          </a:prstGeom>
        </p:spPr>
      </p:pic>
      <p:sp>
        <p:nvSpPr>
          <p:cNvPr id="3" name="TextBox 2"/>
          <p:cNvSpPr txBox="1"/>
          <p:nvPr/>
        </p:nvSpPr>
        <p:spPr>
          <a:xfrm>
            <a:off x="481263" y="1187116"/>
            <a:ext cx="11101137" cy="1938992"/>
          </a:xfrm>
          <a:prstGeom prst="rect">
            <a:avLst/>
          </a:prstGeom>
          <a:noFill/>
        </p:spPr>
        <p:txBody>
          <a:bodyPr wrap="square" rtlCol="0">
            <a:spAutoFit/>
          </a:bodyPr>
          <a:lstStyle/>
          <a:p>
            <a:pPr algn="just"/>
            <a:r>
              <a:rPr lang="en-US" sz="4000" b="1" dirty="0" smtClean="0">
                <a:solidFill>
                  <a:schemeClr val="accent1">
                    <a:lumMod val="75000"/>
                  </a:schemeClr>
                </a:solidFill>
                <a:latin typeface="Cambria" panose="02040503050406030204" pitchFamily="18" charset="0"/>
                <a:ea typeface="Cambria" panose="02040503050406030204" pitchFamily="18" charset="0"/>
              </a:rPr>
              <a:t>1. </a:t>
            </a:r>
            <a:r>
              <a:rPr lang="en-US" sz="4000" b="1" dirty="0" err="1">
                <a:solidFill>
                  <a:schemeClr val="accent1">
                    <a:lumMod val="75000"/>
                  </a:schemeClr>
                </a:solidFill>
                <a:latin typeface="Cambria" panose="02040503050406030204" pitchFamily="18" charset="0"/>
                <a:ea typeface="Cambria" panose="02040503050406030204" pitchFamily="18" charset="0"/>
              </a:rPr>
              <a:t>L</a:t>
            </a:r>
            <a:r>
              <a:rPr lang="en-US" sz="4000" b="1" dirty="0" err="1" smtClean="0">
                <a:solidFill>
                  <a:schemeClr val="accent1">
                    <a:lumMod val="75000"/>
                  </a:schemeClr>
                </a:solidFill>
                <a:latin typeface="Cambria" panose="02040503050406030204" pitchFamily="18" charset="0"/>
                <a:ea typeface="Cambria" panose="02040503050406030204" pitchFamily="18" charset="0"/>
              </a:rPr>
              <a:t>ấy</a:t>
            </a:r>
            <a:r>
              <a:rPr lang="en-US" sz="4000" b="1" dirty="0" smtClean="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ví</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dụ</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về</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cây</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trồng</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cần</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nhiều</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nước</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ít</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nước</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cây</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thích</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hợp</a:t>
            </a:r>
            <a:r>
              <a:rPr lang="en-US" sz="4000" b="1" dirty="0">
                <a:solidFill>
                  <a:schemeClr val="accent1">
                    <a:lumMod val="75000"/>
                  </a:schemeClr>
                </a:solidFill>
                <a:latin typeface="Cambria" panose="02040503050406030204" pitchFamily="18" charset="0"/>
                <a:ea typeface="Cambria" panose="02040503050406030204" pitchFamily="18" charset="0"/>
              </a:rPr>
              <a:t> ở </a:t>
            </a:r>
            <a:r>
              <a:rPr lang="en-US" sz="4000" b="1" dirty="0" err="1">
                <a:solidFill>
                  <a:schemeClr val="accent1">
                    <a:lumMod val="75000"/>
                  </a:schemeClr>
                </a:solidFill>
                <a:latin typeface="Cambria" panose="02040503050406030204" pitchFamily="18" charset="0"/>
                <a:ea typeface="Cambria" panose="02040503050406030204" pitchFamily="18" charset="0"/>
              </a:rPr>
              <a:t>nơi</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bóng</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râm</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cây</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cần</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nhiều</a:t>
            </a:r>
            <a:r>
              <a:rPr lang="en-US" sz="4000" b="1" dirty="0">
                <a:solidFill>
                  <a:schemeClr val="accent1">
                    <a:lumMod val="75000"/>
                  </a:schemeClr>
                </a:solidFill>
                <a:latin typeface="Cambria" panose="02040503050406030204" pitchFamily="18" charset="0"/>
                <a:ea typeface="Cambria" panose="02040503050406030204" pitchFamily="18" charset="0"/>
              </a:rPr>
              <a:t> </a:t>
            </a:r>
            <a:r>
              <a:rPr lang="en-US" sz="4000" b="1" dirty="0" err="1">
                <a:solidFill>
                  <a:schemeClr val="accent1">
                    <a:lumMod val="75000"/>
                  </a:schemeClr>
                </a:solidFill>
                <a:latin typeface="Cambria" panose="02040503050406030204" pitchFamily="18" charset="0"/>
                <a:ea typeface="Cambria" panose="02040503050406030204" pitchFamily="18" charset="0"/>
              </a:rPr>
              <a:t>nắng</a:t>
            </a:r>
            <a:r>
              <a:rPr lang="en-US" sz="4000" b="1" dirty="0">
                <a:solidFill>
                  <a:schemeClr val="accent1">
                    <a:lumMod val="75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44887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47937" y="3284083"/>
            <a:ext cx="1706940"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dirty="0" err="1" smtClean="0">
                <a:solidFill>
                  <a:srgbClr val="F45B4D"/>
                </a:solidFill>
                <a:latin typeface="Cambria" panose="02040503050406030204" pitchFamily="18" charset="0"/>
                <a:ea typeface="Cambria" panose="02040503050406030204" pitchFamily="18" charset="0"/>
              </a:rPr>
              <a:t>Bèo</a:t>
            </a:r>
            <a:endParaRPr lang="en-US" sz="2800" b="1" dirty="0">
              <a:solidFill>
                <a:srgbClr val="F45B4D"/>
              </a:solidFill>
              <a:latin typeface="Cambria" panose="02040503050406030204" pitchFamily="18" charset="0"/>
              <a:ea typeface="Cambria" panose="02040503050406030204" pitchFamily="18" charset="0"/>
            </a:endParaRPr>
          </a:p>
        </p:txBody>
      </p:sp>
      <p:sp>
        <p:nvSpPr>
          <p:cNvPr id="2" name="文本框 34">
            <a:extLst>
              <a:ext uri="{FF2B5EF4-FFF2-40B4-BE49-F238E27FC236}">
                <a16:creationId xmlns:a16="http://schemas.microsoft.com/office/drawing/2014/main" id="{3CF1269B-D9F1-4F9A-AE86-BC3AE30EA714}"/>
              </a:ext>
            </a:extLst>
          </p:cNvPr>
          <p:cNvSpPr txBox="1"/>
          <p:nvPr/>
        </p:nvSpPr>
        <p:spPr>
          <a:xfrm>
            <a:off x="2469233" y="240582"/>
            <a:ext cx="6933128" cy="646331"/>
          </a:xfrm>
          <a:prstGeom prst="rect">
            <a:avLst/>
          </a:prstGeom>
          <a:solidFill>
            <a:srgbClr val="92D050"/>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en-US" altLang="en-US" sz="36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Nhóm</a:t>
            </a:r>
            <a:r>
              <a:rPr lang="en-US" altLang="en-US" sz="36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schemeClr val="bg1"/>
                </a:solidFill>
                <a:latin typeface="Cambria" panose="02040503050406030204" pitchFamily="18" charset="0"/>
                <a:ea typeface="Cambria" panose="02040503050406030204" pitchFamily="18" charset="0"/>
                <a:cs typeface="Arial" panose="020B0604020202020204" pitchFamily="34" charset="0"/>
              </a:rPr>
              <a:t>cây</a:t>
            </a:r>
            <a:r>
              <a:rPr lang="en-US" altLang="en-US" sz="36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cần</a:t>
            </a:r>
            <a:r>
              <a:rPr lang="en-US" altLang="en-US" sz="36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nhiều</a:t>
            </a:r>
            <a:r>
              <a:rPr lang="en-US" altLang="en-US" sz="36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nước</a:t>
            </a:r>
            <a:r>
              <a:rPr lang="en-US" altLang="en-US" sz="36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endParaRPr lang="en-US" altLang="en-US" sz="36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pic>
        <p:nvPicPr>
          <p:cNvPr id="3" name="Picture 2" descr="Bèo cái – Wikipedia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2940" y="1026696"/>
            <a:ext cx="3549823" cy="225626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26" descr="Những điều cần biết về cách trồng và chăm sóc cây Lưỡi Mác thủy s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271" y="1026696"/>
            <a:ext cx="3634250" cy="2291405"/>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16955" y="3315996"/>
            <a:ext cx="2260918"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dirty="0" err="1" smtClean="0">
                <a:solidFill>
                  <a:srgbClr val="F45B4D"/>
                </a:solidFill>
                <a:latin typeface="Cambria" panose="02040503050406030204" pitchFamily="18" charset="0"/>
                <a:ea typeface="Cambria" panose="02040503050406030204" pitchFamily="18" charset="0"/>
              </a:rPr>
              <a:t>Lưỡi</a:t>
            </a:r>
            <a:r>
              <a:rPr lang="en-US" sz="2800" b="1" dirty="0" smtClean="0">
                <a:solidFill>
                  <a:srgbClr val="F45B4D"/>
                </a:solidFill>
                <a:latin typeface="Cambria" panose="02040503050406030204" pitchFamily="18" charset="0"/>
                <a:ea typeface="Cambria" panose="02040503050406030204" pitchFamily="18" charset="0"/>
              </a:rPr>
              <a:t> </a:t>
            </a:r>
            <a:r>
              <a:rPr lang="en-US" sz="2800" b="1" dirty="0" err="1" smtClean="0">
                <a:solidFill>
                  <a:srgbClr val="F45B4D"/>
                </a:solidFill>
                <a:latin typeface="Cambria" panose="02040503050406030204" pitchFamily="18" charset="0"/>
                <a:ea typeface="Cambria" panose="02040503050406030204" pitchFamily="18" charset="0"/>
              </a:rPr>
              <a:t>mác</a:t>
            </a:r>
            <a:endParaRPr lang="en-US" sz="2800" b="1" dirty="0">
              <a:solidFill>
                <a:srgbClr val="F45B4D"/>
              </a:solidFill>
              <a:latin typeface="Cambria" panose="02040503050406030204" pitchFamily="18" charset="0"/>
              <a:ea typeface="Cambria" panose="02040503050406030204" pitchFamily="18" charset="0"/>
            </a:endParaRPr>
          </a:p>
        </p:txBody>
      </p:sp>
      <p:sp>
        <p:nvSpPr>
          <p:cNvPr id="8" name="TextBox 7"/>
          <p:cNvSpPr txBox="1"/>
          <p:nvPr/>
        </p:nvSpPr>
        <p:spPr>
          <a:xfrm>
            <a:off x="834699" y="6389411"/>
            <a:ext cx="2946303"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Rau cần </a:t>
            </a:r>
            <a:r>
              <a:rPr lang="en-US" sz="2800" b="1" dirty="0" err="1" smtClean="0">
                <a:solidFill>
                  <a:srgbClr val="F45B4D"/>
                </a:solidFill>
                <a:latin typeface="Cambria" panose="02040503050406030204" pitchFamily="18" charset="0"/>
                <a:ea typeface="Cambria" panose="02040503050406030204" pitchFamily="18" charset="0"/>
              </a:rPr>
              <a:t>nước</a:t>
            </a:r>
            <a:endParaRPr lang="en-US" sz="2800" b="1" dirty="0">
              <a:solidFill>
                <a:srgbClr val="F45B4D"/>
              </a:solidFill>
              <a:latin typeface="Cambria" panose="02040503050406030204" pitchFamily="18" charset="0"/>
              <a:ea typeface="Cambria" panose="02040503050406030204" pitchFamily="18" charset="0"/>
            </a:endParaRPr>
          </a:p>
        </p:txBody>
      </p:sp>
      <p:pic>
        <p:nvPicPr>
          <p:cNvPr id="3074" name="Picture 2" descr="Kỹ thuật trồng rau muống nước | Farmvina Nông Ng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2048" y="986823"/>
            <a:ext cx="3483852" cy="23312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976076" y="3341634"/>
            <a:ext cx="3715615"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Rau muống nước</a:t>
            </a:r>
            <a:endParaRPr lang="en-US" sz="2800" b="1" dirty="0">
              <a:solidFill>
                <a:srgbClr val="F45B4D"/>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Layer>
                </a14:imgProps>
              </a:ext>
            </a:extLst>
          </a:blip>
          <a:srcRect t="18422" r="35559"/>
          <a:stretch/>
        </p:blipFill>
        <p:spPr>
          <a:xfrm>
            <a:off x="621375" y="3810278"/>
            <a:ext cx="3461388" cy="2554865"/>
          </a:xfrm>
          <a:prstGeom prst="rect">
            <a:avLst/>
          </a:prstGeom>
        </p:spPr>
      </p:pic>
      <p:pic>
        <p:nvPicPr>
          <p:cNvPr id="11" name="Picture 10"/>
          <p:cNvPicPr>
            <a:picLocks noChangeAspect="1"/>
          </p:cNvPicPr>
          <p:nvPr/>
        </p:nvPicPr>
        <p:blipFill>
          <a:blip r:embed="rId7"/>
          <a:stretch>
            <a:fillRect/>
          </a:stretch>
        </p:blipFill>
        <p:spPr>
          <a:xfrm>
            <a:off x="4490983" y="3830136"/>
            <a:ext cx="3353530" cy="2515148"/>
          </a:xfrm>
          <a:prstGeom prst="rect">
            <a:avLst/>
          </a:prstGeom>
        </p:spPr>
      </p:pic>
      <p:sp>
        <p:nvSpPr>
          <p:cNvPr id="13" name="TextBox 12"/>
          <p:cNvSpPr txBox="1"/>
          <p:nvPr/>
        </p:nvSpPr>
        <p:spPr>
          <a:xfrm>
            <a:off x="5270612" y="6389411"/>
            <a:ext cx="1923567"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Rau cải</a:t>
            </a:r>
            <a:endParaRPr lang="en-US" sz="2800" b="1" dirty="0">
              <a:solidFill>
                <a:srgbClr val="F45B4D"/>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rotWithShape="1">
          <a:blip r:embed="rId8"/>
          <a:srcRect t="7461" b="8612"/>
          <a:stretch/>
        </p:blipFill>
        <p:spPr>
          <a:xfrm>
            <a:off x="8302120" y="3839387"/>
            <a:ext cx="3389571" cy="2438401"/>
          </a:xfrm>
          <a:prstGeom prst="rect">
            <a:avLst/>
          </a:prstGeom>
        </p:spPr>
      </p:pic>
      <p:sp>
        <p:nvSpPr>
          <p:cNvPr id="15" name="TextBox 14"/>
          <p:cNvSpPr txBox="1"/>
          <p:nvPr/>
        </p:nvSpPr>
        <p:spPr>
          <a:xfrm>
            <a:off x="8730793" y="6325243"/>
            <a:ext cx="2596391"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Lục bình</a:t>
            </a:r>
            <a:endParaRPr lang="en-US" sz="2800" b="1" dirty="0">
              <a:solidFill>
                <a:srgbClr val="F45B4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00199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par>
                                <p:cTn id="25" presetID="14" presetClass="entr" presetSubtype="10"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randombar(horizontal)">
                                      <p:cBhvr>
                                        <p:cTn id="27" dur="500"/>
                                        <p:tgtEl>
                                          <p:spTgt spid="3074"/>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par>
                                <p:cTn id="34" presetID="14" presetClass="entr" presetSubtype="1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par>
                                <p:cTn id="40" presetID="14" presetClass="entr" presetSubtype="1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randombar(horizontal)">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6" grpId="0"/>
      <p:bldP spid="8" grpId="0" animBg="1"/>
      <p:bldP spid="10" grpId="0"/>
      <p:bldP spid="13"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4">
            <a:extLst>
              <a:ext uri="{FF2B5EF4-FFF2-40B4-BE49-F238E27FC236}">
                <a16:creationId xmlns:a16="http://schemas.microsoft.com/office/drawing/2014/main" id="{3CF1269B-D9F1-4F9A-AE86-BC3AE30EA714}"/>
              </a:ext>
            </a:extLst>
          </p:cNvPr>
          <p:cNvSpPr txBox="1"/>
          <p:nvPr/>
        </p:nvSpPr>
        <p:spPr>
          <a:xfrm>
            <a:off x="2469233" y="240582"/>
            <a:ext cx="6933128" cy="646331"/>
          </a:xfrm>
          <a:prstGeom prst="rect">
            <a:avLst/>
          </a:prstGeom>
          <a:solidFill>
            <a:srgbClr val="92D050"/>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en-US" altLang="en-US" sz="36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Nhóm</a:t>
            </a:r>
            <a:r>
              <a:rPr lang="en-US" altLang="en-US" sz="36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schemeClr val="bg1"/>
                </a:solidFill>
                <a:latin typeface="Cambria" panose="02040503050406030204" pitchFamily="18" charset="0"/>
                <a:ea typeface="Cambria" panose="02040503050406030204" pitchFamily="18" charset="0"/>
                <a:cs typeface="Arial" panose="020B0604020202020204" pitchFamily="34" charset="0"/>
              </a:rPr>
              <a:t>cây</a:t>
            </a:r>
            <a:r>
              <a:rPr lang="en-US" altLang="en-US" sz="36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cần</a:t>
            </a:r>
            <a:r>
              <a:rPr lang="en-US" altLang="en-US" sz="36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ít</a:t>
            </a:r>
            <a:r>
              <a:rPr lang="en-US" altLang="en-US" sz="36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nước</a:t>
            </a:r>
            <a:r>
              <a:rPr lang="en-US" altLang="en-US" sz="36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endParaRPr lang="en-US" altLang="en-US" sz="36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903537" y="1027686"/>
            <a:ext cx="4572891" cy="2572251"/>
          </a:xfrm>
          <a:prstGeom prst="rect">
            <a:avLst/>
          </a:prstGeom>
        </p:spPr>
      </p:pic>
      <p:pic>
        <p:nvPicPr>
          <p:cNvPr id="5" name="Picture 4"/>
          <p:cNvPicPr>
            <a:picLocks noChangeAspect="1"/>
          </p:cNvPicPr>
          <p:nvPr/>
        </p:nvPicPr>
        <p:blipFill>
          <a:blip r:embed="rId3"/>
          <a:stretch>
            <a:fillRect/>
          </a:stretch>
        </p:blipFill>
        <p:spPr>
          <a:xfrm>
            <a:off x="6384978" y="1027686"/>
            <a:ext cx="4651992" cy="2619071"/>
          </a:xfrm>
          <a:prstGeom prst="rect">
            <a:avLst/>
          </a:prstGeom>
        </p:spPr>
      </p:pic>
      <p:pic>
        <p:nvPicPr>
          <p:cNvPr id="6" name="Picture 5"/>
          <p:cNvPicPr>
            <a:picLocks noChangeAspect="1"/>
          </p:cNvPicPr>
          <p:nvPr/>
        </p:nvPicPr>
        <p:blipFill rotWithShape="1">
          <a:blip r:embed="rId4"/>
          <a:srcRect b="11739"/>
          <a:stretch/>
        </p:blipFill>
        <p:spPr>
          <a:xfrm>
            <a:off x="1400843" y="4029469"/>
            <a:ext cx="3187200" cy="2531753"/>
          </a:xfrm>
          <a:prstGeom prst="rect">
            <a:avLst/>
          </a:prstGeom>
        </p:spPr>
      </p:pic>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b="14936"/>
          <a:stretch/>
        </p:blipFill>
        <p:spPr>
          <a:xfrm>
            <a:off x="6577374" y="4005279"/>
            <a:ext cx="4267200" cy="2422608"/>
          </a:xfrm>
          <a:prstGeom prst="rect">
            <a:avLst/>
          </a:prstGeom>
        </p:spPr>
      </p:pic>
      <p:sp>
        <p:nvSpPr>
          <p:cNvPr id="8" name="TextBox 7"/>
          <p:cNvSpPr txBox="1"/>
          <p:nvPr/>
        </p:nvSpPr>
        <p:spPr>
          <a:xfrm>
            <a:off x="1998936" y="3553093"/>
            <a:ext cx="2260918"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Xương rồng</a:t>
            </a:r>
            <a:endParaRPr lang="en-US" sz="2800" b="1" dirty="0">
              <a:solidFill>
                <a:srgbClr val="F45B4D"/>
              </a:solidFill>
              <a:latin typeface="Cambria" panose="02040503050406030204" pitchFamily="18" charset="0"/>
              <a:ea typeface="Cambria" panose="02040503050406030204" pitchFamily="18" charset="0"/>
            </a:endParaRPr>
          </a:p>
        </p:txBody>
      </p:sp>
      <p:sp>
        <p:nvSpPr>
          <p:cNvPr id="9" name="TextBox 8"/>
          <p:cNvSpPr txBox="1"/>
          <p:nvPr/>
        </p:nvSpPr>
        <p:spPr>
          <a:xfrm>
            <a:off x="7490945" y="3548493"/>
            <a:ext cx="2260918"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Dứa</a:t>
            </a:r>
            <a:endParaRPr lang="en-US" sz="2800" b="1" dirty="0">
              <a:solidFill>
                <a:srgbClr val="F45B4D"/>
              </a:solidFill>
              <a:latin typeface="Cambria" panose="02040503050406030204" pitchFamily="18" charset="0"/>
              <a:ea typeface="Cambria" panose="02040503050406030204" pitchFamily="18" charset="0"/>
            </a:endParaRPr>
          </a:p>
        </p:txBody>
      </p:sp>
      <p:sp>
        <p:nvSpPr>
          <p:cNvPr id="10" name="TextBox 9"/>
          <p:cNvSpPr txBox="1"/>
          <p:nvPr/>
        </p:nvSpPr>
        <p:spPr>
          <a:xfrm>
            <a:off x="1400843" y="6427887"/>
            <a:ext cx="2946303"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Cây thông</a:t>
            </a:r>
            <a:endParaRPr lang="en-US" sz="2800" b="1" dirty="0">
              <a:solidFill>
                <a:srgbClr val="F45B4D"/>
              </a:solidFill>
              <a:latin typeface="Cambria" panose="02040503050406030204" pitchFamily="18" charset="0"/>
              <a:ea typeface="Cambria" panose="02040503050406030204" pitchFamily="18" charset="0"/>
            </a:endParaRPr>
          </a:p>
        </p:txBody>
      </p:sp>
      <p:sp>
        <p:nvSpPr>
          <p:cNvPr id="11" name="TextBox 10"/>
          <p:cNvSpPr txBox="1"/>
          <p:nvPr/>
        </p:nvSpPr>
        <p:spPr>
          <a:xfrm>
            <a:off x="7490945" y="6363658"/>
            <a:ext cx="2946303" cy="52322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smtClean="0">
                <a:solidFill>
                  <a:srgbClr val="F45B4D"/>
                </a:solidFill>
                <a:latin typeface="Cambria" panose="02040503050406030204" pitchFamily="18" charset="0"/>
                <a:ea typeface="Cambria" panose="02040503050406030204" pitchFamily="18" charset="0"/>
              </a:rPr>
              <a:t>Rau phi lao</a:t>
            </a:r>
            <a:endParaRPr lang="en-US" sz="2800" b="1" dirty="0">
              <a:solidFill>
                <a:srgbClr val="F45B4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94884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229392" y="0"/>
            <a:ext cx="12421392" cy="7013097"/>
          </a:xfrm>
          <a:prstGeom prst="rect">
            <a:avLst/>
          </a:prstGeom>
        </p:spPr>
      </p:pic>
      <p:pic>
        <p:nvPicPr>
          <p:cNvPr id="7" name="Picture 6">
            <a:extLst>
              <a:ext uri="{FF2B5EF4-FFF2-40B4-BE49-F238E27FC236}">
                <a16:creationId xmlns:a16="http://schemas.microsoft.com/office/drawing/2014/main" id="{B5D2DAB1-4E2B-D3BA-EEFF-36D06A6A162B}"/>
              </a:ext>
            </a:extLst>
          </p:cNvPr>
          <p:cNvPicPr>
            <a:picLocks noChangeAspect="1"/>
          </p:cNvPicPr>
          <p:nvPr/>
        </p:nvPicPr>
        <p:blipFill>
          <a:blip r:embed="rId3"/>
          <a:stretch>
            <a:fillRect/>
          </a:stretch>
        </p:blipFill>
        <p:spPr>
          <a:xfrm>
            <a:off x="2141243" y="294005"/>
            <a:ext cx="7206214" cy="1508443"/>
          </a:xfrm>
          <a:prstGeom prst="rect">
            <a:avLst/>
          </a:prstGeom>
        </p:spPr>
      </p:pic>
      <p:sp>
        <p:nvSpPr>
          <p:cNvPr id="8" name="TextBox 7"/>
          <p:cNvSpPr txBox="1"/>
          <p:nvPr/>
        </p:nvSpPr>
        <p:spPr>
          <a:xfrm>
            <a:off x="1476103" y="1502002"/>
            <a:ext cx="8987246" cy="4524315"/>
          </a:xfrm>
          <a:prstGeom prst="rect">
            <a:avLst/>
          </a:prstGeom>
          <a:noFill/>
        </p:spPr>
        <p:txBody>
          <a:bodyPr wrap="square" rtlCol="0">
            <a:spAutoFit/>
          </a:bodyPr>
          <a:lstStyle/>
          <a:p>
            <a:pPr algn="just"/>
            <a:r>
              <a:rPr lang="en-US" sz="3200">
                <a:solidFill>
                  <a:schemeClr val="accent4">
                    <a:lumMod val="50000"/>
                  </a:schemeClr>
                </a:solidFill>
                <a:latin typeface="Cambria" panose="02040503050406030204" pitchFamily="18" charset="0"/>
                <a:ea typeface="Cambria" panose="02040503050406030204" pitchFamily="18" charset="0"/>
              </a:rPr>
              <a:t>- Vận dụng được kiến thức về nhu cầu sống của thực vật và động vật để đề xuất việc làm cụ thể trong chăm sóc cây trồng, gi</a:t>
            </a:r>
            <a:r>
              <a:rPr lang="vi-VN" sz="3200">
                <a:solidFill>
                  <a:schemeClr val="accent4">
                    <a:lumMod val="50000"/>
                  </a:schemeClr>
                </a:solidFill>
                <a:latin typeface="Cambria" panose="02040503050406030204" pitchFamily="18" charset="0"/>
                <a:ea typeface="Cambria" panose="02040503050406030204" pitchFamily="18" charset="0"/>
              </a:rPr>
              <a:t>ải</a:t>
            </a:r>
            <a:r>
              <a:rPr lang="en-US" sz="3200">
                <a:solidFill>
                  <a:schemeClr val="accent4">
                    <a:lumMod val="50000"/>
                  </a:schemeClr>
                </a:solidFill>
                <a:latin typeface="Cambria" panose="02040503050406030204" pitchFamily="18" charset="0"/>
                <a:ea typeface="Cambria" panose="02040503050406030204" pitchFamily="18" charset="0"/>
              </a:rPr>
              <a:t> thích được tại sao cần phải làm công việc đó.</a:t>
            </a:r>
          </a:p>
          <a:p>
            <a:pPr algn="just"/>
            <a:r>
              <a:rPr lang="en-US" sz="3200">
                <a:solidFill>
                  <a:schemeClr val="accent4">
                    <a:lumMod val="50000"/>
                  </a:schemeClr>
                </a:solidFill>
                <a:latin typeface="Cambria" panose="02040503050406030204" pitchFamily="18" charset="0"/>
                <a:ea typeface="Cambria" panose="02040503050406030204" pitchFamily="18" charset="0"/>
              </a:rPr>
              <a:t>- Thực hiện được việc làm phù hợp để chăm sóc cây trồng ở nhà.</a:t>
            </a:r>
          </a:p>
          <a:p>
            <a:pPr algn="just"/>
            <a:r>
              <a:rPr lang="en-US" sz="3200">
                <a:solidFill>
                  <a:schemeClr val="accent4">
                    <a:lumMod val="50000"/>
                  </a:schemeClr>
                </a:solidFill>
                <a:latin typeface="Cambria" panose="02040503050406030204" pitchFamily="18" charset="0"/>
                <a:ea typeface="Cambria" panose="02040503050406030204" pitchFamily="18" charset="0"/>
              </a:rPr>
              <a:t>- Rèn luyện kĩ năng làm thực hành, hoạt động trải nghiệm, qua đó góp phần phát triển kĩ thuật chăm sóc cây trồng</a:t>
            </a:r>
            <a:r>
              <a:rPr lang="en-US" sz="3200" smtClean="0">
                <a:solidFill>
                  <a:schemeClr val="accent4">
                    <a:lumMod val="50000"/>
                  </a:schemeClr>
                </a:solidFill>
                <a:latin typeface="Cambria" panose="02040503050406030204" pitchFamily="18" charset="0"/>
                <a:ea typeface="Cambria" panose="02040503050406030204" pitchFamily="18" charset="0"/>
              </a:rPr>
              <a:t>.</a:t>
            </a:r>
            <a:endParaRPr lang="en-US" sz="3200">
              <a:solidFill>
                <a:schemeClr val="accent4">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705142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4">
            <a:extLst>
              <a:ext uri="{FF2B5EF4-FFF2-40B4-BE49-F238E27FC236}">
                <a16:creationId xmlns:a16="http://schemas.microsoft.com/office/drawing/2014/main" id="{3CF1269B-D9F1-4F9A-AE86-BC3AE30EA714}"/>
              </a:ext>
            </a:extLst>
          </p:cNvPr>
          <p:cNvSpPr txBox="1"/>
          <p:nvPr/>
        </p:nvSpPr>
        <p:spPr>
          <a:xfrm>
            <a:off x="2469233" y="240582"/>
            <a:ext cx="6933128" cy="646331"/>
          </a:xfrm>
          <a:prstGeom prst="rect">
            <a:avLst/>
          </a:prstGeom>
          <a:solidFill>
            <a:srgbClr val="92D050"/>
          </a:solidFill>
          <a:ln w="28575">
            <a:solidFill>
              <a:schemeClr val="tx1">
                <a:lumMod val="75000"/>
                <a:lumOff val="25000"/>
              </a:schemeClr>
            </a:solidFill>
          </a:ln>
        </p:spPr>
        <p:txBody>
          <a:bodyPr wrap="square" rtlCol="0">
            <a:spAutoFit/>
          </a:bodyPr>
          <a:lstStyle/>
          <a:p>
            <a:pPr algn="ctr" fontAlgn="base">
              <a:spcBef>
                <a:spcPct val="0"/>
              </a:spcBef>
              <a:spcAft>
                <a:spcPct val="0"/>
              </a:spcAft>
            </a:pPr>
            <a:r>
              <a:rPr lang="en-US" altLang="en-US" sz="36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Nhóm</a:t>
            </a:r>
            <a:r>
              <a:rPr lang="en-US" altLang="en-US" sz="36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schemeClr val="bg1"/>
                </a:solidFill>
                <a:latin typeface="Cambria" panose="02040503050406030204" pitchFamily="18" charset="0"/>
                <a:ea typeface="Cambria" panose="02040503050406030204" pitchFamily="18" charset="0"/>
                <a:cs typeface="Arial" panose="020B0604020202020204" pitchFamily="34" charset="0"/>
              </a:rPr>
              <a:t>cây</a:t>
            </a:r>
            <a:r>
              <a:rPr lang="en-US" altLang="en-US" sz="3600" b="1" dirty="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ưa</a:t>
            </a:r>
            <a:r>
              <a:rPr lang="en-US" altLang="en-US" sz="36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bóng</a:t>
            </a:r>
            <a:r>
              <a:rPr lang="en-US" altLang="en-US" sz="36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altLang="en-US" sz="36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râm</a:t>
            </a:r>
            <a:endParaRPr lang="en-US" altLang="en-US" sz="36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804328" y="1192128"/>
            <a:ext cx="4711366" cy="4711366"/>
          </a:xfrm>
          <a:prstGeom prst="rect">
            <a:avLst/>
          </a:prstGeom>
        </p:spPr>
      </p:pic>
      <p:pic>
        <p:nvPicPr>
          <p:cNvPr id="4" name="Picture 3"/>
          <p:cNvPicPr>
            <a:picLocks noChangeAspect="1"/>
          </p:cNvPicPr>
          <p:nvPr/>
        </p:nvPicPr>
        <p:blipFill>
          <a:blip r:embed="rId3"/>
          <a:stretch>
            <a:fillRect/>
          </a:stretch>
        </p:blipFill>
        <p:spPr>
          <a:xfrm>
            <a:off x="6048092" y="1192128"/>
            <a:ext cx="5596796" cy="4711366"/>
          </a:xfrm>
          <a:prstGeom prst="rect">
            <a:avLst/>
          </a:prstGeom>
        </p:spPr>
      </p:pic>
      <p:sp>
        <p:nvSpPr>
          <p:cNvPr id="6" name="TextBox 5"/>
          <p:cNvSpPr txBox="1"/>
          <p:nvPr/>
        </p:nvSpPr>
        <p:spPr>
          <a:xfrm>
            <a:off x="1854557" y="5903494"/>
            <a:ext cx="3134538"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smtClean="0">
                <a:solidFill>
                  <a:srgbClr val="F45B4D"/>
                </a:solidFill>
                <a:latin typeface="Cambria" panose="02040503050406030204" pitchFamily="18" charset="0"/>
                <a:ea typeface="Cambria" panose="02040503050406030204" pitchFamily="18" charset="0"/>
              </a:rPr>
              <a:t>Dương xỉ</a:t>
            </a:r>
            <a:endParaRPr lang="en-US" sz="3200" b="1" dirty="0">
              <a:solidFill>
                <a:srgbClr val="F45B4D"/>
              </a:solidFill>
              <a:latin typeface="Cambria" panose="02040503050406030204" pitchFamily="18" charset="0"/>
              <a:ea typeface="Cambria" panose="02040503050406030204" pitchFamily="18" charset="0"/>
            </a:endParaRPr>
          </a:p>
        </p:txBody>
      </p:sp>
      <p:sp>
        <p:nvSpPr>
          <p:cNvPr id="7" name="TextBox 6"/>
          <p:cNvSpPr txBox="1"/>
          <p:nvPr/>
        </p:nvSpPr>
        <p:spPr>
          <a:xfrm>
            <a:off x="7076262" y="5916321"/>
            <a:ext cx="3134538" cy="58477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smtClean="0">
                <a:solidFill>
                  <a:srgbClr val="F45B4D"/>
                </a:solidFill>
                <a:latin typeface="Cambria" panose="02040503050406030204" pitchFamily="18" charset="0"/>
                <a:ea typeface="Cambria" panose="02040503050406030204" pitchFamily="18" charset="0"/>
              </a:rPr>
              <a:t>Lá lốt</a:t>
            </a:r>
            <a:endParaRPr lang="en-US" sz="3200" b="1" dirty="0">
              <a:solidFill>
                <a:srgbClr val="F45B4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00395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7149"/>
            <a:ext cx="4794069" cy="6232291"/>
          </a:xfrm>
          <a:prstGeom prst="rect">
            <a:avLst/>
          </a:prstGeom>
        </p:spPr>
      </p:pic>
      <p:grpSp>
        <p:nvGrpSpPr>
          <p:cNvPr id="3" name="Group 2"/>
          <p:cNvGrpSpPr/>
          <p:nvPr/>
        </p:nvGrpSpPr>
        <p:grpSpPr>
          <a:xfrm>
            <a:off x="4605700" y="1656920"/>
            <a:ext cx="6720025" cy="3556765"/>
            <a:chOff x="6321518" y="-408969"/>
            <a:chExt cx="6720025" cy="3556765"/>
          </a:xfrm>
        </p:grpSpPr>
        <p:grpSp>
          <p:nvGrpSpPr>
            <p:cNvPr id="4" name="组合 7">
              <a:extLst>
                <a:ext uri="{FF2B5EF4-FFF2-40B4-BE49-F238E27FC236}">
                  <a16:creationId xmlns:a16="http://schemas.microsoft.com/office/drawing/2014/main" id="{A69768E7-4E4D-4574-997B-B0CD1A368361}"/>
                </a:ext>
              </a:extLst>
            </p:cNvPr>
            <p:cNvGrpSpPr/>
            <p:nvPr/>
          </p:nvGrpSpPr>
          <p:grpSpPr>
            <a:xfrm>
              <a:off x="6321518" y="-408969"/>
              <a:ext cx="6720025" cy="3556765"/>
              <a:chOff x="1456667" y="1220601"/>
              <a:chExt cx="6380174" cy="2552261"/>
            </a:xfrm>
          </p:grpSpPr>
          <p:sp>
            <p:nvSpPr>
              <p:cNvPr id="6" name="任意多边形 228">
                <a:extLst>
                  <a:ext uri="{FF2B5EF4-FFF2-40B4-BE49-F238E27FC236}">
                    <a16:creationId xmlns:a16="http://schemas.microsoft.com/office/drawing/2014/main" id="{1F113F49-2464-E35D-2716-A5A4BD80B2B5}"/>
                  </a:ext>
                </a:extLst>
              </p:cNvPr>
              <p:cNvSpPr/>
              <p:nvPr/>
            </p:nvSpPr>
            <p:spPr>
              <a:xfrm>
                <a:off x="1761112" y="1903752"/>
                <a:ext cx="6075729" cy="1869110"/>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7" name="图片 11">
                <a:extLst>
                  <a:ext uri="{FF2B5EF4-FFF2-40B4-BE49-F238E27FC236}">
                    <a16:creationId xmlns:a16="http://schemas.microsoft.com/office/drawing/2014/main" id="{4FE6AAF3-A101-7C4F-D452-5BB69E574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6667" y="1220601"/>
                <a:ext cx="1366301" cy="1366301"/>
              </a:xfrm>
              <a:prstGeom prst="rect">
                <a:avLst/>
              </a:prstGeom>
            </p:spPr>
          </p:pic>
        </p:grpSp>
        <p:sp>
          <p:nvSpPr>
            <p:cNvPr id="5" name="TextBox 4"/>
            <p:cNvSpPr txBox="1"/>
            <p:nvPr/>
          </p:nvSpPr>
          <p:spPr>
            <a:xfrm>
              <a:off x="7504104" y="751411"/>
              <a:ext cx="5168472" cy="2123658"/>
            </a:xfrm>
            <a:prstGeom prst="rect">
              <a:avLst/>
            </a:prstGeom>
            <a:noFill/>
          </p:spPr>
          <p:txBody>
            <a:bodyPr wrap="square" rtlCol="0">
              <a:spAutoFit/>
            </a:bodyPr>
            <a:lstStyle/>
            <a:p>
              <a:pPr algn="just"/>
              <a:r>
                <a:rPr 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Đ</a:t>
              </a:r>
              <a:r>
                <a:rPr lang="en-US" sz="4400" b="1" dirty="0" err="1" smtClean="0">
                  <a:solidFill>
                    <a:schemeClr val="bg1"/>
                  </a:solidFill>
                  <a:latin typeface="Cambria" panose="02040503050406030204" pitchFamily="18" charset="0"/>
                  <a:ea typeface="Cambria" panose="02040503050406030204" pitchFamily="18" charset="0"/>
                  <a:cs typeface="Times New Roman" panose="02020603050405020304" pitchFamily="18" charset="0"/>
                </a:rPr>
                <a:t>ề</a:t>
              </a:r>
              <a:r>
                <a:rPr lang="en-US" sz="4400" b="1"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xuất</a:t>
              </a:r>
              <a:r>
                <a:rPr 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một</a:t>
              </a:r>
              <a:r>
                <a:rPr 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số</a:t>
              </a:r>
              <a:r>
                <a:rPr 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việc</a:t>
              </a:r>
              <a:r>
                <a:rPr 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làm</a:t>
              </a:r>
              <a:r>
                <a:rPr 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cụ</a:t>
              </a:r>
              <a:r>
                <a:rPr 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thể</a:t>
              </a:r>
              <a:r>
                <a:rPr 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để</a:t>
              </a:r>
              <a:r>
                <a:rPr 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chăm</a:t>
              </a:r>
              <a:r>
                <a:rPr 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sóc</a:t>
              </a:r>
              <a:r>
                <a:rPr 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chemeClr val="bg1"/>
                  </a:solidFill>
                  <a:latin typeface="Cambria" panose="02040503050406030204" pitchFamily="18" charset="0"/>
                  <a:ea typeface="Cambria" panose="02040503050406030204" pitchFamily="18" charset="0"/>
                  <a:cs typeface="Times New Roman" panose="02020603050405020304" pitchFamily="18" charset="0"/>
                </a:rPr>
                <a:t>cây</a:t>
              </a:r>
              <a:r>
                <a:rPr lang="en-US" sz="4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smtClean="0">
                  <a:solidFill>
                    <a:schemeClr val="bg1"/>
                  </a:solidFill>
                  <a:latin typeface="Cambria" panose="02040503050406030204" pitchFamily="18" charset="0"/>
                  <a:ea typeface="Cambria" panose="02040503050406030204" pitchFamily="18" charset="0"/>
                  <a:cs typeface="Times New Roman" panose="02020603050405020304" pitchFamily="18" charset="0"/>
                </a:rPr>
                <a:t>trồng</a:t>
              </a:r>
              <a:r>
                <a:rPr lang="en-US" sz="4400" b="1"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a:t>
              </a:r>
              <a:endParaRPr lang="en-US" sz="7200" b="1"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825362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40496" y="174236"/>
            <a:ext cx="6380813" cy="5619181"/>
            <a:chOff x="440496" y="267001"/>
            <a:chExt cx="6380813" cy="5619181"/>
          </a:xfrm>
        </p:grpSpPr>
        <p:pic>
          <p:nvPicPr>
            <p:cNvPr id="2" name="Picture 1"/>
            <p:cNvPicPr>
              <a:picLocks noChangeAspect="1"/>
            </p:cNvPicPr>
            <p:nvPr/>
          </p:nvPicPr>
          <p:blipFill>
            <a:blip r:embed="rId2"/>
            <a:stretch>
              <a:fillRect/>
            </a:stretch>
          </p:blipFill>
          <p:spPr>
            <a:xfrm>
              <a:off x="440496" y="267001"/>
              <a:ext cx="3164634" cy="1426888"/>
            </a:xfrm>
            <a:prstGeom prst="rect">
              <a:avLst/>
            </a:prstGeom>
          </p:spPr>
        </p:pic>
        <p:sp>
          <p:nvSpPr>
            <p:cNvPr id="3" name="TextBox 2"/>
            <p:cNvSpPr txBox="1"/>
            <p:nvPr/>
          </p:nvSpPr>
          <p:spPr>
            <a:xfrm>
              <a:off x="440496" y="1854309"/>
              <a:ext cx="6380813" cy="4031873"/>
            </a:xfrm>
            <a:prstGeom prst="rect">
              <a:avLst/>
            </a:prstGeom>
            <a:noFill/>
          </p:spPr>
          <p:txBody>
            <a:bodyPr wrap="square" rtlCol="0">
              <a:spAutoFit/>
            </a:bodyPr>
            <a:lstStyle/>
            <a:p>
              <a:pPr algn="just"/>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Mỗi</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loại</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cây</a:t>
              </a:r>
              <a:r>
                <a:rPr lang="en-US" sz="3200" b="1" dirty="0" smtClean="0">
                  <a:solidFill>
                    <a:srgbClr val="002060"/>
                  </a:solidFill>
                  <a:latin typeface="Cambria" panose="02040503050406030204" pitchFamily="18" charset="0"/>
                  <a:ea typeface="Cambria" panose="02040503050406030204" pitchFamily="18" charset="0"/>
                </a:rPr>
                <a:t> ở </a:t>
              </a:r>
              <a:r>
                <a:rPr lang="en-US" sz="3200" b="1" dirty="0" err="1" smtClean="0">
                  <a:solidFill>
                    <a:srgbClr val="002060"/>
                  </a:solidFill>
                  <a:latin typeface="Cambria" panose="02040503050406030204" pitchFamily="18" charset="0"/>
                  <a:ea typeface="Cambria" panose="02040503050406030204" pitchFamily="18" charset="0"/>
                </a:rPr>
                <a:t>các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giai</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đoạn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phát</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triển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có</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nhu</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cầu</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sống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khác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nhau</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Lúa</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nước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giai</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đoạn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từ</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cây</a:t>
              </a:r>
              <a:r>
                <a:rPr lang="en-US" sz="3200" b="1" dirty="0" smtClean="0">
                  <a:solidFill>
                    <a:srgbClr val="002060"/>
                  </a:solidFill>
                  <a:latin typeface="Cambria" panose="02040503050406030204" pitchFamily="18" charset="0"/>
                  <a:ea typeface="Cambria" panose="02040503050406030204" pitchFamily="18" charset="0"/>
                </a:rPr>
                <a:t> con </a:t>
              </a:r>
              <a:r>
                <a:rPr lang="en-US" sz="3200" b="1" dirty="0" err="1" smtClean="0">
                  <a:solidFill>
                    <a:srgbClr val="002060"/>
                  </a:solidFill>
                  <a:latin typeface="Cambria" panose="02040503050406030204" pitchFamily="18" charset="0"/>
                  <a:ea typeface="Cambria" panose="02040503050406030204" pitchFamily="18" charset="0"/>
                </a:rPr>
                <a:t>đến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khi</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trổ</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bông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cần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nhiều</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nước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nên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để</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ruộng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ngập</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nước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khoảng</a:t>
              </a:r>
              <a:r>
                <a:rPr lang="en-US" sz="3200" b="1" dirty="0" smtClean="0">
                  <a:solidFill>
                    <a:srgbClr val="002060"/>
                  </a:solidFill>
                  <a:latin typeface="Cambria" panose="02040503050406030204" pitchFamily="18" charset="0"/>
                  <a:ea typeface="Cambria" panose="02040503050406030204" pitchFamily="18" charset="0"/>
                </a:rPr>
                <a:t> 2cm </a:t>
              </a:r>
              <a:r>
                <a:rPr lang="en-US" sz="3200" b="1" dirty="0" err="1" smtClean="0">
                  <a:solidFill>
                    <a:srgbClr val="002060"/>
                  </a:solidFill>
                  <a:latin typeface="Cambria" panose="02040503050406030204" pitchFamily="18" charset="0"/>
                  <a:ea typeface="Cambria" panose="02040503050406030204" pitchFamily="18" charset="0"/>
                </a:rPr>
                <a:t>đến</a:t>
              </a:r>
              <a:r>
                <a:rPr lang="en-US" sz="3200" b="1" dirty="0" smtClean="0">
                  <a:solidFill>
                    <a:srgbClr val="002060"/>
                  </a:solidFill>
                  <a:latin typeface="Cambria" panose="02040503050406030204" pitchFamily="18" charset="0"/>
                  <a:ea typeface="Cambria" panose="02040503050406030204" pitchFamily="18" charset="0"/>
                </a:rPr>
                <a:t> 5cm. </a:t>
              </a:r>
              <a:r>
                <a:rPr lang="en-US" sz="3200" b="1" dirty="0" err="1" smtClean="0">
                  <a:solidFill>
                    <a:srgbClr val="002060"/>
                  </a:solidFill>
                  <a:latin typeface="Cambria" panose="02040503050406030204" pitchFamily="18" charset="0"/>
                  <a:ea typeface="Cambria" panose="02040503050406030204" pitchFamily="18" charset="0"/>
                </a:rPr>
                <a:t>Khi</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hạt</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lúa</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lớn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và</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chín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nhu</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cầu</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nước</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ít</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hơn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chỉ</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cần</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giữ</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ruộng</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đủ</a:t>
              </a:r>
              <a:r>
                <a:rPr lang="en-US" sz="3200" b="1" dirty="0" smtClean="0">
                  <a:solidFill>
                    <a:srgbClr val="002060"/>
                  </a:solidFill>
                  <a:latin typeface="Cambria" panose="02040503050406030204" pitchFamily="18" charset="0"/>
                  <a:ea typeface="Cambria" panose="02040503050406030204" pitchFamily="18" charset="0"/>
                </a:rPr>
                <a:t> </a:t>
              </a:r>
              <a:r>
                <a:rPr lang="en-US" sz="3200" b="1" dirty="0" err="1" smtClean="0">
                  <a:solidFill>
                    <a:srgbClr val="002060"/>
                  </a:solidFill>
                  <a:latin typeface="Cambria" panose="02040503050406030204" pitchFamily="18" charset="0"/>
                  <a:ea typeface="Cambria" panose="02040503050406030204" pitchFamily="18" charset="0"/>
                </a:rPr>
                <a:t>ẩm</a:t>
              </a:r>
              <a:r>
                <a:rPr lang="en-US" sz="3200" b="1" dirty="0" smtClean="0">
                  <a:solidFill>
                    <a:srgbClr val="002060"/>
                  </a:solidFill>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2050" name="Picture 2" descr="Mưa lớn kéo dài, hàng loạt diện tích lúa đông xuân bị ngã đổ và ngập úng |  BÁO QUẢNG NAM ONLINE - Tin tức mới nhất"/>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186865" y="513347"/>
            <a:ext cx="4500936" cy="2999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2" name="Picture 4" descr="Cánh đồng lúa Hội An đã chín vàng nhưng vắng bóng du khách | Báo Dân tr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1911" y="3769895"/>
            <a:ext cx="4505890" cy="25908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6490915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randombar(horizontal)">
                                      <p:cBhvr>
                                        <p:cTn id="13" dur="500"/>
                                        <p:tgtEl>
                                          <p:spTgt spid="2050"/>
                                        </p:tgtEl>
                                      </p:cBhvr>
                                    </p:animEffect>
                                  </p:childTnLst>
                                </p:cTn>
                              </p:par>
                            </p:childTnLst>
                          </p:cTn>
                        </p:par>
                        <p:par>
                          <p:cTn id="14" fill="hold">
                            <p:stCondLst>
                              <p:cond delay="1500"/>
                            </p:stCondLst>
                            <p:childTnLst>
                              <p:par>
                                <p:cTn id="15" presetID="14" presetClass="entr" presetSubtype="10" fill="hold" nodeType="after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randombar(horizontal)">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139047" y="496607"/>
            <a:ext cx="10213977" cy="5766795"/>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9" name="图片 29">
            <a:extLst>
              <a:ext uri="{FF2B5EF4-FFF2-40B4-BE49-F238E27FC236}">
                <a16:creationId xmlns:a16="http://schemas.microsoft.com/office/drawing/2014/main" id="{82C05B7E-7EE0-F0AB-8E78-69A628A1CB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1300" y="2837214"/>
            <a:ext cx="3657600" cy="3836410"/>
          </a:xfrm>
          <a:prstGeom prst="rect">
            <a:avLst/>
          </a:prstGeom>
        </p:spPr>
      </p:pic>
      <p:pic>
        <p:nvPicPr>
          <p:cNvPr id="10" name="图片 33">
            <a:extLst>
              <a:ext uri="{FF2B5EF4-FFF2-40B4-BE49-F238E27FC236}">
                <a16:creationId xmlns:a16="http://schemas.microsoft.com/office/drawing/2014/main" id="{EEBD4367-D53E-696A-2BAB-77B827808A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pic>
        <p:nvPicPr>
          <p:cNvPr id="13" name="Picture 12"/>
          <p:cNvPicPr>
            <a:picLocks noChangeAspect="1"/>
          </p:cNvPicPr>
          <p:nvPr/>
        </p:nvPicPr>
        <p:blipFill>
          <a:blip r:embed="rId7"/>
          <a:stretch>
            <a:fillRect/>
          </a:stretch>
        </p:blipFill>
        <p:spPr>
          <a:xfrm>
            <a:off x="4237088" y="1002261"/>
            <a:ext cx="4292246" cy="1951631"/>
          </a:xfrm>
          <a:prstGeom prst="rect">
            <a:avLst/>
          </a:prstGeom>
        </p:spPr>
      </p:pic>
      <p:sp>
        <p:nvSpPr>
          <p:cNvPr id="14" name="TextBox 13">
            <a:extLst>
              <a:ext uri="{FF2B5EF4-FFF2-40B4-BE49-F238E27FC236}">
                <a16:creationId xmlns:a16="http://schemas.microsoft.com/office/drawing/2014/main" id="{A0C8EFDC-9F68-E142-3452-C4222B19AA14}"/>
              </a:ext>
            </a:extLst>
          </p:cNvPr>
          <p:cNvSpPr txBox="1"/>
          <p:nvPr/>
        </p:nvSpPr>
        <p:spPr>
          <a:xfrm>
            <a:off x="2730342" y="2658867"/>
            <a:ext cx="7058235" cy="2308324"/>
          </a:xfrm>
          <a:prstGeom prst="rect">
            <a:avLst/>
          </a:prstGeom>
          <a:noFill/>
        </p:spPr>
        <p:txBody>
          <a:bodyPr wrap="square">
            <a:spAutoFit/>
          </a:bodyPr>
          <a:lstStyle/>
          <a:p>
            <a:pPr algn="just" rtl="0"/>
            <a:r>
              <a:rPr lang="en-US" sz="4800" b="1" i="0" smtClean="0">
                <a:solidFill>
                  <a:srgbClr val="0070C0"/>
                </a:solidFill>
                <a:effectLst/>
                <a:latin typeface="Cambria" panose="02040503050406030204" pitchFamily="18" charset="0"/>
              </a:rPr>
              <a:t>- Chia </a:t>
            </a:r>
            <a:r>
              <a:rPr lang="en-US" sz="4800" b="1" i="0" dirty="0" err="1">
                <a:solidFill>
                  <a:srgbClr val="0070C0"/>
                </a:solidFill>
                <a:effectLst/>
                <a:latin typeface="Cambria" panose="02040503050406030204" pitchFamily="18" charset="0"/>
              </a:rPr>
              <a:t>sẻ</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bài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học</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với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mọi</a:t>
            </a:r>
            <a:r>
              <a:rPr lang="en-US" sz="4800" b="1" i="0" dirty="0">
                <a:solidFill>
                  <a:srgbClr val="0070C0"/>
                </a:solidFill>
                <a:effectLst/>
                <a:latin typeface="Cambria" panose="02040503050406030204" pitchFamily="18" charset="0"/>
              </a:rPr>
              <a:t> </a:t>
            </a:r>
            <a:r>
              <a:rPr lang="en-US" sz="4800" b="1" i="0" dirty="0" err="1">
                <a:solidFill>
                  <a:srgbClr val="0070C0"/>
                </a:solidFill>
                <a:effectLst/>
                <a:latin typeface="Cambria" panose="02040503050406030204" pitchFamily="18" charset="0"/>
              </a:rPr>
              <a:t>người</a:t>
            </a:r>
            <a:r>
              <a:rPr lang="en-US" sz="4800" b="1" i="0" dirty="0">
                <a:solidFill>
                  <a:srgbClr val="0070C0"/>
                </a:solidFill>
                <a:effectLst/>
                <a:latin typeface="Cambria" panose="02040503050406030204" pitchFamily="18" charset="0"/>
              </a:rPr>
              <a:t>.</a:t>
            </a:r>
          </a:p>
          <a:p>
            <a:pPr algn="just" rtl="0"/>
            <a:r>
              <a:rPr lang="en-US" sz="4800" b="1" smtClean="0">
                <a:solidFill>
                  <a:srgbClr val="0070C0"/>
                </a:solidFill>
                <a:latin typeface="Cambria" panose="02040503050406030204" pitchFamily="18" charset="0"/>
              </a:rPr>
              <a:t>- Chuẩn bị</a:t>
            </a:r>
            <a:r>
              <a:rPr lang="en-US" sz="4800" b="1">
                <a:solidFill>
                  <a:srgbClr val="0070C0"/>
                </a:solidFill>
                <a:latin typeface="Cambria" panose="02040503050406030204" pitchFamily="18" charset="0"/>
              </a:rPr>
              <a:t> </a:t>
            </a:r>
            <a:r>
              <a:rPr lang="en-US" sz="4800" b="1" smtClean="0">
                <a:solidFill>
                  <a:srgbClr val="0070C0"/>
                </a:solidFill>
                <a:latin typeface="Cambria" panose="02040503050406030204" pitchFamily="18" charset="0"/>
              </a:rPr>
              <a:t>tiết 2.</a:t>
            </a:r>
            <a:endParaRPr lang="vi-VN" sz="4800" b="1" i="0" dirty="0">
              <a:solidFill>
                <a:srgbClr val="0070C0"/>
              </a:solidFill>
              <a:effectLst/>
              <a:latin typeface="Cambria" panose="02040503050406030204" pitchFamily="18" charset="0"/>
            </a:endParaRPr>
          </a:p>
        </p:txBody>
      </p:sp>
    </p:spTree>
    <p:extLst>
      <p:ext uri="{BB962C8B-B14F-4D97-AF65-F5344CB8AC3E}">
        <p14:creationId xmlns:p14="http://schemas.microsoft.com/office/powerpoint/2010/main" val="37748614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87896" y="1262822"/>
            <a:ext cx="10140674" cy="4413516"/>
          </a:xfrm>
          <a:prstGeom prst="rect">
            <a:avLst/>
          </a:prstGeom>
        </p:spPr>
        <p:txBody>
          <a:bodyPr wrap="square">
            <a:spAutoFit/>
          </a:bodyPr>
          <a:lstStyle/>
          <a:p>
            <a:pPr algn="just">
              <a:lnSpc>
                <a:spcPct val="130000"/>
              </a:lnSpc>
            </a:pPr>
            <a:r>
              <a:rPr lang="nl-NL" sz="3600" b="1" dirty="0" smtClean="0">
                <a:solidFill>
                  <a:srgbClr val="FF0000"/>
                </a:solidFill>
                <a:latin typeface="Cambria" panose="02040503050406030204" pitchFamily="18" charset="0"/>
                <a:ea typeface="Cambria" panose="02040503050406030204" pitchFamily="18" charset="0"/>
              </a:rPr>
              <a:t>1.Chăm sóc cây trồng:</a:t>
            </a:r>
          </a:p>
          <a:p>
            <a:pPr algn="just">
              <a:lnSpc>
                <a:spcPct val="130000"/>
              </a:lnSpc>
            </a:pPr>
            <a:r>
              <a:rPr lang="nl-NL" sz="3600" b="1" dirty="0" smtClean="0">
                <a:solidFill>
                  <a:srgbClr val="002060"/>
                </a:solidFill>
                <a:latin typeface="Cambria" panose="02040503050406030204" pitchFamily="18" charset="0"/>
                <a:ea typeface="Cambria" panose="02040503050406030204" pitchFamily="18" charset="0"/>
              </a:rPr>
              <a:t>- Mỗi </a:t>
            </a:r>
            <a:r>
              <a:rPr lang="nl-NL" sz="3600" b="1" dirty="0">
                <a:solidFill>
                  <a:srgbClr val="002060"/>
                </a:solidFill>
                <a:latin typeface="Cambria" panose="02040503050406030204" pitchFamily="18" charset="0"/>
                <a:ea typeface="Cambria" panose="02040503050406030204" pitchFamily="18" charset="0"/>
              </a:rPr>
              <a:t>loại cây khác nhau sẽ có nhu cầu sống khác nhau. </a:t>
            </a:r>
            <a:endParaRPr lang="nl-NL" sz="3600" b="1" dirty="0" smtClean="0">
              <a:solidFill>
                <a:srgbClr val="002060"/>
              </a:solidFill>
              <a:latin typeface="Cambria" panose="02040503050406030204" pitchFamily="18" charset="0"/>
              <a:ea typeface="Cambria" panose="02040503050406030204" pitchFamily="18" charset="0"/>
            </a:endParaRPr>
          </a:p>
          <a:p>
            <a:pPr algn="just">
              <a:lnSpc>
                <a:spcPct val="130000"/>
              </a:lnSpc>
            </a:pPr>
            <a:r>
              <a:rPr lang="nl-NL" sz="3600" b="1" dirty="0" smtClean="0">
                <a:solidFill>
                  <a:srgbClr val="002060"/>
                </a:solidFill>
                <a:latin typeface="Cambria" panose="02040503050406030204" pitchFamily="18" charset="0"/>
                <a:ea typeface="Cambria" panose="02040503050406030204" pitchFamily="18" charset="0"/>
              </a:rPr>
              <a:t>- Cần </a:t>
            </a:r>
            <a:r>
              <a:rPr lang="nl-NL" sz="3600" b="1" dirty="0">
                <a:solidFill>
                  <a:srgbClr val="002060"/>
                </a:solidFill>
                <a:latin typeface="Cambria" panose="02040503050406030204" pitchFamily="18" charset="0"/>
                <a:ea typeface="Cambria" panose="02040503050406030204" pitchFamily="18" charset="0"/>
              </a:rPr>
              <a:t>chăm sóc cây trồng đúng cách, đảm bảo các nhu cầu sống và điều kiện sống phù hợp để giúp cây trồng sống và phát triển tốt.</a:t>
            </a:r>
            <a:endParaRPr lang="en-US" sz="3600" b="1" dirty="0">
              <a:solidFill>
                <a:srgbClr val="002060"/>
              </a:solidFill>
              <a:latin typeface="Cambria" panose="02040503050406030204" pitchFamily="18" charset="0"/>
              <a:ea typeface="Cambria" panose="02040503050406030204" pitchFamily="18" charset="0"/>
            </a:endParaRPr>
          </a:p>
        </p:txBody>
      </p:sp>
      <p:sp>
        <p:nvSpPr>
          <p:cNvPr id="4" name="TextBox 3"/>
          <p:cNvSpPr txBox="1"/>
          <p:nvPr/>
        </p:nvSpPr>
        <p:spPr>
          <a:xfrm>
            <a:off x="4704521" y="299303"/>
            <a:ext cx="2146853" cy="830997"/>
          </a:xfrm>
          <a:prstGeom prst="rect">
            <a:avLst/>
          </a:prstGeom>
          <a:noFill/>
        </p:spPr>
        <p:txBody>
          <a:bodyPr wrap="square" rtlCol="0">
            <a:spAutoFit/>
          </a:bodyPr>
          <a:lstStyle/>
          <a:p>
            <a:pPr algn="ctr"/>
            <a:r>
              <a:rPr lang="en-US" sz="4800" b="1" dirty="0" smtClean="0">
                <a:solidFill>
                  <a:srgbClr val="FF0000"/>
                </a:solidFill>
              </a:rPr>
              <a:t>GHI VỞ</a:t>
            </a:r>
            <a:endParaRPr lang="en-US" sz="4800" b="1" dirty="0">
              <a:solidFill>
                <a:srgbClr val="FF0000"/>
              </a:solidFill>
            </a:endParaRPr>
          </a:p>
        </p:txBody>
      </p:sp>
    </p:spTree>
    <p:extLst>
      <p:ext uri="{BB962C8B-B14F-4D97-AF65-F5344CB8AC3E}">
        <p14:creationId xmlns:p14="http://schemas.microsoft.com/office/powerpoint/2010/main" val="25089711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C31FE5B-BFC7-3C0C-CE19-9361CC86F3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0968" y="859182"/>
            <a:ext cx="4386058" cy="6130236"/>
          </a:xfrm>
          <a:prstGeom prst="rect">
            <a:avLst/>
          </a:prstGeom>
        </p:spPr>
      </p:pic>
      <p:pic>
        <p:nvPicPr>
          <p:cNvPr id="49" name="图片 48">
            <a:extLst>
              <a:ext uri="{FF2B5EF4-FFF2-40B4-BE49-F238E27FC236}">
                <a16:creationId xmlns:a16="http://schemas.microsoft.com/office/drawing/2014/main" id="{D597FAC2-FF85-34D9-9E56-5CB9596307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50" name="图片 49">
            <a:extLst>
              <a:ext uri="{FF2B5EF4-FFF2-40B4-BE49-F238E27FC236}">
                <a16:creationId xmlns:a16="http://schemas.microsoft.com/office/drawing/2014/main" id="{E74D6AEF-EA15-37B2-2CEB-EB32BD98D6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4" t="17424" r="52433" b="-17424"/>
          <a:stretch/>
        </p:blipFill>
        <p:spPr>
          <a:xfrm>
            <a:off x="5882538" y="837584"/>
            <a:ext cx="1013174" cy="1140494"/>
          </a:xfrm>
          <a:prstGeom prst="rect">
            <a:avLst/>
          </a:prstGeom>
        </p:spPr>
      </p:pic>
      <p:pic>
        <p:nvPicPr>
          <p:cNvPr id="5" name="图片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4513" y="4017363"/>
            <a:ext cx="2490543" cy="2490543"/>
          </a:xfrm>
          <a:prstGeom prst="rect">
            <a:avLst/>
          </a:prstGeom>
        </p:spPr>
      </p:pic>
      <p:pic>
        <p:nvPicPr>
          <p:cNvPr id="6" name="图片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82538" y="4854006"/>
            <a:ext cx="1351532" cy="1351532"/>
          </a:xfrm>
          <a:prstGeom prst="rect">
            <a:avLst/>
          </a:prstGeom>
        </p:spPr>
      </p:pic>
      <p:pic>
        <p:nvPicPr>
          <p:cNvPr id="9" name="Picture 8">
            <a:extLst>
              <a:ext uri="{FF2B5EF4-FFF2-40B4-BE49-F238E27FC236}">
                <a16:creationId xmlns:a16="http://schemas.microsoft.com/office/drawing/2014/main" id="{6299EE79-B207-B02A-683E-4F7A6969512A}"/>
              </a:ext>
            </a:extLst>
          </p:cNvPr>
          <p:cNvPicPr>
            <a:picLocks noChangeAspect="1"/>
          </p:cNvPicPr>
          <p:nvPr/>
        </p:nvPicPr>
        <p:blipFill>
          <a:blip r:embed="rId7"/>
          <a:stretch>
            <a:fillRect/>
          </a:stretch>
        </p:blipFill>
        <p:spPr>
          <a:xfrm>
            <a:off x="3329458" y="1888135"/>
            <a:ext cx="8670109" cy="4437110"/>
          </a:xfrm>
          <a:prstGeom prst="rect">
            <a:avLst/>
          </a:prstGeom>
        </p:spPr>
      </p:pic>
    </p:spTree>
    <p:extLst>
      <p:ext uri="{BB962C8B-B14F-4D97-AF65-F5344CB8AC3E}">
        <p14:creationId xmlns:p14="http://schemas.microsoft.com/office/powerpoint/2010/main" val="30559146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0"/>
                                        </p:tgtEl>
                                        <p:attrNameLst>
                                          <p:attrName>style.visibility</p:attrName>
                                        </p:attrNameLst>
                                      </p:cBhvr>
                                      <p:to>
                                        <p:strVal val="visible"/>
                                      </p:to>
                                    </p:set>
                                    <p:anim calcmode="lin" valueType="num">
                                      <p:cBhvr>
                                        <p:cTn id="14" dur="500" fill="hold"/>
                                        <p:tgtEl>
                                          <p:spTgt spid="50"/>
                                        </p:tgtEl>
                                        <p:attrNameLst>
                                          <p:attrName>ppt_w</p:attrName>
                                        </p:attrNameLst>
                                      </p:cBhvr>
                                      <p:tavLst>
                                        <p:tav tm="0">
                                          <p:val>
                                            <p:fltVal val="0"/>
                                          </p:val>
                                        </p:tav>
                                        <p:tav tm="100000">
                                          <p:val>
                                            <p:strVal val="#ppt_w"/>
                                          </p:val>
                                        </p:tav>
                                      </p:tavLst>
                                    </p:anim>
                                    <p:anim calcmode="lin" valueType="num">
                                      <p:cBhvr>
                                        <p:cTn id="15" dur="500" fill="hold"/>
                                        <p:tgtEl>
                                          <p:spTgt spid="50"/>
                                        </p:tgtEl>
                                        <p:attrNameLst>
                                          <p:attrName>ppt_h</p:attrName>
                                        </p:attrNameLst>
                                      </p:cBhvr>
                                      <p:tavLst>
                                        <p:tav tm="0">
                                          <p:val>
                                            <p:fltVal val="0"/>
                                          </p:val>
                                        </p:tav>
                                        <p:tav tm="100000">
                                          <p:val>
                                            <p:strVal val="#ppt_h"/>
                                          </p:val>
                                        </p:tav>
                                      </p:tavLst>
                                    </p:anim>
                                    <p:animEffect transition="in" filter="fade">
                                      <p:cBhvr>
                                        <p:cTn id="16" dur="500"/>
                                        <p:tgtEl>
                                          <p:spTgt spid="50"/>
                                        </p:tgtEl>
                                      </p:cBhvr>
                                    </p:animEffect>
                                  </p:childTnLst>
                                </p:cTn>
                              </p:par>
                              <p:par>
                                <p:cTn id="17" presetID="53" presetClass="entr" presetSubtype="16"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fill="hold"/>
                                        <p:tgtEl>
                                          <p:spTgt spid="49"/>
                                        </p:tgtEl>
                                        <p:attrNameLst>
                                          <p:attrName>ppt_w</p:attrName>
                                        </p:attrNameLst>
                                      </p:cBhvr>
                                      <p:tavLst>
                                        <p:tav tm="0">
                                          <p:val>
                                            <p:fltVal val="0"/>
                                          </p:val>
                                        </p:tav>
                                        <p:tav tm="100000">
                                          <p:val>
                                            <p:strVal val="#ppt_w"/>
                                          </p:val>
                                        </p:tav>
                                      </p:tavLst>
                                    </p:anim>
                                    <p:anim calcmode="lin" valueType="num">
                                      <p:cBhvr>
                                        <p:cTn id="20" dur="500" fill="hold"/>
                                        <p:tgtEl>
                                          <p:spTgt spid="49"/>
                                        </p:tgtEl>
                                        <p:attrNameLst>
                                          <p:attrName>ppt_h</p:attrName>
                                        </p:attrNameLst>
                                      </p:cBhvr>
                                      <p:tavLst>
                                        <p:tav tm="0">
                                          <p:val>
                                            <p:fltVal val="0"/>
                                          </p:val>
                                        </p:tav>
                                        <p:tav tm="100000">
                                          <p:val>
                                            <p:strVal val="#ppt_h"/>
                                          </p:val>
                                        </p:tav>
                                      </p:tavLst>
                                    </p:anim>
                                    <p:animEffect transition="in" filter="fade">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9" name="图片 29">
            <a:extLst>
              <a:ext uri="{FF2B5EF4-FFF2-40B4-BE49-F238E27FC236}">
                <a16:creationId xmlns:a16="http://schemas.microsoft.com/office/drawing/2014/main" id="{82C05B7E-7EE0-F0AB-8E78-69A628A1CB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1300" y="2837214"/>
            <a:ext cx="3657600" cy="3836410"/>
          </a:xfrm>
          <a:prstGeom prst="rect">
            <a:avLst/>
          </a:prstGeom>
        </p:spPr>
      </p:pic>
      <p:pic>
        <p:nvPicPr>
          <p:cNvPr id="10" name="图片 33">
            <a:extLst>
              <a:ext uri="{FF2B5EF4-FFF2-40B4-BE49-F238E27FC236}">
                <a16:creationId xmlns:a16="http://schemas.microsoft.com/office/drawing/2014/main" id="{EEBD4367-D53E-696A-2BAB-77B827808A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pic>
        <p:nvPicPr>
          <p:cNvPr id="11" name="Picture 10"/>
          <p:cNvPicPr>
            <a:picLocks noChangeAspect="1"/>
          </p:cNvPicPr>
          <p:nvPr/>
        </p:nvPicPr>
        <p:blipFill>
          <a:blip r:embed="rId7"/>
          <a:stretch>
            <a:fillRect/>
          </a:stretch>
        </p:blipFill>
        <p:spPr>
          <a:xfrm>
            <a:off x="2038162" y="2676431"/>
            <a:ext cx="7896598" cy="1529678"/>
          </a:xfrm>
          <a:prstGeom prst="rect">
            <a:avLst/>
          </a:prstGeom>
        </p:spPr>
      </p:pic>
    </p:spTree>
    <p:extLst>
      <p:ext uri="{BB962C8B-B14F-4D97-AF65-F5344CB8AC3E}">
        <p14:creationId xmlns:p14="http://schemas.microsoft.com/office/powerpoint/2010/main" val="4231500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1)">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17149"/>
            <a:ext cx="4794069" cy="6232291"/>
          </a:xfrm>
          <a:prstGeom prst="rect">
            <a:avLst/>
          </a:prstGeom>
        </p:spPr>
      </p:pic>
      <p:grpSp>
        <p:nvGrpSpPr>
          <p:cNvPr id="5" name="Group 4"/>
          <p:cNvGrpSpPr/>
          <p:nvPr/>
        </p:nvGrpSpPr>
        <p:grpSpPr>
          <a:xfrm>
            <a:off x="3879664" y="225596"/>
            <a:ext cx="7733216" cy="5313056"/>
            <a:chOff x="3879664" y="225596"/>
            <a:chExt cx="7733216" cy="5313056"/>
          </a:xfrm>
        </p:grpSpPr>
        <p:pic>
          <p:nvPicPr>
            <p:cNvPr id="3" name="图片 8">
              <a:extLst>
                <a:ext uri="{FF2B5EF4-FFF2-40B4-BE49-F238E27FC236}">
                  <a16:creationId xmlns:a16="http://schemas.microsoft.com/office/drawing/2014/main" id="{EDBA7EFC-BD3E-9FB1-B44D-0CBFCB551E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0" t="15783" r="5516" b="20016"/>
            <a:stretch/>
          </p:blipFill>
          <p:spPr>
            <a:xfrm flipH="1">
              <a:off x="3879664" y="225596"/>
              <a:ext cx="7733216" cy="5313056"/>
            </a:xfrm>
            <a:prstGeom prst="rect">
              <a:avLst/>
            </a:prstGeom>
          </p:spPr>
        </p:pic>
        <p:sp>
          <p:nvSpPr>
            <p:cNvPr id="4" name="TextBox 3"/>
            <p:cNvSpPr txBox="1"/>
            <p:nvPr/>
          </p:nvSpPr>
          <p:spPr>
            <a:xfrm>
              <a:off x="5695405" y="1828801"/>
              <a:ext cx="4689565" cy="2554545"/>
            </a:xfrm>
            <a:prstGeom prst="rect">
              <a:avLst/>
            </a:prstGeom>
            <a:noFill/>
          </p:spPr>
          <p:txBody>
            <a:bodyPr wrap="square" rtlCol="0">
              <a:spAutoFit/>
            </a:bodyPr>
            <a:lstStyle/>
            <a:p>
              <a:pPr algn="ctr"/>
              <a:r>
                <a:rPr lang="en-US" sz="4000" b="1" smtClean="0">
                  <a:solidFill>
                    <a:srgbClr val="0070C0"/>
                  </a:solidFill>
                  <a:latin typeface="Cambria" panose="02040503050406030204" pitchFamily="18" charset="0"/>
                  <a:ea typeface="Cambria" panose="02040503050406030204" pitchFamily="18" charset="0"/>
                </a:rPr>
                <a:t>Em hãy kể một số việc làm để chăm sóc cây trồng, vật nuôi ở gia đình em.</a:t>
              </a:r>
              <a:endParaRPr lang="en-US" sz="40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4302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9" name="图片 29">
            <a:extLst>
              <a:ext uri="{FF2B5EF4-FFF2-40B4-BE49-F238E27FC236}">
                <a16:creationId xmlns:a16="http://schemas.microsoft.com/office/drawing/2014/main" id="{82C05B7E-7EE0-F0AB-8E78-69A628A1CB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1300" y="2837214"/>
            <a:ext cx="3657600" cy="3836410"/>
          </a:xfrm>
          <a:prstGeom prst="rect">
            <a:avLst/>
          </a:prstGeom>
        </p:spPr>
      </p:pic>
      <p:pic>
        <p:nvPicPr>
          <p:cNvPr id="10" name="图片 33">
            <a:extLst>
              <a:ext uri="{FF2B5EF4-FFF2-40B4-BE49-F238E27FC236}">
                <a16:creationId xmlns:a16="http://schemas.microsoft.com/office/drawing/2014/main" id="{EEBD4367-D53E-696A-2BAB-77B827808A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pic>
        <p:nvPicPr>
          <p:cNvPr id="12" name="Picture 11"/>
          <p:cNvPicPr>
            <a:picLocks noChangeAspect="1"/>
          </p:cNvPicPr>
          <p:nvPr/>
        </p:nvPicPr>
        <p:blipFill>
          <a:blip r:embed="rId7"/>
          <a:stretch>
            <a:fillRect/>
          </a:stretch>
        </p:blipFill>
        <p:spPr>
          <a:xfrm>
            <a:off x="2810620" y="2753130"/>
            <a:ext cx="6594637" cy="1553747"/>
          </a:xfrm>
          <a:prstGeom prst="rect">
            <a:avLst/>
          </a:prstGeom>
        </p:spPr>
      </p:pic>
    </p:spTree>
    <p:extLst>
      <p:ext uri="{BB962C8B-B14F-4D97-AF65-F5344CB8AC3E}">
        <p14:creationId xmlns:p14="http://schemas.microsoft.com/office/powerpoint/2010/main" val="41778558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
            <a:extLst>
              <a:ext uri="{FF2B5EF4-FFF2-40B4-BE49-F238E27FC236}">
                <a16:creationId xmlns:a16="http://schemas.microsoft.com/office/drawing/2014/main" id="{F97DCF83-F608-7CA8-F92D-88BB1F716CE4}"/>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304923" y="673100"/>
            <a:ext cx="9363077" cy="5286378"/>
          </a:xfrm>
          <a:prstGeom prst="rect">
            <a:avLst/>
          </a:prstGeom>
        </p:spPr>
      </p:pic>
      <p:pic>
        <p:nvPicPr>
          <p:cNvPr id="7" name="图片 23">
            <a:extLst>
              <a:ext uri="{FF2B5EF4-FFF2-40B4-BE49-F238E27FC236}">
                <a16:creationId xmlns:a16="http://schemas.microsoft.com/office/drawing/2014/main" id="{854E683A-C745-912D-EC31-260E571680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89"/>
          <a:stretch/>
        </p:blipFill>
        <p:spPr>
          <a:xfrm>
            <a:off x="10036939" y="496607"/>
            <a:ext cx="1316085" cy="1481470"/>
          </a:xfrm>
          <a:prstGeom prst="rect">
            <a:avLst/>
          </a:prstGeom>
        </p:spPr>
      </p:pic>
      <p:pic>
        <p:nvPicPr>
          <p:cNvPr id="8" name="图片 27">
            <a:extLst>
              <a:ext uri="{FF2B5EF4-FFF2-40B4-BE49-F238E27FC236}">
                <a16:creationId xmlns:a16="http://schemas.microsoft.com/office/drawing/2014/main" id="{3BA559A5-2E84-6C68-9F24-37C6F89C70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44" t="17424" r="52433" b="-17424"/>
          <a:stretch/>
        </p:blipFill>
        <p:spPr>
          <a:xfrm>
            <a:off x="3254542" y="1612636"/>
            <a:ext cx="1013174" cy="1140494"/>
          </a:xfrm>
          <a:prstGeom prst="rect">
            <a:avLst/>
          </a:prstGeom>
        </p:spPr>
      </p:pic>
      <p:pic>
        <p:nvPicPr>
          <p:cNvPr id="9" name="图片 29">
            <a:extLst>
              <a:ext uri="{FF2B5EF4-FFF2-40B4-BE49-F238E27FC236}">
                <a16:creationId xmlns:a16="http://schemas.microsoft.com/office/drawing/2014/main" id="{82C05B7E-7EE0-F0AB-8E78-69A628A1CB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1300" y="2837214"/>
            <a:ext cx="3657600" cy="3836410"/>
          </a:xfrm>
          <a:prstGeom prst="rect">
            <a:avLst/>
          </a:prstGeom>
        </p:spPr>
      </p:pic>
      <p:pic>
        <p:nvPicPr>
          <p:cNvPr id="10" name="图片 33">
            <a:extLst>
              <a:ext uri="{FF2B5EF4-FFF2-40B4-BE49-F238E27FC236}">
                <a16:creationId xmlns:a16="http://schemas.microsoft.com/office/drawing/2014/main" id="{EEBD4367-D53E-696A-2BAB-77B827808A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023" y="3398021"/>
            <a:ext cx="3459978" cy="3459978"/>
          </a:xfrm>
          <a:prstGeom prst="rect">
            <a:avLst/>
          </a:prstGeom>
        </p:spPr>
      </p:pic>
      <p:grpSp>
        <p:nvGrpSpPr>
          <p:cNvPr id="4" name="Group 3"/>
          <p:cNvGrpSpPr/>
          <p:nvPr/>
        </p:nvGrpSpPr>
        <p:grpSpPr>
          <a:xfrm>
            <a:off x="2058059" y="1762381"/>
            <a:ext cx="7856804" cy="2770430"/>
            <a:chOff x="2058059" y="1762381"/>
            <a:chExt cx="7856804" cy="2770430"/>
          </a:xfrm>
        </p:grpSpPr>
        <p:pic>
          <p:nvPicPr>
            <p:cNvPr id="16" name="Picture 15"/>
            <p:cNvPicPr>
              <a:picLocks noChangeAspect="1"/>
            </p:cNvPicPr>
            <p:nvPr/>
          </p:nvPicPr>
          <p:blipFill>
            <a:blip r:embed="rId7"/>
            <a:stretch>
              <a:fillRect/>
            </a:stretch>
          </p:blipFill>
          <p:spPr>
            <a:xfrm>
              <a:off x="4448872" y="1762381"/>
              <a:ext cx="3018986" cy="841003"/>
            </a:xfrm>
            <a:prstGeom prst="rect">
              <a:avLst/>
            </a:prstGeom>
          </p:spPr>
        </p:pic>
        <p:pic>
          <p:nvPicPr>
            <p:cNvPr id="2" name="Picture 1"/>
            <p:cNvPicPr>
              <a:picLocks noChangeAspect="1"/>
            </p:cNvPicPr>
            <p:nvPr/>
          </p:nvPicPr>
          <p:blipFill rotWithShape="1">
            <a:blip r:embed="rId8"/>
            <a:srcRect t="10924" b="23907"/>
            <a:stretch/>
          </p:blipFill>
          <p:spPr>
            <a:xfrm>
              <a:off x="2058059" y="2808514"/>
              <a:ext cx="7856804" cy="1724297"/>
            </a:xfrm>
            <a:prstGeom prst="rect">
              <a:avLst/>
            </a:prstGeom>
          </p:spPr>
        </p:pic>
      </p:grpSp>
    </p:spTree>
    <p:extLst>
      <p:ext uri="{BB962C8B-B14F-4D97-AF65-F5344CB8AC3E}">
        <p14:creationId xmlns:p14="http://schemas.microsoft.com/office/powerpoint/2010/main" val="2263696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id="{BC5BEAEB-E389-7C3C-041A-F2DB4F5AE20A}"/>
              </a:ext>
            </a:extLst>
          </p:cNvPr>
          <p:cNvGrpSpPr/>
          <p:nvPr/>
        </p:nvGrpSpPr>
        <p:grpSpPr>
          <a:xfrm>
            <a:off x="2155605" y="177743"/>
            <a:ext cx="7905774" cy="829649"/>
            <a:chOff x="1147156" y="572516"/>
            <a:chExt cx="12988181" cy="410815"/>
          </a:xfrm>
        </p:grpSpPr>
        <p:sp>
          <p:nvSpPr>
            <p:cNvPr id="3" name="Flowchart: Alternate Process 2">
              <a:extLst>
                <a:ext uri="{FF2B5EF4-FFF2-40B4-BE49-F238E27FC236}">
                  <a16:creationId xmlns:a16="http://schemas.microsoft.com/office/drawing/2014/main" id="{5B6713E3-A5F2-5E0D-4DA0-706415FDF64C}"/>
                </a:ext>
              </a:extLst>
            </p:cNvPr>
            <p:cNvSpPr/>
            <p:nvPr/>
          </p:nvSpPr>
          <p:spPr>
            <a:xfrm>
              <a:off x="1147156" y="572516"/>
              <a:ext cx="12988181" cy="410815"/>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TextBox 3">
              <a:extLst>
                <a:ext uri="{FF2B5EF4-FFF2-40B4-BE49-F238E27FC236}">
                  <a16:creationId xmlns:a16="http://schemas.microsoft.com/office/drawing/2014/main" id="{FF6F49AC-3F83-46CA-AC9E-5A46576F40A2}"/>
                </a:ext>
              </a:extLst>
            </p:cNvPr>
            <p:cNvSpPr txBox="1"/>
            <p:nvPr/>
          </p:nvSpPr>
          <p:spPr>
            <a:xfrm>
              <a:off x="1147156" y="572637"/>
              <a:ext cx="12988181" cy="350522"/>
            </a:xfrm>
            <a:prstGeom prst="rect">
              <a:avLst/>
            </a:prstGeom>
            <a:noFill/>
          </p:spPr>
          <p:txBody>
            <a:bodyPr wrap="square">
              <a:spAutoFit/>
            </a:bodyPr>
            <a:lstStyle/>
            <a:p>
              <a:pPr algn="ctr"/>
              <a:r>
                <a:rPr lang="en-US" sz="4000" b="1" i="0" smtClean="0">
                  <a:solidFill>
                    <a:srgbClr val="009999"/>
                  </a:solidFill>
                  <a:effectLst/>
                  <a:latin typeface="Cambria" panose="02040503050406030204" pitchFamily="18" charset="0"/>
                </a:rPr>
                <a:t>1. Quan sát hình 1 và cho biết:</a:t>
              </a:r>
              <a:endParaRPr lang="en-US" sz="4000" b="1" dirty="0">
                <a:solidFill>
                  <a:srgbClr val="009999"/>
                </a:solidFill>
                <a:latin typeface="Cambria" panose="02040503050406030204" pitchFamily="18" charset="0"/>
              </a:endParaRPr>
            </a:p>
          </p:txBody>
        </p:sp>
      </p:grpSp>
      <p:sp>
        <p:nvSpPr>
          <p:cNvPr id="5" name="TextBox 4">
            <a:extLst>
              <a:ext uri="{FF2B5EF4-FFF2-40B4-BE49-F238E27FC236}">
                <a16:creationId xmlns:a16="http://schemas.microsoft.com/office/drawing/2014/main" id="{FF6F49AC-3F83-46CA-AC9E-5A46576F40A2}"/>
              </a:ext>
            </a:extLst>
          </p:cNvPr>
          <p:cNvSpPr txBox="1"/>
          <p:nvPr/>
        </p:nvSpPr>
        <p:spPr>
          <a:xfrm>
            <a:off x="292951" y="1007392"/>
            <a:ext cx="3989685" cy="3231654"/>
          </a:xfrm>
          <a:prstGeom prst="rect">
            <a:avLst/>
          </a:prstGeom>
          <a:noFill/>
        </p:spPr>
        <p:txBody>
          <a:bodyPr wrap="square">
            <a:spAutoFit/>
          </a:bodyPr>
          <a:lstStyle/>
          <a:p>
            <a:pPr algn="just"/>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Các</a:t>
            </a:r>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bạn</a:t>
            </a:r>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nhỏ</a:t>
            </a:r>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trong</a:t>
            </a:r>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hình</a:t>
            </a:r>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đang</a:t>
            </a:r>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làm</a:t>
            </a:r>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gì</a:t>
            </a:r>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để</a:t>
            </a:r>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chăm</a:t>
            </a:r>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sóc</a:t>
            </a:r>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cây</a:t>
            </a:r>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trồng</a:t>
            </a:r>
            <a:r>
              <a:rPr lang="en-US" sz="3400" dirty="0">
                <a:solidFill>
                  <a:srgbClr val="0070C0"/>
                </a:solidFill>
                <a:latin typeface="Cambria" panose="02040503050406030204" pitchFamily="18" charset="0"/>
                <a:ea typeface="Cambria" panose="02040503050406030204" pitchFamily="18" charset="0"/>
              </a:rPr>
              <a:t>?</a:t>
            </a:r>
          </a:p>
          <a:p>
            <a:pPr algn="just"/>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Các</a:t>
            </a:r>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hoạt</a:t>
            </a:r>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động</a:t>
            </a:r>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đó</a:t>
            </a:r>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đáp</a:t>
            </a:r>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ứng</a:t>
            </a:r>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nhu</a:t>
            </a:r>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cầu</a:t>
            </a:r>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sống</a:t>
            </a:r>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nào</a:t>
            </a:r>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của</a:t>
            </a:r>
            <a:r>
              <a:rPr lang="en-US" sz="3400" dirty="0">
                <a:solidFill>
                  <a:srgbClr val="0070C0"/>
                </a:solidFill>
                <a:latin typeface="Cambria" panose="02040503050406030204" pitchFamily="18" charset="0"/>
                <a:ea typeface="Cambria" panose="02040503050406030204" pitchFamily="18" charset="0"/>
              </a:rPr>
              <a:t> </a:t>
            </a:r>
            <a:r>
              <a:rPr lang="en-US" sz="3400" dirty="0" err="1">
                <a:solidFill>
                  <a:srgbClr val="0070C0"/>
                </a:solidFill>
                <a:latin typeface="Cambria" panose="02040503050406030204" pitchFamily="18" charset="0"/>
                <a:ea typeface="Cambria" panose="02040503050406030204" pitchFamily="18" charset="0"/>
              </a:rPr>
              <a:t>cây</a:t>
            </a:r>
            <a:r>
              <a:rPr lang="en-US" sz="3400" dirty="0">
                <a:solidFill>
                  <a:srgbClr val="0070C0"/>
                </a:solidFill>
                <a:latin typeface="Cambria" panose="02040503050406030204" pitchFamily="18" charset="0"/>
                <a:ea typeface="Cambria" panose="02040503050406030204" pitchFamily="18" charset="0"/>
              </a:rPr>
              <a:t>?</a:t>
            </a:r>
          </a:p>
        </p:txBody>
      </p:sp>
      <p:pic>
        <p:nvPicPr>
          <p:cNvPr id="1026" name="Picture 2" descr="Các bạn nhỏ trong hình đang làm gì để chăm sóc cây trồng? Các hoạt động đó đáp ứng nhu cầu sống nào của câ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3265" y="1123406"/>
            <a:ext cx="7424664" cy="53185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659" y="4345355"/>
            <a:ext cx="3310268" cy="2258938"/>
          </a:xfrm>
          <a:prstGeom prst="rect">
            <a:avLst/>
          </a:prstGeom>
        </p:spPr>
      </p:pic>
    </p:spTree>
    <p:extLst>
      <p:ext uri="{BB962C8B-B14F-4D97-AF65-F5344CB8AC3E}">
        <p14:creationId xmlns:p14="http://schemas.microsoft.com/office/powerpoint/2010/main" val="1856145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randombar(horizontal)">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305426" y="1632858"/>
            <a:ext cx="5031186" cy="3430354"/>
          </a:xfrm>
          <a:prstGeom prst="rect">
            <a:avLst/>
          </a:prstGeom>
        </p:spPr>
      </p:pic>
      <p:grpSp>
        <p:nvGrpSpPr>
          <p:cNvPr id="7" name="Group 6"/>
          <p:cNvGrpSpPr/>
          <p:nvPr/>
        </p:nvGrpSpPr>
        <p:grpSpPr>
          <a:xfrm>
            <a:off x="6324613" y="248194"/>
            <a:ext cx="4177924" cy="1233713"/>
            <a:chOff x="6324613" y="248194"/>
            <a:chExt cx="4177924" cy="1233713"/>
          </a:xfrm>
        </p:grpSpPr>
        <p:grpSp>
          <p:nvGrpSpPr>
            <p:cNvPr id="3" name="组合 7">
              <a:extLst>
                <a:ext uri="{FF2B5EF4-FFF2-40B4-BE49-F238E27FC236}">
                  <a16:creationId xmlns:a16="http://schemas.microsoft.com/office/drawing/2014/main" id="{A69768E7-4E4D-4574-997B-B0CD1A368361}"/>
                </a:ext>
              </a:extLst>
            </p:cNvPr>
            <p:cNvGrpSpPr/>
            <p:nvPr/>
          </p:nvGrpSpPr>
          <p:grpSpPr>
            <a:xfrm>
              <a:off x="6324613" y="248194"/>
              <a:ext cx="4177924" cy="1233713"/>
              <a:chOff x="1459605" y="1692168"/>
              <a:chExt cx="3966634" cy="885287"/>
            </a:xfrm>
          </p:grpSpPr>
          <p:sp>
            <p:nvSpPr>
              <p:cNvPr id="4" name="任意多边形 228">
                <a:extLst>
                  <a:ext uri="{FF2B5EF4-FFF2-40B4-BE49-F238E27FC236}">
                    <a16:creationId xmlns:a16="http://schemas.microsoft.com/office/drawing/2014/main" id="{1F113F49-2464-E35D-2716-A5A4BD80B2B5}"/>
                  </a:ext>
                </a:extLst>
              </p:cNvPr>
              <p:cNvSpPr/>
              <p:nvPr/>
            </p:nvSpPr>
            <p:spPr>
              <a:xfrm>
                <a:off x="1761113" y="1903751"/>
                <a:ext cx="3665126"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5" name="图片 11">
                <a:extLst>
                  <a:ext uri="{FF2B5EF4-FFF2-40B4-BE49-F238E27FC236}">
                    <a16:creationId xmlns:a16="http://schemas.microsoft.com/office/drawing/2014/main" id="{4FE6AAF3-A101-7C4F-D452-5BB69E5746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6" name="TextBox 5"/>
            <p:cNvSpPr txBox="1"/>
            <p:nvPr/>
          </p:nvSpPr>
          <p:spPr>
            <a:xfrm>
              <a:off x="7439936" y="599197"/>
              <a:ext cx="2879721"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Hoạt động</a:t>
              </a:r>
              <a:endParaRPr lang="en-US" sz="3600" b="1">
                <a:solidFill>
                  <a:schemeClr val="bg1"/>
                </a:solidFill>
                <a:latin typeface="Cambria" panose="02040503050406030204" pitchFamily="18" charset="0"/>
                <a:ea typeface="Cambria" panose="02040503050406030204" pitchFamily="18" charset="0"/>
              </a:endParaRPr>
            </a:p>
          </p:txBody>
        </p:sp>
      </p:grpSp>
      <p:sp>
        <p:nvSpPr>
          <p:cNvPr id="8" name="TextBox 7"/>
          <p:cNvSpPr txBox="1"/>
          <p:nvPr/>
        </p:nvSpPr>
        <p:spPr>
          <a:xfrm>
            <a:off x="6420112" y="1752600"/>
            <a:ext cx="5153579" cy="707886"/>
          </a:xfrm>
          <a:prstGeom prst="rect">
            <a:avLst/>
          </a:prstGeom>
          <a:noFill/>
        </p:spPr>
        <p:txBody>
          <a:bodyPr wrap="square" rtlCol="0">
            <a:spAutoFit/>
          </a:bodyPr>
          <a:lstStyle/>
          <a:p>
            <a:pPr algn="ctr"/>
            <a:r>
              <a:rPr lang="en-US" sz="4000" b="1" smtClean="0">
                <a:latin typeface="Cambria" panose="02040503050406030204" pitchFamily="18" charset="0"/>
                <a:ea typeface="Cambria" panose="02040503050406030204" pitchFamily="18" charset="0"/>
              </a:rPr>
              <a:t>Tưới nước cho cây</a:t>
            </a:r>
            <a:endParaRPr lang="en-US" sz="4000" b="1">
              <a:latin typeface="Cambria" panose="02040503050406030204" pitchFamily="18" charset="0"/>
              <a:ea typeface="Cambria" panose="02040503050406030204" pitchFamily="18" charset="0"/>
            </a:endParaRPr>
          </a:p>
        </p:txBody>
      </p:sp>
      <p:grpSp>
        <p:nvGrpSpPr>
          <p:cNvPr id="9" name="Group 8"/>
          <p:cNvGrpSpPr/>
          <p:nvPr/>
        </p:nvGrpSpPr>
        <p:grpSpPr>
          <a:xfrm>
            <a:off x="6180921" y="2731178"/>
            <a:ext cx="5392770" cy="1233713"/>
            <a:chOff x="6324613" y="248194"/>
            <a:chExt cx="5392770" cy="1233713"/>
          </a:xfrm>
        </p:grpSpPr>
        <p:grpSp>
          <p:nvGrpSpPr>
            <p:cNvPr id="10" name="组合 7">
              <a:extLst>
                <a:ext uri="{FF2B5EF4-FFF2-40B4-BE49-F238E27FC236}">
                  <a16:creationId xmlns:a16="http://schemas.microsoft.com/office/drawing/2014/main" id="{A69768E7-4E4D-4574-997B-B0CD1A368361}"/>
                </a:ext>
              </a:extLst>
            </p:cNvPr>
            <p:cNvGrpSpPr/>
            <p:nvPr/>
          </p:nvGrpSpPr>
          <p:grpSpPr>
            <a:xfrm>
              <a:off x="6324613" y="248194"/>
              <a:ext cx="5392770" cy="1233713"/>
              <a:chOff x="1459605" y="1692168"/>
              <a:chExt cx="5120042" cy="885287"/>
            </a:xfrm>
          </p:grpSpPr>
          <p:sp>
            <p:nvSpPr>
              <p:cNvPr id="12" name="任意多边形 228">
                <a:extLst>
                  <a:ext uri="{FF2B5EF4-FFF2-40B4-BE49-F238E27FC236}">
                    <a16:creationId xmlns:a16="http://schemas.microsoft.com/office/drawing/2014/main" id="{1F113F49-2464-E35D-2716-A5A4BD80B2B5}"/>
                  </a:ext>
                </a:extLst>
              </p:cNvPr>
              <p:cNvSpPr/>
              <p:nvPr/>
            </p:nvSpPr>
            <p:spPr>
              <a:xfrm>
                <a:off x="1761113" y="1903751"/>
                <a:ext cx="4818534"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13" name="图片 11">
                <a:extLst>
                  <a:ext uri="{FF2B5EF4-FFF2-40B4-BE49-F238E27FC236}">
                    <a16:creationId xmlns:a16="http://schemas.microsoft.com/office/drawing/2014/main" id="{4FE6AAF3-A101-7C4F-D452-5BB69E5746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11" name="TextBox 10"/>
            <p:cNvSpPr txBox="1"/>
            <p:nvPr/>
          </p:nvSpPr>
          <p:spPr>
            <a:xfrm>
              <a:off x="7439936" y="599197"/>
              <a:ext cx="4277447"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Đáp ứng nhu cầu:</a:t>
              </a:r>
              <a:endParaRPr lang="en-US" sz="3600" b="1">
                <a:solidFill>
                  <a:schemeClr val="bg1"/>
                </a:solidFill>
                <a:latin typeface="Cambria" panose="02040503050406030204" pitchFamily="18" charset="0"/>
                <a:ea typeface="Cambria" panose="02040503050406030204" pitchFamily="18" charset="0"/>
              </a:endParaRPr>
            </a:p>
          </p:txBody>
        </p:sp>
      </p:grpSp>
      <p:sp>
        <p:nvSpPr>
          <p:cNvPr id="19" name="TextBox 18"/>
          <p:cNvSpPr txBox="1"/>
          <p:nvPr/>
        </p:nvSpPr>
        <p:spPr>
          <a:xfrm>
            <a:off x="6498489" y="4355326"/>
            <a:ext cx="5271145" cy="1323439"/>
          </a:xfrm>
          <a:prstGeom prst="rect">
            <a:avLst/>
          </a:prstGeom>
          <a:noFill/>
        </p:spPr>
        <p:txBody>
          <a:bodyPr wrap="square" rtlCol="0">
            <a:spAutoFit/>
          </a:bodyPr>
          <a:lstStyle/>
          <a:p>
            <a:pPr algn="ctr"/>
            <a:r>
              <a:rPr lang="en-US" sz="4000" b="1" smtClean="0">
                <a:solidFill>
                  <a:srgbClr val="0070C0"/>
                </a:solidFill>
                <a:latin typeface="Cambria" panose="02040503050406030204" pitchFamily="18" charset="0"/>
                <a:ea typeface="Cambria" panose="02040503050406030204" pitchFamily="18" charset="0"/>
              </a:rPr>
              <a:t>Đáp ứng nhu cầu nước của cây.</a:t>
            </a:r>
            <a:endParaRPr lang="en-US" sz="40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16010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324613" y="248194"/>
            <a:ext cx="4177924" cy="1233713"/>
            <a:chOff x="6324613" y="248194"/>
            <a:chExt cx="4177924" cy="1233713"/>
          </a:xfrm>
        </p:grpSpPr>
        <p:grpSp>
          <p:nvGrpSpPr>
            <p:cNvPr id="3" name="组合 7">
              <a:extLst>
                <a:ext uri="{FF2B5EF4-FFF2-40B4-BE49-F238E27FC236}">
                  <a16:creationId xmlns:a16="http://schemas.microsoft.com/office/drawing/2014/main" id="{A69768E7-4E4D-4574-997B-B0CD1A368361}"/>
                </a:ext>
              </a:extLst>
            </p:cNvPr>
            <p:cNvGrpSpPr/>
            <p:nvPr/>
          </p:nvGrpSpPr>
          <p:grpSpPr>
            <a:xfrm>
              <a:off x="6324613" y="248194"/>
              <a:ext cx="4177924" cy="1233713"/>
              <a:chOff x="1459605" y="1692168"/>
              <a:chExt cx="3966634" cy="885287"/>
            </a:xfrm>
          </p:grpSpPr>
          <p:sp>
            <p:nvSpPr>
              <p:cNvPr id="4" name="任意多边形 228">
                <a:extLst>
                  <a:ext uri="{FF2B5EF4-FFF2-40B4-BE49-F238E27FC236}">
                    <a16:creationId xmlns:a16="http://schemas.microsoft.com/office/drawing/2014/main" id="{1F113F49-2464-E35D-2716-A5A4BD80B2B5}"/>
                  </a:ext>
                </a:extLst>
              </p:cNvPr>
              <p:cNvSpPr/>
              <p:nvPr/>
            </p:nvSpPr>
            <p:spPr>
              <a:xfrm>
                <a:off x="1761113" y="1903751"/>
                <a:ext cx="3665126"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5"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6" name="TextBox 5"/>
            <p:cNvSpPr txBox="1"/>
            <p:nvPr/>
          </p:nvSpPr>
          <p:spPr>
            <a:xfrm>
              <a:off x="7439936" y="599197"/>
              <a:ext cx="2879721"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Hoạt động</a:t>
              </a:r>
              <a:endParaRPr lang="en-US" sz="3600" b="1">
                <a:solidFill>
                  <a:schemeClr val="bg1"/>
                </a:solidFill>
                <a:latin typeface="Cambria" panose="02040503050406030204" pitchFamily="18" charset="0"/>
                <a:ea typeface="Cambria" panose="02040503050406030204" pitchFamily="18" charset="0"/>
              </a:endParaRPr>
            </a:p>
          </p:txBody>
        </p:sp>
      </p:grpSp>
      <p:sp>
        <p:nvSpPr>
          <p:cNvPr id="8" name="TextBox 7"/>
          <p:cNvSpPr txBox="1"/>
          <p:nvPr/>
        </p:nvSpPr>
        <p:spPr>
          <a:xfrm>
            <a:off x="6420112" y="1752600"/>
            <a:ext cx="4082425" cy="707886"/>
          </a:xfrm>
          <a:prstGeom prst="rect">
            <a:avLst/>
          </a:prstGeom>
          <a:noFill/>
        </p:spPr>
        <p:txBody>
          <a:bodyPr wrap="square" rtlCol="0">
            <a:spAutoFit/>
          </a:bodyPr>
          <a:lstStyle/>
          <a:p>
            <a:pPr algn="ctr"/>
            <a:r>
              <a:rPr lang="en-US" sz="4000" b="1" smtClean="0">
                <a:latin typeface="Cambria" panose="02040503050406030204" pitchFamily="18" charset="0"/>
                <a:ea typeface="Cambria" panose="02040503050406030204" pitchFamily="18" charset="0"/>
              </a:rPr>
              <a:t>Bón phân</a:t>
            </a:r>
            <a:endParaRPr lang="en-US" sz="4000" b="1">
              <a:latin typeface="Cambria" panose="02040503050406030204" pitchFamily="18" charset="0"/>
              <a:ea typeface="Cambria" panose="02040503050406030204" pitchFamily="18" charset="0"/>
            </a:endParaRPr>
          </a:p>
        </p:txBody>
      </p:sp>
      <p:grpSp>
        <p:nvGrpSpPr>
          <p:cNvPr id="9" name="Group 8"/>
          <p:cNvGrpSpPr/>
          <p:nvPr/>
        </p:nvGrpSpPr>
        <p:grpSpPr>
          <a:xfrm>
            <a:off x="6180921" y="2731178"/>
            <a:ext cx="5392770" cy="1233713"/>
            <a:chOff x="6324613" y="248194"/>
            <a:chExt cx="5392770" cy="1233713"/>
          </a:xfrm>
        </p:grpSpPr>
        <p:grpSp>
          <p:nvGrpSpPr>
            <p:cNvPr id="10" name="组合 7">
              <a:extLst>
                <a:ext uri="{FF2B5EF4-FFF2-40B4-BE49-F238E27FC236}">
                  <a16:creationId xmlns:a16="http://schemas.microsoft.com/office/drawing/2014/main" id="{A69768E7-4E4D-4574-997B-B0CD1A368361}"/>
                </a:ext>
              </a:extLst>
            </p:cNvPr>
            <p:cNvGrpSpPr/>
            <p:nvPr/>
          </p:nvGrpSpPr>
          <p:grpSpPr>
            <a:xfrm>
              <a:off x="6324613" y="248194"/>
              <a:ext cx="5392770" cy="1233713"/>
              <a:chOff x="1459605" y="1692168"/>
              <a:chExt cx="5120042" cy="885287"/>
            </a:xfrm>
          </p:grpSpPr>
          <p:sp>
            <p:nvSpPr>
              <p:cNvPr id="12" name="任意多边形 228">
                <a:extLst>
                  <a:ext uri="{FF2B5EF4-FFF2-40B4-BE49-F238E27FC236}">
                    <a16:creationId xmlns:a16="http://schemas.microsoft.com/office/drawing/2014/main" id="{1F113F49-2464-E35D-2716-A5A4BD80B2B5}"/>
                  </a:ext>
                </a:extLst>
              </p:cNvPr>
              <p:cNvSpPr/>
              <p:nvPr/>
            </p:nvSpPr>
            <p:spPr>
              <a:xfrm>
                <a:off x="1761113" y="1903751"/>
                <a:ext cx="4818534" cy="544374"/>
              </a:xfrm>
              <a:custGeom>
                <a:avLst/>
                <a:gdLst>
                  <a:gd name="rtl" fmla="*/ 30400 w 2432000"/>
                  <a:gd name="rtt" fmla="*/ 30400 h 359055"/>
                  <a:gd name="rtr" fmla="*/ 2401600 w 2432000"/>
                  <a:gd name="rtb" fmla="*/ 328655 h 359055"/>
                </a:gdLst>
                <a:ahLst/>
                <a:cxnLst/>
                <a:rect l="rtl" t="rtt" r="rtr" b="rtb"/>
                <a:pathLst>
                  <a:path w="2432000" h="359055">
                    <a:moveTo>
                      <a:pt x="179527" y="359055"/>
                    </a:moveTo>
                    <a:lnTo>
                      <a:pt x="2252473" y="359055"/>
                    </a:lnTo>
                    <a:cubicBezTo>
                      <a:pt x="2351622" y="359055"/>
                      <a:pt x="2432000" y="278681"/>
                      <a:pt x="2432000" y="179527"/>
                    </a:cubicBezTo>
                    <a:cubicBezTo>
                      <a:pt x="2432000" y="80375"/>
                      <a:pt x="2351622" y="0"/>
                      <a:pt x="2252473" y="0"/>
                    </a:cubicBezTo>
                    <a:lnTo>
                      <a:pt x="179527" y="0"/>
                    </a:lnTo>
                    <a:cubicBezTo>
                      <a:pt x="80375" y="0"/>
                      <a:pt x="0" y="80375"/>
                      <a:pt x="0" y="179527"/>
                    </a:cubicBezTo>
                    <a:cubicBezTo>
                      <a:pt x="0" y="278681"/>
                      <a:pt x="80375" y="359055"/>
                      <a:pt x="179527" y="359055"/>
                    </a:cubicBezTo>
                    <a:close/>
                  </a:path>
                </a:pathLst>
              </a:custGeom>
              <a:gradFill flip="none" rotWithShape="1">
                <a:gsLst>
                  <a:gs pos="0">
                    <a:srgbClr val="31AC17">
                      <a:shade val="30000"/>
                      <a:satMod val="115000"/>
                    </a:srgbClr>
                  </a:gs>
                  <a:gs pos="50000">
                    <a:srgbClr val="31AC17">
                      <a:shade val="67500"/>
                      <a:satMod val="115000"/>
                    </a:srgbClr>
                  </a:gs>
                  <a:gs pos="100000">
                    <a:srgbClr val="31AC17">
                      <a:shade val="100000"/>
                      <a:satMod val="115000"/>
                    </a:srgbClr>
                  </a:gs>
                </a:gsLst>
                <a:lin ang="10800000" scaled="1"/>
                <a:tileRect/>
              </a:gra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latin typeface="标小智龙珠体" panose="02020500000000000000" pitchFamily="18" charset="-122"/>
                  <a:ea typeface="标小智龙珠体" panose="02020500000000000000" pitchFamily="18" charset="-122"/>
                  <a:sym typeface="+mn-lt"/>
                </a:endParaRPr>
              </a:p>
            </p:txBody>
          </p:sp>
          <p:pic>
            <p:nvPicPr>
              <p:cNvPr id="13" name="图片 11">
                <a:extLst>
                  <a:ext uri="{FF2B5EF4-FFF2-40B4-BE49-F238E27FC236}">
                    <a16:creationId xmlns:a16="http://schemas.microsoft.com/office/drawing/2014/main" id="{4FE6AAF3-A101-7C4F-D452-5BB69E574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9605" y="1692168"/>
                <a:ext cx="885287" cy="885287"/>
              </a:xfrm>
              <a:prstGeom prst="rect">
                <a:avLst/>
              </a:prstGeom>
            </p:spPr>
          </p:pic>
        </p:grpSp>
        <p:sp>
          <p:nvSpPr>
            <p:cNvPr id="11" name="TextBox 10"/>
            <p:cNvSpPr txBox="1"/>
            <p:nvPr/>
          </p:nvSpPr>
          <p:spPr>
            <a:xfrm>
              <a:off x="7439936" y="599197"/>
              <a:ext cx="4277447" cy="646331"/>
            </a:xfrm>
            <a:prstGeom prst="rect">
              <a:avLst/>
            </a:prstGeom>
            <a:noFill/>
          </p:spPr>
          <p:txBody>
            <a:bodyPr wrap="square" rtlCol="0">
              <a:spAutoFit/>
            </a:bodyPr>
            <a:lstStyle/>
            <a:p>
              <a:r>
                <a:rPr lang="en-US" sz="3600" b="1" smtClean="0">
                  <a:solidFill>
                    <a:schemeClr val="bg1"/>
                  </a:solidFill>
                  <a:latin typeface="Cambria" panose="02040503050406030204" pitchFamily="18" charset="0"/>
                  <a:ea typeface="Cambria" panose="02040503050406030204" pitchFamily="18" charset="0"/>
                </a:rPr>
                <a:t>Đáp ứng nhu cầu:</a:t>
              </a:r>
              <a:endParaRPr lang="en-US" sz="3600" b="1">
                <a:solidFill>
                  <a:schemeClr val="bg1"/>
                </a:solidFill>
                <a:latin typeface="Cambria" panose="02040503050406030204" pitchFamily="18" charset="0"/>
                <a:ea typeface="Cambria" panose="02040503050406030204" pitchFamily="18" charset="0"/>
              </a:endParaRPr>
            </a:p>
          </p:txBody>
        </p:sp>
      </p:grpSp>
      <p:sp>
        <p:nvSpPr>
          <p:cNvPr id="19" name="TextBox 18"/>
          <p:cNvSpPr txBox="1"/>
          <p:nvPr/>
        </p:nvSpPr>
        <p:spPr>
          <a:xfrm>
            <a:off x="6498489" y="4355326"/>
            <a:ext cx="5271145" cy="1323439"/>
          </a:xfrm>
          <a:prstGeom prst="rect">
            <a:avLst/>
          </a:prstGeom>
          <a:noFill/>
        </p:spPr>
        <p:txBody>
          <a:bodyPr wrap="square" rtlCol="0">
            <a:spAutoFit/>
          </a:bodyPr>
          <a:lstStyle/>
          <a:p>
            <a:pPr algn="ctr"/>
            <a:r>
              <a:rPr lang="en-US" sz="4000" b="1" smtClean="0">
                <a:solidFill>
                  <a:srgbClr val="0070C0"/>
                </a:solidFill>
                <a:latin typeface="Cambria" panose="02040503050406030204" pitchFamily="18" charset="0"/>
                <a:ea typeface="Cambria" panose="02040503050406030204" pitchFamily="18" charset="0"/>
              </a:rPr>
              <a:t>Đáp ứng nhu cầu chất khoáng của cây.</a:t>
            </a:r>
            <a:endParaRPr lang="en-US" sz="4000" b="1">
              <a:solidFill>
                <a:srgbClr val="0070C0"/>
              </a:solidFill>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57678" y="1481906"/>
            <a:ext cx="5285476" cy="3659175"/>
          </a:xfrm>
          <a:prstGeom prst="rect">
            <a:avLst/>
          </a:prstGeom>
        </p:spPr>
      </p:pic>
    </p:spTree>
    <p:extLst>
      <p:ext uri="{BB962C8B-B14F-4D97-AF65-F5344CB8AC3E}">
        <p14:creationId xmlns:p14="http://schemas.microsoft.com/office/powerpoint/2010/main" val="3681121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652</Words>
  <Application>Microsoft Office PowerPoint</Application>
  <PresentationFormat>Widescreen</PresentationFormat>
  <Paragraphs>64</Paragraphs>
  <Slides>25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等线</vt:lpstr>
      <vt:lpstr>#9Slide07 HoneyCream</vt:lpstr>
      <vt:lpstr>Arial</vt:lpstr>
      <vt:lpstr>Calibri</vt:lpstr>
      <vt:lpstr>Calibri Light</vt:lpstr>
      <vt:lpstr>Cambria</vt:lpstr>
      <vt:lpstr>Times New Roman</vt:lpstr>
      <vt:lpstr>思源黑体 CN</vt:lpstr>
      <vt:lpstr>标小智龙珠体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2023-12-30T05:28:28Z</dcterms:created>
  <dcterms:modified xsi:type="dcterms:W3CDTF">2023-12-30T05:28:38Z</dcterms:modified>
</cp:coreProperties>
</file>