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8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AED267-7CB1-48F8-BDD0-9B324BB4C539}" type="datetimeFigureOut">
              <a:rPr lang="en-US" smtClean="0"/>
              <a:t>11/25/2023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8F6A6A-0272-421D-8ED6-FEC5D75206F4}" type="slidenum">
              <a:rPr lang="en-US" smtClean="0"/>
              <a:t>‹#›</a:t>
            </a:fld>
            <a:endParaRPr lang="en-US"/>
          </a:p>
        </p:txBody>
      </p:sp>
    </p:spTree>
    <p:extLst>
      <p:ext uri="{BB962C8B-B14F-4D97-AF65-F5344CB8AC3E}">
        <p14:creationId xmlns:p14="http://schemas.microsoft.com/office/powerpoint/2010/main" val="379808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40AF1-241F-463A-8508-92C4EB2DF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902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1544E6-6CC3-455A-B317-8BD271896470}" type="datetimeFigureOut">
              <a:rPr lang="en-US" smtClean="0"/>
              <a:t>11/25/2023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5D2BF-AD7E-4F1A-80BA-9CD44C1290FB}" type="slidenum">
              <a:rPr lang="en-US" smtClean="0"/>
              <a:t>‹#›</a:t>
            </a:fld>
            <a:endParaRPr lang="en-US"/>
          </a:p>
        </p:txBody>
      </p:sp>
    </p:spTree>
    <p:extLst>
      <p:ext uri="{BB962C8B-B14F-4D97-AF65-F5344CB8AC3E}">
        <p14:creationId xmlns:p14="http://schemas.microsoft.com/office/powerpoint/2010/main" val="3812392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1544E6-6CC3-455A-B317-8BD271896470}" type="datetimeFigureOut">
              <a:rPr lang="en-US" smtClean="0"/>
              <a:t>11/25/2023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5D2BF-AD7E-4F1A-80BA-9CD44C1290FB}" type="slidenum">
              <a:rPr lang="en-US" smtClean="0"/>
              <a:t>‹#›</a:t>
            </a:fld>
            <a:endParaRPr lang="en-US"/>
          </a:p>
        </p:txBody>
      </p:sp>
    </p:spTree>
    <p:extLst>
      <p:ext uri="{BB962C8B-B14F-4D97-AF65-F5344CB8AC3E}">
        <p14:creationId xmlns:p14="http://schemas.microsoft.com/office/powerpoint/2010/main" val="2669383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1544E6-6CC3-455A-B317-8BD271896470}" type="datetimeFigureOut">
              <a:rPr lang="en-US" smtClean="0"/>
              <a:t>11/25/2023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5D2BF-AD7E-4F1A-80BA-9CD44C1290FB}" type="slidenum">
              <a:rPr lang="en-US" smtClean="0"/>
              <a:t>‹#›</a:t>
            </a:fld>
            <a:endParaRPr lang="en-US"/>
          </a:p>
        </p:txBody>
      </p:sp>
    </p:spTree>
    <p:extLst>
      <p:ext uri="{BB962C8B-B14F-4D97-AF65-F5344CB8AC3E}">
        <p14:creationId xmlns:p14="http://schemas.microsoft.com/office/powerpoint/2010/main" val="3474373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535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4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455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685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1544E6-6CC3-455A-B317-8BD271896470}" type="datetimeFigureOut">
              <a:rPr lang="en-US" smtClean="0"/>
              <a:t>11/25/2023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5D2BF-AD7E-4F1A-80BA-9CD44C1290FB}" type="slidenum">
              <a:rPr lang="en-US" smtClean="0"/>
              <a:t>‹#›</a:t>
            </a:fld>
            <a:endParaRPr lang="en-US"/>
          </a:p>
        </p:txBody>
      </p:sp>
    </p:spTree>
    <p:extLst>
      <p:ext uri="{BB962C8B-B14F-4D97-AF65-F5344CB8AC3E}">
        <p14:creationId xmlns:p14="http://schemas.microsoft.com/office/powerpoint/2010/main" val="2519386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51544E6-6CC3-455A-B317-8BD271896470}" type="datetimeFigureOut">
              <a:rPr lang="en-US" smtClean="0"/>
              <a:t>11/25/2023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5D2BF-AD7E-4F1A-80BA-9CD44C1290FB}" type="slidenum">
              <a:rPr lang="en-US" smtClean="0"/>
              <a:t>‹#›</a:t>
            </a:fld>
            <a:endParaRPr lang="en-US"/>
          </a:p>
        </p:txBody>
      </p:sp>
    </p:spTree>
    <p:extLst>
      <p:ext uri="{BB962C8B-B14F-4D97-AF65-F5344CB8AC3E}">
        <p14:creationId xmlns:p14="http://schemas.microsoft.com/office/powerpoint/2010/main" val="107978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1544E6-6CC3-455A-B317-8BD271896470}" type="datetimeFigureOut">
              <a:rPr lang="en-US" smtClean="0"/>
              <a:t>11/25/2023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5D2BF-AD7E-4F1A-80BA-9CD44C1290FB}" type="slidenum">
              <a:rPr lang="en-US" smtClean="0"/>
              <a:t>‹#›</a:t>
            </a:fld>
            <a:endParaRPr lang="en-US"/>
          </a:p>
        </p:txBody>
      </p:sp>
    </p:spTree>
    <p:extLst>
      <p:ext uri="{BB962C8B-B14F-4D97-AF65-F5344CB8AC3E}">
        <p14:creationId xmlns:p14="http://schemas.microsoft.com/office/powerpoint/2010/main" val="861706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1544E6-6CC3-455A-B317-8BD271896470}" type="datetimeFigureOut">
              <a:rPr lang="en-US" smtClean="0"/>
              <a:t>11/25/2023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D5D2BF-AD7E-4F1A-80BA-9CD44C1290FB}" type="slidenum">
              <a:rPr lang="en-US" smtClean="0"/>
              <a:t>‹#›</a:t>
            </a:fld>
            <a:endParaRPr lang="en-US"/>
          </a:p>
        </p:txBody>
      </p:sp>
    </p:spTree>
    <p:extLst>
      <p:ext uri="{BB962C8B-B14F-4D97-AF65-F5344CB8AC3E}">
        <p14:creationId xmlns:p14="http://schemas.microsoft.com/office/powerpoint/2010/main" val="1057367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1544E6-6CC3-455A-B317-8BD271896470}" type="datetimeFigureOut">
              <a:rPr lang="en-US" smtClean="0"/>
              <a:t>11/25/2023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D5D2BF-AD7E-4F1A-80BA-9CD44C1290FB}" type="slidenum">
              <a:rPr lang="en-US" smtClean="0"/>
              <a:t>‹#›</a:t>
            </a:fld>
            <a:endParaRPr lang="en-US"/>
          </a:p>
        </p:txBody>
      </p:sp>
    </p:spTree>
    <p:extLst>
      <p:ext uri="{BB962C8B-B14F-4D97-AF65-F5344CB8AC3E}">
        <p14:creationId xmlns:p14="http://schemas.microsoft.com/office/powerpoint/2010/main" val="3491013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1544E6-6CC3-455A-B317-8BD271896470}" type="datetimeFigureOut">
              <a:rPr lang="en-US" smtClean="0"/>
              <a:t>11/25/2023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D5D2BF-AD7E-4F1A-80BA-9CD44C1290FB}" type="slidenum">
              <a:rPr lang="en-US" smtClean="0"/>
              <a:t>‹#›</a:t>
            </a:fld>
            <a:endParaRPr lang="en-US"/>
          </a:p>
        </p:txBody>
      </p:sp>
    </p:spTree>
    <p:extLst>
      <p:ext uri="{BB962C8B-B14F-4D97-AF65-F5344CB8AC3E}">
        <p14:creationId xmlns:p14="http://schemas.microsoft.com/office/powerpoint/2010/main" val="3464886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51544E6-6CC3-455A-B317-8BD271896470}" type="datetimeFigureOut">
              <a:rPr lang="en-US" smtClean="0"/>
              <a:t>11/25/2023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5D2BF-AD7E-4F1A-80BA-9CD44C1290FB}" type="slidenum">
              <a:rPr lang="en-US" smtClean="0"/>
              <a:t>‹#›</a:t>
            </a:fld>
            <a:endParaRPr lang="en-US"/>
          </a:p>
        </p:txBody>
      </p:sp>
    </p:spTree>
    <p:extLst>
      <p:ext uri="{BB962C8B-B14F-4D97-AF65-F5344CB8AC3E}">
        <p14:creationId xmlns:p14="http://schemas.microsoft.com/office/powerpoint/2010/main" val="3623355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51544E6-6CC3-455A-B317-8BD271896470}" type="datetimeFigureOut">
              <a:rPr lang="en-US" smtClean="0"/>
              <a:t>11/25/2023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5D2BF-AD7E-4F1A-80BA-9CD44C1290FB}" type="slidenum">
              <a:rPr lang="en-US" smtClean="0"/>
              <a:t>‹#›</a:t>
            </a:fld>
            <a:endParaRPr lang="en-US"/>
          </a:p>
        </p:txBody>
      </p:sp>
    </p:spTree>
    <p:extLst>
      <p:ext uri="{BB962C8B-B14F-4D97-AF65-F5344CB8AC3E}">
        <p14:creationId xmlns:p14="http://schemas.microsoft.com/office/powerpoint/2010/main" val="1385387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1544E6-6CC3-455A-B317-8BD271896470}" type="datetimeFigureOut">
              <a:rPr lang="en-US" smtClean="0"/>
              <a:t>11/25/2023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5D2BF-AD7E-4F1A-80BA-9CD44C1290FB}" type="slidenum">
              <a:rPr lang="en-US" smtClean="0"/>
              <a:t>‹#›</a:t>
            </a:fld>
            <a:endParaRPr lang="en-US"/>
          </a:p>
        </p:txBody>
      </p:sp>
    </p:spTree>
    <p:extLst>
      <p:ext uri="{BB962C8B-B14F-4D97-AF65-F5344CB8AC3E}">
        <p14:creationId xmlns:p14="http://schemas.microsoft.com/office/powerpoint/2010/main" val="1795026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image" Target="../media/image2.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image" Target="../media/image2.png"/><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image" Target="../media/image2.png"/><Relationship Id="rId9"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image" Target="../media/image2.png"/><Relationship Id="rId9"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image" Target="../media/image2.png"/><Relationship Id="rId9" Type="http://schemas.openxmlformats.org/officeDocument/2006/relationships/image" Target="../media/image6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slideLayout" Target="../slideLayouts/slideLayout7.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19.emf"/><Relationship Id="rId17"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image" Target="../media/image23.png"/><Relationship Id="rId20" Type="http://schemas.openxmlformats.org/officeDocument/2006/relationships/audio" Target="../media/audio1.wav"/><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18.png"/><Relationship Id="rId5" Type="http://schemas.openxmlformats.org/officeDocument/2006/relationships/audio" Target="../media/audio2.wav"/><Relationship Id="rId15" Type="http://schemas.openxmlformats.org/officeDocument/2006/relationships/image" Target="../media/image22.png"/><Relationship Id="rId23" Type="http://schemas.openxmlformats.org/officeDocument/2006/relationships/audio" Target="../media/audio4.wav"/><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16.emf"/><Relationship Id="rId14" Type="http://schemas.openxmlformats.org/officeDocument/2006/relationships/image" Target="../media/image21.png"/><Relationship Id="rId22"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9.png"/><Relationship Id="rId3" Type="http://schemas.openxmlformats.org/officeDocument/2006/relationships/slideLayout" Target="../slideLayouts/slideLayout7.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19.emf"/><Relationship Id="rId17" Type="http://schemas.openxmlformats.org/officeDocument/2006/relationships/image" Target="../media/image28.png"/><Relationship Id="rId2" Type="http://schemas.openxmlformats.org/officeDocument/2006/relationships/audio" Target="../media/media1.mp3"/><Relationship Id="rId16" Type="http://schemas.openxmlformats.org/officeDocument/2006/relationships/image" Target="../media/image27.png"/><Relationship Id="rId20" Type="http://schemas.openxmlformats.org/officeDocument/2006/relationships/audio" Target="../media/audio1.wav"/><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18.png"/><Relationship Id="rId5" Type="http://schemas.openxmlformats.org/officeDocument/2006/relationships/audio" Target="../media/audio2.wav"/><Relationship Id="rId15" Type="http://schemas.openxmlformats.org/officeDocument/2006/relationships/image" Target="../media/image22.png"/><Relationship Id="rId23" Type="http://schemas.openxmlformats.org/officeDocument/2006/relationships/audio" Target="../media/audio4.wav"/><Relationship Id="rId10" Type="http://schemas.openxmlformats.org/officeDocument/2006/relationships/image" Target="../media/image17.png"/><Relationship Id="rId19" Type="http://schemas.openxmlformats.org/officeDocument/2006/relationships/image" Target="../media/image30.png"/><Relationship Id="rId4" Type="http://schemas.openxmlformats.org/officeDocument/2006/relationships/audio" Target="../media/audio1.wav"/><Relationship Id="rId9" Type="http://schemas.openxmlformats.org/officeDocument/2006/relationships/image" Target="../media/image16.emf"/><Relationship Id="rId14" Type="http://schemas.openxmlformats.org/officeDocument/2006/relationships/image" Target="../media/image21.png"/><Relationship Id="rId22"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33.png"/><Relationship Id="rId3" Type="http://schemas.openxmlformats.org/officeDocument/2006/relationships/slideLayout" Target="../slideLayouts/slideLayout7.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19.emf"/><Relationship Id="rId17"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image" Target="../media/image31.png"/><Relationship Id="rId20" Type="http://schemas.openxmlformats.org/officeDocument/2006/relationships/audio" Target="../media/audio1.wav"/><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18.png"/><Relationship Id="rId5" Type="http://schemas.openxmlformats.org/officeDocument/2006/relationships/audio" Target="../media/audio2.wav"/><Relationship Id="rId15" Type="http://schemas.openxmlformats.org/officeDocument/2006/relationships/image" Target="../media/image22.png"/><Relationship Id="rId23" Type="http://schemas.openxmlformats.org/officeDocument/2006/relationships/audio" Target="../media/audio4.wav"/><Relationship Id="rId10" Type="http://schemas.openxmlformats.org/officeDocument/2006/relationships/image" Target="../media/image17.png"/><Relationship Id="rId19" Type="http://schemas.openxmlformats.org/officeDocument/2006/relationships/image" Target="../media/image34.png"/><Relationship Id="rId4" Type="http://schemas.openxmlformats.org/officeDocument/2006/relationships/audio" Target="../media/audio1.wav"/><Relationship Id="rId9" Type="http://schemas.openxmlformats.org/officeDocument/2006/relationships/image" Target="../media/image16.emf"/><Relationship Id="rId14" Type="http://schemas.openxmlformats.org/officeDocument/2006/relationships/image" Target="../media/image21.png"/><Relationship Id="rId22"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2A58A1DB-F59D-46D7-B80F-2F6FBF735CB1}"/>
              </a:ext>
            </a:extLst>
          </p:cNvPr>
          <p:cNvSpPr/>
          <p:nvPr/>
        </p:nvSpPr>
        <p:spPr>
          <a:xfrm>
            <a:off x="798287" y="598716"/>
            <a:ext cx="10595428" cy="5660571"/>
          </a:xfrm>
          <a:custGeom>
            <a:avLst/>
            <a:gdLst>
              <a:gd name="connsiteX0" fmla="*/ 0 w 7946571"/>
              <a:gd name="connsiteY0" fmla="*/ 0 h 4245428"/>
              <a:gd name="connsiteX1" fmla="*/ 0 w 7946571"/>
              <a:gd name="connsiteY1" fmla="*/ 0 h 4245428"/>
              <a:gd name="connsiteX2" fmla="*/ 7946571 w 7946571"/>
              <a:gd name="connsiteY2" fmla="*/ 0 h 4245428"/>
              <a:gd name="connsiteX3" fmla="*/ 7946571 w 7946571"/>
              <a:gd name="connsiteY3" fmla="*/ 0 h 4245428"/>
              <a:gd name="connsiteX4" fmla="*/ 7946571 w 7946571"/>
              <a:gd name="connsiteY4" fmla="*/ 4245428 h 4245428"/>
              <a:gd name="connsiteX5" fmla="*/ 7946571 w 7946571"/>
              <a:gd name="connsiteY5" fmla="*/ 4245428 h 4245428"/>
              <a:gd name="connsiteX6" fmla="*/ 0 w 7946571"/>
              <a:gd name="connsiteY6" fmla="*/ 4245428 h 4245428"/>
              <a:gd name="connsiteX7" fmla="*/ 0 w 7946571"/>
              <a:gd name="connsiteY7" fmla="*/ 4245428 h 4245428"/>
              <a:gd name="connsiteX8" fmla="*/ 0 w 7946571"/>
              <a:gd name="connsiteY8" fmla="*/ 0 h 424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6571" h="4245428" fill="none" extrusionOk="0">
                <a:moveTo>
                  <a:pt x="0" y="0"/>
                </a:moveTo>
                <a:lnTo>
                  <a:pt x="0" y="0"/>
                </a:lnTo>
                <a:cubicBezTo>
                  <a:pt x="1181922" y="-126796"/>
                  <a:pt x="5055145" y="-73671"/>
                  <a:pt x="7946571" y="0"/>
                </a:cubicBezTo>
                <a:lnTo>
                  <a:pt x="7946571" y="0"/>
                </a:lnTo>
                <a:cubicBezTo>
                  <a:pt x="8072543" y="1180939"/>
                  <a:pt x="7810227" y="2419894"/>
                  <a:pt x="7946571" y="4245428"/>
                </a:cubicBezTo>
                <a:lnTo>
                  <a:pt x="7946571" y="4245428"/>
                </a:lnTo>
                <a:cubicBezTo>
                  <a:pt x="5448349" y="4220469"/>
                  <a:pt x="3907511" y="4318541"/>
                  <a:pt x="0" y="4245428"/>
                </a:cubicBezTo>
                <a:lnTo>
                  <a:pt x="0" y="4245428"/>
                </a:lnTo>
                <a:cubicBezTo>
                  <a:pt x="4539" y="3108532"/>
                  <a:pt x="65979" y="951001"/>
                  <a:pt x="0" y="0"/>
                </a:cubicBezTo>
                <a:close/>
              </a:path>
              <a:path w="7946571" h="4245428" stroke="0" extrusionOk="0">
                <a:moveTo>
                  <a:pt x="0" y="0"/>
                </a:moveTo>
                <a:lnTo>
                  <a:pt x="0" y="0"/>
                </a:lnTo>
                <a:cubicBezTo>
                  <a:pt x="1141930" y="-159798"/>
                  <a:pt x="5688269" y="169519"/>
                  <a:pt x="7946571" y="0"/>
                </a:cubicBezTo>
                <a:lnTo>
                  <a:pt x="7946571" y="0"/>
                </a:lnTo>
                <a:cubicBezTo>
                  <a:pt x="7998368" y="584338"/>
                  <a:pt x="7941729" y="3715102"/>
                  <a:pt x="7946571" y="4245428"/>
                </a:cubicBezTo>
                <a:lnTo>
                  <a:pt x="7946571" y="4245428"/>
                </a:lnTo>
                <a:cubicBezTo>
                  <a:pt x="4300047" y="4273924"/>
                  <a:pt x="1928098" y="4349852"/>
                  <a:pt x="0" y="4245428"/>
                </a:cubicBezTo>
                <a:lnTo>
                  <a:pt x="0" y="4245428"/>
                </a:lnTo>
                <a:cubicBezTo>
                  <a:pt x="-163603" y="2609272"/>
                  <a:pt x="76112" y="664034"/>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xmln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Arial"/>
              <a:ea typeface="思源黑体 CN Medium"/>
            </a:endParaRPr>
          </a:p>
        </p:txBody>
      </p:sp>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22577" y="2034017"/>
            <a:ext cx="12192000" cy="4855028"/>
          </a:xfrm>
          <a:prstGeom prst="rect">
            <a:avLst/>
          </a:prstGeom>
          <a:ln>
            <a:noFill/>
          </a:ln>
        </p:spPr>
      </p:pic>
      <p:pic>
        <p:nvPicPr>
          <p:cNvPr id="5" name="Picture 4">
            <a:extLst>
              <a:ext uri="{FF2B5EF4-FFF2-40B4-BE49-F238E27FC236}">
                <a16:creationId xmlns:a16="http://schemas.microsoft.com/office/drawing/2014/main" id="{BED85A42-4BC2-4DDA-8F05-8DBC4C1DB2DA}"/>
              </a:ext>
            </a:extLst>
          </p:cNvPr>
          <p:cNvPicPr>
            <a:picLocks noChangeAspect="1"/>
          </p:cNvPicPr>
          <p:nvPr/>
        </p:nvPicPr>
        <p:blipFill>
          <a:blip r:embed="rId5"/>
          <a:stretch>
            <a:fillRect/>
          </a:stretch>
        </p:blipFill>
        <p:spPr>
          <a:xfrm>
            <a:off x="235373" y="21593"/>
            <a:ext cx="8112447" cy="3560372"/>
          </a:xfrm>
          <a:prstGeom prst="rect">
            <a:avLst/>
          </a:prstGeom>
        </p:spPr>
      </p:pic>
      <p:pic>
        <p:nvPicPr>
          <p:cNvPr id="9" name="Picture 8">
            <a:extLst>
              <a:ext uri="{FF2B5EF4-FFF2-40B4-BE49-F238E27FC236}">
                <a16:creationId xmlns:a16="http://schemas.microsoft.com/office/drawing/2014/main" id="{B114B50E-2757-4DE4-915F-BCCA0A245FDC}"/>
              </a:ext>
            </a:extLst>
          </p:cNvPr>
          <p:cNvPicPr>
            <a:picLocks noChangeAspect="1"/>
          </p:cNvPicPr>
          <p:nvPr/>
        </p:nvPicPr>
        <p:blipFill>
          <a:blip r:embed="rId6"/>
          <a:stretch>
            <a:fillRect/>
          </a:stretch>
        </p:blipFill>
        <p:spPr>
          <a:xfrm>
            <a:off x="1731806" y="2155377"/>
            <a:ext cx="10672989" cy="2853175"/>
          </a:xfrm>
          <a:prstGeom prst="rect">
            <a:avLst/>
          </a:prstGeom>
        </p:spPr>
      </p:pic>
      <p:pic>
        <p:nvPicPr>
          <p:cNvPr id="8" name="Picture 7">
            <a:extLst>
              <a:ext uri="{FF2B5EF4-FFF2-40B4-BE49-F238E27FC236}">
                <a16:creationId xmlns:a16="http://schemas.microsoft.com/office/drawing/2014/main" id="{25A54F67-4740-405B-9CED-90F0E55B38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6400" y="4461530"/>
            <a:ext cx="1821301" cy="1877885"/>
          </a:xfrm>
          <a:prstGeom prst="rect">
            <a:avLst/>
          </a:prstGeom>
        </p:spPr>
      </p:pic>
      <p:pic>
        <p:nvPicPr>
          <p:cNvPr id="10" name="Picture 9">
            <a:extLst>
              <a:ext uri="{FF2B5EF4-FFF2-40B4-BE49-F238E27FC236}">
                <a16:creationId xmlns:a16="http://schemas.microsoft.com/office/drawing/2014/main" id="{413E48EC-3205-43C5-83AD-594AD3481364}"/>
              </a:ext>
            </a:extLst>
          </p:cNvPr>
          <p:cNvPicPr>
            <a:picLocks noChangeAspect="1"/>
          </p:cNvPicPr>
          <p:nvPr/>
        </p:nvPicPr>
        <p:blipFill rotWithShape="1">
          <a:blip r:embed="rId8"/>
          <a:srcRect l="78548" t="7449" r="-20318" b="66699"/>
          <a:stretch/>
        </p:blipFill>
        <p:spPr>
          <a:xfrm>
            <a:off x="9737514" y="21593"/>
            <a:ext cx="4841239" cy="1908719"/>
          </a:xfrm>
          <a:prstGeom prst="rect">
            <a:avLst/>
          </a:prstGeom>
        </p:spPr>
      </p:pic>
    </p:spTree>
    <p:extLst>
      <p:ext uri="{BB962C8B-B14F-4D97-AF65-F5344CB8AC3E}">
        <p14:creationId xmlns:p14="http://schemas.microsoft.com/office/powerpoint/2010/main" val="2377919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670" y="1243538"/>
            <a:ext cx="1415156" cy="1415156"/>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51529" y="4158338"/>
            <a:ext cx="1799775" cy="1799775"/>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02973"/>
            <a:ext cx="12192000" cy="4855028"/>
          </a:xfrm>
          <a:prstGeom prst="rect">
            <a:avLst/>
          </a:prstGeom>
          <a:ln>
            <a:noFill/>
          </a:ln>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6893241" y="3585033"/>
            <a:ext cx="4204128" cy="3272969"/>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8">
            <a:extLst>
              <a:ext uri="{28A0092B-C50C-407E-A947-70E740481C1C}">
                <a14:useLocalDpi xmlns:a14="http://schemas.microsoft.com/office/drawing/2010/main" val="0"/>
              </a:ext>
            </a:extLst>
          </a:blip>
          <a:srcRect t="27466"/>
          <a:stretch>
            <a:fillRect/>
          </a:stretch>
        </p:blipFill>
        <p:spPr>
          <a:xfrm>
            <a:off x="1340247" y="-228600"/>
            <a:ext cx="8932245" cy="7924800"/>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2" name="Picture 1">
            <a:extLst>
              <a:ext uri="{FF2B5EF4-FFF2-40B4-BE49-F238E27FC236}">
                <a16:creationId xmlns:a16="http://schemas.microsoft.com/office/drawing/2014/main" id="{6BD60AA0-A5E1-4E5C-822B-1A18D4C671EB}"/>
              </a:ext>
            </a:extLst>
          </p:cNvPr>
          <p:cNvPicPr>
            <a:picLocks noChangeAspect="1"/>
          </p:cNvPicPr>
          <p:nvPr/>
        </p:nvPicPr>
        <p:blipFill>
          <a:blip r:embed="rId9"/>
          <a:stretch>
            <a:fillRect/>
          </a:stretch>
        </p:blipFill>
        <p:spPr>
          <a:xfrm>
            <a:off x="1442311" y="737123"/>
            <a:ext cx="8773405" cy="4113759"/>
          </a:xfrm>
          <a:prstGeom prst="rect">
            <a:avLst/>
          </a:prstGeom>
        </p:spPr>
      </p:pic>
    </p:spTree>
    <p:extLst>
      <p:ext uri="{BB962C8B-B14F-4D97-AF65-F5344CB8AC3E}">
        <p14:creationId xmlns:p14="http://schemas.microsoft.com/office/powerpoint/2010/main" val="3963168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06400" y="261812"/>
            <a:ext cx="11413067" cy="6273800"/>
          </a:xfrm>
          <a:prstGeom prst="roundRect">
            <a:avLst>
              <a:gd name="adj" fmla="val 8667"/>
            </a:avLst>
          </a:prstGeom>
          <a:solidFill>
            <a:schemeClr val="bg1">
              <a:alpha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TextBox 11">
            <a:extLst>
              <a:ext uri="{FF2B5EF4-FFF2-40B4-BE49-F238E27FC236}">
                <a16:creationId xmlns:a16="http://schemas.microsoft.com/office/drawing/2014/main" id="{6A301191-F260-4625-92D2-46E13E8B01F4}"/>
              </a:ext>
            </a:extLst>
          </p:cNvPr>
          <p:cNvSpPr txBox="1"/>
          <p:nvPr/>
        </p:nvSpPr>
        <p:spPr>
          <a:xfrm>
            <a:off x="633274" y="464576"/>
            <a:ext cx="6293135" cy="5838008"/>
          </a:xfrm>
          <a:prstGeom prst="rect">
            <a:avLst/>
          </a:prstGeom>
          <a:noFill/>
        </p:spPr>
        <p:txBody>
          <a:bodyPr wrap="square">
            <a:spAutoFit/>
          </a:bodyPr>
          <a:lstStyle/>
          <a:p>
            <a:pPr algn="just"/>
            <a:r>
              <a:rPr lang="en-SG" sz="4667" dirty="0" err="1">
                <a:latin typeface="Cambria" panose="02040503050406030204" pitchFamily="18" charset="0"/>
                <a:ea typeface="Cambria" panose="02040503050406030204" pitchFamily="18" charset="0"/>
              </a:rPr>
              <a:t>Dựa</a:t>
            </a:r>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vào</a:t>
            </a:r>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bản</a:t>
            </a:r>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đồ</a:t>
            </a:r>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địa</a:t>
            </a:r>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hình</a:t>
            </a:r>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phần</a:t>
            </a:r>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đất</a:t>
            </a:r>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liền</a:t>
            </a:r>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Việt</a:t>
            </a:r>
            <a:r>
              <a:rPr lang="en-SG" sz="4667" dirty="0">
                <a:latin typeface="Cambria" panose="02040503050406030204" pitchFamily="18" charset="0"/>
                <a:ea typeface="Cambria" panose="02040503050406030204" pitchFamily="18" charset="0"/>
              </a:rPr>
              <a:t> Nam ở </a:t>
            </a:r>
            <a:r>
              <a:rPr lang="en-SG" sz="4667" dirty="0" err="1">
                <a:latin typeface="Cambria" panose="02040503050406030204" pitchFamily="18" charset="0"/>
                <a:ea typeface="Cambria" panose="02040503050406030204" pitchFamily="18" charset="0"/>
              </a:rPr>
              <a:t>bài</a:t>
            </a:r>
            <a:r>
              <a:rPr lang="en-SG" sz="4667" dirty="0">
                <a:latin typeface="Cambria" panose="02040503050406030204" pitchFamily="18" charset="0"/>
                <a:ea typeface="Cambria" panose="02040503050406030204" pitchFamily="18" charset="0"/>
              </a:rPr>
              <a:t> 1, </a:t>
            </a:r>
            <a:r>
              <a:rPr lang="en-SG" sz="4667" dirty="0" err="1">
                <a:latin typeface="Cambria" panose="02040503050406030204" pitchFamily="18" charset="0"/>
                <a:ea typeface="Cambria" panose="02040503050406030204" pitchFamily="18" charset="0"/>
              </a:rPr>
              <a:t>trang</a:t>
            </a:r>
            <a:r>
              <a:rPr lang="en-SG" sz="4667" dirty="0">
                <a:latin typeface="Cambria" panose="02040503050406030204" pitchFamily="18" charset="0"/>
                <a:ea typeface="Cambria" panose="02040503050406030204" pitchFamily="18" charset="0"/>
              </a:rPr>
              <a:t> 7 </a:t>
            </a:r>
            <a:r>
              <a:rPr lang="en-SG" sz="4667" dirty="0" err="1">
                <a:latin typeface="Cambria" panose="02040503050406030204" pitchFamily="18" charset="0"/>
                <a:ea typeface="Cambria" panose="02040503050406030204" pitchFamily="18" charset="0"/>
              </a:rPr>
              <a:t>và</a:t>
            </a:r>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thông</a:t>
            </a:r>
            <a:r>
              <a:rPr lang="en-SG" sz="4667" dirty="0">
                <a:latin typeface="Cambria" panose="02040503050406030204" pitchFamily="18" charset="0"/>
                <a:ea typeface="Cambria" panose="02040503050406030204" pitchFamily="18" charset="0"/>
              </a:rPr>
              <a:t> tin, </a:t>
            </a:r>
            <a:r>
              <a:rPr lang="en-SG" sz="4667" dirty="0" err="1">
                <a:latin typeface="Cambria" panose="02040503050406030204" pitchFamily="18" charset="0"/>
                <a:ea typeface="Cambria" panose="02040503050406030204" pitchFamily="18" charset="0"/>
              </a:rPr>
              <a:t>em</a:t>
            </a:r>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hãy</a:t>
            </a:r>
            <a:r>
              <a:rPr lang="en-SG" sz="4667" dirty="0">
                <a:latin typeface="Cambria" panose="02040503050406030204" pitchFamily="18" charset="0"/>
                <a:ea typeface="Cambria" panose="02040503050406030204" pitchFamily="18" charset="0"/>
              </a:rPr>
              <a:t>:</a:t>
            </a:r>
          </a:p>
          <a:p>
            <a:pPr algn="just"/>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Xác</a:t>
            </a:r>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định</a:t>
            </a:r>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vị</a:t>
            </a:r>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trí</a:t>
            </a:r>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thông</a:t>
            </a:r>
            <a:r>
              <a:rPr lang="en-SG" sz="4667" dirty="0">
                <a:latin typeface="Cambria" panose="02040503050406030204" pitchFamily="18" charset="0"/>
                <a:ea typeface="Cambria" panose="02040503050406030204" pitchFamily="18" charset="0"/>
              </a:rPr>
              <a:t> tin </a:t>
            </a:r>
            <a:r>
              <a:rPr lang="en-SG" sz="4667" dirty="0" err="1">
                <a:latin typeface="Cambria" panose="02040503050406030204" pitchFamily="18" charset="0"/>
                <a:ea typeface="Cambria" panose="02040503050406030204" pitchFamily="18" charset="0"/>
              </a:rPr>
              <a:t>trên</a:t>
            </a:r>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bản</a:t>
            </a:r>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đồ</a:t>
            </a:r>
            <a:r>
              <a:rPr lang="en-SG" sz="4667" dirty="0">
                <a:latin typeface="Cambria" panose="02040503050406030204" pitchFamily="18" charset="0"/>
                <a:ea typeface="Cambria" panose="02040503050406030204" pitchFamily="18" charset="0"/>
              </a:rPr>
              <a:t>.</a:t>
            </a:r>
          </a:p>
          <a:p>
            <a:pPr algn="just"/>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Kể</a:t>
            </a:r>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tên</a:t>
            </a:r>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một</a:t>
            </a:r>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số</a:t>
            </a:r>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tên</a:t>
            </a:r>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gọi</a:t>
            </a:r>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khác</a:t>
            </a:r>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của</a:t>
            </a:r>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sông</a:t>
            </a:r>
            <a:r>
              <a:rPr lang="en-SG" sz="4667" dirty="0">
                <a:latin typeface="Cambria" panose="02040503050406030204" pitchFamily="18" charset="0"/>
                <a:ea typeface="Cambria" panose="02040503050406030204" pitchFamily="18" charset="0"/>
              </a:rPr>
              <a:t> </a:t>
            </a:r>
            <a:r>
              <a:rPr lang="en-SG" sz="4667" dirty="0" err="1">
                <a:latin typeface="Cambria" panose="02040503050406030204" pitchFamily="18" charset="0"/>
                <a:ea typeface="Cambria" panose="02040503050406030204" pitchFamily="18" charset="0"/>
              </a:rPr>
              <a:t>Hồng</a:t>
            </a:r>
            <a:r>
              <a:rPr lang="en-SG" sz="4667" dirty="0">
                <a:latin typeface="Cambria" panose="02040503050406030204" pitchFamily="18" charset="0"/>
                <a:ea typeface="Cambria" panose="02040503050406030204" pitchFamily="18" charset="0"/>
              </a:rPr>
              <a:t>.</a:t>
            </a:r>
          </a:p>
        </p:txBody>
      </p:sp>
      <p:pic>
        <p:nvPicPr>
          <p:cNvPr id="13" name="Picture 12">
            <a:extLst>
              <a:ext uri="{FF2B5EF4-FFF2-40B4-BE49-F238E27FC236}">
                <a16:creationId xmlns:a16="http://schemas.microsoft.com/office/drawing/2014/main" id="{9C1386F2-3D27-4179-947F-562978252A3A}"/>
              </a:ext>
            </a:extLst>
          </p:cNvPr>
          <p:cNvPicPr>
            <a:picLocks noChangeAspect="1"/>
          </p:cNvPicPr>
          <p:nvPr/>
        </p:nvPicPr>
        <p:blipFill>
          <a:blip r:embed="rId2"/>
          <a:stretch>
            <a:fillRect/>
          </a:stretch>
        </p:blipFill>
        <p:spPr>
          <a:xfrm>
            <a:off x="7275269" y="261813"/>
            <a:ext cx="4916732" cy="6586959"/>
          </a:xfrm>
          <a:prstGeom prst="rect">
            <a:avLst/>
          </a:prstGeom>
        </p:spPr>
      </p:pic>
    </p:spTree>
    <p:extLst>
      <p:ext uri="{BB962C8B-B14F-4D97-AF65-F5344CB8AC3E}">
        <p14:creationId xmlns:p14="http://schemas.microsoft.com/office/powerpoint/2010/main" val="4203194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D0A9A7D-EE21-497A-B62C-C3B4205D8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77801"/>
            <a:ext cx="11887200" cy="7265465"/>
          </a:xfrm>
          <a:prstGeom prst="rect">
            <a:avLst/>
          </a:prstGeom>
          <a:noFill/>
          <a:ln w="9525">
            <a:solidFill>
              <a:srgbClr val="FF0000"/>
            </a:solidFill>
            <a:miter lim="800000"/>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pic>
      <p:sp>
        <p:nvSpPr>
          <p:cNvPr id="3" name="Freeform 18">
            <a:extLst>
              <a:ext uri="{FF2B5EF4-FFF2-40B4-BE49-F238E27FC236}">
                <a16:creationId xmlns:a16="http://schemas.microsoft.com/office/drawing/2014/main" id="{5A4FE22B-7DBB-4FA6-91F9-0F970E2AD987}"/>
              </a:ext>
            </a:extLst>
          </p:cNvPr>
          <p:cNvSpPr/>
          <p:nvPr/>
        </p:nvSpPr>
        <p:spPr>
          <a:xfrm>
            <a:off x="4470400" y="1701801"/>
            <a:ext cx="3054336" cy="2975927"/>
          </a:xfrm>
          <a:custGeom>
            <a:avLst/>
            <a:gdLst>
              <a:gd name="connsiteX0" fmla="*/ 0 w 2647950"/>
              <a:gd name="connsiteY0" fmla="*/ 0 h 2628900"/>
              <a:gd name="connsiteX1" fmla="*/ 104775 w 2647950"/>
              <a:gd name="connsiteY1" fmla="*/ 266700 h 2628900"/>
              <a:gd name="connsiteX2" fmla="*/ 133350 w 2647950"/>
              <a:gd name="connsiteY2" fmla="*/ 295275 h 2628900"/>
              <a:gd name="connsiteX3" fmla="*/ 542925 w 2647950"/>
              <a:gd name="connsiteY3" fmla="*/ 361950 h 2628900"/>
              <a:gd name="connsiteX4" fmla="*/ 657225 w 2647950"/>
              <a:gd name="connsiteY4" fmla="*/ 523875 h 2628900"/>
              <a:gd name="connsiteX5" fmla="*/ 981075 w 2647950"/>
              <a:gd name="connsiteY5" fmla="*/ 523875 h 2628900"/>
              <a:gd name="connsiteX6" fmla="*/ 1181100 w 2647950"/>
              <a:gd name="connsiteY6" fmla="*/ 1228725 h 2628900"/>
              <a:gd name="connsiteX7" fmla="*/ 1352550 w 2647950"/>
              <a:gd name="connsiteY7" fmla="*/ 1543050 h 2628900"/>
              <a:gd name="connsiteX8" fmla="*/ 1533525 w 2647950"/>
              <a:gd name="connsiteY8" fmla="*/ 1743075 h 2628900"/>
              <a:gd name="connsiteX9" fmla="*/ 1609725 w 2647950"/>
              <a:gd name="connsiteY9" fmla="*/ 1704975 h 2628900"/>
              <a:gd name="connsiteX10" fmla="*/ 1676400 w 2647950"/>
              <a:gd name="connsiteY10" fmla="*/ 1895475 h 2628900"/>
              <a:gd name="connsiteX11" fmla="*/ 1838325 w 2647950"/>
              <a:gd name="connsiteY11" fmla="*/ 2124075 h 2628900"/>
              <a:gd name="connsiteX12" fmla="*/ 1952625 w 2647950"/>
              <a:gd name="connsiteY12" fmla="*/ 2343150 h 2628900"/>
              <a:gd name="connsiteX13" fmla="*/ 1905000 w 2647950"/>
              <a:gd name="connsiteY13" fmla="*/ 2428875 h 2628900"/>
              <a:gd name="connsiteX14" fmla="*/ 1952625 w 2647950"/>
              <a:gd name="connsiteY14" fmla="*/ 2457450 h 2628900"/>
              <a:gd name="connsiteX15" fmla="*/ 2209800 w 2647950"/>
              <a:gd name="connsiteY15" fmla="*/ 2362200 h 2628900"/>
              <a:gd name="connsiteX16" fmla="*/ 2362200 w 2647950"/>
              <a:gd name="connsiteY16" fmla="*/ 2533650 h 2628900"/>
              <a:gd name="connsiteX17" fmla="*/ 2571750 w 2647950"/>
              <a:gd name="connsiteY17" fmla="*/ 2476500 h 2628900"/>
              <a:gd name="connsiteX18" fmla="*/ 2647950 w 2647950"/>
              <a:gd name="connsiteY18" fmla="*/ 2628900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7950" h="2628900">
                <a:moveTo>
                  <a:pt x="0" y="0"/>
                </a:moveTo>
                <a:cubicBezTo>
                  <a:pt x="41275" y="108744"/>
                  <a:pt x="82550" y="217488"/>
                  <a:pt x="104775" y="266700"/>
                </a:cubicBezTo>
                <a:cubicBezTo>
                  <a:pt x="127000" y="315912"/>
                  <a:pt x="60325" y="279400"/>
                  <a:pt x="133350" y="295275"/>
                </a:cubicBezTo>
                <a:cubicBezTo>
                  <a:pt x="206375" y="311150"/>
                  <a:pt x="455613" y="323850"/>
                  <a:pt x="542925" y="361950"/>
                </a:cubicBezTo>
                <a:cubicBezTo>
                  <a:pt x="630238" y="400050"/>
                  <a:pt x="584200" y="496888"/>
                  <a:pt x="657225" y="523875"/>
                </a:cubicBezTo>
                <a:cubicBezTo>
                  <a:pt x="730250" y="550863"/>
                  <a:pt x="893763" y="406400"/>
                  <a:pt x="981075" y="523875"/>
                </a:cubicBezTo>
                <a:cubicBezTo>
                  <a:pt x="1068387" y="641350"/>
                  <a:pt x="1119188" y="1058863"/>
                  <a:pt x="1181100" y="1228725"/>
                </a:cubicBezTo>
                <a:cubicBezTo>
                  <a:pt x="1243013" y="1398588"/>
                  <a:pt x="1293813" y="1457325"/>
                  <a:pt x="1352550" y="1543050"/>
                </a:cubicBezTo>
                <a:cubicBezTo>
                  <a:pt x="1411287" y="1628775"/>
                  <a:pt x="1490663" y="1716088"/>
                  <a:pt x="1533525" y="1743075"/>
                </a:cubicBezTo>
                <a:cubicBezTo>
                  <a:pt x="1576387" y="1770062"/>
                  <a:pt x="1585913" y="1679575"/>
                  <a:pt x="1609725" y="1704975"/>
                </a:cubicBezTo>
                <a:cubicBezTo>
                  <a:pt x="1633538" y="1730375"/>
                  <a:pt x="1638300" y="1825625"/>
                  <a:pt x="1676400" y="1895475"/>
                </a:cubicBezTo>
                <a:cubicBezTo>
                  <a:pt x="1714500" y="1965325"/>
                  <a:pt x="1792288" y="2049463"/>
                  <a:pt x="1838325" y="2124075"/>
                </a:cubicBezTo>
                <a:cubicBezTo>
                  <a:pt x="1884362" y="2198687"/>
                  <a:pt x="1941513" y="2292350"/>
                  <a:pt x="1952625" y="2343150"/>
                </a:cubicBezTo>
                <a:cubicBezTo>
                  <a:pt x="1963738" y="2393950"/>
                  <a:pt x="1905000" y="2409825"/>
                  <a:pt x="1905000" y="2428875"/>
                </a:cubicBezTo>
                <a:cubicBezTo>
                  <a:pt x="1905000" y="2447925"/>
                  <a:pt x="1901825" y="2468563"/>
                  <a:pt x="1952625" y="2457450"/>
                </a:cubicBezTo>
                <a:cubicBezTo>
                  <a:pt x="2003425" y="2446338"/>
                  <a:pt x="2141537" y="2349500"/>
                  <a:pt x="2209800" y="2362200"/>
                </a:cubicBezTo>
                <a:cubicBezTo>
                  <a:pt x="2278063" y="2374900"/>
                  <a:pt x="2301875" y="2514600"/>
                  <a:pt x="2362200" y="2533650"/>
                </a:cubicBezTo>
                <a:cubicBezTo>
                  <a:pt x="2422525" y="2552700"/>
                  <a:pt x="2524125" y="2460625"/>
                  <a:pt x="2571750" y="2476500"/>
                </a:cubicBezTo>
                <a:cubicBezTo>
                  <a:pt x="2619375" y="2492375"/>
                  <a:pt x="2633662" y="2560637"/>
                  <a:pt x="2647950" y="2628900"/>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sz="2400"/>
          </a:p>
        </p:txBody>
      </p:sp>
    </p:spTree>
    <p:extLst>
      <p:ext uri="{BB962C8B-B14F-4D97-AF65-F5344CB8AC3E}">
        <p14:creationId xmlns:p14="http://schemas.microsoft.com/office/powerpoint/2010/main" val="3119694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
            <a:extLst>
              <a:ext uri="{FF2B5EF4-FFF2-40B4-BE49-F238E27FC236}">
                <a16:creationId xmlns:a16="http://schemas.microsoft.com/office/drawing/2014/main" id="{BEF2A3DD-3C59-806D-6C08-2E6D801DD0D1}"/>
              </a:ext>
            </a:extLst>
          </p:cNvPr>
          <p:cNvSpPr txBox="1"/>
          <p:nvPr/>
        </p:nvSpPr>
        <p:spPr>
          <a:xfrm>
            <a:off x="2827178" y="97552"/>
            <a:ext cx="6537645" cy="91300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243309"/>
            <a:r>
              <a:rPr lang="vi-VN" sz="5333" b="1" dirty="0">
                <a:solidFill>
                  <a:prstClr val="black"/>
                </a:solidFill>
                <a:latin typeface="Cambria" panose="02040503050406030204" pitchFamily="18" charset="0"/>
                <a:ea typeface="Cambria" panose="02040503050406030204" pitchFamily="18" charset="0"/>
                <a:cs typeface="Calibri" panose="020F0502020204030204" pitchFamily="34" charset="0"/>
              </a:rPr>
              <a:t>Vị trí của sông Hồng</a:t>
            </a:r>
            <a:endParaRPr lang="en-US" sz="5333" b="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6" name="Rectangle 5"/>
          <p:cNvSpPr/>
          <p:nvPr/>
        </p:nvSpPr>
        <p:spPr>
          <a:xfrm>
            <a:off x="101601" y="1142279"/>
            <a:ext cx="10363200" cy="368338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tabLst>
                <a:tab pos="340351" algn="l"/>
              </a:tabLst>
            </a:pPr>
            <a:r>
              <a:rPr lang="vi-VN" sz="4667" dirty="0">
                <a:latin typeface="Times New Roman" panose="02020603050405020304" pitchFamily="18" charset="0"/>
                <a:ea typeface="Times New Roman" panose="02020603050405020304" pitchFamily="18" charset="0"/>
              </a:rPr>
              <a:t>Sông Hồng bắt nguồn từ Trung Quốc</a:t>
            </a:r>
            <a:r>
              <a:rPr lang="en-US" sz="4667" dirty="0">
                <a:latin typeface="Times New Roman" panose="02020603050405020304" pitchFamily="18" charset="0"/>
                <a:ea typeface="Times New Roman" panose="02020603050405020304" pitchFamily="18" charset="0"/>
              </a:rPr>
              <a:t>.</a:t>
            </a:r>
            <a:r>
              <a:rPr lang="vi-VN" sz="4667" dirty="0">
                <a:latin typeface="Times New Roman" panose="02020603050405020304" pitchFamily="18" charset="0"/>
                <a:ea typeface="Times New Roman" panose="02020603050405020304" pitchFamily="18" charset="0"/>
              </a:rPr>
              <a:t> Phần chảy vào lãnh thổ Việt Nam dài khoảng 556km. Từ huyện Bát Xát (Lào Cai) đổ ra biển ở cửa Ba Lạt – ranh giới giữa tỉnh Thái Bình và tỉnh Nam Định.</a:t>
            </a:r>
            <a:endParaRPr lang="en-US" sz="4667" dirty="0"/>
          </a:p>
        </p:txBody>
      </p:sp>
      <p:sp>
        <p:nvSpPr>
          <p:cNvPr id="4" name="Freeform 2"/>
          <p:cNvSpPr/>
          <p:nvPr/>
        </p:nvSpPr>
        <p:spPr>
          <a:xfrm>
            <a:off x="10464801" y="-127000"/>
            <a:ext cx="1904409" cy="2082800"/>
          </a:xfrm>
          <a:custGeom>
            <a:avLst/>
            <a:gdLst/>
            <a:ahLst/>
            <a:cxnLst/>
            <a:rect l="l" t="t" r="r" b="b"/>
            <a:pathLst>
              <a:path w="517322" h="556260">
                <a:moveTo>
                  <a:pt x="0" y="0"/>
                </a:moveTo>
                <a:lnTo>
                  <a:pt x="517322" y="0"/>
                </a:lnTo>
                <a:lnTo>
                  <a:pt x="517322" y="556260"/>
                </a:lnTo>
                <a:lnTo>
                  <a:pt x="0" y="556260"/>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5" name="文本框 14">
            <a:extLst>
              <a:ext uri="{FF2B5EF4-FFF2-40B4-BE49-F238E27FC236}">
                <a16:creationId xmlns:a16="http://schemas.microsoft.com/office/drawing/2014/main" id="{033E0258-EB5C-4118-A062-D952F9E0F200}"/>
              </a:ext>
            </a:extLst>
          </p:cNvPr>
          <p:cNvSpPr txBox="1"/>
          <p:nvPr/>
        </p:nvSpPr>
        <p:spPr>
          <a:xfrm>
            <a:off x="508001" y="5054600"/>
            <a:ext cx="11175999" cy="152875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243309"/>
            <a:r>
              <a:rPr lang="vi-VN" sz="4667" b="1" dirty="0">
                <a:solidFill>
                  <a:prstClr val="black"/>
                </a:solidFill>
                <a:latin typeface="+mj-lt"/>
                <a:ea typeface="Cambria" panose="02040503050406030204" pitchFamily="18" charset="0"/>
                <a:cs typeface="Calibri" panose="020F0502020204030204" pitchFamily="34" charset="0"/>
              </a:rPr>
              <a:t>Sông Hồng còn có tên gọi khác: </a:t>
            </a:r>
            <a:r>
              <a:rPr lang="en-SG" sz="4667" dirty="0" err="1">
                <a:latin typeface="Times New Roman" panose="02020603050405020304" pitchFamily="18" charset="0"/>
                <a:cs typeface="Times New Roman" panose="02020603050405020304" pitchFamily="18" charset="0"/>
              </a:rPr>
              <a:t>Nhị</a:t>
            </a:r>
            <a:r>
              <a:rPr lang="en-SG" sz="4667" dirty="0">
                <a:latin typeface="Times New Roman" panose="02020603050405020304" pitchFamily="18" charset="0"/>
                <a:cs typeface="Times New Roman" panose="02020603050405020304" pitchFamily="18" charset="0"/>
              </a:rPr>
              <a:t> </a:t>
            </a:r>
            <a:r>
              <a:rPr lang="en-SG" sz="4667" dirty="0" err="1">
                <a:latin typeface="Times New Roman" panose="02020603050405020304" pitchFamily="18" charset="0"/>
                <a:cs typeface="Times New Roman" panose="02020603050405020304" pitchFamily="18" charset="0"/>
              </a:rPr>
              <a:t>Hà</a:t>
            </a:r>
            <a:r>
              <a:rPr lang="en-SG" sz="4667" dirty="0">
                <a:latin typeface="Times New Roman" panose="02020603050405020304" pitchFamily="18" charset="0"/>
                <a:cs typeface="Times New Roman" panose="02020603050405020304" pitchFamily="18" charset="0"/>
              </a:rPr>
              <a:t>,</a:t>
            </a:r>
            <a:endParaRPr lang="vi-VN" sz="4667" dirty="0">
              <a:latin typeface="Times New Roman" panose="02020603050405020304" pitchFamily="18" charset="0"/>
              <a:cs typeface="Times New Roman" panose="02020603050405020304" pitchFamily="18" charset="0"/>
            </a:endParaRPr>
          </a:p>
          <a:p>
            <a:pPr algn="ctr" defTabSz="243309"/>
            <a:r>
              <a:rPr lang="en-SG" sz="4667" dirty="0">
                <a:latin typeface="Times New Roman" panose="02020603050405020304" pitchFamily="18" charset="0"/>
                <a:cs typeface="Times New Roman" panose="02020603050405020304" pitchFamily="18" charset="0"/>
              </a:rPr>
              <a:t> </a:t>
            </a:r>
            <a:r>
              <a:rPr lang="en-SG" sz="4667" dirty="0" err="1">
                <a:latin typeface="Times New Roman" panose="02020603050405020304" pitchFamily="18" charset="0"/>
                <a:cs typeface="Times New Roman" panose="02020603050405020304" pitchFamily="18" charset="0"/>
              </a:rPr>
              <a:t>Hồng</a:t>
            </a:r>
            <a:r>
              <a:rPr lang="en-SG" sz="4667" dirty="0">
                <a:latin typeface="Times New Roman" panose="02020603050405020304" pitchFamily="18" charset="0"/>
                <a:cs typeface="Times New Roman" panose="02020603050405020304" pitchFamily="18" charset="0"/>
              </a:rPr>
              <a:t> </a:t>
            </a:r>
            <a:r>
              <a:rPr lang="en-SG" sz="4667" dirty="0" err="1">
                <a:latin typeface="Times New Roman" panose="02020603050405020304" pitchFamily="18" charset="0"/>
                <a:cs typeface="Times New Roman" panose="02020603050405020304" pitchFamily="18" charset="0"/>
              </a:rPr>
              <a:t>Hà</a:t>
            </a:r>
            <a:r>
              <a:rPr lang="en-SG" sz="4667" dirty="0">
                <a:latin typeface="Times New Roman" panose="02020603050405020304" pitchFamily="18" charset="0"/>
                <a:cs typeface="Times New Roman" panose="02020603050405020304" pitchFamily="18" charset="0"/>
              </a:rPr>
              <a:t>,</a:t>
            </a:r>
            <a:r>
              <a:rPr lang="vi-VN" sz="4667" dirty="0">
                <a:latin typeface="Times New Roman" panose="02020603050405020304" pitchFamily="18" charset="0"/>
                <a:cs typeface="Times New Roman" panose="02020603050405020304" pitchFamily="18" charset="0"/>
              </a:rPr>
              <a:t> sông Cái,...</a:t>
            </a:r>
            <a:endParaRPr lang="en-US" sz="4667"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62024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80">
                                          <p:stCondLst>
                                            <p:cond delay="0"/>
                                          </p:stCondLst>
                                        </p:cTn>
                                        <p:tgtEl>
                                          <p:spTgt spid="5"/>
                                        </p:tgtEl>
                                      </p:cBhvr>
                                    </p:animEffect>
                                    <p:anim calcmode="lin" valueType="num">
                                      <p:cBhvr>
                                        <p:cTn id="2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8" dur="26">
                                          <p:stCondLst>
                                            <p:cond delay="650"/>
                                          </p:stCondLst>
                                        </p:cTn>
                                        <p:tgtEl>
                                          <p:spTgt spid="5"/>
                                        </p:tgtEl>
                                      </p:cBhvr>
                                      <p:to x="100000" y="60000"/>
                                    </p:animScale>
                                    <p:animScale>
                                      <p:cBhvr>
                                        <p:cTn id="29" dur="166" decel="50000">
                                          <p:stCondLst>
                                            <p:cond delay="676"/>
                                          </p:stCondLst>
                                        </p:cTn>
                                        <p:tgtEl>
                                          <p:spTgt spid="5"/>
                                        </p:tgtEl>
                                      </p:cBhvr>
                                      <p:to x="100000" y="100000"/>
                                    </p:animScale>
                                    <p:animScale>
                                      <p:cBhvr>
                                        <p:cTn id="30" dur="26">
                                          <p:stCondLst>
                                            <p:cond delay="1312"/>
                                          </p:stCondLst>
                                        </p:cTn>
                                        <p:tgtEl>
                                          <p:spTgt spid="5"/>
                                        </p:tgtEl>
                                      </p:cBhvr>
                                      <p:to x="100000" y="80000"/>
                                    </p:animScale>
                                    <p:animScale>
                                      <p:cBhvr>
                                        <p:cTn id="31" dur="166" decel="50000">
                                          <p:stCondLst>
                                            <p:cond delay="1338"/>
                                          </p:stCondLst>
                                        </p:cTn>
                                        <p:tgtEl>
                                          <p:spTgt spid="5"/>
                                        </p:tgtEl>
                                      </p:cBhvr>
                                      <p:to x="100000" y="100000"/>
                                    </p:animScale>
                                    <p:animScale>
                                      <p:cBhvr>
                                        <p:cTn id="32" dur="26">
                                          <p:stCondLst>
                                            <p:cond delay="1642"/>
                                          </p:stCondLst>
                                        </p:cTn>
                                        <p:tgtEl>
                                          <p:spTgt spid="5"/>
                                        </p:tgtEl>
                                      </p:cBhvr>
                                      <p:to x="100000" y="90000"/>
                                    </p:animScale>
                                    <p:animScale>
                                      <p:cBhvr>
                                        <p:cTn id="33" dur="166" decel="50000">
                                          <p:stCondLst>
                                            <p:cond delay="1668"/>
                                          </p:stCondLst>
                                        </p:cTn>
                                        <p:tgtEl>
                                          <p:spTgt spid="5"/>
                                        </p:tgtEl>
                                      </p:cBhvr>
                                      <p:to x="100000" y="100000"/>
                                    </p:animScale>
                                    <p:animScale>
                                      <p:cBhvr>
                                        <p:cTn id="34" dur="26">
                                          <p:stCondLst>
                                            <p:cond delay="1808"/>
                                          </p:stCondLst>
                                        </p:cTn>
                                        <p:tgtEl>
                                          <p:spTgt spid="5"/>
                                        </p:tgtEl>
                                      </p:cBhvr>
                                      <p:to x="100000" y="95000"/>
                                    </p:animScale>
                                    <p:animScale>
                                      <p:cBhvr>
                                        <p:cTn id="3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670" y="1243538"/>
            <a:ext cx="1415156" cy="1415156"/>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51529" y="4158338"/>
            <a:ext cx="1799775" cy="1799775"/>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02973"/>
            <a:ext cx="12192000" cy="4855028"/>
          </a:xfrm>
          <a:prstGeom prst="rect">
            <a:avLst/>
          </a:prstGeom>
          <a:ln>
            <a:noFill/>
          </a:ln>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6893241" y="3585033"/>
            <a:ext cx="4204128" cy="3272969"/>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8">
            <a:extLst>
              <a:ext uri="{28A0092B-C50C-407E-A947-70E740481C1C}">
                <a14:useLocalDpi xmlns:a14="http://schemas.microsoft.com/office/drawing/2010/main" val="0"/>
              </a:ext>
            </a:extLst>
          </a:blip>
          <a:srcRect t="27466"/>
          <a:stretch>
            <a:fillRect/>
          </a:stretch>
        </p:blipFill>
        <p:spPr>
          <a:xfrm>
            <a:off x="1438397" y="-1346200"/>
            <a:ext cx="9839204" cy="9652000"/>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20" name="Picture 19">
            <a:extLst>
              <a:ext uri="{FF2B5EF4-FFF2-40B4-BE49-F238E27FC236}">
                <a16:creationId xmlns:a16="http://schemas.microsoft.com/office/drawing/2014/main" id="{EC39B707-DBBA-4E67-B7EC-0ADD7E5D9DD2}"/>
              </a:ext>
            </a:extLst>
          </p:cNvPr>
          <p:cNvPicPr>
            <a:picLocks noChangeAspect="1"/>
          </p:cNvPicPr>
          <p:nvPr/>
        </p:nvPicPr>
        <p:blipFill>
          <a:blip r:embed="rId9"/>
          <a:stretch>
            <a:fillRect/>
          </a:stretch>
        </p:blipFill>
        <p:spPr>
          <a:xfrm>
            <a:off x="-406400" y="-77485"/>
            <a:ext cx="13004800" cy="5472357"/>
          </a:xfrm>
          <a:prstGeom prst="rect">
            <a:avLst/>
          </a:prstGeom>
        </p:spPr>
      </p:pic>
    </p:spTree>
    <p:extLst>
      <p:ext uri="{BB962C8B-B14F-4D97-AF65-F5344CB8AC3E}">
        <p14:creationId xmlns:p14="http://schemas.microsoft.com/office/powerpoint/2010/main" val="762158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06400" y="261812"/>
            <a:ext cx="11413067" cy="6273800"/>
          </a:xfrm>
          <a:prstGeom prst="roundRect">
            <a:avLst>
              <a:gd name="adj" fmla="val 8667"/>
            </a:avLst>
          </a:prstGeom>
          <a:solidFill>
            <a:schemeClr val="bg1">
              <a:alpha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0" name="Picture 19"/>
          <p:cNvPicPr>
            <a:picLocks noChangeAspect="1"/>
          </p:cNvPicPr>
          <p:nvPr/>
        </p:nvPicPr>
        <p:blipFill>
          <a:blip r:embed="rId2"/>
          <a:stretch>
            <a:fillRect/>
          </a:stretch>
        </p:blipFill>
        <p:spPr>
          <a:xfrm>
            <a:off x="7441045" y="4222410"/>
            <a:ext cx="4378423" cy="2731839"/>
          </a:xfrm>
          <a:prstGeom prst="rect">
            <a:avLst/>
          </a:prstGeom>
        </p:spPr>
      </p:pic>
      <p:sp>
        <p:nvSpPr>
          <p:cNvPr id="3" name="TextBox 2">
            <a:extLst>
              <a:ext uri="{FF2B5EF4-FFF2-40B4-BE49-F238E27FC236}">
                <a16:creationId xmlns:a16="http://schemas.microsoft.com/office/drawing/2014/main" id="{E9486476-D717-40BF-BE9C-A0BB282EB179}"/>
              </a:ext>
            </a:extLst>
          </p:cNvPr>
          <p:cNvSpPr txBox="1"/>
          <p:nvPr/>
        </p:nvSpPr>
        <p:spPr>
          <a:xfrm>
            <a:off x="1507067" y="333324"/>
            <a:ext cx="8839200" cy="1733680"/>
          </a:xfrm>
          <a:prstGeom prst="rect">
            <a:avLst/>
          </a:prstGeom>
          <a:noFill/>
        </p:spPr>
        <p:txBody>
          <a:bodyPr wrap="square" rtlCol="0">
            <a:spAutoFit/>
          </a:bodyPr>
          <a:lstStyle/>
          <a:p>
            <a:pPr algn="ctr"/>
            <a:r>
              <a:rPr lang="vi-VN" sz="5333" dirty="0">
                <a:solidFill>
                  <a:srgbClr val="FF0000"/>
                </a:solidFill>
                <a:latin typeface="Cambria" panose="02040503050406030204" pitchFamily="18" charset="0"/>
                <a:ea typeface="Cambria" panose="02040503050406030204" pitchFamily="18" charset="0"/>
              </a:rPr>
              <a:t>a) Một số thành tựu tiêu biểu của văn minh sông Hồng</a:t>
            </a:r>
            <a:endParaRPr lang="en-SG" sz="5333" dirty="0">
              <a:solidFill>
                <a:srgbClr val="FF0000"/>
              </a:solidFill>
            </a:endParaRPr>
          </a:p>
        </p:txBody>
      </p:sp>
      <p:sp>
        <p:nvSpPr>
          <p:cNvPr id="6" name="TextBox 5">
            <a:extLst>
              <a:ext uri="{FF2B5EF4-FFF2-40B4-BE49-F238E27FC236}">
                <a16:creationId xmlns:a16="http://schemas.microsoft.com/office/drawing/2014/main" id="{38D586F2-C96E-4C94-B098-9766137BDC26}"/>
              </a:ext>
            </a:extLst>
          </p:cNvPr>
          <p:cNvSpPr txBox="1"/>
          <p:nvPr/>
        </p:nvSpPr>
        <p:spPr>
          <a:xfrm>
            <a:off x="406400" y="1905001"/>
            <a:ext cx="8839200" cy="3375026"/>
          </a:xfrm>
          <a:prstGeom prst="rect">
            <a:avLst/>
          </a:prstGeom>
          <a:noFill/>
        </p:spPr>
        <p:txBody>
          <a:bodyPr wrap="square" rtlCol="0">
            <a:spAutoFit/>
          </a:bodyPr>
          <a:lstStyle/>
          <a:p>
            <a:pPr algn="just"/>
            <a:r>
              <a:rPr lang="vi-VN" sz="5333" dirty="0">
                <a:latin typeface="Cambria" panose="02040503050406030204" pitchFamily="18" charset="0"/>
                <a:ea typeface="Cambria" panose="02040503050406030204" pitchFamily="18" charset="0"/>
              </a:rPr>
              <a:t>Đọc thông tin và quan sát các hình 2, 3, em hãy trình bày một số thành tựu tiêu biểu của văn minh sông Hồng. </a:t>
            </a:r>
            <a:endParaRPr lang="en-SG" sz="5333"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17230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95752" y="285752"/>
            <a:ext cx="4606689" cy="2160457"/>
          </a:xfrm>
          <a:prstGeom prst="rect">
            <a:avLst/>
          </a:prstGeom>
        </p:spPr>
      </p:pic>
    </p:spTree>
    <p:extLst>
      <p:ext uri="{BB962C8B-B14F-4D97-AF65-F5344CB8AC3E}">
        <p14:creationId xmlns:p14="http://schemas.microsoft.com/office/powerpoint/2010/main" val="1602165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3664E9C-FBC2-E466-0F1B-2BE52896F04F}"/>
              </a:ext>
            </a:extLst>
          </p:cNvPr>
          <p:cNvSpPr txBox="1"/>
          <p:nvPr/>
        </p:nvSpPr>
        <p:spPr>
          <a:xfrm>
            <a:off x="1117600" y="1295401"/>
            <a:ext cx="9855200" cy="5096147"/>
          </a:xfrm>
          <a:prstGeom prst="roundRect">
            <a:avLst/>
          </a:prstGeom>
          <a:solidFill>
            <a:schemeClr val="bg1"/>
          </a:solidFill>
          <a:ln w="38100">
            <a:prstDash val="dashDot"/>
          </a:ln>
        </p:spPr>
        <p:style>
          <a:lnRef idx="2">
            <a:schemeClr val="accent5"/>
          </a:lnRef>
          <a:fillRef idx="1">
            <a:schemeClr val="lt1"/>
          </a:fillRef>
          <a:effectRef idx="0">
            <a:schemeClr val="accent5"/>
          </a:effectRef>
          <a:fontRef idx="minor">
            <a:schemeClr val="dk1"/>
          </a:fontRef>
        </p:style>
        <p:txBody>
          <a:bodyPr wrap="square">
            <a:spAutoFit/>
          </a:bodyPr>
          <a:lstStyle/>
          <a:p>
            <a:pPr algn="ctr" defTabSz="243309"/>
            <a:r>
              <a:rPr lang="vi-VN" sz="7333" dirty="0">
                <a:latin typeface="Cambria" panose="02040503050406030204" pitchFamily="18" charset="0"/>
                <a:ea typeface="Cambria" panose="02040503050406030204" pitchFamily="18" charset="0"/>
              </a:rPr>
              <a:t>Sự ra đời của nhà nước Văn Lang, Âu Lạc, trống đồng Đông Sơn,...</a:t>
            </a:r>
            <a:endParaRPr lang="vi-VN" sz="7333" dirty="0">
              <a:solidFill>
                <a:srgbClr val="00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56118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67B7DE8-888E-4ED4-A27C-87EAC884AD2E}"/>
              </a:ext>
            </a:extLst>
          </p:cNvPr>
          <p:cNvSpPr txBox="1"/>
          <p:nvPr/>
        </p:nvSpPr>
        <p:spPr>
          <a:xfrm>
            <a:off x="584200" y="636745"/>
            <a:ext cx="11023600" cy="5550456"/>
          </a:xfrm>
          <a:prstGeom prst="roundRect">
            <a:avLst/>
          </a:prstGeom>
          <a:solidFill>
            <a:schemeClr val="bg1"/>
          </a:solidFill>
          <a:ln w="38100">
            <a:prstDash val="dashDot"/>
          </a:ln>
        </p:spPr>
        <p:style>
          <a:lnRef idx="2">
            <a:schemeClr val="accent5"/>
          </a:lnRef>
          <a:fillRef idx="1">
            <a:schemeClr val="lt1"/>
          </a:fillRef>
          <a:effectRef idx="0">
            <a:schemeClr val="accent5"/>
          </a:effectRef>
          <a:fontRef idx="minor">
            <a:schemeClr val="dk1"/>
          </a:fontRef>
        </p:style>
        <p:txBody>
          <a:bodyPr wrap="square">
            <a:spAutoFit/>
          </a:bodyPr>
          <a:lstStyle/>
          <a:p>
            <a:pPr algn="ctr" defTabSz="243309"/>
            <a:r>
              <a:rPr lang="vi-VN" sz="6400" dirty="0">
                <a:solidFill>
                  <a:srgbClr val="000000"/>
                </a:solidFill>
                <a:latin typeface="Cambria" panose="02040503050406030204" pitchFamily="18" charset="0"/>
                <a:ea typeface="Cambria" panose="02040503050406030204" pitchFamily="18" charset="0"/>
                <a:cs typeface="Calibri" panose="020F0502020204030204" pitchFamily="34" charset="0"/>
              </a:rPr>
              <a:t>Đứng đầu Nhà nước Văn Lang là Hùng Vương, đứng đầu Nhà nước Âu Lạc là An Dương Vương, giúp việc cho vua có Lạc hầu, Lạc tướng.</a:t>
            </a:r>
          </a:p>
        </p:txBody>
      </p:sp>
    </p:spTree>
    <p:extLst>
      <p:ext uri="{BB962C8B-B14F-4D97-AF65-F5344CB8AC3E}">
        <p14:creationId xmlns:p14="http://schemas.microsoft.com/office/powerpoint/2010/main" val="3493955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55600" y="292100"/>
            <a:ext cx="11480800" cy="6273800"/>
          </a:xfrm>
          <a:prstGeom prst="roundRect">
            <a:avLst>
              <a:gd name="adj" fmla="val 8667"/>
            </a:avLst>
          </a:prstGeom>
          <a:solidFill>
            <a:schemeClr val="bg1">
              <a:alpha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extBox 9">
            <a:extLst>
              <a:ext uri="{FF2B5EF4-FFF2-40B4-BE49-F238E27FC236}">
                <a16:creationId xmlns:a16="http://schemas.microsoft.com/office/drawing/2014/main" id="{52912B21-76D7-4DAD-8AE3-7475CF3AF375}"/>
              </a:ext>
            </a:extLst>
          </p:cNvPr>
          <p:cNvSpPr txBox="1"/>
          <p:nvPr/>
        </p:nvSpPr>
        <p:spPr>
          <a:xfrm>
            <a:off x="5050589" y="758599"/>
            <a:ext cx="6785811" cy="4811253"/>
          </a:xfrm>
          <a:prstGeom prst="rect">
            <a:avLst/>
          </a:prstGeom>
          <a:noFill/>
        </p:spPr>
        <p:txBody>
          <a:bodyPr wrap="square">
            <a:spAutoFit/>
          </a:bodyPr>
          <a:lstStyle/>
          <a:p>
            <a:pPr algn="ctr"/>
            <a:r>
              <a:rPr lang="en-SG" sz="6133" dirty="0" err="1">
                <a:solidFill>
                  <a:srgbClr val="002060"/>
                </a:solidFill>
                <a:latin typeface="Cambria" panose="02040503050406030204" pitchFamily="18" charset="0"/>
                <a:ea typeface="Cambria" panose="02040503050406030204" pitchFamily="18" charset="0"/>
              </a:rPr>
              <a:t>Trống</a:t>
            </a:r>
            <a:r>
              <a:rPr lang="en-SG" sz="6133" dirty="0">
                <a:solidFill>
                  <a:srgbClr val="002060"/>
                </a:solidFill>
                <a:latin typeface="Cambria" panose="02040503050406030204" pitchFamily="18" charset="0"/>
                <a:ea typeface="Cambria" panose="02040503050406030204" pitchFamily="18" charset="0"/>
              </a:rPr>
              <a:t> </a:t>
            </a:r>
            <a:r>
              <a:rPr lang="en-SG" sz="6133" dirty="0" err="1">
                <a:solidFill>
                  <a:srgbClr val="002060"/>
                </a:solidFill>
                <a:latin typeface="Cambria" panose="02040503050406030204" pitchFamily="18" charset="0"/>
                <a:ea typeface="Cambria" panose="02040503050406030204" pitchFamily="18" charset="0"/>
              </a:rPr>
              <a:t>đồng</a:t>
            </a:r>
            <a:r>
              <a:rPr lang="en-SG" sz="6133" dirty="0">
                <a:solidFill>
                  <a:srgbClr val="002060"/>
                </a:solidFill>
                <a:latin typeface="Cambria" panose="02040503050406030204" pitchFamily="18" charset="0"/>
                <a:ea typeface="Cambria" panose="02040503050406030204" pitchFamily="18" charset="0"/>
              </a:rPr>
              <a:t> </a:t>
            </a:r>
            <a:r>
              <a:rPr lang="en-SG" sz="6133" dirty="0" err="1">
                <a:solidFill>
                  <a:srgbClr val="002060"/>
                </a:solidFill>
                <a:latin typeface="Cambria" panose="02040503050406030204" pitchFamily="18" charset="0"/>
                <a:ea typeface="Cambria" panose="02040503050406030204" pitchFamily="18" charset="0"/>
              </a:rPr>
              <a:t>Đông</a:t>
            </a:r>
            <a:r>
              <a:rPr lang="en-SG" sz="6133" dirty="0">
                <a:solidFill>
                  <a:srgbClr val="002060"/>
                </a:solidFill>
                <a:latin typeface="Cambria" panose="02040503050406030204" pitchFamily="18" charset="0"/>
                <a:ea typeface="Cambria" panose="02040503050406030204" pitchFamily="18" charset="0"/>
              </a:rPr>
              <a:t> </a:t>
            </a:r>
            <a:r>
              <a:rPr lang="en-SG" sz="6133" dirty="0" err="1">
                <a:solidFill>
                  <a:srgbClr val="002060"/>
                </a:solidFill>
                <a:latin typeface="Cambria" panose="02040503050406030204" pitchFamily="18" charset="0"/>
                <a:ea typeface="Cambria" panose="02040503050406030204" pitchFamily="18" charset="0"/>
              </a:rPr>
              <a:t>Sơn</a:t>
            </a:r>
            <a:r>
              <a:rPr lang="en-SG" sz="6133" dirty="0">
                <a:solidFill>
                  <a:srgbClr val="002060"/>
                </a:solidFill>
                <a:latin typeface="Cambria" panose="02040503050406030204" pitchFamily="18" charset="0"/>
                <a:ea typeface="Cambria" panose="02040503050406030204" pitchFamily="18" charset="0"/>
              </a:rPr>
              <a:t> </a:t>
            </a:r>
            <a:r>
              <a:rPr lang="en-SG" sz="6133" dirty="0" err="1">
                <a:solidFill>
                  <a:srgbClr val="002060"/>
                </a:solidFill>
                <a:latin typeface="Cambria" panose="02040503050406030204" pitchFamily="18" charset="0"/>
                <a:ea typeface="Cambria" panose="02040503050406030204" pitchFamily="18" charset="0"/>
              </a:rPr>
              <a:t>được</a:t>
            </a:r>
            <a:r>
              <a:rPr lang="en-SG" sz="6133" dirty="0">
                <a:solidFill>
                  <a:srgbClr val="002060"/>
                </a:solidFill>
                <a:latin typeface="Cambria" panose="02040503050406030204" pitchFamily="18" charset="0"/>
                <a:ea typeface="Cambria" panose="02040503050406030204" pitchFamily="18" charset="0"/>
              </a:rPr>
              <a:t> </a:t>
            </a:r>
            <a:r>
              <a:rPr lang="en-SG" sz="6133" dirty="0" err="1">
                <a:solidFill>
                  <a:srgbClr val="002060"/>
                </a:solidFill>
                <a:latin typeface="Cambria" panose="02040503050406030204" pitchFamily="18" charset="0"/>
                <a:ea typeface="Cambria" panose="02040503050406030204" pitchFamily="18" charset="0"/>
              </a:rPr>
              <a:t>phát</a:t>
            </a:r>
            <a:r>
              <a:rPr lang="en-SG" sz="6133" dirty="0">
                <a:solidFill>
                  <a:srgbClr val="002060"/>
                </a:solidFill>
                <a:latin typeface="Cambria" panose="02040503050406030204" pitchFamily="18" charset="0"/>
                <a:ea typeface="Cambria" panose="02040503050406030204" pitchFamily="18" charset="0"/>
              </a:rPr>
              <a:t> </a:t>
            </a:r>
            <a:r>
              <a:rPr lang="en-SG" sz="6133" dirty="0" err="1">
                <a:solidFill>
                  <a:srgbClr val="002060"/>
                </a:solidFill>
                <a:latin typeface="Cambria" panose="02040503050406030204" pitchFamily="18" charset="0"/>
                <a:ea typeface="Cambria" panose="02040503050406030204" pitchFamily="18" charset="0"/>
              </a:rPr>
              <a:t>hiện</a:t>
            </a:r>
            <a:r>
              <a:rPr lang="en-SG" sz="6133" dirty="0">
                <a:solidFill>
                  <a:srgbClr val="002060"/>
                </a:solidFill>
                <a:latin typeface="Cambria" panose="02040503050406030204" pitchFamily="18" charset="0"/>
                <a:ea typeface="Cambria" panose="02040503050406030204" pitchFamily="18" charset="0"/>
              </a:rPr>
              <a:t> </a:t>
            </a:r>
            <a:r>
              <a:rPr lang="en-SG" sz="6133" dirty="0" err="1">
                <a:solidFill>
                  <a:srgbClr val="002060"/>
                </a:solidFill>
                <a:latin typeface="Cambria" panose="02040503050406030204" pitchFamily="18" charset="0"/>
                <a:ea typeface="Cambria" panose="02040503050406030204" pitchFamily="18" charset="0"/>
              </a:rPr>
              <a:t>lần</a:t>
            </a:r>
            <a:r>
              <a:rPr lang="en-SG" sz="6133" dirty="0">
                <a:solidFill>
                  <a:srgbClr val="002060"/>
                </a:solidFill>
                <a:latin typeface="Cambria" panose="02040503050406030204" pitchFamily="18" charset="0"/>
                <a:ea typeface="Cambria" panose="02040503050406030204" pitchFamily="18" charset="0"/>
              </a:rPr>
              <a:t> </a:t>
            </a:r>
            <a:r>
              <a:rPr lang="en-SG" sz="6133" dirty="0" err="1">
                <a:solidFill>
                  <a:srgbClr val="002060"/>
                </a:solidFill>
                <a:latin typeface="Cambria" panose="02040503050406030204" pitchFamily="18" charset="0"/>
                <a:ea typeface="Cambria" panose="02040503050406030204" pitchFamily="18" charset="0"/>
              </a:rPr>
              <a:t>đầu</a:t>
            </a:r>
            <a:r>
              <a:rPr lang="en-SG" sz="6133" dirty="0">
                <a:solidFill>
                  <a:srgbClr val="002060"/>
                </a:solidFill>
                <a:latin typeface="Cambria" panose="02040503050406030204" pitchFamily="18" charset="0"/>
                <a:ea typeface="Cambria" panose="02040503050406030204" pitchFamily="18" charset="0"/>
              </a:rPr>
              <a:t> </a:t>
            </a:r>
            <a:r>
              <a:rPr lang="en-SG" sz="6133" dirty="0" err="1">
                <a:solidFill>
                  <a:srgbClr val="002060"/>
                </a:solidFill>
                <a:latin typeface="Cambria" panose="02040503050406030204" pitchFamily="18" charset="0"/>
                <a:ea typeface="Cambria" panose="02040503050406030204" pitchFamily="18" charset="0"/>
              </a:rPr>
              <a:t>tiên</a:t>
            </a:r>
            <a:r>
              <a:rPr lang="en-SG" sz="6133" dirty="0">
                <a:solidFill>
                  <a:srgbClr val="002060"/>
                </a:solidFill>
                <a:latin typeface="Cambria" panose="02040503050406030204" pitchFamily="18" charset="0"/>
                <a:ea typeface="Cambria" panose="02040503050406030204" pitchFamily="18" charset="0"/>
              </a:rPr>
              <a:t> </a:t>
            </a:r>
            <a:r>
              <a:rPr lang="en-SG" sz="6133" dirty="0" err="1">
                <a:solidFill>
                  <a:srgbClr val="002060"/>
                </a:solidFill>
                <a:latin typeface="Cambria" panose="02040503050406030204" pitchFamily="18" charset="0"/>
                <a:ea typeface="Cambria" panose="02040503050406030204" pitchFamily="18" charset="0"/>
              </a:rPr>
              <a:t>tại</a:t>
            </a:r>
            <a:r>
              <a:rPr lang="en-SG" sz="6133" dirty="0">
                <a:solidFill>
                  <a:srgbClr val="002060"/>
                </a:solidFill>
                <a:latin typeface="Cambria" panose="02040503050406030204" pitchFamily="18" charset="0"/>
                <a:ea typeface="Cambria" panose="02040503050406030204" pitchFamily="18" charset="0"/>
              </a:rPr>
              <a:t> </a:t>
            </a:r>
            <a:r>
              <a:rPr lang="en-SG" sz="6133" dirty="0" err="1">
                <a:solidFill>
                  <a:srgbClr val="002060"/>
                </a:solidFill>
                <a:latin typeface="Cambria" panose="02040503050406030204" pitchFamily="18" charset="0"/>
                <a:ea typeface="Cambria" panose="02040503050406030204" pitchFamily="18" charset="0"/>
              </a:rPr>
              <a:t>huyện</a:t>
            </a:r>
            <a:r>
              <a:rPr lang="en-SG" sz="6133" dirty="0">
                <a:solidFill>
                  <a:srgbClr val="002060"/>
                </a:solidFill>
                <a:latin typeface="Cambria" panose="02040503050406030204" pitchFamily="18" charset="0"/>
                <a:ea typeface="Cambria" panose="02040503050406030204" pitchFamily="18" charset="0"/>
              </a:rPr>
              <a:t> </a:t>
            </a:r>
            <a:r>
              <a:rPr lang="en-SG" sz="6133" dirty="0" err="1">
                <a:solidFill>
                  <a:srgbClr val="002060"/>
                </a:solidFill>
                <a:latin typeface="Cambria" panose="02040503050406030204" pitchFamily="18" charset="0"/>
                <a:ea typeface="Cambria" panose="02040503050406030204" pitchFamily="18" charset="0"/>
              </a:rPr>
              <a:t>Đông</a:t>
            </a:r>
            <a:r>
              <a:rPr lang="en-SG" sz="6133" dirty="0">
                <a:solidFill>
                  <a:srgbClr val="002060"/>
                </a:solidFill>
                <a:latin typeface="Cambria" panose="02040503050406030204" pitchFamily="18" charset="0"/>
                <a:ea typeface="Cambria" panose="02040503050406030204" pitchFamily="18" charset="0"/>
              </a:rPr>
              <a:t> </a:t>
            </a:r>
            <a:r>
              <a:rPr lang="en-SG" sz="6133" dirty="0" err="1">
                <a:solidFill>
                  <a:srgbClr val="002060"/>
                </a:solidFill>
                <a:latin typeface="Cambria" panose="02040503050406030204" pitchFamily="18" charset="0"/>
                <a:ea typeface="Cambria" panose="02040503050406030204" pitchFamily="18" charset="0"/>
              </a:rPr>
              <a:t>Sơn</a:t>
            </a:r>
            <a:r>
              <a:rPr lang="en-SG" sz="6133" dirty="0">
                <a:solidFill>
                  <a:srgbClr val="002060"/>
                </a:solidFill>
                <a:latin typeface="Cambria" panose="02040503050406030204" pitchFamily="18" charset="0"/>
                <a:ea typeface="Cambria" panose="02040503050406030204" pitchFamily="18" charset="0"/>
              </a:rPr>
              <a:t> (</a:t>
            </a:r>
            <a:r>
              <a:rPr lang="en-SG" sz="6133" dirty="0" err="1">
                <a:solidFill>
                  <a:srgbClr val="002060"/>
                </a:solidFill>
                <a:latin typeface="Cambria" panose="02040503050406030204" pitchFamily="18" charset="0"/>
                <a:ea typeface="Cambria" panose="02040503050406030204" pitchFamily="18" charset="0"/>
              </a:rPr>
              <a:t>tỉnh</a:t>
            </a:r>
            <a:r>
              <a:rPr lang="en-SG" sz="6133" dirty="0">
                <a:solidFill>
                  <a:srgbClr val="002060"/>
                </a:solidFill>
                <a:latin typeface="Cambria" panose="02040503050406030204" pitchFamily="18" charset="0"/>
                <a:ea typeface="Cambria" panose="02040503050406030204" pitchFamily="18" charset="0"/>
              </a:rPr>
              <a:t> Thanh </a:t>
            </a:r>
            <a:r>
              <a:rPr lang="en-SG" sz="6133" dirty="0" err="1">
                <a:solidFill>
                  <a:srgbClr val="002060"/>
                </a:solidFill>
                <a:latin typeface="Cambria" panose="02040503050406030204" pitchFamily="18" charset="0"/>
                <a:ea typeface="Cambria" panose="02040503050406030204" pitchFamily="18" charset="0"/>
              </a:rPr>
              <a:t>Hoá</a:t>
            </a:r>
            <a:r>
              <a:rPr lang="en-SG" sz="6133" dirty="0">
                <a:solidFill>
                  <a:srgbClr val="002060"/>
                </a:solidFill>
                <a:latin typeface="Cambria" panose="02040503050406030204" pitchFamily="18" charset="0"/>
                <a:ea typeface="Cambria" panose="02040503050406030204" pitchFamily="18" charset="0"/>
              </a:rPr>
              <a:t>).</a:t>
            </a:r>
          </a:p>
        </p:txBody>
      </p:sp>
      <p:pic>
        <p:nvPicPr>
          <p:cNvPr id="8" name="Picture 7">
            <a:extLst>
              <a:ext uri="{FF2B5EF4-FFF2-40B4-BE49-F238E27FC236}">
                <a16:creationId xmlns:a16="http://schemas.microsoft.com/office/drawing/2014/main" id="{40B4FF9C-84C9-422E-96A0-1C0186F6C8DD}"/>
              </a:ext>
            </a:extLst>
          </p:cNvPr>
          <p:cNvPicPr>
            <a:picLocks noChangeAspect="1"/>
          </p:cNvPicPr>
          <p:nvPr/>
        </p:nvPicPr>
        <p:blipFill>
          <a:blip r:embed="rId2"/>
          <a:stretch>
            <a:fillRect/>
          </a:stretch>
        </p:blipFill>
        <p:spPr>
          <a:xfrm>
            <a:off x="587116" y="1257052"/>
            <a:ext cx="4463473" cy="35943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52412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53" y="619600"/>
            <a:ext cx="12137748" cy="5618801"/>
          </a:xfrm>
          <a:prstGeom prst="rect">
            <a:avLst/>
          </a:prstGeom>
        </p:spPr>
      </p:pic>
    </p:spTree>
    <p:extLst>
      <p:ext uri="{BB962C8B-B14F-4D97-AF65-F5344CB8AC3E}">
        <p14:creationId xmlns:p14="http://schemas.microsoft.com/office/powerpoint/2010/main" val="3012832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36363"/>
            <a:ext cx="11988800" cy="6654800"/>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Rectangle 2"/>
          <p:cNvSpPr/>
          <p:nvPr/>
        </p:nvSpPr>
        <p:spPr>
          <a:xfrm>
            <a:off x="375002" y="166838"/>
            <a:ext cx="11004199" cy="1815690"/>
          </a:xfrm>
          <a:prstGeom prst="rect">
            <a:avLst/>
          </a:prstGeom>
        </p:spPr>
        <p:txBody>
          <a:bodyPr wrap="square">
            <a:spAutoFit/>
          </a:bodyPr>
          <a:lstStyle/>
          <a:p>
            <a:pPr algn="just"/>
            <a:r>
              <a:rPr lang="en-US" sz="3733" dirty="0" err="1">
                <a:latin typeface="Cambria" panose="02040503050406030204" pitchFamily="18" charset="0"/>
                <a:ea typeface="Cambria" panose="02040503050406030204" pitchFamily="18" charset="0"/>
              </a:rPr>
              <a:t>Thành</a:t>
            </a:r>
            <a:r>
              <a:rPr lang="en-US" sz="3733" dirty="0">
                <a:latin typeface="Cambria" panose="02040503050406030204" pitchFamily="18" charset="0"/>
                <a:ea typeface="Cambria" panose="02040503050406030204" pitchFamily="18" charset="0"/>
              </a:rPr>
              <a:t> </a:t>
            </a:r>
            <a:r>
              <a:rPr lang="en-US" sz="3733" dirty="0" err="1">
                <a:latin typeface="Cambria" panose="02040503050406030204" pitchFamily="18" charset="0"/>
                <a:ea typeface="Cambria" panose="02040503050406030204" pitchFamily="18" charset="0"/>
              </a:rPr>
              <a:t>Cổ</a:t>
            </a:r>
            <a:r>
              <a:rPr lang="en-US" sz="3733" dirty="0">
                <a:latin typeface="Cambria" panose="02040503050406030204" pitchFamily="18" charset="0"/>
                <a:ea typeface="Cambria" panose="02040503050406030204" pitchFamily="18" charset="0"/>
              </a:rPr>
              <a:t> Loa (nay </a:t>
            </a:r>
            <a:r>
              <a:rPr lang="en-US" sz="3733" dirty="0" err="1">
                <a:latin typeface="Cambria" panose="02040503050406030204" pitchFamily="18" charset="0"/>
                <a:ea typeface="Cambria" panose="02040503050406030204" pitchFamily="18" charset="0"/>
              </a:rPr>
              <a:t>thuộc</a:t>
            </a:r>
            <a:r>
              <a:rPr lang="en-US" sz="3733" dirty="0">
                <a:latin typeface="Cambria" panose="02040503050406030204" pitchFamily="18" charset="0"/>
                <a:ea typeface="Cambria" panose="02040503050406030204" pitchFamily="18" charset="0"/>
              </a:rPr>
              <a:t> </a:t>
            </a:r>
            <a:r>
              <a:rPr lang="en-US" sz="3733" dirty="0" err="1">
                <a:latin typeface="Cambria" panose="02040503050406030204" pitchFamily="18" charset="0"/>
                <a:ea typeface="Cambria" panose="02040503050406030204" pitchFamily="18" charset="0"/>
              </a:rPr>
              <a:t>huyện</a:t>
            </a:r>
            <a:r>
              <a:rPr lang="en-US" sz="3733" dirty="0">
                <a:latin typeface="Cambria" panose="02040503050406030204" pitchFamily="18" charset="0"/>
                <a:ea typeface="Cambria" panose="02040503050406030204" pitchFamily="18" charset="0"/>
              </a:rPr>
              <a:t> </a:t>
            </a:r>
            <a:r>
              <a:rPr lang="en-US" sz="3733" dirty="0" err="1">
                <a:latin typeface="Cambria" panose="02040503050406030204" pitchFamily="18" charset="0"/>
                <a:ea typeface="Cambria" panose="02040503050406030204" pitchFamily="18" charset="0"/>
              </a:rPr>
              <a:t>Đông</a:t>
            </a:r>
            <a:r>
              <a:rPr lang="en-US" sz="3733" dirty="0">
                <a:latin typeface="Cambria" panose="02040503050406030204" pitchFamily="18" charset="0"/>
                <a:ea typeface="Cambria" panose="02040503050406030204" pitchFamily="18" charset="0"/>
              </a:rPr>
              <a:t> Anh, </a:t>
            </a:r>
            <a:r>
              <a:rPr lang="en-US" sz="3733" dirty="0" err="1">
                <a:latin typeface="Cambria" panose="02040503050406030204" pitchFamily="18" charset="0"/>
                <a:ea typeface="Cambria" panose="02040503050406030204" pitchFamily="18" charset="0"/>
              </a:rPr>
              <a:t>thành</a:t>
            </a:r>
            <a:r>
              <a:rPr lang="en-US" sz="3733" dirty="0">
                <a:latin typeface="Cambria" panose="02040503050406030204" pitchFamily="18" charset="0"/>
                <a:ea typeface="Cambria" panose="02040503050406030204" pitchFamily="18" charset="0"/>
              </a:rPr>
              <a:t> </a:t>
            </a:r>
            <a:r>
              <a:rPr lang="en-US" sz="3733" dirty="0" err="1">
                <a:latin typeface="Cambria" panose="02040503050406030204" pitchFamily="18" charset="0"/>
                <a:ea typeface="Cambria" panose="02040503050406030204" pitchFamily="18" charset="0"/>
              </a:rPr>
              <a:t>phố</a:t>
            </a:r>
            <a:r>
              <a:rPr lang="en-US" sz="3733" dirty="0">
                <a:latin typeface="Cambria" panose="02040503050406030204" pitchFamily="18" charset="0"/>
                <a:ea typeface="Cambria" panose="02040503050406030204" pitchFamily="18" charset="0"/>
              </a:rPr>
              <a:t> </a:t>
            </a:r>
            <a:r>
              <a:rPr lang="en-US" sz="3733" dirty="0" err="1">
                <a:latin typeface="Cambria" panose="02040503050406030204" pitchFamily="18" charset="0"/>
                <a:ea typeface="Cambria" panose="02040503050406030204" pitchFamily="18" charset="0"/>
              </a:rPr>
              <a:t>Hà</a:t>
            </a:r>
            <a:r>
              <a:rPr lang="en-US" sz="3733" dirty="0">
                <a:latin typeface="Cambria" panose="02040503050406030204" pitchFamily="18" charset="0"/>
                <a:ea typeface="Cambria" panose="02040503050406030204" pitchFamily="18" charset="0"/>
              </a:rPr>
              <a:t> </a:t>
            </a:r>
            <a:r>
              <a:rPr lang="en-US" sz="3733" dirty="0" err="1">
                <a:latin typeface="Cambria" panose="02040503050406030204" pitchFamily="18" charset="0"/>
                <a:ea typeface="Cambria" panose="02040503050406030204" pitchFamily="18" charset="0"/>
              </a:rPr>
              <a:t>Nội</a:t>
            </a:r>
            <a:r>
              <a:rPr lang="en-US" sz="3733" dirty="0">
                <a:latin typeface="Cambria" panose="02040503050406030204" pitchFamily="18" charset="0"/>
                <a:ea typeface="Cambria" panose="02040503050406030204" pitchFamily="18" charset="0"/>
              </a:rPr>
              <a:t>), </a:t>
            </a:r>
            <a:r>
              <a:rPr lang="en-US" sz="3733" dirty="0" err="1">
                <a:latin typeface="Cambria" panose="02040503050406030204" pitchFamily="18" charset="0"/>
                <a:ea typeface="Cambria" panose="02040503050406030204" pitchFamily="18" charset="0"/>
              </a:rPr>
              <a:t>có</a:t>
            </a:r>
            <a:r>
              <a:rPr lang="en-US" sz="3733" dirty="0">
                <a:latin typeface="Cambria" panose="02040503050406030204" pitchFamily="18" charset="0"/>
                <a:ea typeface="Cambria" panose="02040503050406030204" pitchFamily="18" charset="0"/>
              </a:rPr>
              <a:t> </a:t>
            </a:r>
            <a:r>
              <a:rPr lang="en-US" sz="3733" dirty="0" err="1">
                <a:latin typeface="Cambria" panose="02040503050406030204" pitchFamily="18" charset="0"/>
                <a:ea typeface="Cambria" panose="02040503050406030204" pitchFamily="18" charset="0"/>
              </a:rPr>
              <a:t>ba</a:t>
            </a:r>
            <a:r>
              <a:rPr lang="en-US" sz="3733" dirty="0">
                <a:latin typeface="Cambria" panose="02040503050406030204" pitchFamily="18" charset="0"/>
                <a:ea typeface="Cambria" panose="02040503050406030204" pitchFamily="18" charset="0"/>
              </a:rPr>
              <a:t> </a:t>
            </a:r>
            <a:r>
              <a:rPr lang="en-US" sz="3733" dirty="0" err="1">
                <a:latin typeface="Cambria" panose="02040503050406030204" pitchFamily="18" charset="0"/>
                <a:ea typeface="Cambria" panose="02040503050406030204" pitchFamily="18" charset="0"/>
              </a:rPr>
              <a:t>vòng</a:t>
            </a:r>
            <a:r>
              <a:rPr lang="en-US" sz="3733" dirty="0">
                <a:latin typeface="Cambria" panose="02040503050406030204" pitchFamily="18" charset="0"/>
                <a:ea typeface="Cambria" panose="02040503050406030204" pitchFamily="18" charset="0"/>
              </a:rPr>
              <a:t> </a:t>
            </a:r>
            <a:r>
              <a:rPr lang="en-US" sz="3733" dirty="0" err="1">
                <a:latin typeface="Cambria" panose="02040503050406030204" pitchFamily="18" charset="0"/>
                <a:ea typeface="Cambria" panose="02040503050406030204" pitchFamily="18" charset="0"/>
              </a:rPr>
              <a:t>khép</a:t>
            </a:r>
            <a:r>
              <a:rPr lang="en-US" sz="3733" dirty="0">
                <a:latin typeface="Cambria" panose="02040503050406030204" pitchFamily="18" charset="0"/>
                <a:ea typeface="Cambria" panose="02040503050406030204" pitchFamily="18" charset="0"/>
              </a:rPr>
              <a:t> </a:t>
            </a:r>
            <a:r>
              <a:rPr lang="en-US" sz="3733" dirty="0" err="1">
                <a:latin typeface="Cambria" panose="02040503050406030204" pitchFamily="18" charset="0"/>
                <a:ea typeface="Cambria" panose="02040503050406030204" pitchFamily="18" charset="0"/>
              </a:rPr>
              <a:t>kín</a:t>
            </a:r>
            <a:r>
              <a:rPr lang="en-US" sz="3733" dirty="0">
                <a:latin typeface="Cambria" panose="02040503050406030204" pitchFamily="18" charset="0"/>
                <a:ea typeface="Cambria" panose="02040503050406030204" pitchFamily="18" charset="0"/>
              </a:rPr>
              <a:t> </a:t>
            </a:r>
            <a:r>
              <a:rPr lang="en-US" sz="3733" dirty="0" err="1">
                <a:latin typeface="Cambria" panose="02040503050406030204" pitchFamily="18" charset="0"/>
                <a:ea typeface="Cambria" panose="02040503050406030204" pitchFamily="18" charset="0"/>
              </a:rPr>
              <a:t>là</a:t>
            </a:r>
            <a:r>
              <a:rPr lang="en-US" sz="3733" dirty="0">
                <a:latin typeface="Cambria" panose="02040503050406030204" pitchFamily="18" charset="0"/>
                <a:ea typeface="Cambria" panose="02040503050406030204" pitchFamily="18" charset="0"/>
              </a:rPr>
              <a:t> </a:t>
            </a:r>
            <a:r>
              <a:rPr lang="en-US" sz="3733" dirty="0" err="1">
                <a:latin typeface="Cambria" panose="02040503050406030204" pitchFamily="18" charset="0"/>
                <a:ea typeface="Cambria" panose="02040503050406030204" pitchFamily="18" charset="0"/>
              </a:rPr>
              <a:t>thành</a:t>
            </a:r>
            <a:r>
              <a:rPr lang="en-US" sz="3733" dirty="0">
                <a:latin typeface="Cambria" panose="02040503050406030204" pitchFamily="18" charset="0"/>
                <a:ea typeface="Cambria" panose="02040503050406030204" pitchFamily="18" charset="0"/>
              </a:rPr>
              <a:t> </a:t>
            </a:r>
            <a:r>
              <a:rPr lang="en-US" sz="3733" dirty="0" err="1">
                <a:latin typeface="Cambria" panose="02040503050406030204" pitchFamily="18" charset="0"/>
                <a:ea typeface="Cambria" panose="02040503050406030204" pitchFamily="18" charset="0"/>
              </a:rPr>
              <a:t>nội</a:t>
            </a:r>
            <a:r>
              <a:rPr lang="en-US" sz="3733" dirty="0">
                <a:latin typeface="Cambria" panose="02040503050406030204" pitchFamily="18" charset="0"/>
                <a:ea typeface="Cambria" panose="02040503050406030204" pitchFamily="18" charset="0"/>
              </a:rPr>
              <a:t>, </a:t>
            </a:r>
            <a:r>
              <a:rPr lang="en-US" sz="3733" dirty="0" err="1">
                <a:latin typeface="Cambria" panose="02040503050406030204" pitchFamily="18" charset="0"/>
                <a:ea typeface="Cambria" panose="02040503050406030204" pitchFamily="18" charset="0"/>
              </a:rPr>
              <a:t>thành</a:t>
            </a:r>
            <a:r>
              <a:rPr lang="en-US" sz="3733" dirty="0">
                <a:latin typeface="Cambria" panose="02040503050406030204" pitchFamily="18" charset="0"/>
                <a:ea typeface="Cambria" panose="02040503050406030204" pitchFamily="18" charset="0"/>
              </a:rPr>
              <a:t> </a:t>
            </a:r>
            <a:r>
              <a:rPr lang="en-US" sz="3733" dirty="0" err="1">
                <a:latin typeface="Cambria" panose="02040503050406030204" pitchFamily="18" charset="0"/>
                <a:ea typeface="Cambria" panose="02040503050406030204" pitchFamily="18" charset="0"/>
              </a:rPr>
              <a:t>trung</a:t>
            </a:r>
            <a:r>
              <a:rPr lang="en-US" sz="3733" dirty="0">
                <a:latin typeface="Cambria" panose="02040503050406030204" pitchFamily="18" charset="0"/>
                <a:ea typeface="Cambria" panose="02040503050406030204" pitchFamily="18" charset="0"/>
              </a:rPr>
              <a:t> </a:t>
            </a:r>
            <a:r>
              <a:rPr lang="en-US" sz="3733" dirty="0" err="1">
                <a:latin typeface="Cambria" panose="02040503050406030204" pitchFamily="18" charset="0"/>
                <a:ea typeface="Cambria" panose="02040503050406030204" pitchFamily="18" charset="0"/>
              </a:rPr>
              <a:t>và</a:t>
            </a:r>
            <a:r>
              <a:rPr lang="en-US" sz="3733" dirty="0">
                <a:latin typeface="Cambria" panose="02040503050406030204" pitchFamily="18" charset="0"/>
                <a:ea typeface="Cambria" panose="02040503050406030204" pitchFamily="18" charset="0"/>
              </a:rPr>
              <a:t> </a:t>
            </a:r>
            <a:r>
              <a:rPr lang="en-US" sz="3733" dirty="0" err="1">
                <a:latin typeface="Cambria" panose="02040503050406030204" pitchFamily="18" charset="0"/>
                <a:ea typeface="Cambria" panose="02040503050406030204" pitchFamily="18" charset="0"/>
              </a:rPr>
              <a:t>thành</a:t>
            </a:r>
            <a:r>
              <a:rPr lang="en-US" sz="3733" dirty="0">
                <a:latin typeface="Cambria" panose="02040503050406030204" pitchFamily="18" charset="0"/>
                <a:ea typeface="Cambria" panose="02040503050406030204" pitchFamily="18" charset="0"/>
              </a:rPr>
              <a:t> </a:t>
            </a:r>
            <a:r>
              <a:rPr lang="en-US" sz="3733" dirty="0" err="1">
                <a:latin typeface="Cambria" panose="02040503050406030204" pitchFamily="18" charset="0"/>
                <a:ea typeface="Cambria" panose="02040503050406030204" pitchFamily="18" charset="0"/>
              </a:rPr>
              <a:t>ngoại</a:t>
            </a:r>
            <a:r>
              <a:rPr lang="en-US" sz="3733" dirty="0">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68639E24-3298-42D9-BD82-9B27A8E2B4D4}"/>
              </a:ext>
            </a:extLst>
          </p:cNvPr>
          <p:cNvPicPr>
            <a:picLocks noChangeAspect="1"/>
          </p:cNvPicPr>
          <p:nvPr/>
        </p:nvPicPr>
        <p:blipFill>
          <a:blip r:embed="rId2"/>
          <a:stretch>
            <a:fillRect/>
          </a:stretch>
        </p:blipFill>
        <p:spPr>
          <a:xfrm>
            <a:off x="6969464" y="1701801"/>
            <a:ext cx="4409737" cy="4920620"/>
          </a:xfrm>
          <a:prstGeom prst="rect">
            <a:avLst/>
          </a:prstGeom>
        </p:spPr>
      </p:pic>
      <p:pic>
        <p:nvPicPr>
          <p:cNvPr id="8" name="Picture 7">
            <a:extLst>
              <a:ext uri="{FF2B5EF4-FFF2-40B4-BE49-F238E27FC236}">
                <a16:creationId xmlns:a16="http://schemas.microsoft.com/office/drawing/2014/main" id="{693D76BC-9373-444F-9C86-1B84DB240E0C}"/>
              </a:ext>
            </a:extLst>
          </p:cNvPr>
          <p:cNvPicPr>
            <a:picLocks noChangeAspect="1"/>
          </p:cNvPicPr>
          <p:nvPr/>
        </p:nvPicPr>
        <p:blipFill>
          <a:blip r:embed="rId3"/>
          <a:stretch>
            <a:fillRect/>
          </a:stretch>
        </p:blipFill>
        <p:spPr>
          <a:xfrm>
            <a:off x="375002" y="2047622"/>
            <a:ext cx="6069204" cy="4551903"/>
          </a:xfrm>
          <a:prstGeom prst="rect">
            <a:avLst/>
          </a:prstGeom>
        </p:spPr>
      </p:pic>
    </p:spTree>
    <p:extLst>
      <p:ext uri="{BB962C8B-B14F-4D97-AF65-F5344CB8AC3E}">
        <p14:creationId xmlns:p14="http://schemas.microsoft.com/office/powerpoint/2010/main" val="2690353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06400" y="261812"/>
            <a:ext cx="11413067" cy="6273800"/>
          </a:xfrm>
          <a:prstGeom prst="roundRect">
            <a:avLst>
              <a:gd name="adj" fmla="val 8667"/>
            </a:avLst>
          </a:prstGeom>
          <a:solidFill>
            <a:schemeClr val="bg1">
              <a:alpha val="99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30199">
              <a:defRPr/>
            </a:pPr>
            <a:endParaRPr lang="en-US" sz="8918" dirty="0">
              <a:solidFill>
                <a:prstClr val="white"/>
              </a:solidFill>
              <a:latin typeface="Calibri"/>
            </a:endParaRPr>
          </a:p>
        </p:txBody>
      </p:sp>
      <p:sp>
        <p:nvSpPr>
          <p:cNvPr id="3" name="TextBox 2">
            <a:extLst>
              <a:ext uri="{FF2B5EF4-FFF2-40B4-BE49-F238E27FC236}">
                <a16:creationId xmlns:a16="http://schemas.microsoft.com/office/drawing/2014/main" id="{E9486476-D717-40BF-BE9C-A0BB282EB179}"/>
              </a:ext>
            </a:extLst>
          </p:cNvPr>
          <p:cNvSpPr txBox="1"/>
          <p:nvPr/>
        </p:nvSpPr>
        <p:spPr>
          <a:xfrm>
            <a:off x="907331" y="430899"/>
            <a:ext cx="10261600" cy="913007"/>
          </a:xfrm>
          <a:prstGeom prst="rect">
            <a:avLst/>
          </a:prstGeom>
          <a:noFill/>
        </p:spPr>
        <p:txBody>
          <a:bodyPr wrap="square" rtlCol="0">
            <a:spAutoFit/>
          </a:bodyPr>
          <a:lstStyle/>
          <a:p>
            <a:pPr lvl="0" algn="ctr"/>
            <a:r>
              <a:rPr lang="vi-VN" sz="5333" b="1" dirty="0">
                <a:solidFill>
                  <a:srgbClr val="FF0000"/>
                </a:solidFill>
                <a:latin typeface="Cambria" panose="02040503050406030204" pitchFamily="18" charset="0"/>
                <a:ea typeface="Cambria" panose="02040503050406030204" pitchFamily="18" charset="0"/>
              </a:rPr>
              <a:t>b)</a:t>
            </a:r>
            <a:r>
              <a:rPr lang="en-SG" sz="5333" b="1" dirty="0">
                <a:solidFill>
                  <a:srgbClr val="FF0000"/>
                </a:solidFill>
                <a:latin typeface="Cambria" panose="02040503050406030204" pitchFamily="18" charset="0"/>
                <a:ea typeface="Cambria" panose="02040503050406030204" pitchFamily="18" charset="0"/>
              </a:rPr>
              <a:t>  </a:t>
            </a:r>
            <a:r>
              <a:rPr lang="en-SG" sz="5333" b="1" dirty="0" err="1">
                <a:solidFill>
                  <a:srgbClr val="FF0000"/>
                </a:solidFill>
                <a:latin typeface="Cambria" panose="02040503050406030204" pitchFamily="18" charset="0"/>
                <a:ea typeface="Cambria" panose="02040503050406030204" pitchFamily="18" charset="0"/>
              </a:rPr>
              <a:t>Đời</a:t>
            </a:r>
            <a:r>
              <a:rPr lang="en-SG" sz="5333" b="1" dirty="0">
                <a:solidFill>
                  <a:srgbClr val="FF0000"/>
                </a:solidFill>
                <a:latin typeface="Cambria" panose="02040503050406030204" pitchFamily="18" charset="0"/>
                <a:ea typeface="Cambria" panose="02040503050406030204" pitchFamily="18" charset="0"/>
              </a:rPr>
              <a:t> </a:t>
            </a:r>
            <a:r>
              <a:rPr lang="en-SG" sz="5333" b="1" dirty="0" err="1">
                <a:solidFill>
                  <a:srgbClr val="FF0000"/>
                </a:solidFill>
                <a:latin typeface="Cambria" panose="02040503050406030204" pitchFamily="18" charset="0"/>
                <a:ea typeface="Cambria" panose="02040503050406030204" pitchFamily="18" charset="0"/>
              </a:rPr>
              <a:t>sống</a:t>
            </a:r>
            <a:r>
              <a:rPr lang="vi-VN" sz="5333" b="1" dirty="0">
                <a:solidFill>
                  <a:srgbClr val="FF0000"/>
                </a:solidFill>
                <a:latin typeface="Cambria" panose="02040503050406030204" pitchFamily="18" charset="0"/>
                <a:ea typeface="Cambria" panose="02040503050406030204" pitchFamily="18" charset="0"/>
              </a:rPr>
              <a:t> của người Việt cổ</a:t>
            </a:r>
            <a:endParaRPr lang="en-SG" sz="5333"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C64009B-71D4-47D9-8484-C127A43139B6}"/>
              </a:ext>
            </a:extLst>
          </p:cNvPr>
          <p:cNvSpPr txBox="1"/>
          <p:nvPr/>
        </p:nvSpPr>
        <p:spPr>
          <a:xfrm>
            <a:off x="609600" y="1533664"/>
            <a:ext cx="10972800" cy="4401590"/>
          </a:xfrm>
          <a:prstGeom prst="rect">
            <a:avLst/>
          </a:prstGeom>
          <a:noFill/>
        </p:spPr>
        <p:txBody>
          <a:bodyPr wrap="square" rtlCol="0">
            <a:spAutoFit/>
          </a:bodyPr>
          <a:lstStyle/>
          <a:p>
            <a:pPr algn="just"/>
            <a:r>
              <a:rPr lang="vi-VN" sz="4667" dirty="0">
                <a:latin typeface="Cambria" panose="02040503050406030204" pitchFamily="18" charset="0"/>
                <a:ea typeface="Cambria" panose="02040503050406030204" pitchFamily="18" charset="0"/>
              </a:rPr>
              <a:t>1. Đọc thông tin và quan sát hình 4 em hãy mô tả một số nét chính về đời sống vật chất và tinh thần của người Việt cổ</a:t>
            </a:r>
            <a:r>
              <a:rPr lang="en-SG" sz="4667" dirty="0">
                <a:latin typeface="Cambria" panose="02040503050406030204" pitchFamily="18" charset="0"/>
                <a:ea typeface="Cambria" panose="02040503050406030204" pitchFamily="18" charset="0"/>
              </a:rPr>
              <a:t>.</a:t>
            </a:r>
          </a:p>
          <a:p>
            <a:pPr algn="just"/>
            <a:r>
              <a:rPr lang="vi-VN" sz="4667" dirty="0">
                <a:latin typeface="Cambria" panose="02040503050406030204" pitchFamily="18" charset="0"/>
                <a:ea typeface="Cambria" panose="02040503050406030204" pitchFamily="18" charset="0"/>
              </a:rPr>
              <a:t>2. Câu chuyện Bánh chưng bánh giầy ở Bài 7 trang 35 cho em biết điều gì về đời sống vật chất và tinh thần của người Việt cổ.</a:t>
            </a:r>
            <a:endParaRPr lang="en-SG" sz="4667"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3559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06400" y="261812"/>
            <a:ext cx="11413067" cy="6273800"/>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1" name="Picture 10">
            <a:extLst>
              <a:ext uri="{FF2B5EF4-FFF2-40B4-BE49-F238E27FC236}">
                <a16:creationId xmlns:a16="http://schemas.microsoft.com/office/drawing/2014/main" id="{EC78637F-E57F-4B6F-BC2C-F1EF5443A027}"/>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82112" y="1385904"/>
            <a:ext cx="11627776" cy="5472097"/>
          </a:xfrm>
          <a:prstGeom prst="rect">
            <a:avLst/>
          </a:prstGeom>
        </p:spPr>
      </p:pic>
    </p:spTree>
    <p:extLst>
      <p:ext uri="{BB962C8B-B14F-4D97-AF65-F5344CB8AC3E}">
        <p14:creationId xmlns:p14="http://schemas.microsoft.com/office/powerpoint/2010/main" val="2162046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95752" y="285752"/>
            <a:ext cx="4606689" cy="2160457"/>
          </a:xfrm>
          <a:prstGeom prst="rect">
            <a:avLst/>
          </a:prstGeom>
        </p:spPr>
      </p:pic>
    </p:spTree>
    <p:extLst>
      <p:ext uri="{BB962C8B-B14F-4D97-AF65-F5344CB8AC3E}">
        <p14:creationId xmlns:p14="http://schemas.microsoft.com/office/powerpoint/2010/main" val="2285734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06400" y="261812"/>
            <a:ext cx="11413067" cy="6273800"/>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30199">
              <a:defRPr/>
            </a:pPr>
            <a:endParaRPr lang="en-US" sz="8918" dirty="0">
              <a:solidFill>
                <a:prstClr val="white"/>
              </a:solidFill>
              <a:latin typeface="Calibri"/>
            </a:endParaRPr>
          </a:p>
        </p:txBody>
      </p:sp>
      <p:sp>
        <p:nvSpPr>
          <p:cNvPr id="7" name="文本框 14">
            <a:extLst>
              <a:ext uri="{FF2B5EF4-FFF2-40B4-BE49-F238E27FC236}">
                <a16:creationId xmlns:a16="http://schemas.microsoft.com/office/drawing/2014/main" id="{BEF2A3DD-3C59-806D-6C08-2E6D801DD0D1}"/>
              </a:ext>
            </a:extLst>
          </p:cNvPr>
          <p:cNvSpPr txBox="1"/>
          <p:nvPr/>
        </p:nvSpPr>
        <p:spPr>
          <a:xfrm>
            <a:off x="846667" y="473177"/>
            <a:ext cx="10363200" cy="1733680"/>
          </a:xfrm>
          <a:prstGeom prst="rect">
            <a:avLst/>
          </a:prstGeom>
          <a:noFill/>
        </p:spPr>
        <p:txBody>
          <a:bodyPr wrap="square" rtlCol="0">
            <a:spAutoFit/>
          </a:bodyPr>
          <a:lstStyle/>
          <a:p>
            <a:pPr algn="ctr" defTabSz="243309">
              <a:defRPr/>
            </a:pPr>
            <a:r>
              <a:rPr lang="vi-VN" sz="5333" b="1" dirty="0">
                <a:solidFill>
                  <a:srgbClr val="C00000"/>
                </a:solidFill>
                <a:latin typeface="Cambria" panose="02040503050406030204" pitchFamily="18" charset="0"/>
                <a:ea typeface="Cambria" panose="02040503050406030204" pitchFamily="18" charset="0"/>
              </a:rPr>
              <a:t>Một số nét chính về đời sống </a:t>
            </a:r>
          </a:p>
          <a:p>
            <a:pPr algn="ctr" defTabSz="243309">
              <a:defRPr/>
            </a:pPr>
            <a:r>
              <a:rPr lang="vi-VN" sz="5333" b="1" dirty="0">
                <a:solidFill>
                  <a:srgbClr val="C00000"/>
                </a:solidFill>
                <a:latin typeface="Cambria" panose="02040503050406030204" pitchFamily="18" charset="0"/>
                <a:ea typeface="Cambria" panose="02040503050406030204" pitchFamily="18" charset="0"/>
              </a:rPr>
              <a:t>vật chất của người Việt cổ</a:t>
            </a:r>
            <a:endParaRPr lang="en-US" sz="5333" b="1" i="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5" name="TextBox 4">
            <a:extLst>
              <a:ext uri="{FF2B5EF4-FFF2-40B4-BE49-F238E27FC236}">
                <a16:creationId xmlns:a16="http://schemas.microsoft.com/office/drawing/2014/main" id="{03A705CD-02FC-49F2-8DB4-516A30AFD270}"/>
              </a:ext>
            </a:extLst>
          </p:cNvPr>
          <p:cNvSpPr txBox="1"/>
          <p:nvPr/>
        </p:nvSpPr>
        <p:spPr>
          <a:xfrm>
            <a:off x="880533" y="2032579"/>
            <a:ext cx="10464800" cy="3683381"/>
          </a:xfrm>
          <a:prstGeom prst="rect">
            <a:avLst/>
          </a:prstGeom>
          <a:noFill/>
        </p:spPr>
        <p:txBody>
          <a:bodyPr wrap="square" rtlCol="0">
            <a:spAutoFit/>
          </a:bodyPr>
          <a:lstStyle/>
          <a:p>
            <a:pPr algn="just" defTabSz="4530199">
              <a:defRPr/>
            </a:pPr>
            <a:r>
              <a:rPr lang="vi-VN" sz="4667" b="1" dirty="0">
                <a:solidFill>
                  <a:srgbClr val="002060"/>
                </a:solidFill>
                <a:latin typeface="Cambria" panose="02040503050406030204" pitchFamily="18" charset="0"/>
                <a:ea typeface="Cambria" panose="02040503050406030204" pitchFamily="18" charset="0"/>
              </a:rPr>
              <a:t>Nguồn lương thực chính là thóc gạo, người Việt cổ ở nhà sàn, đi lại bằng thuyền, nam thường đóng khố cởi trần, nữ mặc váy và áo yếm. Họ biết trồng dâu, nuôi tằm, dệt vải,..</a:t>
            </a:r>
            <a:endParaRPr lang="en-SG" sz="4667"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8478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600" y="177801"/>
            <a:ext cx="11735293" cy="650240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8" name="TextBox 7"/>
          <p:cNvSpPr txBox="1"/>
          <p:nvPr/>
        </p:nvSpPr>
        <p:spPr>
          <a:xfrm>
            <a:off x="2062507" y="5648765"/>
            <a:ext cx="7965386" cy="913199"/>
          </a:xfrm>
          <a:prstGeom prst="rect">
            <a:avLst/>
          </a:prstGeom>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sz="2667" b="1" dirty="0" err="1">
                <a:latin typeface="Cambria" panose="02040503050406030204" pitchFamily="18" charset="0"/>
                <a:ea typeface="Cambria" panose="02040503050406030204" pitchFamily="18" charset="0"/>
              </a:rPr>
              <a:t>Hình</a:t>
            </a:r>
            <a:r>
              <a:rPr lang="en-US" sz="2667" b="1" dirty="0">
                <a:latin typeface="Cambria" panose="02040503050406030204" pitchFamily="18" charset="0"/>
                <a:ea typeface="Cambria" panose="02040503050406030204" pitchFamily="18" charset="0"/>
              </a:rPr>
              <a:t> </a:t>
            </a:r>
            <a:r>
              <a:rPr lang="vi-VN" sz="2667" b="1" dirty="0">
                <a:latin typeface="Cambria" panose="02040503050406030204" pitchFamily="18" charset="0"/>
                <a:ea typeface="Cambria" panose="02040503050406030204" pitchFamily="18" charset="0"/>
              </a:rPr>
              <a:t>4: Đời sống của người Việt cổ được khắc họa</a:t>
            </a:r>
          </a:p>
          <a:p>
            <a:pPr algn="ctr"/>
            <a:r>
              <a:rPr lang="vi-VN" sz="2667" b="1" dirty="0">
                <a:latin typeface="Cambria" panose="02040503050406030204" pitchFamily="18" charset="0"/>
                <a:ea typeface="Cambria" panose="02040503050406030204" pitchFamily="18" charset="0"/>
              </a:rPr>
              <a:t> trên hoa văn trống đồng Ngọc Lữ</a:t>
            </a:r>
            <a:endParaRPr lang="en-US" sz="2667" b="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9551F81-09AD-4878-A98B-88A2CEBF2847}"/>
              </a:ext>
            </a:extLst>
          </p:cNvPr>
          <p:cNvPicPr>
            <a:picLocks noChangeAspect="1"/>
          </p:cNvPicPr>
          <p:nvPr/>
        </p:nvPicPr>
        <p:blipFill>
          <a:blip r:embed="rId2"/>
          <a:stretch>
            <a:fillRect/>
          </a:stretch>
        </p:blipFill>
        <p:spPr>
          <a:xfrm>
            <a:off x="1016000" y="265389"/>
            <a:ext cx="9863225" cy="5332351"/>
          </a:xfrm>
          <a:prstGeom prst="rect">
            <a:avLst/>
          </a:prstGeom>
        </p:spPr>
      </p:pic>
    </p:spTree>
    <p:extLst>
      <p:ext uri="{BB962C8B-B14F-4D97-AF65-F5344CB8AC3E}">
        <p14:creationId xmlns:p14="http://schemas.microsoft.com/office/powerpoint/2010/main" val="146169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06400" y="261812"/>
            <a:ext cx="11413067" cy="6273800"/>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文本框 14">
            <a:extLst>
              <a:ext uri="{FF2B5EF4-FFF2-40B4-BE49-F238E27FC236}">
                <a16:creationId xmlns:a16="http://schemas.microsoft.com/office/drawing/2014/main" id="{BEF2A3DD-3C59-806D-6C08-2E6D801DD0D1}"/>
              </a:ext>
            </a:extLst>
          </p:cNvPr>
          <p:cNvSpPr txBox="1"/>
          <p:nvPr/>
        </p:nvSpPr>
        <p:spPr>
          <a:xfrm>
            <a:off x="704151" y="251367"/>
            <a:ext cx="10363200" cy="1815882"/>
          </a:xfrm>
          <a:prstGeom prst="rect">
            <a:avLst/>
          </a:prstGeom>
          <a:noFill/>
        </p:spPr>
        <p:txBody>
          <a:bodyPr wrap="square" rtlCol="0">
            <a:spAutoFit/>
          </a:bodyPr>
          <a:lstStyle/>
          <a:p>
            <a:pPr algn="ctr" defTabSz="243309"/>
            <a:r>
              <a:rPr lang="vi-VN" sz="5600" b="1" dirty="0">
                <a:solidFill>
                  <a:srgbClr val="C00000"/>
                </a:solidFill>
                <a:latin typeface="Cambria" panose="02040503050406030204" pitchFamily="18" charset="0"/>
                <a:ea typeface="Cambria" panose="02040503050406030204" pitchFamily="18" charset="0"/>
              </a:rPr>
              <a:t>Đời sống tinh thần của người Việt cổ</a:t>
            </a:r>
            <a:endParaRPr lang="en-US" sz="5600" b="1" i="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Rectangle 9">
            <a:extLst>
              <a:ext uri="{FF2B5EF4-FFF2-40B4-BE49-F238E27FC236}">
                <a16:creationId xmlns:a16="http://schemas.microsoft.com/office/drawing/2014/main" id="{6C698D27-ADF4-4AF3-AE44-1931CFDFFB50}"/>
              </a:ext>
            </a:extLst>
          </p:cNvPr>
          <p:cNvSpPr/>
          <p:nvPr/>
        </p:nvSpPr>
        <p:spPr>
          <a:xfrm>
            <a:off x="737034" y="2054129"/>
            <a:ext cx="10642167" cy="1460984"/>
          </a:xfrm>
          <a:prstGeom prst="rect">
            <a:avLst/>
          </a:prstGeom>
        </p:spPr>
        <p:style>
          <a:lnRef idx="2">
            <a:schemeClr val="accent6"/>
          </a:lnRef>
          <a:fillRef idx="1">
            <a:schemeClr val="lt1"/>
          </a:fillRef>
          <a:effectRef idx="0">
            <a:schemeClr val="accent6"/>
          </a:effectRef>
          <a:fontRef idx="minor">
            <a:schemeClr val="dk1"/>
          </a:fontRef>
        </p:style>
        <p:txBody>
          <a:bodyPr wrap="square" lIns="24327" tIns="12164" rIns="24327" bIns="12164">
            <a:spAutoFit/>
          </a:bodyPr>
          <a:lstStyle/>
          <a:p>
            <a:pPr algn="ctr" defTabSz="243309"/>
            <a:r>
              <a:rPr lang="vi-VN" sz="4667" b="1" dirty="0">
                <a:solidFill>
                  <a:srgbClr val="002060"/>
                </a:solidFill>
                <a:latin typeface="Cambria" panose="02040503050406030204" pitchFamily="18" charset="0"/>
                <a:ea typeface="Cambria" panose="02040503050406030204" pitchFamily="18" charset="0"/>
              </a:rPr>
              <a:t>Có tín ngưỡng thờ cúng tổ tiên, thờ cúng các vị thần: thần Sông, thần Núi,...</a:t>
            </a:r>
            <a:endParaRPr lang="en-SG" sz="4667" b="1" dirty="0">
              <a:solidFill>
                <a:srgbClr val="002060"/>
              </a:solidFill>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275A7350-CB48-451F-BD9E-5BB5E5C30481}"/>
              </a:ext>
            </a:extLst>
          </p:cNvPr>
          <p:cNvSpPr/>
          <p:nvPr/>
        </p:nvSpPr>
        <p:spPr>
          <a:xfrm>
            <a:off x="1175290" y="3812655"/>
            <a:ext cx="9701933" cy="742776"/>
          </a:xfrm>
          <a:prstGeom prst="rect">
            <a:avLst/>
          </a:prstGeom>
        </p:spPr>
        <p:style>
          <a:lnRef idx="2">
            <a:schemeClr val="accent6"/>
          </a:lnRef>
          <a:fillRef idx="1">
            <a:schemeClr val="lt1"/>
          </a:fillRef>
          <a:effectRef idx="0">
            <a:schemeClr val="accent6"/>
          </a:effectRef>
          <a:fontRef idx="minor">
            <a:schemeClr val="dk1"/>
          </a:fontRef>
        </p:style>
        <p:txBody>
          <a:bodyPr wrap="square" lIns="24327" tIns="12164" rIns="24327" bIns="12164">
            <a:spAutoFit/>
          </a:bodyPr>
          <a:lstStyle/>
          <a:p>
            <a:pPr algn="ctr" defTabSz="243309"/>
            <a:r>
              <a:rPr lang="vi-VN" sz="4667" b="1" dirty="0">
                <a:solidFill>
                  <a:srgbClr val="002060"/>
                </a:solidFill>
                <a:latin typeface="Cambria" panose="02040503050406030204" pitchFamily="18" charset="0"/>
                <a:ea typeface="Cambria" panose="02040503050406030204" pitchFamily="18" charset="0"/>
              </a:rPr>
              <a:t>Họ có tục ăn trầu, nhuộm răng đen</a:t>
            </a:r>
            <a:endParaRPr lang="en-SG" sz="4667" b="1" dirty="0">
              <a:solidFill>
                <a:srgbClr val="002060"/>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571DFDF5-D1AF-46C2-B520-C85001AB26DF}"/>
              </a:ext>
            </a:extLst>
          </p:cNvPr>
          <p:cNvSpPr/>
          <p:nvPr/>
        </p:nvSpPr>
        <p:spPr>
          <a:xfrm>
            <a:off x="1034783" y="4895699"/>
            <a:ext cx="10172051" cy="1460984"/>
          </a:xfrm>
          <a:prstGeom prst="rect">
            <a:avLst/>
          </a:prstGeom>
        </p:spPr>
        <p:style>
          <a:lnRef idx="2">
            <a:schemeClr val="accent6"/>
          </a:lnRef>
          <a:fillRef idx="1">
            <a:schemeClr val="lt1"/>
          </a:fillRef>
          <a:effectRef idx="0">
            <a:schemeClr val="accent6"/>
          </a:effectRef>
          <a:fontRef idx="minor">
            <a:schemeClr val="dk1"/>
          </a:fontRef>
        </p:style>
        <p:txBody>
          <a:bodyPr wrap="square" lIns="24327" tIns="12164" rIns="24327" bIns="12164">
            <a:spAutoFit/>
          </a:bodyPr>
          <a:lstStyle/>
          <a:p>
            <a:pPr algn="ctr" defTabSz="243309"/>
            <a:r>
              <a:rPr lang="vi-VN" sz="4667" b="1" dirty="0">
                <a:solidFill>
                  <a:srgbClr val="002060"/>
                </a:solidFill>
                <a:latin typeface="Cambria" panose="02040503050406030204" pitchFamily="18" charset="0"/>
                <a:ea typeface="Cambria" panose="02040503050406030204" pitchFamily="18" charset="0"/>
              </a:rPr>
              <a:t>Vào ngày hội thường hóa trang, </a:t>
            </a:r>
          </a:p>
          <a:p>
            <a:pPr algn="ctr" defTabSz="243309"/>
            <a:r>
              <a:rPr lang="vi-VN" sz="4667" b="1" dirty="0">
                <a:solidFill>
                  <a:srgbClr val="002060"/>
                </a:solidFill>
                <a:latin typeface="Cambria" panose="02040503050406030204" pitchFamily="18" charset="0"/>
                <a:ea typeface="Cambria" panose="02040503050406030204" pitchFamily="18" charset="0"/>
              </a:rPr>
              <a:t>vui chơi, nhảy múa,...</a:t>
            </a:r>
            <a:endParaRPr lang="en-SG" sz="4667"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9106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670" y="1243538"/>
            <a:ext cx="1415156" cy="1415156"/>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51529" y="4158338"/>
            <a:ext cx="1799775" cy="1799775"/>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02973"/>
            <a:ext cx="12192000" cy="4855028"/>
          </a:xfrm>
          <a:prstGeom prst="rect">
            <a:avLst/>
          </a:prstGeom>
          <a:ln>
            <a:noFill/>
          </a:ln>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6893241" y="3585033"/>
            <a:ext cx="4204128" cy="3272969"/>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8">
            <a:extLst>
              <a:ext uri="{28A0092B-C50C-407E-A947-70E740481C1C}">
                <a14:useLocalDpi xmlns:a14="http://schemas.microsoft.com/office/drawing/2010/main" val="0"/>
              </a:ext>
            </a:extLst>
          </a:blip>
          <a:srcRect t="27466"/>
          <a:stretch>
            <a:fillRect/>
          </a:stretch>
        </p:blipFill>
        <p:spPr>
          <a:xfrm>
            <a:off x="1574953" y="787400"/>
            <a:ext cx="8040915" cy="5832397"/>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7" name="Picture 6">
            <a:extLst>
              <a:ext uri="{FF2B5EF4-FFF2-40B4-BE49-F238E27FC236}">
                <a16:creationId xmlns:a16="http://schemas.microsoft.com/office/drawing/2014/main" id="{11EB3838-274C-45BB-A2C9-54E3002D978E}"/>
              </a:ext>
            </a:extLst>
          </p:cNvPr>
          <p:cNvPicPr>
            <a:picLocks noChangeAspect="1"/>
          </p:cNvPicPr>
          <p:nvPr/>
        </p:nvPicPr>
        <p:blipFill>
          <a:blip r:embed="rId9"/>
          <a:stretch>
            <a:fillRect/>
          </a:stretch>
        </p:blipFill>
        <p:spPr>
          <a:xfrm>
            <a:off x="-304800" y="507619"/>
            <a:ext cx="12192000" cy="5146072"/>
          </a:xfrm>
          <a:prstGeom prst="rect">
            <a:avLst/>
          </a:prstGeom>
        </p:spPr>
      </p:pic>
    </p:spTree>
    <p:extLst>
      <p:ext uri="{BB962C8B-B14F-4D97-AF65-F5344CB8AC3E}">
        <p14:creationId xmlns:p14="http://schemas.microsoft.com/office/powerpoint/2010/main" val="1912333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86804"/>
            <a:ext cx="11785600" cy="6400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B5878124-69E4-E4D9-F29B-93943DE23AD3}"/>
              </a:ext>
            </a:extLst>
          </p:cNvPr>
          <p:cNvSpPr/>
          <p:nvPr/>
        </p:nvSpPr>
        <p:spPr>
          <a:xfrm>
            <a:off x="292100" y="4576543"/>
            <a:ext cx="11607801" cy="1871225"/>
          </a:xfrm>
          <a:prstGeom prst="rect">
            <a:avLst/>
          </a:prstGeom>
        </p:spPr>
        <p:style>
          <a:lnRef idx="2">
            <a:schemeClr val="accent5"/>
          </a:lnRef>
          <a:fillRef idx="1">
            <a:schemeClr val="lt1"/>
          </a:fillRef>
          <a:effectRef idx="0">
            <a:schemeClr val="accent5"/>
          </a:effectRef>
          <a:fontRef idx="minor">
            <a:schemeClr val="dk1"/>
          </a:fontRef>
        </p:style>
        <p:txBody>
          <a:bodyPr wrap="square" lIns="24327" tIns="12164" rIns="24327" bIns="12164">
            <a:spAutoFit/>
          </a:bodyPr>
          <a:lstStyle/>
          <a:p>
            <a:pPr algn="ctr" defTabSz="243309"/>
            <a:r>
              <a:rPr lang="vi-VN" sz="40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Đọc thông tin và quan sát các hình 5,6 em hãy đề xuất một số biện pháp để góp phần giữ gìn và phát huy giá trị sông Hồng.</a:t>
            </a:r>
            <a:endParaRPr lang="en-US" sz="4000" b="1" dirty="0">
              <a:ln w="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3E43DDB6-7F06-40CF-804A-E49B33560FE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b="11206"/>
          <a:stretch/>
        </p:blipFill>
        <p:spPr>
          <a:xfrm>
            <a:off x="711201" y="0"/>
            <a:ext cx="9819823"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EE03C524-A5F0-40F3-A73A-A9D28E12CE54}"/>
              </a:ext>
            </a:extLst>
          </p:cNvPr>
          <p:cNvSpPr txBox="1"/>
          <p:nvPr/>
        </p:nvSpPr>
        <p:spPr>
          <a:xfrm>
            <a:off x="711200" y="3558255"/>
            <a:ext cx="5181600" cy="995016"/>
          </a:xfrm>
          <a:prstGeom prst="rect">
            <a:avLst/>
          </a:prstGeom>
          <a:noFill/>
        </p:spPr>
        <p:txBody>
          <a:bodyPr wrap="square" rtlCol="0">
            <a:spAutoFit/>
          </a:bodyPr>
          <a:lstStyle/>
          <a:p>
            <a:pPr algn="ctr"/>
            <a:r>
              <a:rPr lang="vi-VN" sz="2933" b="1" dirty="0">
                <a:solidFill>
                  <a:srgbClr val="002060"/>
                </a:solidFill>
                <a:latin typeface="Cambria" panose="02040503050406030204" pitchFamily="18" charset="0"/>
                <a:ea typeface="Cambria" panose="02040503050406030204" pitchFamily="18" charset="0"/>
              </a:rPr>
              <a:t>Hình 5. Cánh đồng lúa </a:t>
            </a:r>
          </a:p>
          <a:p>
            <a:pPr algn="ctr"/>
            <a:r>
              <a:rPr lang="vi-VN" sz="2933" b="1" dirty="0">
                <a:solidFill>
                  <a:srgbClr val="002060"/>
                </a:solidFill>
                <a:latin typeface="Cambria" panose="02040503050406030204" pitchFamily="18" charset="0"/>
                <a:ea typeface="Cambria" panose="02040503050406030204" pitchFamily="18" charset="0"/>
              </a:rPr>
              <a:t>(tỉnh Thái Bình)</a:t>
            </a:r>
            <a:endParaRPr lang="en-SG" sz="2933" b="1" dirty="0">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CD9EFFF1-19FE-438E-B26A-CC57F1ADD46A}"/>
              </a:ext>
            </a:extLst>
          </p:cNvPr>
          <p:cNvSpPr txBox="1"/>
          <p:nvPr/>
        </p:nvSpPr>
        <p:spPr>
          <a:xfrm>
            <a:off x="5486401" y="3526054"/>
            <a:ext cx="5538641" cy="995016"/>
          </a:xfrm>
          <a:prstGeom prst="rect">
            <a:avLst/>
          </a:prstGeom>
          <a:noFill/>
        </p:spPr>
        <p:txBody>
          <a:bodyPr wrap="square" rtlCol="0">
            <a:spAutoFit/>
          </a:bodyPr>
          <a:lstStyle/>
          <a:p>
            <a:pPr algn="ctr"/>
            <a:r>
              <a:rPr lang="vi-VN" sz="2933" b="1" dirty="0">
                <a:solidFill>
                  <a:srgbClr val="002060"/>
                </a:solidFill>
                <a:latin typeface="Cambria" panose="02040503050406030204" pitchFamily="18" charset="0"/>
                <a:ea typeface="Cambria" panose="02040503050406030204" pitchFamily="18" charset="0"/>
              </a:rPr>
              <a:t>Hình 6. Du lịch trên </a:t>
            </a:r>
          </a:p>
          <a:p>
            <a:pPr algn="ctr"/>
            <a:r>
              <a:rPr lang="vi-VN" sz="2933" b="1" dirty="0">
                <a:solidFill>
                  <a:srgbClr val="002060"/>
                </a:solidFill>
                <a:latin typeface="Cambria" panose="02040503050406030204" pitchFamily="18" charset="0"/>
                <a:ea typeface="Cambria" panose="02040503050406030204" pitchFamily="18" charset="0"/>
              </a:rPr>
              <a:t>sông Hồng (thành phố Hà Nội)</a:t>
            </a:r>
            <a:endParaRPr lang="en-SG" sz="2933"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492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381000"/>
            <a:ext cx="11379200" cy="609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4" name="Rectangle 113">
            <a:extLst>
              <a:ext uri="{FF2B5EF4-FFF2-40B4-BE49-F238E27FC236}">
                <a16:creationId xmlns:a16="http://schemas.microsoft.com/office/drawing/2014/main" id="{B5878124-69E4-E4D9-F29B-93943DE23AD3}"/>
              </a:ext>
            </a:extLst>
          </p:cNvPr>
          <p:cNvSpPr/>
          <p:nvPr/>
        </p:nvSpPr>
        <p:spPr>
          <a:xfrm>
            <a:off x="1320800" y="186770"/>
            <a:ext cx="9701933" cy="1337874"/>
          </a:xfrm>
          <a:prstGeom prst="rect">
            <a:avLst/>
          </a:prstGeom>
        </p:spPr>
        <p:style>
          <a:lnRef idx="2">
            <a:schemeClr val="accent6"/>
          </a:lnRef>
          <a:fillRef idx="1">
            <a:schemeClr val="lt1"/>
          </a:fillRef>
          <a:effectRef idx="0">
            <a:schemeClr val="accent6"/>
          </a:effectRef>
          <a:fontRef idx="minor">
            <a:schemeClr val="dk1"/>
          </a:fontRef>
        </p:style>
        <p:txBody>
          <a:bodyPr wrap="square" lIns="24327" tIns="12164" rIns="24327" bIns="12164">
            <a:spAutoFit/>
          </a:bodyPr>
          <a:lstStyle/>
          <a:p>
            <a:pPr algn="ctr" defTabSz="243309"/>
            <a:r>
              <a:rPr lang="vi-VN" sz="4267" b="1" dirty="0">
                <a:ln w="0"/>
                <a:solidFill>
                  <a:srgbClr val="002060"/>
                </a:solidFill>
                <a:latin typeface="Cambria" panose="02040503050406030204" pitchFamily="18" charset="0"/>
                <a:ea typeface="Cambria" panose="02040503050406030204" pitchFamily="18" charset="0"/>
                <a:cs typeface="Calibri" panose="020F0502020204030204" pitchFamily="34" charset="0"/>
              </a:rPr>
              <a:t>Một số biện pháp để góp phần </a:t>
            </a:r>
          </a:p>
          <a:p>
            <a:pPr algn="ctr" defTabSz="243309"/>
            <a:r>
              <a:rPr lang="vi-VN" sz="4267" b="1" dirty="0">
                <a:ln w="0"/>
                <a:solidFill>
                  <a:srgbClr val="002060"/>
                </a:solidFill>
                <a:latin typeface="Cambria" panose="02040503050406030204" pitchFamily="18" charset="0"/>
                <a:ea typeface="Cambria" panose="02040503050406030204" pitchFamily="18" charset="0"/>
                <a:cs typeface="Calibri" panose="020F0502020204030204" pitchFamily="34" charset="0"/>
              </a:rPr>
              <a:t>giữ gìn và phát huy giá trị sông Hồng</a:t>
            </a:r>
            <a:endParaRPr lang="en-US" sz="4267" b="1" dirty="0">
              <a:ln w="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2081B59-36D1-46DA-B9CD-B159B5591F67}"/>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178566" y="4515474"/>
            <a:ext cx="5100623" cy="2400381"/>
          </a:xfrm>
          <a:prstGeom prst="rect">
            <a:avLst/>
          </a:prstGeom>
        </p:spPr>
      </p:pic>
      <p:sp>
        <p:nvSpPr>
          <p:cNvPr id="7" name="TextBox 6">
            <a:extLst>
              <a:ext uri="{FF2B5EF4-FFF2-40B4-BE49-F238E27FC236}">
                <a16:creationId xmlns:a16="http://schemas.microsoft.com/office/drawing/2014/main" id="{13DF7D8C-5040-468F-8ED7-0A6E419D6B15}"/>
              </a:ext>
            </a:extLst>
          </p:cNvPr>
          <p:cNvSpPr txBox="1"/>
          <p:nvPr/>
        </p:nvSpPr>
        <p:spPr>
          <a:xfrm>
            <a:off x="1972583" y="1856217"/>
            <a:ext cx="4775200" cy="810543"/>
          </a:xfrm>
          <a:custGeom>
            <a:avLst/>
            <a:gdLst>
              <a:gd name="connsiteX0" fmla="*/ 0 w 3581400"/>
              <a:gd name="connsiteY0" fmla="*/ 0 h 630942"/>
              <a:gd name="connsiteX1" fmla="*/ 596900 w 3581400"/>
              <a:gd name="connsiteY1" fmla="*/ 0 h 630942"/>
              <a:gd name="connsiteX2" fmla="*/ 1122172 w 3581400"/>
              <a:gd name="connsiteY2" fmla="*/ 0 h 630942"/>
              <a:gd name="connsiteX3" fmla="*/ 1611630 w 3581400"/>
              <a:gd name="connsiteY3" fmla="*/ 0 h 630942"/>
              <a:gd name="connsiteX4" fmla="*/ 2101088 w 3581400"/>
              <a:gd name="connsiteY4" fmla="*/ 0 h 630942"/>
              <a:gd name="connsiteX5" fmla="*/ 2662174 w 3581400"/>
              <a:gd name="connsiteY5" fmla="*/ 0 h 630942"/>
              <a:gd name="connsiteX6" fmla="*/ 3581400 w 3581400"/>
              <a:gd name="connsiteY6" fmla="*/ 0 h 630942"/>
              <a:gd name="connsiteX7" fmla="*/ 3581400 w 3581400"/>
              <a:gd name="connsiteY7" fmla="*/ 302852 h 630942"/>
              <a:gd name="connsiteX8" fmla="*/ 3581400 w 3581400"/>
              <a:gd name="connsiteY8" fmla="*/ 630942 h 630942"/>
              <a:gd name="connsiteX9" fmla="*/ 3091942 w 3581400"/>
              <a:gd name="connsiteY9" fmla="*/ 630942 h 630942"/>
              <a:gd name="connsiteX10" fmla="*/ 2459228 w 3581400"/>
              <a:gd name="connsiteY10" fmla="*/ 630942 h 630942"/>
              <a:gd name="connsiteX11" fmla="*/ 1862328 w 3581400"/>
              <a:gd name="connsiteY11" fmla="*/ 630942 h 630942"/>
              <a:gd name="connsiteX12" fmla="*/ 1265428 w 3581400"/>
              <a:gd name="connsiteY12" fmla="*/ 630942 h 630942"/>
              <a:gd name="connsiteX13" fmla="*/ 740156 w 3581400"/>
              <a:gd name="connsiteY13" fmla="*/ 630942 h 630942"/>
              <a:gd name="connsiteX14" fmla="*/ 0 w 3581400"/>
              <a:gd name="connsiteY14" fmla="*/ 630942 h 630942"/>
              <a:gd name="connsiteX15" fmla="*/ 0 w 3581400"/>
              <a:gd name="connsiteY15" fmla="*/ 334399 h 630942"/>
              <a:gd name="connsiteX16" fmla="*/ 0 w 3581400"/>
              <a:gd name="connsiteY16" fmla="*/ 0 h 63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1400" h="630942" fill="none" extrusionOk="0">
                <a:moveTo>
                  <a:pt x="0" y="0"/>
                </a:moveTo>
                <a:cubicBezTo>
                  <a:pt x="245175" y="-57607"/>
                  <a:pt x="339023" y="35236"/>
                  <a:pt x="596900" y="0"/>
                </a:cubicBezTo>
                <a:cubicBezTo>
                  <a:pt x="854777" y="-35236"/>
                  <a:pt x="998681" y="12625"/>
                  <a:pt x="1122172" y="0"/>
                </a:cubicBezTo>
                <a:cubicBezTo>
                  <a:pt x="1245663" y="-12625"/>
                  <a:pt x="1493796" y="11629"/>
                  <a:pt x="1611630" y="0"/>
                </a:cubicBezTo>
                <a:cubicBezTo>
                  <a:pt x="1729464" y="-11629"/>
                  <a:pt x="1866695" y="30515"/>
                  <a:pt x="2101088" y="0"/>
                </a:cubicBezTo>
                <a:cubicBezTo>
                  <a:pt x="2335481" y="-30515"/>
                  <a:pt x="2461041" y="16022"/>
                  <a:pt x="2662174" y="0"/>
                </a:cubicBezTo>
                <a:cubicBezTo>
                  <a:pt x="2863307" y="-16022"/>
                  <a:pt x="3354570" y="30866"/>
                  <a:pt x="3581400" y="0"/>
                </a:cubicBezTo>
                <a:cubicBezTo>
                  <a:pt x="3595982" y="149081"/>
                  <a:pt x="3547690" y="242105"/>
                  <a:pt x="3581400" y="302852"/>
                </a:cubicBezTo>
                <a:cubicBezTo>
                  <a:pt x="3615110" y="363599"/>
                  <a:pt x="3544694" y="493252"/>
                  <a:pt x="3581400" y="630942"/>
                </a:cubicBezTo>
                <a:cubicBezTo>
                  <a:pt x="3435621" y="677785"/>
                  <a:pt x="3235543" y="618096"/>
                  <a:pt x="3091942" y="630942"/>
                </a:cubicBezTo>
                <a:cubicBezTo>
                  <a:pt x="2948341" y="643788"/>
                  <a:pt x="2704619" y="605210"/>
                  <a:pt x="2459228" y="630942"/>
                </a:cubicBezTo>
                <a:cubicBezTo>
                  <a:pt x="2213837" y="656674"/>
                  <a:pt x="2119865" y="560997"/>
                  <a:pt x="1862328" y="630942"/>
                </a:cubicBezTo>
                <a:cubicBezTo>
                  <a:pt x="1604791" y="700887"/>
                  <a:pt x="1458948" y="581685"/>
                  <a:pt x="1265428" y="630942"/>
                </a:cubicBezTo>
                <a:cubicBezTo>
                  <a:pt x="1071908" y="680199"/>
                  <a:pt x="850358" y="579658"/>
                  <a:pt x="740156" y="630942"/>
                </a:cubicBezTo>
                <a:cubicBezTo>
                  <a:pt x="629954" y="682226"/>
                  <a:pt x="330519" y="554570"/>
                  <a:pt x="0" y="630942"/>
                </a:cubicBezTo>
                <a:cubicBezTo>
                  <a:pt x="-30806" y="530107"/>
                  <a:pt x="8787" y="478582"/>
                  <a:pt x="0" y="334399"/>
                </a:cubicBezTo>
                <a:cubicBezTo>
                  <a:pt x="-8787" y="190216"/>
                  <a:pt x="38596" y="92007"/>
                  <a:pt x="0" y="0"/>
                </a:cubicBezTo>
                <a:close/>
              </a:path>
              <a:path w="3581400" h="630942" stroke="0" extrusionOk="0">
                <a:moveTo>
                  <a:pt x="0" y="0"/>
                </a:moveTo>
                <a:cubicBezTo>
                  <a:pt x="280483" y="-11804"/>
                  <a:pt x="413227" y="3041"/>
                  <a:pt x="632714" y="0"/>
                </a:cubicBezTo>
                <a:cubicBezTo>
                  <a:pt x="852201" y="-3041"/>
                  <a:pt x="1048155" y="59639"/>
                  <a:pt x="1229614" y="0"/>
                </a:cubicBezTo>
                <a:cubicBezTo>
                  <a:pt x="1411073" y="-59639"/>
                  <a:pt x="1611648" y="65818"/>
                  <a:pt x="1790700" y="0"/>
                </a:cubicBezTo>
                <a:cubicBezTo>
                  <a:pt x="1969752" y="-65818"/>
                  <a:pt x="2117288" y="26939"/>
                  <a:pt x="2423414" y="0"/>
                </a:cubicBezTo>
                <a:cubicBezTo>
                  <a:pt x="2729540" y="-26939"/>
                  <a:pt x="2750614" y="31206"/>
                  <a:pt x="3056128" y="0"/>
                </a:cubicBezTo>
                <a:cubicBezTo>
                  <a:pt x="3361642" y="-31206"/>
                  <a:pt x="3456004" y="31718"/>
                  <a:pt x="3581400" y="0"/>
                </a:cubicBezTo>
                <a:cubicBezTo>
                  <a:pt x="3599708" y="120550"/>
                  <a:pt x="3553779" y="239702"/>
                  <a:pt x="3581400" y="315471"/>
                </a:cubicBezTo>
                <a:cubicBezTo>
                  <a:pt x="3609021" y="391240"/>
                  <a:pt x="3580137" y="523472"/>
                  <a:pt x="3581400" y="630942"/>
                </a:cubicBezTo>
                <a:cubicBezTo>
                  <a:pt x="3370801" y="671228"/>
                  <a:pt x="3164896" y="618277"/>
                  <a:pt x="2948686" y="630942"/>
                </a:cubicBezTo>
                <a:cubicBezTo>
                  <a:pt x="2732476" y="643607"/>
                  <a:pt x="2500432" y="619004"/>
                  <a:pt x="2315972" y="630942"/>
                </a:cubicBezTo>
                <a:cubicBezTo>
                  <a:pt x="2131512" y="642880"/>
                  <a:pt x="1964806" y="579435"/>
                  <a:pt x="1826514" y="630942"/>
                </a:cubicBezTo>
                <a:cubicBezTo>
                  <a:pt x="1688222" y="682449"/>
                  <a:pt x="1490469" y="622916"/>
                  <a:pt x="1193800" y="630942"/>
                </a:cubicBezTo>
                <a:cubicBezTo>
                  <a:pt x="897131" y="638968"/>
                  <a:pt x="785718" y="590011"/>
                  <a:pt x="668528" y="630942"/>
                </a:cubicBezTo>
                <a:cubicBezTo>
                  <a:pt x="551338" y="671873"/>
                  <a:pt x="189676" y="598546"/>
                  <a:pt x="0" y="630942"/>
                </a:cubicBezTo>
                <a:cubicBezTo>
                  <a:pt x="-27456" y="507558"/>
                  <a:pt x="1579" y="383896"/>
                  <a:pt x="0" y="315471"/>
                </a:cubicBezTo>
                <a:cubicBezTo>
                  <a:pt x="-1579" y="247046"/>
                  <a:pt x="9015" y="117336"/>
                  <a:pt x="0" y="0"/>
                </a:cubicBezTo>
                <a:close/>
              </a:path>
            </a:pathLst>
          </a:custGeom>
          <a:solidFill>
            <a:srgbClr val="FDE3E9"/>
          </a:solidFill>
          <a:ln w="28575">
            <a:solidFill>
              <a:srgbClr val="70391B"/>
            </a:solidFill>
            <a:prstDash val="dashDot"/>
            <a:extLst>
              <a:ext uri="{C807C97D-BFC1-408E-A445-0C87EB9F89A2}">
                <ask:lineSketchStyleProps xmlns:ask="http://schemas.microsoft.com/office/drawing/2018/sketchyshapes" xmlns="" sd="2711469338">
                  <a:prstGeom prst="rect">
                    <a:avLst/>
                  </a:prstGeom>
                  <ask:type>
                    <ask:lineSketchScribble/>
                  </ask:type>
                </ask:lineSketchStyleProps>
              </a:ext>
            </a:extLst>
          </a:ln>
        </p:spPr>
        <p:txBody>
          <a:bodyPr wrap="square">
            <a:spAutoFit/>
          </a:bodyPr>
          <a:lstStyle/>
          <a:p>
            <a:pPr algn="just"/>
            <a:r>
              <a:rPr lang="vi-VN" sz="4667" b="1" dirty="0">
                <a:latin typeface="Cambria" panose="02040503050406030204" pitchFamily="18" charset="0"/>
                <a:ea typeface="Cambria" panose="02040503050406030204" pitchFamily="18" charset="0"/>
                <a:cs typeface="Times New Roman" pitchFamily="18" charset="0"/>
              </a:rPr>
              <a:t>Khai thác hợp lí</a:t>
            </a:r>
          </a:p>
        </p:txBody>
      </p:sp>
      <p:sp>
        <p:nvSpPr>
          <p:cNvPr id="8" name="TextBox 7">
            <a:extLst>
              <a:ext uri="{FF2B5EF4-FFF2-40B4-BE49-F238E27FC236}">
                <a16:creationId xmlns:a16="http://schemas.microsoft.com/office/drawing/2014/main" id="{8BC52703-2B4C-4DC5-A920-2EDC3C103449}"/>
              </a:ext>
            </a:extLst>
          </p:cNvPr>
          <p:cNvSpPr txBox="1"/>
          <p:nvPr/>
        </p:nvSpPr>
        <p:spPr>
          <a:xfrm>
            <a:off x="1541800" y="3047252"/>
            <a:ext cx="5636765" cy="810543"/>
          </a:xfrm>
          <a:custGeom>
            <a:avLst/>
            <a:gdLst>
              <a:gd name="connsiteX0" fmla="*/ 0 w 4227574"/>
              <a:gd name="connsiteY0" fmla="*/ 0 h 630942"/>
              <a:gd name="connsiteX1" fmla="*/ 528447 w 4227574"/>
              <a:gd name="connsiteY1" fmla="*/ 0 h 630942"/>
              <a:gd name="connsiteX2" fmla="*/ 1014618 w 4227574"/>
              <a:gd name="connsiteY2" fmla="*/ 0 h 630942"/>
              <a:gd name="connsiteX3" fmla="*/ 1585340 w 4227574"/>
              <a:gd name="connsiteY3" fmla="*/ 0 h 630942"/>
              <a:gd name="connsiteX4" fmla="*/ 2029236 w 4227574"/>
              <a:gd name="connsiteY4" fmla="*/ 0 h 630942"/>
              <a:gd name="connsiteX5" fmla="*/ 2557682 w 4227574"/>
              <a:gd name="connsiteY5" fmla="*/ 0 h 630942"/>
              <a:gd name="connsiteX6" fmla="*/ 3086129 w 4227574"/>
              <a:gd name="connsiteY6" fmla="*/ 0 h 630942"/>
              <a:gd name="connsiteX7" fmla="*/ 3572300 w 4227574"/>
              <a:gd name="connsiteY7" fmla="*/ 0 h 630942"/>
              <a:gd name="connsiteX8" fmla="*/ 4227574 w 4227574"/>
              <a:gd name="connsiteY8" fmla="*/ 0 h 630942"/>
              <a:gd name="connsiteX9" fmla="*/ 4227574 w 4227574"/>
              <a:gd name="connsiteY9" fmla="*/ 309162 h 630942"/>
              <a:gd name="connsiteX10" fmla="*/ 4227574 w 4227574"/>
              <a:gd name="connsiteY10" fmla="*/ 630942 h 630942"/>
              <a:gd name="connsiteX11" fmla="*/ 3699127 w 4227574"/>
              <a:gd name="connsiteY11" fmla="*/ 630942 h 630942"/>
              <a:gd name="connsiteX12" fmla="*/ 3297508 w 4227574"/>
              <a:gd name="connsiteY12" fmla="*/ 630942 h 630942"/>
              <a:gd name="connsiteX13" fmla="*/ 2853612 w 4227574"/>
              <a:gd name="connsiteY13" fmla="*/ 630942 h 630942"/>
              <a:gd name="connsiteX14" fmla="*/ 2325166 w 4227574"/>
              <a:gd name="connsiteY14" fmla="*/ 630942 h 630942"/>
              <a:gd name="connsiteX15" fmla="*/ 1712167 w 4227574"/>
              <a:gd name="connsiteY15" fmla="*/ 630942 h 630942"/>
              <a:gd name="connsiteX16" fmla="*/ 1141445 w 4227574"/>
              <a:gd name="connsiteY16" fmla="*/ 630942 h 630942"/>
              <a:gd name="connsiteX17" fmla="*/ 739825 w 4227574"/>
              <a:gd name="connsiteY17" fmla="*/ 630942 h 630942"/>
              <a:gd name="connsiteX18" fmla="*/ 0 w 4227574"/>
              <a:gd name="connsiteY18" fmla="*/ 630942 h 630942"/>
              <a:gd name="connsiteX19" fmla="*/ 0 w 4227574"/>
              <a:gd name="connsiteY19" fmla="*/ 315471 h 630942"/>
              <a:gd name="connsiteX20" fmla="*/ 0 w 4227574"/>
              <a:gd name="connsiteY20" fmla="*/ 0 h 63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27574" h="630942" fill="none" extrusionOk="0">
                <a:moveTo>
                  <a:pt x="0" y="0"/>
                </a:moveTo>
                <a:cubicBezTo>
                  <a:pt x="124387" y="-55761"/>
                  <a:pt x="381820" y="47493"/>
                  <a:pt x="528447" y="0"/>
                </a:cubicBezTo>
                <a:cubicBezTo>
                  <a:pt x="675074" y="-47493"/>
                  <a:pt x="886041" y="17209"/>
                  <a:pt x="1014618" y="0"/>
                </a:cubicBezTo>
                <a:cubicBezTo>
                  <a:pt x="1143195" y="-17209"/>
                  <a:pt x="1420353" y="66967"/>
                  <a:pt x="1585340" y="0"/>
                </a:cubicBezTo>
                <a:cubicBezTo>
                  <a:pt x="1750327" y="-66967"/>
                  <a:pt x="1886862" y="21899"/>
                  <a:pt x="2029236" y="0"/>
                </a:cubicBezTo>
                <a:cubicBezTo>
                  <a:pt x="2171610" y="-21899"/>
                  <a:pt x="2417824" y="23133"/>
                  <a:pt x="2557682" y="0"/>
                </a:cubicBezTo>
                <a:cubicBezTo>
                  <a:pt x="2697540" y="-23133"/>
                  <a:pt x="2944044" y="5490"/>
                  <a:pt x="3086129" y="0"/>
                </a:cubicBezTo>
                <a:cubicBezTo>
                  <a:pt x="3228214" y="-5490"/>
                  <a:pt x="3420225" y="32473"/>
                  <a:pt x="3572300" y="0"/>
                </a:cubicBezTo>
                <a:cubicBezTo>
                  <a:pt x="3724375" y="-32473"/>
                  <a:pt x="3979764" y="60214"/>
                  <a:pt x="4227574" y="0"/>
                </a:cubicBezTo>
                <a:cubicBezTo>
                  <a:pt x="4264120" y="146689"/>
                  <a:pt x="4221613" y="213158"/>
                  <a:pt x="4227574" y="309162"/>
                </a:cubicBezTo>
                <a:cubicBezTo>
                  <a:pt x="4233535" y="405166"/>
                  <a:pt x="4218951" y="553557"/>
                  <a:pt x="4227574" y="630942"/>
                </a:cubicBezTo>
                <a:cubicBezTo>
                  <a:pt x="4106783" y="678598"/>
                  <a:pt x="3841226" y="571852"/>
                  <a:pt x="3699127" y="630942"/>
                </a:cubicBezTo>
                <a:cubicBezTo>
                  <a:pt x="3557028" y="690032"/>
                  <a:pt x="3451190" y="586380"/>
                  <a:pt x="3297508" y="630942"/>
                </a:cubicBezTo>
                <a:cubicBezTo>
                  <a:pt x="3143826" y="675504"/>
                  <a:pt x="3073254" y="589388"/>
                  <a:pt x="2853612" y="630942"/>
                </a:cubicBezTo>
                <a:cubicBezTo>
                  <a:pt x="2633970" y="672496"/>
                  <a:pt x="2497669" y="567720"/>
                  <a:pt x="2325166" y="630942"/>
                </a:cubicBezTo>
                <a:cubicBezTo>
                  <a:pt x="2152663" y="694164"/>
                  <a:pt x="1902210" y="606256"/>
                  <a:pt x="1712167" y="630942"/>
                </a:cubicBezTo>
                <a:cubicBezTo>
                  <a:pt x="1522124" y="655628"/>
                  <a:pt x="1277608" y="620594"/>
                  <a:pt x="1141445" y="630942"/>
                </a:cubicBezTo>
                <a:cubicBezTo>
                  <a:pt x="1005282" y="641290"/>
                  <a:pt x="940242" y="589163"/>
                  <a:pt x="739825" y="630942"/>
                </a:cubicBezTo>
                <a:cubicBezTo>
                  <a:pt x="539408" y="672721"/>
                  <a:pt x="258777" y="542446"/>
                  <a:pt x="0" y="630942"/>
                </a:cubicBezTo>
                <a:cubicBezTo>
                  <a:pt x="-20658" y="519382"/>
                  <a:pt x="29658" y="471753"/>
                  <a:pt x="0" y="315471"/>
                </a:cubicBezTo>
                <a:cubicBezTo>
                  <a:pt x="-29658" y="159189"/>
                  <a:pt x="37787" y="63204"/>
                  <a:pt x="0" y="0"/>
                </a:cubicBezTo>
                <a:close/>
              </a:path>
              <a:path w="4227574" h="630942" stroke="0" extrusionOk="0">
                <a:moveTo>
                  <a:pt x="0" y="0"/>
                </a:moveTo>
                <a:cubicBezTo>
                  <a:pt x="151935" y="-63911"/>
                  <a:pt x="397884" y="38572"/>
                  <a:pt x="570722" y="0"/>
                </a:cubicBezTo>
                <a:cubicBezTo>
                  <a:pt x="743560" y="-38572"/>
                  <a:pt x="884794" y="18659"/>
                  <a:pt x="1099169" y="0"/>
                </a:cubicBezTo>
                <a:cubicBezTo>
                  <a:pt x="1313544" y="-18659"/>
                  <a:pt x="1483078" y="14004"/>
                  <a:pt x="1585340" y="0"/>
                </a:cubicBezTo>
                <a:cubicBezTo>
                  <a:pt x="1687602" y="-14004"/>
                  <a:pt x="1978502" y="21552"/>
                  <a:pt x="2156063" y="0"/>
                </a:cubicBezTo>
                <a:cubicBezTo>
                  <a:pt x="2333624" y="-21552"/>
                  <a:pt x="2566624" y="63197"/>
                  <a:pt x="2726785" y="0"/>
                </a:cubicBezTo>
                <a:cubicBezTo>
                  <a:pt x="2886946" y="-63197"/>
                  <a:pt x="3031578" y="24088"/>
                  <a:pt x="3297508" y="0"/>
                </a:cubicBezTo>
                <a:cubicBezTo>
                  <a:pt x="3563438" y="-24088"/>
                  <a:pt x="3792851" y="764"/>
                  <a:pt x="4227574" y="0"/>
                </a:cubicBezTo>
                <a:cubicBezTo>
                  <a:pt x="4246002" y="70661"/>
                  <a:pt x="4226311" y="208001"/>
                  <a:pt x="4227574" y="315471"/>
                </a:cubicBezTo>
                <a:cubicBezTo>
                  <a:pt x="4228837" y="422941"/>
                  <a:pt x="4212148" y="549974"/>
                  <a:pt x="4227574" y="630942"/>
                </a:cubicBezTo>
                <a:cubicBezTo>
                  <a:pt x="4111315" y="653733"/>
                  <a:pt x="3967301" y="596789"/>
                  <a:pt x="3825954" y="630942"/>
                </a:cubicBezTo>
                <a:cubicBezTo>
                  <a:pt x="3684607" y="665095"/>
                  <a:pt x="3580156" y="607371"/>
                  <a:pt x="3424335" y="630942"/>
                </a:cubicBezTo>
                <a:cubicBezTo>
                  <a:pt x="3268514" y="654513"/>
                  <a:pt x="3086073" y="613778"/>
                  <a:pt x="2853612" y="630942"/>
                </a:cubicBezTo>
                <a:cubicBezTo>
                  <a:pt x="2621151" y="648106"/>
                  <a:pt x="2599457" y="605207"/>
                  <a:pt x="2409717" y="630942"/>
                </a:cubicBezTo>
                <a:cubicBezTo>
                  <a:pt x="2219978" y="656677"/>
                  <a:pt x="2092438" y="601198"/>
                  <a:pt x="1881270" y="630942"/>
                </a:cubicBezTo>
                <a:cubicBezTo>
                  <a:pt x="1670102" y="660686"/>
                  <a:pt x="1600305" y="608588"/>
                  <a:pt x="1352824" y="630942"/>
                </a:cubicBezTo>
                <a:cubicBezTo>
                  <a:pt x="1105343" y="653296"/>
                  <a:pt x="979661" y="612334"/>
                  <a:pt x="739825" y="630942"/>
                </a:cubicBezTo>
                <a:cubicBezTo>
                  <a:pt x="499989" y="649550"/>
                  <a:pt x="344890" y="551616"/>
                  <a:pt x="0" y="630942"/>
                </a:cubicBezTo>
                <a:cubicBezTo>
                  <a:pt x="-21298" y="519363"/>
                  <a:pt x="28697" y="441641"/>
                  <a:pt x="0" y="302852"/>
                </a:cubicBezTo>
                <a:cubicBezTo>
                  <a:pt x="-28697" y="164063"/>
                  <a:pt x="20867" y="73471"/>
                  <a:pt x="0" y="0"/>
                </a:cubicBezTo>
                <a:close/>
              </a:path>
            </a:pathLst>
          </a:custGeom>
          <a:solidFill>
            <a:srgbClr val="FDE3E9"/>
          </a:solidFill>
          <a:ln w="28575">
            <a:solidFill>
              <a:srgbClr val="70391B"/>
            </a:solidFill>
            <a:prstDash val="dashDot"/>
            <a:extLst>
              <a:ext uri="{C807C97D-BFC1-408E-A445-0C87EB9F89A2}">
                <ask:lineSketchStyleProps xmlns:ask="http://schemas.microsoft.com/office/drawing/2018/sketchyshapes" xmlns="" sd="2711469338">
                  <a:prstGeom prst="rect">
                    <a:avLst/>
                  </a:prstGeom>
                  <ask:type>
                    <ask:lineSketchScribble/>
                  </ask:type>
                </ask:lineSketchStyleProps>
              </a:ext>
            </a:extLst>
          </a:ln>
        </p:spPr>
        <p:txBody>
          <a:bodyPr wrap="square">
            <a:spAutoFit/>
          </a:bodyPr>
          <a:lstStyle/>
          <a:p>
            <a:pPr algn="just"/>
            <a:r>
              <a:rPr lang="en-US" sz="4667" b="1" dirty="0">
                <a:latin typeface="Cambria" panose="02040503050406030204" pitchFamily="18" charset="0"/>
                <a:ea typeface="Cambria" panose="02040503050406030204" pitchFamily="18" charset="0"/>
                <a:cs typeface="Times New Roman" pitchFamily="18" charset="0"/>
              </a:rPr>
              <a:t> </a:t>
            </a:r>
            <a:r>
              <a:rPr lang="vi-VN" sz="4667" b="1" dirty="0">
                <a:latin typeface="Cambria" panose="02040503050406030204" pitchFamily="18" charset="0"/>
                <a:ea typeface="Cambria" panose="02040503050406030204" pitchFamily="18" charset="0"/>
                <a:cs typeface="Times New Roman" pitchFamily="18" charset="0"/>
              </a:rPr>
              <a:t>Bảo vệ môi trường</a:t>
            </a:r>
          </a:p>
        </p:txBody>
      </p:sp>
      <p:sp>
        <p:nvSpPr>
          <p:cNvPr id="9" name="TextBox 8">
            <a:extLst>
              <a:ext uri="{FF2B5EF4-FFF2-40B4-BE49-F238E27FC236}">
                <a16:creationId xmlns:a16="http://schemas.microsoft.com/office/drawing/2014/main" id="{877072B9-80CC-4C95-A5FA-518DB3F4EC66}"/>
              </a:ext>
            </a:extLst>
          </p:cNvPr>
          <p:cNvSpPr txBox="1"/>
          <p:nvPr/>
        </p:nvSpPr>
        <p:spPr>
          <a:xfrm>
            <a:off x="600983" y="4220211"/>
            <a:ext cx="7518400" cy="1323439"/>
          </a:xfrm>
          <a:custGeom>
            <a:avLst/>
            <a:gdLst>
              <a:gd name="connsiteX0" fmla="*/ 0 w 5638800"/>
              <a:gd name="connsiteY0" fmla="*/ 0 h 1015663"/>
              <a:gd name="connsiteX1" fmla="*/ 676656 w 5638800"/>
              <a:gd name="connsiteY1" fmla="*/ 0 h 1015663"/>
              <a:gd name="connsiteX2" fmla="*/ 1184148 w 5638800"/>
              <a:gd name="connsiteY2" fmla="*/ 0 h 1015663"/>
              <a:gd name="connsiteX3" fmla="*/ 1578864 w 5638800"/>
              <a:gd name="connsiteY3" fmla="*/ 0 h 1015663"/>
              <a:gd name="connsiteX4" fmla="*/ 2086356 w 5638800"/>
              <a:gd name="connsiteY4" fmla="*/ 0 h 1015663"/>
              <a:gd name="connsiteX5" fmla="*/ 2650236 w 5638800"/>
              <a:gd name="connsiteY5" fmla="*/ 0 h 1015663"/>
              <a:gd name="connsiteX6" fmla="*/ 3214116 w 5638800"/>
              <a:gd name="connsiteY6" fmla="*/ 0 h 1015663"/>
              <a:gd name="connsiteX7" fmla="*/ 3834384 w 5638800"/>
              <a:gd name="connsiteY7" fmla="*/ 0 h 1015663"/>
              <a:gd name="connsiteX8" fmla="*/ 4454652 w 5638800"/>
              <a:gd name="connsiteY8" fmla="*/ 0 h 1015663"/>
              <a:gd name="connsiteX9" fmla="*/ 5074920 w 5638800"/>
              <a:gd name="connsiteY9" fmla="*/ 0 h 1015663"/>
              <a:gd name="connsiteX10" fmla="*/ 5638800 w 5638800"/>
              <a:gd name="connsiteY10" fmla="*/ 0 h 1015663"/>
              <a:gd name="connsiteX11" fmla="*/ 5638800 w 5638800"/>
              <a:gd name="connsiteY11" fmla="*/ 528145 h 1015663"/>
              <a:gd name="connsiteX12" fmla="*/ 5638800 w 5638800"/>
              <a:gd name="connsiteY12" fmla="*/ 1015663 h 1015663"/>
              <a:gd name="connsiteX13" fmla="*/ 5131308 w 5638800"/>
              <a:gd name="connsiteY13" fmla="*/ 1015663 h 1015663"/>
              <a:gd name="connsiteX14" fmla="*/ 4567428 w 5638800"/>
              <a:gd name="connsiteY14" fmla="*/ 1015663 h 1015663"/>
              <a:gd name="connsiteX15" fmla="*/ 3890772 w 5638800"/>
              <a:gd name="connsiteY15" fmla="*/ 1015663 h 1015663"/>
              <a:gd name="connsiteX16" fmla="*/ 3214116 w 5638800"/>
              <a:gd name="connsiteY16" fmla="*/ 1015663 h 1015663"/>
              <a:gd name="connsiteX17" fmla="*/ 2819400 w 5638800"/>
              <a:gd name="connsiteY17" fmla="*/ 1015663 h 1015663"/>
              <a:gd name="connsiteX18" fmla="*/ 2199132 w 5638800"/>
              <a:gd name="connsiteY18" fmla="*/ 1015663 h 1015663"/>
              <a:gd name="connsiteX19" fmla="*/ 1578864 w 5638800"/>
              <a:gd name="connsiteY19" fmla="*/ 1015663 h 1015663"/>
              <a:gd name="connsiteX20" fmla="*/ 1127760 w 5638800"/>
              <a:gd name="connsiteY20" fmla="*/ 1015663 h 1015663"/>
              <a:gd name="connsiteX21" fmla="*/ 733044 w 5638800"/>
              <a:gd name="connsiteY21" fmla="*/ 1015663 h 1015663"/>
              <a:gd name="connsiteX22" fmla="*/ 0 w 5638800"/>
              <a:gd name="connsiteY22" fmla="*/ 1015663 h 1015663"/>
              <a:gd name="connsiteX23" fmla="*/ 0 w 5638800"/>
              <a:gd name="connsiteY23" fmla="*/ 528145 h 1015663"/>
              <a:gd name="connsiteX24" fmla="*/ 0 w 5638800"/>
              <a:gd name="connsiteY24"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38800" h="1015663" fill="none" extrusionOk="0">
                <a:moveTo>
                  <a:pt x="0" y="0"/>
                </a:moveTo>
                <a:cubicBezTo>
                  <a:pt x="230775" y="-40334"/>
                  <a:pt x="390128" y="77270"/>
                  <a:pt x="676656" y="0"/>
                </a:cubicBezTo>
                <a:cubicBezTo>
                  <a:pt x="963184" y="-77270"/>
                  <a:pt x="946512" y="47598"/>
                  <a:pt x="1184148" y="0"/>
                </a:cubicBezTo>
                <a:cubicBezTo>
                  <a:pt x="1421784" y="-47598"/>
                  <a:pt x="1451241" y="22836"/>
                  <a:pt x="1578864" y="0"/>
                </a:cubicBezTo>
                <a:cubicBezTo>
                  <a:pt x="1706487" y="-22836"/>
                  <a:pt x="1975558" y="57722"/>
                  <a:pt x="2086356" y="0"/>
                </a:cubicBezTo>
                <a:cubicBezTo>
                  <a:pt x="2197154" y="-57722"/>
                  <a:pt x="2489977" y="48783"/>
                  <a:pt x="2650236" y="0"/>
                </a:cubicBezTo>
                <a:cubicBezTo>
                  <a:pt x="2810495" y="-48783"/>
                  <a:pt x="3097018" y="51775"/>
                  <a:pt x="3214116" y="0"/>
                </a:cubicBezTo>
                <a:cubicBezTo>
                  <a:pt x="3331214" y="-51775"/>
                  <a:pt x="3690110" y="23651"/>
                  <a:pt x="3834384" y="0"/>
                </a:cubicBezTo>
                <a:cubicBezTo>
                  <a:pt x="3978658" y="-23651"/>
                  <a:pt x="4235585" y="68368"/>
                  <a:pt x="4454652" y="0"/>
                </a:cubicBezTo>
                <a:cubicBezTo>
                  <a:pt x="4673719" y="-68368"/>
                  <a:pt x="4821395" y="34085"/>
                  <a:pt x="5074920" y="0"/>
                </a:cubicBezTo>
                <a:cubicBezTo>
                  <a:pt x="5328445" y="-34085"/>
                  <a:pt x="5389913" y="28908"/>
                  <a:pt x="5638800" y="0"/>
                </a:cubicBezTo>
                <a:cubicBezTo>
                  <a:pt x="5679702" y="231430"/>
                  <a:pt x="5579318" y="365103"/>
                  <a:pt x="5638800" y="528145"/>
                </a:cubicBezTo>
                <a:cubicBezTo>
                  <a:pt x="5698282" y="691187"/>
                  <a:pt x="5623564" y="893323"/>
                  <a:pt x="5638800" y="1015663"/>
                </a:cubicBezTo>
                <a:cubicBezTo>
                  <a:pt x="5503298" y="1039475"/>
                  <a:pt x="5333931" y="1000285"/>
                  <a:pt x="5131308" y="1015663"/>
                </a:cubicBezTo>
                <a:cubicBezTo>
                  <a:pt x="4928685" y="1031041"/>
                  <a:pt x="4834141" y="1008334"/>
                  <a:pt x="4567428" y="1015663"/>
                </a:cubicBezTo>
                <a:cubicBezTo>
                  <a:pt x="4300715" y="1022992"/>
                  <a:pt x="4156921" y="1006204"/>
                  <a:pt x="3890772" y="1015663"/>
                </a:cubicBezTo>
                <a:cubicBezTo>
                  <a:pt x="3624623" y="1025122"/>
                  <a:pt x="3484560" y="943409"/>
                  <a:pt x="3214116" y="1015663"/>
                </a:cubicBezTo>
                <a:cubicBezTo>
                  <a:pt x="2943672" y="1087917"/>
                  <a:pt x="2934672" y="1012446"/>
                  <a:pt x="2819400" y="1015663"/>
                </a:cubicBezTo>
                <a:cubicBezTo>
                  <a:pt x="2704128" y="1018880"/>
                  <a:pt x="2478775" y="965613"/>
                  <a:pt x="2199132" y="1015663"/>
                </a:cubicBezTo>
                <a:cubicBezTo>
                  <a:pt x="1919489" y="1065713"/>
                  <a:pt x="1832480" y="969535"/>
                  <a:pt x="1578864" y="1015663"/>
                </a:cubicBezTo>
                <a:cubicBezTo>
                  <a:pt x="1325248" y="1061791"/>
                  <a:pt x="1227002" y="1000677"/>
                  <a:pt x="1127760" y="1015663"/>
                </a:cubicBezTo>
                <a:cubicBezTo>
                  <a:pt x="1028518" y="1030649"/>
                  <a:pt x="921495" y="991906"/>
                  <a:pt x="733044" y="1015663"/>
                </a:cubicBezTo>
                <a:cubicBezTo>
                  <a:pt x="544593" y="1039420"/>
                  <a:pt x="315725" y="937908"/>
                  <a:pt x="0" y="1015663"/>
                </a:cubicBezTo>
                <a:cubicBezTo>
                  <a:pt x="-38127" y="789266"/>
                  <a:pt x="36428" y="641474"/>
                  <a:pt x="0" y="528145"/>
                </a:cubicBezTo>
                <a:cubicBezTo>
                  <a:pt x="-36428" y="414816"/>
                  <a:pt x="48110" y="115786"/>
                  <a:pt x="0" y="0"/>
                </a:cubicBezTo>
                <a:close/>
              </a:path>
              <a:path w="5638800" h="1015663" stroke="0" extrusionOk="0">
                <a:moveTo>
                  <a:pt x="0" y="0"/>
                </a:moveTo>
                <a:cubicBezTo>
                  <a:pt x="136506" y="-38779"/>
                  <a:pt x="456959" y="15843"/>
                  <a:pt x="620268" y="0"/>
                </a:cubicBezTo>
                <a:cubicBezTo>
                  <a:pt x="783577" y="-15843"/>
                  <a:pt x="943532" y="30683"/>
                  <a:pt x="1184148" y="0"/>
                </a:cubicBezTo>
                <a:cubicBezTo>
                  <a:pt x="1424764" y="-30683"/>
                  <a:pt x="1585675" y="13727"/>
                  <a:pt x="1691640" y="0"/>
                </a:cubicBezTo>
                <a:cubicBezTo>
                  <a:pt x="1797605" y="-13727"/>
                  <a:pt x="2064215" y="50804"/>
                  <a:pt x="2311908" y="0"/>
                </a:cubicBezTo>
                <a:cubicBezTo>
                  <a:pt x="2559601" y="-50804"/>
                  <a:pt x="2725015" y="46294"/>
                  <a:pt x="2932176" y="0"/>
                </a:cubicBezTo>
                <a:cubicBezTo>
                  <a:pt x="3139337" y="-46294"/>
                  <a:pt x="3284791" y="26354"/>
                  <a:pt x="3552444" y="0"/>
                </a:cubicBezTo>
                <a:cubicBezTo>
                  <a:pt x="3820097" y="-26354"/>
                  <a:pt x="3902353" y="27760"/>
                  <a:pt x="4116324" y="0"/>
                </a:cubicBezTo>
                <a:cubicBezTo>
                  <a:pt x="4330295" y="-27760"/>
                  <a:pt x="4500380" y="5711"/>
                  <a:pt x="4680204" y="0"/>
                </a:cubicBezTo>
                <a:cubicBezTo>
                  <a:pt x="4860028" y="-5711"/>
                  <a:pt x="4979326" y="50233"/>
                  <a:pt x="5131308" y="0"/>
                </a:cubicBezTo>
                <a:cubicBezTo>
                  <a:pt x="5283290" y="-50233"/>
                  <a:pt x="5444978" y="10052"/>
                  <a:pt x="5638800" y="0"/>
                </a:cubicBezTo>
                <a:cubicBezTo>
                  <a:pt x="5658489" y="216726"/>
                  <a:pt x="5591205" y="376838"/>
                  <a:pt x="5638800" y="507832"/>
                </a:cubicBezTo>
                <a:cubicBezTo>
                  <a:pt x="5686395" y="638826"/>
                  <a:pt x="5594720" y="838658"/>
                  <a:pt x="5638800" y="1015663"/>
                </a:cubicBezTo>
                <a:cubicBezTo>
                  <a:pt x="5493377" y="1019292"/>
                  <a:pt x="5344287" y="1013502"/>
                  <a:pt x="5187696" y="1015663"/>
                </a:cubicBezTo>
                <a:cubicBezTo>
                  <a:pt x="5031105" y="1017824"/>
                  <a:pt x="4871258" y="1011431"/>
                  <a:pt x="4623816" y="1015663"/>
                </a:cubicBezTo>
                <a:cubicBezTo>
                  <a:pt x="4376374" y="1019895"/>
                  <a:pt x="4295731" y="984010"/>
                  <a:pt x="4059936" y="1015663"/>
                </a:cubicBezTo>
                <a:cubicBezTo>
                  <a:pt x="3824141" y="1047316"/>
                  <a:pt x="3594300" y="952062"/>
                  <a:pt x="3383280" y="1015663"/>
                </a:cubicBezTo>
                <a:cubicBezTo>
                  <a:pt x="3172260" y="1079264"/>
                  <a:pt x="2948749" y="987387"/>
                  <a:pt x="2819400" y="1015663"/>
                </a:cubicBezTo>
                <a:cubicBezTo>
                  <a:pt x="2690051" y="1043939"/>
                  <a:pt x="2327282" y="966984"/>
                  <a:pt x="2142744" y="1015663"/>
                </a:cubicBezTo>
                <a:cubicBezTo>
                  <a:pt x="1958206" y="1064342"/>
                  <a:pt x="1774911" y="1005833"/>
                  <a:pt x="1522476" y="1015663"/>
                </a:cubicBezTo>
                <a:cubicBezTo>
                  <a:pt x="1270041" y="1025493"/>
                  <a:pt x="1198537" y="997956"/>
                  <a:pt x="1014984" y="1015663"/>
                </a:cubicBezTo>
                <a:cubicBezTo>
                  <a:pt x="831431" y="1033370"/>
                  <a:pt x="665818" y="984768"/>
                  <a:pt x="507492" y="1015663"/>
                </a:cubicBezTo>
                <a:cubicBezTo>
                  <a:pt x="349166" y="1046558"/>
                  <a:pt x="151647" y="1006586"/>
                  <a:pt x="0" y="1015663"/>
                </a:cubicBezTo>
                <a:cubicBezTo>
                  <a:pt x="-14784" y="818237"/>
                  <a:pt x="59588" y="698842"/>
                  <a:pt x="0" y="497675"/>
                </a:cubicBezTo>
                <a:cubicBezTo>
                  <a:pt x="-59588" y="296508"/>
                  <a:pt x="43350" y="232676"/>
                  <a:pt x="0" y="0"/>
                </a:cubicBezTo>
                <a:close/>
              </a:path>
            </a:pathLst>
          </a:custGeom>
          <a:solidFill>
            <a:srgbClr val="FDE3E9"/>
          </a:solidFill>
          <a:ln w="28575">
            <a:solidFill>
              <a:srgbClr val="70391B"/>
            </a:solidFill>
            <a:prstDash val="dashDot"/>
            <a:extLst>
              <a:ext uri="{C807C97D-BFC1-408E-A445-0C87EB9F89A2}">
                <ask:lineSketchStyleProps xmlns:ask="http://schemas.microsoft.com/office/drawing/2018/sketchyshapes" xmlns="" sd="2711469338">
                  <a:prstGeom prst="rect">
                    <a:avLst/>
                  </a:prstGeom>
                  <ask:type>
                    <ask:lineSketchScribble/>
                  </ask:type>
                </ask:lineSketchStyleProps>
              </a:ext>
            </a:extLst>
          </a:ln>
        </p:spPr>
        <p:txBody>
          <a:bodyPr wrap="square">
            <a:spAutoFit/>
          </a:bodyPr>
          <a:lstStyle/>
          <a:p>
            <a:pPr algn="ctr"/>
            <a:r>
              <a:rPr lang="vi-VN" sz="4000" b="1" dirty="0">
                <a:latin typeface="Cambria" panose="02040503050406030204" pitchFamily="18" charset="0"/>
                <a:ea typeface="Cambria" panose="02040503050406030204" pitchFamily="18" charset="0"/>
                <a:cs typeface="Times New Roman" pitchFamily="18" charset="0"/>
              </a:rPr>
              <a:t>Tuyên truyền mọi người chung tay bảo vệ nguồn nước.</a:t>
            </a:r>
          </a:p>
        </p:txBody>
      </p:sp>
    </p:spTree>
    <p:extLst>
      <p:ext uri="{BB962C8B-B14F-4D97-AF65-F5344CB8AC3E}">
        <p14:creationId xmlns:p14="http://schemas.microsoft.com/office/powerpoint/2010/main" val="3170879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randombar(horizontal)">
                                      <p:cBhvr>
                                        <p:cTn id="7" dur="5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4">
            <a:extLst>
              <a:ext uri="{28A0092B-C50C-407E-A947-70E740481C1C}">
                <a14:useLocalDpi xmlns:a14="http://schemas.microsoft.com/office/drawing/2010/main" val="0"/>
              </a:ext>
            </a:extLst>
          </a:blip>
          <a:srcRect t="1751"/>
          <a:stretch/>
        </p:blipFill>
        <p:spPr>
          <a:xfrm>
            <a:off x="0" y="0"/>
            <a:ext cx="12211051" cy="68580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5"/>
          <a:stretch>
            <a:fillRect/>
          </a:stretch>
        </p:blipFill>
        <p:spPr>
          <a:xfrm>
            <a:off x="5127239" y="542110"/>
            <a:ext cx="1956572" cy="716724"/>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5"/>
          <a:stretch>
            <a:fillRect/>
          </a:stretch>
        </p:blipFill>
        <p:spPr>
          <a:xfrm flipH="1">
            <a:off x="2142394" y="2697909"/>
            <a:ext cx="2504399" cy="917403"/>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4577863" y="583257"/>
            <a:ext cx="3055324" cy="830997"/>
          </a:xfrm>
          <a:prstGeom prst="rect">
            <a:avLst/>
          </a:prstGeom>
          <a:noFill/>
        </p:spPr>
        <p:txBody>
          <a:bodyPr wrap="none" lIns="0" tIns="0" rIns="0" bIns="0" rtlCol="0">
            <a:spAutoFit/>
          </a:bodyPr>
          <a:lstStyle/>
          <a:p>
            <a:pPr algn="ctr" defTabSz="914377">
              <a:defRPr/>
            </a:pPr>
            <a:r>
              <a:rPr lang="en-US" sz="5400" b="1" dirty="0">
                <a:ln w="31750">
                  <a:solidFill>
                    <a:prstClr val="white"/>
                  </a:solidFill>
                </a:ln>
                <a:solidFill>
                  <a:srgbClr val="FCECD0">
                    <a:lumMod val="75000"/>
                  </a:srgbClr>
                </a:solidFill>
                <a:effectLst>
                  <a:outerShdw blurRad="50800" dist="38100" dir="2700000" algn="tl" rotWithShape="0">
                    <a:prstClr val="black">
                      <a:alpha val="40000"/>
                    </a:prstClr>
                  </a:outerShdw>
                </a:effectLst>
                <a:latin typeface="iCiel Cadena" panose="02000503000000020004" pitchFamily="50" charset="0"/>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5"/>
          <a:stretch>
            <a:fillRect/>
          </a:stretch>
        </p:blipFill>
        <p:spPr>
          <a:xfrm>
            <a:off x="9982201" y="533401"/>
            <a:ext cx="2895851" cy="1060796"/>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5"/>
          <a:stretch>
            <a:fillRect/>
          </a:stretch>
        </p:blipFill>
        <p:spPr>
          <a:xfrm flipH="1">
            <a:off x="-819539" y="149398"/>
            <a:ext cx="3944128" cy="1444799"/>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5"/>
          <a:stretch>
            <a:fillRect/>
          </a:stretch>
        </p:blipFill>
        <p:spPr>
          <a:xfrm>
            <a:off x="9248537" y="2591002"/>
            <a:ext cx="1429252" cy="523559"/>
          </a:xfrm>
          <a:prstGeom prst="rect">
            <a:avLst/>
          </a:prstGeom>
        </p:spPr>
      </p:pic>
      <p:pic>
        <p:nvPicPr>
          <p:cNvPr id="11" name="Picture 10">
            <a:extLst>
              <a:ext uri="{FF2B5EF4-FFF2-40B4-BE49-F238E27FC236}">
                <a16:creationId xmlns:a16="http://schemas.microsoft.com/office/drawing/2014/main" id="{1408987E-8482-412C-8746-6EFF36F2C99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642558" y="1524001"/>
            <a:ext cx="3450921" cy="1865555"/>
          </a:xfrm>
          <a:prstGeom prst="rect">
            <a:avLst/>
          </a:prstGeom>
        </p:spPr>
      </p:pic>
      <p:pic>
        <p:nvPicPr>
          <p:cNvPr id="13" name="Picture 12">
            <a:extLst>
              <a:ext uri="{FF2B5EF4-FFF2-40B4-BE49-F238E27FC236}">
                <a16:creationId xmlns:a16="http://schemas.microsoft.com/office/drawing/2014/main" id="{6EC0C90C-828F-4918-AC40-01B94FDF83B2}"/>
              </a:ext>
            </a:extLst>
          </p:cNvPr>
          <p:cNvPicPr>
            <a:picLocks noChangeAspect="1"/>
          </p:cNvPicPr>
          <p:nvPr/>
        </p:nvPicPr>
        <p:blipFill>
          <a:blip r:embed="rId7"/>
          <a:stretch>
            <a:fillRect/>
          </a:stretch>
        </p:blipFill>
        <p:spPr>
          <a:xfrm>
            <a:off x="6296825" y="1524001"/>
            <a:ext cx="3255059" cy="1776431"/>
          </a:xfrm>
          <a:prstGeom prst="rect">
            <a:avLst/>
          </a:prstGeom>
        </p:spPr>
      </p:pic>
      <p:pic>
        <p:nvPicPr>
          <p:cNvPr id="16" name="Picture 15">
            <a:extLst>
              <a:ext uri="{FF2B5EF4-FFF2-40B4-BE49-F238E27FC236}">
                <a16:creationId xmlns:a16="http://schemas.microsoft.com/office/drawing/2014/main" id="{2FBD9397-1275-4277-92E8-BB3DEB4DCC92}"/>
              </a:ext>
            </a:extLst>
          </p:cNvPr>
          <p:cNvPicPr>
            <a:picLocks noChangeAspect="1"/>
          </p:cNvPicPr>
          <p:nvPr/>
        </p:nvPicPr>
        <p:blipFill>
          <a:blip r:embed="rId8"/>
          <a:stretch>
            <a:fillRect/>
          </a:stretch>
        </p:blipFill>
        <p:spPr>
          <a:xfrm>
            <a:off x="2018868" y="3465408"/>
            <a:ext cx="8154264" cy="1944792"/>
          </a:xfrm>
          <a:prstGeom prst="rect">
            <a:avLst/>
          </a:prstGeom>
        </p:spPr>
      </p:pic>
      <p:pic>
        <p:nvPicPr>
          <p:cNvPr id="15" name="Picture 14">
            <a:hlinkClick r:id="rId9" action="ppaction://hlinksldjump"/>
            <a:extLst>
              <a:ext uri="{FF2B5EF4-FFF2-40B4-BE49-F238E27FC236}">
                <a16:creationId xmlns:a16="http://schemas.microsoft.com/office/drawing/2014/main" id="{EFCB68F2-2E43-46C4-8354-BD881388035B}"/>
              </a:ext>
            </a:extLst>
          </p:cNvPr>
          <p:cNvPicPr>
            <a:picLocks noChangeAspect="1"/>
          </p:cNvPicPr>
          <p:nvPr/>
        </p:nvPicPr>
        <p:blipFill>
          <a:blip r:embed="rId10"/>
          <a:stretch>
            <a:fillRect/>
          </a:stretch>
        </p:blipFill>
        <p:spPr>
          <a:xfrm>
            <a:off x="5038779" y="5541633"/>
            <a:ext cx="2109399" cy="774259"/>
          </a:xfrm>
          <a:prstGeom prst="rect">
            <a:avLst/>
          </a:prstGeom>
        </p:spPr>
      </p:pic>
    </p:spTree>
    <p:custDataLst>
      <p:tags r:id="rId1"/>
    </p:custDataLst>
    <p:extLst>
      <p:ext uri="{BB962C8B-B14F-4D97-AF65-F5344CB8AC3E}">
        <p14:creationId xmlns:p14="http://schemas.microsoft.com/office/powerpoint/2010/main" val="301790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64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4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60000">
                                      <p:stCondLst>
                                        <p:cond delay="400"/>
                                      </p:stCondLst>
                                      <p:childTnLst>
                                        <p:set>
                                          <p:cBhvr>
                                            <p:cTn id="10" dur="1" fill="hold">
                                              <p:stCondLst>
                                                <p:cond delay="0"/>
                                              </p:stCondLst>
                                            </p:cTn>
                                            <p:tgtEl>
                                              <p:spTgt spid="11"/>
                                            </p:tgtEl>
                                            <p:attrNameLst>
                                              <p:attrName>style.visibility</p:attrName>
                                            </p:attrNameLst>
                                          </p:cBhvr>
                                          <p:to>
                                            <p:strVal val="visible"/>
                                          </p:to>
                                        </p:set>
                                        <p:anim calcmode="lin" valueType="num" p14:bounceEnd="60000">
                                          <p:cBhvr additive="base">
                                            <p:cTn id="11"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2" dur="1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1000"/>
                                      </p:stCondLst>
                                      <p:childTnLst>
                                        <p:set>
                                          <p:cBhvr>
                                            <p:cTn id="14" dur="1" fill="hold">
                                              <p:stCondLst>
                                                <p:cond delay="0"/>
                                              </p:stCondLst>
                                            </p:cTn>
                                            <p:tgtEl>
                                              <p:spTgt spid="13"/>
                                            </p:tgtEl>
                                            <p:attrNameLst>
                                              <p:attrName>style.visibility</p:attrName>
                                            </p:attrNameLst>
                                          </p:cBhvr>
                                          <p:to>
                                            <p:strVal val="visible"/>
                                          </p:to>
                                        </p:set>
                                        <p:anim calcmode="lin" valueType="num" p14:bounceEnd="60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1700"/>
                                      </p:stCondLst>
                                      <p:childTnLst>
                                        <p:set>
                                          <p:cBhvr>
                                            <p:cTn id="18" dur="1" fill="hold">
                                              <p:stCondLst>
                                                <p:cond delay="0"/>
                                              </p:stCondLst>
                                            </p:cTn>
                                            <p:tgtEl>
                                              <p:spTgt spid="16"/>
                                            </p:tgtEl>
                                            <p:attrNameLst>
                                              <p:attrName>style.visibility</p:attrName>
                                            </p:attrNameLst>
                                          </p:cBhvr>
                                          <p:to>
                                            <p:strVal val="visible"/>
                                          </p:to>
                                        </p:set>
                                        <p:anim calcmode="lin" valueType="num" p14:bounceEnd="60000">
                                          <p:cBhvr additive="base">
                                            <p:cTn id="19"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0" dur="1500" fill="hold"/>
                                            <p:tgtEl>
                                              <p:spTgt spid="16"/>
                                            </p:tgtEl>
                                            <p:attrNameLst>
                                              <p:attrName>ppt_y</p:attrName>
                                            </p:attrNameLst>
                                          </p:cBhvr>
                                          <p:tavLst>
                                            <p:tav tm="0">
                                              <p:val>
                                                <p:strVal val="1+#ppt_h/2"/>
                                              </p:val>
                                            </p:tav>
                                            <p:tav tm="100000">
                                              <p:val>
                                                <p:strVal val="#ppt_y"/>
                                              </p:val>
                                            </p:tav>
                                          </p:tavLst>
                                        </p:anim>
                                      </p:childTnLst>
                                    </p:cTn>
                                  </p:par>
                                  <p:par>
                                    <p:cTn id="21" presetID="53" presetClass="entr" presetSubtype="16" fill="hold" nodeType="withEffect">
                                      <p:stCondLst>
                                        <p:cond delay="28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0" dur="5000" fill="hold"/>
                                            <p:tgtEl>
                                              <p:spTgt spid="19"/>
                                            </p:tgtEl>
                                            <p:attrNameLst>
                                              <p:attrName>ppt_x</p:attrName>
                                              <p:attrName>ppt_y</p:attrName>
                                            </p:attrNameLst>
                                          </p:cBhvr>
                                          <p:rCtr x="-1875" y="-1644"/>
                                        </p:animMotion>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5" dur="5000" fill="hold"/>
                                            <p:tgtEl>
                                              <p:spTgt spid="21"/>
                                            </p:tgtEl>
                                            <p:attrNameLst>
                                              <p:attrName>ppt_x</p:attrName>
                                              <p:attrName>ppt_y</p:attrName>
                                            </p:attrNameLst>
                                          </p:cBhvr>
                                          <p:rCtr x="-4688" y="23"/>
                                        </p:animMotion>
                                      </p:child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0" dur="5000" fill="hold"/>
                                            <p:tgtEl>
                                              <p:spTgt spid="22"/>
                                            </p:tgtEl>
                                            <p:attrNameLst>
                                              <p:attrName>ppt_x</p:attrName>
                                              <p:attrName>ppt_y</p:attrName>
                                            </p:attrNameLst>
                                          </p:cBhvr>
                                          <p:rCtr x="-4688" y="23"/>
                                        </p:animMotion>
                                      </p:childTnLst>
                                    </p:cTn>
                                  </p:par>
                                  <p:par>
                                    <p:cTn id="41" presetID="10"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5" dur="5000" fill="hold"/>
                                            <p:tgtEl>
                                              <p:spTgt spid="23"/>
                                            </p:tgtEl>
                                            <p:attrNameLst>
                                              <p:attrName>ppt_x</p:attrName>
                                              <p:attrName>ppt_y</p:attrName>
                                            </p:attrNameLst>
                                          </p:cBhvr>
                                          <p:rCtr x="5078" y="-1019"/>
                                        </p:animMotion>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0"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4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500" fill="hold"/>
                                            <p:tgtEl>
                                              <p:spTgt spid="11"/>
                                            </p:tgtEl>
                                            <p:attrNameLst>
                                              <p:attrName>ppt_x</p:attrName>
                                            </p:attrNameLst>
                                          </p:cBhvr>
                                          <p:tavLst>
                                            <p:tav tm="0">
                                              <p:val>
                                                <p:strVal val="#ppt_x"/>
                                              </p:val>
                                            </p:tav>
                                            <p:tav tm="100000">
                                              <p:val>
                                                <p:strVal val="#ppt_x"/>
                                              </p:val>
                                            </p:tav>
                                          </p:tavLst>
                                        </p:anim>
                                        <p:anim calcmode="lin" valueType="num">
                                          <p:cBhvr additive="base">
                                            <p:cTn id="12" dur="1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7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500" fill="hold"/>
                                            <p:tgtEl>
                                              <p:spTgt spid="16"/>
                                            </p:tgtEl>
                                            <p:attrNameLst>
                                              <p:attrName>ppt_x</p:attrName>
                                            </p:attrNameLst>
                                          </p:cBhvr>
                                          <p:tavLst>
                                            <p:tav tm="0">
                                              <p:val>
                                                <p:strVal val="#ppt_x"/>
                                              </p:val>
                                            </p:tav>
                                            <p:tav tm="100000">
                                              <p:val>
                                                <p:strVal val="#ppt_x"/>
                                              </p:val>
                                            </p:tav>
                                          </p:tavLst>
                                        </p:anim>
                                        <p:anim calcmode="lin" valueType="num">
                                          <p:cBhvr additive="base">
                                            <p:cTn id="20" dur="1500" fill="hold"/>
                                            <p:tgtEl>
                                              <p:spTgt spid="16"/>
                                            </p:tgtEl>
                                            <p:attrNameLst>
                                              <p:attrName>ppt_y</p:attrName>
                                            </p:attrNameLst>
                                          </p:cBhvr>
                                          <p:tavLst>
                                            <p:tav tm="0">
                                              <p:val>
                                                <p:strVal val="1+#ppt_h/2"/>
                                              </p:val>
                                            </p:tav>
                                            <p:tav tm="100000">
                                              <p:val>
                                                <p:strVal val="#ppt_y"/>
                                              </p:val>
                                            </p:tav>
                                          </p:tavLst>
                                        </p:anim>
                                      </p:childTnLst>
                                    </p:cTn>
                                  </p:par>
                                  <p:par>
                                    <p:cTn id="21" presetID="53" presetClass="entr" presetSubtype="16" fill="hold" nodeType="withEffect">
                                      <p:stCondLst>
                                        <p:cond delay="28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0" dur="5000" fill="hold"/>
                                            <p:tgtEl>
                                              <p:spTgt spid="19"/>
                                            </p:tgtEl>
                                            <p:attrNameLst>
                                              <p:attrName>ppt_x</p:attrName>
                                              <p:attrName>ppt_y</p:attrName>
                                            </p:attrNameLst>
                                          </p:cBhvr>
                                          <p:rCtr x="-1875" y="-1644"/>
                                        </p:animMotion>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5" dur="5000" fill="hold"/>
                                            <p:tgtEl>
                                              <p:spTgt spid="21"/>
                                            </p:tgtEl>
                                            <p:attrNameLst>
                                              <p:attrName>ppt_x</p:attrName>
                                              <p:attrName>ppt_y</p:attrName>
                                            </p:attrNameLst>
                                          </p:cBhvr>
                                          <p:rCtr x="-4688" y="23"/>
                                        </p:animMotion>
                                      </p:child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0" dur="5000" fill="hold"/>
                                            <p:tgtEl>
                                              <p:spTgt spid="22"/>
                                            </p:tgtEl>
                                            <p:attrNameLst>
                                              <p:attrName>ppt_x</p:attrName>
                                              <p:attrName>ppt_y</p:attrName>
                                            </p:attrNameLst>
                                          </p:cBhvr>
                                          <p:rCtr x="-4688" y="23"/>
                                        </p:animMotion>
                                      </p:childTnLst>
                                    </p:cTn>
                                  </p:par>
                                  <p:par>
                                    <p:cTn id="41" presetID="10"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5" dur="5000" fill="hold"/>
                                            <p:tgtEl>
                                              <p:spTgt spid="23"/>
                                            </p:tgtEl>
                                            <p:attrNameLst>
                                              <p:attrName>ppt_x</p:attrName>
                                              <p:attrName>ppt_y</p:attrName>
                                            </p:attrNameLst>
                                          </p:cBhvr>
                                          <p:rCtr x="5078" y="-1019"/>
                                        </p:animMotion>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0"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extLst mod="1">
    <p:ext uri="{E180D4A7-C9FB-4DFB-919C-405C955672EB}">
      <p14:showEvtLst xmlns:p14="http://schemas.microsoft.com/office/powerpoint/2010/main">
        <p14:playEvt time="10" objId="3"/>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670" y="1243538"/>
            <a:ext cx="1415156" cy="1415156"/>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51529" y="4158338"/>
            <a:ext cx="1799775" cy="1799775"/>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02973"/>
            <a:ext cx="12192000" cy="4855028"/>
          </a:xfrm>
          <a:prstGeom prst="rect">
            <a:avLst/>
          </a:prstGeom>
          <a:ln>
            <a:noFill/>
          </a:ln>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6893241" y="3585033"/>
            <a:ext cx="4204128" cy="3272969"/>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8">
            <a:extLst>
              <a:ext uri="{28A0092B-C50C-407E-A947-70E740481C1C}">
                <a14:useLocalDpi xmlns:a14="http://schemas.microsoft.com/office/drawing/2010/main" val="0"/>
              </a:ext>
            </a:extLst>
          </a:blip>
          <a:srcRect t="27466"/>
          <a:stretch>
            <a:fillRect/>
          </a:stretch>
        </p:blipFill>
        <p:spPr>
          <a:xfrm>
            <a:off x="812801" y="27402"/>
            <a:ext cx="9809553" cy="7115261"/>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4" name="Picture 3">
            <a:extLst>
              <a:ext uri="{FF2B5EF4-FFF2-40B4-BE49-F238E27FC236}">
                <a16:creationId xmlns:a16="http://schemas.microsoft.com/office/drawing/2014/main" id="{EEB9BD6B-7B55-4731-9817-AB10DC674251}"/>
              </a:ext>
            </a:extLst>
          </p:cNvPr>
          <p:cNvPicPr>
            <a:picLocks noChangeAspect="1"/>
          </p:cNvPicPr>
          <p:nvPr/>
        </p:nvPicPr>
        <p:blipFill>
          <a:blip r:embed="rId9"/>
          <a:stretch>
            <a:fillRect/>
          </a:stretch>
        </p:blipFill>
        <p:spPr>
          <a:xfrm>
            <a:off x="508000" y="1275268"/>
            <a:ext cx="10371792" cy="3387811"/>
          </a:xfrm>
          <a:prstGeom prst="rect">
            <a:avLst/>
          </a:prstGeom>
        </p:spPr>
      </p:pic>
      <p:sp>
        <p:nvSpPr>
          <p:cNvPr id="2" name="TextBox 1"/>
          <p:cNvSpPr txBox="1"/>
          <p:nvPr/>
        </p:nvSpPr>
        <p:spPr>
          <a:xfrm>
            <a:off x="4551528" y="584201"/>
            <a:ext cx="1646072" cy="461665"/>
          </a:xfrm>
          <a:prstGeom prst="rect">
            <a:avLst/>
          </a:prstGeom>
          <a:noFill/>
        </p:spPr>
        <p:txBody>
          <a:bodyPr wrap="square" rtlCol="0">
            <a:spAutoFit/>
          </a:bodyPr>
          <a:lstStyle/>
          <a:p>
            <a:endParaRPr lang="en-US" sz="2400" dirty="0"/>
          </a:p>
        </p:txBody>
      </p:sp>
    </p:spTree>
    <p:extLst>
      <p:ext uri="{BB962C8B-B14F-4D97-AF65-F5344CB8AC3E}">
        <p14:creationId xmlns:p14="http://schemas.microsoft.com/office/powerpoint/2010/main" val="1023770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4667" y="215422"/>
            <a:ext cx="12107333" cy="6427156"/>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30199">
              <a:defRPr/>
            </a:pPr>
            <a:endParaRPr lang="en-US" sz="8918" dirty="0">
              <a:solidFill>
                <a:prstClr val="white"/>
              </a:solidFill>
              <a:latin typeface="Calibri"/>
            </a:endParaRPr>
          </a:p>
        </p:txBody>
      </p:sp>
      <p:sp>
        <p:nvSpPr>
          <p:cNvPr id="7" name="文本框 14">
            <a:extLst>
              <a:ext uri="{FF2B5EF4-FFF2-40B4-BE49-F238E27FC236}">
                <a16:creationId xmlns:a16="http://schemas.microsoft.com/office/drawing/2014/main" id="{BEF2A3DD-3C59-806D-6C08-2E6D801DD0D1}"/>
              </a:ext>
            </a:extLst>
          </p:cNvPr>
          <p:cNvSpPr txBox="1"/>
          <p:nvPr/>
        </p:nvSpPr>
        <p:spPr>
          <a:xfrm>
            <a:off x="245533" y="276978"/>
            <a:ext cx="11785600" cy="1159420"/>
          </a:xfrm>
          <a:prstGeom prst="rect">
            <a:avLst/>
          </a:prstGeom>
          <a:noFill/>
        </p:spPr>
        <p:txBody>
          <a:bodyPr wrap="square" rtlCol="0">
            <a:spAutoFit/>
          </a:bodyPr>
          <a:lstStyle/>
          <a:p>
            <a:pPr algn="ctr" defTabSz="243309">
              <a:defRPr/>
            </a:pPr>
            <a:r>
              <a:rPr lang="vi-VN" sz="3467" b="1" dirty="0">
                <a:solidFill>
                  <a:srgbClr val="C00000"/>
                </a:solidFill>
                <a:latin typeface="Cambria" panose="02040503050406030204" pitchFamily="18" charset="0"/>
                <a:ea typeface="Cambria" panose="02040503050406030204" pitchFamily="18" charset="0"/>
              </a:rPr>
              <a:t>1. Lập và hoàn thành bảng mô tả (theo gợi ý dưới đây) về đời sống vật chất và tinh thần của người Việt cổ</a:t>
            </a:r>
            <a:endParaRPr lang="en-US" sz="3467" b="1" i="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2" name="Table 2">
            <a:extLst>
              <a:ext uri="{FF2B5EF4-FFF2-40B4-BE49-F238E27FC236}">
                <a16:creationId xmlns:a16="http://schemas.microsoft.com/office/drawing/2014/main" id="{4A88F907-0CED-4B3B-880C-15D27DBEC663}"/>
              </a:ext>
            </a:extLst>
          </p:cNvPr>
          <p:cNvGraphicFramePr>
            <a:graphicFrameLocks noGrp="1"/>
          </p:cNvGraphicFramePr>
          <p:nvPr>
            <p:extLst/>
          </p:nvPr>
        </p:nvGraphicFramePr>
        <p:xfrm>
          <a:off x="203200" y="1528602"/>
          <a:ext cx="11785600" cy="5113977"/>
        </p:xfrm>
        <a:graphic>
          <a:graphicData uri="http://schemas.openxmlformats.org/drawingml/2006/table">
            <a:tbl>
              <a:tblPr firstRow="1" bandRow="1">
                <a:tableStyleId>{21E4AEA4-8DFA-4A89-87EB-49C32662AFE0}</a:tableStyleId>
              </a:tblPr>
              <a:tblGrid>
                <a:gridCol w="2336800">
                  <a:extLst>
                    <a:ext uri="{9D8B030D-6E8A-4147-A177-3AD203B41FA5}">
                      <a16:colId xmlns:a16="http://schemas.microsoft.com/office/drawing/2014/main" val="2110190926"/>
                    </a:ext>
                  </a:extLst>
                </a:gridCol>
                <a:gridCol w="5283200">
                  <a:extLst>
                    <a:ext uri="{9D8B030D-6E8A-4147-A177-3AD203B41FA5}">
                      <a16:colId xmlns:a16="http://schemas.microsoft.com/office/drawing/2014/main" val="1854208686"/>
                    </a:ext>
                  </a:extLst>
                </a:gridCol>
                <a:gridCol w="4165600">
                  <a:extLst>
                    <a:ext uri="{9D8B030D-6E8A-4147-A177-3AD203B41FA5}">
                      <a16:colId xmlns:a16="http://schemas.microsoft.com/office/drawing/2014/main" val="1646360964"/>
                    </a:ext>
                  </a:extLst>
                </a:gridCol>
              </a:tblGrid>
              <a:tr h="683632">
                <a:tc gridSpan="2">
                  <a:txBody>
                    <a:bodyPr/>
                    <a:lstStyle/>
                    <a:p>
                      <a:pPr algn="ctr"/>
                      <a:r>
                        <a:rPr lang="vi-VN" sz="3500" b="1" dirty="0">
                          <a:solidFill>
                            <a:schemeClr val="tx1"/>
                          </a:solidFill>
                          <a:latin typeface="Cambria" panose="02040503050406030204" pitchFamily="18" charset="0"/>
                          <a:ea typeface="Cambria" panose="02040503050406030204" pitchFamily="18" charset="0"/>
                        </a:rPr>
                        <a:t>Đời sống của người Việt cổ</a:t>
                      </a:r>
                      <a:endParaRPr lang="en-SG" sz="3500" b="1" dirty="0">
                        <a:solidFill>
                          <a:schemeClr val="tx1"/>
                        </a:solidFill>
                        <a:latin typeface="Cambria" panose="02040503050406030204" pitchFamily="18" charset="0"/>
                        <a:ea typeface="Cambria" panose="02040503050406030204" pitchFamily="18" charset="0"/>
                      </a:endParaRPr>
                    </a:p>
                  </a:txBody>
                  <a:tcPr marL="121920" marR="121920" marT="60960" marB="60960"/>
                </a:tc>
                <a:tc hMerge="1">
                  <a:txBody>
                    <a:bodyPr/>
                    <a:lstStyle/>
                    <a:p>
                      <a:endParaRPr lang="en-SG" dirty="0"/>
                    </a:p>
                  </a:txBody>
                  <a:tcPr/>
                </a:tc>
                <a:tc>
                  <a:txBody>
                    <a:bodyPr/>
                    <a:lstStyle/>
                    <a:p>
                      <a:pPr algn="ctr"/>
                      <a:r>
                        <a:rPr lang="vi-VN" sz="3500" b="1" dirty="0">
                          <a:solidFill>
                            <a:schemeClr val="tx1"/>
                          </a:solidFill>
                          <a:latin typeface="Cambria" panose="02040503050406030204" pitchFamily="18" charset="0"/>
                          <a:ea typeface="Cambria" panose="02040503050406030204" pitchFamily="18" charset="0"/>
                        </a:rPr>
                        <a:t>Biểu hiện</a:t>
                      </a:r>
                      <a:endParaRPr lang="en-SG" sz="3500" b="1" dirty="0">
                        <a:solidFill>
                          <a:schemeClr val="tx1"/>
                        </a:solidFill>
                        <a:latin typeface="Cambria" panose="02040503050406030204" pitchFamily="18" charset="0"/>
                        <a:ea typeface="Cambria" panose="02040503050406030204" pitchFamily="18" charset="0"/>
                      </a:endParaRPr>
                    </a:p>
                  </a:txBody>
                  <a:tcPr marL="121920" marR="121920" marT="60960" marB="60960"/>
                </a:tc>
                <a:extLst>
                  <a:ext uri="{0D108BD9-81ED-4DB2-BD59-A6C34878D82A}">
                    <a16:rowId xmlns:a16="http://schemas.microsoft.com/office/drawing/2014/main" val="1207044090"/>
                  </a:ext>
                </a:extLst>
              </a:tr>
              <a:tr h="699197">
                <a:tc rowSpan="4">
                  <a:txBody>
                    <a:bodyPr/>
                    <a:lstStyle/>
                    <a:p>
                      <a:pPr algn="ctr"/>
                      <a:endParaRPr lang="vi-VN" sz="3500" b="1" dirty="0">
                        <a:solidFill>
                          <a:schemeClr val="tx1"/>
                        </a:solidFill>
                        <a:latin typeface="Cambria" panose="02040503050406030204" pitchFamily="18" charset="0"/>
                        <a:ea typeface="Cambria" panose="02040503050406030204" pitchFamily="18" charset="0"/>
                      </a:endParaRPr>
                    </a:p>
                    <a:p>
                      <a:pPr algn="ctr"/>
                      <a:r>
                        <a:rPr lang="vi-VN" sz="3500" b="1" dirty="0">
                          <a:solidFill>
                            <a:schemeClr val="tx1"/>
                          </a:solidFill>
                          <a:latin typeface="Cambria" panose="02040503050406030204" pitchFamily="18" charset="0"/>
                          <a:ea typeface="Cambria" panose="02040503050406030204" pitchFamily="18" charset="0"/>
                        </a:rPr>
                        <a:t>Đời sống </a:t>
                      </a:r>
                    </a:p>
                    <a:p>
                      <a:pPr algn="ctr"/>
                      <a:r>
                        <a:rPr lang="vi-VN" sz="3500" b="1" dirty="0">
                          <a:solidFill>
                            <a:schemeClr val="tx1"/>
                          </a:solidFill>
                          <a:latin typeface="Cambria" panose="02040503050406030204" pitchFamily="18" charset="0"/>
                          <a:ea typeface="Cambria" panose="02040503050406030204" pitchFamily="18" charset="0"/>
                        </a:rPr>
                        <a:t>vật chất</a:t>
                      </a:r>
                      <a:endParaRPr lang="en-SG" sz="3500" b="1" dirty="0">
                        <a:solidFill>
                          <a:schemeClr val="tx1"/>
                        </a:solidFill>
                        <a:latin typeface="Cambria" panose="02040503050406030204" pitchFamily="18" charset="0"/>
                        <a:ea typeface="Cambria" panose="02040503050406030204" pitchFamily="18" charset="0"/>
                      </a:endParaRPr>
                    </a:p>
                  </a:txBody>
                  <a:tcPr marL="121920" marR="121920" marT="60960" marB="60960"/>
                </a:tc>
                <a:tc>
                  <a:txBody>
                    <a:bodyPr/>
                    <a:lstStyle/>
                    <a:p>
                      <a:r>
                        <a:rPr lang="vi-VN" sz="3500" b="1" dirty="0">
                          <a:latin typeface="Cambria" panose="02040503050406030204" pitchFamily="18" charset="0"/>
                          <a:ea typeface="Cambria" panose="02040503050406030204" pitchFamily="18" charset="0"/>
                        </a:rPr>
                        <a:t>Thức ăn</a:t>
                      </a:r>
                      <a:endParaRPr lang="en-SG" sz="3500" b="1" dirty="0">
                        <a:latin typeface="Cambria" panose="02040503050406030204" pitchFamily="18" charset="0"/>
                        <a:ea typeface="Cambria" panose="02040503050406030204" pitchFamily="18" charset="0"/>
                      </a:endParaRPr>
                    </a:p>
                  </a:txBody>
                  <a:tcPr marL="121920" marR="121920" marT="60960" marB="60960"/>
                </a:tc>
                <a:tc>
                  <a:txBody>
                    <a:bodyPr/>
                    <a:lstStyle/>
                    <a:p>
                      <a:endParaRPr lang="en-SG" sz="3500" b="1" dirty="0">
                        <a:latin typeface="Cambria" panose="02040503050406030204" pitchFamily="18" charset="0"/>
                        <a:ea typeface="Cambria" panose="02040503050406030204" pitchFamily="18" charset="0"/>
                      </a:endParaRPr>
                    </a:p>
                  </a:txBody>
                  <a:tcPr marL="121920" marR="121920" marT="60960" marB="60960"/>
                </a:tc>
                <a:extLst>
                  <a:ext uri="{0D108BD9-81ED-4DB2-BD59-A6C34878D82A}">
                    <a16:rowId xmlns:a16="http://schemas.microsoft.com/office/drawing/2014/main" val="3696764106"/>
                  </a:ext>
                </a:extLst>
              </a:tr>
              <a:tr h="699197">
                <a:tc vMerge="1">
                  <a:txBody>
                    <a:bodyPr/>
                    <a:lstStyle/>
                    <a:p>
                      <a:endParaRPr lang="en-SG" dirty="0"/>
                    </a:p>
                  </a:txBody>
                  <a:tcPr/>
                </a:tc>
                <a:tc>
                  <a:txBody>
                    <a:bodyPr/>
                    <a:lstStyle/>
                    <a:p>
                      <a:pPr marL="0" marR="0" lvl="0" indent="0" algn="l" defTabSz="903839" rtl="0" eaLnBrk="1" fontAlgn="auto" latinLnBrk="0" hangingPunct="1">
                        <a:lnSpc>
                          <a:spcPct val="100000"/>
                        </a:lnSpc>
                        <a:spcBef>
                          <a:spcPts val="0"/>
                        </a:spcBef>
                        <a:spcAft>
                          <a:spcPts val="0"/>
                        </a:spcAft>
                        <a:buClrTx/>
                        <a:buSzTx/>
                        <a:buFontTx/>
                        <a:buNone/>
                        <a:tabLst/>
                        <a:defRPr/>
                      </a:pPr>
                      <a:r>
                        <a:rPr lang="vi-VN" sz="3700" b="1" dirty="0">
                          <a:latin typeface="Cambria" panose="02040503050406030204" pitchFamily="18" charset="0"/>
                          <a:ea typeface="Cambria" panose="02040503050406030204" pitchFamily="18" charset="0"/>
                        </a:rPr>
                        <a:t>Nhà ở</a:t>
                      </a:r>
                      <a:endParaRPr lang="en-SG" sz="3700" b="1" dirty="0">
                        <a:latin typeface="Cambria" panose="02040503050406030204" pitchFamily="18" charset="0"/>
                        <a:ea typeface="Cambria" panose="02040503050406030204" pitchFamily="18" charset="0"/>
                      </a:endParaRPr>
                    </a:p>
                  </a:txBody>
                  <a:tcPr marL="121920" marR="121920" marT="60960" marB="60960"/>
                </a:tc>
                <a:tc>
                  <a:txBody>
                    <a:bodyPr/>
                    <a:lstStyle/>
                    <a:p>
                      <a:endParaRPr lang="en-SG" sz="3500" b="1">
                        <a:latin typeface="Cambria" panose="02040503050406030204" pitchFamily="18" charset="0"/>
                        <a:ea typeface="Cambria" panose="02040503050406030204" pitchFamily="18" charset="0"/>
                      </a:endParaRPr>
                    </a:p>
                  </a:txBody>
                  <a:tcPr marL="121920" marR="121920" marT="60960" marB="60960"/>
                </a:tc>
                <a:extLst>
                  <a:ext uri="{0D108BD9-81ED-4DB2-BD59-A6C34878D82A}">
                    <a16:rowId xmlns:a16="http://schemas.microsoft.com/office/drawing/2014/main" val="1155294992"/>
                  </a:ext>
                </a:extLst>
              </a:tr>
              <a:tr h="699197">
                <a:tc vMerge="1">
                  <a:txBody>
                    <a:bodyPr/>
                    <a:lstStyle/>
                    <a:p>
                      <a:endParaRPr lang="en-SG" dirty="0"/>
                    </a:p>
                  </a:txBody>
                  <a:tcPr/>
                </a:tc>
                <a:tc>
                  <a:txBody>
                    <a:bodyPr/>
                    <a:lstStyle/>
                    <a:p>
                      <a:r>
                        <a:rPr lang="vi-VN" sz="3500" b="1" dirty="0">
                          <a:latin typeface="Cambria" panose="02040503050406030204" pitchFamily="18" charset="0"/>
                          <a:ea typeface="Cambria" panose="02040503050406030204" pitchFamily="18" charset="0"/>
                        </a:rPr>
                        <a:t>Trang phục</a:t>
                      </a:r>
                      <a:endParaRPr lang="en-SG" sz="3500" b="1" dirty="0">
                        <a:latin typeface="Cambria" panose="02040503050406030204" pitchFamily="18" charset="0"/>
                        <a:ea typeface="Cambria" panose="02040503050406030204" pitchFamily="18" charset="0"/>
                      </a:endParaRPr>
                    </a:p>
                  </a:txBody>
                  <a:tcPr marL="121920" marR="121920" marT="60960" marB="60960"/>
                </a:tc>
                <a:tc>
                  <a:txBody>
                    <a:bodyPr/>
                    <a:lstStyle/>
                    <a:p>
                      <a:endParaRPr lang="en-SG" sz="3500" b="1">
                        <a:latin typeface="Cambria" panose="02040503050406030204" pitchFamily="18" charset="0"/>
                        <a:ea typeface="Cambria" panose="02040503050406030204" pitchFamily="18" charset="0"/>
                      </a:endParaRPr>
                    </a:p>
                  </a:txBody>
                  <a:tcPr marL="121920" marR="121920" marT="60960" marB="60960"/>
                </a:tc>
                <a:extLst>
                  <a:ext uri="{0D108BD9-81ED-4DB2-BD59-A6C34878D82A}">
                    <a16:rowId xmlns:a16="http://schemas.microsoft.com/office/drawing/2014/main" val="3136747349"/>
                  </a:ext>
                </a:extLst>
              </a:tr>
              <a:tr h="699197">
                <a:tc vMerge="1">
                  <a:txBody>
                    <a:bodyPr/>
                    <a:lstStyle/>
                    <a:p>
                      <a:endParaRPr lang="en-SG" dirty="0"/>
                    </a:p>
                  </a:txBody>
                  <a:tcPr/>
                </a:tc>
                <a:tc>
                  <a:txBody>
                    <a:bodyPr/>
                    <a:lstStyle/>
                    <a:p>
                      <a:r>
                        <a:rPr lang="vi-VN" sz="3500" b="1" dirty="0">
                          <a:latin typeface="Cambria" panose="02040503050406030204" pitchFamily="18" charset="0"/>
                          <a:ea typeface="Cambria" panose="02040503050406030204" pitchFamily="18" charset="0"/>
                        </a:rPr>
                        <a:t>Phương tiện đi lại</a:t>
                      </a:r>
                      <a:endParaRPr lang="en-SG" sz="3500" b="1" dirty="0">
                        <a:latin typeface="Cambria" panose="02040503050406030204" pitchFamily="18" charset="0"/>
                        <a:ea typeface="Cambria" panose="02040503050406030204" pitchFamily="18" charset="0"/>
                      </a:endParaRPr>
                    </a:p>
                  </a:txBody>
                  <a:tcPr marL="121920" marR="121920" marT="60960" marB="60960"/>
                </a:tc>
                <a:tc>
                  <a:txBody>
                    <a:bodyPr/>
                    <a:lstStyle/>
                    <a:p>
                      <a:endParaRPr lang="en-SG" sz="3500" b="1" dirty="0">
                        <a:latin typeface="Cambria" panose="02040503050406030204" pitchFamily="18" charset="0"/>
                        <a:ea typeface="Cambria" panose="02040503050406030204" pitchFamily="18" charset="0"/>
                      </a:endParaRPr>
                    </a:p>
                  </a:txBody>
                  <a:tcPr marL="121920" marR="121920" marT="60960" marB="60960"/>
                </a:tc>
                <a:extLst>
                  <a:ext uri="{0D108BD9-81ED-4DB2-BD59-A6C34878D82A}">
                    <a16:rowId xmlns:a16="http://schemas.microsoft.com/office/drawing/2014/main" val="4127621496"/>
                  </a:ext>
                </a:extLst>
              </a:tr>
              <a:tr h="699197">
                <a:tc rowSpan="2">
                  <a:txBody>
                    <a:bodyPr/>
                    <a:lstStyle/>
                    <a:p>
                      <a:pPr marL="0" marR="0" lvl="0" indent="0" algn="ctr" defTabSz="903839" rtl="0" eaLnBrk="1" fontAlgn="auto" latinLnBrk="0" hangingPunct="1">
                        <a:lnSpc>
                          <a:spcPct val="100000"/>
                        </a:lnSpc>
                        <a:spcBef>
                          <a:spcPts val="0"/>
                        </a:spcBef>
                        <a:spcAft>
                          <a:spcPts val="0"/>
                        </a:spcAft>
                        <a:buClrTx/>
                        <a:buSzTx/>
                        <a:buFontTx/>
                        <a:buNone/>
                        <a:tabLst/>
                        <a:defRPr/>
                      </a:pPr>
                      <a:r>
                        <a:rPr lang="vi-VN" sz="3500" b="1" dirty="0">
                          <a:solidFill>
                            <a:schemeClr val="tx1"/>
                          </a:solidFill>
                          <a:latin typeface="Cambria" panose="02040503050406030204" pitchFamily="18" charset="0"/>
                          <a:ea typeface="Cambria" panose="02040503050406030204" pitchFamily="18" charset="0"/>
                        </a:rPr>
                        <a:t>Đời sống </a:t>
                      </a:r>
                    </a:p>
                    <a:p>
                      <a:pPr marL="0" marR="0" lvl="0" indent="0" algn="ctr" defTabSz="903839" rtl="0" eaLnBrk="1" fontAlgn="auto" latinLnBrk="0" hangingPunct="1">
                        <a:lnSpc>
                          <a:spcPct val="100000"/>
                        </a:lnSpc>
                        <a:spcBef>
                          <a:spcPts val="0"/>
                        </a:spcBef>
                        <a:spcAft>
                          <a:spcPts val="0"/>
                        </a:spcAft>
                        <a:buClrTx/>
                        <a:buSzTx/>
                        <a:buFontTx/>
                        <a:buNone/>
                        <a:tabLst/>
                        <a:defRPr/>
                      </a:pPr>
                      <a:r>
                        <a:rPr lang="vi-VN" sz="3500" b="1" dirty="0">
                          <a:solidFill>
                            <a:schemeClr val="tx1"/>
                          </a:solidFill>
                          <a:latin typeface="Cambria" panose="02040503050406030204" pitchFamily="18" charset="0"/>
                          <a:ea typeface="Cambria" panose="02040503050406030204" pitchFamily="18" charset="0"/>
                        </a:rPr>
                        <a:t>tinh thần</a:t>
                      </a:r>
                      <a:endParaRPr lang="en-SG" sz="3500" b="1" dirty="0">
                        <a:solidFill>
                          <a:schemeClr val="tx1"/>
                        </a:solidFill>
                        <a:latin typeface="Cambria" panose="02040503050406030204" pitchFamily="18" charset="0"/>
                        <a:ea typeface="Cambria" panose="02040503050406030204" pitchFamily="18" charset="0"/>
                      </a:endParaRPr>
                    </a:p>
                  </a:txBody>
                  <a:tcPr marL="121920" marR="121920" marT="60960" marB="60960" anchor="ctr"/>
                </a:tc>
                <a:tc>
                  <a:txBody>
                    <a:bodyPr/>
                    <a:lstStyle/>
                    <a:p>
                      <a:r>
                        <a:rPr lang="vi-VN" sz="3500" b="1" dirty="0">
                          <a:latin typeface="Cambria" panose="02040503050406030204" pitchFamily="18" charset="0"/>
                          <a:ea typeface="Cambria" panose="02040503050406030204" pitchFamily="18" charset="0"/>
                        </a:rPr>
                        <a:t>Tín ngưỡng</a:t>
                      </a:r>
                      <a:endParaRPr lang="en-SG" sz="3500" b="1" dirty="0">
                        <a:latin typeface="Cambria" panose="02040503050406030204" pitchFamily="18" charset="0"/>
                        <a:ea typeface="Cambria" panose="02040503050406030204" pitchFamily="18" charset="0"/>
                      </a:endParaRPr>
                    </a:p>
                  </a:txBody>
                  <a:tcPr marL="121920" marR="121920" marT="60960" marB="60960"/>
                </a:tc>
                <a:tc>
                  <a:txBody>
                    <a:bodyPr/>
                    <a:lstStyle/>
                    <a:p>
                      <a:endParaRPr lang="en-SG" sz="3500" b="1" dirty="0">
                        <a:latin typeface="Cambria" panose="02040503050406030204" pitchFamily="18" charset="0"/>
                        <a:ea typeface="Cambria" panose="02040503050406030204" pitchFamily="18" charset="0"/>
                      </a:endParaRPr>
                    </a:p>
                  </a:txBody>
                  <a:tcPr marL="121920" marR="121920" marT="60960" marB="60960"/>
                </a:tc>
                <a:extLst>
                  <a:ext uri="{0D108BD9-81ED-4DB2-BD59-A6C34878D82A}">
                    <a16:rowId xmlns:a16="http://schemas.microsoft.com/office/drawing/2014/main" val="1955193299"/>
                  </a:ext>
                </a:extLst>
              </a:tr>
              <a:tr h="934359">
                <a:tc vMerge="1">
                  <a:txBody>
                    <a:bodyPr/>
                    <a:lstStyle/>
                    <a:p>
                      <a:endParaRPr lang="en-SG" dirty="0"/>
                    </a:p>
                  </a:txBody>
                  <a:tcPr/>
                </a:tc>
                <a:tc>
                  <a:txBody>
                    <a:bodyPr/>
                    <a:lstStyle/>
                    <a:p>
                      <a:r>
                        <a:rPr lang="vi-VN" sz="3500" b="1" dirty="0">
                          <a:latin typeface="Cambria" panose="02040503050406030204" pitchFamily="18" charset="0"/>
                          <a:ea typeface="Cambria" panose="02040503050406030204" pitchFamily="18" charset="0"/>
                        </a:rPr>
                        <a:t>Phong tục, tập quán</a:t>
                      </a:r>
                      <a:endParaRPr lang="en-SG" sz="3500" b="1" dirty="0">
                        <a:latin typeface="Cambria" panose="02040503050406030204" pitchFamily="18" charset="0"/>
                        <a:ea typeface="Cambria" panose="02040503050406030204" pitchFamily="18" charset="0"/>
                      </a:endParaRPr>
                    </a:p>
                  </a:txBody>
                  <a:tcPr marL="121920" marR="121920" marT="60960" marB="60960"/>
                </a:tc>
                <a:tc>
                  <a:txBody>
                    <a:bodyPr/>
                    <a:lstStyle/>
                    <a:p>
                      <a:endParaRPr lang="en-SG" sz="3500" b="1" dirty="0">
                        <a:latin typeface="Cambria" panose="02040503050406030204" pitchFamily="18" charset="0"/>
                        <a:ea typeface="Cambria" panose="02040503050406030204" pitchFamily="18" charset="0"/>
                      </a:endParaRPr>
                    </a:p>
                  </a:txBody>
                  <a:tcPr marL="121920" marR="121920" marT="60960" marB="60960"/>
                </a:tc>
                <a:extLst>
                  <a:ext uri="{0D108BD9-81ED-4DB2-BD59-A6C34878D82A}">
                    <a16:rowId xmlns:a16="http://schemas.microsoft.com/office/drawing/2014/main" val="3852139453"/>
                  </a:ext>
                </a:extLst>
              </a:tr>
            </a:tbl>
          </a:graphicData>
        </a:graphic>
      </p:graphicFrame>
    </p:spTree>
    <p:extLst>
      <p:ext uri="{BB962C8B-B14F-4D97-AF65-F5344CB8AC3E}">
        <p14:creationId xmlns:p14="http://schemas.microsoft.com/office/powerpoint/2010/main" val="29393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4667" y="1"/>
            <a:ext cx="12107333" cy="6642577"/>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30199">
              <a:defRPr/>
            </a:pPr>
            <a:endParaRPr lang="en-US" sz="8918" dirty="0">
              <a:solidFill>
                <a:prstClr val="white"/>
              </a:solidFill>
              <a:latin typeface="Calibri"/>
            </a:endParaRPr>
          </a:p>
        </p:txBody>
      </p:sp>
      <p:sp>
        <p:nvSpPr>
          <p:cNvPr id="7" name="文本框 14">
            <a:extLst>
              <a:ext uri="{FF2B5EF4-FFF2-40B4-BE49-F238E27FC236}">
                <a16:creationId xmlns:a16="http://schemas.microsoft.com/office/drawing/2014/main" id="{BEF2A3DD-3C59-806D-6C08-2E6D801DD0D1}"/>
              </a:ext>
            </a:extLst>
          </p:cNvPr>
          <p:cNvSpPr txBox="1"/>
          <p:nvPr/>
        </p:nvSpPr>
        <p:spPr>
          <a:xfrm>
            <a:off x="22012" y="-15527"/>
            <a:ext cx="12192000" cy="1200329"/>
          </a:xfrm>
          <a:prstGeom prst="rect">
            <a:avLst/>
          </a:prstGeom>
          <a:noFill/>
        </p:spPr>
        <p:txBody>
          <a:bodyPr wrap="square" rtlCol="0">
            <a:spAutoFit/>
          </a:bodyPr>
          <a:lstStyle/>
          <a:p>
            <a:pPr marL="685783" indent="-685783" algn="ctr" defTabSz="243309">
              <a:buFontTx/>
              <a:buAutoNum type="arabicPeriod"/>
              <a:defRPr/>
            </a:pPr>
            <a:r>
              <a:rPr lang="vi-VN" sz="3600" b="1" dirty="0">
                <a:solidFill>
                  <a:srgbClr val="C00000"/>
                </a:solidFill>
                <a:latin typeface="Cambria" panose="02040503050406030204" pitchFamily="18" charset="0"/>
                <a:ea typeface="Cambria" panose="02040503050406030204" pitchFamily="18" charset="0"/>
              </a:rPr>
              <a:t>Lập và hoàn thành bảng mô tả (theo gợi ý dưới đây) </a:t>
            </a:r>
          </a:p>
          <a:p>
            <a:pPr algn="ctr" defTabSz="243309">
              <a:defRPr/>
            </a:pPr>
            <a:r>
              <a:rPr lang="vi-VN" sz="3600" b="1" dirty="0">
                <a:solidFill>
                  <a:srgbClr val="C00000"/>
                </a:solidFill>
                <a:latin typeface="Cambria" panose="02040503050406030204" pitchFamily="18" charset="0"/>
                <a:ea typeface="Cambria" panose="02040503050406030204" pitchFamily="18" charset="0"/>
              </a:rPr>
              <a:t>về đời sống vật chất và tinh thần của người Việt cổ</a:t>
            </a:r>
            <a:endParaRPr lang="en-US" sz="3600" b="1" i="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2" name="Table 2">
            <a:extLst>
              <a:ext uri="{FF2B5EF4-FFF2-40B4-BE49-F238E27FC236}">
                <a16:creationId xmlns:a16="http://schemas.microsoft.com/office/drawing/2014/main" id="{4A88F907-0CED-4B3B-880C-15D27DBEC663}"/>
              </a:ext>
            </a:extLst>
          </p:cNvPr>
          <p:cNvGraphicFramePr>
            <a:graphicFrameLocks noGrp="1"/>
          </p:cNvGraphicFramePr>
          <p:nvPr>
            <p:extLst/>
          </p:nvPr>
        </p:nvGraphicFramePr>
        <p:xfrm>
          <a:off x="122769" y="1092200"/>
          <a:ext cx="11946465" cy="5747944"/>
        </p:xfrm>
        <a:graphic>
          <a:graphicData uri="http://schemas.openxmlformats.org/drawingml/2006/table">
            <a:tbl>
              <a:tblPr firstRow="1" bandRow="1">
                <a:tableStyleId>{21E4AEA4-8DFA-4A89-87EB-49C32662AFE0}</a:tableStyleId>
              </a:tblPr>
              <a:tblGrid>
                <a:gridCol w="2243149">
                  <a:extLst>
                    <a:ext uri="{9D8B030D-6E8A-4147-A177-3AD203B41FA5}">
                      <a16:colId xmlns:a16="http://schemas.microsoft.com/office/drawing/2014/main" val="2110190926"/>
                    </a:ext>
                  </a:extLst>
                </a:gridCol>
                <a:gridCol w="3543155">
                  <a:extLst>
                    <a:ext uri="{9D8B030D-6E8A-4147-A177-3AD203B41FA5}">
                      <a16:colId xmlns:a16="http://schemas.microsoft.com/office/drawing/2014/main" val="1854208686"/>
                    </a:ext>
                  </a:extLst>
                </a:gridCol>
                <a:gridCol w="6160161">
                  <a:extLst>
                    <a:ext uri="{9D8B030D-6E8A-4147-A177-3AD203B41FA5}">
                      <a16:colId xmlns:a16="http://schemas.microsoft.com/office/drawing/2014/main" val="1646360964"/>
                    </a:ext>
                  </a:extLst>
                </a:gridCol>
              </a:tblGrid>
              <a:tr h="683632">
                <a:tc gridSpan="2">
                  <a:txBody>
                    <a:bodyPr/>
                    <a:lstStyle/>
                    <a:p>
                      <a:pPr algn="ctr"/>
                      <a:r>
                        <a:rPr lang="vi-VN" sz="3500" b="1" dirty="0">
                          <a:solidFill>
                            <a:schemeClr val="bg1"/>
                          </a:solidFill>
                          <a:latin typeface="Cambria" panose="02040503050406030204" pitchFamily="18" charset="0"/>
                          <a:ea typeface="Cambria" panose="02040503050406030204" pitchFamily="18" charset="0"/>
                        </a:rPr>
                        <a:t>Đời sống của người Việt cổ</a:t>
                      </a:r>
                      <a:endParaRPr lang="en-SG" sz="3500" b="1" dirty="0">
                        <a:solidFill>
                          <a:schemeClr val="bg1"/>
                        </a:solidFill>
                        <a:latin typeface="Cambria" panose="02040503050406030204" pitchFamily="18" charset="0"/>
                        <a:ea typeface="Cambria" panose="02040503050406030204" pitchFamily="18" charset="0"/>
                      </a:endParaRPr>
                    </a:p>
                  </a:txBody>
                  <a:tcPr marL="121920" marR="121920" marT="60960" marB="60960"/>
                </a:tc>
                <a:tc hMerge="1">
                  <a:txBody>
                    <a:bodyPr/>
                    <a:lstStyle/>
                    <a:p>
                      <a:endParaRPr lang="en-SG" dirty="0"/>
                    </a:p>
                  </a:txBody>
                  <a:tcPr/>
                </a:tc>
                <a:tc>
                  <a:txBody>
                    <a:bodyPr/>
                    <a:lstStyle/>
                    <a:p>
                      <a:pPr algn="ctr"/>
                      <a:r>
                        <a:rPr lang="vi-VN" sz="3500" b="1" dirty="0">
                          <a:solidFill>
                            <a:schemeClr val="bg1"/>
                          </a:solidFill>
                          <a:latin typeface="Cambria" panose="02040503050406030204" pitchFamily="18" charset="0"/>
                          <a:ea typeface="Cambria" panose="02040503050406030204" pitchFamily="18" charset="0"/>
                        </a:rPr>
                        <a:t>Biểu hiện</a:t>
                      </a:r>
                      <a:endParaRPr lang="en-SG" sz="3500" b="1" dirty="0">
                        <a:solidFill>
                          <a:schemeClr val="bg1"/>
                        </a:solidFill>
                        <a:latin typeface="Cambria" panose="02040503050406030204" pitchFamily="18" charset="0"/>
                        <a:ea typeface="Cambria" panose="02040503050406030204" pitchFamily="18" charset="0"/>
                      </a:endParaRPr>
                    </a:p>
                  </a:txBody>
                  <a:tcPr marL="121920" marR="121920" marT="60960" marB="60960"/>
                </a:tc>
                <a:extLst>
                  <a:ext uri="{0D108BD9-81ED-4DB2-BD59-A6C34878D82A}">
                    <a16:rowId xmlns:a16="http://schemas.microsoft.com/office/drawing/2014/main" val="1207044090"/>
                  </a:ext>
                </a:extLst>
              </a:tr>
              <a:tr h="699197">
                <a:tc rowSpan="4">
                  <a:txBody>
                    <a:bodyPr/>
                    <a:lstStyle/>
                    <a:p>
                      <a:pPr algn="ctr"/>
                      <a:endParaRPr lang="vi-VN" sz="3100" b="1" dirty="0">
                        <a:solidFill>
                          <a:schemeClr val="tx1"/>
                        </a:solidFill>
                        <a:latin typeface="Cambria" panose="02040503050406030204" pitchFamily="18" charset="0"/>
                        <a:ea typeface="Cambria" panose="02040503050406030204" pitchFamily="18" charset="0"/>
                      </a:endParaRPr>
                    </a:p>
                    <a:p>
                      <a:pPr algn="ctr"/>
                      <a:r>
                        <a:rPr lang="vi-VN" sz="3100" b="1" dirty="0">
                          <a:solidFill>
                            <a:schemeClr val="tx1"/>
                          </a:solidFill>
                          <a:latin typeface="Cambria" panose="02040503050406030204" pitchFamily="18" charset="0"/>
                          <a:ea typeface="Cambria" panose="02040503050406030204" pitchFamily="18" charset="0"/>
                        </a:rPr>
                        <a:t>Đời sống </a:t>
                      </a:r>
                    </a:p>
                    <a:p>
                      <a:pPr algn="ctr"/>
                      <a:r>
                        <a:rPr lang="vi-VN" sz="3100" b="1" dirty="0">
                          <a:solidFill>
                            <a:schemeClr val="tx1"/>
                          </a:solidFill>
                          <a:latin typeface="Cambria" panose="02040503050406030204" pitchFamily="18" charset="0"/>
                          <a:ea typeface="Cambria" panose="02040503050406030204" pitchFamily="18" charset="0"/>
                        </a:rPr>
                        <a:t>vật chất</a:t>
                      </a:r>
                      <a:endParaRPr lang="en-SG" sz="3100" b="1" dirty="0">
                        <a:solidFill>
                          <a:schemeClr val="tx1"/>
                        </a:solidFill>
                        <a:latin typeface="Cambria" panose="02040503050406030204" pitchFamily="18" charset="0"/>
                        <a:ea typeface="Cambria" panose="02040503050406030204" pitchFamily="18" charset="0"/>
                      </a:endParaRPr>
                    </a:p>
                  </a:txBody>
                  <a:tcPr marL="121920" marR="121920" marT="60960" marB="60960"/>
                </a:tc>
                <a:tc>
                  <a:txBody>
                    <a:bodyPr/>
                    <a:lstStyle/>
                    <a:p>
                      <a:pPr algn="ctr"/>
                      <a:r>
                        <a:rPr lang="vi-VN" sz="3100" b="1" dirty="0">
                          <a:latin typeface="Cambria" panose="02040503050406030204" pitchFamily="18" charset="0"/>
                          <a:ea typeface="Cambria" panose="02040503050406030204" pitchFamily="18" charset="0"/>
                        </a:rPr>
                        <a:t>Thức ăn</a:t>
                      </a:r>
                      <a:endParaRPr lang="en-SG" sz="3100" b="1" dirty="0">
                        <a:latin typeface="Cambria" panose="02040503050406030204" pitchFamily="18" charset="0"/>
                        <a:ea typeface="Cambria" panose="02040503050406030204" pitchFamily="18" charset="0"/>
                      </a:endParaRPr>
                    </a:p>
                  </a:txBody>
                  <a:tcPr marL="121920" marR="121920" marT="60960" marB="60960"/>
                </a:tc>
                <a:tc>
                  <a:txBody>
                    <a:bodyPr/>
                    <a:lstStyle/>
                    <a:p>
                      <a:endParaRPr lang="en-SG" sz="3500" b="1" dirty="0">
                        <a:latin typeface="Cambria" panose="02040503050406030204" pitchFamily="18" charset="0"/>
                        <a:ea typeface="Cambria" panose="02040503050406030204" pitchFamily="18" charset="0"/>
                      </a:endParaRPr>
                    </a:p>
                  </a:txBody>
                  <a:tcPr marL="121920" marR="121920" marT="60960" marB="60960"/>
                </a:tc>
                <a:extLst>
                  <a:ext uri="{0D108BD9-81ED-4DB2-BD59-A6C34878D82A}">
                    <a16:rowId xmlns:a16="http://schemas.microsoft.com/office/drawing/2014/main" val="3696764106"/>
                  </a:ext>
                </a:extLst>
              </a:tr>
              <a:tr h="699197">
                <a:tc vMerge="1">
                  <a:txBody>
                    <a:bodyPr/>
                    <a:lstStyle/>
                    <a:p>
                      <a:endParaRPr lang="en-SG" dirty="0"/>
                    </a:p>
                  </a:txBody>
                  <a:tcPr/>
                </a:tc>
                <a:tc>
                  <a:txBody>
                    <a:bodyPr/>
                    <a:lstStyle/>
                    <a:p>
                      <a:pPr marL="0" marR="0" lvl="0" indent="0" algn="ctr" defTabSz="903839" rtl="0" eaLnBrk="1" fontAlgn="auto" latinLnBrk="0" hangingPunct="1">
                        <a:lnSpc>
                          <a:spcPct val="100000"/>
                        </a:lnSpc>
                        <a:spcBef>
                          <a:spcPts val="0"/>
                        </a:spcBef>
                        <a:spcAft>
                          <a:spcPts val="0"/>
                        </a:spcAft>
                        <a:buClrTx/>
                        <a:buSzTx/>
                        <a:buFontTx/>
                        <a:buNone/>
                        <a:tabLst/>
                        <a:defRPr/>
                      </a:pPr>
                      <a:r>
                        <a:rPr lang="vi-VN" sz="3100" b="1" dirty="0">
                          <a:latin typeface="Cambria" panose="02040503050406030204" pitchFamily="18" charset="0"/>
                          <a:ea typeface="Cambria" panose="02040503050406030204" pitchFamily="18" charset="0"/>
                        </a:rPr>
                        <a:t>Nhà ở</a:t>
                      </a:r>
                      <a:endParaRPr lang="en-SG" sz="3100" b="1" dirty="0">
                        <a:latin typeface="Cambria" panose="02040503050406030204" pitchFamily="18" charset="0"/>
                        <a:ea typeface="Cambria" panose="02040503050406030204" pitchFamily="18" charset="0"/>
                      </a:endParaRPr>
                    </a:p>
                  </a:txBody>
                  <a:tcPr marL="121920" marR="121920" marT="60960" marB="60960"/>
                </a:tc>
                <a:tc>
                  <a:txBody>
                    <a:bodyPr/>
                    <a:lstStyle/>
                    <a:p>
                      <a:endParaRPr lang="en-SG" sz="3500" b="1" dirty="0">
                        <a:latin typeface="Cambria" panose="02040503050406030204" pitchFamily="18" charset="0"/>
                        <a:ea typeface="Cambria" panose="02040503050406030204" pitchFamily="18" charset="0"/>
                      </a:endParaRPr>
                    </a:p>
                  </a:txBody>
                  <a:tcPr marL="121920" marR="121920" marT="60960" marB="60960"/>
                </a:tc>
                <a:extLst>
                  <a:ext uri="{0D108BD9-81ED-4DB2-BD59-A6C34878D82A}">
                    <a16:rowId xmlns:a16="http://schemas.microsoft.com/office/drawing/2014/main" val="1155294992"/>
                  </a:ext>
                </a:extLst>
              </a:tr>
              <a:tr h="1056640">
                <a:tc vMerge="1">
                  <a:txBody>
                    <a:bodyPr/>
                    <a:lstStyle/>
                    <a:p>
                      <a:endParaRPr lang="en-SG" dirty="0"/>
                    </a:p>
                  </a:txBody>
                  <a:tcPr/>
                </a:tc>
                <a:tc>
                  <a:txBody>
                    <a:bodyPr/>
                    <a:lstStyle/>
                    <a:p>
                      <a:pPr algn="ctr"/>
                      <a:r>
                        <a:rPr lang="vi-VN" sz="3100" b="1" dirty="0">
                          <a:latin typeface="Cambria" panose="02040503050406030204" pitchFamily="18" charset="0"/>
                          <a:ea typeface="Cambria" panose="02040503050406030204" pitchFamily="18" charset="0"/>
                        </a:rPr>
                        <a:t>Trang phục</a:t>
                      </a:r>
                    </a:p>
                    <a:p>
                      <a:pPr algn="ctr"/>
                      <a:endParaRPr lang="vi-VN" sz="3100" b="1" dirty="0">
                        <a:latin typeface="Cambria" panose="02040503050406030204" pitchFamily="18" charset="0"/>
                        <a:ea typeface="Cambria" panose="02040503050406030204" pitchFamily="18" charset="0"/>
                      </a:endParaRPr>
                    </a:p>
                  </a:txBody>
                  <a:tcPr marL="121920" marR="121920" marT="60960" marB="60960" anchor="ctr"/>
                </a:tc>
                <a:tc>
                  <a:txBody>
                    <a:bodyPr/>
                    <a:lstStyle/>
                    <a:p>
                      <a:endParaRPr lang="en-SG" sz="3500" b="1">
                        <a:latin typeface="Cambria" panose="02040503050406030204" pitchFamily="18" charset="0"/>
                        <a:ea typeface="Cambria" panose="02040503050406030204" pitchFamily="18" charset="0"/>
                      </a:endParaRPr>
                    </a:p>
                  </a:txBody>
                  <a:tcPr marL="121920" marR="121920" marT="60960" marB="60960"/>
                </a:tc>
                <a:extLst>
                  <a:ext uri="{0D108BD9-81ED-4DB2-BD59-A6C34878D82A}">
                    <a16:rowId xmlns:a16="http://schemas.microsoft.com/office/drawing/2014/main" val="3136747349"/>
                  </a:ext>
                </a:extLst>
              </a:tr>
              <a:tr h="699197">
                <a:tc vMerge="1">
                  <a:txBody>
                    <a:bodyPr/>
                    <a:lstStyle/>
                    <a:p>
                      <a:endParaRPr lang="en-SG" dirty="0"/>
                    </a:p>
                  </a:txBody>
                  <a:tcPr/>
                </a:tc>
                <a:tc>
                  <a:txBody>
                    <a:bodyPr/>
                    <a:lstStyle/>
                    <a:p>
                      <a:pPr algn="ctr"/>
                      <a:r>
                        <a:rPr lang="vi-VN" sz="3100" b="1" dirty="0">
                          <a:latin typeface="Cambria" panose="02040503050406030204" pitchFamily="18" charset="0"/>
                          <a:ea typeface="Cambria" panose="02040503050406030204" pitchFamily="18" charset="0"/>
                        </a:rPr>
                        <a:t>Phương tiện đi lại</a:t>
                      </a:r>
                      <a:endParaRPr lang="en-SG" sz="3100" b="1" dirty="0">
                        <a:latin typeface="Cambria" panose="02040503050406030204" pitchFamily="18" charset="0"/>
                        <a:ea typeface="Cambria" panose="02040503050406030204" pitchFamily="18" charset="0"/>
                      </a:endParaRPr>
                    </a:p>
                  </a:txBody>
                  <a:tcPr marL="121920" marR="121920" marT="60960" marB="60960"/>
                </a:tc>
                <a:tc>
                  <a:txBody>
                    <a:bodyPr/>
                    <a:lstStyle/>
                    <a:p>
                      <a:endParaRPr lang="en-SG" sz="3500" b="1" dirty="0">
                        <a:latin typeface="Cambria" panose="02040503050406030204" pitchFamily="18" charset="0"/>
                        <a:ea typeface="Cambria" panose="02040503050406030204" pitchFamily="18" charset="0"/>
                      </a:endParaRPr>
                    </a:p>
                  </a:txBody>
                  <a:tcPr marL="121920" marR="121920" marT="60960" marB="60960"/>
                </a:tc>
                <a:extLst>
                  <a:ext uri="{0D108BD9-81ED-4DB2-BD59-A6C34878D82A}">
                    <a16:rowId xmlns:a16="http://schemas.microsoft.com/office/drawing/2014/main" val="4127621496"/>
                  </a:ext>
                </a:extLst>
              </a:tr>
              <a:tr h="894080">
                <a:tc rowSpan="2">
                  <a:txBody>
                    <a:bodyPr/>
                    <a:lstStyle/>
                    <a:p>
                      <a:pPr marL="0" marR="0" lvl="0" indent="0" algn="ctr" defTabSz="903839" rtl="0" eaLnBrk="1" fontAlgn="auto" latinLnBrk="0" hangingPunct="1">
                        <a:lnSpc>
                          <a:spcPct val="100000"/>
                        </a:lnSpc>
                        <a:spcBef>
                          <a:spcPts val="0"/>
                        </a:spcBef>
                        <a:spcAft>
                          <a:spcPts val="0"/>
                        </a:spcAft>
                        <a:buClrTx/>
                        <a:buSzTx/>
                        <a:buFontTx/>
                        <a:buNone/>
                        <a:tabLst/>
                        <a:defRPr/>
                      </a:pPr>
                      <a:r>
                        <a:rPr lang="vi-VN" sz="3100" b="1" dirty="0">
                          <a:solidFill>
                            <a:schemeClr val="tx1"/>
                          </a:solidFill>
                          <a:latin typeface="Cambria" panose="02040503050406030204" pitchFamily="18" charset="0"/>
                          <a:ea typeface="Cambria" panose="02040503050406030204" pitchFamily="18" charset="0"/>
                        </a:rPr>
                        <a:t>Đời sống </a:t>
                      </a:r>
                    </a:p>
                    <a:p>
                      <a:pPr marL="0" marR="0" lvl="0" indent="0" algn="ctr" defTabSz="903839" rtl="0" eaLnBrk="1" fontAlgn="auto" latinLnBrk="0" hangingPunct="1">
                        <a:lnSpc>
                          <a:spcPct val="100000"/>
                        </a:lnSpc>
                        <a:spcBef>
                          <a:spcPts val="0"/>
                        </a:spcBef>
                        <a:spcAft>
                          <a:spcPts val="0"/>
                        </a:spcAft>
                        <a:buClrTx/>
                        <a:buSzTx/>
                        <a:buFontTx/>
                        <a:buNone/>
                        <a:tabLst/>
                        <a:defRPr/>
                      </a:pPr>
                      <a:r>
                        <a:rPr lang="vi-VN" sz="3100" b="1" dirty="0">
                          <a:solidFill>
                            <a:schemeClr val="tx1"/>
                          </a:solidFill>
                          <a:latin typeface="Cambria" panose="02040503050406030204" pitchFamily="18" charset="0"/>
                          <a:ea typeface="Cambria" panose="02040503050406030204" pitchFamily="18" charset="0"/>
                        </a:rPr>
                        <a:t>tinh thần</a:t>
                      </a:r>
                      <a:endParaRPr lang="en-SG" sz="3100" b="1" dirty="0">
                        <a:solidFill>
                          <a:schemeClr val="tx1"/>
                        </a:solidFill>
                        <a:latin typeface="Cambria" panose="02040503050406030204" pitchFamily="18" charset="0"/>
                        <a:ea typeface="Cambria" panose="02040503050406030204" pitchFamily="18" charset="0"/>
                      </a:endParaRPr>
                    </a:p>
                    <a:p>
                      <a:pPr algn="ctr"/>
                      <a:endParaRPr lang="en-SG" sz="3100" b="1" dirty="0">
                        <a:solidFill>
                          <a:schemeClr val="tx1"/>
                        </a:solidFill>
                        <a:latin typeface="Cambria" panose="02040503050406030204" pitchFamily="18" charset="0"/>
                        <a:ea typeface="Cambria" panose="02040503050406030204" pitchFamily="18" charset="0"/>
                      </a:endParaRPr>
                    </a:p>
                  </a:txBody>
                  <a:tcPr marL="121920" marR="121920" marT="60960" marB="60960"/>
                </a:tc>
                <a:tc>
                  <a:txBody>
                    <a:bodyPr/>
                    <a:lstStyle/>
                    <a:p>
                      <a:pPr algn="ctr"/>
                      <a:r>
                        <a:rPr lang="vi-VN" sz="3100" b="1" dirty="0">
                          <a:latin typeface="Cambria" panose="02040503050406030204" pitchFamily="18" charset="0"/>
                          <a:ea typeface="Cambria" panose="02040503050406030204" pitchFamily="18" charset="0"/>
                        </a:rPr>
                        <a:t>Tín ngưỡng</a:t>
                      </a:r>
                      <a:endParaRPr lang="en-US" sz="3100" b="1" dirty="0">
                        <a:latin typeface="Cambria" panose="02040503050406030204" pitchFamily="18" charset="0"/>
                        <a:ea typeface="Cambria" panose="02040503050406030204" pitchFamily="18" charset="0"/>
                      </a:endParaRPr>
                    </a:p>
                    <a:p>
                      <a:pPr algn="ctr"/>
                      <a:endParaRPr lang="en-SG" sz="2000" b="1" dirty="0">
                        <a:latin typeface="Cambria" panose="02040503050406030204" pitchFamily="18" charset="0"/>
                        <a:ea typeface="Cambria" panose="02040503050406030204" pitchFamily="18" charset="0"/>
                      </a:endParaRPr>
                    </a:p>
                  </a:txBody>
                  <a:tcPr marL="121920" marR="121920" marT="60960" marB="60960"/>
                </a:tc>
                <a:tc>
                  <a:txBody>
                    <a:bodyPr/>
                    <a:lstStyle/>
                    <a:p>
                      <a:endParaRPr lang="en-SG" sz="3500" b="1" dirty="0">
                        <a:latin typeface="Cambria" panose="02040503050406030204" pitchFamily="18" charset="0"/>
                        <a:ea typeface="Cambria" panose="02040503050406030204" pitchFamily="18" charset="0"/>
                      </a:endParaRPr>
                    </a:p>
                  </a:txBody>
                  <a:tcPr marL="121920" marR="121920" marT="60960" marB="60960"/>
                </a:tc>
                <a:extLst>
                  <a:ext uri="{0D108BD9-81ED-4DB2-BD59-A6C34878D82A}">
                    <a16:rowId xmlns:a16="http://schemas.microsoft.com/office/drawing/2014/main" val="1955193299"/>
                  </a:ext>
                </a:extLst>
              </a:tr>
              <a:tr h="1016000">
                <a:tc vMerge="1">
                  <a:txBody>
                    <a:bodyPr/>
                    <a:lstStyle/>
                    <a:p>
                      <a:endParaRPr lang="en-SG" dirty="0"/>
                    </a:p>
                  </a:txBody>
                  <a:tcPr/>
                </a:tc>
                <a:tc>
                  <a:txBody>
                    <a:bodyPr/>
                    <a:lstStyle/>
                    <a:p>
                      <a:pPr algn="ctr"/>
                      <a:r>
                        <a:rPr lang="vi-VN" sz="2900" b="1" dirty="0">
                          <a:latin typeface="Cambria" panose="02040503050406030204" pitchFamily="18" charset="0"/>
                          <a:ea typeface="Cambria" panose="02040503050406030204" pitchFamily="18" charset="0"/>
                        </a:rPr>
                        <a:t>Phong tục,</a:t>
                      </a:r>
                    </a:p>
                    <a:p>
                      <a:pPr algn="ctr"/>
                      <a:r>
                        <a:rPr lang="vi-VN" sz="2900" b="1" dirty="0">
                          <a:latin typeface="Cambria" panose="02040503050406030204" pitchFamily="18" charset="0"/>
                          <a:ea typeface="Cambria" panose="02040503050406030204" pitchFamily="18" charset="0"/>
                        </a:rPr>
                        <a:t> tập quán</a:t>
                      </a:r>
                      <a:endParaRPr lang="en-SG" sz="2900" b="1" dirty="0">
                        <a:latin typeface="Cambria" panose="02040503050406030204" pitchFamily="18" charset="0"/>
                        <a:ea typeface="Cambria" panose="02040503050406030204" pitchFamily="18" charset="0"/>
                      </a:endParaRPr>
                    </a:p>
                  </a:txBody>
                  <a:tcPr marL="121920" marR="121920" marT="60960" marB="60960"/>
                </a:tc>
                <a:tc>
                  <a:txBody>
                    <a:bodyPr/>
                    <a:lstStyle/>
                    <a:p>
                      <a:endParaRPr lang="en-SG" sz="3500" b="1" dirty="0">
                        <a:latin typeface="Cambria" panose="02040503050406030204" pitchFamily="18" charset="0"/>
                        <a:ea typeface="Cambria" panose="02040503050406030204" pitchFamily="18" charset="0"/>
                      </a:endParaRPr>
                    </a:p>
                  </a:txBody>
                  <a:tcPr marL="121920" marR="121920" marT="60960" marB="60960"/>
                </a:tc>
                <a:extLst>
                  <a:ext uri="{0D108BD9-81ED-4DB2-BD59-A6C34878D82A}">
                    <a16:rowId xmlns:a16="http://schemas.microsoft.com/office/drawing/2014/main" val="3852139453"/>
                  </a:ext>
                </a:extLst>
              </a:tr>
            </a:tbl>
          </a:graphicData>
        </a:graphic>
      </p:graphicFrame>
      <p:sp>
        <p:nvSpPr>
          <p:cNvPr id="3" name="TextBox 2">
            <a:extLst>
              <a:ext uri="{FF2B5EF4-FFF2-40B4-BE49-F238E27FC236}">
                <a16:creationId xmlns:a16="http://schemas.microsoft.com/office/drawing/2014/main" id="{1EDB2C9E-43A5-491F-838A-96AADF87BE89}"/>
              </a:ext>
            </a:extLst>
          </p:cNvPr>
          <p:cNvSpPr txBox="1"/>
          <p:nvPr/>
        </p:nvSpPr>
        <p:spPr>
          <a:xfrm>
            <a:off x="8128000" y="1803225"/>
            <a:ext cx="2641600" cy="584775"/>
          </a:xfrm>
          <a:prstGeom prst="rect">
            <a:avLst/>
          </a:prstGeom>
          <a:noFill/>
        </p:spPr>
        <p:txBody>
          <a:bodyPr wrap="square" rtlCol="0">
            <a:spAutoFit/>
          </a:bodyPr>
          <a:lstStyle/>
          <a:p>
            <a:r>
              <a:rPr lang="vi-VN" sz="3200" b="1" dirty="0">
                <a:solidFill>
                  <a:srgbClr val="C00000"/>
                </a:solidFill>
                <a:latin typeface="Cambria" panose="02040503050406030204" pitchFamily="18" charset="0"/>
                <a:ea typeface="Cambria" panose="02040503050406030204" pitchFamily="18" charset="0"/>
              </a:rPr>
              <a:t>Lúa, gạo</a:t>
            </a:r>
            <a:endParaRPr lang="en-SG" sz="3200" b="1" dirty="0">
              <a:solidFill>
                <a:srgbClr val="C0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5EEDBA0-A5D7-49F5-A7D9-E7628B8611A3}"/>
              </a:ext>
            </a:extLst>
          </p:cNvPr>
          <p:cNvSpPr txBox="1"/>
          <p:nvPr/>
        </p:nvSpPr>
        <p:spPr>
          <a:xfrm>
            <a:off x="8128000" y="2510807"/>
            <a:ext cx="172720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Nhà sàn</a:t>
            </a:r>
            <a:endParaRPr lang="en-SG" sz="3200" b="1" dirty="0">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010047B-C3BD-4AB7-96FA-B0798E5F3D73}"/>
              </a:ext>
            </a:extLst>
          </p:cNvPr>
          <p:cNvSpPr txBox="1"/>
          <p:nvPr/>
        </p:nvSpPr>
        <p:spPr>
          <a:xfrm>
            <a:off x="6838948" y="4254896"/>
            <a:ext cx="4246035" cy="584775"/>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Chủ yếu bằng thuyền</a:t>
            </a:r>
            <a:endParaRPr lang="en-SG" sz="32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F179CFD-981B-4DE6-ACF4-47AA0E9E0A19}"/>
              </a:ext>
            </a:extLst>
          </p:cNvPr>
          <p:cNvSpPr txBox="1"/>
          <p:nvPr/>
        </p:nvSpPr>
        <p:spPr>
          <a:xfrm>
            <a:off x="6138333" y="3138863"/>
            <a:ext cx="5892800" cy="1077218"/>
          </a:xfrm>
          <a:prstGeom prst="rect">
            <a:avLst/>
          </a:prstGeom>
          <a:noFill/>
        </p:spPr>
        <p:txBody>
          <a:bodyPr wrap="square" rtlCol="0">
            <a:spAutoFit/>
          </a:bodyPr>
          <a:lstStyle/>
          <a:p>
            <a:pPr algn="ctr"/>
            <a:r>
              <a:rPr lang="vi-VN" sz="3200" b="1" dirty="0">
                <a:solidFill>
                  <a:srgbClr val="C00000"/>
                </a:solidFill>
                <a:latin typeface="Cambria" panose="02040503050406030204" pitchFamily="18" charset="0"/>
                <a:ea typeface="Cambria" panose="02040503050406030204" pitchFamily="18" charset="0"/>
              </a:rPr>
              <a:t>Nam thường đóng khố cởi trần, nữ mặc váy và áo yếm</a:t>
            </a:r>
            <a:endParaRPr lang="en-SG" sz="3200" b="1" dirty="0">
              <a:solidFill>
                <a:srgbClr val="C0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5AD07C1C-AEC9-4ABC-B934-62E75AF6DF40}"/>
              </a:ext>
            </a:extLst>
          </p:cNvPr>
          <p:cNvSpPr txBox="1"/>
          <p:nvPr/>
        </p:nvSpPr>
        <p:spPr>
          <a:xfrm>
            <a:off x="5774265" y="4837449"/>
            <a:ext cx="6375400" cy="1077218"/>
          </a:xfrm>
          <a:prstGeom prst="rect">
            <a:avLst/>
          </a:prstGeom>
          <a:noFill/>
        </p:spPr>
        <p:txBody>
          <a:bodyPr wrap="square" rtlCol="0">
            <a:spAutoFit/>
          </a:bodyPr>
          <a:lstStyle/>
          <a:p>
            <a:pPr algn="ctr"/>
            <a:r>
              <a:rPr lang="vi-VN" sz="3200" b="1" dirty="0">
                <a:solidFill>
                  <a:srgbClr val="C00000"/>
                </a:solidFill>
                <a:latin typeface="Cambria" panose="02040503050406030204" pitchFamily="18" charset="0"/>
                <a:ea typeface="Cambria" panose="02040503050406030204" pitchFamily="18" charset="0"/>
              </a:rPr>
              <a:t>Thờ cúng tổ tiên, thờ cúng các vị thần: thần Sông, thần Núi</a:t>
            </a:r>
            <a:endParaRPr lang="en-SG" sz="3200" b="1" dirty="0">
              <a:solidFill>
                <a:srgbClr val="C0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81F39DBF-C132-4CC7-B0C1-AA596D05B08B}"/>
              </a:ext>
            </a:extLst>
          </p:cNvPr>
          <p:cNvSpPr txBox="1"/>
          <p:nvPr/>
        </p:nvSpPr>
        <p:spPr>
          <a:xfrm>
            <a:off x="5892800" y="5793311"/>
            <a:ext cx="5808133" cy="1077218"/>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Phong tục ăn trầu, nhuộm răng đen</a:t>
            </a:r>
            <a:endParaRPr lang="en-SG"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2893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barn(inVertical)">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barn(inVertic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barn(inVertical)">
                                      <p:cBhvr>
                                        <p:cTn id="37" dur="500"/>
                                        <p:tgtEl>
                                          <p:spTgt spid="1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barn(inVertical)">
                                      <p:cBhvr>
                                        <p:cTn id="4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035" y="76200"/>
            <a:ext cx="12039600" cy="660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51B10CD7-9FD2-3D4B-393B-6827BE79BCCF}"/>
              </a:ext>
            </a:extLst>
          </p:cNvPr>
          <p:cNvSpPr/>
          <p:nvPr/>
        </p:nvSpPr>
        <p:spPr>
          <a:xfrm>
            <a:off x="349435" y="76201"/>
            <a:ext cx="11480800" cy="1747922"/>
          </a:xfrm>
          <a:prstGeom prst="rect">
            <a:avLst/>
          </a:prstGeom>
          <a:noFill/>
        </p:spPr>
        <p:txBody>
          <a:bodyPr wrap="square" lIns="24327" tIns="12164" rIns="24327" bIns="12164">
            <a:spAutoFit/>
          </a:bodyPr>
          <a:lstStyle/>
          <a:p>
            <a:pPr algn="just" defTabSz="243309"/>
            <a:r>
              <a:rPr lang="vi-VN" sz="3733" b="1" dirty="0">
                <a:solidFill>
                  <a:srgbClr val="C00000"/>
                </a:solidFill>
                <a:latin typeface="Cambria" panose="02040503050406030204" pitchFamily="18" charset="0"/>
                <a:ea typeface="Cambria" panose="02040503050406030204" pitchFamily="18" charset="0"/>
              </a:rPr>
              <a:t>2. Giới thiệu một câu chuyện dân gian về đời sống của người Việt cổ. Câu chuyện đó giúp em biết điều gì về đời sống của con người thời kì đó?</a:t>
            </a:r>
            <a:endParaRPr lang="en-US" sz="3733" b="1" dirty="0">
              <a:ln w="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sp>
        <p:nvSpPr>
          <p:cNvPr id="11" name="Rectangle 10"/>
          <p:cNvSpPr/>
          <p:nvPr/>
        </p:nvSpPr>
        <p:spPr>
          <a:xfrm>
            <a:off x="349435" y="2036266"/>
            <a:ext cx="11444303" cy="440120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4000" b="1" dirty="0">
                <a:solidFill>
                  <a:srgbClr val="002060"/>
                </a:solidFill>
                <a:latin typeface="Cambria" panose="02040503050406030204" pitchFamily="18" charset="0"/>
                <a:ea typeface="Cambria" panose="02040503050406030204" pitchFamily="18" charset="0"/>
              </a:rPr>
              <a:t>        Câu chuyện dân gian mà em thấy tâm đắc nhất là câu chuyện về sự tích Chử Đồng Tử và Nàng công chúa Tiên Dung. Qua câu chuyện giúp ta nhận thấy rằng từ thời xa xưa dân Việt cổ ta đã mặc trang phục nam đóng khố, và người dân chủ yếu đi lại bằng thuyền bè, có nhiều lễ hội được diễn ra và được lưu giữ đến tận ngày nay.</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721193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1" y="482601"/>
            <a:ext cx="12045639" cy="5571460"/>
          </a:xfrm>
          <a:prstGeom prst="rect">
            <a:avLst/>
          </a:prstGeom>
        </p:spPr>
      </p:pic>
    </p:spTree>
    <p:extLst>
      <p:ext uri="{BB962C8B-B14F-4D97-AF65-F5344CB8AC3E}">
        <p14:creationId xmlns:p14="http://schemas.microsoft.com/office/powerpoint/2010/main" val="146855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4D1E4CE5-71A6-421D-B2F8-938E5C3730EF}"/>
              </a:ext>
            </a:extLst>
          </p:cNvPr>
          <p:cNvSpPr/>
          <p:nvPr/>
        </p:nvSpPr>
        <p:spPr>
          <a:xfrm>
            <a:off x="389467" y="251367"/>
            <a:ext cx="11413067" cy="6273800"/>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文本框 14">
            <a:extLst>
              <a:ext uri="{FF2B5EF4-FFF2-40B4-BE49-F238E27FC236}">
                <a16:creationId xmlns:a16="http://schemas.microsoft.com/office/drawing/2014/main" id="{73291CB4-C554-4444-AC45-AF1D5DA931C9}"/>
              </a:ext>
            </a:extLst>
          </p:cNvPr>
          <p:cNvSpPr txBox="1"/>
          <p:nvPr/>
        </p:nvSpPr>
        <p:spPr>
          <a:xfrm>
            <a:off x="711200" y="245695"/>
            <a:ext cx="10363200" cy="5222263"/>
          </a:xfrm>
          <a:prstGeom prst="rect">
            <a:avLst/>
          </a:prstGeom>
          <a:noFill/>
        </p:spPr>
        <p:txBody>
          <a:bodyPr wrap="square" rtlCol="0">
            <a:spAutoFit/>
          </a:bodyPr>
          <a:lstStyle/>
          <a:p>
            <a:pPr algn="just" defTabSz="243309"/>
            <a:r>
              <a:rPr lang="vi-VN" sz="6667" b="1" dirty="0">
                <a:solidFill>
                  <a:srgbClr val="C00000"/>
                </a:solidFill>
                <a:latin typeface="Cambria" panose="02040503050406030204" pitchFamily="18" charset="0"/>
                <a:ea typeface="Cambria" panose="02040503050406030204" pitchFamily="18" charset="0"/>
              </a:rPr>
              <a:t>Em hãy tìm hiểu và kể tên một số phong tục tập quán của người Việt cổ còn được lưu giữ đến ngày nay.</a:t>
            </a:r>
            <a:endParaRPr lang="en-US" sz="6667" b="1" i="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pic>
        <p:nvPicPr>
          <p:cNvPr id="11" name="图片 13" descr="图片包含 游戏机, 花, 房间&#10;&#10;描述已自动生成">
            <a:extLst>
              <a:ext uri="{FF2B5EF4-FFF2-40B4-BE49-F238E27FC236}">
                <a16:creationId xmlns:a16="http://schemas.microsoft.com/office/drawing/2014/main" id="{BEF4360D-6B82-46E2-8F18-0040ECA8EC6F}"/>
              </a:ext>
            </a:extLst>
          </p:cNvPr>
          <p:cNvPicPr>
            <a:picLocks noChangeAspect="1"/>
          </p:cNvPicPr>
          <p:nvPr/>
        </p:nvPicPr>
        <p:blipFill rotWithShape="1">
          <a:blip r:embed="rId2">
            <a:extLst>
              <a:ext uri="{28A0092B-C50C-407E-A947-70E740481C1C}">
                <a14:useLocalDpi xmlns:a14="http://schemas.microsoft.com/office/drawing/2010/main" val="0"/>
              </a:ext>
            </a:extLst>
          </a:blip>
          <a:srcRect t="34709"/>
          <a:stretch/>
        </p:blipFill>
        <p:spPr>
          <a:xfrm>
            <a:off x="-8877" y="3553946"/>
            <a:ext cx="12192000" cy="4855028"/>
          </a:xfrm>
          <a:prstGeom prst="rect">
            <a:avLst/>
          </a:prstGeom>
          <a:ln>
            <a:noFill/>
          </a:ln>
        </p:spPr>
      </p:pic>
    </p:spTree>
    <p:extLst>
      <p:ext uri="{BB962C8B-B14F-4D97-AF65-F5344CB8AC3E}">
        <p14:creationId xmlns:p14="http://schemas.microsoft.com/office/powerpoint/2010/main" val="3394172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670" y="1243538"/>
            <a:ext cx="1415156" cy="1415156"/>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51529" y="4158338"/>
            <a:ext cx="1799775" cy="1799775"/>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02973"/>
            <a:ext cx="12192000" cy="4855028"/>
          </a:xfrm>
          <a:prstGeom prst="rect">
            <a:avLst/>
          </a:prstGeom>
          <a:ln>
            <a:noFill/>
          </a:ln>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6893241" y="3585033"/>
            <a:ext cx="4204128" cy="3272969"/>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8">
            <a:extLst>
              <a:ext uri="{28A0092B-C50C-407E-A947-70E740481C1C}">
                <a14:useLocalDpi xmlns:a14="http://schemas.microsoft.com/office/drawing/2010/main" val="0"/>
              </a:ext>
            </a:extLst>
          </a:blip>
          <a:srcRect t="27466"/>
          <a:stretch>
            <a:fillRect/>
          </a:stretch>
        </p:blipFill>
        <p:spPr>
          <a:xfrm>
            <a:off x="812801" y="27402"/>
            <a:ext cx="9809553" cy="7115261"/>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10" name="Picture 9">
            <a:extLst>
              <a:ext uri="{FF2B5EF4-FFF2-40B4-BE49-F238E27FC236}">
                <a16:creationId xmlns:a16="http://schemas.microsoft.com/office/drawing/2014/main" id="{619F9080-5235-4A5C-AF71-7C9019BE16FD}"/>
              </a:ext>
            </a:extLst>
          </p:cNvPr>
          <p:cNvPicPr>
            <a:picLocks noChangeAspect="1"/>
          </p:cNvPicPr>
          <p:nvPr/>
        </p:nvPicPr>
        <p:blipFill>
          <a:blip r:embed="rId9"/>
          <a:stretch>
            <a:fillRect/>
          </a:stretch>
        </p:blipFill>
        <p:spPr>
          <a:xfrm>
            <a:off x="677825" y="235171"/>
            <a:ext cx="11045555" cy="6130399"/>
          </a:xfrm>
          <a:prstGeom prst="rect">
            <a:avLst/>
          </a:prstGeom>
        </p:spPr>
      </p:pic>
    </p:spTree>
    <p:extLst>
      <p:ext uri="{BB962C8B-B14F-4D97-AF65-F5344CB8AC3E}">
        <p14:creationId xmlns:p14="http://schemas.microsoft.com/office/powerpoint/2010/main" val="1049122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5F2299-9832-9FF2-6236-339409150C1F}"/>
              </a:ext>
            </a:extLst>
          </p:cNvPr>
          <p:cNvSpPr txBox="1"/>
          <p:nvPr/>
        </p:nvSpPr>
        <p:spPr>
          <a:xfrm>
            <a:off x="593213" y="0"/>
            <a:ext cx="11379200" cy="2390141"/>
          </a:xfrm>
          <a:prstGeom prst="rect">
            <a:avLst/>
          </a:prstGeom>
          <a:noFill/>
        </p:spPr>
        <p:txBody>
          <a:bodyPr wrap="square">
            <a:spAutoFit/>
          </a:bodyPr>
          <a:lstStyle/>
          <a:p>
            <a:pPr algn="ctr" defTabSz="243309"/>
            <a:r>
              <a:rPr lang="en-US" sz="3733" b="1" dirty="0">
                <a:solidFill>
                  <a:prstClr val="black"/>
                </a:solidFill>
                <a:latin typeface="Cambria" panose="02040503050406030204" pitchFamily="18" charset="0"/>
                <a:ea typeface="Cambria" panose="02040503050406030204" pitchFamily="18" charset="0"/>
                <a:cs typeface="Calibri" panose="020F0502020204030204" pitchFamily="34" charset="0"/>
              </a:rPr>
              <a:t>GHI VỞ</a:t>
            </a:r>
          </a:p>
          <a:p>
            <a:pPr defTabSz="243309"/>
            <a:r>
              <a:rPr lang="en-US" sz="3733" b="1" dirty="0">
                <a:solidFill>
                  <a:prstClr val="black"/>
                </a:solidFill>
                <a:latin typeface="Cambria" panose="02040503050406030204" pitchFamily="18" charset="0"/>
                <a:ea typeface="Cambria" panose="02040503050406030204" pitchFamily="18" charset="0"/>
                <a:cs typeface="Calibri" panose="020F0502020204030204" pitchFamily="34" charset="0"/>
              </a:rPr>
              <a:t>1.</a:t>
            </a:r>
            <a:r>
              <a:rPr lang="vi-VN" sz="3733" b="1" dirty="0">
                <a:solidFill>
                  <a:prstClr val="black"/>
                </a:solidFill>
                <a:latin typeface="Cambria" panose="02040503050406030204" pitchFamily="18" charset="0"/>
                <a:ea typeface="Cambria" panose="02040503050406030204" pitchFamily="18" charset="0"/>
                <a:cs typeface="Calibri" panose="020F0502020204030204" pitchFamily="34" charset="0"/>
              </a:rPr>
              <a:t>Vị trí của sông Hồng</a:t>
            </a:r>
            <a:r>
              <a:rPr lang="en-US" sz="3733" b="1" dirty="0">
                <a:solidFill>
                  <a:prstClr val="black"/>
                </a:solidFill>
                <a:latin typeface="Cambria" panose="02040503050406030204" pitchFamily="18" charset="0"/>
                <a:ea typeface="Cambria" panose="02040503050406030204" pitchFamily="18" charset="0"/>
                <a:cs typeface="Calibri" panose="020F0502020204030204" pitchFamily="34" charset="0"/>
              </a:rPr>
              <a:t>: </a:t>
            </a:r>
          </a:p>
          <a:p>
            <a:pPr defTabSz="243309"/>
            <a:r>
              <a:rPr lang="en-US" sz="3733"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733" dirty="0">
                <a:latin typeface="Times New Roman" panose="02020603050405020304" pitchFamily="18" charset="0"/>
                <a:ea typeface="Times New Roman" panose="02020603050405020304" pitchFamily="18" charset="0"/>
              </a:rPr>
              <a:t>Sông Hồng bắt nguồn từ Trung Quốc</a:t>
            </a:r>
            <a:r>
              <a:rPr lang="en-US" sz="3733" dirty="0">
                <a:latin typeface="Times New Roman" panose="02020603050405020304" pitchFamily="18" charset="0"/>
                <a:ea typeface="Times New Roman" panose="02020603050405020304" pitchFamily="18" charset="0"/>
              </a:rPr>
              <a:t>.</a:t>
            </a:r>
            <a:r>
              <a:rPr lang="vi-VN" sz="3733" dirty="0">
                <a:latin typeface="Times New Roman" panose="02020603050405020304" pitchFamily="18" charset="0"/>
                <a:ea typeface="Times New Roman" panose="02020603050405020304" pitchFamily="18" charset="0"/>
              </a:rPr>
              <a:t> Phần chảy vào lãnh thổ Việt Nam dài khoảng 556km.</a:t>
            </a:r>
            <a:endParaRPr lang="en-US" sz="3733" b="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4" name="TextBox 3">
            <a:extLst>
              <a:ext uri="{FF2B5EF4-FFF2-40B4-BE49-F238E27FC236}">
                <a16:creationId xmlns:a16="http://schemas.microsoft.com/office/drawing/2014/main" id="{1179B3EE-E1CD-FE52-DDF4-E952B17B6D2F}"/>
              </a:ext>
            </a:extLst>
          </p:cNvPr>
          <p:cNvSpPr txBox="1"/>
          <p:nvPr/>
        </p:nvSpPr>
        <p:spPr>
          <a:xfrm>
            <a:off x="203200" y="2806819"/>
            <a:ext cx="11785600" cy="2390141"/>
          </a:xfrm>
          <a:prstGeom prst="rect">
            <a:avLst/>
          </a:prstGeom>
          <a:noFill/>
        </p:spPr>
        <p:txBody>
          <a:bodyPr wrap="square" rtlCol="0">
            <a:spAutoFit/>
          </a:bodyPr>
          <a:lstStyle/>
          <a:p>
            <a:pPr marL="685783" indent="-685783">
              <a:buFontTx/>
              <a:buAutoNum type="alphaLcParenR"/>
            </a:pPr>
            <a:r>
              <a:rPr lang="vi-VN" sz="3733" dirty="0">
                <a:solidFill>
                  <a:srgbClr val="FF0000"/>
                </a:solidFill>
                <a:latin typeface="Cambria" panose="02040503050406030204" pitchFamily="18" charset="0"/>
                <a:ea typeface="Cambria" panose="02040503050406030204" pitchFamily="18" charset="0"/>
              </a:rPr>
              <a:t>Một số thành tựu tiêu biểu của văn minh sông Hồng</a:t>
            </a:r>
            <a:r>
              <a:rPr lang="en-US" sz="3733" dirty="0">
                <a:solidFill>
                  <a:srgbClr val="FF0000"/>
                </a:solidFill>
                <a:latin typeface="Cambria" panose="02040503050406030204" pitchFamily="18" charset="0"/>
                <a:ea typeface="Cambria" panose="02040503050406030204" pitchFamily="18" charset="0"/>
              </a:rPr>
              <a:t>:</a:t>
            </a:r>
          </a:p>
          <a:p>
            <a:r>
              <a:rPr lang="en-US" sz="3733"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733" dirty="0">
                <a:solidFill>
                  <a:srgbClr val="000000"/>
                </a:solidFill>
                <a:latin typeface="Cambria" panose="02040503050406030204" pitchFamily="18" charset="0"/>
                <a:ea typeface="Cambria" panose="02040503050406030204" pitchFamily="18" charset="0"/>
                <a:cs typeface="Calibri" panose="020F0502020204030204" pitchFamily="34" charset="0"/>
              </a:rPr>
              <a:t>Đứng đầu Nhà nước Văn Lang là Hùng Vương, đứng đầu Nhà nước Âu Lạc là An Dương Vương, giúp việc cho vua có Lạc hầu, Lạc tướng.</a:t>
            </a:r>
            <a:endParaRPr lang="en-US" sz="3733"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0E94133-4C91-ED80-416B-3C0D1536EBCE}"/>
              </a:ext>
            </a:extLst>
          </p:cNvPr>
          <p:cNvSpPr txBox="1"/>
          <p:nvPr/>
        </p:nvSpPr>
        <p:spPr>
          <a:xfrm>
            <a:off x="508000" y="2269691"/>
            <a:ext cx="11887200" cy="666786"/>
          </a:xfrm>
          <a:prstGeom prst="rect">
            <a:avLst/>
          </a:prstGeom>
          <a:noFill/>
        </p:spPr>
        <p:txBody>
          <a:bodyPr wrap="square">
            <a:spAutoFit/>
          </a:bodyPr>
          <a:lstStyle/>
          <a:p>
            <a:pPr defTabSz="243309"/>
            <a:r>
              <a:rPr lang="en-US" sz="3733" b="1" dirty="0">
                <a:solidFill>
                  <a:prstClr val="black"/>
                </a:solidFill>
                <a:latin typeface="Cambria" panose="02040503050406030204" pitchFamily="18" charset="0"/>
                <a:ea typeface="Cambria" panose="02040503050406030204" pitchFamily="18" charset="0"/>
                <a:cs typeface="Calibri" panose="020F0502020204030204" pitchFamily="34" charset="0"/>
              </a:rPr>
              <a:t>2.</a:t>
            </a:r>
            <a:r>
              <a:rPr lang="vi-VN" sz="3733" b="1" dirty="0">
                <a:solidFill>
                  <a:prstClr val="black"/>
                </a:solidFill>
                <a:latin typeface="Cambria" panose="02040503050406030204" pitchFamily="18" charset="0"/>
                <a:ea typeface="Cambria" panose="02040503050406030204" pitchFamily="18" charset="0"/>
                <a:cs typeface="Calibri" panose="020F0502020204030204" pitchFamily="34" charset="0"/>
              </a:rPr>
              <a:t>V</a:t>
            </a:r>
            <a:r>
              <a:rPr lang="en-US" sz="3733" b="1" dirty="0" err="1">
                <a:solidFill>
                  <a:prstClr val="black"/>
                </a:solidFill>
                <a:latin typeface="Cambria" panose="02040503050406030204" pitchFamily="18" charset="0"/>
                <a:ea typeface="Cambria" panose="02040503050406030204" pitchFamily="18" charset="0"/>
                <a:cs typeface="Calibri" panose="020F0502020204030204" pitchFamily="34" charset="0"/>
              </a:rPr>
              <a:t>ăn</a:t>
            </a:r>
            <a:r>
              <a:rPr lang="en-US" sz="3733"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733" b="1" dirty="0" err="1">
                <a:solidFill>
                  <a:prstClr val="black"/>
                </a:solidFill>
                <a:latin typeface="Cambria" panose="02040503050406030204" pitchFamily="18" charset="0"/>
                <a:ea typeface="Cambria" panose="02040503050406030204" pitchFamily="18" charset="0"/>
                <a:cs typeface="Calibri" panose="020F0502020204030204" pitchFamily="34" charset="0"/>
              </a:rPr>
              <a:t>minh</a:t>
            </a:r>
            <a:r>
              <a:rPr lang="vi-VN" sz="3733" b="1" dirty="0">
                <a:solidFill>
                  <a:prstClr val="black"/>
                </a:solidFill>
                <a:latin typeface="Cambria" panose="02040503050406030204" pitchFamily="18" charset="0"/>
                <a:ea typeface="Cambria" panose="02040503050406030204" pitchFamily="18" charset="0"/>
                <a:cs typeface="Calibri" panose="020F0502020204030204" pitchFamily="34" charset="0"/>
              </a:rPr>
              <a:t> sông Hồng</a:t>
            </a:r>
            <a:r>
              <a:rPr lang="en-US" sz="3733" b="1" dirty="0">
                <a:solidFill>
                  <a:prstClr val="black"/>
                </a:solidFill>
                <a:latin typeface="Cambria" panose="02040503050406030204" pitchFamily="18" charset="0"/>
                <a:ea typeface="Cambria" panose="02040503050406030204" pitchFamily="18" charset="0"/>
                <a:cs typeface="Calibri" panose="020F0502020204030204" pitchFamily="34" charset="0"/>
              </a:rPr>
              <a:t>: </a:t>
            </a:r>
          </a:p>
        </p:txBody>
      </p:sp>
      <p:sp>
        <p:nvSpPr>
          <p:cNvPr id="7" name="TextBox 6">
            <a:extLst>
              <a:ext uri="{FF2B5EF4-FFF2-40B4-BE49-F238E27FC236}">
                <a16:creationId xmlns:a16="http://schemas.microsoft.com/office/drawing/2014/main" id="{08A14EA1-4540-D5EC-3A17-72F9691DD968}"/>
              </a:ext>
            </a:extLst>
          </p:cNvPr>
          <p:cNvSpPr txBox="1"/>
          <p:nvPr/>
        </p:nvSpPr>
        <p:spPr>
          <a:xfrm>
            <a:off x="0" y="5035102"/>
            <a:ext cx="11972413" cy="1815690"/>
          </a:xfrm>
          <a:prstGeom prst="rect">
            <a:avLst/>
          </a:prstGeom>
          <a:noFill/>
        </p:spPr>
        <p:txBody>
          <a:bodyPr wrap="square" rtlCol="0">
            <a:spAutoFit/>
          </a:bodyPr>
          <a:lstStyle/>
          <a:p>
            <a:pPr lvl="0"/>
            <a:r>
              <a:rPr lang="en-US" sz="3733" dirty="0">
                <a:solidFill>
                  <a:srgbClr val="FF0000"/>
                </a:solidFill>
                <a:latin typeface="Cambria" panose="02040503050406030204" pitchFamily="18" charset="0"/>
                <a:ea typeface="Cambria" panose="02040503050406030204" pitchFamily="18" charset="0"/>
              </a:rPr>
              <a:t> </a:t>
            </a:r>
            <a:r>
              <a:rPr lang="vi-VN" sz="3733" dirty="0">
                <a:solidFill>
                  <a:srgbClr val="FF0000"/>
                </a:solidFill>
                <a:latin typeface="Cambria" panose="02040503050406030204" pitchFamily="18" charset="0"/>
                <a:ea typeface="Cambria" panose="02040503050406030204" pitchFamily="18" charset="0"/>
              </a:rPr>
              <a:t>b)</a:t>
            </a:r>
            <a:r>
              <a:rPr lang="en-SG" sz="3733" dirty="0">
                <a:solidFill>
                  <a:srgbClr val="FF0000"/>
                </a:solidFill>
                <a:latin typeface="Cambria" panose="02040503050406030204" pitchFamily="18" charset="0"/>
                <a:ea typeface="Cambria" panose="02040503050406030204" pitchFamily="18" charset="0"/>
              </a:rPr>
              <a:t>  </a:t>
            </a:r>
            <a:r>
              <a:rPr lang="en-SG" sz="3733" dirty="0" err="1">
                <a:solidFill>
                  <a:srgbClr val="FF0000"/>
                </a:solidFill>
                <a:latin typeface="Cambria" panose="02040503050406030204" pitchFamily="18" charset="0"/>
                <a:ea typeface="Cambria" panose="02040503050406030204" pitchFamily="18" charset="0"/>
              </a:rPr>
              <a:t>Đời</a:t>
            </a:r>
            <a:r>
              <a:rPr lang="en-SG" sz="3733" dirty="0">
                <a:solidFill>
                  <a:srgbClr val="FF0000"/>
                </a:solidFill>
                <a:latin typeface="Cambria" panose="02040503050406030204" pitchFamily="18" charset="0"/>
                <a:ea typeface="Cambria" panose="02040503050406030204" pitchFamily="18" charset="0"/>
              </a:rPr>
              <a:t> </a:t>
            </a:r>
            <a:r>
              <a:rPr lang="en-SG" sz="3733" dirty="0" err="1">
                <a:solidFill>
                  <a:srgbClr val="FF0000"/>
                </a:solidFill>
                <a:latin typeface="Cambria" panose="02040503050406030204" pitchFamily="18" charset="0"/>
                <a:ea typeface="Cambria" panose="02040503050406030204" pitchFamily="18" charset="0"/>
              </a:rPr>
              <a:t>sống</a:t>
            </a:r>
            <a:r>
              <a:rPr lang="vi-VN" sz="3733" dirty="0">
                <a:solidFill>
                  <a:srgbClr val="FF0000"/>
                </a:solidFill>
                <a:latin typeface="Cambria" panose="02040503050406030204" pitchFamily="18" charset="0"/>
                <a:ea typeface="Cambria" panose="02040503050406030204" pitchFamily="18" charset="0"/>
              </a:rPr>
              <a:t> của người Việt cổ</a:t>
            </a:r>
            <a:r>
              <a:rPr lang="en-US" sz="3733" dirty="0">
                <a:solidFill>
                  <a:srgbClr val="FF0000"/>
                </a:solidFill>
                <a:latin typeface="Cambria" panose="02040503050406030204" pitchFamily="18" charset="0"/>
                <a:ea typeface="Cambria" panose="02040503050406030204" pitchFamily="18" charset="0"/>
              </a:rPr>
              <a:t>: </a:t>
            </a:r>
          </a:p>
          <a:p>
            <a:pPr lvl="0"/>
            <a:r>
              <a:rPr lang="en-US" sz="3733" dirty="0">
                <a:solidFill>
                  <a:srgbClr val="002060"/>
                </a:solidFill>
                <a:latin typeface="Cambria" panose="02040503050406030204" pitchFamily="18" charset="0"/>
                <a:ea typeface="Cambria" panose="02040503050406030204" pitchFamily="18" charset="0"/>
              </a:rPr>
              <a:t>      </a:t>
            </a:r>
            <a:r>
              <a:rPr lang="vi-VN" sz="3733" dirty="0">
                <a:latin typeface="Cambria" panose="02040503050406030204" pitchFamily="18" charset="0"/>
                <a:ea typeface="Cambria" panose="02040503050406030204" pitchFamily="18" charset="0"/>
              </a:rPr>
              <a:t>Nguồn lương thực chính là thóc gạo, người Việt cổ ở nhà sàn, đi lại bằng thuyền</a:t>
            </a:r>
            <a:r>
              <a:rPr lang="en-US" sz="3733" dirty="0">
                <a:latin typeface="Cambria" panose="02040503050406030204" pitchFamily="18" charset="0"/>
                <a:ea typeface="Cambria" panose="02040503050406030204" pitchFamily="18" charset="0"/>
              </a:rPr>
              <a:t>…</a:t>
            </a:r>
            <a:endParaRPr lang="en-SG" sz="3733"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6787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2"/>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01538" y="263737"/>
            <a:ext cx="9486901" cy="2520203"/>
            <a:chOff x="2401537" y="26373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01537" y="26373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561220" y="624088"/>
              <a:ext cx="9029102" cy="2280519"/>
            </a:xfrm>
            <a:prstGeom prst="rect">
              <a:avLst/>
            </a:prstGeom>
            <a:noFill/>
          </p:spPr>
          <p:txBody>
            <a:bodyPr wrap="square" lIns="0" tIns="0" rIns="0" bIns="0" rtlCol="0">
              <a:spAutoFit/>
            </a:bodyPr>
            <a:lstStyle/>
            <a:p>
              <a:pPr algn="ctr" defTabSz="914377">
                <a:defRPr/>
              </a:pPr>
              <a:r>
                <a:rPr lang="vi-VN" sz="5867" b="1" dirty="0">
                  <a:solidFill>
                    <a:srgbClr val="002060"/>
                  </a:solidFill>
                  <a:latin typeface="Cambria" panose="02040503050406030204" pitchFamily="18" charset="0"/>
                  <a:ea typeface="Cambria" panose="02040503050406030204" pitchFamily="18" charset="0"/>
                </a:rPr>
                <a:t>Các làng quê truyền thống ở Bắc bộ thường có:</a:t>
              </a:r>
              <a:endParaRPr lang="en-US" sz="5867"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6" y="1832331"/>
            <a:ext cx="1619695"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5"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4" y="4786087"/>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637581" y="4669357"/>
            <a:ext cx="1353735" cy="1622747"/>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1"/>
            <a:ext cx="487363" cy="487363"/>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1902890" y="2952411"/>
            <a:ext cx="4573727" cy="2136002"/>
            <a:chOff x="1902889" y="3468540"/>
            <a:chExt cx="4573727" cy="1605890"/>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133216" y="376379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4000" b="1">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1902889" y="3468540"/>
              <a:ext cx="1154488" cy="1549924"/>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2628894" y="3920271"/>
              <a:ext cx="3791232" cy="925571"/>
            </a:xfrm>
            <a:prstGeom prst="rect">
              <a:avLst/>
            </a:prstGeom>
            <a:noFill/>
          </p:spPr>
          <p:txBody>
            <a:bodyPr wrap="square" lIns="0" tIns="0" rIns="0" bIns="0" rtlCol="0">
              <a:spAutoFit/>
            </a:bodyPr>
            <a:lstStyle/>
            <a:p>
              <a:pPr algn="ctr" defTabSz="914377">
                <a:defRPr/>
              </a:pPr>
              <a:r>
                <a:rPr lang="vi-VN" sz="4000" b="1" dirty="0">
                  <a:latin typeface="Cambria" panose="02040503050406030204" pitchFamily="18" charset="0"/>
                  <a:ea typeface="Cambria" panose="02040503050406030204" pitchFamily="18" charset="0"/>
                </a:rPr>
                <a:t>Cây cau, </a:t>
              </a:r>
            </a:p>
            <a:p>
              <a:pPr algn="ctr" defTabSz="914377">
                <a:defRPr/>
              </a:pPr>
              <a:r>
                <a:rPr lang="vi-VN" sz="4000" b="1" dirty="0">
                  <a:latin typeface="Cambria" panose="02040503050406030204" pitchFamily="18" charset="0"/>
                  <a:ea typeface="Cambria" panose="02040503050406030204" pitchFamily="18" charset="0"/>
                </a:rPr>
                <a:t>giếng nước</a:t>
              </a:r>
              <a:endParaRPr lang="en-US" sz="4000" b="1" dirty="0">
                <a:latin typeface="Cambria" panose="02040503050406030204" pitchFamily="18" charset="0"/>
                <a:ea typeface="Cambria" panose="02040503050406030204" pitchFamily="18" charset="0"/>
                <a:cs typeface="Arial" panose="020B0604020202020204" pitchFamily="34" charset="0"/>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6839717" y="2850671"/>
            <a:ext cx="4846079" cy="2126092"/>
            <a:chOff x="7156186" y="3278282"/>
            <a:chExt cx="4846078"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1" y="3564441"/>
              <a:ext cx="4610863" cy="11494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4000" b="1">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56186" y="327828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553981" y="3654936"/>
              <a:ext cx="3144321" cy="971807"/>
            </a:xfrm>
            <a:prstGeom prst="rect">
              <a:avLst/>
            </a:prstGeom>
            <a:noFill/>
          </p:spPr>
          <p:txBody>
            <a:bodyPr wrap="none" lIns="0" tIns="0" rIns="0" bIns="0" rtlCol="0">
              <a:spAutoFit/>
            </a:bodyPr>
            <a:lstStyle/>
            <a:p>
              <a:pPr algn="ctr" defTabSz="914377">
                <a:defRPr/>
              </a:pPr>
              <a:r>
                <a:rPr lang="en-SG" sz="4000" b="1" dirty="0" err="1">
                  <a:latin typeface="Cambria" panose="02040503050406030204" pitchFamily="18" charset="0"/>
                  <a:ea typeface="Cambria" panose="02040503050406030204" pitchFamily="18" charset="0"/>
                </a:rPr>
                <a:t>Lũy</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tre</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xanh</a:t>
              </a:r>
              <a:r>
                <a:rPr lang="en-SG" sz="4000" b="1" dirty="0">
                  <a:latin typeface="Cambria" panose="02040503050406030204" pitchFamily="18" charset="0"/>
                  <a:ea typeface="Cambria" panose="02040503050406030204" pitchFamily="18" charset="0"/>
                </a:rPr>
                <a:t>, </a:t>
              </a:r>
              <a:endParaRPr lang="vi-VN" sz="4000" b="1" dirty="0">
                <a:latin typeface="Cambria" panose="02040503050406030204" pitchFamily="18" charset="0"/>
                <a:ea typeface="Cambria" panose="02040503050406030204" pitchFamily="18" charset="0"/>
              </a:endParaRPr>
            </a:p>
            <a:p>
              <a:pPr algn="ctr" defTabSz="914377">
                <a:defRPr/>
              </a:pPr>
              <a:r>
                <a:rPr lang="en-SG" sz="4000" b="1" dirty="0" err="1">
                  <a:latin typeface="Cambria" panose="02040503050406030204" pitchFamily="18" charset="0"/>
                  <a:ea typeface="Cambria" panose="02040503050406030204" pitchFamily="18" charset="0"/>
                </a:rPr>
                <a:t>cổng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làng</a:t>
              </a:r>
              <a:endParaRPr lang="en-US" sz="4000" b="1" dirty="0">
                <a:latin typeface="Cambria" panose="02040503050406030204" pitchFamily="18" charset="0"/>
                <a:ea typeface="Cambria" panose="02040503050406030204" pitchFamily="18" charset="0"/>
                <a:cs typeface="Arial" panose="020B0604020202020204" pitchFamily="34" charset="0"/>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2078084" y="5129049"/>
            <a:ext cx="4488761" cy="1728951"/>
            <a:chOff x="2078084" y="5129048"/>
            <a:chExt cx="4488760"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223445" y="5266091"/>
              <a:ext cx="4343399"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4000" b="1">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078084" y="5129048"/>
              <a:ext cx="929350"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319315" y="5369595"/>
              <a:ext cx="2636554" cy="1103629"/>
            </a:xfrm>
            <a:prstGeom prst="rect">
              <a:avLst/>
            </a:prstGeom>
            <a:noFill/>
          </p:spPr>
          <p:txBody>
            <a:bodyPr wrap="none" lIns="0" tIns="0" rIns="0" bIns="0" rtlCol="0">
              <a:spAutoFit/>
            </a:bodyPr>
            <a:lstStyle/>
            <a:p>
              <a:pPr algn="ctr" defTabSz="914377">
                <a:defRPr/>
              </a:pPr>
              <a:r>
                <a:rPr lang="vi-VN" sz="4000" b="1" dirty="0">
                  <a:latin typeface="Cambria" panose="02040503050406030204" pitchFamily="18" charset="0"/>
                  <a:ea typeface="Cambria" panose="02040503050406030204" pitchFamily="18" charset="0"/>
                </a:rPr>
                <a:t>Cây mai, </a:t>
              </a:r>
            </a:p>
            <a:p>
              <a:pPr algn="ctr" defTabSz="914377">
                <a:defRPr/>
              </a:pPr>
              <a:r>
                <a:rPr lang="vi-VN" sz="4000" b="1" dirty="0">
                  <a:latin typeface="Cambria" panose="02040503050406030204" pitchFamily="18" charset="0"/>
                  <a:ea typeface="Cambria" panose="02040503050406030204" pitchFamily="18" charset="0"/>
                </a:rPr>
                <a:t>giếng nước</a:t>
              </a:r>
              <a:endParaRPr lang="en-US" sz="4000" b="1" dirty="0">
                <a:latin typeface="Cambria" panose="02040503050406030204" pitchFamily="18" charset="0"/>
                <a:ea typeface="Cambria" panose="02040503050406030204" pitchFamily="18" charset="0"/>
                <a:cs typeface="Arial" panose="020B0604020202020204" pitchFamily="34" charset="0"/>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6744109" y="4783994"/>
            <a:ext cx="5474618" cy="1945448"/>
            <a:chOff x="7012972" y="4835233"/>
            <a:chExt cx="5474618" cy="1781765"/>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399" y="4835233"/>
              <a:ext cx="5069464" cy="17742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4000" b="1">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012972" y="5068474"/>
              <a:ext cx="951591"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7711987" y="4896967"/>
              <a:ext cx="4775603" cy="1578360"/>
            </a:xfrm>
            <a:prstGeom prst="rect">
              <a:avLst/>
            </a:prstGeom>
            <a:noFill/>
          </p:spPr>
          <p:txBody>
            <a:bodyPr wrap="none" lIns="0" tIns="0" rIns="0" bIns="0" rtlCol="0">
              <a:spAutoFit/>
            </a:bodyPr>
            <a:lstStyle/>
            <a:p>
              <a:pPr algn="ctr" defTabSz="914377">
                <a:defRPr/>
              </a:pPr>
              <a:r>
                <a:rPr lang="vi-VN" sz="3733" b="1" dirty="0">
                  <a:latin typeface="Cambria" panose="02040503050406030204" pitchFamily="18" charset="0"/>
                  <a:ea typeface="Cambria" panose="02040503050406030204" pitchFamily="18" charset="0"/>
                </a:rPr>
                <a:t>Lũy tre xanh, </a:t>
              </a:r>
            </a:p>
            <a:p>
              <a:pPr algn="ctr" defTabSz="914377">
                <a:defRPr/>
              </a:pPr>
              <a:r>
                <a:rPr lang="vi-VN" sz="3733" b="1" dirty="0">
                  <a:latin typeface="Cambria" panose="02040503050406030204" pitchFamily="18" charset="0"/>
                  <a:ea typeface="Cambria" panose="02040503050406030204" pitchFamily="18" charset="0"/>
                </a:rPr>
                <a:t>cổng làng, cây đa,</a:t>
              </a:r>
            </a:p>
            <a:p>
              <a:pPr algn="ctr" defTabSz="914377">
                <a:defRPr/>
              </a:pPr>
              <a:r>
                <a:rPr lang="vi-VN" sz="3733" b="1" dirty="0">
                  <a:latin typeface="Cambria" panose="02040503050406030204" pitchFamily="18" charset="0"/>
                  <a:ea typeface="Cambria" panose="02040503050406030204" pitchFamily="18" charset="0"/>
                </a:rPr>
                <a:t> giếng nước, sân đình.</a:t>
              </a:r>
              <a:endParaRPr lang="en-US" sz="3733" b="1" dirty="0">
                <a:latin typeface="Cambria" panose="02040503050406030204" pitchFamily="18" charset="0"/>
                <a:ea typeface="Cambria" panose="02040503050406030204" pitchFamily="18" charset="0"/>
                <a:cs typeface="Arial" panose="020B0604020202020204" pitchFamily="34" charset="0"/>
              </a:endParaRPr>
            </a:p>
          </p:txBody>
        </p:sp>
      </p:grpSp>
      <p:sp>
        <p:nvSpPr>
          <p:cNvPr id="15" name="Rectangle 14">
            <a:extLst>
              <a:ext uri="{FF2B5EF4-FFF2-40B4-BE49-F238E27FC236}">
                <a16:creationId xmlns:a16="http://schemas.microsoft.com/office/drawing/2014/main" id="{8368BB1B-92B6-4DE5-ACDE-179696214C55}"/>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a:solidFill>
                  <a:prstClr val="black"/>
                </a:solidFill>
                <a:latin typeface="Cambria" panose="02040503050406030204" pitchFamily="18" charset="0"/>
              </a:rPr>
              <a:t>Khi đến mỗi Slide, thầy cô</a:t>
            </a:r>
            <a:br>
              <a:rPr lang="en-US" sz="2400">
                <a:solidFill>
                  <a:prstClr val="black"/>
                </a:solidFill>
                <a:latin typeface="Cambria" panose="02040503050406030204" pitchFamily="18" charset="0"/>
              </a:rPr>
            </a:br>
            <a:r>
              <a:rPr lang="en-US" sz="2400">
                <a:solidFill>
                  <a:prstClr val="black"/>
                </a:solidFill>
                <a:latin typeface="Cambria" panose="02040503050406030204" pitchFamily="18" charset="0"/>
              </a:rPr>
              <a:t>nhấp chuột trái 1 lần hoặc</a:t>
            </a:r>
            <a:br>
              <a:rPr lang="en-US" sz="2400">
                <a:solidFill>
                  <a:prstClr val="black"/>
                </a:solidFill>
                <a:latin typeface="Cambria" panose="02040503050406030204" pitchFamily="18" charset="0"/>
              </a:rPr>
            </a:br>
            <a:r>
              <a:rPr lang="en-US" sz="2400">
                <a:solidFill>
                  <a:prstClr val="black"/>
                </a:solidFill>
                <a:latin typeface="Cambria" panose="02040503050406030204" pitchFamily="18" charset="0"/>
              </a:rPr>
              <a:t>phím mũi tên qua phải thì câu hỏi và đáp án sẽ tự xuất hiện.</a:t>
            </a:r>
          </a:p>
        </p:txBody>
      </p:sp>
      <p:sp>
        <p:nvSpPr>
          <p:cNvPr id="43" name="Rectangle 42">
            <a:extLst>
              <a:ext uri="{FF2B5EF4-FFF2-40B4-BE49-F238E27FC236}">
                <a16:creationId xmlns:a16="http://schemas.microsoft.com/office/drawing/2014/main" id="{AC24F5DE-75CB-4900-959D-9E968A52D007}"/>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a:solidFill>
                  <a:prstClr val="black"/>
                </a:solidFill>
                <a:latin typeface="Cambria" panose="02040503050406030204" pitchFamily="18" charset="0"/>
              </a:rPr>
              <a:t>Sau khi HS đưa ra đáp án qua Camera, thầy cô nhấp vào đáp án đúng để xác nhận đáp án.</a:t>
            </a:r>
          </a:p>
        </p:txBody>
      </p:sp>
      <p:sp>
        <p:nvSpPr>
          <p:cNvPr id="44" name="Rectangle 43">
            <a:extLst>
              <a:ext uri="{FF2B5EF4-FFF2-40B4-BE49-F238E27FC236}">
                <a16:creationId xmlns:a16="http://schemas.microsoft.com/office/drawing/2014/main" id="{43EE7E23-BC61-4045-9025-919F8F5553AA}"/>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a:solidFill>
                  <a:prstClr val="black"/>
                </a:solidFill>
                <a:latin typeface="Cambria" panose="02040503050406030204" pitchFamily="18" charset="0"/>
              </a:rPr>
              <a:t>Để chuyển sang câu hỏi tiếp theo, thầy cô nhấp phím mũi tên qua phải 2 lần hoặc</a:t>
            </a:r>
            <a:br>
              <a:rPr lang="en-US" sz="2800">
                <a:solidFill>
                  <a:prstClr val="black"/>
                </a:solidFill>
                <a:latin typeface="Cambria" panose="02040503050406030204" pitchFamily="18" charset="0"/>
              </a:rPr>
            </a:br>
            <a:r>
              <a:rPr lang="en-US" sz="2800">
                <a:solidFill>
                  <a:prstClr val="black"/>
                </a:solidFill>
                <a:latin typeface="Cambria" panose="02040503050406030204" pitchFamily="18" charset="0"/>
              </a:rPr>
              <a:t>nhấp chuột trái 2 lần.</a:t>
            </a:r>
          </a:p>
        </p:txBody>
      </p:sp>
    </p:spTree>
    <p:extLst>
      <p:ext uri="{BB962C8B-B14F-4D97-AF65-F5344CB8AC3E}">
        <p14:creationId xmlns:p14="http://schemas.microsoft.com/office/powerpoint/2010/main" val="374034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2"/>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335006" y="295038"/>
            <a:ext cx="9486901" cy="2680632"/>
            <a:chOff x="2335005" y="29503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335005" y="29503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496904" y="683134"/>
              <a:ext cx="9029102" cy="2653056"/>
            </a:xfrm>
            <a:prstGeom prst="rect">
              <a:avLst/>
            </a:prstGeom>
            <a:noFill/>
          </p:spPr>
          <p:txBody>
            <a:bodyPr wrap="square" lIns="0" tIns="0" rIns="0" bIns="0" rtlCol="0">
              <a:spAutoFit/>
            </a:bodyPr>
            <a:lstStyle/>
            <a:p>
              <a:pPr algn="ctr" defTabSz="914377">
                <a:lnSpc>
                  <a:spcPct val="121000"/>
                </a:lnSpc>
                <a:defRPr/>
              </a:pPr>
              <a:r>
                <a:rPr lang="vi-VN" sz="6000" b="1" dirty="0">
                  <a:solidFill>
                    <a:schemeClr val="tx2"/>
                  </a:solidFill>
                  <a:latin typeface="Cambria" panose="02040503050406030204" pitchFamily="18" charset="0"/>
                  <a:ea typeface="Cambria" panose="02040503050406030204" pitchFamily="18" charset="0"/>
                </a:rPr>
                <a:t>Lễ hội thường tổ chức </a:t>
              </a:r>
            </a:p>
            <a:p>
              <a:pPr algn="ctr" defTabSz="914377">
                <a:lnSpc>
                  <a:spcPct val="121000"/>
                </a:lnSpc>
                <a:defRPr/>
              </a:pPr>
              <a:r>
                <a:rPr lang="vi-VN" sz="6000" b="1" dirty="0">
                  <a:solidFill>
                    <a:schemeClr val="tx2"/>
                  </a:solidFill>
                  <a:latin typeface="Cambria" panose="02040503050406030204" pitchFamily="18" charset="0"/>
                  <a:ea typeface="Cambria" panose="02040503050406030204" pitchFamily="18" charset="0"/>
                </a:rPr>
                <a:t>vào mùa nào?</a:t>
              </a:r>
              <a:endParaRPr lang="en-US" sz="6000" b="1" dirty="0">
                <a:solidFill>
                  <a:schemeClr val="tx2"/>
                </a:solidFill>
                <a:latin typeface="Cambria" panose="02040503050406030204" pitchFamily="18" charset="0"/>
                <a:ea typeface="Cambria" panose="02040503050406030204" pitchFamily="18"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6" y="1832331"/>
            <a:ext cx="1619695"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5"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4" y="4786087"/>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637581" y="4669357"/>
            <a:ext cx="1353735" cy="1622747"/>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1"/>
            <a:ext cx="487363" cy="487363"/>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2256517" y="3429003"/>
            <a:ext cx="4677684" cy="1549923"/>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4933">
                <a:solidFill>
                  <a:schemeClr val="tx1"/>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571056" y="3989902"/>
              <a:ext cx="2622834" cy="759119"/>
            </a:xfrm>
            <a:prstGeom prst="rect">
              <a:avLst/>
            </a:prstGeom>
            <a:noFill/>
          </p:spPr>
          <p:txBody>
            <a:bodyPr wrap="none" lIns="0" tIns="0" rIns="0" bIns="0" rtlCol="0">
              <a:spAutoFit/>
            </a:bodyPr>
            <a:lstStyle/>
            <a:p>
              <a:pPr algn="ctr" defTabSz="914377">
                <a:defRPr/>
              </a:pPr>
              <a:r>
                <a:rPr lang="en-SG" sz="4933" dirty="0" err="1">
                  <a:latin typeface="Cambria" panose="02040503050406030204" pitchFamily="18" charset="0"/>
                  <a:ea typeface="Cambria" panose="02040503050406030204" pitchFamily="18" charset="0"/>
                </a:rPr>
                <a:t>Mùa</a:t>
              </a:r>
              <a:r>
                <a:rPr lang="en-SG" sz="4933" dirty="0">
                  <a:latin typeface="Cambria" panose="02040503050406030204" pitchFamily="18" charset="0"/>
                  <a:ea typeface="Cambria" panose="02040503050406030204" pitchFamily="18" charset="0"/>
                </a:rPr>
                <a:t> </a:t>
              </a:r>
              <a:r>
                <a:rPr lang="en-SG" sz="4933" dirty="0" err="1">
                  <a:latin typeface="Cambria" panose="02040503050406030204" pitchFamily="18" charset="0"/>
                  <a:ea typeface="Cambria" panose="02040503050406030204" pitchFamily="18" charset="0"/>
                </a:rPr>
                <a:t>xuân</a:t>
              </a:r>
              <a:endParaRPr lang="en-US" sz="4933" dirty="0">
                <a:latin typeface="Cambria" panose="02040503050406030204" pitchFamily="18" charset="0"/>
                <a:ea typeface="Cambria" panose="02040503050406030204" pitchFamily="18" charset="0"/>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7167386" y="3353692"/>
            <a:ext cx="4567415" cy="1678288"/>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4933">
                <a:solidFill>
                  <a:schemeClr val="tx1"/>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703705" y="3989903"/>
              <a:ext cx="1973296" cy="759119"/>
            </a:xfrm>
            <a:prstGeom prst="rect">
              <a:avLst/>
            </a:prstGeom>
            <a:noFill/>
          </p:spPr>
          <p:txBody>
            <a:bodyPr wrap="none" lIns="0" tIns="0" rIns="0" bIns="0" rtlCol="0">
              <a:spAutoFit/>
            </a:bodyPr>
            <a:lstStyle/>
            <a:p>
              <a:pPr algn="ctr" defTabSz="914377">
                <a:defRPr/>
              </a:pPr>
              <a:r>
                <a:rPr lang="en-SG" sz="4933" dirty="0" err="1">
                  <a:latin typeface="Cambria" panose="02040503050406030204" pitchFamily="18" charset="0"/>
                  <a:ea typeface="Cambria" panose="02040503050406030204" pitchFamily="18" charset="0"/>
                </a:rPr>
                <a:t>Mùa</a:t>
              </a:r>
              <a:r>
                <a:rPr lang="en-SG" sz="4933" dirty="0">
                  <a:latin typeface="Cambria" panose="02040503050406030204" pitchFamily="18" charset="0"/>
                  <a:ea typeface="Cambria" panose="02040503050406030204" pitchFamily="18" charset="0"/>
                </a:rPr>
                <a:t> </a:t>
              </a:r>
              <a:r>
                <a:rPr lang="en-SG" sz="4933" dirty="0" err="1">
                  <a:latin typeface="Cambria" panose="02040503050406030204" pitchFamily="18" charset="0"/>
                  <a:ea typeface="Cambria" panose="02040503050406030204" pitchFamily="18" charset="0"/>
                </a:rPr>
                <a:t>hạ</a:t>
              </a:r>
              <a:endParaRPr lang="en-US" sz="4933" dirty="0">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2228026" y="5129049"/>
            <a:ext cx="4706175" cy="1549923"/>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4933">
                <a:solidFill>
                  <a:schemeClr val="tx1"/>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777344" y="5574557"/>
              <a:ext cx="2228174" cy="759119"/>
            </a:xfrm>
            <a:prstGeom prst="rect">
              <a:avLst/>
            </a:prstGeom>
            <a:noFill/>
          </p:spPr>
          <p:txBody>
            <a:bodyPr wrap="none" lIns="0" tIns="0" rIns="0" bIns="0" rtlCol="0">
              <a:spAutoFit/>
            </a:bodyPr>
            <a:lstStyle/>
            <a:p>
              <a:pPr algn="ctr" defTabSz="914377">
                <a:defRPr/>
              </a:pPr>
              <a:r>
                <a:rPr lang="en-SG" sz="4933" dirty="0" err="1">
                  <a:latin typeface="Cambria" panose="02040503050406030204" pitchFamily="18" charset="0"/>
                  <a:ea typeface="Cambria" panose="02040503050406030204" pitchFamily="18" charset="0"/>
                </a:rPr>
                <a:t>Mùa</a:t>
              </a:r>
              <a:r>
                <a:rPr lang="en-SG" sz="4933" dirty="0">
                  <a:latin typeface="Cambria" panose="02040503050406030204" pitchFamily="18" charset="0"/>
                  <a:ea typeface="Cambria" panose="02040503050406030204" pitchFamily="18" charset="0"/>
                </a:rPr>
                <a:t> </a:t>
              </a:r>
              <a:r>
                <a:rPr lang="en-SG" sz="4933" dirty="0" err="1">
                  <a:latin typeface="Cambria" panose="02040503050406030204" pitchFamily="18" charset="0"/>
                  <a:ea typeface="Cambria" panose="02040503050406030204" pitchFamily="18" charset="0"/>
                </a:rPr>
                <a:t>thu</a:t>
              </a:r>
              <a:endParaRPr lang="en-US" sz="4933" dirty="0">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7144989" y="5089691"/>
            <a:ext cx="4589812" cy="1548524"/>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4933">
                <a:solidFill>
                  <a:schemeClr val="tx1"/>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357458" y="5635627"/>
              <a:ext cx="2665793" cy="759119"/>
            </a:xfrm>
            <a:prstGeom prst="rect">
              <a:avLst/>
            </a:prstGeom>
            <a:noFill/>
          </p:spPr>
          <p:txBody>
            <a:bodyPr wrap="none" lIns="0" tIns="0" rIns="0" bIns="0" rtlCol="0">
              <a:spAutoFit/>
            </a:bodyPr>
            <a:lstStyle/>
            <a:p>
              <a:pPr algn="ctr" defTabSz="914377">
                <a:defRPr/>
              </a:pPr>
              <a:r>
                <a:rPr lang="vi-VN" sz="4933" dirty="0">
                  <a:latin typeface="Cambria" panose="02040503050406030204" pitchFamily="18" charset="0"/>
                  <a:ea typeface="Cambria" panose="02040503050406030204" pitchFamily="18" charset="0"/>
                </a:rPr>
                <a:t>Mùa đông</a:t>
              </a:r>
              <a:endParaRPr lang="en-US" sz="4933" dirty="0">
                <a:latin typeface="Cambria" panose="02040503050406030204" pitchFamily="18" charset="0"/>
                <a:ea typeface="Cambria" panose="02040503050406030204" pitchFamily="18" charset="0"/>
              </a:endParaRPr>
            </a:p>
          </p:txBody>
        </p:sp>
      </p:grpSp>
      <p:sp>
        <p:nvSpPr>
          <p:cNvPr id="29" name="Rectangle 28">
            <a:extLst>
              <a:ext uri="{FF2B5EF4-FFF2-40B4-BE49-F238E27FC236}">
                <a16:creationId xmlns:a16="http://schemas.microsoft.com/office/drawing/2014/main" id="{B792BB09-07F5-4F2A-A006-4A958E2892B1}"/>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a:solidFill>
                  <a:prstClr val="black"/>
                </a:solidFill>
                <a:latin typeface="Cambria" panose="02040503050406030204" pitchFamily="18" charset="0"/>
              </a:rPr>
              <a:t>Khi đến mỗi Slide, thầy cô</a:t>
            </a:r>
            <a:br>
              <a:rPr lang="en-US" sz="2400">
                <a:solidFill>
                  <a:prstClr val="black"/>
                </a:solidFill>
                <a:latin typeface="Cambria" panose="02040503050406030204" pitchFamily="18" charset="0"/>
              </a:rPr>
            </a:br>
            <a:r>
              <a:rPr lang="en-US" sz="2400">
                <a:solidFill>
                  <a:prstClr val="black"/>
                </a:solidFill>
                <a:latin typeface="Cambria" panose="02040503050406030204" pitchFamily="18" charset="0"/>
              </a:rPr>
              <a:t>nhấp chuột trái 1 lần hoặc</a:t>
            </a:r>
            <a:br>
              <a:rPr lang="en-US" sz="2400">
                <a:solidFill>
                  <a:prstClr val="black"/>
                </a:solidFill>
                <a:latin typeface="Cambria" panose="02040503050406030204" pitchFamily="18" charset="0"/>
              </a:rPr>
            </a:br>
            <a:r>
              <a:rPr lang="en-US" sz="2400">
                <a:solidFill>
                  <a:prstClr val="black"/>
                </a:solidFill>
                <a:latin typeface="Cambria" panose="02040503050406030204" pitchFamily="18" charset="0"/>
              </a:rPr>
              <a:t>phím mũi tên qua phải thì câu hỏi và đáp án sẽ tự xuất hiện.</a:t>
            </a:r>
          </a:p>
        </p:txBody>
      </p:sp>
      <p:sp>
        <p:nvSpPr>
          <p:cNvPr id="30" name="Rectangle 29">
            <a:extLst>
              <a:ext uri="{FF2B5EF4-FFF2-40B4-BE49-F238E27FC236}">
                <a16:creationId xmlns:a16="http://schemas.microsoft.com/office/drawing/2014/main" id="{9E4113E9-F50F-44AF-B583-47ED78FBE603}"/>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a:solidFill>
                  <a:prstClr val="black"/>
                </a:solidFill>
                <a:latin typeface="Cambria" panose="02040503050406030204" pitchFamily="18" charset="0"/>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6DE6512-6432-405C-A619-64B28BB1F945}"/>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a:solidFill>
                  <a:prstClr val="black"/>
                </a:solidFill>
                <a:latin typeface="Cambria" panose="02040503050406030204" pitchFamily="18" charset="0"/>
              </a:rPr>
              <a:t>Để chuyển sang câu hỏi tiếp theo, thầy cô nhấp phím mũi tên qua phải 2 lần hoặc</a:t>
            </a:r>
            <a:br>
              <a:rPr lang="en-US" sz="2800">
                <a:solidFill>
                  <a:prstClr val="black"/>
                </a:solidFill>
                <a:latin typeface="Cambria" panose="02040503050406030204" pitchFamily="18" charset="0"/>
              </a:rPr>
            </a:br>
            <a:r>
              <a:rPr lang="en-US" sz="2800">
                <a:solidFill>
                  <a:prstClr val="black"/>
                </a:solidFill>
                <a:latin typeface="Cambria" panose="02040503050406030204" pitchFamily="18" charset="0"/>
              </a:rPr>
              <a:t>nhấp chuột trái 2 lần.</a:t>
            </a:r>
          </a:p>
        </p:txBody>
      </p:sp>
    </p:spTree>
    <p:extLst>
      <p:ext uri="{BB962C8B-B14F-4D97-AF65-F5344CB8AC3E}">
        <p14:creationId xmlns:p14="http://schemas.microsoft.com/office/powerpoint/2010/main" val="299776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2"/>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34107" y="246186"/>
            <a:ext cx="9517543" cy="2729482"/>
            <a:chOff x="2434106" y="246185"/>
            <a:chExt cx="9517542"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490855" y="382381"/>
              <a:ext cx="9460793" cy="2392779"/>
            </a:xfrm>
            <a:prstGeom prst="rect">
              <a:avLst/>
            </a:prstGeom>
            <a:noFill/>
          </p:spPr>
          <p:txBody>
            <a:bodyPr wrap="square" lIns="0" tIns="0" rIns="0" bIns="0" rtlCol="0">
              <a:spAutoFit/>
            </a:bodyPr>
            <a:lstStyle/>
            <a:p>
              <a:pPr algn="ctr" defTabSz="914377">
                <a:defRPr/>
              </a:pPr>
              <a:r>
                <a:rPr lang="vi-VN" sz="6667" b="1" dirty="0">
                  <a:solidFill>
                    <a:srgbClr val="002060"/>
                  </a:solidFill>
                  <a:latin typeface="Cambria" panose="02040503050406030204" pitchFamily="18" charset="0"/>
                  <a:ea typeface="Cambria" panose="02040503050406030204" pitchFamily="18" charset="0"/>
                </a:rPr>
                <a:t>Trong các lễ hội </a:t>
              </a:r>
            </a:p>
            <a:p>
              <a:pPr algn="ctr" defTabSz="914377">
                <a:defRPr/>
              </a:pPr>
              <a:r>
                <a:rPr lang="vi-VN" sz="6667" b="1" dirty="0">
                  <a:solidFill>
                    <a:srgbClr val="002060"/>
                  </a:solidFill>
                  <a:latin typeface="Cambria" panose="02040503050406030204" pitchFamily="18" charset="0"/>
                  <a:ea typeface="Cambria" panose="02040503050406030204" pitchFamily="18" charset="0"/>
                </a:rPr>
                <a:t>người dân thường mặc:</a:t>
              </a:r>
              <a:endParaRPr lang="en-US" sz="6667" b="1" i="1" dirty="0">
                <a:solidFill>
                  <a:srgbClr val="002060"/>
                </a:solidFill>
                <a:latin typeface="Cambria" panose="02040503050406030204" pitchFamily="18" charset="0"/>
                <a:ea typeface="Cambria" panose="02040503050406030204" pitchFamily="18"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6" y="1832331"/>
            <a:ext cx="1619695"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5"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4" y="4786087"/>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637581" y="4669357"/>
            <a:ext cx="1353735" cy="1622747"/>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1"/>
            <a:ext cx="487363" cy="487363"/>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2256517" y="2975667"/>
            <a:ext cx="4716056" cy="1959957"/>
            <a:chOff x="2256516" y="3433557"/>
            <a:chExt cx="4716056"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733" b="1">
                <a:solidFill>
                  <a:schemeClr val="tx1"/>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128307" y="3905681"/>
              <a:ext cx="3844265" cy="908547"/>
            </a:xfrm>
            <a:prstGeom prst="rect">
              <a:avLst/>
            </a:prstGeom>
            <a:noFill/>
          </p:spPr>
          <p:txBody>
            <a:bodyPr wrap="square" lIns="0" tIns="0" rIns="0" bIns="0" rtlCol="0">
              <a:spAutoFit/>
            </a:bodyPr>
            <a:lstStyle/>
            <a:p>
              <a:pPr algn="ctr" defTabSz="914377">
                <a:defRPr/>
              </a:pPr>
              <a:r>
                <a:rPr lang="vi-VN" sz="3733" b="1" dirty="0">
                  <a:latin typeface="Cambria" panose="02040503050406030204" pitchFamily="18" charset="0"/>
                  <a:ea typeface="Cambria" panose="02040503050406030204" pitchFamily="18" charset="0"/>
                </a:rPr>
                <a:t>Mặc trang phục nước ngoài</a:t>
              </a:r>
              <a:endParaRPr lang="en-US" sz="3733" b="1" dirty="0">
                <a:latin typeface="Cambria" panose="02040503050406030204" pitchFamily="18" charset="0"/>
                <a:ea typeface="Cambria" panose="02040503050406030204" pitchFamily="18" charset="0"/>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7095372" y="3009082"/>
            <a:ext cx="4934952" cy="1900912"/>
            <a:chOff x="7163922" y="3442563"/>
            <a:chExt cx="4570878" cy="1551455"/>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733" b="1">
                <a:solidFill>
                  <a:schemeClr val="tx1"/>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3922" y="3442563"/>
              <a:ext cx="913332" cy="1551455"/>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7927079" y="3886350"/>
              <a:ext cx="3734851" cy="937693"/>
            </a:xfrm>
            <a:prstGeom prst="rect">
              <a:avLst/>
            </a:prstGeom>
            <a:noFill/>
          </p:spPr>
          <p:txBody>
            <a:bodyPr wrap="square" lIns="0" tIns="0" rIns="0" bIns="0" rtlCol="0">
              <a:spAutoFit/>
            </a:bodyPr>
            <a:lstStyle/>
            <a:p>
              <a:pPr algn="ctr" defTabSz="914377">
                <a:defRPr/>
              </a:pPr>
              <a:r>
                <a:rPr lang="en-SG" sz="3733" b="1" dirty="0" err="1">
                  <a:latin typeface="Cambria" panose="02040503050406030204" pitchFamily="18" charset="0"/>
                  <a:ea typeface="Cambria" panose="02040503050406030204" pitchFamily="18" charset="0"/>
                </a:rPr>
                <a:t>Mặc</a:t>
              </a:r>
              <a:r>
                <a:rPr lang="en-SG" sz="3733" b="1" dirty="0">
                  <a:latin typeface="Cambria" panose="02040503050406030204" pitchFamily="18" charset="0"/>
                  <a:ea typeface="Cambria" panose="02040503050406030204" pitchFamily="18" charset="0"/>
                </a:rPr>
                <a:t> </a:t>
              </a:r>
              <a:r>
                <a:rPr lang="en-SG" sz="3733" b="1" dirty="0" err="1">
                  <a:latin typeface="Cambria" panose="02040503050406030204" pitchFamily="18" charset="0"/>
                  <a:ea typeface="Cambria" panose="02040503050406030204" pitchFamily="18" charset="0"/>
                </a:rPr>
                <a:t>trang</a:t>
              </a:r>
              <a:r>
                <a:rPr lang="en-SG" sz="3733" b="1" dirty="0">
                  <a:latin typeface="Cambria" panose="02040503050406030204" pitchFamily="18" charset="0"/>
                  <a:ea typeface="Cambria" panose="02040503050406030204" pitchFamily="18" charset="0"/>
                </a:rPr>
                <a:t> </a:t>
              </a:r>
              <a:r>
                <a:rPr lang="en-SG" sz="3733" b="1" dirty="0" err="1">
                  <a:latin typeface="Cambria" panose="02040503050406030204" pitchFamily="18" charset="0"/>
                  <a:ea typeface="Cambria" panose="02040503050406030204" pitchFamily="18" charset="0"/>
                </a:rPr>
                <a:t>phục</a:t>
              </a:r>
              <a:r>
                <a:rPr lang="en-SG" sz="3733" b="1" dirty="0">
                  <a:latin typeface="Cambria" panose="02040503050406030204" pitchFamily="18" charset="0"/>
                  <a:ea typeface="Cambria" panose="02040503050406030204" pitchFamily="18" charset="0"/>
                </a:rPr>
                <a:t> </a:t>
              </a:r>
              <a:r>
                <a:rPr lang="en-SG" sz="3733" b="1" dirty="0" err="1">
                  <a:latin typeface="Cambria" panose="02040503050406030204" pitchFamily="18" charset="0"/>
                  <a:ea typeface="Cambria" panose="02040503050406030204" pitchFamily="18" charset="0"/>
                </a:rPr>
                <a:t>truyền</a:t>
              </a:r>
              <a:r>
                <a:rPr lang="en-SG" sz="3733" b="1" dirty="0">
                  <a:latin typeface="Cambria" panose="02040503050406030204" pitchFamily="18" charset="0"/>
                  <a:ea typeface="Cambria" panose="02040503050406030204" pitchFamily="18" charset="0"/>
                </a:rPr>
                <a:t> </a:t>
              </a:r>
              <a:r>
                <a:rPr lang="en-SG" sz="3733" b="1" dirty="0" err="1">
                  <a:latin typeface="Cambria" panose="02040503050406030204" pitchFamily="18" charset="0"/>
                  <a:ea typeface="Cambria" panose="02040503050406030204" pitchFamily="18" charset="0"/>
                </a:rPr>
                <a:t>thống</a:t>
              </a:r>
              <a:endParaRPr lang="en-US" sz="3733" b="1" dirty="0">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2256518" y="5082732"/>
            <a:ext cx="4706175" cy="1735317"/>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733" b="1">
                <a:solidFill>
                  <a:schemeClr val="tx1"/>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233787" y="5390872"/>
              <a:ext cx="3379657" cy="1026160"/>
            </a:xfrm>
            <a:prstGeom prst="rect">
              <a:avLst/>
            </a:prstGeom>
            <a:noFill/>
          </p:spPr>
          <p:txBody>
            <a:bodyPr wrap="square" lIns="0" tIns="0" rIns="0" bIns="0" rtlCol="0">
              <a:spAutoFit/>
            </a:bodyPr>
            <a:lstStyle/>
            <a:p>
              <a:pPr algn="ctr" defTabSz="914377">
                <a:defRPr/>
              </a:pPr>
              <a:r>
                <a:rPr lang="en-SG" sz="3733" b="1" dirty="0" err="1">
                  <a:latin typeface="Cambria" panose="02040503050406030204" pitchFamily="18" charset="0"/>
                  <a:ea typeface="Cambria" panose="02040503050406030204" pitchFamily="18" charset="0"/>
                </a:rPr>
                <a:t>Mặc</a:t>
              </a:r>
              <a:r>
                <a:rPr lang="en-SG" sz="3733" b="1" dirty="0">
                  <a:latin typeface="Cambria" panose="02040503050406030204" pitchFamily="18" charset="0"/>
                  <a:ea typeface="Cambria" panose="02040503050406030204" pitchFamily="18" charset="0"/>
                </a:rPr>
                <a:t> </a:t>
              </a:r>
              <a:r>
                <a:rPr lang="en-SG" sz="3733" b="1" dirty="0" err="1">
                  <a:latin typeface="Cambria" panose="02040503050406030204" pitchFamily="18" charset="0"/>
                  <a:ea typeface="Cambria" panose="02040503050406030204" pitchFamily="18" charset="0"/>
                </a:rPr>
                <a:t>trang</a:t>
              </a:r>
              <a:r>
                <a:rPr lang="en-SG" sz="3733" b="1" dirty="0">
                  <a:latin typeface="Cambria" panose="02040503050406030204" pitchFamily="18" charset="0"/>
                  <a:ea typeface="Cambria" panose="02040503050406030204" pitchFamily="18" charset="0"/>
                </a:rPr>
                <a:t> </a:t>
              </a:r>
              <a:r>
                <a:rPr lang="en-SG" sz="3733" b="1" dirty="0" err="1">
                  <a:latin typeface="Cambria" panose="02040503050406030204" pitchFamily="18" charset="0"/>
                  <a:ea typeface="Cambria" panose="02040503050406030204" pitchFamily="18" charset="0"/>
                </a:rPr>
                <a:t>phục</a:t>
              </a:r>
              <a:r>
                <a:rPr lang="en-SG" sz="3733" b="1" dirty="0">
                  <a:latin typeface="Cambria" panose="02040503050406030204" pitchFamily="18" charset="0"/>
                  <a:ea typeface="Cambria" panose="02040503050406030204" pitchFamily="18" charset="0"/>
                </a:rPr>
                <a:t> </a:t>
              </a:r>
              <a:r>
                <a:rPr lang="en-SG" sz="3733" b="1" dirty="0" err="1">
                  <a:latin typeface="Cambria" panose="02040503050406030204" pitchFamily="18" charset="0"/>
                  <a:ea typeface="Cambria" panose="02040503050406030204" pitchFamily="18" charset="0"/>
                </a:rPr>
                <a:t>hiện</a:t>
              </a:r>
              <a:r>
                <a:rPr lang="en-SG" sz="3733" b="1" dirty="0">
                  <a:latin typeface="Cambria" panose="02040503050406030204" pitchFamily="18" charset="0"/>
                  <a:ea typeface="Cambria" panose="02040503050406030204" pitchFamily="18" charset="0"/>
                </a:rPr>
                <a:t> </a:t>
              </a:r>
              <a:r>
                <a:rPr lang="en-SG" sz="3733" b="1" dirty="0" err="1">
                  <a:latin typeface="Cambria" panose="02040503050406030204" pitchFamily="18" charset="0"/>
                  <a:ea typeface="Cambria" panose="02040503050406030204" pitchFamily="18" charset="0"/>
                </a:rPr>
                <a:t>đại</a:t>
              </a:r>
              <a:endParaRPr lang="en-US" sz="3733" b="1" dirty="0">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7062739" y="5037509"/>
            <a:ext cx="5059671" cy="1705881"/>
            <a:chOff x="7144988" y="5089690"/>
            <a:chExt cx="4686311"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733" b="1">
                <a:solidFill>
                  <a:schemeClr val="tx1"/>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7914131" y="5373525"/>
              <a:ext cx="3917168" cy="1042924"/>
            </a:xfrm>
            <a:prstGeom prst="rect">
              <a:avLst/>
            </a:prstGeom>
            <a:noFill/>
          </p:spPr>
          <p:txBody>
            <a:bodyPr wrap="square" lIns="0" tIns="0" rIns="0" bIns="0" rtlCol="0">
              <a:spAutoFit/>
            </a:bodyPr>
            <a:lstStyle/>
            <a:p>
              <a:pPr algn="ctr" defTabSz="914377">
                <a:defRPr/>
              </a:pPr>
              <a:r>
                <a:rPr lang="en-SG" sz="3733" b="1" dirty="0" err="1">
                  <a:latin typeface="Cambria" panose="02040503050406030204" pitchFamily="18" charset="0"/>
                  <a:ea typeface="Cambria" panose="02040503050406030204" pitchFamily="18" charset="0"/>
                </a:rPr>
                <a:t>Mặc</a:t>
              </a:r>
              <a:r>
                <a:rPr lang="en-SG" sz="3733" b="1" dirty="0">
                  <a:latin typeface="Cambria" panose="02040503050406030204" pitchFamily="18" charset="0"/>
                  <a:ea typeface="Cambria" panose="02040503050406030204" pitchFamily="18" charset="0"/>
                </a:rPr>
                <a:t> </a:t>
              </a:r>
              <a:r>
                <a:rPr lang="en-SG" sz="3733" b="1" dirty="0" err="1">
                  <a:latin typeface="Cambria" panose="02040503050406030204" pitchFamily="18" charset="0"/>
                  <a:ea typeface="Cambria" panose="02040503050406030204" pitchFamily="18" charset="0"/>
                </a:rPr>
                <a:t>trang</a:t>
              </a:r>
              <a:r>
                <a:rPr lang="en-SG" sz="3733" b="1" dirty="0">
                  <a:latin typeface="Cambria" panose="02040503050406030204" pitchFamily="18" charset="0"/>
                  <a:ea typeface="Cambria" panose="02040503050406030204" pitchFamily="18" charset="0"/>
                </a:rPr>
                <a:t> </a:t>
              </a:r>
              <a:r>
                <a:rPr lang="en-SG" sz="3733" b="1" dirty="0" err="1">
                  <a:latin typeface="Cambria" panose="02040503050406030204" pitchFamily="18" charset="0"/>
                  <a:ea typeface="Cambria" panose="02040503050406030204" pitchFamily="18" charset="0"/>
                </a:rPr>
                <a:t>phục</a:t>
              </a:r>
              <a:r>
                <a:rPr lang="en-SG" sz="3733" b="1" dirty="0">
                  <a:latin typeface="Cambria" panose="02040503050406030204" pitchFamily="18" charset="0"/>
                  <a:ea typeface="Cambria" panose="02040503050406030204" pitchFamily="18" charset="0"/>
                </a:rPr>
                <a:t> </a:t>
              </a:r>
              <a:r>
                <a:rPr lang="en-SG" sz="3733" b="1" dirty="0" err="1">
                  <a:latin typeface="Cambria" panose="02040503050406030204" pitchFamily="18" charset="0"/>
                  <a:ea typeface="Cambria" panose="02040503050406030204" pitchFamily="18" charset="0"/>
                </a:rPr>
                <a:t>thoải</a:t>
              </a:r>
              <a:r>
                <a:rPr lang="en-SG" sz="3733" b="1" dirty="0">
                  <a:latin typeface="Cambria" panose="02040503050406030204" pitchFamily="18" charset="0"/>
                  <a:ea typeface="Cambria" panose="02040503050406030204" pitchFamily="18" charset="0"/>
                </a:rPr>
                <a:t> </a:t>
              </a:r>
              <a:r>
                <a:rPr lang="en-SG" sz="3733" b="1" dirty="0" err="1">
                  <a:latin typeface="Cambria" panose="02040503050406030204" pitchFamily="18" charset="0"/>
                  <a:ea typeface="Cambria" panose="02040503050406030204" pitchFamily="18" charset="0"/>
                </a:rPr>
                <a:t>mái</a:t>
              </a:r>
              <a:endParaRPr lang="en-US" sz="3733"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08208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96BD2-902B-4222-AB03-1DDA78E6541A}"/>
              </a:ext>
            </a:extLst>
          </p:cNvPr>
          <p:cNvPicPr>
            <a:picLocks noChangeAspect="1"/>
          </p:cNvPicPr>
          <p:nvPr/>
        </p:nvPicPr>
        <p:blipFill rotWithShape="1">
          <a:blip r:embed="rId2">
            <a:extLst>
              <a:ext uri="{28A0092B-C50C-407E-A947-70E740481C1C}">
                <a14:useLocalDpi xmlns:a14="http://schemas.microsoft.com/office/drawing/2010/main" val="0"/>
              </a:ext>
            </a:extLst>
          </a:blip>
          <a:srcRect t="1751"/>
          <a:stretch/>
        </p:blipFill>
        <p:spPr>
          <a:xfrm>
            <a:off x="0" y="0"/>
            <a:ext cx="12211051" cy="6858000"/>
          </a:xfrm>
          <a:prstGeom prst="rect">
            <a:avLst/>
          </a:prstGeom>
        </p:spPr>
      </p:pic>
      <p:pic>
        <p:nvPicPr>
          <p:cNvPr id="4" name="Picture 3">
            <a:extLst>
              <a:ext uri="{FF2B5EF4-FFF2-40B4-BE49-F238E27FC236}">
                <a16:creationId xmlns:a16="http://schemas.microsoft.com/office/drawing/2014/main" id="{3DBD9952-5F19-45B5-B1B0-6312F9008E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2669" y="2133600"/>
            <a:ext cx="4246649" cy="4038600"/>
          </a:xfrm>
          <a:prstGeom prst="rect">
            <a:avLst/>
          </a:prstGeom>
        </p:spPr>
      </p:pic>
      <p:grpSp>
        <p:nvGrpSpPr>
          <p:cNvPr id="8" name="Group 7">
            <a:extLst>
              <a:ext uri="{FF2B5EF4-FFF2-40B4-BE49-F238E27FC236}">
                <a16:creationId xmlns:a16="http://schemas.microsoft.com/office/drawing/2014/main" id="{BE7F857E-D8AC-4887-8179-C951D8492FBD}"/>
              </a:ext>
            </a:extLst>
          </p:cNvPr>
          <p:cNvGrpSpPr/>
          <p:nvPr/>
        </p:nvGrpSpPr>
        <p:grpSpPr>
          <a:xfrm>
            <a:off x="4114800" y="685800"/>
            <a:ext cx="8111315" cy="2743201"/>
            <a:chOff x="4114800" y="685800"/>
            <a:chExt cx="8111314" cy="2743200"/>
          </a:xfrm>
        </p:grpSpPr>
        <p:sp>
          <p:nvSpPr>
            <p:cNvPr id="7" name="Speech Bubble: Rectangle with Corners Rounded 6">
              <a:extLst>
                <a:ext uri="{FF2B5EF4-FFF2-40B4-BE49-F238E27FC236}">
                  <a16:creationId xmlns:a16="http://schemas.microsoft.com/office/drawing/2014/main" id="{160D3432-3912-4F6B-8129-1C7066299C80}"/>
                </a:ext>
              </a:extLst>
            </p:cNvPr>
            <p:cNvSpPr/>
            <p:nvPr/>
          </p:nvSpPr>
          <p:spPr>
            <a:xfrm>
              <a:off x="4114800" y="685800"/>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9Slide02 Noi dung dai"/>
              </a:endParaRPr>
            </a:p>
          </p:txBody>
        </p:sp>
        <p:sp>
          <p:nvSpPr>
            <p:cNvPr id="5" name="TextBox 4">
              <a:extLst>
                <a:ext uri="{FF2B5EF4-FFF2-40B4-BE49-F238E27FC236}">
                  <a16:creationId xmlns:a16="http://schemas.microsoft.com/office/drawing/2014/main" id="{DBE89296-2F1A-4013-90E9-A0295113DFA4}"/>
                </a:ext>
              </a:extLst>
            </p:cNvPr>
            <p:cNvSpPr txBox="1"/>
            <p:nvPr/>
          </p:nvSpPr>
          <p:spPr>
            <a:xfrm>
              <a:off x="4380762" y="1226403"/>
              <a:ext cx="7845352" cy="1661992"/>
            </a:xfrm>
            <a:prstGeom prst="rect">
              <a:avLst/>
            </a:prstGeom>
            <a:noFill/>
          </p:spPr>
          <p:txBody>
            <a:bodyPr wrap="none" lIns="0" tIns="0" rIns="0" bIns="0" rtlCol="0">
              <a:spAutoFit/>
            </a:bodyPr>
            <a:lstStyle/>
            <a:p>
              <a:pPr algn="ctr" defTabSz="914377">
                <a:defRPr/>
              </a:pPr>
              <a:r>
                <a:rPr lang="en-US" sz="5400" b="1" dirty="0">
                  <a:solidFill>
                    <a:srgbClr val="ED5565"/>
                  </a:solidFill>
                  <a:latin typeface="Cambria" panose="02040503050406030204" pitchFamily="18" charset="0"/>
                </a:rPr>
                <a:t>CẢM ƠN CÁC BẠN</a:t>
              </a:r>
            </a:p>
            <a:p>
              <a:pPr algn="ctr" defTabSz="914377">
                <a:defRPr/>
              </a:pPr>
              <a:r>
                <a:rPr lang="en-US" sz="5400" b="1" dirty="0">
                  <a:solidFill>
                    <a:srgbClr val="ED5565"/>
                  </a:solidFill>
                  <a:latin typeface="Cambria" panose="02040503050406030204" pitchFamily="18" charset="0"/>
                </a:rPr>
                <a:t>ĐÃ GIẢI CỨU CHÚNG TỚ!</a:t>
              </a:r>
            </a:p>
          </p:txBody>
        </p:sp>
      </p:grpSp>
    </p:spTree>
    <p:extLst>
      <p:ext uri="{BB962C8B-B14F-4D97-AF65-F5344CB8AC3E}">
        <p14:creationId xmlns:p14="http://schemas.microsoft.com/office/powerpoint/2010/main" val="2431390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8259"/>
          <a:stretch/>
        </p:blipFill>
        <p:spPr>
          <a:xfrm flipH="1">
            <a:off x="0" y="2133079"/>
            <a:ext cx="12192000" cy="4745704"/>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0579" y="2"/>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483" b="6367"/>
          <a:stretch/>
        </p:blipFill>
        <p:spPr>
          <a:xfrm>
            <a:off x="820538" y="2"/>
            <a:ext cx="3332364" cy="1371260"/>
          </a:xfrm>
          <a:prstGeom prst="rect">
            <a:avLst/>
          </a:prstGeom>
        </p:spPr>
      </p:pic>
      <p:pic>
        <p:nvPicPr>
          <p:cNvPr id="33" name="图片 32">
            <a:extLst>
              <a:ext uri="{FF2B5EF4-FFF2-40B4-BE49-F238E27FC236}">
                <a16:creationId xmlns:a16="http://schemas.microsoft.com/office/drawing/2014/main" id="{D56088B3-82A1-C953-B97B-B73777F2C1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892418" y="175164"/>
            <a:ext cx="986341" cy="986341"/>
          </a:xfrm>
          <a:prstGeom prst="rect">
            <a:avLst/>
          </a:prstGeom>
        </p:spPr>
      </p:pic>
      <p:pic>
        <p:nvPicPr>
          <p:cNvPr id="34" name="图片 33">
            <a:extLst>
              <a:ext uri="{FF2B5EF4-FFF2-40B4-BE49-F238E27FC236}">
                <a16:creationId xmlns:a16="http://schemas.microsoft.com/office/drawing/2014/main" id="{B24FD6A6-EDC6-53C4-C28C-F0CDA1B977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051" t="6724" r="55512" b="66175"/>
          <a:stretch/>
        </p:blipFill>
        <p:spPr>
          <a:xfrm>
            <a:off x="820538" y="3666760"/>
            <a:ext cx="734660" cy="633328"/>
          </a:xfrm>
          <a:prstGeom prst="rect">
            <a:avLst/>
          </a:prstGeom>
        </p:spPr>
      </p:pic>
      <p:pic>
        <p:nvPicPr>
          <p:cNvPr id="35" name="图片 34">
            <a:extLst>
              <a:ext uri="{FF2B5EF4-FFF2-40B4-BE49-F238E27FC236}">
                <a16:creationId xmlns:a16="http://schemas.microsoft.com/office/drawing/2014/main" id="{FEBCC5A1-1263-CC0E-C567-41C98A69A0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051" t="6724" r="55512" b="66175"/>
          <a:stretch/>
        </p:blipFill>
        <p:spPr>
          <a:xfrm rot="18289690">
            <a:off x="7065454" y="4514576"/>
            <a:ext cx="734660" cy="633328"/>
          </a:xfrm>
          <a:prstGeom prst="rect">
            <a:avLst/>
          </a:prstGeom>
        </p:spPr>
      </p:pic>
      <p:grpSp>
        <p:nvGrpSpPr>
          <p:cNvPr id="7" name="Group 6">
            <a:extLst>
              <a:ext uri="{FF2B5EF4-FFF2-40B4-BE49-F238E27FC236}">
                <a16:creationId xmlns:a16="http://schemas.microsoft.com/office/drawing/2014/main" id="{FC218C16-B289-40F0-8223-8F4348C4DA5B}"/>
              </a:ext>
            </a:extLst>
          </p:cNvPr>
          <p:cNvGrpSpPr/>
          <p:nvPr/>
        </p:nvGrpSpPr>
        <p:grpSpPr>
          <a:xfrm>
            <a:off x="203200" y="1212070"/>
            <a:ext cx="11684000" cy="4960130"/>
            <a:chOff x="203199" y="1212069"/>
            <a:chExt cx="11683999" cy="4960131"/>
          </a:xfrm>
        </p:grpSpPr>
        <p:sp>
          <p:nvSpPr>
            <p:cNvPr id="6" name="Rectangle: Rounded Corners 5">
              <a:extLst>
                <a:ext uri="{FF2B5EF4-FFF2-40B4-BE49-F238E27FC236}">
                  <a16:creationId xmlns:a16="http://schemas.microsoft.com/office/drawing/2014/main" id="{DC09D30F-C188-AE42-F4E1-8D0EF4D9C860}"/>
                </a:ext>
              </a:extLst>
            </p:cNvPr>
            <p:cNvSpPr/>
            <p:nvPr/>
          </p:nvSpPr>
          <p:spPr>
            <a:xfrm>
              <a:off x="203199" y="1212069"/>
              <a:ext cx="11683999" cy="4960131"/>
            </a:xfrm>
            <a:prstGeom prst="roundRect">
              <a:avLst/>
            </a:prstGeom>
            <a:solidFill>
              <a:schemeClr val="bg1"/>
            </a:solidFill>
            <a:ln>
              <a:solidFill>
                <a:srgbClr val="FFD0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3"/>
              <a:endParaRPr lang="en-US">
                <a:solidFill>
                  <a:prstClr val="white"/>
                </a:solidFill>
                <a:latin typeface="阿里巴巴普惠体"/>
              </a:endParaRPr>
            </a:p>
          </p:txBody>
        </p:sp>
        <p:sp>
          <p:nvSpPr>
            <p:cNvPr id="4" name="TextBox 3">
              <a:extLst>
                <a:ext uri="{FF2B5EF4-FFF2-40B4-BE49-F238E27FC236}">
                  <a16:creationId xmlns:a16="http://schemas.microsoft.com/office/drawing/2014/main" id="{F2F14EFD-B8AF-7A8B-4E3A-3028918A6C49}"/>
                </a:ext>
              </a:extLst>
            </p:cNvPr>
            <p:cNvSpPr txBox="1"/>
            <p:nvPr/>
          </p:nvSpPr>
          <p:spPr>
            <a:xfrm>
              <a:off x="492179" y="1216776"/>
              <a:ext cx="10879282" cy="4810485"/>
            </a:xfrm>
            <a:prstGeom prst="rect">
              <a:avLst/>
            </a:prstGeom>
            <a:noFill/>
          </p:spPr>
          <p:txBody>
            <a:bodyPr wrap="square" rtlCol="0">
              <a:spAutoFit/>
            </a:bodyPr>
            <a:lstStyle/>
            <a:p>
              <a:pPr>
                <a:lnSpc>
                  <a:spcPct val="115000"/>
                </a:lnSpc>
                <a:spcAft>
                  <a:spcPts val="1067"/>
                </a:spcAft>
              </a:pPr>
              <a:r>
                <a:rPr lang="en-US" sz="3467" b="1" dirty="0">
                  <a:solidFill>
                    <a:srgbClr val="002060"/>
                  </a:solidFill>
                  <a:latin typeface="Cambria" panose="02040503050406030204" pitchFamily="18" charset="0"/>
                  <a:ea typeface="Cambria" panose="02040503050406030204" pitchFamily="18" charset="0"/>
                </a:rPr>
                <a:t>* </a:t>
              </a:r>
              <a:r>
                <a:rPr lang="en-US" sz="3467" b="1" dirty="0" err="1">
                  <a:solidFill>
                    <a:srgbClr val="002060"/>
                  </a:solidFill>
                  <a:latin typeface="Cambria" panose="02040503050406030204" pitchFamily="18" charset="0"/>
                  <a:ea typeface="Cambria" panose="02040503050406030204" pitchFamily="18" charset="0"/>
                </a:rPr>
                <a:t>Năng</a:t>
              </a:r>
              <a:r>
                <a:rPr lang="en-US" sz="3467" b="1" dirty="0">
                  <a:solidFill>
                    <a:srgbClr val="002060"/>
                  </a:solidFill>
                  <a:latin typeface="Cambria" panose="02040503050406030204" pitchFamily="18" charset="0"/>
                  <a:ea typeface="Cambria" panose="02040503050406030204" pitchFamily="18" charset="0"/>
                </a:rPr>
                <a:t> </a:t>
              </a:r>
              <a:r>
                <a:rPr lang="en-US" sz="3467" b="1" dirty="0" err="1">
                  <a:solidFill>
                    <a:srgbClr val="002060"/>
                  </a:solidFill>
                  <a:latin typeface="Cambria" panose="02040503050406030204" pitchFamily="18" charset="0"/>
                  <a:ea typeface="Cambria" panose="02040503050406030204" pitchFamily="18" charset="0"/>
                </a:rPr>
                <a:t>lực</a:t>
              </a:r>
              <a:r>
                <a:rPr lang="en-US" sz="3467" b="1" dirty="0">
                  <a:solidFill>
                    <a:srgbClr val="002060"/>
                  </a:solidFill>
                  <a:latin typeface="Cambria" panose="02040503050406030204" pitchFamily="18" charset="0"/>
                  <a:ea typeface="Cambria" panose="02040503050406030204" pitchFamily="18" charset="0"/>
                </a:rPr>
                <a:t> </a:t>
              </a:r>
              <a:r>
                <a:rPr lang="en-US" sz="3467" b="1" dirty="0" err="1">
                  <a:solidFill>
                    <a:srgbClr val="002060"/>
                  </a:solidFill>
                  <a:latin typeface="Cambria" panose="02040503050406030204" pitchFamily="18" charset="0"/>
                  <a:ea typeface="Cambria" panose="02040503050406030204" pitchFamily="18" charset="0"/>
                </a:rPr>
                <a:t>đặc</a:t>
              </a:r>
              <a:r>
                <a:rPr lang="en-US" sz="3467" b="1" dirty="0">
                  <a:solidFill>
                    <a:srgbClr val="002060"/>
                  </a:solidFill>
                  <a:latin typeface="Cambria" panose="02040503050406030204" pitchFamily="18" charset="0"/>
                  <a:ea typeface="Cambria" panose="02040503050406030204" pitchFamily="18" charset="0"/>
                </a:rPr>
                <a:t> </a:t>
              </a:r>
              <a:r>
                <a:rPr lang="en-US" sz="3467" b="1" dirty="0" err="1">
                  <a:solidFill>
                    <a:srgbClr val="002060"/>
                  </a:solidFill>
                  <a:latin typeface="Cambria" panose="02040503050406030204" pitchFamily="18" charset="0"/>
                  <a:ea typeface="Cambria" panose="02040503050406030204" pitchFamily="18" charset="0"/>
                </a:rPr>
                <a:t>thù</a:t>
              </a:r>
              <a:r>
                <a:rPr lang="en-US" sz="3467" b="1" dirty="0">
                  <a:solidFill>
                    <a:srgbClr val="002060"/>
                  </a:solidFill>
                  <a:latin typeface="Cambria" panose="02040503050406030204" pitchFamily="18" charset="0"/>
                  <a:ea typeface="Cambria" panose="02040503050406030204" pitchFamily="18" charset="0"/>
                </a:rPr>
                <a:t>:</a:t>
              </a:r>
              <a:endParaRPr lang="en-SG" sz="3467" b="1" dirty="0">
                <a:solidFill>
                  <a:srgbClr val="002060"/>
                </a:solidFill>
                <a:latin typeface="Cambria" panose="02040503050406030204" pitchFamily="18" charset="0"/>
                <a:ea typeface="Cambria" panose="02040503050406030204" pitchFamily="18" charset="0"/>
              </a:endParaRPr>
            </a:p>
            <a:p>
              <a:pPr>
                <a:lnSpc>
                  <a:spcPct val="115000"/>
                </a:lnSpc>
                <a:spcAft>
                  <a:spcPts val="1067"/>
                </a:spcAft>
              </a:pP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Xác</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định</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được</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hệ</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thống</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sông</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Hồng</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trên</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lược</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đồ</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Kể</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được</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một</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số</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tên</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gọi</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khác</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của</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sông</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Hồng</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Trình</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bày</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được</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một</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số</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thành</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tựu</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của</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văn</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minh</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sông</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Hồng</a:t>
              </a:r>
              <a:endParaRPr lang="en-SG" sz="3467" dirty="0">
                <a:latin typeface="Cambria" panose="02040503050406030204" pitchFamily="18" charset="0"/>
                <a:ea typeface="Cambria" panose="02040503050406030204" pitchFamily="18" charset="0"/>
              </a:endParaRPr>
            </a:p>
            <a:p>
              <a:pPr>
                <a:lnSpc>
                  <a:spcPct val="115000"/>
                </a:lnSpc>
                <a:spcAft>
                  <a:spcPts val="1067"/>
                </a:spcAft>
              </a:pPr>
              <a:r>
                <a:rPr lang="en-US" sz="3467" b="1" dirty="0">
                  <a:solidFill>
                    <a:srgbClr val="002060"/>
                  </a:solidFill>
                  <a:latin typeface="Cambria" panose="02040503050406030204" pitchFamily="18" charset="0"/>
                  <a:ea typeface="Cambria" panose="02040503050406030204" pitchFamily="18" charset="0"/>
                </a:rPr>
                <a:t>* </a:t>
              </a:r>
              <a:r>
                <a:rPr lang="en-US" sz="3467" b="1" dirty="0" err="1">
                  <a:solidFill>
                    <a:srgbClr val="002060"/>
                  </a:solidFill>
                  <a:latin typeface="Cambria" panose="02040503050406030204" pitchFamily="18" charset="0"/>
                  <a:ea typeface="Cambria" panose="02040503050406030204" pitchFamily="18" charset="0"/>
                </a:rPr>
                <a:t>Năng</a:t>
              </a:r>
              <a:r>
                <a:rPr lang="en-US" sz="3467" b="1" dirty="0">
                  <a:solidFill>
                    <a:srgbClr val="002060"/>
                  </a:solidFill>
                  <a:latin typeface="Cambria" panose="02040503050406030204" pitchFamily="18" charset="0"/>
                  <a:ea typeface="Cambria" panose="02040503050406030204" pitchFamily="18" charset="0"/>
                </a:rPr>
                <a:t> </a:t>
              </a:r>
              <a:r>
                <a:rPr lang="en-US" sz="3467" b="1" dirty="0" err="1">
                  <a:solidFill>
                    <a:srgbClr val="002060"/>
                  </a:solidFill>
                  <a:latin typeface="Cambria" panose="02040503050406030204" pitchFamily="18" charset="0"/>
                  <a:ea typeface="Cambria" panose="02040503050406030204" pitchFamily="18" charset="0"/>
                </a:rPr>
                <a:t>lực</a:t>
              </a:r>
              <a:r>
                <a:rPr lang="en-US" sz="3467" b="1" dirty="0">
                  <a:solidFill>
                    <a:srgbClr val="002060"/>
                  </a:solidFill>
                  <a:latin typeface="Cambria" panose="02040503050406030204" pitchFamily="18" charset="0"/>
                  <a:ea typeface="Cambria" panose="02040503050406030204" pitchFamily="18" charset="0"/>
                </a:rPr>
                <a:t> </a:t>
              </a:r>
              <a:r>
                <a:rPr lang="en-US" sz="3467" b="1" dirty="0" err="1">
                  <a:solidFill>
                    <a:srgbClr val="002060"/>
                  </a:solidFill>
                  <a:latin typeface="Cambria" panose="02040503050406030204" pitchFamily="18" charset="0"/>
                  <a:ea typeface="Cambria" panose="02040503050406030204" pitchFamily="18" charset="0"/>
                </a:rPr>
                <a:t>chung</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giao</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tiếp</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hợp</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tác</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giải</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quyết</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vấn</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đề</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và</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sáng</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tạo</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tự</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chủ</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tự</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học</a:t>
              </a:r>
              <a:endParaRPr lang="en-SG" sz="3467" dirty="0">
                <a:latin typeface="Cambria" panose="02040503050406030204" pitchFamily="18" charset="0"/>
                <a:ea typeface="Cambria" panose="02040503050406030204" pitchFamily="18" charset="0"/>
              </a:endParaRPr>
            </a:p>
            <a:p>
              <a:pPr>
                <a:lnSpc>
                  <a:spcPct val="115000"/>
                </a:lnSpc>
                <a:spcAft>
                  <a:spcPts val="1067"/>
                </a:spcAft>
              </a:pPr>
              <a:r>
                <a:rPr lang="en-US" sz="3467" b="1" dirty="0">
                  <a:solidFill>
                    <a:srgbClr val="002060"/>
                  </a:solidFill>
                  <a:latin typeface="Cambria" panose="02040503050406030204" pitchFamily="18" charset="0"/>
                  <a:ea typeface="Cambria" panose="02040503050406030204" pitchFamily="18" charset="0"/>
                </a:rPr>
                <a:t>* </a:t>
              </a:r>
              <a:r>
                <a:rPr lang="en-US" sz="3467" b="1" dirty="0" err="1">
                  <a:solidFill>
                    <a:srgbClr val="002060"/>
                  </a:solidFill>
                  <a:latin typeface="Cambria" panose="02040503050406030204" pitchFamily="18" charset="0"/>
                  <a:ea typeface="Cambria" panose="02040503050406030204" pitchFamily="18" charset="0"/>
                </a:rPr>
                <a:t>Phẩm</a:t>
              </a:r>
              <a:r>
                <a:rPr lang="en-US" sz="3467" b="1" dirty="0">
                  <a:solidFill>
                    <a:srgbClr val="002060"/>
                  </a:solidFill>
                  <a:latin typeface="Cambria" panose="02040503050406030204" pitchFamily="18" charset="0"/>
                  <a:ea typeface="Cambria" panose="02040503050406030204" pitchFamily="18" charset="0"/>
                </a:rPr>
                <a:t> </a:t>
              </a:r>
              <a:r>
                <a:rPr lang="en-US" sz="3467" b="1" dirty="0" err="1">
                  <a:solidFill>
                    <a:srgbClr val="002060"/>
                  </a:solidFill>
                  <a:latin typeface="Cambria" panose="02040503050406030204" pitchFamily="18" charset="0"/>
                  <a:ea typeface="Cambria" panose="02040503050406030204" pitchFamily="18" charset="0"/>
                </a:rPr>
                <a:t>chất</a:t>
              </a:r>
              <a:r>
                <a:rPr lang="en-US" sz="3467" b="1" dirty="0">
                  <a:solidFill>
                    <a:srgbClr val="002060"/>
                  </a:solidFill>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yêu</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nước</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nhân</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ái</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đoàn</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kết</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trách</a:t>
              </a:r>
              <a:r>
                <a:rPr lang="en-US" sz="3467" dirty="0">
                  <a:latin typeface="Cambria" panose="02040503050406030204" pitchFamily="18" charset="0"/>
                  <a:ea typeface="Cambria" panose="02040503050406030204" pitchFamily="18" charset="0"/>
                </a:rPr>
                <a:t> </a:t>
              </a:r>
              <a:r>
                <a:rPr lang="vi-VN" sz="3467" dirty="0">
                  <a:latin typeface="Cambria" panose="02040503050406030204" pitchFamily="18" charset="0"/>
                  <a:ea typeface="Cambria" panose="02040503050406030204" pitchFamily="18" charset="0"/>
                </a:rPr>
                <a:t>nhiệm.</a:t>
              </a:r>
              <a:endParaRPr lang="en-SG" sz="3467" dirty="0">
                <a:latin typeface="Cambria" panose="02040503050406030204" pitchFamily="18" charset="0"/>
                <a:ea typeface="Cambria" panose="02040503050406030204" pitchFamily="18" charset="0"/>
              </a:endParaRPr>
            </a:p>
          </p:txBody>
        </p:sp>
      </p:grpSp>
      <p:pic>
        <p:nvPicPr>
          <p:cNvPr id="28" name="图片 27">
            <a:extLst>
              <a:ext uri="{FF2B5EF4-FFF2-40B4-BE49-F238E27FC236}">
                <a16:creationId xmlns:a16="http://schemas.microsoft.com/office/drawing/2014/main" id="{AB63A8E9-A827-C0E7-7CCD-35F1B33CAE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80095" y="4600997"/>
            <a:ext cx="2345907" cy="234590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573" y="79597"/>
            <a:ext cx="7543639" cy="1212068"/>
          </a:xfrm>
          <a:prstGeom prst="rect">
            <a:avLst/>
          </a:prstGeom>
        </p:spPr>
      </p:pic>
    </p:spTree>
    <p:extLst>
      <p:ext uri="{BB962C8B-B14F-4D97-AF65-F5344CB8AC3E}">
        <p14:creationId xmlns:p14="http://schemas.microsoft.com/office/powerpoint/2010/main" val="672989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46" y="482601"/>
            <a:ext cx="12020556" cy="5782012"/>
          </a:xfrm>
          <a:prstGeom prst="rect">
            <a:avLst/>
          </a:prstGeom>
        </p:spPr>
      </p:pic>
    </p:spTree>
    <p:extLst>
      <p:ext uri="{BB962C8B-B14F-4D97-AF65-F5344CB8AC3E}">
        <p14:creationId xmlns:p14="http://schemas.microsoft.com/office/powerpoint/2010/main" val="1386156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1208</Words>
  <Application>Microsoft Office PowerPoint</Application>
  <PresentationFormat>Widescreen</PresentationFormat>
  <Paragraphs>119</Paragraphs>
  <Slides>37</Slides>
  <Notes>1</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#9Slide02 Noi dung dai</vt:lpstr>
      <vt:lpstr>Arial</vt:lpstr>
      <vt:lpstr>Calibri</vt:lpstr>
      <vt:lpstr>Calibri Light</vt:lpstr>
      <vt:lpstr>Cambria</vt:lpstr>
      <vt:lpstr>iCiel Cadena</vt:lpstr>
      <vt:lpstr>Times New Roman</vt:lpstr>
      <vt:lpstr>思源黑体 CN Medium</vt:lpstr>
      <vt:lpstr>阿里巴巴普惠体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2023-11-25T13:39:40Z</dcterms:created>
  <dcterms:modified xsi:type="dcterms:W3CDTF">2023-11-25T13:39:58Z</dcterms:modified>
</cp:coreProperties>
</file>