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E0925-0C2B-43A3-A773-8B0F6772455E}" type="datetimeFigureOut">
              <a:rPr lang="en-US" smtClean="0"/>
              <a:t>11/25/2023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9B790-1563-4B2E-B9F1-AF109D8389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7802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E0925-0C2B-43A3-A773-8B0F6772455E}" type="datetimeFigureOut">
              <a:rPr lang="en-US" smtClean="0"/>
              <a:t>11/25/2023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9B790-1563-4B2E-B9F1-AF109D8389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2780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E0925-0C2B-43A3-A773-8B0F6772455E}" type="datetimeFigureOut">
              <a:rPr lang="en-US" smtClean="0"/>
              <a:t>11/25/2023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9B790-1563-4B2E-B9F1-AF109D8389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245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7801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E0925-0C2B-43A3-A773-8B0F6772455E}" type="datetimeFigureOut">
              <a:rPr lang="en-US" smtClean="0"/>
              <a:t>11/25/2023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9B790-1563-4B2E-B9F1-AF109D8389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4715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E0925-0C2B-43A3-A773-8B0F6772455E}" type="datetimeFigureOut">
              <a:rPr lang="en-US" smtClean="0"/>
              <a:t>11/25/2023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9B790-1563-4B2E-B9F1-AF109D8389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404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E0925-0C2B-43A3-A773-8B0F6772455E}" type="datetimeFigureOut">
              <a:rPr lang="en-US" smtClean="0"/>
              <a:t>11/25/2023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9B790-1563-4B2E-B9F1-AF109D8389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336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E0925-0C2B-43A3-A773-8B0F6772455E}" type="datetimeFigureOut">
              <a:rPr lang="en-US" smtClean="0"/>
              <a:t>11/25/2023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9B790-1563-4B2E-B9F1-AF109D8389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6906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E0925-0C2B-43A3-A773-8B0F6772455E}" type="datetimeFigureOut">
              <a:rPr lang="en-US" smtClean="0"/>
              <a:t>11/25/2023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9B790-1563-4B2E-B9F1-AF109D8389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3111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E0925-0C2B-43A3-A773-8B0F6772455E}" type="datetimeFigureOut">
              <a:rPr lang="en-US" smtClean="0"/>
              <a:t>11/25/2023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9B790-1563-4B2E-B9F1-AF109D8389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9730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E0925-0C2B-43A3-A773-8B0F6772455E}" type="datetimeFigureOut">
              <a:rPr lang="en-US" smtClean="0"/>
              <a:t>11/25/2023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9B790-1563-4B2E-B9F1-AF109D8389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4754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E0925-0C2B-43A3-A773-8B0F6772455E}" type="datetimeFigureOut">
              <a:rPr lang="en-US" smtClean="0"/>
              <a:t>11/25/2023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9B790-1563-4B2E-B9F1-AF109D8389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6826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EE0925-0C2B-43A3-A773-8B0F6772455E}" type="datetimeFigureOut">
              <a:rPr lang="en-US" smtClean="0"/>
              <a:t>11/25/2023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69B790-1563-4B2E-B9F1-AF109D8389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941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22.png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23.png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5.png"/><Relationship Id="rId5" Type="http://schemas.openxmlformats.org/officeDocument/2006/relationships/image" Target="../media/image27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.png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10.png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53BFE084-50C7-EC83-CCAB-3BBF1B9EBC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F128EA7-A07B-D5F5-A5C9-2F9706B837F6}"/>
              </a:ext>
            </a:extLst>
          </p:cNvPr>
          <p:cNvGrpSpPr/>
          <p:nvPr/>
        </p:nvGrpSpPr>
        <p:grpSpPr>
          <a:xfrm>
            <a:off x="1977492" y="269004"/>
            <a:ext cx="8404300" cy="4922520"/>
            <a:chOff x="1924329" y="960120"/>
            <a:chExt cx="8404300" cy="4922520"/>
          </a:xfrm>
        </p:grpSpPr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02A2F109-18B2-3079-6A25-B6C6AF625E81}"/>
                </a:ext>
              </a:extLst>
            </p:cNvPr>
            <p:cNvGrpSpPr/>
            <p:nvPr/>
          </p:nvGrpSpPr>
          <p:grpSpPr>
            <a:xfrm>
              <a:off x="1924329" y="2133600"/>
              <a:ext cx="8404300" cy="3749040"/>
              <a:chOff x="924877" y="2255520"/>
              <a:chExt cx="10211753" cy="3520440"/>
            </a:xfrm>
          </p:grpSpPr>
          <p:sp>
            <p:nvSpPr>
              <p:cNvPr id="10" name="矩形: 圆角 9">
                <a:extLst>
                  <a:ext uri="{FF2B5EF4-FFF2-40B4-BE49-F238E27FC236}">
                    <a16:creationId xmlns:a16="http://schemas.microsoft.com/office/drawing/2014/main" id="{C7255D0C-C060-2E54-5603-6DD824900FDB}"/>
                  </a:ext>
                </a:extLst>
              </p:cNvPr>
              <p:cNvSpPr/>
              <p:nvPr/>
            </p:nvSpPr>
            <p:spPr>
              <a:xfrm>
                <a:off x="1055369" y="2484120"/>
                <a:ext cx="10081261" cy="329184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622ADDA8-D98A-2CD9-A41B-07DE2B9460D8}"/>
                  </a:ext>
                </a:extLst>
              </p:cNvPr>
              <p:cNvSpPr/>
              <p:nvPr/>
            </p:nvSpPr>
            <p:spPr>
              <a:xfrm>
                <a:off x="924877" y="2255520"/>
                <a:ext cx="10081261" cy="3291840"/>
              </a:xfrm>
              <a:prstGeom prst="roundRect">
                <a:avLst/>
              </a:prstGeom>
              <a:solidFill>
                <a:srgbClr val="FFFFFF"/>
              </a:solidFill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  <p:grpSp>
          <p:nvGrpSpPr>
            <p:cNvPr id="57" name="组合 56">
              <a:extLst>
                <a:ext uri="{FF2B5EF4-FFF2-40B4-BE49-F238E27FC236}">
                  <a16:creationId xmlns:a16="http://schemas.microsoft.com/office/drawing/2014/main" id="{FF270CC3-E0C5-1053-C853-DD883795E600}"/>
                </a:ext>
              </a:extLst>
            </p:cNvPr>
            <p:cNvGrpSpPr/>
            <p:nvPr/>
          </p:nvGrpSpPr>
          <p:grpSpPr>
            <a:xfrm>
              <a:off x="3522156" y="960120"/>
              <a:ext cx="5085945" cy="1489249"/>
              <a:chOff x="3614379" y="1112520"/>
              <a:chExt cx="5085945" cy="1489249"/>
            </a:xfrm>
          </p:grpSpPr>
          <p:sp>
            <p:nvSpPr>
              <p:cNvPr id="56" name="矩形: 圆角 55">
                <a:extLst>
                  <a:ext uri="{FF2B5EF4-FFF2-40B4-BE49-F238E27FC236}">
                    <a16:creationId xmlns:a16="http://schemas.microsoft.com/office/drawing/2014/main" id="{32BA3EA3-3F33-41B4-8BDE-F26B65E69E00}"/>
                  </a:ext>
                </a:extLst>
              </p:cNvPr>
              <p:cNvSpPr/>
              <p:nvPr/>
            </p:nvSpPr>
            <p:spPr>
              <a:xfrm>
                <a:off x="3737083" y="1233373"/>
                <a:ext cx="4963241" cy="647700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8" name="矩形: 圆角 7">
                <a:extLst>
                  <a:ext uri="{FF2B5EF4-FFF2-40B4-BE49-F238E27FC236}">
                    <a16:creationId xmlns:a16="http://schemas.microsoft.com/office/drawing/2014/main" id="{F109CC2C-841A-A7A8-9377-9F1DB9AE450D}"/>
                  </a:ext>
                </a:extLst>
              </p:cNvPr>
              <p:cNvSpPr/>
              <p:nvPr/>
            </p:nvSpPr>
            <p:spPr>
              <a:xfrm>
                <a:off x="3614379" y="1112520"/>
                <a:ext cx="4963241" cy="64770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38" name="椭圆 37">
                <a:extLst>
                  <a:ext uri="{FF2B5EF4-FFF2-40B4-BE49-F238E27FC236}">
                    <a16:creationId xmlns:a16="http://schemas.microsoft.com/office/drawing/2014/main" id="{FFD64F01-7EEF-CC17-DF96-BE05C2520B88}"/>
                  </a:ext>
                </a:extLst>
              </p:cNvPr>
              <p:cNvSpPr/>
              <p:nvPr/>
            </p:nvSpPr>
            <p:spPr>
              <a:xfrm>
                <a:off x="3788387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39" name="椭圆 38">
                <a:extLst>
                  <a:ext uri="{FF2B5EF4-FFF2-40B4-BE49-F238E27FC236}">
                    <a16:creationId xmlns:a16="http://schemas.microsoft.com/office/drawing/2014/main" id="{9AA63381-6A9C-A01D-0FC9-82C4B7052E7F}"/>
                  </a:ext>
                </a:extLst>
              </p:cNvPr>
              <p:cNvSpPr/>
              <p:nvPr/>
            </p:nvSpPr>
            <p:spPr>
              <a:xfrm>
                <a:off x="8190392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cxnSp>
            <p:nvCxnSpPr>
              <p:cNvPr id="41" name="直接连接符 40">
                <a:extLst>
                  <a:ext uri="{FF2B5EF4-FFF2-40B4-BE49-F238E27FC236}">
                    <a16:creationId xmlns:a16="http://schemas.microsoft.com/office/drawing/2014/main" id="{934C264E-8124-6778-A1B9-6B4ECBCC6AE6}"/>
                  </a:ext>
                </a:extLst>
              </p:cNvPr>
              <p:cNvCxnSpPr>
                <a:stCxn id="38" idx="0"/>
              </p:cNvCxnSpPr>
              <p:nvPr/>
            </p:nvCxnSpPr>
            <p:spPr>
              <a:xfrm>
                <a:off x="3875556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接连接符 41">
                <a:extLst>
                  <a:ext uri="{FF2B5EF4-FFF2-40B4-BE49-F238E27FC236}">
                    <a16:creationId xmlns:a16="http://schemas.microsoft.com/office/drawing/2014/main" id="{4A9C92C3-4FCC-46CD-65EA-670148ADEF7D}"/>
                  </a:ext>
                </a:extLst>
              </p:cNvPr>
              <p:cNvCxnSpPr/>
              <p:nvPr/>
            </p:nvCxnSpPr>
            <p:spPr>
              <a:xfrm>
                <a:off x="8277561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id="{313D3C8B-99C8-35E9-1D29-FD39C7BE5596}"/>
                  </a:ext>
                </a:extLst>
              </p:cNvPr>
              <p:cNvSpPr/>
              <p:nvPr/>
            </p:nvSpPr>
            <p:spPr>
              <a:xfrm>
                <a:off x="3788387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44" name="椭圆 43">
                <a:extLst>
                  <a:ext uri="{FF2B5EF4-FFF2-40B4-BE49-F238E27FC236}">
                    <a16:creationId xmlns:a16="http://schemas.microsoft.com/office/drawing/2014/main" id="{2C81A2AD-1631-7EF4-3511-ED402A5C7EB5}"/>
                  </a:ext>
                </a:extLst>
              </p:cNvPr>
              <p:cNvSpPr/>
              <p:nvPr/>
            </p:nvSpPr>
            <p:spPr>
              <a:xfrm>
                <a:off x="8190392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1FFC82A8-6C3C-3A46-1407-D6923232FF9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572" y="4411212"/>
            <a:ext cx="4139802" cy="25685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0D99A4-F096-6F59-0912-A1215EF748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9524" y="1416839"/>
            <a:ext cx="10120237" cy="44321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83931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04162D4-055B-00C7-5988-BA63068925A2}"/>
              </a:ext>
            </a:extLst>
          </p:cNvPr>
          <p:cNvSpPr/>
          <p:nvPr/>
        </p:nvSpPr>
        <p:spPr>
          <a:xfrm>
            <a:off x="445485" y="316616"/>
            <a:ext cx="11301030" cy="629684"/>
          </a:xfrm>
          <a:prstGeom prst="roundRect">
            <a:avLst/>
          </a:prstGeom>
          <a:solidFill>
            <a:srgbClr val="FFF5EB"/>
          </a:solidFill>
          <a:ln w="28575">
            <a:solidFill>
              <a:srgbClr val="FD99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Xem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video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và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giới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thiệu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một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hoạt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động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chính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trong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Hội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Gióng</a:t>
            </a:r>
            <a:endParaRPr lang="en-US" sz="3200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D1CD6E-FAD4-ED0B-57EF-E041D88B33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63862" y="517135"/>
            <a:ext cx="1291914" cy="16780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1757BCA-2B6F-FCE2-29EA-3F52E56128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3054" y="7837251"/>
            <a:ext cx="5505036" cy="16780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2A39C80-F123-5240-CD78-EE146F106E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2956" y="-1061250"/>
            <a:ext cx="2442288" cy="744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488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589C28C-26D1-AD7C-3C90-AB5C9BCE73D1}"/>
              </a:ext>
            </a:extLst>
          </p:cNvPr>
          <p:cNvSpPr/>
          <p:nvPr/>
        </p:nvSpPr>
        <p:spPr>
          <a:xfrm>
            <a:off x="6807200" y="1727199"/>
            <a:ext cx="4690534" cy="4282714"/>
          </a:xfrm>
          <a:prstGeom prst="roundRect">
            <a:avLst/>
          </a:prstGeom>
          <a:solidFill>
            <a:srgbClr val="FFF5EB"/>
          </a:solidFill>
          <a:ln w="28575">
            <a:solidFill>
              <a:srgbClr val="FD99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600" dirty="0">
                <a:solidFill>
                  <a:schemeClr val="tx1"/>
                </a:solidFill>
                <a:latin typeface="Cambria" panose="02040503050406030204" pitchFamily="18" charset="0"/>
              </a:rPr>
              <a:t>Các lễ hội thường được tổ chức vào mùa xuân để cầu cho mọi người đều được mạnh khoẻ, mùa màng bội thu....</a:t>
            </a:r>
            <a:endParaRPr lang="en-US" sz="3600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935911-3BB8-F712-46A8-82B458EACC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800" r="50000"/>
          <a:stretch/>
        </p:blipFill>
        <p:spPr>
          <a:xfrm>
            <a:off x="469979" y="1322692"/>
            <a:ext cx="5762898" cy="50714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C21524-4720-7E18-48C5-AA44487290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7878" y="440832"/>
            <a:ext cx="5834378" cy="128636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C278323-0BEE-3D02-9C34-9BCA00416D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63862" y="517135"/>
            <a:ext cx="1291914" cy="16780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E630306-0C25-B287-99E6-DAAAB8BCA4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3054" y="7837251"/>
            <a:ext cx="5505036" cy="16780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CDDEEC4-9A6F-B2CB-778E-3914A9BB7F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2956" y="-1061250"/>
            <a:ext cx="2442288" cy="744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178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619D37A-25B0-109E-2754-DDEE7F024CA8}"/>
              </a:ext>
            </a:extLst>
          </p:cNvPr>
          <p:cNvSpPr/>
          <p:nvPr/>
        </p:nvSpPr>
        <p:spPr>
          <a:xfrm>
            <a:off x="6807200" y="829733"/>
            <a:ext cx="4690534" cy="5180180"/>
          </a:xfrm>
          <a:prstGeom prst="roundRect">
            <a:avLst/>
          </a:prstGeom>
          <a:solidFill>
            <a:srgbClr val="FFF5EB"/>
          </a:solidFill>
          <a:ln w="28575">
            <a:solidFill>
              <a:srgbClr val="FD99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600" dirty="0">
                <a:solidFill>
                  <a:schemeClr val="tx1"/>
                </a:solidFill>
                <a:latin typeface="Cambria" panose="02040503050406030204" pitchFamily="18" charset="0"/>
              </a:rPr>
              <a:t>Trong các lễ hội, người dân mặc trang phục truyền thống, tổ chức tế lễ và nhiều hoạt động vui chơi, giải trí như: đánh đu, đấu vật, kéo co, cờ người,...</a:t>
            </a:r>
            <a:endParaRPr lang="en-US" sz="3600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C0C1D6-6B12-03F5-F04A-EDFC0398BD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188" t="546" r="-1188" b="-1347"/>
          <a:stretch/>
        </p:blipFill>
        <p:spPr>
          <a:xfrm>
            <a:off x="419178" y="829733"/>
            <a:ext cx="6099781" cy="53678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2675689-84C0-F218-4320-9D94948CF6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63862" y="517135"/>
            <a:ext cx="1291914" cy="16780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1BCC984-FEE0-8BD8-2A4F-6137CBD9D8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3054" y="7837251"/>
            <a:ext cx="5505036" cy="16780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4125661-5AB1-D433-817A-71AE0B1A50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2956" y="-1061250"/>
            <a:ext cx="2442288" cy="744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468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53BFE084-50C7-EC83-CCAB-3BBF1B9EBC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F128EA7-A07B-D5F5-A5C9-2F9706B837F6}"/>
              </a:ext>
            </a:extLst>
          </p:cNvPr>
          <p:cNvGrpSpPr/>
          <p:nvPr/>
        </p:nvGrpSpPr>
        <p:grpSpPr>
          <a:xfrm>
            <a:off x="1924329" y="960120"/>
            <a:ext cx="8404300" cy="4922520"/>
            <a:chOff x="1924329" y="960120"/>
            <a:chExt cx="8404300" cy="4922520"/>
          </a:xfrm>
        </p:grpSpPr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02A2F109-18B2-3079-6A25-B6C6AF625E81}"/>
                </a:ext>
              </a:extLst>
            </p:cNvPr>
            <p:cNvGrpSpPr/>
            <p:nvPr/>
          </p:nvGrpSpPr>
          <p:grpSpPr>
            <a:xfrm>
              <a:off x="1924329" y="2133600"/>
              <a:ext cx="8404300" cy="3749040"/>
              <a:chOff x="924877" y="2255520"/>
              <a:chExt cx="10211753" cy="3520440"/>
            </a:xfrm>
          </p:grpSpPr>
          <p:sp>
            <p:nvSpPr>
              <p:cNvPr id="10" name="矩形: 圆角 9">
                <a:extLst>
                  <a:ext uri="{FF2B5EF4-FFF2-40B4-BE49-F238E27FC236}">
                    <a16:creationId xmlns:a16="http://schemas.microsoft.com/office/drawing/2014/main" id="{C7255D0C-C060-2E54-5603-6DD824900FDB}"/>
                  </a:ext>
                </a:extLst>
              </p:cNvPr>
              <p:cNvSpPr/>
              <p:nvPr/>
            </p:nvSpPr>
            <p:spPr>
              <a:xfrm>
                <a:off x="1055369" y="2484120"/>
                <a:ext cx="10081261" cy="329184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622ADDA8-D98A-2CD9-A41B-07DE2B9460D8}"/>
                  </a:ext>
                </a:extLst>
              </p:cNvPr>
              <p:cNvSpPr/>
              <p:nvPr/>
            </p:nvSpPr>
            <p:spPr>
              <a:xfrm>
                <a:off x="924877" y="2255520"/>
                <a:ext cx="10081261" cy="3291840"/>
              </a:xfrm>
              <a:prstGeom prst="roundRect">
                <a:avLst/>
              </a:prstGeom>
              <a:solidFill>
                <a:srgbClr val="FFFFFF"/>
              </a:solidFill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  <p:grpSp>
          <p:nvGrpSpPr>
            <p:cNvPr id="57" name="组合 56">
              <a:extLst>
                <a:ext uri="{FF2B5EF4-FFF2-40B4-BE49-F238E27FC236}">
                  <a16:creationId xmlns:a16="http://schemas.microsoft.com/office/drawing/2014/main" id="{FF270CC3-E0C5-1053-C853-DD883795E600}"/>
                </a:ext>
              </a:extLst>
            </p:cNvPr>
            <p:cNvGrpSpPr/>
            <p:nvPr/>
          </p:nvGrpSpPr>
          <p:grpSpPr>
            <a:xfrm>
              <a:off x="3522156" y="960120"/>
              <a:ext cx="5085945" cy="1489249"/>
              <a:chOff x="3614379" y="1112520"/>
              <a:chExt cx="5085945" cy="1489249"/>
            </a:xfrm>
          </p:grpSpPr>
          <p:sp>
            <p:nvSpPr>
              <p:cNvPr id="56" name="矩形: 圆角 55">
                <a:extLst>
                  <a:ext uri="{FF2B5EF4-FFF2-40B4-BE49-F238E27FC236}">
                    <a16:creationId xmlns:a16="http://schemas.microsoft.com/office/drawing/2014/main" id="{32BA3EA3-3F33-41B4-8BDE-F26B65E69E00}"/>
                  </a:ext>
                </a:extLst>
              </p:cNvPr>
              <p:cNvSpPr/>
              <p:nvPr/>
            </p:nvSpPr>
            <p:spPr>
              <a:xfrm>
                <a:off x="3737083" y="1233373"/>
                <a:ext cx="4963241" cy="647700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8" name="矩形: 圆角 7">
                <a:extLst>
                  <a:ext uri="{FF2B5EF4-FFF2-40B4-BE49-F238E27FC236}">
                    <a16:creationId xmlns:a16="http://schemas.microsoft.com/office/drawing/2014/main" id="{F109CC2C-841A-A7A8-9377-9F1DB9AE450D}"/>
                  </a:ext>
                </a:extLst>
              </p:cNvPr>
              <p:cNvSpPr/>
              <p:nvPr/>
            </p:nvSpPr>
            <p:spPr>
              <a:xfrm>
                <a:off x="3614379" y="1112520"/>
                <a:ext cx="4963241" cy="64770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38" name="椭圆 37">
                <a:extLst>
                  <a:ext uri="{FF2B5EF4-FFF2-40B4-BE49-F238E27FC236}">
                    <a16:creationId xmlns:a16="http://schemas.microsoft.com/office/drawing/2014/main" id="{FFD64F01-7EEF-CC17-DF96-BE05C2520B88}"/>
                  </a:ext>
                </a:extLst>
              </p:cNvPr>
              <p:cNvSpPr/>
              <p:nvPr/>
            </p:nvSpPr>
            <p:spPr>
              <a:xfrm>
                <a:off x="3788387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39" name="椭圆 38">
                <a:extLst>
                  <a:ext uri="{FF2B5EF4-FFF2-40B4-BE49-F238E27FC236}">
                    <a16:creationId xmlns:a16="http://schemas.microsoft.com/office/drawing/2014/main" id="{9AA63381-6A9C-A01D-0FC9-82C4B7052E7F}"/>
                  </a:ext>
                </a:extLst>
              </p:cNvPr>
              <p:cNvSpPr/>
              <p:nvPr/>
            </p:nvSpPr>
            <p:spPr>
              <a:xfrm>
                <a:off x="8190392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cxnSp>
            <p:nvCxnSpPr>
              <p:cNvPr id="41" name="直接连接符 40">
                <a:extLst>
                  <a:ext uri="{FF2B5EF4-FFF2-40B4-BE49-F238E27FC236}">
                    <a16:creationId xmlns:a16="http://schemas.microsoft.com/office/drawing/2014/main" id="{934C264E-8124-6778-A1B9-6B4ECBCC6AE6}"/>
                  </a:ext>
                </a:extLst>
              </p:cNvPr>
              <p:cNvCxnSpPr>
                <a:stCxn id="38" idx="0"/>
              </p:cNvCxnSpPr>
              <p:nvPr/>
            </p:nvCxnSpPr>
            <p:spPr>
              <a:xfrm>
                <a:off x="3875556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接连接符 41">
                <a:extLst>
                  <a:ext uri="{FF2B5EF4-FFF2-40B4-BE49-F238E27FC236}">
                    <a16:creationId xmlns:a16="http://schemas.microsoft.com/office/drawing/2014/main" id="{4A9C92C3-4FCC-46CD-65EA-670148ADEF7D}"/>
                  </a:ext>
                </a:extLst>
              </p:cNvPr>
              <p:cNvCxnSpPr/>
              <p:nvPr/>
            </p:nvCxnSpPr>
            <p:spPr>
              <a:xfrm>
                <a:off x="8277561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id="{313D3C8B-99C8-35E9-1D29-FD39C7BE5596}"/>
                  </a:ext>
                </a:extLst>
              </p:cNvPr>
              <p:cNvSpPr/>
              <p:nvPr/>
            </p:nvSpPr>
            <p:spPr>
              <a:xfrm>
                <a:off x="3788387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44" name="椭圆 43">
                <a:extLst>
                  <a:ext uri="{FF2B5EF4-FFF2-40B4-BE49-F238E27FC236}">
                    <a16:creationId xmlns:a16="http://schemas.microsoft.com/office/drawing/2014/main" id="{2C81A2AD-1631-7EF4-3511-ED402A5C7EB5}"/>
                  </a:ext>
                </a:extLst>
              </p:cNvPr>
              <p:cNvSpPr/>
              <p:nvPr/>
            </p:nvSpPr>
            <p:spPr>
              <a:xfrm>
                <a:off x="8190392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</p:grpSp>
      <p:pic>
        <p:nvPicPr>
          <p:cNvPr id="16" name="图片 15">
            <a:extLst>
              <a:ext uri="{FF2B5EF4-FFF2-40B4-BE49-F238E27FC236}">
                <a16:creationId xmlns:a16="http://schemas.microsoft.com/office/drawing/2014/main" id="{78AC07EB-3ECC-6D49-AFC6-E39B2BEE74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398" y="2839400"/>
            <a:ext cx="5237573" cy="523757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FFC82A8-6C3C-3A46-1407-D6923232FF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572" y="4411212"/>
            <a:ext cx="4139802" cy="25685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F8B6AB9-8827-2683-DB35-9DD4A5C80F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2400" y="1798530"/>
            <a:ext cx="9900762" cy="44321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42300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EC6ADEC-BE64-884D-5C1C-DB134B9A4073}"/>
              </a:ext>
            </a:extLst>
          </p:cNvPr>
          <p:cNvSpPr txBox="1"/>
          <p:nvPr/>
        </p:nvSpPr>
        <p:spPr>
          <a:xfrm>
            <a:off x="796455" y="327991"/>
            <a:ext cx="111106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D840B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Lập và hoàn thành bảng (theo gợi ý dưới đây) về một số nét văn hoá tiêu biểu của làng quê vùng Đồng bằng Bắc Bộ.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D840B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57D96E9C-1233-A88D-4AAA-DEEFBE482DA6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838494" y="1710266"/>
          <a:ext cx="10515012" cy="38500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76212">
                  <a:extLst>
                    <a:ext uri="{9D8B030D-6E8A-4147-A177-3AD203B41FA5}">
                      <a16:colId xmlns:a16="http://schemas.microsoft.com/office/drawing/2014/main" val="3562764704"/>
                    </a:ext>
                  </a:extLst>
                </a:gridCol>
                <a:gridCol w="5638800">
                  <a:extLst>
                    <a:ext uri="{9D8B030D-6E8A-4147-A177-3AD203B41FA5}">
                      <a16:colId xmlns:a16="http://schemas.microsoft.com/office/drawing/2014/main" val="4032012169"/>
                    </a:ext>
                  </a:extLst>
                </a:gridCol>
              </a:tblGrid>
              <a:tr h="583125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Cambria" panose="02040503050406030204" pitchFamily="18" charset="0"/>
                        </a:rPr>
                        <a:t>Một</a:t>
                      </a:r>
                      <a:r>
                        <a:rPr lang="en-US" sz="36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Cambria" panose="02040503050406030204" pitchFamily="18" charset="0"/>
                        </a:rPr>
                        <a:t>số</a:t>
                      </a:r>
                      <a:r>
                        <a:rPr lang="en-US" sz="36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Cambria" panose="02040503050406030204" pitchFamily="18" charset="0"/>
                        </a:rPr>
                        <a:t>nét</a:t>
                      </a:r>
                      <a:r>
                        <a:rPr lang="en-US" sz="36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Cambria" panose="02040503050406030204" pitchFamily="18" charset="0"/>
                        </a:rPr>
                        <a:t>văn</a:t>
                      </a:r>
                      <a:r>
                        <a:rPr lang="en-US" sz="36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Cambria" panose="02040503050406030204" pitchFamily="18" charset="0"/>
                        </a:rPr>
                        <a:t>hóa</a:t>
                      </a:r>
                      <a:endParaRPr lang="en-US" sz="3600" dirty="0"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993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Cambria" panose="02040503050406030204" pitchFamily="18" charset="0"/>
                        </a:rPr>
                        <a:t>Đặc</a:t>
                      </a:r>
                      <a:r>
                        <a:rPr lang="en-US" sz="36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Cambria" panose="02040503050406030204" pitchFamily="18" charset="0"/>
                        </a:rPr>
                        <a:t>điểm</a:t>
                      </a:r>
                      <a:endParaRPr lang="en-US" sz="3600" dirty="0"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993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5894803"/>
                  </a:ext>
                </a:extLst>
              </a:tr>
              <a:tr h="1069980">
                <a:tc>
                  <a:txBody>
                    <a:bodyPr/>
                    <a:lstStyle/>
                    <a:p>
                      <a:r>
                        <a:rPr lang="en-US" sz="3600" dirty="0" err="1">
                          <a:latin typeface="Cambria" panose="02040503050406030204" pitchFamily="18" charset="0"/>
                        </a:rPr>
                        <a:t>Làng</a:t>
                      </a:r>
                      <a:r>
                        <a:rPr lang="en-US" sz="36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Cambria" panose="02040503050406030204" pitchFamily="18" charset="0"/>
                        </a:rPr>
                        <a:t>quê</a:t>
                      </a:r>
                      <a:r>
                        <a:rPr lang="en-US" sz="36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Cambria" panose="02040503050406030204" pitchFamily="18" charset="0"/>
                        </a:rPr>
                        <a:t>truyền</a:t>
                      </a:r>
                      <a:r>
                        <a:rPr lang="en-US" sz="36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Cambria" panose="02040503050406030204" pitchFamily="18" charset="0"/>
                        </a:rPr>
                        <a:t>thống</a:t>
                      </a:r>
                      <a:endParaRPr lang="en-US" sz="3600" dirty="0"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D3A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latin typeface="Cambria" panose="02040503050406030204" pitchFamily="18" charset="0"/>
                        </a:rPr>
                        <a:t> 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A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2219983"/>
                  </a:ext>
                </a:extLst>
              </a:tr>
              <a:tr h="1069980">
                <a:tc>
                  <a:txBody>
                    <a:bodyPr/>
                    <a:lstStyle/>
                    <a:p>
                      <a:r>
                        <a:rPr lang="en-US" sz="3600" dirty="0" err="1">
                          <a:latin typeface="Cambria" panose="02040503050406030204" pitchFamily="18" charset="0"/>
                        </a:rPr>
                        <a:t>Nhà</a:t>
                      </a:r>
                      <a:r>
                        <a:rPr lang="en-US" sz="3600" dirty="0">
                          <a:latin typeface="Cambria" panose="02040503050406030204" pitchFamily="18" charset="0"/>
                        </a:rPr>
                        <a:t> ở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D3A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latin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A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3873337"/>
                  </a:ext>
                </a:extLst>
              </a:tr>
              <a:tr h="1069980">
                <a:tc>
                  <a:txBody>
                    <a:bodyPr/>
                    <a:lstStyle/>
                    <a:p>
                      <a:r>
                        <a:rPr lang="en-US" sz="3600" dirty="0" err="1">
                          <a:latin typeface="Cambria" panose="02040503050406030204" pitchFamily="18" charset="0"/>
                        </a:rPr>
                        <a:t>Lễ</a:t>
                      </a:r>
                      <a:r>
                        <a:rPr lang="en-US" sz="36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Cambria" panose="02040503050406030204" pitchFamily="18" charset="0"/>
                        </a:rPr>
                        <a:t>hội</a:t>
                      </a:r>
                      <a:endParaRPr lang="en-US" sz="3600" dirty="0"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D3A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latin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A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132644"/>
                  </a:ext>
                </a:extLst>
              </a:tr>
            </a:tbl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C648B551-2852-AE35-0315-90D029882A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63862" y="517135"/>
            <a:ext cx="1291914" cy="16780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02313A5-A123-5A4C-BDB9-75BC233084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3054" y="7837251"/>
            <a:ext cx="5505036" cy="16780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994BA95-718D-5E9B-B32C-EEA153BCC0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2956" y="-1061250"/>
            <a:ext cx="2442288" cy="744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534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57D96E9C-1233-A88D-4AAA-DEEFBE482DA6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65667" y="372017"/>
          <a:ext cx="10930466" cy="62317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65400">
                  <a:extLst>
                    <a:ext uri="{9D8B030D-6E8A-4147-A177-3AD203B41FA5}">
                      <a16:colId xmlns:a16="http://schemas.microsoft.com/office/drawing/2014/main" val="3562764704"/>
                    </a:ext>
                  </a:extLst>
                </a:gridCol>
                <a:gridCol w="8365066">
                  <a:extLst>
                    <a:ext uri="{9D8B030D-6E8A-4147-A177-3AD203B41FA5}">
                      <a16:colId xmlns:a16="http://schemas.microsoft.com/office/drawing/2014/main" val="4032012169"/>
                    </a:ext>
                  </a:extLst>
                </a:gridCol>
              </a:tblGrid>
              <a:tr h="72865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Cambria" panose="02040503050406030204" pitchFamily="18" charset="0"/>
                        </a:rPr>
                        <a:t>Một</a:t>
                      </a:r>
                      <a:r>
                        <a:rPr lang="en-US" sz="32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</a:rPr>
                        <a:t>số</a:t>
                      </a:r>
                      <a:r>
                        <a:rPr lang="en-US" sz="32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</a:rPr>
                        <a:t>nét</a:t>
                      </a:r>
                      <a:r>
                        <a:rPr lang="en-US" sz="3200" dirty="0">
                          <a:latin typeface="Cambria" panose="020405030504060302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3200" dirty="0" err="1">
                          <a:latin typeface="Cambria" panose="02040503050406030204" pitchFamily="18" charset="0"/>
                        </a:rPr>
                        <a:t>văn</a:t>
                      </a:r>
                      <a:r>
                        <a:rPr lang="en-US" sz="32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</a:rPr>
                        <a:t>hóa</a:t>
                      </a:r>
                      <a:endParaRPr lang="en-US" sz="3200" dirty="0"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993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Cambria" panose="02040503050406030204" pitchFamily="18" charset="0"/>
                        </a:rPr>
                        <a:t>Đặc</a:t>
                      </a:r>
                      <a:r>
                        <a:rPr lang="en-US" sz="32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</a:rPr>
                        <a:t>điểm</a:t>
                      </a:r>
                      <a:endParaRPr lang="en-US" sz="3200" dirty="0"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993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5894803"/>
                  </a:ext>
                </a:extLst>
              </a:tr>
              <a:tr h="1338500">
                <a:tc>
                  <a:txBody>
                    <a:bodyPr/>
                    <a:lstStyle/>
                    <a:p>
                      <a:pPr algn="l"/>
                      <a:r>
                        <a:rPr lang="en-US" sz="3200" dirty="0" err="1">
                          <a:latin typeface="Cambria" panose="02040503050406030204" pitchFamily="18" charset="0"/>
                        </a:rPr>
                        <a:t>Làng</a:t>
                      </a:r>
                      <a:r>
                        <a:rPr lang="en-US" sz="32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</a:rPr>
                        <a:t>quê</a:t>
                      </a:r>
                      <a:r>
                        <a:rPr lang="en-US" sz="32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</a:rPr>
                        <a:t>truyền</a:t>
                      </a:r>
                      <a:r>
                        <a:rPr lang="en-US" sz="32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</a:rPr>
                        <a:t>thống</a:t>
                      </a:r>
                      <a:endParaRPr lang="en-US" sz="3200" dirty="0">
                        <a:latin typeface="Cambria" panose="02040503050406030204" pitchFamily="18" charset="0"/>
                      </a:endParaRPr>
                    </a:p>
                    <a:p>
                      <a:pPr algn="l"/>
                      <a:endParaRPr lang="en-US" sz="3200" dirty="0"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D3A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latin typeface="Cambria" panose="02040503050406030204" pitchFamily="18" charset="0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A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2219983"/>
                  </a:ext>
                </a:extLst>
              </a:tr>
              <a:tr h="1568277">
                <a:tc>
                  <a:txBody>
                    <a:bodyPr/>
                    <a:lstStyle/>
                    <a:p>
                      <a:pPr algn="l"/>
                      <a:endParaRPr lang="en-US" sz="3200" dirty="0">
                        <a:latin typeface="Cambria" panose="02040503050406030204" pitchFamily="18" charset="0"/>
                      </a:endParaRPr>
                    </a:p>
                    <a:p>
                      <a:pPr algn="l"/>
                      <a:endParaRPr lang="en-US" sz="3200" dirty="0">
                        <a:latin typeface="Cambria" panose="02040503050406030204" pitchFamily="18" charset="0"/>
                      </a:endParaRPr>
                    </a:p>
                    <a:p>
                      <a:pPr algn="l"/>
                      <a:r>
                        <a:rPr lang="en-US" sz="3200" dirty="0" err="1">
                          <a:latin typeface="Cambria" panose="02040503050406030204" pitchFamily="18" charset="0"/>
                        </a:rPr>
                        <a:t>Nhà</a:t>
                      </a:r>
                      <a:r>
                        <a:rPr lang="en-US" sz="3200" dirty="0">
                          <a:latin typeface="Cambria" panose="02040503050406030204" pitchFamily="18" charset="0"/>
                        </a:rPr>
                        <a:t> ở</a:t>
                      </a:r>
                    </a:p>
                    <a:p>
                      <a:pPr algn="l"/>
                      <a:endParaRPr lang="en-US" sz="3200" dirty="0"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D3A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800" dirty="0"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A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3873337"/>
                  </a:ext>
                </a:extLst>
              </a:tr>
              <a:tr h="1568277">
                <a:tc>
                  <a:txBody>
                    <a:bodyPr/>
                    <a:lstStyle/>
                    <a:p>
                      <a:pPr algn="l"/>
                      <a:r>
                        <a:rPr lang="en-US" sz="3200" dirty="0" err="1">
                          <a:latin typeface="Cambria" panose="02040503050406030204" pitchFamily="18" charset="0"/>
                        </a:rPr>
                        <a:t>Lễ</a:t>
                      </a:r>
                      <a:r>
                        <a:rPr lang="en-US" sz="32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</a:rPr>
                        <a:t>hội</a:t>
                      </a:r>
                      <a:endParaRPr lang="en-US" sz="3200" dirty="0"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D3A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800" dirty="0"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A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132644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C34A8B8F-FE45-3D19-C492-578F61192290}"/>
              </a:ext>
            </a:extLst>
          </p:cNvPr>
          <p:cNvSpPr txBox="1"/>
          <p:nvPr/>
        </p:nvSpPr>
        <p:spPr>
          <a:xfrm>
            <a:off x="3268132" y="1601893"/>
            <a:ext cx="80953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latin typeface="Cambria" panose="02040503050406030204" pitchFamily="18" charset="0"/>
              </a:rPr>
              <a:t>-</a:t>
            </a:r>
            <a:r>
              <a:rPr kumimoji="0" lang="vi-VN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cs typeface="+mn-cs"/>
              </a:rPr>
              <a:t> Ở các làng quê truyền thống Bắc Bộ thường có luỹ tre xanh, cổng làng, cây đa, giếng nước, sân đình.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cs typeface="+mn-cs"/>
              </a:rPr>
              <a:t>- Một số làng còn có đền, chùa, miếu,...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BDC63C9-EB10-2BE3-9FE0-02DC90D0CF54}"/>
              </a:ext>
            </a:extLst>
          </p:cNvPr>
          <p:cNvSpPr txBox="1"/>
          <p:nvPr/>
        </p:nvSpPr>
        <p:spPr>
          <a:xfrm>
            <a:off x="3098800" y="2986888"/>
            <a:ext cx="809535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dirty="0">
                <a:latin typeface="Cambria" panose="02040503050406030204" pitchFamily="18" charset="0"/>
              </a:rPr>
              <a:t>- Nhà ở truyền thống thường được đắp bằng đất hoặc xây bằng gạch, mái lợp lá hoặc ngói; có 3 gian.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dirty="0">
                <a:latin typeface="Cambria" panose="02040503050406030204" pitchFamily="18" charset="0"/>
              </a:rPr>
              <a:t>- Hiện nay, nhà ở có sự thay đổi theo hướng hiện đại và tiện nghi hơn.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2A8F7A-064D-3B4A-44EE-65FB15052B7C}"/>
              </a:ext>
            </a:extLst>
          </p:cNvPr>
          <p:cNvSpPr txBox="1"/>
          <p:nvPr/>
        </p:nvSpPr>
        <p:spPr>
          <a:xfrm>
            <a:off x="3098800" y="5100988"/>
            <a:ext cx="80953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dirty="0">
                <a:latin typeface="Cambria" panose="02040503050406030204" pitchFamily="18" charset="0"/>
              </a:rPr>
              <a:t>Các lễ hội thường được tổ chức vào mùa xuân để cầu cho mọi người đều được mạnh khoẻ, mùa màng bội thu....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941809-8EE2-B3A1-288D-C2125815B6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63862" y="517135"/>
            <a:ext cx="1291914" cy="16780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069FD5E-1579-E89A-B2C3-DE7D3FFEB1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3054" y="7837251"/>
            <a:ext cx="5505036" cy="16780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77937F0-BA51-6FFA-D5D0-6CB153D0B0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2956" y="-1061250"/>
            <a:ext cx="2442288" cy="744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211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53BFE084-50C7-EC83-CCAB-3BBF1B9EBC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F128EA7-A07B-D5F5-A5C9-2F9706B837F6}"/>
              </a:ext>
            </a:extLst>
          </p:cNvPr>
          <p:cNvGrpSpPr/>
          <p:nvPr/>
        </p:nvGrpSpPr>
        <p:grpSpPr>
          <a:xfrm>
            <a:off x="1924329" y="960120"/>
            <a:ext cx="8404300" cy="4922520"/>
            <a:chOff x="1924329" y="960120"/>
            <a:chExt cx="8404300" cy="4922520"/>
          </a:xfrm>
        </p:grpSpPr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02A2F109-18B2-3079-6A25-B6C6AF625E81}"/>
                </a:ext>
              </a:extLst>
            </p:cNvPr>
            <p:cNvGrpSpPr/>
            <p:nvPr/>
          </p:nvGrpSpPr>
          <p:grpSpPr>
            <a:xfrm>
              <a:off x="1924329" y="2133600"/>
              <a:ext cx="8404300" cy="3749040"/>
              <a:chOff x="924877" y="2255520"/>
              <a:chExt cx="10211753" cy="3520440"/>
            </a:xfrm>
          </p:grpSpPr>
          <p:sp>
            <p:nvSpPr>
              <p:cNvPr id="10" name="矩形: 圆角 9">
                <a:extLst>
                  <a:ext uri="{FF2B5EF4-FFF2-40B4-BE49-F238E27FC236}">
                    <a16:creationId xmlns:a16="http://schemas.microsoft.com/office/drawing/2014/main" id="{C7255D0C-C060-2E54-5603-6DD824900FDB}"/>
                  </a:ext>
                </a:extLst>
              </p:cNvPr>
              <p:cNvSpPr/>
              <p:nvPr/>
            </p:nvSpPr>
            <p:spPr>
              <a:xfrm>
                <a:off x="1055369" y="2484120"/>
                <a:ext cx="10081261" cy="329184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622ADDA8-D98A-2CD9-A41B-07DE2B9460D8}"/>
                  </a:ext>
                </a:extLst>
              </p:cNvPr>
              <p:cNvSpPr/>
              <p:nvPr/>
            </p:nvSpPr>
            <p:spPr>
              <a:xfrm>
                <a:off x="924877" y="2255520"/>
                <a:ext cx="10081261" cy="3291840"/>
              </a:xfrm>
              <a:prstGeom prst="roundRect">
                <a:avLst/>
              </a:prstGeom>
              <a:solidFill>
                <a:srgbClr val="FFFFFF"/>
              </a:solidFill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  <p:grpSp>
          <p:nvGrpSpPr>
            <p:cNvPr id="57" name="组合 56">
              <a:extLst>
                <a:ext uri="{FF2B5EF4-FFF2-40B4-BE49-F238E27FC236}">
                  <a16:creationId xmlns:a16="http://schemas.microsoft.com/office/drawing/2014/main" id="{FF270CC3-E0C5-1053-C853-DD883795E600}"/>
                </a:ext>
              </a:extLst>
            </p:cNvPr>
            <p:cNvGrpSpPr/>
            <p:nvPr/>
          </p:nvGrpSpPr>
          <p:grpSpPr>
            <a:xfrm>
              <a:off x="3522156" y="960120"/>
              <a:ext cx="5085945" cy="1489249"/>
              <a:chOff x="3614379" y="1112520"/>
              <a:chExt cx="5085945" cy="1489249"/>
            </a:xfrm>
          </p:grpSpPr>
          <p:sp>
            <p:nvSpPr>
              <p:cNvPr id="56" name="矩形: 圆角 55">
                <a:extLst>
                  <a:ext uri="{FF2B5EF4-FFF2-40B4-BE49-F238E27FC236}">
                    <a16:creationId xmlns:a16="http://schemas.microsoft.com/office/drawing/2014/main" id="{32BA3EA3-3F33-41B4-8BDE-F26B65E69E00}"/>
                  </a:ext>
                </a:extLst>
              </p:cNvPr>
              <p:cNvSpPr/>
              <p:nvPr/>
            </p:nvSpPr>
            <p:spPr>
              <a:xfrm>
                <a:off x="3737083" y="1233373"/>
                <a:ext cx="4963241" cy="647700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8" name="矩形: 圆角 7">
                <a:extLst>
                  <a:ext uri="{FF2B5EF4-FFF2-40B4-BE49-F238E27FC236}">
                    <a16:creationId xmlns:a16="http://schemas.microsoft.com/office/drawing/2014/main" id="{F109CC2C-841A-A7A8-9377-9F1DB9AE450D}"/>
                  </a:ext>
                </a:extLst>
              </p:cNvPr>
              <p:cNvSpPr/>
              <p:nvPr/>
            </p:nvSpPr>
            <p:spPr>
              <a:xfrm>
                <a:off x="3614379" y="1112520"/>
                <a:ext cx="4963241" cy="64770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38" name="椭圆 37">
                <a:extLst>
                  <a:ext uri="{FF2B5EF4-FFF2-40B4-BE49-F238E27FC236}">
                    <a16:creationId xmlns:a16="http://schemas.microsoft.com/office/drawing/2014/main" id="{FFD64F01-7EEF-CC17-DF96-BE05C2520B88}"/>
                  </a:ext>
                </a:extLst>
              </p:cNvPr>
              <p:cNvSpPr/>
              <p:nvPr/>
            </p:nvSpPr>
            <p:spPr>
              <a:xfrm>
                <a:off x="3788387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39" name="椭圆 38">
                <a:extLst>
                  <a:ext uri="{FF2B5EF4-FFF2-40B4-BE49-F238E27FC236}">
                    <a16:creationId xmlns:a16="http://schemas.microsoft.com/office/drawing/2014/main" id="{9AA63381-6A9C-A01D-0FC9-82C4B7052E7F}"/>
                  </a:ext>
                </a:extLst>
              </p:cNvPr>
              <p:cNvSpPr/>
              <p:nvPr/>
            </p:nvSpPr>
            <p:spPr>
              <a:xfrm>
                <a:off x="8190392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cxnSp>
            <p:nvCxnSpPr>
              <p:cNvPr id="41" name="直接连接符 40">
                <a:extLst>
                  <a:ext uri="{FF2B5EF4-FFF2-40B4-BE49-F238E27FC236}">
                    <a16:creationId xmlns:a16="http://schemas.microsoft.com/office/drawing/2014/main" id="{934C264E-8124-6778-A1B9-6B4ECBCC6AE6}"/>
                  </a:ext>
                </a:extLst>
              </p:cNvPr>
              <p:cNvCxnSpPr>
                <a:stCxn id="38" idx="0"/>
              </p:cNvCxnSpPr>
              <p:nvPr/>
            </p:nvCxnSpPr>
            <p:spPr>
              <a:xfrm>
                <a:off x="3875556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接连接符 41">
                <a:extLst>
                  <a:ext uri="{FF2B5EF4-FFF2-40B4-BE49-F238E27FC236}">
                    <a16:creationId xmlns:a16="http://schemas.microsoft.com/office/drawing/2014/main" id="{4A9C92C3-4FCC-46CD-65EA-670148ADEF7D}"/>
                  </a:ext>
                </a:extLst>
              </p:cNvPr>
              <p:cNvCxnSpPr/>
              <p:nvPr/>
            </p:nvCxnSpPr>
            <p:spPr>
              <a:xfrm>
                <a:off x="8277561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id="{313D3C8B-99C8-35E9-1D29-FD39C7BE5596}"/>
                  </a:ext>
                </a:extLst>
              </p:cNvPr>
              <p:cNvSpPr/>
              <p:nvPr/>
            </p:nvSpPr>
            <p:spPr>
              <a:xfrm>
                <a:off x="3788387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44" name="椭圆 43">
                <a:extLst>
                  <a:ext uri="{FF2B5EF4-FFF2-40B4-BE49-F238E27FC236}">
                    <a16:creationId xmlns:a16="http://schemas.microsoft.com/office/drawing/2014/main" id="{2C81A2AD-1631-7EF4-3511-ED402A5C7EB5}"/>
                  </a:ext>
                </a:extLst>
              </p:cNvPr>
              <p:cNvSpPr/>
              <p:nvPr/>
            </p:nvSpPr>
            <p:spPr>
              <a:xfrm>
                <a:off x="8190392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</p:grpSp>
      <p:pic>
        <p:nvPicPr>
          <p:cNvPr id="16" name="图片 15">
            <a:extLst>
              <a:ext uri="{FF2B5EF4-FFF2-40B4-BE49-F238E27FC236}">
                <a16:creationId xmlns:a16="http://schemas.microsoft.com/office/drawing/2014/main" id="{78AC07EB-3ECC-6D49-AFC6-E39B2BEE74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398" y="2839400"/>
            <a:ext cx="5237573" cy="523757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FFC82A8-6C3C-3A46-1407-D6923232FF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572" y="4411212"/>
            <a:ext cx="4139802" cy="25685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9933AC6-3C36-A3FE-DAD9-656555182E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0125" y="1963946"/>
            <a:ext cx="9480102" cy="44321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902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75AFB57A-944E-B4C9-15BF-3B18F4B402DE}"/>
              </a:ext>
            </a:extLst>
          </p:cNvPr>
          <p:cNvGrpSpPr/>
          <p:nvPr/>
        </p:nvGrpSpPr>
        <p:grpSpPr>
          <a:xfrm>
            <a:off x="314538" y="-237433"/>
            <a:ext cx="7095433" cy="7095433"/>
            <a:chOff x="6576608" y="-237433"/>
            <a:chExt cx="7095433" cy="7095433"/>
          </a:xfrm>
        </p:grpSpPr>
        <p:pic>
          <p:nvPicPr>
            <p:cNvPr id="4" name="图片 5">
              <a:extLst>
                <a:ext uri="{FF2B5EF4-FFF2-40B4-BE49-F238E27FC236}">
                  <a16:creationId xmlns:a16="http://schemas.microsoft.com/office/drawing/2014/main" id="{60215D5D-F92C-3DF3-5DE8-B5314088E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76608" y="-237433"/>
              <a:ext cx="7095433" cy="709543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803AD19-B78D-107B-1CC1-524E82DE985E}"/>
                </a:ext>
              </a:extLst>
            </p:cNvPr>
            <p:cNvSpPr txBox="1"/>
            <p:nvPr/>
          </p:nvSpPr>
          <p:spPr>
            <a:xfrm>
              <a:off x="7217167" y="1690062"/>
              <a:ext cx="5895706" cy="34778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Sưu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tầm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tranh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ảnh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về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làng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quê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ở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vùng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Đồng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bằn</a:t>
              </a:r>
              <a:r>
                <a:rPr lang="en-US" sz="44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g </a:t>
              </a:r>
              <a:r>
                <a:rPr lang="en-US" sz="44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Bắc</a:t>
              </a:r>
              <a:r>
                <a:rPr lang="en-US" sz="44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bộ</a:t>
              </a:r>
              <a:r>
                <a:rPr lang="en-US" sz="44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ngày</a:t>
              </a:r>
              <a:r>
                <a:rPr lang="en-US" sz="44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nay </a:t>
              </a:r>
              <a:r>
                <a:rPr lang="en-US" sz="44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và</a:t>
              </a:r>
              <a:r>
                <a:rPr lang="en-US" sz="44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giới</a:t>
              </a:r>
              <a:r>
                <a:rPr lang="en-US" sz="44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thiệu</a:t>
              </a:r>
              <a:r>
                <a:rPr lang="en-US" sz="44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với</a:t>
              </a:r>
              <a:r>
                <a:rPr lang="en-US" sz="44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thầy</a:t>
              </a:r>
              <a:r>
                <a:rPr lang="en-US" sz="44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cô</a:t>
              </a:r>
              <a:r>
                <a:rPr lang="en-US" sz="44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giáo</a:t>
              </a:r>
              <a:r>
                <a:rPr lang="en-US" sz="44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và</a:t>
              </a:r>
              <a:r>
                <a:rPr lang="en-US" sz="44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các</a:t>
              </a:r>
              <a:r>
                <a:rPr lang="en-US" sz="44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bạn</a:t>
              </a:r>
              <a:r>
                <a:rPr lang="en-US" sz="44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.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1CACB179-AC8B-3D82-BD98-20382508DE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7338" y="1493615"/>
            <a:ext cx="4910124" cy="511038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A29A61F-34A4-C9F5-F2BD-E71FEAC29A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63862" y="517135"/>
            <a:ext cx="1291914" cy="16780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EE71CA4-7E5A-C257-569C-D905085B9B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3054" y="7837251"/>
            <a:ext cx="5505036" cy="16780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BDED324-DB92-E62A-01CA-3BD686BD2D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2956" y="-1061250"/>
            <a:ext cx="2442288" cy="744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18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63904CE0-F068-A48E-5DD9-68885269DFFB}"/>
              </a:ext>
            </a:extLst>
          </p:cNvPr>
          <p:cNvGrpSpPr/>
          <p:nvPr/>
        </p:nvGrpSpPr>
        <p:grpSpPr>
          <a:xfrm>
            <a:off x="6730999" y="1644916"/>
            <a:ext cx="4937704" cy="3125329"/>
            <a:chOff x="6617302" y="218504"/>
            <a:chExt cx="7095433" cy="4491068"/>
          </a:xfrm>
        </p:grpSpPr>
        <p:pic>
          <p:nvPicPr>
            <p:cNvPr id="4" name="图片 5">
              <a:extLst>
                <a:ext uri="{FF2B5EF4-FFF2-40B4-BE49-F238E27FC236}">
                  <a16:creationId xmlns:a16="http://schemas.microsoft.com/office/drawing/2014/main" id="{8B4B2FFF-DDF9-77B9-5AC0-CFD613469C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7302" y="218504"/>
              <a:ext cx="7095433" cy="4491068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C953F46-EEFA-82CA-E53C-1B382BD276AE}"/>
                </a:ext>
              </a:extLst>
            </p:cNvPr>
            <p:cNvSpPr txBox="1"/>
            <p:nvPr/>
          </p:nvSpPr>
          <p:spPr>
            <a:xfrm>
              <a:off x="7217167" y="1690063"/>
              <a:ext cx="5895706" cy="15479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ảnh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thôn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miền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Bắc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năm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1953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F2824A29-1FDD-B6A9-EE2E-26B59B445D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63862" y="517135"/>
            <a:ext cx="1291914" cy="16780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83F23B-B822-E069-A01B-3DD71D36C4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3054" y="7837251"/>
            <a:ext cx="5505036" cy="16780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0AB0068-1DC6-E0E9-5A58-7D9DB788A3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2956" y="-1061250"/>
            <a:ext cx="2442288" cy="744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007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53BFE084-50C7-EC83-CCAB-3BBF1B9EBC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02A2F109-18B2-3079-6A25-B6C6AF625E81}"/>
              </a:ext>
            </a:extLst>
          </p:cNvPr>
          <p:cNvGrpSpPr/>
          <p:nvPr/>
        </p:nvGrpSpPr>
        <p:grpSpPr>
          <a:xfrm>
            <a:off x="1777372" y="691724"/>
            <a:ext cx="9701614" cy="4502938"/>
            <a:chOff x="924877" y="2255520"/>
            <a:chExt cx="10211753" cy="3520440"/>
          </a:xfrm>
        </p:grpSpPr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id="{C7255D0C-C060-2E54-5603-6DD824900FDB}"/>
                </a:ext>
              </a:extLst>
            </p:cNvPr>
            <p:cNvSpPr/>
            <p:nvPr/>
          </p:nvSpPr>
          <p:spPr>
            <a:xfrm>
              <a:off x="1055369" y="2484120"/>
              <a:ext cx="10081261" cy="3291840"/>
            </a:xfrm>
            <a:prstGeom prst="roundRect">
              <a:avLst/>
            </a:prstGeom>
            <a:solidFill>
              <a:srgbClr val="FD99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cs typeface="+mn-cs"/>
              </a:endParaRPr>
            </a:p>
          </p:txBody>
        </p:sp>
        <p:sp>
          <p:nvSpPr>
            <p:cNvPr id="12" name="矩形: 圆角 11">
              <a:extLst>
                <a:ext uri="{FF2B5EF4-FFF2-40B4-BE49-F238E27FC236}">
                  <a16:creationId xmlns:a16="http://schemas.microsoft.com/office/drawing/2014/main" id="{622ADDA8-D98A-2CD9-A41B-07DE2B9460D8}"/>
                </a:ext>
              </a:extLst>
            </p:cNvPr>
            <p:cNvSpPr/>
            <p:nvPr/>
          </p:nvSpPr>
          <p:spPr>
            <a:xfrm>
              <a:off x="924877" y="2255520"/>
              <a:ext cx="10081261" cy="3291840"/>
            </a:xfrm>
            <a:prstGeom prst="roundRect">
              <a:avLst/>
            </a:prstGeom>
            <a:solidFill>
              <a:srgbClr val="FFFFFF"/>
            </a:solidFill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cs typeface="+mn-cs"/>
              </a:endParaRPr>
            </a:p>
          </p:txBody>
        </p:sp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1FFC82A8-6C3C-3A46-1407-D6923232FF9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3159" y="3485046"/>
            <a:ext cx="6065013" cy="376299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8D01B1E-1678-1D9B-BC34-004D1D4043A8}"/>
              </a:ext>
            </a:extLst>
          </p:cNvPr>
          <p:cNvSpPr txBox="1"/>
          <p:nvPr/>
        </p:nvSpPr>
        <p:spPr>
          <a:xfrm>
            <a:off x="2417344" y="1797969"/>
            <a:ext cx="8788739" cy="1998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Chia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sẻ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học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với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người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thân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Chuẩn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bị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mới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D2219B9-C35F-EEB1-F6E0-A803719E4C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6288" y="582796"/>
            <a:ext cx="4986960" cy="23532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3570728-4FAB-8A8F-10D0-F7374EA082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763862" y="517135"/>
            <a:ext cx="1291914" cy="16780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B78F3F6-4CF0-078E-D46D-7FECDDB344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13054" y="7837251"/>
            <a:ext cx="5505036" cy="16780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1B4F30-66F1-28A0-34F2-FF2244DB6F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32956" y="-1061250"/>
            <a:ext cx="2442288" cy="7444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00814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4A4D5A5-F8B4-4C74-9CCC-A7938A1286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534" y="659871"/>
            <a:ext cx="8266056" cy="553825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917DFE5-E7B7-A959-FD1F-EA37864D2752}"/>
              </a:ext>
            </a:extLst>
          </p:cNvPr>
          <p:cNvSpPr txBox="1"/>
          <p:nvPr/>
        </p:nvSpPr>
        <p:spPr>
          <a:xfrm>
            <a:off x="8856133" y="1443840"/>
            <a:ext cx="2797967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3600" noProof="0" dirty="0">
                <a:solidFill>
                  <a:prstClr val="black"/>
                </a:solidFill>
                <a:latin typeface="Cambria" panose="02040503050406030204" pitchFamily="18" charset="0"/>
              </a:rPr>
              <a:t>Quan </a:t>
            </a:r>
            <a:r>
              <a:rPr lang="en-US" sz="3600" noProof="0" dirty="0" err="1">
                <a:solidFill>
                  <a:prstClr val="black"/>
                </a:solidFill>
                <a:latin typeface="Cambria" panose="02040503050406030204" pitchFamily="18" charset="0"/>
              </a:rPr>
              <a:t>sát</a:t>
            </a:r>
            <a:r>
              <a:rPr lang="en-US" sz="3600" noProof="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noProof="0" dirty="0" err="1">
                <a:solidFill>
                  <a:prstClr val="black"/>
                </a:solidFill>
                <a:latin typeface="Cambria" panose="02040503050406030204" pitchFamily="18" charset="0"/>
              </a:rPr>
              <a:t>hình</a:t>
            </a:r>
            <a:r>
              <a:rPr lang="en-US" sz="3600" noProof="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noProof="0" dirty="0" err="1">
                <a:solidFill>
                  <a:prstClr val="black"/>
                </a:solidFill>
                <a:latin typeface="Cambria" panose="02040503050406030204" pitchFamily="18" charset="0"/>
              </a:rPr>
              <a:t>ảnh</a:t>
            </a:r>
            <a:r>
              <a:rPr lang="en-US" sz="3600" noProof="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noProof="0" dirty="0" err="1">
                <a:solidFill>
                  <a:prstClr val="black"/>
                </a:solidFill>
                <a:latin typeface="Cambria" panose="02040503050406030204" pitchFamily="18" charset="0"/>
              </a:rPr>
              <a:t>và</a:t>
            </a:r>
            <a:r>
              <a:rPr lang="en-US" sz="3600" noProof="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noProof="0" dirty="0" err="1">
                <a:solidFill>
                  <a:prstClr val="black"/>
                </a:solidFill>
                <a:latin typeface="Cambria" panose="02040503050406030204" pitchFamily="18" charset="0"/>
              </a:rPr>
              <a:t>nêu</a:t>
            </a:r>
            <a:r>
              <a:rPr lang="en-US" sz="3600" noProof="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noProof="0" dirty="0" err="1">
                <a:solidFill>
                  <a:prstClr val="black"/>
                </a:solidFill>
                <a:latin typeface="Cambria" panose="02040503050406030204" pitchFamily="18" charset="0"/>
              </a:rPr>
              <a:t>những</a:t>
            </a:r>
            <a:r>
              <a:rPr lang="en-US" sz="3600" noProof="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noProof="0" dirty="0" err="1">
                <a:solidFill>
                  <a:prstClr val="black"/>
                </a:solidFill>
                <a:latin typeface="Cambria" panose="02040503050406030204" pitchFamily="18" charset="0"/>
              </a:rPr>
              <a:t>nét</a:t>
            </a:r>
            <a:r>
              <a:rPr lang="en-US" sz="3600" noProof="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noProof="0" dirty="0" err="1">
                <a:solidFill>
                  <a:prstClr val="black"/>
                </a:solidFill>
                <a:latin typeface="Cambria" panose="02040503050406030204" pitchFamily="18" charset="0"/>
              </a:rPr>
              <a:t>nổi</a:t>
            </a:r>
            <a:r>
              <a:rPr lang="en-US" sz="3600" noProof="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noProof="0" dirty="0" err="1">
                <a:solidFill>
                  <a:prstClr val="black"/>
                </a:solidFill>
                <a:latin typeface="Cambria" panose="02040503050406030204" pitchFamily="18" charset="0"/>
              </a:rPr>
              <a:t>bật</a:t>
            </a:r>
            <a:r>
              <a:rPr lang="en-US" sz="3600" noProof="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noProof="0" dirty="0" err="1">
                <a:solidFill>
                  <a:prstClr val="black"/>
                </a:solidFill>
                <a:latin typeface="Cambria" panose="02040503050406030204" pitchFamily="18" charset="0"/>
              </a:rPr>
              <a:t>của</a:t>
            </a:r>
            <a:r>
              <a:rPr lang="en-US" sz="3600" noProof="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noProof="0" dirty="0" err="1">
                <a:solidFill>
                  <a:prstClr val="black"/>
                </a:solidFill>
                <a:latin typeface="Cambria" panose="02040503050406030204" pitchFamily="18" charset="0"/>
              </a:rPr>
              <a:t>làng</a:t>
            </a:r>
            <a:r>
              <a:rPr lang="en-US" sz="3600" noProof="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noProof="0" dirty="0" err="1">
                <a:solidFill>
                  <a:prstClr val="black"/>
                </a:solidFill>
                <a:latin typeface="Cambria" panose="02040503050406030204" pitchFamily="18" charset="0"/>
              </a:rPr>
              <a:t>quê</a:t>
            </a:r>
            <a:r>
              <a:rPr lang="en-US" sz="3600" noProof="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noProof="0" dirty="0" err="1">
                <a:solidFill>
                  <a:prstClr val="black"/>
                </a:solidFill>
                <a:latin typeface="Cambria" panose="02040503050406030204" pitchFamily="18" charset="0"/>
              </a:rPr>
              <a:t>truyền</a:t>
            </a:r>
            <a:r>
              <a:rPr lang="en-US" sz="3600" noProof="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noProof="0" dirty="0" err="1">
                <a:solidFill>
                  <a:prstClr val="black"/>
                </a:solidFill>
                <a:latin typeface="Cambria" panose="02040503050406030204" pitchFamily="18" charset="0"/>
              </a:rPr>
              <a:t>thống</a:t>
            </a:r>
            <a:r>
              <a:rPr lang="en-US" sz="3600" noProof="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noProof="0" dirty="0" err="1">
                <a:solidFill>
                  <a:prstClr val="black"/>
                </a:solidFill>
                <a:latin typeface="Cambria" panose="02040503050406030204" pitchFamily="18" charset="0"/>
              </a:rPr>
              <a:t>Bắc</a:t>
            </a:r>
            <a:r>
              <a:rPr lang="en-US" sz="3600" noProof="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600" noProof="0" dirty="0" err="1">
                <a:solidFill>
                  <a:prstClr val="black"/>
                </a:solidFill>
                <a:latin typeface="Cambria" panose="02040503050406030204" pitchFamily="18" charset="0"/>
              </a:rPr>
              <a:t>Bộ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1648B9-8533-1907-86D8-471DE5BD35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63862" y="517135"/>
            <a:ext cx="1291914" cy="16780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6F2500D-24DC-1172-C093-74BBF91B6D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3054" y="7837251"/>
            <a:ext cx="5505036" cy="16780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3828E4E-CD1A-226B-FD72-F922E681A7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2956" y="-1061250"/>
            <a:ext cx="2442288" cy="744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865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53BFE084-50C7-EC83-CCAB-3BBF1B9EBC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96AAD07A-F75B-6B59-18BD-13DC7547EC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3262" y="-933595"/>
            <a:ext cx="4513611" cy="4513611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64839120-64DA-3CB7-7266-B7DD45CAA8BC}"/>
              </a:ext>
            </a:extLst>
          </p:cNvPr>
          <p:cNvGrpSpPr/>
          <p:nvPr/>
        </p:nvGrpSpPr>
        <p:grpSpPr>
          <a:xfrm>
            <a:off x="1823463" y="705455"/>
            <a:ext cx="9652351" cy="4702766"/>
            <a:chOff x="1055370" y="960120"/>
            <a:chExt cx="10211753" cy="4693920"/>
          </a:xfrm>
        </p:grpSpPr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02A2F109-18B2-3079-6A25-B6C6AF625E81}"/>
                </a:ext>
              </a:extLst>
            </p:cNvPr>
            <p:cNvGrpSpPr/>
            <p:nvPr/>
          </p:nvGrpSpPr>
          <p:grpSpPr>
            <a:xfrm>
              <a:off x="1055370" y="2133600"/>
              <a:ext cx="10211753" cy="3520440"/>
              <a:chOff x="924877" y="2255520"/>
              <a:chExt cx="10211753" cy="3520440"/>
            </a:xfrm>
          </p:grpSpPr>
          <p:sp>
            <p:nvSpPr>
              <p:cNvPr id="10" name="矩形: 圆角 9">
                <a:extLst>
                  <a:ext uri="{FF2B5EF4-FFF2-40B4-BE49-F238E27FC236}">
                    <a16:creationId xmlns:a16="http://schemas.microsoft.com/office/drawing/2014/main" id="{C7255D0C-C060-2E54-5603-6DD824900FDB}"/>
                  </a:ext>
                </a:extLst>
              </p:cNvPr>
              <p:cNvSpPr/>
              <p:nvPr/>
            </p:nvSpPr>
            <p:spPr>
              <a:xfrm>
                <a:off x="1055369" y="2484120"/>
                <a:ext cx="10081261" cy="329184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622ADDA8-D98A-2CD9-A41B-07DE2B9460D8}"/>
                  </a:ext>
                </a:extLst>
              </p:cNvPr>
              <p:cNvSpPr/>
              <p:nvPr/>
            </p:nvSpPr>
            <p:spPr>
              <a:xfrm>
                <a:off x="924877" y="2255520"/>
                <a:ext cx="10081261" cy="3291840"/>
              </a:xfrm>
              <a:prstGeom prst="roundRect">
                <a:avLst/>
              </a:prstGeom>
              <a:solidFill>
                <a:srgbClr val="FFFFFF"/>
              </a:solidFill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  <p:grpSp>
          <p:nvGrpSpPr>
            <p:cNvPr id="57" name="组合 56">
              <a:extLst>
                <a:ext uri="{FF2B5EF4-FFF2-40B4-BE49-F238E27FC236}">
                  <a16:creationId xmlns:a16="http://schemas.microsoft.com/office/drawing/2014/main" id="{FF270CC3-E0C5-1053-C853-DD883795E600}"/>
                </a:ext>
              </a:extLst>
            </p:cNvPr>
            <p:cNvGrpSpPr/>
            <p:nvPr/>
          </p:nvGrpSpPr>
          <p:grpSpPr>
            <a:xfrm>
              <a:off x="3614379" y="960120"/>
              <a:ext cx="5085945" cy="1489249"/>
              <a:chOff x="3614379" y="1112520"/>
              <a:chExt cx="5085945" cy="1489249"/>
            </a:xfrm>
          </p:grpSpPr>
          <p:sp>
            <p:nvSpPr>
              <p:cNvPr id="56" name="矩形: 圆角 55">
                <a:extLst>
                  <a:ext uri="{FF2B5EF4-FFF2-40B4-BE49-F238E27FC236}">
                    <a16:creationId xmlns:a16="http://schemas.microsoft.com/office/drawing/2014/main" id="{32BA3EA3-3F33-41B4-8BDE-F26B65E69E00}"/>
                  </a:ext>
                </a:extLst>
              </p:cNvPr>
              <p:cNvSpPr/>
              <p:nvPr/>
            </p:nvSpPr>
            <p:spPr>
              <a:xfrm>
                <a:off x="3737083" y="1233373"/>
                <a:ext cx="4963241" cy="647700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8" name="矩形: 圆角 7">
                <a:extLst>
                  <a:ext uri="{FF2B5EF4-FFF2-40B4-BE49-F238E27FC236}">
                    <a16:creationId xmlns:a16="http://schemas.microsoft.com/office/drawing/2014/main" id="{F109CC2C-841A-A7A8-9377-9F1DB9AE450D}"/>
                  </a:ext>
                </a:extLst>
              </p:cNvPr>
              <p:cNvSpPr/>
              <p:nvPr/>
            </p:nvSpPr>
            <p:spPr>
              <a:xfrm>
                <a:off x="3614379" y="1112520"/>
                <a:ext cx="4963241" cy="64770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LỊCH SỬ VÀ ĐỊA LÍ</a:t>
                </a:r>
              </a:p>
            </p:txBody>
          </p:sp>
          <p:sp>
            <p:nvSpPr>
              <p:cNvPr id="38" name="椭圆 37">
                <a:extLst>
                  <a:ext uri="{FF2B5EF4-FFF2-40B4-BE49-F238E27FC236}">
                    <a16:creationId xmlns:a16="http://schemas.microsoft.com/office/drawing/2014/main" id="{FFD64F01-7EEF-CC17-DF96-BE05C2520B88}"/>
                  </a:ext>
                </a:extLst>
              </p:cNvPr>
              <p:cNvSpPr/>
              <p:nvPr/>
            </p:nvSpPr>
            <p:spPr>
              <a:xfrm>
                <a:off x="3788387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39" name="椭圆 38">
                <a:extLst>
                  <a:ext uri="{FF2B5EF4-FFF2-40B4-BE49-F238E27FC236}">
                    <a16:creationId xmlns:a16="http://schemas.microsoft.com/office/drawing/2014/main" id="{9AA63381-6A9C-A01D-0FC9-82C4B7052E7F}"/>
                  </a:ext>
                </a:extLst>
              </p:cNvPr>
              <p:cNvSpPr/>
              <p:nvPr/>
            </p:nvSpPr>
            <p:spPr>
              <a:xfrm>
                <a:off x="8190392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cxnSp>
            <p:nvCxnSpPr>
              <p:cNvPr id="41" name="直接连接符 40">
                <a:extLst>
                  <a:ext uri="{FF2B5EF4-FFF2-40B4-BE49-F238E27FC236}">
                    <a16:creationId xmlns:a16="http://schemas.microsoft.com/office/drawing/2014/main" id="{934C264E-8124-6778-A1B9-6B4ECBCC6AE6}"/>
                  </a:ext>
                </a:extLst>
              </p:cNvPr>
              <p:cNvCxnSpPr>
                <a:stCxn id="38" idx="0"/>
              </p:cNvCxnSpPr>
              <p:nvPr/>
            </p:nvCxnSpPr>
            <p:spPr>
              <a:xfrm>
                <a:off x="3875556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接连接符 41">
                <a:extLst>
                  <a:ext uri="{FF2B5EF4-FFF2-40B4-BE49-F238E27FC236}">
                    <a16:creationId xmlns:a16="http://schemas.microsoft.com/office/drawing/2014/main" id="{4A9C92C3-4FCC-46CD-65EA-670148ADEF7D}"/>
                  </a:ext>
                </a:extLst>
              </p:cNvPr>
              <p:cNvCxnSpPr/>
              <p:nvPr/>
            </p:nvCxnSpPr>
            <p:spPr>
              <a:xfrm>
                <a:off x="8277561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id="{313D3C8B-99C8-35E9-1D29-FD39C7BE5596}"/>
                  </a:ext>
                </a:extLst>
              </p:cNvPr>
              <p:cNvSpPr/>
              <p:nvPr/>
            </p:nvSpPr>
            <p:spPr>
              <a:xfrm>
                <a:off x="3788387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44" name="椭圆 43">
                <a:extLst>
                  <a:ext uri="{FF2B5EF4-FFF2-40B4-BE49-F238E27FC236}">
                    <a16:creationId xmlns:a16="http://schemas.microsoft.com/office/drawing/2014/main" id="{2C81A2AD-1631-7EF4-3511-ED402A5C7EB5}"/>
                  </a:ext>
                </a:extLst>
              </p:cNvPr>
              <p:cNvSpPr/>
              <p:nvPr/>
            </p:nvSpPr>
            <p:spPr>
              <a:xfrm>
                <a:off x="8190392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</p:grpSp>
      <p:pic>
        <p:nvPicPr>
          <p:cNvPr id="55" name="图片 54">
            <a:extLst>
              <a:ext uri="{FF2B5EF4-FFF2-40B4-BE49-F238E27FC236}">
                <a16:creationId xmlns:a16="http://schemas.microsoft.com/office/drawing/2014/main" id="{FDFF2CD9-6DD3-9D9E-93F6-CA3BEC6671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994" y="3350235"/>
            <a:ext cx="3799305" cy="3799305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572264A0-9DBF-10FA-C1FB-01238ECAFB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0260" y="4236428"/>
            <a:ext cx="2996613" cy="25469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4C41AB2-3366-D44A-1C81-26A1D920F43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228" y="-280656"/>
            <a:ext cx="1406027" cy="14060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3FD92F5-CFA4-2B7A-B875-B57B3EDEBD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7470" y="2399715"/>
            <a:ext cx="9912955" cy="25666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17962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F5F2299-9832-9FF2-6236-339409150C1F}"/>
              </a:ext>
            </a:extLst>
          </p:cNvPr>
          <p:cNvSpPr txBox="1"/>
          <p:nvPr/>
        </p:nvSpPr>
        <p:spPr>
          <a:xfrm>
            <a:off x="646099" y="474467"/>
            <a:ext cx="11379200" cy="22261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243309"/>
            <a:r>
              <a:rPr lang="en-US" sz="3733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GHI VỞ</a:t>
            </a:r>
          </a:p>
          <a:p>
            <a:pPr defTabSz="243309"/>
            <a:r>
              <a:rPr lang="en-US" sz="3733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</a:t>
            </a:r>
            <a:r>
              <a:rPr lang="en-US" sz="3733" b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 Lễ </a:t>
            </a:r>
            <a:r>
              <a:rPr lang="en-US" sz="3733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hội</a:t>
            </a:r>
            <a:r>
              <a:rPr lang="en-US" sz="3733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</a:t>
            </a:r>
          </a:p>
          <a:p>
            <a:pPr defTabSz="243309"/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-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Đồng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bằng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Bắc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Bộ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nhiều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lễ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hội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Hội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Lim –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Bắc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Ninh,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Hội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Phủ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Giày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– Nam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Định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….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F07C57-68E9-CB6C-1C09-FC55145341E2}"/>
              </a:ext>
            </a:extLst>
          </p:cNvPr>
          <p:cNvSpPr txBox="1"/>
          <p:nvPr/>
        </p:nvSpPr>
        <p:spPr>
          <a:xfrm>
            <a:off x="593213" y="2700589"/>
            <a:ext cx="1125957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- </a:t>
            </a:r>
            <a:r>
              <a:rPr lang="vi-VN" sz="3200" dirty="0">
                <a:solidFill>
                  <a:schemeClr val="tx1"/>
                </a:solidFill>
                <a:latin typeface="Cambria" panose="02040503050406030204" pitchFamily="18" charset="0"/>
              </a:rPr>
              <a:t>Các lễ hội thường được tổ chức vào mùa xuân để cầu cho mọi người đều được mạnh khoẻ, mùa màng bội thu....</a:t>
            </a:r>
            <a:endParaRPr lang="en-US" sz="3200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2211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8">
            <a:extLst>
              <a:ext uri="{FF2B5EF4-FFF2-40B4-BE49-F238E27FC236}">
                <a16:creationId xmlns:a16="http://schemas.microsoft.com/office/drawing/2014/main" id="{DC0574C4-0467-8DA6-649B-9DCC57269D7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0"/>
            <a:ext cx="12192000" cy="688775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D42CCDE-C2EB-2425-1888-FE38DCB97D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52" y="-102078"/>
            <a:ext cx="1346627" cy="1346627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F69CA8D-8976-B5A7-55E3-E4AB3D8B8572}"/>
              </a:ext>
            </a:extLst>
          </p:cNvPr>
          <p:cNvSpPr/>
          <p:nvPr/>
        </p:nvSpPr>
        <p:spPr>
          <a:xfrm>
            <a:off x="4178168" y="207010"/>
            <a:ext cx="4101761" cy="668203"/>
          </a:xfrm>
          <a:prstGeom prst="roundRect">
            <a:avLst>
              <a:gd name="adj" fmla="val 50000"/>
            </a:avLst>
          </a:prstGeom>
          <a:solidFill>
            <a:srgbClr val="FD993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tx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Lịch</a:t>
            </a:r>
            <a:r>
              <a:rPr lang="en-US" sz="4000" dirty="0">
                <a:solidFill>
                  <a:schemeClr val="tx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sử</a:t>
            </a:r>
            <a:r>
              <a:rPr lang="en-US" sz="4000" dirty="0">
                <a:solidFill>
                  <a:schemeClr val="tx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và</a:t>
            </a:r>
            <a:r>
              <a:rPr lang="en-US" sz="4000" dirty="0">
                <a:solidFill>
                  <a:schemeClr val="tx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Địa</a:t>
            </a:r>
            <a:r>
              <a:rPr lang="en-US" sz="4000" dirty="0">
                <a:solidFill>
                  <a:schemeClr val="tx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lí</a:t>
            </a:r>
            <a:endParaRPr lang="en-US" sz="4000" dirty="0">
              <a:solidFill>
                <a:schemeClr val="tx1"/>
              </a:solidFill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DA571D4-EA99-58FD-65D0-B5BB1F75C4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8957" y="838110"/>
            <a:ext cx="11248095" cy="333480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4D531CD-F075-B021-95F4-BA1FFA63F873}"/>
              </a:ext>
            </a:extLst>
          </p:cNvPr>
          <p:cNvSpPr txBox="1"/>
          <p:nvPr/>
        </p:nvSpPr>
        <p:spPr>
          <a:xfrm>
            <a:off x="5113020" y="3381916"/>
            <a:ext cx="27508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(</a:t>
            </a:r>
            <a:r>
              <a:rPr lang="en-US" sz="3600" dirty="0" err="1">
                <a:solidFill>
                  <a:schemeClr val="tx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Tiết</a:t>
            </a:r>
            <a:r>
              <a:rPr lang="en-US" sz="3600" dirty="0">
                <a:solidFill>
                  <a:schemeClr val="tx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2)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655CCAD-9EAD-B11A-3384-A1741BED8D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048" y="4021647"/>
            <a:ext cx="12192000" cy="3073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970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7476487-8B2C-1F72-C9FD-CB5E9A67A27F}"/>
              </a:ext>
            </a:extLst>
          </p:cNvPr>
          <p:cNvSpPr/>
          <p:nvPr/>
        </p:nvSpPr>
        <p:spPr>
          <a:xfrm>
            <a:off x="4045119" y="472824"/>
            <a:ext cx="4101761" cy="668203"/>
          </a:xfrm>
          <a:prstGeom prst="roundRect">
            <a:avLst>
              <a:gd name="adj" fmla="val 50000"/>
            </a:avLst>
          </a:prstGeom>
          <a:solidFill>
            <a:srgbClr val="FD993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tx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Yêu</a:t>
            </a:r>
            <a:r>
              <a:rPr lang="en-US" sz="4000" dirty="0">
                <a:solidFill>
                  <a:schemeClr val="tx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cầu</a:t>
            </a:r>
            <a:r>
              <a:rPr lang="en-US" sz="4000" dirty="0">
                <a:solidFill>
                  <a:schemeClr val="tx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cần</a:t>
            </a:r>
            <a:r>
              <a:rPr lang="en-US" sz="4000" dirty="0">
                <a:solidFill>
                  <a:schemeClr val="tx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đạt</a:t>
            </a:r>
            <a:endParaRPr lang="en-US" sz="4000" dirty="0">
              <a:solidFill>
                <a:schemeClr val="tx1"/>
              </a:solidFill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4895D7-4E3F-2E7F-B3C2-F56E5EAEEA37}"/>
              </a:ext>
            </a:extLst>
          </p:cNvPr>
          <p:cNvSpPr txBox="1"/>
          <p:nvPr/>
        </p:nvSpPr>
        <p:spPr>
          <a:xfrm>
            <a:off x="794855" y="2037888"/>
            <a:ext cx="10602289" cy="34177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480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- 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HS </a:t>
            </a:r>
            <a:r>
              <a:rPr lang="en-US" sz="4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tìm</a:t>
            </a:r>
            <a:r>
              <a:rPr lang="en-US" sz="4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hiểu</a:t>
            </a:r>
            <a:r>
              <a:rPr lang="en-US" sz="4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lịch</a:t>
            </a:r>
            <a:r>
              <a:rPr lang="en-US" sz="4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sử</a:t>
            </a:r>
            <a:r>
              <a:rPr lang="en-US" sz="4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thông</a:t>
            </a:r>
            <a:r>
              <a:rPr lang="en-US" sz="4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qua </a:t>
            </a:r>
            <a:r>
              <a:rPr lang="en-US" sz="4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việc</a:t>
            </a:r>
            <a:r>
              <a:rPr lang="en-US" sz="4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mô</a:t>
            </a:r>
            <a:r>
              <a:rPr lang="en-US" sz="4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tả</a:t>
            </a:r>
            <a:r>
              <a:rPr lang="en-US" sz="4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được</a:t>
            </a:r>
            <a:r>
              <a:rPr lang="en-US" sz="4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một</a:t>
            </a:r>
            <a:r>
              <a:rPr lang="en-US" sz="4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số</a:t>
            </a:r>
            <a:r>
              <a:rPr lang="en-US" sz="4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nét</a:t>
            </a:r>
            <a:r>
              <a:rPr lang="en-US" sz="4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văn</a:t>
            </a:r>
            <a:r>
              <a:rPr lang="en-US" sz="4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hóa</a:t>
            </a:r>
            <a:r>
              <a:rPr lang="en-US" sz="4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ở </a:t>
            </a:r>
            <a:r>
              <a:rPr lang="en-US" sz="4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làng</a:t>
            </a:r>
            <a:r>
              <a:rPr lang="en-US" sz="4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quê</a:t>
            </a:r>
            <a:r>
              <a:rPr lang="en-US" sz="4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truyền</a:t>
            </a:r>
            <a:r>
              <a:rPr lang="en-US" sz="4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thống</a:t>
            </a:r>
            <a:r>
              <a:rPr lang="en-US" sz="4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và</a:t>
            </a:r>
            <a:r>
              <a:rPr lang="en-US" sz="4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nhà</a:t>
            </a:r>
            <a:r>
              <a:rPr lang="en-US" sz="4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ở </a:t>
            </a:r>
            <a:r>
              <a:rPr lang="en-US" sz="4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của</a:t>
            </a:r>
            <a:r>
              <a:rPr lang="en-US" sz="4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người</a:t>
            </a:r>
            <a:r>
              <a:rPr lang="en-US" sz="4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dân</a:t>
            </a:r>
            <a:r>
              <a:rPr lang="en-US" sz="4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vùng</a:t>
            </a:r>
            <a:r>
              <a:rPr lang="en-US" sz="4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Đồng</a:t>
            </a:r>
            <a:r>
              <a:rPr lang="en-US" sz="4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bằng</a:t>
            </a:r>
            <a:r>
              <a:rPr lang="en-US" sz="4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Bắc</a:t>
            </a:r>
            <a:r>
              <a:rPr lang="en-US" sz="4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480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Bộ</a:t>
            </a:r>
            <a:r>
              <a:rPr lang="en-US" sz="480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.</a:t>
            </a:r>
            <a:endParaRPr lang="en-US" sz="4400" dirty="0">
              <a:effectLst/>
              <a:latin typeface="Cambria" panose="02040503050406030204" pitchFamily="18" charset="0"/>
              <a:ea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5549C8-0A3E-5F1D-9AD0-E991E80CAC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63862" y="517135"/>
            <a:ext cx="1291914" cy="16780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9CF3F5E-30B3-CEF6-BCFB-040C37C59C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3054" y="7837251"/>
            <a:ext cx="5505036" cy="16780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75A2D38-4D56-24B8-52C0-E9D8E41ED8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2956" y="-1061250"/>
            <a:ext cx="2442288" cy="744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393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53BFE084-50C7-EC83-CCAB-3BBF1B9EBC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F128EA7-A07B-D5F5-A5C9-2F9706B837F6}"/>
              </a:ext>
            </a:extLst>
          </p:cNvPr>
          <p:cNvGrpSpPr/>
          <p:nvPr/>
        </p:nvGrpSpPr>
        <p:grpSpPr>
          <a:xfrm>
            <a:off x="1924329" y="960120"/>
            <a:ext cx="8404300" cy="4922520"/>
            <a:chOff x="1924329" y="960120"/>
            <a:chExt cx="8404300" cy="4922520"/>
          </a:xfrm>
        </p:grpSpPr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02A2F109-18B2-3079-6A25-B6C6AF625E81}"/>
                </a:ext>
              </a:extLst>
            </p:cNvPr>
            <p:cNvGrpSpPr/>
            <p:nvPr/>
          </p:nvGrpSpPr>
          <p:grpSpPr>
            <a:xfrm>
              <a:off x="1924329" y="2133600"/>
              <a:ext cx="8404300" cy="3749040"/>
              <a:chOff x="924877" y="2255520"/>
              <a:chExt cx="10211753" cy="3520440"/>
            </a:xfrm>
          </p:grpSpPr>
          <p:sp>
            <p:nvSpPr>
              <p:cNvPr id="10" name="矩形: 圆角 9">
                <a:extLst>
                  <a:ext uri="{FF2B5EF4-FFF2-40B4-BE49-F238E27FC236}">
                    <a16:creationId xmlns:a16="http://schemas.microsoft.com/office/drawing/2014/main" id="{C7255D0C-C060-2E54-5603-6DD824900FDB}"/>
                  </a:ext>
                </a:extLst>
              </p:cNvPr>
              <p:cNvSpPr/>
              <p:nvPr/>
            </p:nvSpPr>
            <p:spPr>
              <a:xfrm>
                <a:off x="1055369" y="2484120"/>
                <a:ext cx="10081261" cy="329184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622ADDA8-D98A-2CD9-A41B-07DE2B9460D8}"/>
                  </a:ext>
                </a:extLst>
              </p:cNvPr>
              <p:cNvSpPr/>
              <p:nvPr/>
            </p:nvSpPr>
            <p:spPr>
              <a:xfrm>
                <a:off x="924877" y="2255520"/>
                <a:ext cx="10081261" cy="3291840"/>
              </a:xfrm>
              <a:prstGeom prst="roundRect">
                <a:avLst/>
              </a:prstGeom>
              <a:solidFill>
                <a:srgbClr val="FFFFFF"/>
              </a:solidFill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  <p:grpSp>
          <p:nvGrpSpPr>
            <p:cNvPr id="57" name="组合 56">
              <a:extLst>
                <a:ext uri="{FF2B5EF4-FFF2-40B4-BE49-F238E27FC236}">
                  <a16:creationId xmlns:a16="http://schemas.microsoft.com/office/drawing/2014/main" id="{FF270CC3-E0C5-1053-C853-DD883795E600}"/>
                </a:ext>
              </a:extLst>
            </p:cNvPr>
            <p:cNvGrpSpPr/>
            <p:nvPr/>
          </p:nvGrpSpPr>
          <p:grpSpPr>
            <a:xfrm>
              <a:off x="3522156" y="960120"/>
              <a:ext cx="5085945" cy="1489249"/>
              <a:chOff x="3614379" y="1112520"/>
              <a:chExt cx="5085945" cy="1489249"/>
            </a:xfrm>
          </p:grpSpPr>
          <p:sp>
            <p:nvSpPr>
              <p:cNvPr id="56" name="矩形: 圆角 55">
                <a:extLst>
                  <a:ext uri="{FF2B5EF4-FFF2-40B4-BE49-F238E27FC236}">
                    <a16:creationId xmlns:a16="http://schemas.microsoft.com/office/drawing/2014/main" id="{32BA3EA3-3F33-41B4-8BDE-F26B65E69E00}"/>
                  </a:ext>
                </a:extLst>
              </p:cNvPr>
              <p:cNvSpPr/>
              <p:nvPr/>
            </p:nvSpPr>
            <p:spPr>
              <a:xfrm>
                <a:off x="3737083" y="1233373"/>
                <a:ext cx="4963241" cy="647700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8" name="矩形: 圆角 7">
                <a:extLst>
                  <a:ext uri="{FF2B5EF4-FFF2-40B4-BE49-F238E27FC236}">
                    <a16:creationId xmlns:a16="http://schemas.microsoft.com/office/drawing/2014/main" id="{F109CC2C-841A-A7A8-9377-9F1DB9AE450D}"/>
                  </a:ext>
                </a:extLst>
              </p:cNvPr>
              <p:cNvSpPr/>
              <p:nvPr/>
            </p:nvSpPr>
            <p:spPr>
              <a:xfrm>
                <a:off x="3614379" y="1112520"/>
                <a:ext cx="4963241" cy="64770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38" name="椭圆 37">
                <a:extLst>
                  <a:ext uri="{FF2B5EF4-FFF2-40B4-BE49-F238E27FC236}">
                    <a16:creationId xmlns:a16="http://schemas.microsoft.com/office/drawing/2014/main" id="{FFD64F01-7EEF-CC17-DF96-BE05C2520B88}"/>
                  </a:ext>
                </a:extLst>
              </p:cNvPr>
              <p:cNvSpPr/>
              <p:nvPr/>
            </p:nvSpPr>
            <p:spPr>
              <a:xfrm>
                <a:off x="3788387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39" name="椭圆 38">
                <a:extLst>
                  <a:ext uri="{FF2B5EF4-FFF2-40B4-BE49-F238E27FC236}">
                    <a16:creationId xmlns:a16="http://schemas.microsoft.com/office/drawing/2014/main" id="{9AA63381-6A9C-A01D-0FC9-82C4B7052E7F}"/>
                  </a:ext>
                </a:extLst>
              </p:cNvPr>
              <p:cNvSpPr/>
              <p:nvPr/>
            </p:nvSpPr>
            <p:spPr>
              <a:xfrm>
                <a:off x="8190392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cxnSp>
            <p:nvCxnSpPr>
              <p:cNvPr id="41" name="直接连接符 40">
                <a:extLst>
                  <a:ext uri="{FF2B5EF4-FFF2-40B4-BE49-F238E27FC236}">
                    <a16:creationId xmlns:a16="http://schemas.microsoft.com/office/drawing/2014/main" id="{934C264E-8124-6778-A1B9-6B4ECBCC6AE6}"/>
                  </a:ext>
                </a:extLst>
              </p:cNvPr>
              <p:cNvCxnSpPr>
                <a:stCxn id="38" idx="0"/>
              </p:cNvCxnSpPr>
              <p:nvPr/>
            </p:nvCxnSpPr>
            <p:spPr>
              <a:xfrm>
                <a:off x="3875556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接连接符 41">
                <a:extLst>
                  <a:ext uri="{FF2B5EF4-FFF2-40B4-BE49-F238E27FC236}">
                    <a16:creationId xmlns:a16="http://schemas.microsoft.com/office/drawing/2014/main" id="{4A9C92C3-4FCC-46CD-65EA-670148ADEF7D}"/>
                  </a:ext>
                </a:extLst>
              </p:cNvPr>
              <p:cNvCxnSpPr/>
              <p:nvPr/>
            </p:nvCxnSpPr>
            <p:spPr>
              <a:xfrm>
                <a:off x="8277561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id="{313D3C8B-99C8-35E9-1D29-FD39C7BE5596}"/>
                  </a:ext>
                </a:extLst>
              </p:cNvPr>
              <p:cNvSpPr/>
              <p:nvPr/>
            </p:nvSpPr>
            <p:spPr>
              <a:xfrm>
                <a:off x="3788387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44" name="椭圆 43">
                <a:extLst>
                  <a:ext uri="{FF2B5EF4-FFF2-40B4-BE49-F238E27FC236}">
                    <a16:creationId xmlns:a16="http://schemas.microsoft.com/office/drawing/2014/main" id="{2C81A2AD-1631-7EF4-3511-ED402A5C7EB5}"/>
                  </a:ext>
                </a:extLst>
              </p:cNvPr>
              <p:cNvSpPr/>
              <p:nvPr/>
            </p:nvSpPr>
            <p:spPr>
              <a:xfrm>
                <a:off x="8190392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</p:grpSp>
      <p:pic>
        <p:nvPicPr>
          <p:cNvPr id="16" name="图片 15">
            <a:extLst>
              <a:ext uri="{FF2B5EF4-FFF2-40B4-BE49-F238E27FC236}">
                <a16:creationId xmlns:a16="http://schemas.microsoft.com/office/drawing/2014/main" id="{78AC07EB-3ECC-6D49-AFC6-E39B2BEE74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398" y="2839400"/>
            <a:ext cx="5237573" cy="523757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FFC82A8-6C3C-3A46-1407-D6923232FF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572" y="4411212"/>
            <a:ext cx="4139802" cy="25685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E6F8CF5-28AF-4D60-F581-6415A65018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7256" y="1840654"/>
            <a:ext cx="9413040" cy="44321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03572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5414934-3C7F-83A2-6D49-FE3C0A9F8391}"/>
              </a:ext>
            </a:extLst>
          </p:cNvPr>
          <p:cNvSpPr txBox="1"/>
          <p:nvPr/>
        </p:nvSpPr>
        <p:spPr>
          <a:xfrm>
            <a:off x="571766" y="1550609"/>
            <a:ext cx="11048468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</a:rPr>
              <a:t>Đọc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</a:rPr>
              <a:t>thông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</a:rPr>
              <a:t> tin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</a:rPr>
              <a:t>và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</a:rPr>
              <a:t>quan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</a:rPr>
              <a:t>sát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</a:rPr>
              <a:t>các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</a:rPr>
              <a:t>hình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</a:rPr>
              <a:t> 7, 8,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</a:rPr>
              <a:t>em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</a:rPr>
              <a:t>hãy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</a:rPr>
              <a:t>:</a:t>
            </a:r>
          </a:p>
          <a:p>
            <a:pPr lvl="0" algn="just">
              <a:defRPr/>
            </a:pP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-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Kể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tên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một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lễ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hội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tiêu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biểu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 ở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vùng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Đồng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bằng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Bắc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Bộ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.</a:t>
            </a:r>
          </a:p>
          <a:p>
            <a:pPr lvl="0" algn="just">
              <a:defRPr/>
            </a:pP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-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Giới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thiệu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một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nét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chính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về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lễ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hội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truyền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thống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 ở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vùng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Đồng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bằng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Bắc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Bộ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4486D6-3F14-D9D4-BA7A-E75E378E40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7078" y="239022"/>
            <a:ext cx="3755989" cy="16560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BD3A867-F2BB-5F7D-6EF4-40960912E4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0278" y="4720708"/>
            <a:ext cx="5651489" cy="184527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1740FCD-F0CD-60B3-F423-76ABA283C2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63862" y="517135"/>
            <a:ext cx="1291914" cy="16780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9BDBE5F-5D0F-7CDD-E9E6-C17E19968D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3054" y="7837251"/>
            <a:ext cx="5505036" cy="16780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048E952-911D-33C4-F8DF-03B8CD6F0A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2956" y="-1061250"/>
            <a:ext cx="2442288" cy="744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198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6C8EC4E-F263-14D7-AA4A-F68BEB1157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510" y="1393204"/>
            <a:ext cx="11186957" cy="48868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1ADB116-97A4-6C72-EB49-A0E79D0364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5104" y="0"/>
            <a:ext cx="6553768" cy="213988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BD24192-2FCA-D19F-D87D-BF3356A68E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63862" y="517135"/>
            <a:ext cx="1291914" cy="16780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8034892-C56A-BC7D-1B1D-240141CF09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3054" y="7837251"/>
            <a:ext cx="5505036" cy="16780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0FCFA73-19DA-B82C-F661-02255E46F6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2956" y="-1061250"/>
            <a:ext cx="2442288" cy="744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269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F3F64F2-1354-6AD4-98B6-F417061A6D5B}"/>
              </a:ext>
            </a:extLst>
          </p:cNvPr>
          <p:cNvSpPr/>
          <p:nvPr/>
        </p:nvSpPr>
        <p:spPr>
          <a:xfrm>
            <a:off x="728135" y="5537201"/>
            <a:ext cx="4013200" cy="658980"/>
          </a:xfrm>
          <a:prstGeom prst="roundRect">
            <a:avLst/>
          </a:prstGeom>
          <a:solidFill>
            <a:srgbClr val="FFF5EB"/>
          </a:solidFill>
          <a:ln w="28575">
            <a:solidFill>
              <a:srgbClr val="FD99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Hội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Lim –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Bắc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Ninh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4AC58E5-E2CF-64A6-86DF-752189E5BF7E}"/>
              </a:ext>
            </a:extLst>
          </p:cNvPr>
          <p:cNvSpPr/>
          <p:nvPr/>
        </p:nvSpPr>
        <p:spPr>
          <a:xfrm>
            <a:off x="6045200" y="5537201"/>
            <a:ext cx="5537201" cy="658980"/>
          </a:xfrm>
          <a:prstGeom prst="roundRect">
            <a:avLst/>
          </a:prstGeom>
          <a:solidFill>
            <a:srgbClr val="FFF5EB"/>
          </a:solidFill>
          <a:ln w="28575">
            <a:solidFill>
              <a:srgbClr val="FD99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Hội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Chùa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Hương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– Hà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Nội</a:t>
            </a:r>
            <a:endParaRPr lang="en-US" sz="3600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71BD55-DD19-ED15-6541-17EE64FFB5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4" r="6442"/>
          <a:stretch/>
        </p:blipFill>
        <p:spPr>
          <a:xfrm>
            <a:off x="450227" y="1608667"/>
            <a:ext cx="4849906" cy="36470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CFE4DA-F989-DF90-1A10-88B25B343E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7115" y="1381301"/>
            <a:ext cx="6105286" cy="39429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F511D25-2187-D7D5-30B2-5BADB351BE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4735" y="291278"/>
            <a:ext cx="6614733" cy="117663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BB0B6E9-0489-A3C2-C2CF-54A802AC3D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763862" y="517135"/>
            <a:ext cx="1291914" cy="16780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813484A-5D65-34C7-4F40-4033192D73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3054" y="7837251"/>
            <a:ext cx="5505036" cy="16780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325706-2CF2-5255-41E5-43348FEE8A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32956" y="-1061250"/>
            <a:ext cx="2442288" cy="744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822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5EA3481-D861-7E8D-1C7D-81C189BF7204}"/>
              </a:ext>
            </a:extLst>
          </p:cNvPr>
          <p:cNvSpPr/>
          <p:nvPr/>
        </p:nvSpPr>
        <p:spPr>
          <a:xfrm>
            <a:off x="626533" y="5537201"/>
            <a:ext cx="4158117" cy="658980"/>
          </a:xfrm>
          <a:prstGeom prst="roundRect">
            <a:avLst/>
          </a:prstGeom>
          <a:solidFill>
            <a:srgbClr val="FFF5EB"/>
          </a:solidFill>
          <a:ln w="28575">
            <a:solidFill>
              <a:srgbClr val="FD99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Hội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Gióng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–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Sóc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Sơn</a:t>
            </a:r>
            <a:endParaRPr lang="en-US" sz="3600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B44DAF0-C3C3-E7A4-456C-DE3CF1E93C06}"/>
              </a:ext>
            </a:extLst>
          </p:cNvPr>
          <p:cNvSpPr/>
          <p:nvPr/>
        </p:nvSpPr>
        <p:spPr>
          <a:xfrm>
            <a:off x="6045200" y="5537201"/>
            <a:ext cx="5537201" cy="658980"/>
          </a:xfrm>
          <a:prstGeom prst="roundRect">
            <a:avLst/>
          </a:prstGeom>
          <a:solidFill>
            <a:srgbClr val="FFF5EB"/>
          </a:solidFill>
          <a:ln w="28575">
            <a:solidFill>
              <a:srgbClr val="FD99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Hội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Phủ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Giày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</a:rPr>
              <a:t> – Nam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</a:rPr>
              <a:t>Định</a:t>
            </a:r>
            <a:endParaRPr lang="en-US" sz="3600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49ED59-1EBD-013E-7B4E-E66D63FAFA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87" r="21231"/>
          <a:stretch/>
        </p:blipFill>
        <p:spPr>
          <a:xfrm>
            <a:off x="474135" y="795867"/>
            <a:ext cx="4842932" cy="42502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8FFE57-ADB1-9583-5022-BB5D00B8CF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148"/>
          <a:stretch/>
        </p:blipFill>
        <p:spPr>
          <a:xfrm>
            <a:off x="5499099" y="823078"/>
            <a:ext cx="6218766" cy="42774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38E15E1-42F3-B7C8-EBAE-AE494B5B73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63862" y="605626"/>
            <a:ext cx="1291914" cy="16780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50179F-1612-5EE9-851F-2FFC01B280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3054" y="7925742"/>
            <a:ext cx="5505036" cy="16780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A946570-AC23-223C-3D8B-82DF57F1AD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2956" y="-972759"/>
            <a:ext cx="2442288" cy="744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205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495</Words>
  <Application>Microsoft Office PowerPoint</Application>
  <PresentationFormat>Widescreen</PresentationFormat>
  <Paragraphs>47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等线</vt:lpstr>
      <vt:lpstr>Arial</vt:lpstr>
      <vt:lpstr>Calibri</vt:lpstr>
      <vt:lpstr>Calibri Light</vt:lpstr>
      <vt:lpstr>Cambria</vt:lpstr>
      <vt:lpstr>Times New Roman</vt:lpstr>
      <vt:lpstr>Vogue-ExtraBold</vt:lpstr>
      <vt:lpstr>阿里妈妈刀隶体</vt:lpstr>
      <vt:lpstr>阿里巴巴普惠体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</cp:revision>
  <dcterms:created xsi:type="dcterms:W3CDTF">2023-11-25T13:37:29Z</dcterms:created>
  <dcterms:modified xsi:type="dcterms:W3CDTF">2023-11-25T13:37:52Z</dcterms:modified>
</cp:coreProperties>
</file>