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8" r:id="rId2"/>
    <p:sldId id="259" r:id="rId3"/>
    <p:sldId id="260" r:id="rId4"/>
    <p:sldId id="256" r:id="rId5"/>
    <p:sldId id="257" r:id="rId6"/>
    <p:sldId id="261" r:id="rId7"/>
    <p:sldId id="262" r:id="rId8"/>
    <p:sldId id="264" r:id="rId9"/>
    <p:sldId id="265" r:id="rId10"/>
    <p:sldId id="266" r:id="rId11"/>
    <p:sldId id="267" r:id="rId12"/>
    <p:sldId id="268" r:id="rId13"/>
    <p:sldId id="269" r:id="rId14"/>
    <p:sldId id="270" r:id="rId15"/>
    <p:sldId id="263" r:id="rId16"/>
    <p:sldId id="271" r:id="rId17"/>
    <p:sldId id="273" r:id="rId18"/>
    <p:sldId id="274" r:id="rId19"/>
    <p:sldId id="272" r:id="rId20"/>
    <p:sldId id="276" r:id="rId21"/>
    <p:sldId id="277" r:id="rId22"/>
    <p:sldId id="278" r:id="rId23"/>
    <p:sldId id="279" r:id="rId24"/>
    <p:sldId id="281"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CC66"/>
    <a:srgbClr val="33CC33"/>
    <a:srgbClr val="00CC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90661" autoAdjust="0"/>
  </p:normalViewPr>
  <p:slideViewPr>
    <p:cSldViewPr snapToGrid="0">
      <p:cViewPr varScale="1">
        <p:scale>
          <a:sx n="49" d="100"/>
          <a:sy n="49" d="100"/>
        </p:scale>
        <p:origin x="72" y="456"/>
      </p:cViewPr>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172EE0-880A-4AED-9364-A1C6371A2B33}"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6EDFD-2D8C-43B8-BC22-66A9FDBB609A}" type="slidenum">
              <a:rPr lang="en-US" smtClean="0"/>
              <a:t>‹#›</a:t>
            </a:fld>
            <a:endParaRPr lang="en-US"/>
          </a:p>
        </p:txBody>
      </p:sp>
    </p:spTree>
    <p:extLst>
      <p:ext uri="{BB962C8B-B14F-4D97-AF65-F5344CB8AC3E}">
        <p14:creationId xmlns:p14="http://schemas.microsoft.com/office/powerpoint/2010/main" val="1387561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26EDFD-2D8C-43B8-BC22-66A9FDBB609A}" type="slidenum">
              <a:rPr lang="en-US" smtClean="0"/>
              <a:t>9</a:t>
            </a:fld>
            <a:endParaRPr lang="en-US"/>
          </a:p>
        </p:txBody>
      </p:sp>
    </p:spTree>
    <p:extLst>
      <p:ext uri="{BB962C8B-B14F-4D97-AF65-F5344CB8AC3E}">
        <p14:creationId xmlns:p14="http://schemas.microsoft.com/office/powerpoint/2010/main" val="2716071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矩形 1"/>
          <p:cNvSpPr/>
          <p:nvPr userDrawn="1"/>
        </p:nvSpPr>
        <p:spPr>
          <a:xfrm>
            <a:off x="259080" y="243840"/>
            <a:ext cx="11658600" cy="63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582358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639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29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328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6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10"/>
          <p:cNvPicPr>
            <a:picLocks noChangeAspect="1"/>
          </p:cNvPicPr>
          <p:nvPr userDrawn="1"/>
        </p:nvPicPr>
        <p:blipFill>
          <a:blip r:embed="rId7"/>
          <a:srcRect t="34435"/>
          <a:stretch>
            <a:fillRect/>
          </a:stretch>
        </p:blipFill>
        <p:spPr>
          <a:xfrm>
            <a:off x="0" y="0"/>
            <a:ext cx="12192000" cy="6858000"/>
          </a:xfrm>
          <a:prstGeom prst="rect">
            <a:avLst/>
          </a:prstGeom>
        </p:spPr>
      </p:pic>
      <p:pic>
        <p:nvPicPr>
          <p:cNvPr id="8" name="Picture 7"/>
          <p:cNvPicPr>
            <a:picLocks noChangeAspect="1"/>
          </p:cNvPicPr>
          <p:nvPr userDrawn="1"/>
        </p:nvPicPr>
        <p:blipFill>
          <a:blip r:embed="rId8"/>
          <a:stretch>
            <a:fillRect/>
          </a:stretch>
        </p:blipFill>
        <p:spPr>
          <a:xfrm>
            <a:off x="-5112616" y="-1247833"/>
            <a:ext cx="17680425" cy="14586162"/>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548185550"/>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7" r:id="rId3"/>
    <p:sldLayoutId id="2147483658" r:id="rId4"/>
    <p:sldLayoutId id="2147483659"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6.jp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51.png"/><Relationship Id="rId18" Type="http://schemas.microsoft.com/office/2007/relationships/hdphoto" Target="../media/hdphoto15.wdp"/><Relationship Id="rId3" Type="http://schemas.openxmlformats.org/officeDocument/2006/relationships/image" Target="../media/image46.png"/><Relationship Id="rId7" Type="http://schemas.openxmlformats.org/officeDocument/2006/relationships/image" Target="../media/image48.png"/><Relationship Id="rId12" Type="http://schemas.microsoft.com/office/2007/relationships/hdphoto" Target="../media/hdphoto12.wdp"/><Relationship Id="rId17" Type="http://schemas.openxmlformats.org/officeDocument/2006/relationships/image" Target="../media/image53.png"/><Relationship Id="rId2" Type="http://schemas.openxmlformats.org/officeDocument/2006/relationships/image" Target="../media/image45.png"/><Relationship Id="rId16" Type="http://schemas.microsoft.com/office/2007/relationships/hdphoto" Target="../media/hdphoto14.wdp"/><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50.png"/><Relationship Id="rId5" Type="http://schemas.openxmlformats.org/officeDocument/2006/relationships/image" Target="../media/image47.png"/><Relationship Id="rId15" Type="http://schemas.openxmlformats.org/officeDocument/2006/relationships/image" Target="../media/image52.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49.png"/><Relationship Id="rId1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5.png"/><Relationship Id="rId10" Type="http://schemas.openxmlformats.org/officeDocument/2006/relationships/image" Target="../media/image15.png"/><Relationship Id="rId4" Type="http://schemas.microsoft.com/office/2007/relationships/hdphoto" Target="../media/hdphoto3.wdp"/><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3.wdp"/><Relationship Id="rId7"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332678" y="2477610"/>
            <a:ext cx="12857356" cy="4549673"/>
          </a:xfrm>
          <a:prstGeom prst="rect">
            <a:avLst/>
          </a:prstGeom>
        </p:spPr>
      </p:pic>
      <p:pic>
        <p:nvPicPr>
          <p:cNvPr id="3" name="Picture 2">
            <a:extLst>
              <a:ext uri="{FF2B5EF4-FFF2-40B4-BE49-F238E27FC236}">
                <a16:creationId xmlns:a16="http://schemas.microsoft.com/office/drawing/2014/main" id="{0911222D-685D-449E-C1D5-8215B6856909}"/>
              </a:ext>
            </a:extLst>
          </p:cNvPr>
          <p:cNvPicPr>
            <a:picLocks noChangeAspect="1"/>
          </p:cNvPicPr>
          <p:nvPr/>
        </p:nvPicPr>
        <p:blipFill>
          <a:blip r:embed="rId4"/>
          <a:stretch>
            <a:fillRect/>
          </a:stretch>
        </p:blipFill>
        <p:spPr>
          <a:xfrm>
            <a:off x="1543611" y="1092228"/>
            <a:ext cx="9104778" cy="3165874"/>
          </a:xfrm>
          <a:prstGeom prst="rect">
            <a:avLst/>
          </a:prstGeom>
        </p:spPr>
      </p:pic>
      <p:pic>
        <p:nvPicPr>
          <p:cNvPr id="4" name="Picture 3">
            <a:extLst>
              <a:ext uri="{FF2B5EF4-FFF2-40B4-BE49-F238E27FC236}">
                <a16:creationId xmlns:a16="http://schemas.microsoft.com/office/drawing/2014/main" id="{4049DA4E-AEAD-90D5-6A98-11B6449E5A26}"/>
              </a:ext>
            </a:extLst>
          </p:cNvPr>
          <p:cNvPicPr>
            <a:picLocks noChangeAspect="1"/>
          </p:cNvPicPr>
          <p:nvPr/>
        </p:nvPicPr>
        <p:blipFill>
          <a:blip r:embed="rId5"/>
          <a:stretch>
            <a:fillRect/>
          </a:stretch>
        </p:blipFill>
        <p:spPr>
          <a:xfrm>
            <a:off x="-5112616" y="278849"/>
            <a:ext cx="2483716" cy="3226066"/>
          </a:xfrm>
          <a:prstGeom prst="rect">
            <a:avLst/>
          </a:prstGeom>
        </p:spPr>
      </p:pic>
      <p:pic>
        <p:nvPicPr>
          <p:cNvPr id="5" name="Picture 4">
            <a:extLst>
              <a:ext uri="{FF2B5EF4-FFF2-40B4-BE49-F238E27FC236}">
                <a16:creationId xmlns:a16="http://schemas.microsoft.com/office/drawing/2014/main" id="{41006571-B0D3-4DBF-9395-2F408CD2E7CC}"/>
              </a:ext>
            </a:extLst>
          </p:cNvPr>
          <p:cNvPicPr>
            <a:picLocks noChangeAspect="1"/>
          </p:cNvPicPr>
          <p:nvPr/>
        </p:nvPicPr>
        <p:blipFill>
          <a:blip r:embed="rId5"/>
          <a:stretch>
            <a:fillRect/>
          </a:stretch>
        </p:blipFill>
        <p:spPr>
          <a:xfrm>
            <a:off x="-1216771" y="10151561"/>
            <a:ext cx="10583480" cy="3226066"/>
          </a:xfrm>
          <a:prstGeom prst="rect">
            <a:avLst/>
          </a:prstGeom>
        </p:spPr>
      </p:pic>
      <p:pic>
        <p:nvPicPr>
          <p:cNvPr id="6" name="Picture 5">
            <a:extLst>
              <a:ext uri="{FF2B5EF4-FFF2-40B4-BE49-F238E27FC236}">
                <a16:creationId xmlns:a16="http://schemas.microsoft.com/office/drawing/2014/main" id="{04C19ED7-867F-AB70-85FC-9E2F64187220}"/>
              </a:ext>
            </a:extLst>
          </p:cNvPr>
          <p:cNvPicPr>
            <a:picLocks noChangeAspect="1"/>
          </p:cNvPicPr>
          <p:nvPr/>
        </p:nvPicPr>
        <p:blipFill>
          <a:blip r:embed="rId5"/>
          <a:stretch>
            <a:fillRect/>
          </a:stretch>
        </p:blipFill>
        <p:spPr>
          <a:xfrm>
            <a:off x="8435099" y="-1594374"/>
            <a:ext cx="4695320" cy="1431233"/>
          </a:xfrm>
          <a:prstGeom prst="rect">
            <a:avLst/>
          </a:prstGeom>
        </p:spPr>
      </p:pic>
      <p:pic>
        <p:nvPicPr>
          <p:cNvPr id="8" name="Picture 7">
            <a:extLst>
              <a:ext uri="{FF2B5EF4-FFF2-40B4-BE49-F238E27FC236}">
                <a16:creationId xmlns:a16="http://schemas.microsoft.com/office/drawing/2014/main" id="{4440F9D4-F77E-17F3-634B-E4D162D0ABB9}"/>
              </a:ext>
            </a:extLst>
          </p:cNvPr>
          <p:cNvPicPr>
            <a:picLocks noChangeAspect="1"/>
          </p:cNvPicPr>
          <p:nvPr/>
        </p:nvPicPr>
        <p:blipFill>
          <a:blip r:embed="rId6"/>
          <a:stretch>
            <a:fillRect/>
          </a:stretch>
        </p:blipFill>
        <p:spPr>
          <a:xfrm>
            <a:off x="9973021" y="35927"/>
            <a:ext cx="2218979" cy="485843"/>
          </a:xfrm>
          <a:prstGeom prst="rect">
            <a:avLst/>
          </a:prstGeom>
        </p:spPr>
      </p:pic>
    </p:spTree>
    <p:extLst>
      <p:ext uri="{BB962C8B-B14F-4D97-AF65-F5344CB8AC3E}">
        <p14:creationId xmlns:p14="http://schemas.microsoft.com/office/powerpoint/2010/main" val="1559899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08378" y="316523"/>
            <a:ext cx="6031721" cy="6029686"/>
            <a:chOff x="284228" y="316523"/>
            <a:chExt cx="6031721" cy="6029686"/>
          </a:xfrm>
        </p:grpSpPr>
        <p:sp>
          <p:nvSpPr>
            <p:cNvPr id="3" name="Rounded Rectangle 2"/>
            <p:cNvSpPr/>
            <p:nvPr/>
          </p:nvSpPr>
          <p:spPr>
            <a:xfrm>
              <a:off x="284228" y="316523"/>
              <a:ext cx="5974045" cy="602968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897" y="645846"/>
              <a:ext cx="5356580" cy="30104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70536" y="4555057"/>
              <a:ext cx="5477977" cy="1477328"/>
            </a:xfrm>
            <a:prstGeom prst="rect">
              <a:avLst/>
            </a:prstGeom>
            <a:noFill/>
          </p:spPr>
          <p:txBody>
            <a:bodyPr wrap="square" rtlCol="0">
              <a:spAutoFit/>
            </a:bodyPr>
            <a:lstStyle/>
            <a:p>
              <a:pPr algn="just"/>
              <a:r>
                <a:rPr lang="en-US" sz="3000">
                  <a:solidFill>
                    <a:srgbClr val="002060"/>
                  </a:solidFill>
                  <a:latin typeface="Cambria" panose="02040503050406030204" pitchFamily="18" charset="0"/>
                  <a:ea typeface="Cambria" panose="02040503050406030204" pitchFamily="18" charset="0"/>
                </a:rPr>
                <a:t>   Giếng làng trước đây là nơi cung cấp nguồn nước sinh hoạt chính cho dân làng.</a:t>
              </a:r>
            </a:p>
          </p:txBody>
        </p:sp>
        <p:pic>
          <p:nvPicPr>
            <p:cNvPr id="12" name="Picture 11"/>
            <p:cNvPicPr>
              <a:picLocks noChangeAspect="1"/>
            </p:cNvPicPr>
            <p:nvPr/>
          </p:nvPicPr>
          <p:blipFill>
            <a:blip r:embed="rId3"/>
            <a:stretch>
              <a:fillRect/>
            </a:stretch>
          </p:blipFill>
          <p:spPr>
            <a:xfrm>
              <a:off x="353417" y="3739697"/>
              <a:ext cx="5962532" cy="638872"/>
            </a:xfrm>
            <a:prstGeom prst="rect">
              <a:avLst/>
            </a:prstGeom>
          </p:spPr>
        </p:pic>
      </p:grpSp>
      <p:grpSp>
        <p:nvGrpSpPr>
          <p:cNvPr id="21" name="Group 20"/>
          <p:cNvGrpSpPr/>
          <p:nvPr/>
        </p:nvGrpSpPr>
        <p:grpSpPr>
          <a:xfrm>
            <a:off x="6276797" y="316523"/>
            <a:ext cx="5793993" cy="6344694"/>
            <a:chOff x="6276797" y="316523"/>
            <a:chExt cx="5793993" cy="6344694"/>
          </a:xfrm>
        </p:grpSpPr>
        <p:sp>
          <p:nvSpPr>
            <p:cNvPr id="13" name="Rounded Rectangle 12"/>
            <p:cNvSpPr/>
            <p:nvPr/>
          </p:nvSpPr>
          <p:spPr>
            <a:xfrm>
              <a:off x="6276797" y="316523"/>
              <a:ext cx="5793993" cy="634469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8702"/>
            <a:stretch/>
          </p:blipFill>
          <p:spPr>
            <a:xfrm>
              <a:off x="6803656" y="519768"/>
              <a:ext cx="4883277" cy="2986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p:cNvSpPr txBox="1"/>
            <p:nvPr/>
          </p:nvSpPr>
          <p:spPr>
            <a:xfrm>
              <a:off x="6451146" y="4067126"/>
              <a:ext cx="5365715" cy="2400657"/>
            </a:xfrm>
            <a:prstGeom prst="rect">
              <a:avLst/>
            </a:prstGeom>
            <a:noFill/>
          </p:spPr>
          <p:txBody>
            <a:bodyPr wrap="square" rtlCol="0">
              <a:spAutoFit/>
            </a:bodyPr>
            <a:lstStyle/>
            <a:p>
              <a:pPr algn="just"/>
              <a:r>
                <a:rPr lang="en-US" sz="2900">
                  <a:solidFill>
                    <a:srgbClr val="002060"/>
                  </a:solidFill>
                  <a:latin typeface="Cambria" panose="02040503050406030204" pitchFamily="18" charset="0"/>
                  <a:ea typeface="Cambria" panose="02040503050406030204" pitchFamily="18" charset="0"/>
                </a:rPr>
                <a:t>   Đình là nơi thờ Thành hoàng, thường được xây dựng ở vị trí trung tâm. Sân đình là nơi diễn ra các sinh hoạt văn hóa chung của làng.</a:t>
              </a:r>
            </a:p>
          </p:txBody>
        </p:sp>
        <p:pic>
          <p:nvPicPr>
            <p:cNvPr id="20" name="Picture 19"/>
            <p:cNvPicPr>
              <a:picLocks noChangeAspect="1"/>
            </p:cNvPicPr>
            <p:nvPr/>
          </p:nvPicPr>
          <p:blipFill>
            <a:blip r:embed="rId6"/>
            <a:stretch>
              <a:fillRect/>
            </a:stretch>
          </p:blipFill>
          <p:spPr>
            <a:xfrm>
              <a:off x="6644581" y="3582173"/>
              <a:ext cx="5189865" cy="646232"/>
            </a:xfrm>
            <a:prstGeom prst="rect">
              <a:avLst/>
            </a:prstGeom>
          </p:spPr>
        </p:pic>
      </p:grpSp>
    </p:spTree>
    <p:extLst>
      <p:ext uri="{BB962C8B-B14F-4D97-AF65-F5344CB8AC3E}">
        <p14:creationId xmlns:p14="http://schemas.microsoft.com/office/powerpoint/2010/main" val="7186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160" y="2624409"/>
            <a:ext cx="6203941" cy="4233591"/>
          </a:xfrm>
          <a:prstGeom prst="rect">
            <a:avLst/>
          </a:prstGeom>
        </p:spPr>
      </p:pic>
      <p:grpSp>
        <p:nvGrpSpPr>
          <p:cNvPr id="6" name="Group 5"/>
          <p:cNvGrpSpPr/>
          <p:nvPr/>
        </p:nvGrpSpPr>
        <p:grpSpPr>
          <a:xfrm>
            <a:off x="670601" y="526461"/>
            <a:ext cx="10795975" cy="1722534"/>
            <a:chOff x="749449" y="875643"/>
            <a:chExt cx="10691167" cy="1029300"/>
          </a:xfrm>
        </p:grpSpPr>
        <p:sp>
          <p:nvSpPr>
            <p:cNvPr id="7" name="Rounded Rectangle 6"/>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84651" y="968133"/>
              <a:ext cx="10257401" cy="790821"/>
            </a:xfrm>
            <a:prstGeom prst="rect">
              <a:avLst/>
            </a:prstGeom>
          </p:spPr>
          <p:txBody>
            <a:bodyPr wrap="square">
              <a:spAutoFit/>
            </a:bodyPr>
            <a:lstStyle/>
            <a:p>
              <a:pPr algn="just">
                <a:spcBef>
                  <a:spcPts val="600"/>
                </a:spcBef>
                <a:spcAft>
                  <a:spcPts val="600"/>
                </a:spcAft>
              </a:pPr>
              <a:r>
                <a:rPr lang="en-US" sz="4000" b="1">
                  <a:solidFill>
                    <a:srgbClr val="002060"/>
                  </a:solidFill>
                  <a:latin typeface="Cambria" panose="02040503050406030204" pitchFamily="18" charset="0"/>
                  <a:ea typeface="Cambria" panose="02040503050406030204" pitchFamily="18" charset="0"/>
                </a:rPr>
                <a:t>   Mô tả một số nét văn hoá nổi bật của làng quê truyền thống vùng Đồng bằng Bắc Bộ.</a:t>
              </a:r>
              <a:endParaRPr lang="en-US" sz="72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077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954" y="1152447"/>
            <a:ext cx="11209798" cy="5002168"/>
            <a:chOff x="404447" y="1978925"/>
            <a:chExt cx="11209798" cy="5002168"/>
          </a:xfrm>
        </p:grpSpPr>
        <p:sp>
          <p:nvSpPr>
            <p:cNvPr id="3" name="Rounded Rectangle 2"/>
            <p:cNvSpPr/>
            <p:nvPr/>
          </p:nvSpPr>
          <p:spPr>
            <a:xfrm>
              <a:off x="404447" y="1978925"/>
              <a:ext cx="11209798" cy="500216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280031" y="2146781"/>
              <a:ext cx="3970385" cy="3784050"/>
            </a:xfrm>
            <a:prstGeom prst="rect">
              <a:avLst/>
            </a:prstGeom>
            <a:ln>
              <a:noFill/>
            </a:ln>
            <a:effectLst>
              <a:outerShdw blurRad="190500" algn="tl" rotWithShape="0">
                <a:srgbClr val="000000">
                  <a:alpha val="70000"/>
                </a:srgbClr>
              </a:outerShdw>
            </a:effectLst>
          </p:spPr>
        </p:pic>
        <p:sp>
          <p:nvSpPr>
            <p:cNvPr id="5" name="TextBox 4"/>
            <p:cNvSpPr txBox="1"/>
            <p:nvPr/>
          </p:nvSpPr>
          <p:spPr>
            <a:xfrm>
              <a:off x="7527535" y="5930831"/>
              <a:ext cx="408671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rPr>
                <a:t>Hình</a:t>
              </a:r>
              <a:r>
                <a:rPr lang="en-US" sz="2000" b="1" dirty="0">
                  <a:latin typeface="Cambria" panose="02040503050406030204" pitchFamily="18" charset="0"/>
                  <a:ea typeface="Cambria" panose="02040503050406030204" pitchFamily="18" charset="0"/>
                </a:rPr>
                <a:t> 2</a:t>
              </a:r>
              <a:r>
                <a:rPr lang="en-US" sz="2000"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Cổng</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làng</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Đường</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Lâm</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thành</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phố</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Hà</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Nội</a:t>
              </a:r>
              <a:r>
                <a:rPr lang="en-US" sz="2000" i="1" dirty="0">
                  <a:latin typeface="Cambria" panose="02040503050406030204" pitchFamily="18" charset="0"/>
                  <a:ea typeface="Cambria" panose="02040503050406030204" pitchFamily="18" charset="0"/>
                </a:rPr>
                <a:t>)</a:t>
              </a:r>
            </a:p>
          </p:txBody>
        </p:sp>
        <p:sp>
          <p:nvSpPr>
            <p:cNvPr id="6" name="TextBox 5"/>
            <p:cNvSpPr txBox="1"/>
            <p:nvPr/>
          </p:nvSpPr>
          <p:spPr>
            <a:xfrm>
              <a:off x="676638" y="2146781"/>
              <a:ext cx="6239564" cy="4524315"/>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Đây</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hình</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ảnh</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một</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trong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những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cổng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tiêu</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biểu</a:t>
              </a:r>
              <a:r>
                <a:rPr lang="en-US" sz="3200" b="1" i="1" dirty="0">
                  <a:solidFill>
                    <a:srgbClr val="002060"/>
                  </a:solidFill>
                  <a:latin typeface="Cambria" panose="02040503050406030204" pitchFamily="18" charset="0"/>
                  <a:ea typeface="Cambria" panose="02040503050406030204" pitchFamily="18" charset="0"/>
                </a:rPr>
                <a:t> ở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quê</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vùng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Đồng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bằng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Bắc</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Bộ</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Cổng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cửa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ngõ</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ra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vào</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bên</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cạnh</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có</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cây</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toả</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bóng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mát</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nơi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người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dân</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dừng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chân</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nghỉ</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ngơi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cũng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nơi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trẻ</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em</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tụ</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tập</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cùng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vui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đùa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hóng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mát</a:t>
              </a:r>
              <a:r>
                <a:rPr lang="en-US" sz="3200" b="1" i="1" dirty="0">
                  <a:solidFill>
                    <a:srgbClr val="002060"/>
                  </a:solidFill>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3179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126" y="663430"/>
            <a:ext cx="4169912" cy="2343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25" y="4220309"/>
            <a:ext cx="4013523" cy="2251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2773" y="4220308"/>
            <a:ext cx="3387718" cy="2251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9696" y="4044463"/>
            <a:ext cx="3652342" cy="24270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404525" y="282811"/>
            <a:ext cx="6928260" cy="3785652"/>
          </a:xfrm>
          <a:prstGeom prst="rect">
            <a:avLst/>
          </a:prstGeom>
          <a:noFill/>
        </p:spPr>
        <p:txBody>
          <a:bodyPr wrap="square" rtlCol="0">
            <a:spAutoFit/>
          </a:bodyPr>
          <a:lstStyle/>
          <a:p>
            <a:pPr algn="just"/>
            <a:r>
              <a:rPr lang="en-US" sz="3000" b="1">
                <a:solidFill>
                  <a:srgbClr val="002060"/>
                </a:solidFill>
                <a:latin typeface="Cambria" panose="02040503050406030204" pitchFamily="18" charset="0"/>
                <a:ea typeface="Cambria" panose="02040503050406030204" pitchFamily="18" charset="0"/>
              </a:rPr>
              <a:t>      </a:t>
            </a:r>
            <a:r>
              <a:rPr lang="en-US" sz="3000" b="1" i="1">
                <a:solidFill>
                  <a:srgbClr val="002060"/>
                </a:solidFill>
                <a:latin typeface="Cambria" panose="02040503050406030204" pitchFamily="18" charset="0"/>
                <a:ea typeface="Cambria" panose="02040503050406030204" pitchFamily="18" charset="0"/>
              </a:rPr>
              <a:t>Đây là hình ảnh một trong những giếng làng truyền thống ở Đồng bằng Bắc Bộ vẫn còn được lưu giữ đến ngày nay. Giếng làng thường to, rộng, nằm ở vị trí giao thông thuận tiện của làng. Giếng nước là nơi cung cấp nước sinh hoạt, đồng thời cũng là nơi tắm, giặt của nhiều người dân trong làng.</a:t>
            </a:r>
            <a:endParaRPr lang="en-US" sz="3000" b="1">
              <a:solidFill>
                <a:srgbClr val="00206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a:stretch>
            <a:fillRect/>
          </a:stretch>
        </p:blipFill>
        <p:spPr>
          <a:xfrm>
            <a:off x="7278850" y="3186078"/>
            <a:ext cx="4816464" cy="638872"/>
          </a:xfrm>
          <a:prstGeom prst="rect">
            <a:avLst/>
          </a:prstGeom>
        </p:spPr>
      </p:pic>
    </p:spTree>
    <p:extLst>
      <p:ext uri="{BB962C8B-B14F-4D97-AF65-F5344CB8AC3E}">
        <p14:creationId xmlns:p14="http://schemas.microsoft.com/office/powerpoint/2010/main" val="2611751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525" y="282811"/>
            <a:ext cx="6928260" cy="4093428"/>
          </a:xfrm>
          <a:prstGeom prst="rect">
            <a:avLst/>
          </a:prstGeom>
          <a:noFill/>
        </p:spPr>
        <p:txBody>
          <a:bodyPr wrap="square" rtlCol="0">
            <a:spAutoFit/>
          </a:bodyPr>
          <a:lstStyle/>
          <a:p>
            <a:pPr algn="just"/>
            <a:r>
              <a:rPr lang="en-US" sz="2600" dirty="0">
                <a:solidFill>
                  <a:srgbClr val="002060"/>
                </a:solidFill>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Đây</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là</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một</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trong</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những</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ngôi</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đình</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cổ</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kính</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nhất</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của</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đất</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Kinh</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Bắc</a:t>
            </a:r>
            <a:r>
              <a:rPr lang="en-US" sz="2600" b="1" i="1" dirty="0">
                <a:latin typeface="Cambria" panose="02040503050406030204" pitchFamily="18" charset="0"/>
                <a:ea typeface="Cambria" panose="02040503050406030204" pitchFamily="18" charset="0"/>
              </a:rPr>
              <a:t> ở </a:t>
            </a:r>
            <a:r>
              <a:rPr lang="en-US" sz="2600" b="1" i="1" dirty="0" err="1">
                <a:latin typeface="Cambria" panose="02040503050406030204" pitchFamily="18" charset="0"/>
                <a:ea typeface="Cambria" panose="02040503050406030204" pitchFamily="18" charset="0"/>
              </a:rPr>
              <a:t>thành</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phố</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Từ</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Sơn</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tỉnh</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Bắc</a:t>
            </a:r>
            <a:r>
              <a:rPr lang="en-US" sz="2600" b="1" i="1" dirty="0">
                <a:latin typeface="Cambria" panose="02040503050406030204" pitchFamily="18" charset="0"/>
                <a:ea typeface="Cambria" panose="02040503050406030204" pitchFamily="18" charset="0"/>
              </a:rPr>
              <a:t> Ninh) </a:t>
            </a:r>
            <a:r>
              <a:rPr lang="en-US" sz="2600" b="1" i="1" dirty="0" err="1">
                <a:latin typeface="Cambria" panose="02040503050406030204" pitchFamily="18" charset="0"/>
                <a:ea typeface="Cambria" panose="02040503050406030204" pitchFamily="18" charset="0"/>
              </a:rPr>
              <a:t>vẫn</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còn</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giữ</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được</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nguyên</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vẹn</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cho</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đến</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ngày</a:t>
            </a:r>
            <a:r>
              <a:rPr lang="en-US" sz="2600" b="1" i="1" dirty="0">
                <a:latin typeface="Cambria" panose="02040503050406030204" pitchFamily="18" charset="0"/>
                <a:ea typeface="Cambria" panose="02040503050406030204" pitchFamily="18" charset="0"/>
              </a:rPr>
              <a:t> nay. </a:t>
            </a:r>
            <a:r>
              <a:rPr lang="en-US" sz="2600" b="1" i="1" dirty="0" err="1">
                <a:latin typeface="Cambria" panose="02040503050406030204" pitchFamily="18" charset="0"/>
                <a:ea typeface="Cambria" panose="02040503050406030204" pitchFamily="18" charset="0"/>
              </a:rPr>
              <a:t>Đình</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được</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xây</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dựng</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vào</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đầu</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thế</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kỉ</a:t>
            </a:r>
            <a:r>
              <a:rPr lang="en-US" sz="2600" b="1" i="1" dirty="0">
                <a:latin typeface="Cambria" panose="02040503050406030204" pitchFamily="18" charset="0"/>
                <a:ea typeface="Cambria" panose="02040503050406030204" pitchFamily="18" charset="0"/>
              </a:rPr>
              <a:t> XVIII, </a:t>
            </a:r>
            <a:r>
              <a:rPr lang="en-US" sz="2600" b="1" i="1" dirty="0" err="1">
                <a:latin typeface="Cambria" panose="02040503050406030204" pitchFamily="18" charset="0"/>
                <a:ea typeface="Cambria" panose="02040503050406030204" pitchFamily="18" charset="0"/>
              </a:rPr>
              <a:t>thờ</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các</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vị</a:t>
            </a:r>
            <a:r>
              <a:rPr lang="en-US" sz="2600" b="1" i="1" dirty="0">
                <a:latin typeface="Cambria" panose="02040503050406030204" pitchFamily="18" charset="0"/>
                <a:ea typeface="Cambria" panose="02040503050406030204" pitchFamily="18" charset="0"/>
              </a:rPr>
              <a:t> Thành </a:t>
            </a:r>
            <a:r>
              <a:rPr lang="en-US" sz="2600" b="1" i="1" dirty="0" err="1">
                <a:latin typeface="Cambria" panose="02040503050406030204" pitchFamily="18" charset="0"/>
                <a:ea typeface="Cambria" panose="02040503050406030204" pitchFamily="18" charset="0"/>
              </a:rPr>
              <a:t>hoàng</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gồm</a:t>
            </a:r>
            <a:r>
              <a:rPr lang="en-US" sz="2600" b="1" i="1" dirty="0">
                <a:latin typeface="Cambria" panose="02040503050406030204" pitchFamily="18" charset="0"/>
                <a:ea typeface="Cambria" panose="02040503050406030204" pitchFamily="18" charset="0"/>
              </a:rPr>
              <a:t>: Cao </a:t>
            </a:r>
            <a:r>
              <a:rPr lang="en-US" sz="2600" b="1" i="1" dirty="0" err="1">
                <a:latin typeface="Cambria" panose="02040503050406030204" pitchFamily="18" charset="0"/>
                <a:ea typeface="Cambria" panose="02040503050406030204" pitchFamily="18" charset="0"/>
              </a:rPr>
              <a:t>Sơn</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đại</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vương</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thần</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Núi</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Thuỷ</a:t>
            </a:r>
            <a:r>
              <a:rPr lang="en-US" sz="2600" b="1" i="1" dirty="0">
                <a:latin typeface="Cambria" panose="02040503050406030204" pitchFamily="18" charset="0"/>
                <a:ea typeface="Cambria" panose="02040503050406030204" pitchFamily="18" charset="0"/>
              </a:rPr>
              <a:t> Bá </a:t>
            </a:r>
            <a:r>
              <a:rPr lang="en-US" sz="2600" b="1" i="1" dirty="0" err="1">
                <a:latin typeface="Cambria" panose="02040503050406030204" pitchFamily="18" charset="0"/>
                <a:ea typeface="Cambria" panose="02040503050406030204" pitchFamily="18" charset="0"/>
              </a:rPr>
              <a:t>đại</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vương</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thần</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Nước</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và</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Bách</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Lệ</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đại</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vương</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thần</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Đất</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cùng</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các</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vị</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thần</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có</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công</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lập</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làng</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Đình</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có</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sân</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rất</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rộng</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bằng</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phẳng</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là</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nơi</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diễn</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ra</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nhiều</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hoạt</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động</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văn</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hoá</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chung</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của</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làng</a:t>
            </a:r>
            <a:r>
              <a:rPr lang="en-US" sz="2600" b="1" i="1" dirty="0">
                <a:latin typeface="Cambria" panose="02040503050406030204" pitchFamily="18" charset="0"/>
                <a:ea typeface="Cambria" panose="02040503050406030204" pitchFamily="18" charset="0"/>
              </a:rPr>
              <a:t>.</a:t>
            </a:r>
            <a:endParaRPr lang="en-US" sz="26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8702"/>
          <a:stretch/>
        </p:blipFill>
        <p:spPr>
          <a:xfrm>
            <a:off x="7332785" y="414477"/>
            <a:ext cx="4438695" cy="271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8460"/>
          <a:stretch/>
        </p:blipFill>
        <p:spPr>
          <a:xfrm>
            <a:off x="7825154" y="4166997"/>
            <a:ext cx="3946326" cy="248018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7678"/>
          <a:stretch/>
        </p:blipFill>
        <p:spPr>
          <a:xfrm>
            <a:off x="3851038" y="4503038"/>
            <a:ext cx="3798277" cy="214413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10797" r="10513"/>
          <a:stretch/>
        </p:blipFill>
        <p:spPr>
          <a:xfrm>
            <a:off x="127462" y="4551353"/>
            <a:ext cx="3723576" cy="214413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a:stretch>
            <a:fillRect/>
          </a:stretch>
        </p:blipFill>
        <p:spPr>
          <a:xfrm>
            <a:off x="7438303" y="3237265"/>
            <a:ext cx="4403518" cy="646232"/>
          </a:xfrm>
          <a:prstGeom prst="rect">
            <a:avLst/>
          </a:prstGeom>
        </p:spPr>
      </p:pic>
    </p:spTree>
    <p:extLst>
      <p:ext uri="{BB962C8B-B14F-4D97-AF65-F5344CB8AC3E}">
        <p14:creationId xmlns:p14="http://schemas.microsoft.com/office/powerpoint/2010/main" val="208990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par>
                                <p:cTn id="19" presetID="21" presetClass="entr" presetSubtype="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par>
                                <p:cTn id="22" presetID="21" presetClass="entr" presetSubtype="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3" name="图片 1" descr="68a8eab112f109b55565139a8fe40bde"/>
          <p:cNvPicPr>
            <a:picLocks noChangeAspect="1"/>
          </p:cNvPicPr>
          <p:nvPr/>
        </p:nvPicPr>
        <p:blipFill>
          <a:blip r:embed="rId4"/>
          <a:stretch>
            <a:fillRect/>
          </a:stretch>
        </p:blipFill>
        <p:spPr>
          <a:xfrm>
            <a:off x="232012" y="-488157"/>
            <a:ext cx="8293470" cy="6493172"/>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73082" y="3120420"/>
            <a:ext cx="5533970" cy="4293393"/>
          </a:xfrm>
          <a:prstGeom prst="rect">
            <a:avLst/>
          </a:prstGeom>
        </p:spPr>
      </p:pic>
      <p:pic>
        <p:nvPicPr>
          <p:cNvPr id="9" name="Picture 8"/>
          <p:cNvPicPr>
            <a:picLocks noChangeAspect="1"/>
          </p:cNvPicPr>
          <p:nvPr/>
        </p:nvPicPr>
        <p:blipFill>
          <a:blip r:embed="rId7"/>
          <a:stretch>
            <a:fillRect/>
          </a:stretch>
        </p:blipFill>
        <p:spPr>
          <a:xfrm>
            <a:off x="2634024" y="1368420"/>
            <a:ext cx="3999323" cy="2780017"/>
          </a:xfrm>
          <a:prstGeom prst="rect">
            <a:avLst/>
          </a:prstGeom>
        </p:spPr>
      </p:pic>
    </p:spTree>
    <p:extLst>
      <p:ext uri="{BB962C8B-B14F-4D97-AF65-F5344CB8AC3E}">
        <p14:creationId xmlns:p14="http://schemas.microsoft.com/office/powerpoint/2010/main" val="1234394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163773" y="3532850"/>
            <a:ext cx="12511029" cy="3876575"/>
          </a:xfrm>
          <a:prstGeom prst="rect">
            <a:avLst/>
          </a:prstGeom>
        </p:spPr>
      </p:pic>
      <p:grpSp>
        <p:nvGrpSpPr>
          <p:cNvPr id="2" name="Group 1"/>
          <p:cNvGrpSpPr/>
          <p:nvPr/>
        </p:nvGrpSpPr>
        <p:grpSpPr>
          <a:xfrm>
            <a:off x="655093" y="541425"/>
            <a:ext cx="10931856" cy="809703"/>
            <a:chOff x="891092" y="916590"/>
            <a:chExt cx="10531413" cy="1548922"/>
          </a:xfrm>
        </p:grpSpPr>
        <p:sp>
          <p:nvSpPr>
            <p:cNvPr id="3" name="Rounded Rectangle 2"/>
            <p:cNvSpPr/>
            <p:nvPr/>
          </p:nvSpPr>
          <p:spPr>
            <a:xfrm>
              <a:off x="891092" y="916590"/>
              <a:ext cx="10531413" cy="1548922"/>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946455"/>
              <a:ext cx="10257401" cy="1236400"/>
            </a:xfrm>
            <a:prstGeom prst="rect">
              <a:avLst/>
            </a:prstGeom>
          </p:spPr>
          <p:txBody>
            <a:bodyPr wrap="square">
              <a:spAutoFit/>
            </a:bodyPr>
            <a:lstStyle/>
            <a:p>
              <a:pPr algn="ctr" defTabSz="609585">
                <a:spcBef>
                  <a:spcPct val="500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5, 6, em hãy:</a:t>
              </a:r>
              <a:endParaRPr lang="en-US" sz="3600" b="1" i="1">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5" name="Group 4"/>
          <p:cNvGrpSpPr/>
          <p:nvPr/>
        </p:nvGrpSpPr>
        <p:grpSpPr>
          <a:xfrm>
            <a:off x="670601" y="1880475"/>
            <a:ext cx="10795975" cy="3342155"/>
            <a:chOff x="749449" y="875643"/>
            <a:chExt cx="10691167" cy="1029300"/>
          </a:xfrm>
        </p:grpSpPr>
        <p:sp>
          <p:nvSpPr>
            <p:cNvPr id="6" name="Rounded Rectangle 5"/>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4651" y="935637"/>
              <a:ext cx="10257401" cy="881523"/>
            </a:xfrm>
            <a:prstGeom prst="rect">
              <a:avLst/>
            </a:prstGeom>
          </p:spPr>
          <p:txBody>
            <a:bodyPr wrap="square">
              <a:spAutoFit/>
            </a:bodyPr>
            <a:lstStyle/>
            <a:p>
              <a:pPr algn="just"/>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Mô</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tả</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nét</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chính</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về</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nhà</a:t>
              </a:r>
              <a:r>
                <a:rPr lang="en-US" sz="3600" b="1" i="1" dirty="0">
                  <a:solidFill>
                    <a:schemeClr val="accent2">
                      <a:lumMod val="50000"/>
                    </a:schemeClr>
                  </a:solidFill>
                  <a:latin typeface="Cambria" panose="02040503050406030204" pitchFamily="18" charset="0"/>
                  <a:ea typeface="Cambria" panose="02040503050406030204" pitchFamily="18" charset="0"/>
                </a:rPr>
                <a:t> ở </a:t>
              </a:r>
              <a:r>
                <a:rPr lang="en-US" sz="3600" b="1" i="1" dirty="0" err="1">
                  <a:solidFill>
                    <a:schemeClr val="accent2">
                      <a:lumMod val="50000"/>
                    </a:schemeClr>
                  </a:solidFill>
                  <a:latin typeface="Cambria" panose="02040503050406030204" pitchFamily="18" charset="0"/>
                  <a:ea typeface="Cambria" panose="02040503050406030204" pitchFamily="18" charset="0"/>
                </a:rPr>
                <a:t>truyền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thống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của</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người</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dân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vùng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Đồng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bằng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Bắc</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Bộ</a:t>
              </a:r>
              <a:r>
                <a:rPr lang="en-US" sz="3600" b="1" i="1" dirty="0">
                  <a:solidFill>
                    <a:schemeClr val="accent2">
                      <a:lumMod val="50000"/>
                    </a:schemeClr>
                  </a:solidFill>
                  <a:latin typeface="Cambria" panose="02040503050406030204" pitchFamily="18" charset="0"/>
                  <a:ea typeface="Cambria" panose="02040503050406030204" pitchFamily="18" charset="0"/>
                </a:rPr>
                <a:t>.</a:t>
              </a:r>
              <a:endParaRPr lang="en-US" sz="36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600" b="1" i="1" dirty="0">
                  <a:solidFill>
                    <a:schemeClr val="accent2">
                      <a:lumMod val="50000"/>
                    </a:schemeClr>
                  </a:solidFill>
                  <a:latin typeface="Cambria" panose="02040503050406030204" pitchFamily="18" charset="0"/>
                  <a:ea typeface="Cambria" panose="02040503050406030204" pitchFamily="18" charset="0"/>
                </a:rPr>
                <a:t>+ Cho </a:t>
              </a:r>
              <a:r>
                <a:rPr lang="en-US" sz="3600" b="1" i="1" dirty="0" err="1">
                  <a:solidFill>
                    <a:schemeClr val="accent2">
                      <a:lumMod val="50000"/>
                    </a:schemeClr>
                  </a:solidFill>
                  <a:latin typeface="Cambria" panose="02040503050406030204" pitchFamily="18" charset="0"/>
                  <a:ea typeface="Cambria" panose="02040503050406030204" pitchFamily="18" charset="0"/>
                </a:rPr>
                <a:t>biết</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điểm</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khác</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nhau</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giữa</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nhà</a:t>
              </a:r>
              <a:r>
                <a:rPr lang="en-US" sz="3600" b="1" i="1" dirty="0">
                  <a:solidFill>
                    <a:schemeClr val="accent2">
                      <a:lumMod val="50000"/>
                    </a:schemeClr>
                  </a:solidFill>
                  <a:latin typeface="Cambria" panose="02040503050406030204" pitchFamily="18" charset="0"/>
                  <a:ea typeface="Cambria" panose="02040503050406030204" pitchFamily="18" charset="0"/>
                </a:rPr>
                <a:t> ở </a:t>
              </a:r>
              <a:r>
                <a:rPr lang="en-US" sz="3600" b="1" i="1" dirty="0" err="1">
                  <a:solidFill>
                    <a:schemeClr val="accent2">
                      <a:lumMod val="50000"/>
                    </a:schemeClr>
                  </a:solidFill>
                  <a:latin typeface="Cambria" panose="02040503050406030204" pitchFamily="18" charset="0"/>
                  <a:ea typeface="Cambria" panose="02040503050406030204" pitchFamily="18" charset="0"/>
                </a:rPr>
                <a:t>hiện</a:t>
              </a:r>
              <a:r>
                <a:rPr lang="en-US" sz="3600" b="1" i="1" dirty="0">
                  <a:solidFill>
                    <a:schemeClr val="accent2">
                      <a:lumMod val="50000"/>
                    </a:schemeClr>
                  </a:solidFill>
                  <a:latin typeface="Cambria" panose="02040503050406030204" pitchFamily="18" charset="0"/>
                  <a:ea typeface="Cambria" panose="02040503050406030204" pitchFamily="18" charset="0"/>
                </a:rPr>
                <a:t> nay </a:t>
              </a:r>
              <a:r>
                <a:rPr lang="en-US" sz="3600" b="1" i="1" dirty="0" err="1">
                  <a:solidFill>
                    <a:schemeClr val="accent2">
                      <a:lumMod val="50000"/>
                    </a:schemeClr>
                  </a:solidFill>
                  <a:latin typeface="Cambria" panose="02040503050406030204" pitchFamily="18" charset="0"/>
                  <a:ea typeface="Cambria" panose="02040503050406030204" pitchFamily="18" charset="0"/>
                </a:rPr>
                <a:t>với</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nhà</a:t>
              </a:r>
              <a:r>
                <a:rPr lang="en-US" sz="3600" b="1" i="1" dirty="0">
                  <a:solidFill>
                    <a:schemeClr val="accent2">
                      <a:lumMod val="50000"/>
                    </a:schemeClr>
                  </a:solidFill>
                  <a:latin typeface="Cambria" panose="02040503050406030204" pitchFamily="18" charset="0"/>
                  <a:ea typeface="Cambria" panose="02040503050406030204" pitchFamily="18" charset="0"/>
                </a:rPr>
                <a:t> ở </a:t>
              </a:r>
              <a:r>
                <a:rPr lang="en-US" sz="3600" b="1" i="1" dirty="0" err="1">
                  <a:solidFill>
                    <a:schemeClr val="accent2">
                      <a:lumMod val="50000"/>
                    </a:schemeClr>
                  </a:solidFill>
                  <a:latin typeface="Cambria" panose="02040503050406030204" pitchFamily="18" charset="0"/>
                  <a:ea typeface="Cambria" panose="02040503050406030204" pitchFamily="18" charset="0"/>
                </a:rPr>
                <a:t>truyền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thống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của</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người</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dân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vùng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Đồng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bằng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Bắc</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Bộ</a:t>
              </a:r>
              <a:r>
                <a:rPr lang="en-US" sz="3600" b="1" i="1" dirty="0">
                  <a:solidFill>
                    <a:schemeClr val="accent2">
                      <a:lumMod val="50000"/>
                    </a:schemeClr>
                  </a:solidFill>
                  <a:latin typeface="Cambria" panose="02040503050406030204" pitchFamily="18" charset="0"/>
                  <a:ea typeface="Cambria" panose="02040503050406030204" pitchFamily="18" charset="0"/>
                </a:rPr>
                <a:t>.</a:t>
              </a:r>
              <a:endParaRPr lang="en-US" sz="13800" b="1" dirty="0">
                <a:solidFill>
                  <a:schemeClr val="accent2">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82085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2245" y="1335075"/>
            <a:ext cx="6094851" cy="5083310"/>
          </a:xfrm>
          <a:prstGeom prst="rect">
            <a:avLst/>
          </a:prstGeom>
        </p:spPr>
      </p:pic>
      <p:sp>
        <p:nvSpPr>
          <p:cNvPr id="3" name="TextBox 2"/>
          <p:cNvSpPr txBox="1"/>
          <p:nvPr/>
        </p:nvSpPr>
        <p:spPr>
          <a:xfrm>
            <a:off x="404525" y="282811"/>
            <a:ext cx="5099460" cy="6001643"/>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   Trước đây, người dân vùng Đồng bằng Bắc Bộ thường ở trong những ngôi nhà được đắp bằng đất hoặc xây bằng gạch, mái lợp lá hoặc ngói. Nhà thường có ba gian. Gian chính là nơi thờ cúng và tiếp khách. Hai gian bên gọi là buồng, dùng làm phòng ngủ hoặc chứa thóc, gạo, đồ dùng,… </a:t>
            </a:r>
          </a:p>
        </p:txBody>
      </p:sp>
    </p:spTree>
    <p:extLst>
      <p:ext uri="{BB962C8B-B14F-4D97-AF65-F5344CB8AC3E}">
        <p14:creationId xmlns:p14="http://schemas.microsoft.com/office/powerpoint/2010/main" val="3743999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4524" y="282811"/>
            <a:ext cx="11429921"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   Ngày nay, nhà ở của người dân có sự thay đổi theo hướng hiện đại và tiện nghi hơn.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044" y="1686136"/>
            <a:ext cx="9145385" cy="4944025"/>
          </a:xfrm>
          <a:prstGeom prst="rect">
            <a:avLst/>
          </a:prstGeom>
        </p:spPr>
      </p:pic>
    </p:spTree>
    <p:extLst>
      <p:ext uri="{BB962C8B-B14F-4D97-AF65-F5344CB8AC3E}">
        <p14:creationId xmlns:p14="http://schemas.microsoft.com/office/powerpoint/2010/main" val="827233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9424" y="2538526"/>
            <a:ext cx="6588998" cy="4069676"/>
          </a:xfrm>
          <a:prstGeom prst="rect">
            <a:avLst/>
          </a:prstGeom>
        </p:spPr>
      </p:pic>
      <p:grpSp>
        <p:nvGrpSpPr>
          <p:cNvPr id="3" name="Group 2"/>
          <p:cNvGrpSpPr/>
          <p:nvPr/>
        </p:nvGrpSpPr>
        <p:grpSpPr>
          <a:xfrm>
            <a:off x="351693" y="403366"/>
            <a:ext cx="11465170" cy="2116217"/>
            <a:chOff x="749449" y="875643"/>
            <a:chExt cx="10691167" cy="651742"/>
          </a:xfrm>
        </p:grpSpPr>
        <p:sp>
          <p:nvSpPr>
            <p:cNvPr id="4" name="Rounded Rectangle 3"/>
            <p:cNvSpPr/>
            <p:nvPr/>
          </p:nvSpPr>
          <p:spPr>
            <a:xfrm>
              <a:off x="749449" y="875643"/>
              <a:ext cx="10691167" cy="651742"/>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84651" y="881477"/>
              <a:ext cx="10257401" cy="635076"/>
            </a:xfrm>
            <a:prstGeom prst="rect">
              <a:avLst/>
            </a:prstGeom>
          </p:spPr>
          <p:txBody>
            <a:bodyPr wrap="square">
              <a:spAutoFit/>
            </a:bodyPr>
            <a:lstStyle/>
            <a:p>
              <a:pPr algn="just"/>
              <a:r>
                <a:rPr lang="en-US" sz="3200" b="1" i="1">
                  <a:solidFill>
                    <a:schemeClr val="accent2">
                      <a:lumMod val="50000"/>
                    </a:schemeClr>
                  </a:solidFill>
                  <a:latin typeface="Cambria" panose="02040503050406030204" pitchFamily="18" charset="0"/>
                  <a:ea typeface="Cambria" panose="02040503050406030204" pitchFamily="18" charset="0"/>
                </a:rPr>
                <a:t>+ Mô tả nét chính về nhà ở truyền thống của người dân vùng Đồng bằng Bắc Bộ.</a:t>
              </a:r>
              <a:endParaRPr lang="en-US" sz="3200" b="1">
                <a:solidFill>
                  <a:schemeClr val="accent2">
                    <a:lumMod val="50000"/>
                  </a:schemeClr>
                </a:solidFill>
                <a:latin typeface="Cambria" panose="02040503050406030204" pitchFamily="18" charset="0"/>
                <a:ea typeface="Cambria" panose="02040503050406030204" pitchFamily="18" charset="0"/>
              </a:endParaRPr>
            </a:p>
            <a:p>
              <a:pPr algn="just"/>
              <a:r>
                <a:rPr lang="en-US" sz="3200" b="1" i="1">
                  <a:solidFill>
                    <a:schemeClr val="accent2">
                      <a:lumMod val="50000"/>
                    </a:schemeClr>
                  </a:solidFill>
                  <a:latin typeface="Cambria" panose="02040503050406030204" pitchFamily="18" charset="0"/>
                  <a:ea typeface="Cambria" panose="02040503050406030204" pitchFamily="18" charset="0"/>
                </a:rPr>
                <a:t>+ Cho biết điểm khác nhau giữa nhà ở hiện nay với nhà ở truyền thống của người dân vùng Đồng bằng Bắc Bộ.</a:t>
              </a:r>
              <a:endParaRPr lang="en-US" sz="11500" b="1">
                <a:solidFill>
                  <a:schemeClr val="accent2">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340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411" y="1219391"/>
            <a:ext cx="8063986" cy="5338358"/>
          </a:xfrm>
          <a:prstGeom prst="rect">
            <a:avLst/>
          </a:prstGeom>
        </p:spPr>
      </p:pic>
      <p:pic>
        <p:nvPicPr>
          <p:cNvPr id="3" name="Picture 6" descr="Premium Vector | Cartoon character of vietnamese girl in traditional costume  walking with bicycle.">
            <a:extLst>
              <a:ext uri="{FF2B5EF4-FFF2-40B4-BE49-F238E27FC236}">
                <a16:creationId xmlns:a16="http://schemas.microsoft.com/office/drawing/2014/main" id="{227A3446-70CA-4B87-8EB2-9D535B6549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51" b="93930" l="9585" r="89617">
                        <a14:foregroundMark x1="55112" y1="53674" x2="50479" y2="65974"/>
                        <a14:foregroundMark x1="50479" y1="65974" x2="50000" y2="79393"/>
                        <a14:foregroundMark x1="50000" y1="79393" x2="57188" y2="85144"/>
                        <a14:foregroundMark x1="57188" y1="85144" x2="58946" y2="73003"/>
                        <a14:foregroundMark x1="58946" y1="73003" x2="56550" y2="62939"/>
                        <a14:foregroundMark x1="29712" y1="88339" x2="38978" y2="90415"/>
                        <a14:foregroundMark x1="38978" y1="90415" x2="40735" y2="88019"/>
                        <a14:foregroundMark x1="49840" y1="80831" x2="46326" y2="89776"/>
                        <a14:foregroundMark x1="46326" y1="89776" x2="50160" y2="91534"/>
                        <a14:foregroundMark x1="45687" y1="93930" x2="47444" y2="93930"/>
                        <a14:foregroundMark x1="47923" y1="10064" x2="55272" y2="5751"/>
                        <a14:foregroundMark x1="55272" y1="5751" x2="57188" y2="10703"/>
                        <a14:foregroundMark x1="33546" y1="85623" x2="34824" y2="76358"/>
                        <a14:foregroundMark x1="34824" y1="76358" x2="35304" y2="83067"/>
                        <a14:foregroundMark x1="39297" y1="76677" x2="36422" y2="86422"/>
                        <a14:foregroundMark x1="36422" y1="86422" x2="41693" y2="79393"/>
                        <a14:foregroundMark x1="41693" y1="79393" x2="41374" y2="77796"/>
                        <a14:foregroundMark x1="61182" y1="76837" x2="61981" y2="85942"/>
                        <a14:foregroundMark x1="61981" y1="85942" x2="67252" y2="79233"/>
                        <a14:foregroundMark x1="67252" y1="79233" x2="63578" y2="76198"/>
                        <a14:foregroundMark x1="60543" y1="84505" x2="67093" y2="84665"/>
                        <a14:foregroundMark x1="61981" y1="84026" x2="65974" y2="84824"/>
                        <a14:foregroundMark x1="34984" y1="78754" x2="32268" y2="76518"/>
                        <a14:foregroundMark x1="30990" y1="82748" x2="30831" y2="81629"/>
                        <a14:foregroundMark x1="60383" y1="89457" x2="68371" y2="86741"/>
                        <a14:foregroundMark x1="68371" y1="86741" x2="61981" y2="8817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185789" y="2945316"/>
            <a:ext cx="3802808" cy="380280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72574" y="142173"/>
            <a:ext cx="11519174" cy="1077218"/>
            <a:chOff x="721890" y="916590"/>
            <a:chExt cx="10605641" cy="2060665"/>
          </a:xfrm>
        </p:grpSpPr>
        <p:sp>
          <p:nvSpPr>
            <p:cNvPr id="5" name="Rounded Rectangle 4"/>
            <p:cNvSpPr/>
            <p:nvPr/>
          </p:nvSpPr>
          <p:spPr>
            <a:xfrm>
              <a:off x="765435" y="916590"/>
              <a:ext cx="10531413" cy="2060665"/>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21890" y="916590"/>
              <a:ext cx="10605641" cy="2060665"/>
            </a:xfrm>
            <a:prstGeom prst="rect">
              <a:avLst/>
            </a:prstGeom>
          </p:spPr>
          <p:txBody>
            <a:bodyPr wrap="square">
              <a:spAutoFit/>
            </a:bodyPr>
            <a:lstStyle/>
            <a:p>
              <a:pPr algn="just" defTabSz="609585">
                <a:spcBef>
                  <a:spcPct val="50000"/>
                </a:spcBef>
              </a:pPr>
              <a:r>
                <a:rPr lang="en-US" sz="3200" b="1">
                  <a:latin typeface="Cambria" panose="02040503050406030204" pitchFamily="18" charset="0"/>
                  <a:ea typeface="Cambria" panose="02040503050406030204" pitchFamily="18" charset="0"/>
                </a:rPr>
                <a:t> Quan sát bức tranh và dựa vào hiểu biết của em, hãy giới thiệu một số nét văn hoá tiêu biểu ở vùng Đồng bằng Bắc Bộ.</a:t>
              </a:r>
              <a:endParaRPr lang="en-US" sz="6000" b="1">
                <a:solidFill>
                  <a:srgbClr val="002060"/>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1027759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path" presetSubtype="0" repeatCount="indefinite" accel="50000" decel="50000" fill="hold" nodeType="afterEffect">
                                  <p:stCondLst>
                                    <p:cond delay="0"/>
                                  </p:stCondLst>
                                  <p:childTnLst>
                                    <p:animMotion origin="layout" path="M -0.05 0.00371 L 0.20977 0.02176 " pathEditMode="relative" rAng="0" ptsTypes="AA">
                                      <p:cBhvr>
                                        <p:cTn id="10" dur="10000" fill="hold"/>
                                        <p:tgtEl>
                                          <p:spTgt spid="3"/>
                                        </p:tgtEl>
                                        <p:attrNameLst>
                                          <p:attrName>ppt_x</p:attrName>
                                          <p:attrName>ppt_y</p:attrName>
                                        </p:attrNameLst>
                                      </p:cBhvr>
                                      <p:rCtr x="12982" y="903"/>
                                    </p:animMotion>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221" y="1333486"/>
            <a:ext cx="4304630" cy="3590206"/>
          </a:xfrm>
          <a:prstGeom prst="rect">
            <a:avLst/>
          </a:prstGeom>
        </p:spPr>
      </p:pic>
      <p:sp>
        <p:nvSpPr>
          <p:cNvPr id="3" name="TextBox 2"/>
          <p:cNvSpPr txBox="1"/>
          <p:nvPr/>
        </p:nvSpPr>
        <p:spPr>
          <a:xfrm>
            <a:off x="404525" y="282811"/>
            <a:ext cx="6875506" cy="6340197"/>
          </a:xfrm>
          <a:prstGeom prst="rect">
            <a:avLst/>
          </a:prstGeom>
          <a:noFill/>
        </p:spPr>
        <p:txBody>
          <a:bodyPr wrap="square" rtlCol="0">
            <a:spAutoFit/>
          </a:bodyPr>
          <a:lstStyle/>
          <a:p>
            <a:pPr algn="just"/>
            <a:r>
              <a:rPr lang="en-US" sz="2900" b="1">
                <a:solidFill>
                  <a:schemeClr val="accent2">
                    <a:lumMod val="50000"/>
                  </a:schemeClr>
                </a:solidFill>
                <a:latin typeface="Cambria" panose="02040503050406030204" pitchFamily="18" charset="0"/>
                <a:ea typeface="Cambria" panose="02040503050406030204" pitchFamily="18" charset="0"/>
              </a:rPr>
              <a:t>   </a:t>
            </a:r>
            <a:r>
              <a:rPr lang="pt-BR" sz="2900" b="1" i="1">
                <a:solidFill>
                  <a:schemeClr val="accent2">
                    <a:lumMod val="50000"/>
                  </a:schemeClr>
                </a:solidFill>
                <a:latin typeface="Cambria" panose="02040503050406030204" pitchFamily="18" charset="0"/>
                <a:ea typeface="Cambria" panose="02040503050406030204" pitchFamily="18" charset="0"/>
              </a:rPr>
              <a:t>Đây là hình ảnh ngôi nhà truyền thống ở huyện Chương Mỹ (thành phố hà Nội) hiện nay vẫn được lưu giữ. Trước đây, ngôi nhà truyền thống ở vùng Đồng bằng Bắc Bộ thường được đắp bằng đất hoặc xây bằng gạch, mái lợp lá hoặc ngói. Nhà thường có ba gian hoặc năm gian tùy vào điều kiện kinh tế và các thành viên trong gia đình. Gian chính là nơi thờ cúng và tiếp khách. Hai gian bên gọi là buồng, dùng làm phòng ngủ hoặc chứa thóc, gạo, đồ dùng, ... Những tấm liếp trước hiên nhà được đan bằng tre, nứa,.. để che nắng, mưa.</a:t>
            </a:r>
            <a:endParaRPr lang="en-US" sz="2900" b="1">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7476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86909" y="718589"/>
            <a:ext cx="8531563" cy="6824921"/>
          </a:xfrm>
          <a:prstGeom prst="rect">
            <a:avLst/>
          </a:prstGeom>
        </p:spPr>
      </p:pic>
      <p:grpSp>
        <p:nvGrpSpPr>
          <p:cNvPr id="3" name="Group 2"/>
          <p:cNvGrpSpPr/>
          <p:nvPr/>
        </p:nvGrpSpPr>
        <p:grpSpPr>
          <a:xfrm>
            <a:off x="4325815" y="526459"/>
            <a:ext cx="7473463" cy="2797036"/>
            <a:chOff x="749449" y="875643"/>
            <a:chExt cx="10691167" cy="515599"/>
          </a:xfrm>
        </p:grpSpPr>
        <p:sp>
          <p:nvSpPr>
            <p:cNvPr id="4" name="Rounded Rectangle 3"/>
            <p:cNvSpPr/>
            <p:nvPr/>
          </p:nvSpPr>
          <p:spPr>
            <a:xfrm>
              <a:off x="749449" y="875643"/>
              <a:ext cx="10691167" cy="515599"/>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84652" y="881477"/>
              <a:ext cx="10257401" cy="470899"/>
            </a:xfrm>
            <a:prstGeom prst="rect">
              <a:avLst/>
            </a:prstGeom>
          </p:spPr>
          <p:txBody>
            <a:bodyPr wrap="square">
              <a:spAutoFit/>
            </a:bodyPr>
            <a:lstStyle/>
            <a:p>
              <a:pPr algn="just"/>
              <a:r>
                <a:rPr lang="en-US" sz="4000" b="1">
                  <a:solidFill>
                    <a:schemeClr val="accent1">
                      <a:lumMod val="50000"/>
                    </a:schemeClr>
                  </a:solidFill>
                  <a:latin typeface="Cambria" panose="02040503050406030204" pitchFamily="18" charset="0"/>
                  <a:ea typeface="Cambria" panose="02040503050406030204" pitchFamily="18" charset="0"/>
                </a:rPr>
                <a:t>   Cho biết nhà ở hiện nay của người dân vùng Đồng bằng Bắc Bộ có điểm gì khác với nhà ở truyền thống?</a:t>
              </a:r>
              <a:endParaRPr lang="en-US" sz="34400" b="1">
                <a:solidFill>
                  <a:schemeClr val="accent1">
                    <a:lumMod val="50000"/>
                  </a:schemeClr>
                </a:solidFill>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0229" y="3784608"/>
            <a:ext cx="2904871" cy="242276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1900" y="4008530"/>
            <a:ext cx="4067378" cy="21988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4071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4524" y="282811"/>
            <a:ext cx="11429921" cy="2708434"/>
          </a:xfrm>
          <a:prstGeom prst="rect">
            <a:avLst/>
          </a:prstGeom>
          <a:noFill/>
        </p:spPr>
        <p:txBody>
          <a:bodyPr wrap="square" rtlCol="0">
            <a:spAutoFit/>
          </a:bodyPr>
          <a:lstStyle/>
          <a:p>
            <a:pPr algn="just"/>
            <a:r>
              <a:rPr lang="en-US" sz="3400" b="1">
                <a:solidFill>
                  <a:schemeClr val="accent2">
                    <a:lumMod val="75000"/>
                  </a:schemeClr>
                </a:solidFill>
                <a:latin typeface="Cambria" panose="02040503050406030204" pitchFamily="18" charset="0"/>
                <a:ea typeface="Cambria" panose="02040503050406030204" pitchFamily="18" charset="0"/>
              </a:rPr>
              <a:t>     </a:t>
            </a:r>
            <a:r>
              <a:rPr lang="pt-BR" sz="3400" b="1" i="1">
                <a:solidFill>
                  <a:schemeClr val="accent2">
                    <a:lumMod val="75000"/>
                  </a:schemeClr>
                </a:solidFill>
                <a:latin typeface="Cambria" panose="02040503050406030204" pitchFamily="18" charset="0"/>
                <a:ea typeface="Cambria" panose="02040503050406030204" pitchFamily="18" charset="0"/>
              </a:rPr>
              <a:t>Đây là hình ảnh những ngôi nhà ở hiện nay của người dân thôn Tầm Tang (huyện Văn Giang, tỉnh Hưng Yên). Hình ảnh cho thấy sự khác biệt với ngôi nhà truyền thống, </a:t>
            </a:r>
            <a:r>
              <a:rPr lang="pt-BR" sz="3400" b="1" i="1">
                <a:solidFill>
                  <a:srgbClr val="C00000"/>
                </a:solidFill>
                <a:latin typeface="Cambria" panose="02040503050406030204" pitchFamily="18" charset="0"/>
                <a:ea typeface="Cambria" panose="02040503050406030204" pitchFamily="18" charset="0"/>
              </a:rPr>
              <a:t>nhà ở hiện nay được xây bằng gạch, nhiều tầng, khang trang, hiện đại</a:t>
            </a:r>
            <a:r>
              <a:rPr lang="pt-BR" sz="3400" b="1" i="1">
                <a:solidFill>
                  <a:schemeClr val="accent2">
                    <a:lumMod val="75000"/>
                  </a:schemeClr>
                </a:solidFill>
                <a:latin typeface="Cambria" panose="02040503050406030204" pitchFamily="18" charset="0"/>
                <a:ea typeface="Cambria" panose="02040503050406030204" pitchFamily="18" charset="0"/>
              </a:rPr>
              <a:t>.</a:t>
            </a:r>
            <a:endParaRPr lang="en-US" sz="3400" b="1">
              <a:solidFill>
                <a:schemeClr val="accent2">
                  <a:lumMod val="75000"/>
                </a:schemeClr>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4462" y="2640261"/>
            <a:ext cx="7209693" cy="3897584"/>
          </a:xfrm>
          <a:prstGeom prst="rect">
            <a:avLst/>
          </a:prstGeom>
        </p:spPr>
      </p:pic>
    </p:spTree>
    <p:extLst>
      <p:ext uri="{BB962C8B-B14F-4D97-AF65-F5344CB8AC3E}">
        <p14:creationId xmlns:p14="http://schemas.microsoft.com/office/powerpoint/2010/main" val="2338548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a:extLst>
              <a:ext uri="{FF2B5EF4-FFF2-40B4-BE49-F238E27FC236}">
                <a16:creationId xmlns:a16="http://schemas.microsoft.com/office/drawing/2014/main" id="{AD0B9A09-D932-4EBD-AA92-17212F11B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80235" y="141774"/>
            <a:ext cx="6260122" cy="1440159"/>
          </a:xfrm>
          <a:prstGeom prst="rect">
            <a:avLst/>
          </a:prstGeom>
        </p:spPr>
      </p:pic>
      <p:sp>
        <p:nvSpPr>
          <p:cNvPr id="3" name="Rectangle 2"/>
          <p:cNvSpPr/>
          <p:nvPr/>
        </p:nvSpPr>
        <p:spPr>
          <a:xfrm>
            <a:off x="684965" y="321534"/>
            <a:ext cx="4329722" cy="830997"/>
          </a:xfrm>
          <a:prstGeom prst="rect">
            <a:avLst/>
          </a:prstGeom>
        </p:spPr>
        <p:txBody>
          <a:bodyPr wrap="square">
            <a:spAutoFit/>
          </a:bodyPr>
          <a:lstStyle/>
          <a:p>
            <a:pPr algn="ctr">
              <a:spcBef>
                <a:spcPct val="50000"/>
              </a:spcBef>
            </a:pPr>
            <a:r>
              <a:rPr lang="en-US" altLang="vi-VN" sz="2400" b="1" dirty="0" err="1">
                <a:solidFill>
                  <a:schemeClr val="accent6">
                    <a:lumMod val="50000"/>
                  </a:schemeClr>
                </a:solidFill>
                <a:latin typeface="Cambria" panose="02040503050406030204" pitchFamily="18" charset="0"/>
                <a:ea typeface="Cambria" panose="02040503050406030204" pitchFamily="18" charset="0"/>
              </a:rPr>
              <a:t>Nhà</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và</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Làng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xóm</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đồng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bằng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Bắc</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Bộ</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trước</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đây</a:t>
            </a:r>
            <a:r>
              <a:rPr lang="en-US" altLang="vi-VN" sz="2400" b="1" dirty="0">
                <a:solidFill>
                  <a:schemeClr val="accent6">
                    <a:lumMod val="50000"/>
                  </a:schemeClr>
                </a:solidFill>
                <a:latin typeface="Cambria" panose="02040503050406030204" pitchFamily="18" charset="0"/>
                <a:ea typeface="Cambria" panose="02040503050406030204" pitchFamily="18" charset="0"/>
              </a:rPr>
              <a:t>)</a:t>
            </a:r>
          </a:p>
        </p:txBody>
      </p:sp>
      <p:pic>
        <p:nvPicPr>
          <p:cNvPr id="4" name="Picture 7" descr="9">
            <a:extLst>
              <a:ext uri="{FF2B5EF4-FFF2-40B4-BE49-F238E27FC236}">
                <a16:creationId xmlns:a16="http://schemas.microsoft.com/office/drawing/2014/main" id="{D7195CD9-AC7D-4C55-9BE9-92DDEB756A5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9569" y="1332291"/>
            <a:ext cx="2603631" cy="2338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8" descr="nha DB Bacbo">
            <a:extLst>
              <a:ext uri="{FF2B5EF4-FFF2-40B4-BE49-F238E27FC236}">
                <a16:creationId xmlns:a16="http://schemas.microsoft.com/office/drawing/2014/main" id="{D714F286-D92E-4F08-B910-5007453D013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932990" y="1375153"/>
            <a:ext cx="2684040" cy="2295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9" descr="bamboo">
            <a:extLst>
              <a:ext uri="{FF2B5EF4-FFF2-40B4-BE49-F238E27FC236}">
                <a16:creationId xmlns:a16="http://schemas.microsoft.com/office/drawing/2014/main" id="{8E567AF4-DC9E-4676-AAAA-86299A60B70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932989" y="4063228"/>
            <a:ext cx="2684040"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10" descr="a1">
            <a:extLst>
              <a:ext uri="{FF2B5EF4-FFF2-40B4-BE49-F238E27FC236}">
                <a16:creationId xmlns:a16="http://schemas.microsoft.com/office/drawing/2014/main" id="{0EE3F621-B01B-4101-A1F5-5E6A593C5E4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9569" y="4063228"/>
            <a:ext cx="2603631"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24">
            <a:extLst>
              <a:ext uri="{FF2B5EF4-FFF2-40B4-BE49-F238E27FC236}">
                <a16:creationId xmlns:a16="http://schemas.microsoft.com/office/drawing/2014/main" id="{AD0B9A09-D932-4EBD-AA92-17212F11B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5979887" y="141774"/>
            <a:ext cx="6260122" cy="1440159"/>
          </a:xfrm>
          <a:prstGeom prst="rect">
            <a:avLst/>
          </a:prstGeom>
        </p:spPr>
      </p:pic>
      <p:sp>
        <p:nvSpPr>
          <p:cNvPr id="9" name="Rectangle 8"/>
          <p:cNvSpPr/>
          <p:nvPr/>
        </p:nvSpPr>
        <p:spPr>
          <a:xfrm>
            <a:off x="6945087" y="321534"/>
            <a:ext cx="4329722" cy="830997"/>
          </a:xfrm>
          <a:prstGeom prst="rect">
            <a:avLst/>
          </a:prstGeom>
        </p:spPr>
        <p:txBody>
          <a:bodyPr wrap="square">
            <a:spAutoFit/>
          </a:bodyPr>
          <a:lstStyle/>
          <a:p>
            <a:pPr algn="ctr">
              <a:spcBef>
                <a:spcPct val="50000"/>
              </a:spcBef>
            </a:pPr>
            <a:r>
              <a:rPr lang="en-US" altLang="vi-VN" sz="2400" b="1" dirty="0" err="1">
                <a:solidFill>
                  <a:schemeClr val="accent6">
                    <a:lumMod val="50000"/>
                  </a:schemeClr>
                </a:solidFill>
                <a:latin typeface="Cambria" panose="02040503050406030204" pitchFamily="18" charset="0"/>
                <a:ea typeface="Cambria" panose="02040503050406030204" pitchFamily="18" charset="0"/>
              </a:rPr>
              <a:t>Nhà</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và</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Làng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xóm</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đồng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bằng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Bắc</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Bộ</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ngày</a:t>
            </a:r>
            <a:r>
              <a:rPr lang="en-US" altLang="vi-VN" sz="2400" b="1" dirty="0">
                <a:solidFill>
                  <a:schemeClr val="accent6">
                    <a:lumMod val="50000"/>
                  </a:schemeClr>
                </a:solidFill>
                <a:latin typeface="Cambria" panose="02040503050406030204" pitchFamily="18" charset="0"/>
                <a:ea typeface="Cambria" panose="02040503050406030204" pitchFamily="18" charset="0"/>
              </a:rPr>
              <a:t> nay)</a:t>
            </a:r>
          </a:p>
        </p:txBody>
      </p:sp>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tretch>
            <a:fillRect/>
          </a:stretch>
        </p:blipFill>
        <p:spPr>
          <a:xfrm>
            <a:off x="9260114" y="4063228"/>
            <a:ext cx="2728686"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6384071" y="4063228"/>
            <a:ext cx="2686254"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15">
            <a:extLst>
              <a:ext uri="{BEBA8EAE-BF5A-486C-A8C5-ECC9F3942E4B}">
                <a14:imgProps xmlns:a14="http://schemas.microsoft.com/office/drawing/2010/main">
                  <a14:imgLayer r:embed="rId16">
                    <a14:imgEffect>
                      <a14:saturation sat="400000"/>
                    </a14:imgEffect>
                  </a14:imgLayer>
                </a14:imgProps>
              </a:ext>
            </a:extLst>
          </a:blip>
          <a:stretch>
            <a:fillRect/>
          </a:stretch>
        </p:blipFill>
        <p:spPr>
          <a:xfrm>
            <a:off x="6474490" y="1375153"/>
            <a:ext cx="2595836" cy="2295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17">
            <a:extLst>
              <a:ext uri="{BEBA8EAE-BF5A-486C-A8C5-ECC9F3942E4B}">
                <a14:imgProps xmlns:a14="http://schemas.microsoft.com/office/drawing/2010/main">
                  <a14:imgLayer r:embed="rId18">
                    <a14:imgEffect>
                      <a14:saturation sat="400000"/>
                    </a14:imgEffect>
                  </a14:imgLayer>
                </a14:imgProps>
              </a:ext>
            </a:extLst>
          </a:blip>
          <a:stretch>
            <a:fillRect/>
          </a:stretch>
        </p:blipFill>
        <p:spPr>
          <a:xfrm>
            <a:off x="9298509" y="1332291"/>
            <a:ext cx="2690291" cy="2338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3773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heel(1)">
                                      <p:cBhvr>
                                        <p:cTn id="49" dur="2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heel(1)">
                                      <p:cBhvr>
                                        <p:cTn id="54" dur="2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heel(1)">
                                      <p:cBhvr>
                                        <p:cTn id="59" dur="20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heel(1)">
                                      <p:cBhvr>
                                        <p:cTn id="6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grpSp>
        <p:nvGrpSpPr>
          <p:cNvPr id="9" name="Group 8"/>
          <p:cNvGrpSpPr/>
          <p:nvPr/>
        </p:nvGrpSpPr>
        <p:grpSpPr>
          <a:xfrm>
            <a:off x="921951" y="0"/>
            <a:ext cx="10100176" cy="6508493"/>
            <a:chOff x="921951" y="0"/>
            <a:chExt cx="10100176" cy="6508493"/>
          </a:xfrm>
        </p:grpSpPr>
        <p:pic>
          <p:nvPicPr>
            <p:cNvPr id="3" name="图片 8">
              <a:extLst>
                <a:ext uri="{FF2B5EF4-FFF2-40B4-BE49-F238E27FC236}">
                  <a16:creationId xmlns:a16="http://schemas.microsoft.com/office/drawing/2014/main" id="{221F2C89-1849-4143-BFF0-BE4D563612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51" y="0"/>
              <a:ext cx="10100176" cy="6508493"/>
            </a:xfrm>
            <a:prstGeom prst="rect">
              <a:avLst/>
            </a:prstGeom>
          </p:spPr>
        </p:pic>
        <p:pic>
          <p:nvPicPr>
            <p:cNvPr id="7" name="Picture 6"/>
            <p:cNvPicPr>
              <a:picLocks noChangeAspect="1"/>
            </p:cNvPicPr>
            <p:nvPr/>
          </p:nvPicPr>
          <p:blipFill>
            <a:blip r:embed="rId5"/>
            <a:stretch>
              <a:fillRect/>
            </a:stretch>
          </p:blipFill>
          <p:spPr>
            <a:xfrm>
              <a:off x="5085065" y="947503"/>
              <a:ext cx="3426249" cy="1822862"/>
            </a:xfrm>
            <a:prstGeom prst="rect">
              <a:avLst/>
            </a:prstGeom>
          </p:spPr>
        </p:pic>
        <p:pic>
          <p:nvPicPr>
            <p:cNvPr id="8" name="Picture 7"/>
            <p:cNvPicPr>
              <a:picLocks noChangeAspect="1"/>
            </p:cNvPicPr>
            <p:nvPr/>
          </p:nvPicPr>
          <p:blipFill>
            <a:blip r:embed="rId6"/>
            <a:stretch>
              <a:fillRect/>
            </a:stretch>
          </p:blipFill>
          <p:spPr>
            <a:xfrm>
              <a:off x="3019443" y="2770365"/>
              <a:ext cx="6504996" cy="1688738"/>
            </a:xfrm>
            <a:prstGeom prst="rect">
              <a:avLst/>
            </a:prstGeom>
          </p:spPr>
        </p:pic>
      </p:grpSp>
    </p:spTree>
    <p:extLst>
      <p:ext uri="{BB962C8B-B14F-4D97-AF65-F5344CB8AC3E}">
        <p14:creationId xmlns:p14="http://schemas.microsoft.com/office/powerpoint/2010/main" val="3601369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4" name="Picture 3"/>
          <p:cNvPicPr>
            <a:picLocks noChangeAspect="1"/>
          </p:cNvPicPr>
          <p:nvPr/>
        </p:nvPicPr>
        <p:blipFill>
          <a:blip r:embed="rId4"/>
          <a:stretch>
            <a:fillRect/>
          </a:stretch>
        </p:blipFill>
        <p:spPr>
          <a:xfrm>
            <a:off x="949616" y="1414683"/>
            <a:ext cx="9730059" cy="4895512"/>
          </a:xfrm>
          <a:prstGeom prst="rect">
            <a:avLst/>
          </a:prstGeom>
        </p:spPr>
      </p:pic>
    </p:spTree>
    <p:extLst>
      <p:ext uri="{BB962C8B-B14F-4D97-AF65-F5344CB8AC3E}">
        <p14:creationId xmlns:p14="http://schemas.microsoft.com/office/powerpoint/2010/main" val="136574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411" y="1219391"/>
            <a:ext cx="8063986" cy="5338358"/>
          </a:xfrm>
          <a:prstGeom prst="rect">
            <a:avLst/>
          </a:prstGeom>
        </p:spPr>
      </p:pic>
      <p:grpSp>
        <p:nvGrpSpPr>
          <p:cNvPr id="4" name="Group 3"/>
          <p:cNvGrpSpPr/>
          <p:nvPr/>
        </p:nvGrpSpPr>
        <p:grpSpPr>
          <a:xfrm>
            <a:off x="372574" y="142173"/>
            <a:ext cx="11519174" cy="1077218"/>
            <a:chOff x="721890" y="916590"/>
            <a:chExt cx="10605641" cy="2060665"/>
          </a:xfrm>
        </p:grpSpPr>
        <p:sp>
          <p:nvSpPr>
            <p:cNvPr id="5" name="Rounded Rectangle 4"/>
            <p:cNvSpPr/>
            <p:nvPr/>
          </p:nvSpPr>
          <p:spPr>
            <a:xfrm>
              <a:off x="765435" y="916590"/>
              <a:ext cx="10531413" cy="2060665"/>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21890" y="916590"/>
              <a:ext cx="10605641" cy="2060665"/>
            </a:xfrm>
            <a:prstGeom prst="rect">
              <a:avLst/>
            </a:prstGeom>
          </p:spPr>
          <p:txBody>
            <a:bodyPr wrap="square">
              <a:spAutoFit/>
            </a:bodyPr>
            <a:lstStyle/>
            <a:p>
              <a:pPr algn="just" defTabSz="609585">
                <a:spcBef>
                  <a:spcPct val="50000"/>
                </a:spcBef>
              </a:pPr>
              <a:r>
                <a:rPr lang="en-US" sz="3200" b="1">
                  <a:latin typeface="Cambria" panose="02040503050406030204" pitchFamily="18" charset="0"/>
                  <a:ea typeface="Cambria" panose="02040503050406030204" pitchFamily="18" charset="0"/>
                </a:rPr>
                <a:t> Quan sát bức tranh và dựa vào hiểu biết của em, hãy giới thiệu một số nét văn hoá tiêu biểu ở vùng Đồng bằng Bắc Bộ.</a:t>
              </a:r>
              <a:endParaRPr lang="en-US" sz="6000" b="1">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11" name="Group 10"/>
          <p:cNvGrpSpPr/>
          <p:nvPr/>
        </p:nvGrpSpPr>
        <p:grpSpPr>
          <a:xfrm>
            <a:off x="372574" y="1784938"/>
            <a:ext cx="3315598" cy="3674166"/>
            <a:chOff x="389332" y="1511984"/>
            <a:chExt cx="3315598" cy="4861521"/>
          </a:xfrm>
        </p:grpSpPr>
        <p:grpSp>
          <p:nvGrpSpPr>
            <p:cNvPr id="7" name="Group 6"/>
            <p:cNvGrpSpPr/>
            <p:nvPr/>
          </p:nvGrpSpPr>
          <p:grpSpPr>
            <a:xfrm>
              <a:off x="419869" y="1511984"/>
              <a:ext cx="3235832" cy="4861521"/>
              <a:chOff x="-131876" y="655451"/>
              <a:chExt cx="11373926" cy="2905002"/>
            </a:xfrm>
          </p:grpSpPr>
          <p:sp>
            <p:nvSpPr>
              <p:cNvPr id="8" name="Rounded Rectangle 7"/>
              <p:cNvSpPr/>
              <p:nvPr/>
            </p:nvSpPr>
            <p:spPr>
              <a:xfrm>
                <a:off x="-131876" y="655451"/>
                <a:ext cx="11373922" cy="290500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84651" y="968133"/>
                <a:ext cx="10257399" cy="422997"/>
              </a:xfrm>
              <a:prstGeom prst="rect">
                <a:avLst/>
              </a:prstGeom>
            </p:spPr>
            <p:txBody>
              <a:bodyPr wrap="square">
                <a:spAutoFit/>
              </a:bodyPr>
              <a:lstStyle/>
              <a:p>
                <a:pPr marL="285750" indent="-285750" algn="just">
                  <a:spcBef>
                    <a:spcPts val="600"/>
                  </a:spcBef>
                  <a:spcAft>
                    <a:spcPts val="600"/>
                  </a:spcAft>
                  <a:buFontTx/>
                  <a:buChar char="-"/>
                </a:pPr>
                <a:endParaRPr lang="en-US" sz="4000" b="1">
                  <a:latin typeface="Cambria" panose="02040503050406030204" pitchFamily="18" charset="0"/>
                  <a:ea typeface="Cambria" panose="02040503050406030204" pitchFamily="18" charset="0"/>
                </a:endParaRPr>
              </a:p>
            </p:txBody>
          </p:sp>
        </p:grpSp>
        <p:sp>
          <p:nvSpPr>
            <p:cNvPr id="10" name="Rectangle 9"/>
            <p:cNvSpPr/>
            <p:nvPr/>
          </p:nvSpPr>
          <p:spPr>
            <a:xfrm>
              <a:off x="389332" y="1647456"/>
              <a:ext cx="3315598" cy="4683243"/>
            </a:xfrm>
            <a:prstGeom prst="rect">
              <a:avLst/>
            </a:prstGeom>
          </p:spPr>
          <p:txBody>
            <a:bodyPr wrap="square">
              <a:spAutoFit/>
            </a:bodyPr>
            <a:lstStyle/>
            <a:p>
              <a:pPr algn="ctr"/>
              <a:r>
                <a:rPr lang="en-US" sz="3200" b="1" i="1">
                  <a:solidFill>
                    <a:srgbClr val="C00000"/>
                  </a:solidFill>
                  <a:latin typeface="Cambria" panose="02040503050406030204" pitchFamily="18" charset="0"/>
                  <a:ea typeface="Cambria" panose="02040503050406030204" pitchFamily="18" charset="0"/>
                </a:rPr>
                <a:t>Nét văn hóa tiêu biểu ở vùng Đồng bằng Bắc Bộ là </a:t>
              </a:r>
              <a:r>
                <a:rPr lang="en-US" sz="3200" b="1" i="1">
                  <a:solidFill>
                    <a:srgbClr val="FF6600"/>
                  </a:solidFill>
                  <a:latin typeface="Cambria" panose="02040503050406030204" pitchFamily="18" charset="0"/>
                  <a:ea typeface="Cambria" panose="02040503050406030204" pitchFamily="18" charset="0"/>
                </a:rPr>
                <a:t>có các làng quê truyền thống đặc trưng của vùng.</a:t>
              </a:r>
              <a:endParaRPr lang="en-US" sz="3200" b="1">
                <a:solidFill>
                  <a:srgbClr val="FF66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76171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5112616" y="-1247833"/>
            <a:ext cx="17680425" cy="14586162"/>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057" y="0"/>
            <a:ext cx="12193057" cy="6925656"/>
          </a:xfrm>
          <a:prstGeom prst="rect">
            <a:avLst/>
          </a:prstGeom>
        </p:spPr>
      </p:pic>
      <p:pic>
        <p:nvPicPr>
          <p:cNvPr id="5" name="图片 3" descr="C:/Users/Administrator/AppData/Local/Temp/picturecompress_20211101145934/output_1.pngoutput_1"/>
          <p:cNvPicPr>
            <a:picLocks noChangeAspect="1"/>
          </p:cNvPicPr>
          <p:nvPr/>
        </p:nvPicPr>
        <p:blipFill>
          <a:blip r:embed="rId5"/>
          <a:stretch>
            <a:fillRect/>
          </a:stretch>
        </p:blipFill>
        <p:spPr>
          <a:xfrm>
            <a:off x="7806518" y="2837120"/>
            <a:ext cx="4453721" cy="4453721"/>
          </a:xfrm>
          <a:prstGeom prst="rect">
            <a:avLst/>
          </a:prstGeom>
        </p:spPr>
      </p:pic>
      <p:pic>
        <p:nvPicPr>
          <p:cNvPr id="6" name="图片 3" descr="千库网_乡村振兴美丽乡村三农农民富裕_元素编号13156958"/>
          <p:cNvPicPr>
            <a:picLocks noChangeAspect="1"/>
          </p:cNvPicPr>
          <p:nvPr/>
        </p:nvPicPr>
        <p:blipFill>
          <a:blip r:embed="rId6"/>
          <a:stretch>
            <a:fillRect/>
          </a:stretch>
        </p:blipFill>
        <p:spPr>
          <a:xfrm>
            <a:off x="-554143" y="3766674"/>
            <a:ext cx="3398944" cy="3398944"/>
          </a:xfrm>
          <a:prstGeom prst="rect">
            <a:avLst/>
          </a:prstGeom>
        </p:spPr>
      </p:pic>
      <p:pic>
        <p:nvPicPr>
          <p:cNvPr id="7" name="Picture 6">
            <a:extLst>
              <a:ext uri="{FF2B5EF4-FFF2-40B4-BE49-F238E27FC236}">
                <a16:creationId xmlns:a16="http://schemas.microsoft.com/office/drawing/2014/main" id="{C1FCE2A4-87F2-5B73-4F14-038B746E89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173" y="-53526"/>
            <a:ext cx="1361866" cy="1361866"/>
          </a:xfrm>
          <a:prstGeom prst="rect">
            <a:avLst/>
          </a:prstGeom>
        </p:spPr>
      </p:pic>
      <p:pic>
        <p:nvPicPr>
          <p:cNvPr id="8" name="Picture 7">
            <a:extLst>
              <a:ext uri="{FF2B5EF4-FFF2-40B4-BE49-F238E27FC236}">
                <a16:creationId xmlns:a16="http://schemas.microsoft.com/office/drawing/2014/main" id="{49243760-C26D-E1D0-486D-502F3064344F}"/>
              </a:ext>
            </a:extLst>
          </p:cNvPr>
          <p:cNvPicPr>
            <a:picLocks noChangeAspect="1"/>
          </p:cNvPicPr>
          <p:nvPr/>
        </p:nvPicPr>
        <p:blipFill>
          <a:blip r:embed="rId8"/>
          <a:stretch>
            <a:fillRect/>
          </a:stretch>
        </p:blipFill>
        <p:spPr>
          <a:xfrm>
            <a:off x="3546832" y="161401"/>
            <a:ext cx="4858933" cy="1225402"/>
          </a:xfrm>
          <a:prstGeom prst="rect">
            <a:avLst/>
          </a:prstGeom>
        </p:spPr>
      </p:pic>
      <p:pic>
        <p:nvPicPr>
          <p:cNvPr id="15" name="Picture 14"/>
          <p:cNvPicPr>
            <a:picLocks noChangeAspect="1"/>
          </p:cNvPicPr>
          <p:nvPr/>
        </p:nvPicPr>
        <p:blipFill>
          <a:blip r:embed="rId9"/>
          <a:stretch>
            <a:fillRect/>
          </a:stretch>
        </p:blipFill>
        <p:spPr>
          <a:xfrm>
            <a:off x="4604723" y="1079774"/>
            <a:ext cx="2517866" cy="1341236"/>
          </a:xfrm>
          <a:prstGeom prst="rect">
            <a:avLst/>
          </a:prstGeom>
        </p:spPr>
      </p:pic>
      <p:grpSp>
        <p:nvGrpSpPr>
          <p:cNvPr id="25" name="Group 24"/>
          <p:cNvGrpSpPr/>
          <p:nvPr/>
        </p:nvGrpSpPr>
        <p:grpSpPr>
          <a:xfrm>
            <a:off x="1321546" y="1978541"/>
            <a:ext cx="9084219" cy="4473715"/>
            <a:chOff x="1321546" y="1978541"/>
            <a:chExt cx="9084219" cy="4473715"/>
          </a:xfrm>
        </p:grpSpPr>
        <p:pic>
          <p:nvPicPr>
            <p:cNvPr id="16" name="Picture 15"/>
            <p:cNvPicPr>
              <a:picLocks noChangeAspect="1"/>
            </p:cNvPicPr>
            <p:nvPr/>
          </p:nvPicPr>
          <p:blipFill>
            <a:blip r:embed="rId10"/>
            <a:stretch>
              <a:fillRect/>
            </a:stretch>
          </p:blipFill>
          <p:spPr>
            <a:xfrm>
              <a:off x="3336755" y="4390097"/>
              <a:ext cx="4685523" cy="1317803"/>
            </a:xfrm>
            <a:prstGeom prst="rect">
              <a:avLst/>
            </a:prstGeom>
          </p:spPr>
        </p:pic>
        <p:pic>
          <p:nvPicPr>
            <p:cNvPr id="23" name="Picture 22"/>
            <p:cNvPicPr>
              <a:picLocks noChangeAspect="1"/>
            </p:cNvPicPr>
            <p:nvPr/>
          </p:nvPicPr>
          <p:blipFill>
            <a:blip r:embed="rId11"/>
            <a:stretch>
              <a:fillRect/>
            </a:stretch>
          </p:blipFill>
          <p:spPr>
            <a:xfrm>
              <a:off x="1321546" y="1978541"/>
              <a:ext cx="9084219" cy="2411556"/>
            </a:xfrm>
            <a:prstGeom prst="rect">
              <a:avLst/>
            </a:prstGeom>
          </p:spPr>
        </p:pic>
        <p:pic>
          <p:nvPicPr>
            <p:cNvPr id="24" name="Picture 23"/>
            <p:cNvPicPr>
              <a:picLocks noChangeAspect="1"/>
            </p:cNvPicPr>
            <p:nvPr/>
          </p:nvPicPr>
          <p:blipFill>
            <a:blip r:embed="rId12"/>
            <a:stretch>
              <a:fillRect/>
            </a:stretch>
          </p:blipFill>
          <p:spPr>
            <a:xfrm>
              <a:off x="4903453" y="5489005"/>
              <a:ext cx="1920406" cy="963251"/>
            </a:xfrm>
            <a:prstGeom prst="rect">
              <a:avLst/>
            </a:prstGeom>
          </p:spPr>
        </p:pic>
      </p:grpSp>
      <p:pic>
        <p:nvPicPr>
          <p:cNvPr id="26" name="图片 25">
            <a:extLst>
              <a:ext uri="{FF2B5EF4-FFF2-40B4-BE49-F238E27FC236}">
                <a16:creationId xmlns:a16="http://schemas.microsoft.com/office/drawing/2014/main" id="{1E5D6137-0932-CB46-958E-B46AFB7AEDD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H="1">
            <a:off x="9366709" y="-242059"/>
            <a:ext cx="2832100" cy="2832100"/>
          </a:xfrm>
          <a:prstGeom prst="rect">
            <a:avLst/>
          </a:prstGeom>
        </p:spPr>
      </p:pic>
      <p:pic>
        <p:nvPicPr>
          <p:cNvPr id="27" name="图片 30">
            <a:extLst>
              <a:ext uri="{FF2B5EF4-FFF2-40B4-BE49-F238E27FC236}">
                <a16:creationId xmlns:a16="http://schemas.microsoft.com/office/drawing/2014/main" id="{FC0BCADC-ECE5-B843-A2AC-2E4CCD4EA90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0208" y="2425663"/>
            <a:ext cx="556451" cy="556451"/>
          </a:xfrm>
          <a:prstGeom prst="rect">
            <a:avLst/>
          </a:prstGeom>
        </p:spPr>
      </p:pic>
      <p:sp>
        <p:nvSpPr>
          <p:cNvPr id="29" name="Title 1">
            <a:extLst>
              <a:ext uri="{FF2B5EF4-FFF2-40B4-BE49-F238E27FC236}">
                <a16:creationId xmlns:a16="http://schemas.microsoft.com/office/drawing/2014/main" id="{839CB496-B064-1976-8A73-F5C96C8179F1}"/>
              </a:ext>
            </a:extLst>
          </p:cNvPr>
          <p:cNvSpPr txBox="1">
            <a:spLocks/>
          </p:cNvSpPr>
          <p:nvPr/>
        </p:nvSpPr>
        <p:spPr>
          <a:xfrm>
            <a:off x="10427673" y="6260122"/>
            <a:ext cx="2151791" cy="719060"/>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
        <p:nvSpPr>
          <p:cNvPr id="3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pic>
        <p:nvPicPr>
          <p:cNvPr id="2" name="Picture 1">
            <a:extLst>
              <a:ext uri="{FF2B5EF4-FFF2-40B4-BE49-F238E27FC236}">
                <a16:creationId xmlns:a16="http://schemas.microsoft.com/office/drawing/2014/main" id="{8BC5B7C8-9911-4A53-42D0-986670CC235D}"/>
              </a:ext>
            </a:extLst>
          </p:cNvPr>
          <p:cNvPicPr>
            <a:picLocks noChangeAspect="1"/>
          </p:cNvPicPr>
          <p:nvPr/>
        </p:nvPicPr>
        <p:blipFill>
          <a:blip r:embed="rId15"/>
          <a:stretch>
            <a:fillRect/>
          </a:stretch>
        </p:blipFill>
        <p:spPr>
          <a:xfrm>
            <a:off x="-5112616" y="240749"/>
            <a:ext cx="2483716" cy="3226066"/>
          </a:xfrm>
          <a:prstGeom prst="rect">
            <a:avLst/>
          </a:prstGeom>
        </p:spPr>
      </p:pic>
      <p:pic>
        <p:nvPicPr>
          <p:cNvPr id="3" name="Picture 2">
            <a:extLst>
              <a:ext uri="{FF2B5EF4-FFF2-40B4-BE49-F238E27FC236}">
                <a16:creationId xmlns:a16="http://schemas.microsoft.com/office/drawing/2014/main" id="{79F8CFEB-3599-5083-89DC-EBFA1AF8EE57}"/>
              </a:ext>
            </a:extLst>
          </p:cNvPr>
          <p:cNvPicPr>
            <a:picLocks noChangeAspect="1"/>
          </p:cNvPicPr>
          <p:nvPr/>
        </p:nvPicPr>
        <p:blipFill>
          <a:blip r:embed="rId15"/>
          <a:stretch>
            <a:fillRect/>
          </a:stretch>
        </p:blipFill>
        <p:spPr>
          <a:xfrm>
            <a:off x="-1216771" y="10113461"/>
            <a:ext cx="10583480" cy="3226066"/>
          </a:xfrm>
          <a:prstGeom prst="rect">
            <a:avLst/>
          </a:prstGeom>
        </p:spPr>
      </p:pic>
      <p:pic>
        <p:nvPicPr>
          <p:cNvPr id="9" name="Picture 8">
            <a:extLst>
              <a:ext uri="{FF2B5EF4-FFF2-40B4-BE49-F238E27FC236}">
                <a16:creationId xmlns:a16="http://schemas.microsoft.com/office/drawing/2014/main" id="{01303DF2-4B4E-9520-9245-F7BB1088405D}"/>
              </a:ext>
            </a:extLst>
          </p:cNvPr>
          <p:cNvPicPr>
            <a:picLocks noChangeAspect="1"/>
          </p:cNvPicPr>
          <p:nvPr/>
        </p:nvPicPr>
        <p:blipFill>
          <a:blip r:embed="rId15"/>
          <a:stretch>
            <a:fillRect/>
          </a:stretch>
        </p:blipFill>
        <p:spPr>
          <a:xfrm>
            <a:off x="8435099" y="-1632474"/>
            <a:ext cx="4695320" cy="1431233"/>
          </a:xfrm>
          <a:prstGeom prst="rect">
            <a:avLst/>
          </a:prstGeom>
        </p:spPr>
      </p:pic>
    </p:spTree>
    <p:extLst>
      <p:ext uri="{BB962C8B-B14F-4D97-AF65-F5344CB8AC3E}">
        <p14:creationId xmlns:p14="http://schemas.microsoft.com/office/powerpoint/2010/main" val="133580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par>
                                <p:cTn id="18" presetID="9"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dissolv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AA456-D2BE-5B1E-601E-8F730080D2AD}"/>
              </a:ext>
            </a:extLst>
          </p:cNvPr>
          <p:cNvPicPr>
            <a:picLocks noChangeAspect="1"/>
          </p:cNvPicPr>
          <p:nvPr/>
        </p:nvPicPr>
        <p:blipFill>
          <a:blip r:embed="rId2"/>
          <a:stretch>
            <a:fillRect/>
          </a:stretch>
        </p:blipFill>
        <p:spPr>
          <a:xfrm>
            <a:off x="2798468" y="180478"/>
            <a:ext cx="6290261" cy="1528309"/>
          </a:xfrm>
          <a:prstGeom prst="rect">
            <a:avLst/>
          </a:prstGeom>
        </p:spPr>
      </p:pic>
      <p:pic>
        <p:nvPicPr>
          <p:cNvPr id="3" name="Picture 2" descr="A close-up of some wheat&#10;&#10;Description automatically generated with low confidence">
            <a:extLst>
              <a:ext uri="{FF2B5EF4-FFF2-40B4-BE49-F238E27FC236}">
                <a16:creationId xmlns:a16="http://schemas.microsoft.com/office/drawing/2014/main" id="{053E5D60-5418-4C5B-B585-93F933C1D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48" y="4475977"/>
            <a:ext cx="6367347" cy="2551105"/>
          </a:xfrm>
          <a:prstGeom prst="rect">
            <a:avLst/>
          </a:prstGeom>
        </p:spPr>
      </p:pic>
      <p:pic>
        <p:nvPicPr>
          <p:cNvPr id="4" name="Picture 3" descr="A close-up of some wheat&#10;&#10;Description automatically generated with low confidence">
            <a:extLst>
              <a:ext uri="{FF2B5EF4-FFF2-40B4-BE49-F238E27FC236}">
                <a16:creationId xmlns:a16="http://schemas.microsoft.com/office/drawing/2014/main" id="{D7275690-431D-4A64-B117-480F340E8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979" y="3909745"/>
            <a:ext cx="6848834" cy="3233442"/>
          </a:xfrm>
          <a:prstGeom prst="rect">
            <a:avLst/>
          </a:prstGeom>
        </p:spPr>
      </p:pic>
      <p:sp>
        <p:nvSpPr>
          <p:cNvPr id="5" name="TextBox 4"/>
          <p:cNvSpPr txBox="1"/>
          <p:nvPr/>
        </p:nvSpPr>
        <p:spPr>
          <a:xfrm>
            <a:off x="657367" y="1547871"/>
            <a:ext cx="10877265" cy="2800767"/>
          </a:xfrm>
          <a:prstGeom prst="rect">
            <a:avLst/>
          </a:prstGeom>
          <a:noFill/>
        </p:spPr>
        <p:txBody>
          <a:bodyPr wrap="square" rtlCol="0">
            <a:spAutoFit/>
          </a:bodyPr>
          <a:lstStyle/>
          <a:p>
            <a:pPr algn="just"/>
            <a:r>
              <a:rPr lang="en-US" sz="4400" b="1">
                <a:solidFill>
                  <a:schemeClr val="accent2">
                    <a:lumMod val="75000"/>
                  </a:schemeClr>
                </a:solidFill>
                <a:latin typeface="Cambria" panose="02040503050406030204" pitchFamily="18" charset="0"/>
                <a:ea typeface="Cambria" panose="02040503050406030204" pitchFamily="18" charset="0"/>
              </a:rPr>
              <a:t>- HS tìm hiểu lịch sử thông qua việc mô tả được một số nét văn hóa ở làng quê truyền thống và nhà ở của người dân vùng Đồng bằng Bắc Bộ.</a:t>
            </a:r>
          </a:p>
        </p:txBody>
      </p:sp>
    </p:spTree>
    <p:extLst>
      <p:ext uri="{BB962C8B-B14F-4D97-AF65-F5344CB8AC3E}">
        <p14:creationId xmlns:p14="http://schemas.microsoft.com/office/powerpoint/2010/main" val="251332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332678" y="2477610"/>
            <a:ext cx="12857356" cy="4549673"/>
          </a:xfrm>
          <a:prstGeom prst="rect">
            <a:avLst/>
          </a:prstGeom>
        </p:spPr>
      </p:pic>
      <p:pic>
        <p:nvPicPr>
          <p:cNvPr id="4" name="Picture 3">
            <a:extLst>
              <a:ext uri="{FF2B5EF4-FFF2-40B4-BE49-F238E27FC236}">
                <a16:creationId xmlns:a16="http://schemas.microsoft.com/office/drawing/2014/main" id="{8EBB01FD-D3AB-E154-057D-FB5650C65B88}"/>
              </a:ext>
            </a:extLst>
          </p:cNvPr>
          <p:cNvPicPr>
            <a:picLocks noChangeAspect="1"/>
          </p:cNvPicPr>
          <p:nvPr/>
        </p:nvPicPr>
        <p:blipFill>
          <a:blip r:embed="rId4"/>
          <a:stretch>
            <a:fillRect/>
          </a:stretch>
        </p:blipFill>
        <p:spPr>
          <a:xfrm>
            <a:off x="897477" y="1160060"/>
            <a:ext cx="9752898" cy="3312915"/>
          </a:xfrm>
          <a:prstGeom prst="rect">
            <a:avLst/>
          </a:prstGeom>
        </p:spPr>
      </p:pic>
      <p:pic>
        <p:nvPicPr>
          <p:cNvPr id="3" name="Picture 2">
            <a:extLst>
              <a:ext uri="{FF2B5EF4-FFF2-40B4-BE49-F238E27FC236}">
                <a16:creationId xmlns:a16="http://schemas.microsoft.com/office/drawing/2014/main" id="{493D4A1D-C085-5620-CF04-5AF2A74F1256}"/>
              </a:ext>
            </a:extLst>
          </p:cNvPr>
          <p:cNvPicPr>
            <a:picLocks noChangeAspect="1"/>
          </p:cNvPicPr>
          <p:nvPr/>
        </p:nvPicPr>
        <p:blipFill>
          <a:blip r:embed="rId5"/>
          <a:stretch>
            <a:fillRect/>
          </a:stretch>
        </p:blipFill>
        <p:spPr>
          <a:xfrm>
            <a:off x="-5112616" y="240749"/>
            <a:ext cx="2483716" cy="3226066"/>
          </a:xfrm>
          <a:prstGeom prst="rect">
            <a:avLst/>
          </a:prstGeom>
        </p:spPr>
      </p:pic>
      <p:pic>
        <p:nvPicPr>
          <p:cNvPr id="5" name="Picture 4">
            <a:extLst>
              <a:ext uri="{FF2B5EF4-FFF2-40B4-BE49-F238E27FC236}">
                <a16:creationId xmlns:a16="http://schemas.microsoft.com/office/drawing/2014/main" id="{AE913740-134E-A1E2-8C07-FD334CC4FCF4}"/>
              </a:ext>
            </a:extLst>
          </p:cNvPr>
          <p:cNvPicPr>
            <a:picLocks noChangeAspect="1"/>
          </p:cNvPicPr>
          <p:nvPr/>
        </p:nvPicPr>
        <p:blipFill>
          <a:blip r:embed="rId5"/>
          <a:stretch>
            <a:fillRect/>
          </a:stretch>
        </p:blipFill>
        <p:spPr>
          <a:xfrm>
            <a:off x="-1216771" y="10113461"/>
            <a:ext cx="10583480" cy="3226066"/>
          </a:xfrm>
          <a:prstGeom prst="rect">
            <a:avLst/>
          </a:prstGeom>
        </p:spPr>
      </p:pic>
      <p:pic>
        <p:nvPicPr>
          <p:cNvPr id="6" name="Picture 5">
            <a:extLst>
              <a:ext uri="{FF2B5EF4-FFF2-40B4-BE49-F238E27FC236}">
                <a16:creationId xmlns:a16="http://schemas.microsoft.com/office/drawing/2014/main" id="{62956388-C250-9A0C-214C-12F1F9289EC7}"/>
              </a:ext>
            </a:extLst>
          </p:cNvPr>
          <p:cNvPicPr>
            <a:picLocks noChangeAspect="1"/>
          </p:cNvPicPr>
          <p:nvPr/>
        </p:nvPicPr>
        <p:blipFill>
          <a:blip r:embed="rId5"/>
          <a:stretch>
            <a:fillRect/>
          </a:stretch>
        </p:blipFill>
        <p:spPr>
          <a:xfrm>
            <a:off x="8435099" y="-1632474"/>
            <a:ext cx="4695320" cy="1431233"/>
          </a:xfrm>
          <a:prstGeom prst="rect">
            <a:avLst/>
          </a:prstGeom>
        </p:spPr>
      </p:pic>
      <p:pic>
        <p:nvPicPr>
          <p:cNvPr id="7" name="Picture 6">
            <a:extLst>
              <a:ext uri="{FF2B5EF4-FFF2-40B4-BE49-F238E27FC236}">
                <a16:creationId xmlns:a16="http://schemas.microsoft.com/office/drawing/2014/main" id="{0563E0B5-3389-B0E9-833C-EA27235F2084}"/>
              </a:ext>
            </a:extLst>
          </p:cNvPr>
          <p:cNvPicPr>
            <a:picLocks noChangeAspect="1"/>
          </p:cNvPicPr>
          <p:nvPr/>
        </p:nvPicPr>
        <p:blipFill>
          <a:blip r:embed="rId6"/>
          <a:stretch>
            <a:fillRect/>
          </a:stretch>
        </p:blipFill>
        <p:spPr>
          <a:xfrm>
            <a:off x="9973021" y="53180"/>
            <a:ext cx="2218979" cy="485843"/>
          </a:xfrm>
          <a:prstGeom prst="rect">
            <a:avLst/>
          </a:prstGeom>
        </p:spPr>
      </p:pic>
    </p:spTree>
    <p:extLst>
      <p:ext uri="{BB962C8B-B14F-4D97-AF65-F5344CB8AC3E}">
        <p14:creationId xmlns:p14="http://schemas.microsoft.com/office/powerpoint/2010/main" val="52041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3" name="图片 1" descr="68a8eab112f109b55565139a8fe40bde"/>
          <p:cNvPicPr>
            <a:picLocks noChangeAspect="1"/>
          </p:cNvPicPr>
          <p:nvPr/>
        </p:nvPicPr>
        <p:blipFill>
          <a:blip r:embed="rId4"/>
          <a:stretch>
            <a:fillRect/>
          </a:stretch>
        </p:blipFill>
        <p:spPr>
          <a:xfrm>
            <a:off x="-216109" y="-951231"/>
            <a:ext cx="8293470" cy="8828117"/>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7233216" y="2292126"/>
            <a:ext cx="5533970" cy="4293393"/>
          </a:xfrm>
          <a:prstGeom prst="rect">
            <a:avLst/>
          </a:prstGeom>
        </p:spPr>
      </p:pic>
      <p:grpSp>
        <p:nvGrpSpPr>
          <p:cNvPr id="9" name="Group 8"/>
          <p:cNvGrpSpPr/>
          <p:nvPr/>
        </p:nvGrpSpPr>
        <p:grpSpPr>
          <a:xfrm>
            <a:off x="1430286" y="1609590"/>
            <a:ext cx="5802930" cy="3021660"/>
            <a:chOff x="1787220" y="1227224"/>
            <a:chExt cx="5802930" cy="3021660"/>
          </a:xfrm>
        </p:grpSpPr>
        <p:pic>
          <p:nvPicPr>
            <p:cNvPr id="7" name="Picture 6"/>
            <p:cNvPicPr>
              <a:picLocks noChangeAspect="1"/>
            </p:cNvPicPr>
            <p:nvPr/>
          </p:nvPicPr>
          <p:blipFill>
            <a:blip r:embed="rId7"/>
            <a:stretch>
              <a:fillRect/>
            </a:stretch>
          </p:blipFill>
          <p:spPr>
            <a:xfrm>
              <a:off x="2689024" y="1227224"/>
              <a:ext cx="3999323" cy="1176630"/>
            </a:xfrm>
            <a:prstGeom prst="rect">
              <a:avLst/>
            </a:prstGeom>
          </p:spPr>
        </p:pic>
        <p:pic>
          <p:nvPicPr>
            <p:cNvPr id="8" name="Picture 7"/>
            <p:cNvPicPr>
              <a:picLocks noChangeAspect="1"/>
            </p:cNvPicPr>
            <p:nvPr/>
          </p:nvPicPr>
          <p:blipFill>
            <a:blip r:embed="rId8"/>
            <a:stretch>
              <a:fillRect/>
            </a:stretch>
          </p:blipFill>
          <p:spPr>
            <a:xfrm>
              <a:off x="1787220" y="1909760"/>
              <a:ext cx="5802930" cy="2339124"/>
            </a:xfrm>
            <a:prstGeom prst="rect">
              <a:avLst/>
            </a:prstGeom>
          </p:spPr>
        </p:pic>
      </p:grpSp>
    </p:spTree>
    <p:extLst>
      <p:ext uri="{BB962C8B-B14F-4D97-AF65-F5344CB8AC3E}">
        <p14:creationId xmlns:p14="http://schemas.microsoft.com/office/powerpoint/2010/main" val="112492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5093" y="541425"/>
            <a:ext cx="10931856" cy="3016706"/>
            <a:chOff x="891092" y="916590"/>
            <a:chExt cx="10531413" cy="2797044"/>
          </a:xfrm>
        </p:grpSpPr>
        <p:sp>
          <p:nvSpPr>
            <p:cNvPr id="3" name="Rounded Rectangle 2"/>
            <p:cNvSpPr/>
            <p:nvPr/>
          </p:nvSpPr>
          <p:spPr>
            <a:xfrm>
              <a:off x="891092" y="916590"/>
              <a:ext cx="10531413" cy="1548922"/>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 name="Rectangle 3"/>
            <p:cNvSpPr/>
            <p:nvPr/>
          </p:nvSpPr>
          <p:spPr>
            <a:xfrm>
              <a:off x="1023460" y="946455"/>
              <a:ext cx="10257401" cy="2767179"/>
            </a:xfrm>
            <a:prstGeom prst="rect">
              <a:avLst/>
            </a:prstGeom>
          </p:spPr>
          <p:txBody>
            <a:bodyPr wrap="square">
              <a:spAutoFit/>
            </a:bodyPr>
            <a:lstStyle/>
            <a:p>
              <a:pPr algn="ctr" defTabSz="609585">
                <a:spcBef>
                  <a:spcPct val="50000"/>
                </a:spcBef>
              </a:pPr>
              <a:r>
                <a:rPr lang="en-US" sz="4400" b="1" dirty="0" err="1">
                  <a:solidFill>
                    <a:srgbClr val="002060"/>
                  </a:solidFill>
                  <a:latin typeface="Cambria" panose="02040503050406030204" pitchFamily="18" charset="0"/>
                  <a:ea typeface="Cambria" panose="02040503050406030204" pitchFamily="18" charset="0"/>
                  <a:cs typeface="Times New Roman" pitchFamily="18" charset="0"/>
                </a:rPr>
                <a:t>Đọc</a:t>
              </a:r>
              <a:r>
                <a:rPr lang="en-US" sz="44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itchFamily="18" charset="0"/>
                </a:rPr>
                <a:t>thông</a:t>
              </a:r>
              <a:r>
                <a:rPr lang="en-US" sz="4400" b="1" dirty="0">
                  <a:solidFill>
                    <a:srgbClr val="002060"/>
                  </a:solidFill>
                  <a:latin typeface="Cambria" panose="02040503050406030204" pitchFamily="18" charset="0"/>
                  <a:ea typeface="Cambria" panose="02040503050406030204" pitchFamily="18" charset="0"/>
                  <a:cs typeface="Times New Roman" pitchFamily="18" charset="0"/>
                </a:rPr>
                <a:t> tin </a:t>
              </a:r>
              <a:r>
                <a:rPr lang="en-US" sz="4400" b="1" dirty="0" err="1">
                  <a:solidFill>
                    <a:srgbClr val="002060"/>
                  </a:solidFill>
                  <a:latin typeface="Cambria" panose="02040503050406030204" pitchFamily="18" charset="0"/>
                  <a:ea typeface="Cambria" panose="02040503050406030204" pitchFamily="18" charset="0"/>
                  <a:cs typeface="Times New Roman" pitchFamily="18" charset="0"/>
                </a:rPr>
                <a:t>và</a:t>
              </a:r>
              <a:r>
                <a:rPr lang="en-US" sz="44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itchFamily="18" charset="0"/>
                </a:rPr>
                <a:t>quan</a:t>
              </a:r>
              <a:r>
                <a:rPr lang="en-US" sz="44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itchFamily="18" charset="0"/>
                </a:rPr>
                <a:t>sát</a:t>
              </a:r>
              <a:r>
                <a:rPr lang="en-US" sz="44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itchFamily="18" charset="0"/>
                </a:rPr>
                <a:t>hình</a:t>
              </a:r>
              <a:r>
                <a:rPr lang="en-US" sz="4400" b="1" dirty="0">
                  <a:solidFill>
                    <a:srgbClr val="002060"/>
                  </a:solidFill>
                  <a:latin typeface="Cambria" panose="02040503050406030204" pitchFamily="18" charset="0"/>
                  <a:ea typeface="Cambria" panose="02040503050406030204" pitchFamily="18" charset="0"/>
                  <a:cs typeface="Times New Roman" pitchFamily="18" charset="0"/>
                </a:rPr>
                <a:t> 2 </a:t>
              </a:r>
              <a:r>
                <a:rPr lang="en-US" sz="4400" b="1" dirty="0" err="1">
                  <a:solidFill>
                    <a:srgbClr val="002060"/>
                  </a:solidFill>
                  <a:latin typeface="Cambria" panose="02040503050406030204" pitchFamily="18" charset="0"/>
                  <a:ea typeface="Cambria" panose="02040503050406030204" pitchFamily="18" charset="0"/>
                  <a:cs typeface="Times New Roman" pitchFamily="18" charset="0"/>
                </a:rPr>
                <a:t>đến</a:t>
              </a:r>
              <a:r>
                <a:rPr lang="en-US" sz="4400" b="1" dirty="0">
                  <a:solidFill>
                    <a:srgbClr val="002060"/>
                  </a:solidFill>
                  <a:latin typeface="Cambria" panose="02040503050406030204" pitchFamily="18" charset="0"/>
                  <a:ea typeface="Cambria" panose="02040503050406030204" pitchFamily="18" charset="0"/>
                  <a:cs typeface="Times New Roman" pitchFamily="18" charset="0"/>
                </a:rPr>
                <a:t> 4, </a:t>
              </a:r>
              <a:r>
                <a:rPr lang="en-US" sz="4400" b="1" dirty="0" err="1">
                  <a:solidFill>
                    <a:srgbClr val="002060"/>
                  </a:solidFill>
                  <a:latin typeface="Cambria" panose="02040503050406030204" pitchFamily="18" charset="0"/>
                  <a:ea typeface="Cambria" panose="02040503050406030204" pitchFamily="18" charset="0"/>
                  <a:cs typeface="Times New Roman" pitchFamily="18" charset="0"/>
                </a:rPr>
                <a:t>em</a:t>
              </a:r>
              <a:r>
                <a:rPr lang="en-US" sz="44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itchFamily="18" charset="0"/>
                </a:rPr>
                <a:t>hãy</a:t>
              </a:r>
              <a:r>
                <a:rPr lang="en-US" sz="4400" b="1" dirty="0">
                  <a:solidFill>
                    <a:srgbClr val="002060"/>
                  </a:solidFill>
                  <a:latin typeface="Cambria" panose="02040503050406030204" pitchFamily="18" charset="0"/>
                  <a:ea typeface="Cambria" panose="02040503050406030204" pitchFamily="18" charset="0"/>
                  <a:cs typeface="Times New Roman" pitchFamily="18" charset="0"/>
                </a:rPr>
                <a:t>:</a:t>
              </a:r>
              <a:endParaRPr lang="en-US" sz="4400" b="1" i="1" dirty="0">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5" name="Group 4"/>
          <p:cNvGrpSpPr/>
          <p:nvPr/>
        </p:nvGrpSpPr>
        <p:grpSpPr>
          <a:xfrm>
            <a:off x="655093" y="2442791"/>
            <a:ext cx="10795975" cy="3858172"/>
            <a:chOff x="749449" y="875643"/>
            <a:chExt cx="10691167" cy="1361482"/>
          </a:xfrm>
        </p:grpSpPr>
        <p:sp>
          <p:nvSpPr>
            <p:cNvPr id="6" name="Rounded Rectangle 5"/>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7" name="Rectangle 6"/>
            <p:cNvSpPr/>
            <p:nvPr/>
          </p:nvSpPr>
          <p:spPr>
            <a:xfrm>
              <a:off x="984651" y="968133"/>
              <a:ext cx="10257401" cy="1268992"/>
            </a:xfrm>
            <a:prstGeom prst="rect">
              <a:avLst/>
            </a:prstGeom>
          </p:spPr>
          <p:txBody>
            <a:bodyPr wrap="square">
              <a:spAutoFit/>
            </a:bodyPr>
            <a:lstStyle/>
            <a:p>
              <a:pPr marL="285750" indent="-285750" algn="just">
                <a:spcBef>
                  <a:spcPts val="600"/>
                </a:spcBef>
                <a:spcAft>
                  <a:spcPts val="600"/>
                </a:spcAft>
                <a:buFontTx/>
                <a:buChar char="-"/>
              </a:pPr>
              <a:r>
                <a:rPr lang="en-US" sz="4400" b="1" dirty="0" err="1">
                  <a:solidFill>
                    <a:srgbClr val="002060"/>
                  </a:solidFill>
                  <a:latin typeface="Cambria" panose="02040503050406030204" pitchFamily="18" charset="0"/>
                  <a:ea typeface="Cambria" panose="02040503050406030204" pitchFamily="18" charset="0"/>
                </a:rPr>
                <a:t>Mô</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tả</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một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số</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nét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văn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hoá</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nổi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bật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làng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quê</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truyền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thống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vùng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Đồng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bằng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Bắc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Bộ</a:t>
              </a:r>
              <a:r>
                <a:rPr lang="en-US" sz="4400" b="1" dirty="0">
                  <a:solidFill>
                    <a:srgbClr val="002060"/>
                  </a:solidFill>
                  <a:latin typeface="Cambria" panose="02040503050406030204" pitchFamily="18" charset="0"/>
                  <a:ea typeface="Cambria" panose="02040503050406030204" pitchFamily="18" charset="0"/>
                </a:rPr>
                <a:t>.</a:t>
              </a:r>
            </a:p>
          </p:txBody>
        </p:sp>
      </p:grpSp>
      <p:pic>
        <p:nvPicPr>
          <p:cNvPr id="9" name="Picture 8"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163773" y="4666593"/>
            <a:ext cx="12511029" cy="2742832"/>
          </a:xfrm>
          <a:prstGeom prst="rect">
            <a:avLst/>
          </a:prstGeom>
        </p:spPr>
      </p:pic>
    </p:spTree>
    <p:extLst>
      <p:ext uri="{BB962C8B-B14F-4D97-AF65-F5344CB8AC3E}">
        <p14:creationId xmlns:p14="http://schemas.microsoft.com/office/powerpoint/2010/main" val="1230431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207" y="235970"/>
            <a:ext cx="11486345" cy="1569660"/>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   Ở các làng quê truyền thống Bắc Bộ thường có lũy tre xanh, cổng làng, cây đa, giếng nước, sân đình. Một số làng còn có đền, chùa, miếu,…</a:t>
            </a:r>
          </a:p>
        </p:txBody>
      </p:sp>
      <p:grpSp>
        <p:nvGrpSpPr>
          <p:cNvPr id="7" name="Group 6"/>
          <p:cNvGrpSpPr/>
          <p:nvPr/>
        </p:nvGrpSpPr>
        <p:grpSpPr>
          <a:xfrm>
            <a:off x="532263" y="1978925"/>
            <a:ext cx="11081982" cy="4659792"/>
            <a:chOff x="532263" y="1978925"/>
            <a:chExt cx="11081982" cy="4659792"/>
          </a:xfrm>
        </p:grpSpPr>
        <p:sp>
          <p:nvSpPr>
            <p:cNvPr id="3" name="Rounded Rectangle 2"/>
            <p:cNvSpPr/>
            <p:nvPr/>
          </p:nvSpPr>
          <p:spPr>
            <a:xfrm>
              <a:off x="532263" y="1978925"/>
              <a:ext cx="11081982" cy="46597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7280031" y="2146781"/>
              <a:ext cx="3970385" cy="3784050"/>
            </a:xfrm>
            <a:prstGeom prst="rect">
              <a:avLst/>
            </a:prstGeom>
            <a:ln>
              <a:noFill/>
            </a:ln>
            <a:effectLst>
              <a:outerShdw blurRad="190500" algn="tl" rotWithShape="0">
                <a:srgbClr val="000000">
                  <a:alpha val="70000"/>
                </a:srgbClr>
              </a:outerShdw>
            </a:effectLst>
          </p:spPr>
        </p:pic>
        <p:sp>
          <p:nvSpPr>
            <p:cNvPr id="5" name="TextBox 4"/>
            <p:cNvSpPr txBox="1"/>
            <p:nvPr/>
          </p:nvSpPr>
          <p:spPr>
            <a:xfrm>
              <a:off x="7527535" y="5930831"/>
              <a:ext cx="4086710" cy="707886"/>
            </a:xfrm>
            <a:prstGeom prst="rect">
              <a:avLst/>
            </a:prstGeom>
            <a:noFill/>
          </p:spPr>
          <p:txBody>
            <a:bodyPr wrap="square" rtlCol="0">
              <a:spAutoFit/>
            </a:bodyPr>
            <a:lstStyle/>
            <a:p>
              <a:pPr algn="ctr"/>
              <a:r>
                <a:rPr lang="en-US" sz="2000" b="1">
                  <a:latin typeface="Cambria" panose="02040503050406030204" pitchFamily="18" charset="0"/>
                  <a:ea typeface="Cambria" panose="02040503050406030204" pitchFamily="18" charset="0"/>
                </a:rPr>
                <a:t>Hình 2</a:t>
              </a:r>
              <a:r>
                <a:rPr lang="en-US" sz="2000">
                  <a:latin typeface="Cambria" panose="02040503050406030204" pitchFamily="18" charset="0"/>
                  <a:ea typeface="Cambria" panose="02040503050406030204" pitchFamily="18" charset="0"/>
                </a:rPr>
                <a:t>: </a:t>
              </a:r>
              <a:r>
                <a:rPr lang="en-US" sz="2000" i="1">
                  <a:latin typeface="Cambria" panose="02040503050406030204" pitchFamily="18" charset="0"/>
                  <a:ea typeface="Cambria" panose="02040503050406030204" pitchFamily="18" charset="0"/>
                </a:rPr>
                <a:t>Cổng làng Đường Lâm (thành phố Hà Nội)</a:t>
              </a:r>
            </a:p>
          </p:txBody>
        </p:sp>
        <p:sp>
          <p:nvSpPr>
            <p:cNvPr id="6" name="TextBox 5"/>
            <p:cNvSpPr txBox="1"/>
            <p:nvPr/>
          </p:nvSpPr>
          <p:spPr>
            <a:xfrm>
              <a:off x="676638" y="2146781"/>
              <a:ext cx="5905724" cy="4031873"/>
            </a:xfrm>
            <a:prstGeom prst="rect">
              <a:avLst/>
            </a:prstGeom>
            <a:noFill/>
          </p:spPr>
          <p:txBody>
            <a:bodyPr wrap="square" rtlCol="0">
              <a:spAutoFit/>
            </a:bodyPr>
            <a:lstStyle/>
            <a:p>
              <a:pPr algn="just"/>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Cổng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cửa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ngõ</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người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dừng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nghỉ</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hóng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cũng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trẻ</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tụ</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tập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cùng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vui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đùa</a:t>
              </a:r>
              <a:r>
                <a:rPr lang="en-US" sz="3200" dirty="0">
                  <a:solidFill>
                    <a:srgbClr val="002060"/>
                  </a:solidFill>
                  <a:latin typeface="Cambria" panose="02040503050406030204" pitchFamily="18" charset="0"/>
                  <a:ea typeface="Cambria" panose="02040503050406030204" pitchFamily="18" charset="0"/>
                </a:rPr>
                <a:t>,… </a:t>
              </a:r>
            </a:p>
            <a:p>
              <a:pPr algn="just"/>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bóng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thường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được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trồng</a:t>
              </a:r>
              <a:r>
                <a:rPr lang="en-US" sz="3200" dirty="0">
                  <a:solidFill>
                    <a:srgbClr val="002060"/>
                  </a:solidFill>
                  <a:latin typeface="Cambria" panose="02040503050406030204" pitchFamily="18" charset="0"/>
                  <a:ea typeface="Cambria" panose="02040503050406030204" pitchFamily="18" charset="0"/>
                </a:rPr>
                <a:t> ở </a:t>
              </a:r>
              <a:r>
                <a:rPr lang="en-US" sz="3200" dirty="0" err="1">
                  <a:solidFill>
                    <a:srgbClr val="002060"/>
                  </a:solidFill>
                  <a:latin typeface="Cambria" panose="02040503050406030204" pitchFamily="18" charset="0"/>
                  <a:ea typeface="Cambria" panose="02040503050406030204" pitchFamily="18" charset="0"/>
                </a:rPr>
                <a:t>đầu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cuối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hoặc</a:t>
              </a:r>
              <a:r>
                <a:rPr lang="en-US" sz="3200" dirty="0">
                  <a:solidFill>
                    <a:srgbClr val="002060"/>
                  </a:solidFill>
                  <a:latin typeface="Cambria" panose="02040503050406030204" pitchFamily="18" charset="0"/>
                  <a:ea typeface="Cambria" panose="02040503050406030204" pitchFamily="18" charset="0"/>
                </a:rPr>
                <a:t> ở </a:t>
              </a:r>
              <a:r>
                <a:rPr lang="en-US" sz="3200" dirty="0" err="1">
                  <a:solidFill>
                    <a:srgbClr val="002060"/>
                  </a:solidFill>
                  <a:latin typeface="Cambria" panose="02040503050406030204" pitchFamily="18" charset="0"/>
                  <a:ea typeface="Cambria" panose="02040503050406030204" pitchFamily="18" charset="0"/>
                </a:rPr>
                <a:t>vị</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trung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tâm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cạnh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di </a:t>
              </a:r>
              <a:r>
                <a:rPr lang="en-US" sz="3200" dirty="0" err="1">
                  <a:solidFill>
                    <a:srgbClr val="002060"/>
                  </a:solidFill>
                  <a:latin typeface="Cambria" panose="02040503050406030204" pitchFamily="18" charset="0"/>
                  <a:ea typeface="Cambria" panose="02040503050406030204" pitchFamily="18" charset="0"/>
                </a:rPr>
                <a:t>tích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lịch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sử</a:t>
              </a:r>
              <a:r>
                <a:rPr lang="en-US" sz="3200" dirty="0">
                  <a:solidFill>
                    <a:srgbClr val="002060"/>
                  </a:solidFill>
                  <a:latin typeface="Cambria" panose="02040503050406030204" pitchFamily="18" charset="0"/>
                  <a:ea typeface="Cambria" panose="02040503050406030204" pitchFamily="18" charset="0"/>
                </a:rPr>
                <a:t> - </a:t>
              </a:r>
              <a:r>
                <a:rPr lang="en-US" sz="3200" dirty="0" err="1">
                  <a:solidFill>
                    <a:srgbClr val="002060"/>
                  </a:solidFill>
                  <a:latin typeface="Cambria" panose="02040503050406030204" pitchFamily="18" charset="0"/>
                  <a:ea typeface="Cambria" panose="02040503050406030204" pitchFamily="18" charset="0"/>
                </a:rPr>
                <a:t>văn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hóa</a:t>
              </a:r>
              <a:r>
                <a:rPr lang="en-US" sz="3200" dirty="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58294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1026</Words>
  <Application>Microsoft Office PowerPoint</Application>
  <PresentationFormat>Widescreen</PresentationFormat>
  <Paragraphs>32</Paragraphs>
  <Slides>25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#9Slide07 HoneyCream</vt:lpstr>
      <vt:lpstr>Arial</vt:lpstr>
      <vt:lpstr>Calibri</vt:lpstr>
      <vt:lpstr>Cambria</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Dell</cp:lastModifiedBy>
  <cp:revision>39</cp:revision>
  <dcterms:created xsi:type="dcterms:W3CDTF">2023-10-13T13:17:08Z</dcterms:created>
  <dcterms:modified xsi:type="dcterms:W3CDTF">2023-11-14T09:42:32Z</dcterms:modified>
</cp:coreProperties>
</file>