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7" r:id="rId29"/>
    <p:sldId id="286" r:id="rId30"/>
  </p:sldIdLst>
  <p:sldSz cx="18288000" cy="10287000"/>
  <p:notesSz cx="6858000" cy="9144000"/>
  <p:embeddedFontLst>
    <p:embeddedFont>
      <p:font typeface="宋体" panose="02010600030101010101" pitchFamily="2" charset="-122"/>
      <p:regular r:id="rId31"/>
    </p:embeddedFont>
    <p:embeddedFont>
      <p:font typeface="#9Slide07 HoneyCream" panose="020B0604020202020204" charset="0"/>
      <p:regular r:id="rId32"/>
    </p:embeddedFont>
    <p:embeddedFont>
      <p:font typeface="Cambria Bold" panose="02040803050406030204" pitchFamily="18" charset="0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" panose="02040503050406030204" pitchFamily="18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CA2"/>
    <a:srgbClr val="F9C164"/>
    <a:srgbClr val="FBD18D"/>
    <a:srgbClr val="D68235"/>
    <a:srgbClr val="215958"/>
    <a:srgbClr val="FC9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56" autoAdjust="0"/>
  </p:normalViewPr>
  <p:slideViewPr>
    <p:cSldViewPr>
      <p:cViewPr varScale="1">
        <p:scale>
          <a:sx n="47" d="100"/>
          <a:sy n="47" d="100"/>
        </p:scale>
        <p:origin x="696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392400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BD18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BD18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621000" y="-467309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BD18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BD18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5.png"/><Relationship Id="rId12" Type="http://schemas.openxmlformats.org/officeDocument/2006/relationships/image" Target="../media/image8.gif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gif"/><Relationship Id="rId5" Type="http://schemas.openxmlformats.org/officeDocument/2006/relationships/image" Target="../media/image5.svg"/><Relationship Id="rId1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4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8.svg"/><Relationship Id="rId7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0.sv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1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8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2743200" y="4195104"/>
            <a:ext cx="14586653" cy="546605"/>
          </a:xfrm>
          <a:prstGeom prst="rect">
            <a:avLst/>
          </a:prstGeom>
          <a:solidFill>
            <a:srgbClr val="E2EC8F"/>
          </a:solidFill>
        </p:spPr>
      </p:sp>
      <p:sp>
        <p:nvSpPr>
          <p:cNvPr id="2" name="Freeform 2"/>
          <p:cNvSpPr/>
          <p:nvPr/>
        </p:nvSpPr>
        <p:spPr>
          <a:xfrm>
            <a:off x="-2460514" y="-2549313"/>
            <a:ext cx="6031294" cy="6142985"/>
          </a:xfrm>
          <a:custGeom>
            <a:avLst/>
            <a:gdLst/>
            <a:ahLst/>
            <a:cxnLst/>
            <a:rect l="l" t="t" r="r" b="b"/>
            <a:pathLst>
              <a:path w="6031294" h="6142985">
                <a:moveTo>
                  <a:pt x="0" y="0"/>
                </a:moveTo>
                <a:lnTo>
                  <a:pt x="6031294" y="0"/>
                </a:lnTo>
                <a:lnTo>
                  <a:pt x="6031294" y="6142985"/>
                </a:lnTo>
                <a:lnTo>
                  <a:pt x="0" y="6142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265772" y="6732531"/>
            <a:ext cx="6454977" cy="6419768"/>
          </a:xfrm>
          <a:custGeom>
            <a:avLst/>
            <a:gdLst/>
            <a:ahLst/>
            <a:cxnLst/>
            <a:rect l="l" t="t" r="r" b="b"/>
            <a:pathLst>
              <a:path w="6454977" h="6419768">
                <a:moveTo>
                  <a:pt x="0" y="0"/>
                </a:moveTo>
                <a:lnTo>
                  <a:pt x="6454976" y="0"/>
                </a:lnTo>
                <a:lnTo>
                  <a:pt x="6454976" y="6419768"/>
                </a:lnTo>
                <a:lnTo>
                  <a:pt x="0" y="641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521178" y="6679006"/>
            <a:ext cx="5771201" cy="3652495"/>
          </a:xfrm>
          <a:custGeom>
            <a:avLst/>
            <a:gdLst/>
            <a:ahLst/>
            <a:cxnLst/>
            <a:rect l="l" t="t" r="r" b="b"/>
            <a:pathLst>
              <a:path w="7161649" h="4425826">
                <a:moveTo>
                  <a:pt x="0" y="0"/>
                </a:moveTo>
                <a:lnTo>
                  <a:pt x="7161649" y="0"/>
                </a:lnTo>
                <a:lnTo>
                  <a:pt x="7161649" y="4425827"/>
                </a:lnTo>
                <a:lnTo>
                  <a:pt x="0" y="44258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9414" r="-71464" b="-10653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3131" y="4730202"/>
            <a:ext cx="4684477" cy="5556798"/>
          </a:xfrm>
          <a:custGeom>
            <a:avLst/>
            <a:gdLst/>
            <a:ahLst/>
            <a:cxnLst/>
            <a:rect l="l" t="t" r="r" b="b"/>
            <a:pathLst>
              <a:path w="4684477" h="5556798">
                <a:moveTo>
                  <a:pt x="0" y="0"/>
                </a:moveTo>
                <a:lnTo>
                  <a:pt x="4684477" y="0"/>
                </a:lnTo>
                <a:lnTo>
                  <a:pt x="4684477" y="5556798"/>
                </a:lnTo>
                <a:lnTo>
                  <a:pt x="0" y="55567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7"/>
          <p:cNvSpPr/>
          <p:nvPr/>
        </p:nvSpPr>
        <p:spPr>
          <a:xfrm>
            <a:off x="16093498" y="194556"/>
            <a:ext cx="2198881" cy="2190635"/>
          </a:xfrm>
          <a:custGeom>
            <a:avLst/>
            <a:gdLst/>
            <a:ahLst/>
            <a:cxnLst/>
            <a:rect l="l" t="t" r="r" b="b"/>
            <a:pathLst>
              <a:path w="2198881" h="2190635">
                <a:moveTo>
                  <a:pt x="0" y="0"/>
                </a:moveTo>
                <a:lnTo>
                  <a:pt x="2198881" y="0"/>
                </a:lnTo>
                <a:lnTo>
                  <a:pt x="2198881" y="2190636"/>
                </a:lnTo>
                <a:lnTo>
                  <a:pt x="0" y="21906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12"/>
          <p:cNvGrpSpPr/>
          <p:nvPr/>
        </p:nvGrpSpPr>
        <p:grpSpPr>
          <a:xfrm>
            <a:off x="7021415" y="7846765"/>
            <a:ext cx="5841360" cy="3855484"/>
            <a:chOff x="58624" y="32570"/>
            <a:chExt cx="9280191" cy="6945703"/>
          </a:xfrm>
        </p:grpSpPr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4315942" y="1036516"/>
              <a:ext cx="2204441" cy="4720833"/>
            </a:xfrm>
            <a:prstGeom prst="rect">
              <a:avLst/>
            </a:prstGeom>
          </p:spPr>
        </p:pic>
        <p:pic>
          <p:nvPicPr>
            <p:cNvPr id="33" name="Picture 14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6251355" y="32570"/>
              <a:ext cx="3087460" cy="6611823"/>
            </a:xfrm>
            <a:prstGeom prst="rect">
              <a:avLst/>
            </a:prstGeom>
          </p:spPr>
        </p:pic>
        <p:pic>
          <p:nvPicPr>
            <p:cNvPr id="34" name="Picture 15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58624" y="193377"/>
              <a:ext cx="3168278" cy="6784896"/>
            </a:xfrm>
            <a:prstGeom prst="rect">
              <a:avLst/>
            </a:prstGeom>
          </p:spPr>
        </p:pic>
        <p:pic>
          <p:nvPicPr>
            <p:cNvPr id="35" name="Picture 16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2459274" y="1260129"/>
              <a:ext cx="2159055" cy="4623634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26421" y="-25207"/>
            <a:ext cx="8059611" cy="23532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37066" y="6083094"/>
            <a:ext cx="8065707" cy="2798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1494" y="2073595"/>
            <a:ext cx="15240000" cy="2557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60371" y="4292704"/>
            <a:ext cx="14895731" cy="2448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48400" y="2343583"/>
            <a:ext cx="6401290" cy="4510753"/>
          </a:xfrm>
          <a:custGeom>
            <a:avLst/>
            <a:gdLst/>
            <a:ahLst/>
            <a:cxnLst/>
            <a:rect l="l" t="t" r="r" b="b"/>
            <a:pathLst>
              <a:path w="6401290" h="4510753">
                <a:moveTo>
                  <a:pt x="0" y="0"/>
                </a:moveTo>
                <a:lnTo>
                  <a:pt x="6401290" y="0"/>
                </a:lnTo>
                <a:lnTo>
                  <a:pt x="6401290" y="4510753"/>
                </a:lnTo>
                <a:lnTo>
                  <a:pt x="0" y="4510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4659" t="-5559" r="-5206" b="-124211"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33493"/>
          <a:stretch/>
        </p:blipFill>
        <p:spPr>
          <a:xfrm>
            <a:off x="327396" y="0"/>
            <a:ext cx="16917866" cy="234358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47716" y="5905500"/>
            <a:ext cx="9253484" cy="3522405"/>
          </a:xfrm>
          <a:custGeom>
            <a:avLst/>
            <a:gdLst/>
            <a:ahLst/>
            <a:cxnLst/>
            <a:rect l="l" t="t" r="r" b="b"/>
            <a:pathLst>
              <a:path w="1608944" h="483381">
                <a:moveTo>
                  <a:pt x="0" y="50800"/>
                </a:moveTo>
                <a:lnTo>
                  <a:pt x="804472" y="0"/>
                </a:lnTo>
                <a:lnTo>
                  <a:pt x="1608944" y="50800"/>
                </a:lnTo>
                <a:lnTo>
                  <a:pt x="1608944" y="432581"/>
                </a:lnTo>
                <a:lnTo>
                  <a:pt x="804472" y="483381"/>
                </a:lnTo>
                <a:lnTo>
                  <a:pt x="0" y="432581"/>
                </a:lnTo>
                <a:lnTo>
                  <a:pt x="0" y="50800"/>
                </a:lnTo>
                <a:close/>
              </a:path>
            </a:pathLst>
          </a:custGeom>
          <a:solidFill>
            <a:srgbClr val="FFEFE4"/>
          </a:solidFill>
        </p:spPr>
      </p:sp>
      <p:sp>
        <p:nvSpPr>
          <p:cNvPr id="3" name="TextBox 3"/>
          <p:cNvSpPr txBox="1"/>
          <p:nvPr/>
        </p:nvSpPr>
        <p:spPr>
          <a:xfrm>
            <a:off x="600796" y="6369890"/>
            <a:ext cx="8650998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 err="1">
                <a:latin typeface="Cambria"/>
              </a:rPr>
              <a:t>Để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giữ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cho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nước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trong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ấm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nóng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lâu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thì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giỏ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đựng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ấm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và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lót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bên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trọng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giỏ</a:t>
            </a:r>
            <a:r>
              <a:rPr lang="en-US" sz="4400" b="1" dirty="0">
                <a:latin typeface="Cambria"/>
              </a:rPr>
              <a:t> (</a:t>
            </a:r>
            <a:r>
              <a:rPr lang="en-US" sz="4400" b="1" dirty="0" err="1">
                <a:latin typeface="Cambria"/>
              </a:rPr>
              <a:t>hình</a:t>
            </a:r>
            <a:r>
              <a:rPr lang="en-US" sz="4400" b="1" dirty="0">
                <a:latin typeface="Cambria"/>
              </a:rPr>
              <a:t> 2b) </a:t>
            </a:r>
            <a:r>
              <a:rPr lang="en-US" sz="4400" b="1" dirty="0" err="1">
                <a:latin typeface="Cambria"/>
              </a:rPr>
              <a:t>cần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làm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bằng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vật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dẫn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nhiệt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kém</a:t>
            </a:r>
            <a:r>
              <a:rPr lang="en-US" sz="4400" b="1" dirty="0">
                <a:latin typeface="Cambria"/>
              </a:rPr>
              <a:t>. </a:t>
            </a:r>
          </a:p>
        </p:txBody>
      </p:sp>
      <p:sp>
        <p:nvSpPr>
          <p:cNvPr id="11" name="Freeform 10"/>
          <p:cNvSpPr/>
          <p:nvPr/>
        </p:nvSpPr>
        <p:spPr>
          <a:xfrm>
            <a:off x="9633284" y="5905500"/>
            <a:ext cx="8274206" cy="3522405"/>
          </a:xfrm>
          <a:custGeom>
            <a:avLst/>
            <a:gdLst/>
            <a:ahLst/>
            <a:cxnLst/>
            <a:rect l="l" t="t" r="r" b="b"/>
            <a:pathLst>
              <a:path w="1608944" h="483381">
                <a:moveTo>
                  <a:pt x="0" y="50800"/>
                </a:moveTo>
                <a:lnTo>
                  <a:pt x="804472" y="0"/>
                </a:lnTo>
                <a:lnTo>
                  <a:pt x="1608944" y="50800"/>
                </a:lnTo>
                <a:lnTo>
                  <a:pt x="1608944" y="432581"/>
                </a:lnTo>
                <a:lnTo>
                  <a:pt x="804472" y="483381"/>
                </a:lnTo>
                <a:lnTo>
                  <a:pt x="0" y="432581"/>
                </a:lnTo>
                <a:lnTo>
                  <a:pt x="0" y="50800"/>
                </a:lnTo>
                <a:close/>
              </a:path>
            </a:pathLst>
          </a:custGeom>
          <a:solidFill>
            <a:srgbClr val="FFEFE4"/>
          </a:solidFill>
        </p:spPr>
      </p:sp>
      <p:sp>
        <p:nvSpPr>
          <p:cNvPr id="7" name="TextBox 7"/>
          <p:cNvSpPr txBox="1"/>
          <p:nvPr/>
        </p:nvSpPr>
        <p:spPr>
          <a:xfrm>
            <a:off x="9822686" y="6486945"/>
            <a:ext cx="7703314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latin typeface="Cambria"/>
              </a:rPr>
              <a:t>Một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số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vật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có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thể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sử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dụng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làm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gỗ</a:t>
            </a:r>
            <a:r>
              <a:rPr lang="en-US" sz="4400" b="1" dirty="0">
                <a:latin typeface="Cambria"/>
              </a:rPr>
              <a:t>, </a:t>
            </a:r>
            <a:r>
              <a:rPr lang="en-US" sz="4400" b="1" dirty="0" err="1">
                <a:latin typeface="Cambria"/>
              </a:rPr>
              <a:t>tre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làm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giỏ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và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vải</a:t>
            </a:r>
            <a:r>
              <a:rPr lang="en-US" sz="4400" b="1" dirty="0">
                <a:latin typeface="Cambria"/>
              </a:rPr>
              <a:t>, </a:t>
            </a:r>
            <a:r>
              <a:rPr lang="en-US" sz="4400" b="1" dirty="0" err="1">
                <a:latin typeface="Cambria"/>
              </a:rPr>
              <a:t>bông</a:t>
            </a:r>
            <a:r>
              <a:rPr lang="en-US" sz="4400" b="1" dirty="0">
                <a:latin typeface="Cambria"/>
              </a:rPr>
              <a:t>, </a:t>
            </a:r>
            <a:r>
              <a:rPr lang="en-US" sz="4400" b="1" dirty="0" err="1">
                <a:latin typeface="Cambria"/>
              </a:rPr>
              <a:t>xốp</a:t>
            </a:r>
            <a:r>
              <a:rPr lang="en-US" sz="4400" b="1" dirty="0">
                <a:latin typeface="Cambria"/>
              </a:rPr>
              <a:t>, </a:t>
            </a:r>
            <a:r>
              <a:rPr lang="en-US" sz="4400" b="1" dirty="0" err="1">
                <a:latin typeface="Cambria"/>
              </a:rPr>
              <a:t>len</a:t>
            </a:r>
            <a:r>
              <a:rPr lang="en-US" sz="4400" b="1" dirty="0">
                <a:latin typeface="Cambria"/>
              </a:rPr>
              <a:t>, </a:t>
            </a:r>
            <a:r>
              <a:rPr lang="en-US" sz="4400" b="1" dirty="0" err="1">
                <a:latin typeface="Cambria"/>
              </a:rPr>
              <a:t>dạ</a:t>
            </a:r>
            <a:r>
              <a:rPr lang="en-US" sz="4400" b="1" dirty="0">
                <a:latin typeface="Cambria"/>
              </a:rPr>
              <a:t>, ... </a:t>
            </a:r>
            <a:r>
              <a:rPr lang="en-US" sz="4400" b="1" dirty="0" err="1">
                <a:latin typeface="Cambria"/>
              </a:rPr>
              <a:t>lót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trong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giỏ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ấm</a:t>
            </a:r>
            <a:r>
              <a:rPr lang="en-US" sz="4400" b="1" dirty="0">
                <a:latin typeface="Cambri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990600" y="1972168"/>
            <a:ext cx="6705600" cy="5390717"/>
          </a:xfrm>
          <a:custGeom>
            <a:avLst/>
            <a:gdLst/>
            <a:ahLst/>
            <a:cxnLst/>
            <a:rect l="l" t="t" r="r" b="b"/>
            <a:pathLst>
              <a:path w="6010432" h="4387615">
                <a:moveTo>
                  <a:pt x="0" y="0"/>
                </a:moveTo>
                <a:lnTo>
                  <a:pt x="6010432" y="0"/>
                </a:lnTo>
                <a:lnTo>
                  <a:pt x="6010432" y="4387615"/>
                </a:lnTo>
                <a:lnTo>
                  <a:pt x="0" y="43876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46" t="-96959" r="-104524" b="-17073"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33493"/>
          <a:stretch/>
        </p:blipFill>
        <p:spPr>
          <a:xfrm>
            <a:off x="426895" y="191103"/>
            <a:ext cx="16917866" cy="234358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79800" y="6780211"/>
            <a:ext cx="8792256" cy="3065204"/>
            <a:chOff x="8617655" y="2360820"/>
            <a:chExt cx="9253484" cy="3065204"/>
          </a:xfrm>
        </p:grpSpPr>
        <p:sp>
          <p:nvSpPr>
            <p:cNvPr id="10" name="Freeform 9"/>
            <p:cNvSpPr/>
            <p:nvPr/>
          </p:nvSpPr>
          <p:spPr>
            <a:xfrm>
              <a:off x="8617655" y="2360820"/>
              <a:ext cx="9253484" cy="3065204"/>
            </a:xfrm>
            <a:custGeom>
              <a:avLst/>
              <a:gdLst/>
              <a:ahLst/>
              <a:cxnLst/>
              <a:rect l="l" t="t" r="r" b="b"/>
              <a:pathLst>
                <a:path w="1608944" h="483381">
                  <a:moveTo>
                    <a:pt x="0" y="50800"/>
                  </a:moveTo>
                  <a:lnTo>
                    <a:pt x="804472" y="0"/>
                  </a:lnTo>
                  <a:lnTo>
                    <a:pt x="1608944" y="50800"/>
                  </a:lnTo>
                  <a:lnTo>
                    <a:pt x="1608944" y="432581"/>
                  </a:lnTo>
                  <a:lnTo>
                    <a:pt x="804472" y="483381"/>
                  </a:lnTo>
                  <a:lnTo>
                    <a:pt x="0" y="43258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11" name="TextBox 3"/>
            <p:cNvSpPr txBox="1"/>
            <p:nvPr/>
          </p:nvSpPr>
          <p:spPr>
            <a:xfrm>
              <a:off x="8918898" y="2714586"/>
              <a:ext cx="8650998" cy="24622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4000" b="1" dirty="0" err="1">
                  <a:latin typeface="Cambria"/>
                </a:rPr>
                <a:t>Nồi</a:t>
              </a:r>
              <a:r>
                <a:rPr lang="en-US" sz="4000" b="1" dirty="0">
                  <a:latin typeface="Cambria"/>
                </a:rPr>
                <a:t> gang </a:t>
              </a:r>
              <a:r>
                <a:rPr lang="en-US" sz="4000" b="1" dirty="0" err="1">
                  <a:latin typeface="Cambria"/>
                </a:rPr>
                <a:t>dẫn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nhiệt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tốt</a:t>
              </a:r>
              <a:r>
                <a:rPr lang="en-US" sz="4000" b="1" dirty="0">
                  <a:latin typeface="Cambria"/>
                </a:rPr>
                <a:t>. </a:t>
              </a:r>
              <a:r>
                <a:rPr lang="en-US" sz="4000" b="1" dirty="0" err="1">
                  <a:latin typeface="Cambria"/>
                </a:rPr>
                <a:t>Khi</a:t>
              </a:r>
              <a:r>
                <a:rPr lang="en-US" sz="4000" b="1" dirty="0">
                  <a:latin typeface="Cambria"/>
                </a:rPr>
                <a:t> di </a:t>
              </a:r>
              <a:r>
                <a:rPr lang="en-US" sz="4000" b="1" dirty="0" err="1">
                  <a:latin typeface="Cambria"/>
                </a:rPr>
                <a:t>chuyển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nồi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rời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bếp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lửa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cần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dùng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miếng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lót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tay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làm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bằng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vật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dẫn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nhiệt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kém</a:t>
              </a:r>
              <a:r>
                <a:rPr lang="en-US" sz="4000" b="1" dirty="0">
                  <a:latin typeface="Cambria"/>
                </a:rPr>
                <a:t>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58349" y="6832482"/>
            <a:ext cx="8274206" cy="3065204"/>
            <a:chOff x="9633284" y="6362701"/>
            <a:chExt cx="8274206" cy="3065204"/>
          </a:xfrm>
        </p:grpSpPr>
        <p:sp>
          <p:nvSpPr>
            <p:cNvPr id="12" name="Freeform 11"/>
            <p:cNvSpPr/>
            <p:nvPr/>
          </p:nvSpPr>
          <p:spPr>
            <a:xfrm>
              <a:off x="9633284" y="6362701"/>
              <a:ext cx="8274206" cy="3065204"/>
            </a:xfrm>
            <a:custGeom>
              <a:avLst/>
              <a:gdLst/>
              <a:ahLst/>
              <a:cxnLst/>
              <a:rect l="l" t="t" r="r" b="b"/>
              <a:pathLst>
                <a:path w="1608944" h="483381">
                  <a:moveTo>
                    <a:pt x="0" y="50800"/>
                  </a:moveTo>
                  <a:lnTo>
                    <a:pt x="804472" y="0"/>
                  </a:lnTo>
                  <a:lnTo>
                    <a:pt x="1608944" y="50800"/>
                  </a:lnTo>
                  <a:lnTo>
                    <a:pt x="1608944" y="432581"/>
                  </a:lnTo>
                  <a:lnTo>
                    <a:pt x="804472" y="483381"/>
                  </a:lnTo>
                  <a:lnTo>
                    <a:pt x="0" y="43258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9856893" y="6893104"/>
              <a:ext cx="7891994" cy="20313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4400" b="1" dirty="0" err="1">
                  <a:latin typeface="Cambria"/>
                </a:rPr>
                <a:t>Mũ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len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dẫn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nhiệt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kém</a:t>
              </a:r>
              <a:r>
                <a:rPr lang="en-US" sz="4400" b="1" dirty="0">
                  <a:latin typeface="Cambria"/>
                </a:rPr>
                <a:t>, </a:t>
              </a:r>
              <a:r>
                <a:rPr lang="en-US" sz="4400" b="1" dirty="0" err="1">
                  <a:latin typeface="Cambria"/>
                </a:rPr>
                <a:t>ngăn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cản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nhiệt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truyền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từ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đầu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ra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bên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ngoài</a:t>
              </a:r>
              <a:r>
                <a:rPr lang="en-US" sz="4400" b="1" dirty="0">
                  <a:latin typeface="Cambria"/>
                </a:rPr>
                <a:t>.</a:t>
              </a:r>
            </a:p>
          </p:txBody>
        </p:sp>
      </p:grpSp>
      <p:sp>
        <p:nvSpPr>
          <p:cNvPr id="15" name="Freeform 5"/>
          <p:cNvSpPr/>
          <p:nvPr/>
        </p:nvSpPr>
        <p:spPr>
          <a:xfrm>
            <a:off x="10756155" y="2469781"/>
            <a:ext cx="5943600" cy="4800601"/>
          </a:xfrm>
          <a:custGeom>
            <a:avLst/>
            <a:gdLst/>
            <a:ahLst/>
            <a:cxnLst/>
            <a:rect l="l" t="t" r="r" b="b"/>
            <a:pathLst>
              <a:path w="5931814" h="5400607">
                <a:moveTo>
                  <a:pt x="0" y="0"/>
                </a:moveTo>
                <a:lnTo>
                  <a:pt x="5931814" y="0"/>
                </a:lnTo>
                <a:lnTo>
                  <a:pt x="5931814" y="5400607"/>
                </a:lnTo>
                <a:lnTo>
                  <a:pt x="0" y="5400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183166" t="-129960" r="-29172" b="-32250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010" y="450438"/>
            <a:ext cx="17827068" cy="1413699"/>
            <a:chOff x="0" y="0"/>
            <a:chExt cx="4695195" cy="372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95195" cy="372332"/>
            </a:xfrm>
            <a:custGeom>
              <a:avLst/>
              <a:gdLst/>
              <a:ahLst/>
              <a:cxnLst/>
              <a:rect l="l" t="t" r="r" b="b"/>
              <a:pathLst>
                <a:path w="4695195" h="372332">
                  <a:moveTo>
                    <a:pt x="22148" y="0"/>
                  </a:moveTo>
                  <a:lnTo>
                    <a:pt x="4673047" y="0"/>
                  </a:lnTo>
                  <a:cubicBezTo>
                    <a:pt x="4685279" y="0"/>
                    <a:pt x="4695195" y="9916"/>
                    <a:pt x="4695195" y="22148"/>
                  </a:cubicBezTo>
                  <a:lnTo>
                    <a:pt x="4695195" y="350184"/>
                  </a:lnTo>
                  <a:cubicBezTo>
                    <a:pt x="4695195" y="362416"/>
                    <a:pt x="4685279" y="372332"/>
                    <a:pt x="4673047" y="372332"/>
                  </a:cubicBezTo>
                  <a:lnTo>
                    <a:pt x="22148" y="372332"/>
                  </a:lnTo>
                  <a:cubicBezTo>
                    <a:pt x="9916" y="372332"/>
                    <a:pt x="0" y="362416"/>
                    <a:pt x="0" y="350184"/>
                  </a:cubicBezTo>
                  <a:lnTo>
                    <a:pt x="0" y="22148"/>
                  </a:lnTo>
                  <a:cubicBezTo>
                    <a:pt x="0" y="9916"/>
                    <a:pt x="9916" y="0"/>
                    <a:pt x="2214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82382" y="654368"/>
            <a:ext cx="17723236" cy="106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79"/>
              </a:lnSpc>
            </a:pPr>
            <a:r>
              <a:rPr lang="en-US" sz="3999" dirty="0">
                <a:solidFill>
                  <a:srgbClr val="215958"/>
                </a:solidFill>
                <a:latin typeface="Cambria Bold"/>
              </a:rPr>
              <a:t>2. 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Trong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tự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nhiên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,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các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loài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vật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luôn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thích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nghi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với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điều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kiện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biến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đổi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nhiệt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độ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của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môi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trường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sống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.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Quan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sát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hình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3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và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trả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lời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câu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hỏi</a:t>
            </a:r>
            <a:endParaRPr lang="en-US" sz="3999" dirty="0">
              <a:solidFill>
                <a:srgbClr val="215958"/>
              </a:solidFill>
              <a:latin typeface="Cambri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32" y="7734300"/>
            <a:ext cx="17723236" cy="1938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78" lvl="1" indent="-453389" algn="just">
              <a:buFont typeface="Arial"/>
              <a:buChar char="•"/>
            </a:pP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Bộ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lông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dày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chim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cánh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cụt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và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gấu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trăng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Bắc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Cực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có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tác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dụng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gì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?</a:t>
            </a:r>
          </a:p>
          <a:p>
            <a:pPr marL="906778" lvl="1" indent="-453389" algn="just">
              <a:buFont typeface="Arial"/>
              <a:buChar char="•"/>
            </a:pP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Bộ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lông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soi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xám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rất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dày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vào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mùa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đông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,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rụng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vào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mùa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xuân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và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mọc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trở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lại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vào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mùa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thu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có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tác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dụng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gì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?</a:t>
            </a:r>
          </a:p>
        </p:txBody>
      </p:sp>
      <p:sp>
        <p:nvSpPr>
          <p:cNvPr id="7" name="Freeform 7"/>
          <p:cNvSpPr/>
          <p:nvPr/>
        </p:nvSpPr>
        <p:spPr>
          <a:xfrm>
            <a:off x="1912455" y="2422001"/>
            <a:ext cx="14463089" cy="5005232"/>
          </a:xfrm>
          <a:custGeom>
            <a:avLst/>
            <a:gdLst/>
            <a:ahLst/>
            <a:cxnLst/>
            <a:rect l="l" t="t" r="r" b="b"/>
            <a:pathLst>
              <a:path w="14463089" h="5005232">
                <a:moveTo>
                  <a:pt x="0" y="0"/>
                </a:moveTo>
                <a:lnTo>
                  <a:pt x="14463090" y="0"/>
                </a:lnTo>
                <a:lnTo>
                  <a:pt x="14463090" y="5005232"/>
                </a:lnTo>
                <a:lnTo>
                  <a:pt x="0" y="5005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1" t="-25745" r="-6069" b="-35470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693496" y="8649843"/>
            <a:ext cx="14901007" cy="1293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7"/>
              </a:lnSpc>
            </a:pP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Bộ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lông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dày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chim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cánh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cụt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và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gấu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trắng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Bắc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Cực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có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tác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dụng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giữ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ấm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cơ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thể</a:t>
            </a:r>
            <a:endParaRPr lang="en-US" sz="4899" dirty="0">
              <a:solidFill>
                <a:srgbClr val="FFFFFF"/>
              </a:solidFill>
              <a:latin typeface="Cambria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565739" y="2230619"/>
            <a:ext cx="13474478" cy="6039920"/>
          </a:xfrm>
          <a:custGeom>
            <a:avLst/>
            <a:gdLst/>
            <a:ahLst/>
            <a:cxnLst/>
            <a:rect l="l" t="t" r="r" b="b"/>
            <a:pathLst>
              <a:path w="13474478" h="6039920">
                <a:moveTo>
                  <a:pt x="0" y="0"/>
                </a:moveTo>
                <a:lnTo>
                  <a:pt x="13474478" y="0"/>
                </a:lnTo>
                <a:lnTo>
                  <a:pt x="13474478" y="6039920"/>
                </a:lnTo>
                <a:lnTo>
                  <a:pt x="0" y="6039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6" t="-32464" r="-60127" b="-55394"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33493"/>
          <a:stretch/>
        </p:blipFill>
        <p:spPr>
          <a:xfrm>
            <a:off x="457200" y="0"/>
            <a:ext cx="16917866" cy="2343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041532" y="2704017"/>
            <a:ext cx="7505209" cy="356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5499">
                <a:solidFill>
                  <a:srgbClr val="FFFFFF"/>
                </a:solidFill>
                <a:latin typeface="Cambria Bold"/>
              </a:rPr>
              <a:t>Bộ lông của sói xám dày vào mùa đông để tránh rét, rụng bớt vào mùa xuân để cơ thể mát hơn vào mùa hè.</a:t>
            </a:r>
          </a:p>
        </p:txBody>
      </p:sp>
      <p:sp>
        <p:nvSpPr>
          <p:cNvPr id="7" name="Freeform 7"/>
          <p:cNvSpPr/>
          <p:nvPr/>
        </p:nvSpPr>
        <p:spPr>
          <a:xfrm>
            <a:off x="1578483" y="2379605"/>
            <a:ext cx="7811563" cy="7164428"/>
          </a:xfrm>
          <a:custGeom>
            <a:avLst/>
            <a:gdLst/>
            <a:ahLst/>
            <a:cxnLst/>
            <a:rect l="l" t="t" r="r" b="b"/>
            <a:pathLst>
              <a:path w="7811563" h="7164428">
                <a:moveTo>
                  <a:pt x="0" y="0"/>
                </a:moveTo>
                <a:lnTo>
                  <a:pt x="7811564" y="0"/>
                </a:lnTo>
                <a:lnTo>
                  <a:pt x="7811564" y="7164428"/>
                </a:lnTo>
                <a:lnTo>
                  <a:pt x="0" y="7164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483" t="-35008" r="-23718" b="-58489"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33493"/>
          <a:stretch/>
        </p:blipFill>
        <p:spPr>
          <a:xfrm>
            <a:off x="616843" y="-56204"/>
            <a:ext cx="16917866" cy="2343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010" y="2314002"/>
            <a:ext cx="12516496" cy="7073154"/>
          </a:xfrm>
          <a:custGeom>
            <a:avLst/>
            <a:gdLst/>
            <a:ahLst/>
            <a:cxnLst/>
            <a:rect l="l" t="t" r="r" b="b"/>
            <a:pathLst>
              <a:path w="12516496" h="7073154">
                <a:moveTo>
                  <a:pt x="0" y="0"/>
                </a:moveTo>
                <a:lnTo>
                  <a:pt x="12516496" y="0"/>
                </a:lnTo>
                <a:lnTo>
                  <a:pt x="12516496" y="7073154"/>
                </a:lnTo>
                <a:lnTo>
                  <a:pt x="0" y="7073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75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27010" y="450438"/>
            <a:ext cx="17827068" cy="1413699"/>
            <a:chOff x="0" y="0"/>
            <a:chExt cx="4695195" cy="3723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95195" cy="372332"/>
            </a:xfrm>
            <a:custGeom>
              <a:avLst/>
              <a:gdLst/>
              <a:ahLst/>
              <a:cxnLst/>
              <a:rect l="l" t="t" r="r" b="b"/>
              <a:pathLst>
                <a:path w="4695195" h="372332">
                  <a:moveTo>
                    <a:pt x="22148" y="0"/>
                  </a:moveTo>
                  <a:lnTo>
                    <a:pt x="4673047" y="0"/>
                  </a:lnTo>
                  <a:cubicBezTo>
                    <a:pt x="4685279" y="0"/>
                    <a:pt x="4695195" y="9916"/>
                    <a:pt x="4695195" y="22148"/>
                  </a:cubicBezTo>
                  <a:lnTo>
                    <a:pt x="4695195" y="350184"/>
                  </a:lnTo>
                  <a:cubicBezTo>
                    <a:pt x="4695195" y="362416"/>
                    <a:pt x="4685279" y="372332"/>
                    <a:pt x="4673047" y="372332"/>
                  </a:cubicBezTo>
                  <a:lnTo>
                    <a:pt x="22148" y="372332"/>
                  </a:lnTo>
                  <a:cubicBezTo>
                    <a:pt x="9916" y="372332"/>
                    <a:pt x="0" y="362416"/>
                    <a:pt x="0" y="350184"/>
                  </a:cubicBezTo>
                  <a:lnTo>
                    <a:pt x="0" y="22148"/>
                  </a:lnTo>
                  <a:cubicBezTo>
                    <a:pt x="0" y="9916"/>
                    <a:pt x="9916" y="0"/>
                    <a:pt x="2214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82382" y="654368"/>
            <a:ext cx="17723236" cy="106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79"/>
              </a:lnSpc>
            </a:pPr>
            <a:r>
              <a:rPr lang="en-US" sz="3999" dirty="0">
                <a:solidFill>
                  <a:srgbClr val="215958"/>
                </a:solidFill>
                <a:latin typeface="Cambria Bold"/>
              </a:rPr>
              <a:t>3.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Quan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sát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hình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4.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Nêu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và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giải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thích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một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số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cách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chống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nóng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,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chống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rét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cho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,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vật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nuôi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và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cây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trồng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0200" y="3469884"/>
            <a:ext cx="5460657" cy="4761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370" y="2304536"/>
            <a:ext cx="6948579" cy="4592870"/>
          </a:xfrm>
          <a:custGeom>
            <a:avLst/>
            <a:gdLst/>
            <a:ahLst/>
            <a:cxnLst/>
            <a:rect l="l" t="t" r="r" b="b"/>
            <a:pathLst>
              <a:path w="6948579" h="4592870">
                <a:moveTo>
                  <a:pt x="0" y="0"/>
                </a:moveTo>
                <a:lnTo>
                  <a:pt x="6948579" y="0"/>
                </a:lnTo>
                <a:lnTo>
                  <a:pt x="6948579" y="4592870"/>
                </a:lnTo>
                <a:lnTo>
                  <a:pt x="0" y="4592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15" t="-39648" r="-154929" b="-113364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47716" y="7074705"/>
            <a:ext cx="6108958" cy="2424306"/>
            <a:chOff x="0" y="0"/>
            <a:chExt cx="8145278" cy="32324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286005"/>
              <a:ext cx="8145278" cy="2447117"/>
              <a:chOff x="0" y="0"/>
              <a:chExt cx="1608944" cy="48338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608944" cy="483381"/>
              </a:xfrm>
              <a:custGeom>
                <a:avLst/>
                <a:gdLst/>
                <a:ahLst/>
                <a:cxnLst/>
                <a:rect l="l" t="t" r="r" b="b"/>
                <a:pathLst>
                  <a:path w="1608944" h="483381">
                    <a:moveTo>
                      <a:pt x="0" y="50800"/>
                    </a:moveTo>
                    <a:lnTo>
                      <a:pt x="804472" y="0"/>
                    </a:lnTo>
                    <a:lnTo>
                      <a:pt x="1608944" y="50800"/>
                    </a:lnTo>
                    <a:lnTo>
                      <a:pt x="1608944" y="432581"/>
                    </a:lnTo>
                    <a:lnTo>
                      <a:pt x="804472" y="483381"/>
                    </a:lnTo>
                    <a:lnTo>
                      <a:pt x="0" y="432581"/>
                    </a:lnTo>
                    <a:lnTo>
                      <a:pt x="0" y="50800"/>
                    </a:lnTo>
                    <a:close/>
                  </a:path>
                </a:pathLst>
              </a:custGeom>
              <a:solidFill>
                <a:srgbClr val="FFEFE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79375"/>
                <a:ext cx="8128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81863" y="-85725"/>
              <a:ext cx="7581551" cy="3318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76"/>
                </a:lnSpc>
                <a:spcBef>
                  <a:spcPct val="0"/>
                </a:spcBef>
              </a:pPr>
              <a:endParaRPr dirty="0"/>
            </a:p>
            <a:p>
              <a:pPr algn="ctr">
                <a:lnSpc>
                  <a:spcPts val="4976"/>
                </a:lnSpc>
                <a:spcBef>
                  <a:spcPct val="0"/>
                </a:spcBef>
              </a:pP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Các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bạn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và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cô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giáo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đứng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quanh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đống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lửa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để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sưởi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ấm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</a:p>
            <a:p>
              <a:pPr algn="ctr">
                <a:lnSpc>
                  <a:spcPts val="4976"/>
                </a:lnSpc>
                <a:spcBef>
                  <a:spcPct val="0"/>
                </a:spcBef>
              </a:pP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7328941" y="2359502"/>
            <a:ext cx="5248994" cy="4592870"/>
          </a:xfrm>
          <a:custGeom>
            <a:avLst/>
            <a:gdLst/>
            <a:ahLst/>
            <a:cxnLst/>
            <a:rect l="l" t="t" r="r" b="b"/>
            <a:pathLst>
              <a:path w="5248994" h="4592870">
                <a:moveTo>
                  <a:pt x="0" y="0"/>
                </a:moveTo>
                <a:lnTo>
                  <a:pt x="5248994" y="0"/>
                </a:lnTo>
                <a:lnTo>
                  <a:pt x="5248994" y="4592870"/>
                </a:lnTo>
                <a:lnTo>
                  <a:pt x="0" y="4592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468" t="-45039" r="-119262" b="-131008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7063949" y="7455857"/>
            <a:ext cx="5513986" cy="1662003"/>
            <a:chOff x="0" y="0"/>
            <a:chExt cx="1603701" cy="4833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03701" cy="483381"/>
            </a:xfrm>
            <a:custGeom>
              <a:avLst/>
              <a:gdLst/>
              <a:ahLst/>
              <a:cxnLst/>
              <a:rect l="l" t="t" r="r" b="b"/>
              <a:pathLst>
                <a:path w="1603701" h="483381">
                  <a:moveTo>
                    <a:pt x="0" y="50800"/>
                  </a:moveTo>
                  <a:lnTo>
                    <a:pt x="801851" y="0"/>
                  </a:lnTo>
                  <a:lnTo>
                    <a:pt x="1603701" y="50800"/>
                  </a:lnTo>
                  <a:lnTo>
                    <a:pt x="1603701" y="432581"/>
                  </a:lnTo>
                  <a:lnTo>
                    <a:pt x="801851" y="483381"/>
                  </a:lnTo>
                  <a:lnTo>
                    <a:pt x="0" y="43258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9375"/>
              <a:ext cx="812800" cy="765175"/>
            </a:xfrm>
            <a:prstGeom prst="rect">
              <a:avLst/>
            </a:prstGeom>
          </p:spPr>
          <p:txBody>
            <a:bodyPr lIns="46002" tIns="46002" rIns="46002" bIns="46002" rtlCol="0" anchor="ctr"/>
            <a:lstStyle/>
            <a:p>
              <a:pPr algn="ctr">
                <a:lnSpc>
                  <a:spcPts val="70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246370" y="7682263"/>
            <a:ext cx="5149145" cy="1189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6"/>
              </a:lnSpc>
              <a:spcBef>
                <a:spcPct val="0"/>
              </a:spcBef>
            </a:pPr>
            <a:r>
              <a:rPr lang="en-US" sz="3419">
                <a:solidFill>
                  <a:srgbClr val="215958"/>
                </a:solidFill>
                <a:latin typeface="Cambria Bold"/>
              </a:rPr>
              <a:t>Dùng ni-lông để chống rét cho cây trồng </a:t>
            </a:r>
          </a:p>
        </p:txBody>
      </p:sp>
      <p:sp>
        <p:nvSpPr>
          <p:cNvPr id="17" name="Freeform 17"/>
          <p:cNvSpPr/>
          <p:nvPr/>
        </p:nvSpPr>
        <p:spPr>
          <a:xfrm>
            <a:off x="12842927" y="2304536"/>
            <a:ext cx="5116884" cy="4647837"/>
          </a:xfrm>
          <a:custGeom>
            <a:avLst/>
            <a:gdLst/>
            <a:ahLst/>
            <a:cxnLst/>
            <a:rect l="l" t="t" r="r" b="b"/>
            <a:pathLst>
              <a:path w="5116884" h="4647837">
                <a:moveTo>
                  <a:pt x="0" y="0"/>
                </a:moveTo>
                <a:lnTo>
                  <a:pt x="5116884" y="0"/>
                </a:lnTo>
                <a:lnTo>
                  <a:pt x="5116884" y="4647836"/>
                </a:lnTo>
                <a:lnTo>
                  <a:pt x="0" y="4647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2507" t="-36434" r="-8175" b="-111754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3368510" y="7455857"/>
            <a:ext cx="4146201" cy="1662003"/>
            <a:chOff x="0" y="0"/>
            <a:chExt cx="1205891" cy="4833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5891" cy="483381"/>
            </a:xfrm>
            <a:custGeom>
              <a:avLst/>
              <a:gdLst/>
              <a:ahLst/>
              <a:cxnLst/>
              <a:rect l="l" t="t" r="r" b="b"/>
              <a:pathLst>
                <a:path w="1205891" h="483381">
                  <a:moveTo>
                    <a:pt x="0" y="50800"/>
                  </a:moveTo>
                  <a:lnTo>
                    <a:pt x="602946" y="0"/>
                  </a:lnTo>
                  <a:lnTo>
                    <a:pt x="1205891" y="50800"/>
                  </a:lnTo>
                  <a:lnTo>
                    <a:pt x="1205891" y="432581"/>
                  </a:lnTo>
                  <a:lnTo>
                    <a:pt x="602946" y="483381"/>
                  </a:lnTo>
                  <a:lnTo>
                    <a:pt x="0" y="43258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79375"/>
              <a:ext cx="812800" cy="765175"/>
            </a:xfrm>
            <a:prstGeom prst="rect">
              <a:avLst/>
            </a:prstGeom>
          </p:spPr>
          <p:txBody>
            <a:bodyPr lIns="46002" tIns="46002" rIns="46002" bIns="46002" rtlCol="0" anchor="ctr"/>
            <a:lstStyle/>
            <a:p>
              <a:pPr algn="ctr">
                <a:lnSpc>
                  <a:spcPts val="700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187535" y="7026173"/>
            <a:ext cx="4352423" cy="2472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6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926"/>
              </a:lnSpc>
              <a:spcBef>
                <a:spcPct val="0"/>
              </a:spcBef>
            </a:pPr>
            <a:r>
              <a:rPr lang="en-US" sz="3519">
                <a:solidFill>
                  <a:srgbClr val="215958"/>
                </a:solidFill>
                <a:latin typeface="Cambria Bold"/>
              </a:rPr>
              <a:t>  Dùng áo chống rét cho trâu </a:t>
            </a:r>
          </a:p>
          <a:p>
            <a:pPr algn="ctr">
              <a:lnSpc>
                <a:spcPts val="4926"/>
              </a:lnSpc>
              <a:spcBef>
                <a:spcPct val="0"/>
              </a:spcBef>
            </a:pPr>
            <a:r>
              <a:rPr lang="en-US" sz="3519">
                <a:solidFill>
                  <a:srgbClr val="215958"/>
                </a:solidFill>
                <a:latin typeface="Cambria Bold"/>
              </a:rPr>
              <a:t> 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089" y="0"/>
            <a:ext cx="8431499" cy="3462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08008" y="2219911"/>
            <a:ext cx="12998050" cy="5566139"/>
          </a:xfrm>
          <a:custGeom>
            <a:avLst/>
            <a:gdLst/>
            <a:ahLst/>
            <a:cxnLst/>
            <a:rect l="l" t="t" r="r" b="b"/>
            <a:pathLst>
              <a:path w="12998050" h="5566139">
                <a:moveTo>
                  <a:pt x="0" y="0"/>
                </a:moveTo>
                <a:lnTo>
                  <a:pt x="12998050" y="0"/>
                </a:lnTo>
                <a:lnTo>
                  <a:pt x="12998050" y="5566139"/>
                </a:lnTo>
                <a:lnTo>
                  <a:pt x="0" y="5566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733" t="-131080" r="-2719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22508" y="8100375"/>
            <a:ext cx="16436792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Lợp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mái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nhà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bằng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tôn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lạnh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thì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trong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nhà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sẽ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mát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hơn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sử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dụng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tôn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thông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thường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-266700"/>
            <a:ext cx="8230313" cy="3682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83025" y="-2418999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33818" y="92583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11000" y="-2005"/>
            <a:ext cx="5664946" cy="10151082"/>
          </a:xfrm>
          <a:custGeom>
            <a:avLst/>
            <a:gdLst/>
            <a:ahLst/>
            <a:cxnLst/>
            <a:rect l="l" t="t" r="r" b="b"/>
            <a:pathLst>
              <a:path w="5983123" h="11046964">
                <a:moveTo>
                  <a:pt x="0" y="0"/>
                </a:moveTo>
                <a:lnTo>
                  <a:pt x="5983122" y="0"/>
                </a:lnTo>
                <a:lnTo>
                  <a:pt x="5983122" y="11046963"/>
                </a:lnTo>
                <a:lnTo>
                  <a:pt x="0" y="11046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4" y="454505"/>
            <a:ext cx="13814733" cy="1002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66718" y="1028700"/>
            <a:ext cx="2671363" cy="3796148"/>
          </a:xfrm>
          <a:custGeom>
            <a:avLst/>
            <a:gdLst/>
            <a:ahLst/>
            <a:cxnLst/>
            <a:rect l="l" t="t" r="r" b="b"/>
            <a:pathLst>
              <a:path w="2671363" h="3796148">
                <a:moveTo>
                  <a:pt x="0" y="0"/>
                </a:moveTo>
                <a:lnTo>
                  <a:pt x="2671363" y="0"/>
                </a:lnTo>
                <a:lnTo>
                  <a:pt x="2671363" y="3796148"/>
                </a:lnTo>
                <a:lnTo>
                  <a:pt x="0" y="3796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2913" t="-8499" r="-26070" b="-4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6122" y="161950"/>
            <a:ext cx="1625156" cy="1733499"/>
          </a:xfrm>
          <a:custGeom>
            <a:avLst/>
            <a:gdLst/>
            <a:ahLst/>
            <a:cxnLst/>
            <a:rect l="l" t="t" r="r" b="b"/>
            <a:pathLst>
              <a:path w="1625156" h="1733499">
                <a:moveTo>
                  <a:pt x="0" y="0"/>
                </a:moveTo>
                <a:lnTo>
                  <a:pt x="1625156" y="0"/>
                </a:lnTo>
                <a:lnTo>
                  <a:pt x="1625156" y="1733500"/>
                </a:lnTo>
                <a:lnTo>
                  <a:pt x="0" y="173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345653" y="701740"/>
            <a:ext cx="11492427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4200" dirty="0">
                <a:solidFill>
                  <a:schemeClr val="bg1"/>
                </a:solidFill>
                <a:latin typeface="Cambria"/>
              </a:rPr>
              <a:t>1.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Vì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sao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về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mùa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lạnh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,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khi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vịn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tay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vào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lan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can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bằng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thép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ta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thấy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lạnh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hơn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khi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vị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vào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lan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can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bằng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gỗ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45653" y="2176185"/>
            <a:ext cx="11492427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4200">
                <a:solidFill>
                  <a:schemeClr val="bg1"/>
                </a:solidFill>
                <a:latin typeface="Cambria"/>
              </a:rPr>
              <a:t>2. Mẹ bạn Hoa đổ nước sôi vào hai bình giữ nhiệt a và b (hình 5). Sau ít phút, bạn Hoa cầm bình a tay thấy ấm còn cầm bình b tay không thấy ấm. Bình nào giữ nước nóng lâu hơn? Vì sao?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45653" y="4564380"/>
            <a:ext cx="11492427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4200">
                <a:solidFill>
                  <a:schemeClr val="bg1"/>
                </a:solidFill>
                <a:latin typeface="Cambria"/>
              </a:rPr>
              <a:t>3. Kể tên một số vật dẫn nhiệt tốt, dẫn nhiệt kém có trong nhà em.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038081" y="3984282"/>
            <a:ext cx="549211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4200">
                <a:solidFill>
                  <a:srgbClr val="FFEFE4"/>
                </a:solidFill>
                <a:latin typeface="Cambria"/>
              </a:rPr>
              <a:t>b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544580" y="3930015"/>
            <a:ext cx="625411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4200">
                <a:solidFill>
                  <a:srgbClr val="FFEFE4"/>
                </a:solidFill>
                <a:latin typeface="Cambria"/>
              </a:rPr>
              <a:t>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30172" y="6031425"/>
            <a:ext cx="8172668" cy="3416360"/>
            <a:chOff x="0" y="0"/>
            <a:chExt cx="2152472" cy="8997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52472" cy="899782"/>
            </a:xfrm>
            <a:custGeom>
              <a:avLst/>
              <a:gdLst/>
              <a:ahLst/>
              <a:cxnLst/>
              <a:rect l="l" t="t" r="r" b="b"/>
              <a:pathLst>
                <a:path w="2152472" h="899782">
                  <a:moveTo>
                    <a:pt x="48312" y="0"/>
                  </a:moveTo>
                  <a:lnTo>
                    <a:pt x="2104160" y="0"/>
                  </a:lnTo>
                  <a:cubicBezTo>
                    <a:pt x="2130842" y="0"/>
                    <a:pt x="2152472" y="21630"/>
                    <a:pt x="2152472" y="48312"/>
                  </a:cubicBezTo>
                  <a:lnTo>
                    <a:pt x="2152472" y="851470"/>
                  </a:lnTo>
                  <a:cubicBezTo>
                    <a:pt x="2152472" y="878152"/>
                    <a:pt x="2130842" y="899782"/>
                    <a:pt x="2104160" y="899782"/>
                  </a:cubicBezTo>
                  <a:lnTo>
                    <a:pt x="48312" y="899782"/>
                  </a:lnTo>
                  <a:cubicBezTo>
                    <a:pt x="21630" y="899782"/>
                    <a:pt x="0" y="878152"/>
                    <a:pt x="0" y="851470"/>
                  </a:cubicBezTo>
                  <a:lnTo>
                    <a:pt x="0" y="48312"/>
                  </a:lnTo>
                  <a:cubicBezTo>
                    <a:pt x="0" y="21630"/>
                    <a:pt x="21630" y="0"/>
                    <a:pt x="483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430172" y="7091844"/>
            <a:ext cx="7802333" cy="2039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36322" lvl="1" indent="-518161" algn="just">
              <a:lnSpc>
                <a:spcPts val="5280"/>
              </a:lnSpc>
              <a:buFont typeface="Arial"/>
              <a:buChar char="•"/>
            </a:pPr>
            <a:r>
              <a:rPr lang="en-US" sz="4800" b="1" dirty="0" err="1">
                <a:latin typeface="Cambria"/>
              </a:rPr>
              <a:t>Thảo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luận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nhóm</a:t>
            </a:r>
            <a:r>
              <a:rPr lang="en-US" sz="4800" b="1" dirty="0">
                <a:latin typeface="Cambria"/>
              </a:rPr>
              <a:t> 4 </a:t>
            </a:r>
            <a:r>
              <a:rPr lang="en-US" sz="4800" b="1" dirty="0" err="1">
                <a:latin typeface="Cambria"/>
              </a:rPr>
              <a:t>hoàn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thành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các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yêu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cầu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trên</a:t>
            </a:r>
            <a:endParaRPr lang="en-US" sz="4800" b="1" dirty="0">
              <a:latin typeface="Cambria"/>
            </a:endParaRPr>
          </a:p>
          <a:p>
            <a:pPr marL="1036322" lvl="1" indent="-518161" algn="just">
              <a:lnSpc>
                <a:spcPts val="5280"/>
              </a:lnSpc>
              <a:buFont typeface="Arial"/>
              <a:buChar char="•"/>
            </a:pPr>
            <a:r>
              <a:rPr lang="en-US" sz="4800" b="1" dirty="0">
                <a:latin typeface="Cambria"/>
              </a:rPr>
              <a:t>Chia </a:t>
            </a:r>
            <a:r>
              <a:rPr lang="en-US" sz="4800" b="1" dirty="0" err="1">
                <a:latin typeface="Cambria"/>
              </a:rPr>
              <a:t>sẻ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trước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lớp</a:t>
            </a:r>
            <a:endParaRPr lang="en-US" sz="4800" b="1" dirty="0">
              <a:latin typeface="Cambri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270" y="5995440"/>
            <a:ext cx="6962235" cy="1333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83025" y="-2418999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33818" y="92583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34800" y="-54582"/>
            <a:ext cx="5817346" cy="10341582"/>
          </a:xfrm>
          <a:custGeom>
            <a:avLst/>
            <a:gdLst/>
            <a:ahLst/>
            <a:cxnLst/>
            <a:rect l="l" t="t" r="r" b="b"/>
            <a:pathLst>
              <a:path w="5983123" h="11046964">
                <a:moveTo>
                  <a:pt x="0" y="0"/>
                </a:moveTo>
                <a:lnTo>
                  <a:pt x="5983122" y="0"/>
                </a:lnTo>
                <a:lnTo>
                  <a:pt x="5983122" y="11046963"/>
                </a:lnTo>
                <a:lnTo>
                  <a:pt x="0" y="11046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6728" y="-331520"/>
            <a:ext cx="14600755" cy="11476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33770" y="-30861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1" y="0"/>
                </a:lnTo>
                <a:lnTo>
                  <a:pt x="41525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674366" y="4722047"/>
            <a:ext cx="8581218" cy="5459800"/>
          </a:xfrm>
          <a:custGeom>
            <a:avLst/>
            <a:gdLst/>
            <a:ahLst/>
            <a:cxnLst/>
            <a:rect l="l" t="t" r="r" b="b"/>
            <a:pathLst>
              <a:path w="8581218" h="5459800">
                <a:moveTo>
                  <a:pt x="0" y="0"/>
                </a:moveTo>
                <a:lnTo>
                  <a:pt x="8581218" y="0"/>
                </a:lnTo>
                <a:lnTo>
                  <a:pt x="8581218" y="5459800"/>
                </a:lnTo>
                <a:lnTo>
                  <a:pt x="0" y="5459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562100"/>
            <a:ext cx="16704488" cy="578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0973" y="8481302"/>
            <a:ext cx="18929947" cy="3086100"/>
            <a:chOff x="0" y="0"/>
            <a:chExt cx="498566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5665" cy="812800"/>
            </a:xfrm>
            <a:custGeom>
              <a:avLst/>
              <a:gdLst/>
              <a:ahLst/>
              <a:cxnLst/>
              <a:rect l="l" t="t" r="r" b="b"/>
              <a:pathLst>
                <a:path w="4985665" h="812800">
                  <a:moveTo>
                    <a:pt x="0" y="0"/>
                  </a:moveTo>
                  <a:lnTo>
                    <a:pt x="4985665" y="0"/>
                  </a:lnTo>
                  <a:lnTo>
                    <a:pt x="49856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BB85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914363" y="2442801"/>
            <a:ext cx="4115385" cy="7581551"/>
          </a:xfrm>
          <a:custGeom>
            <a:avLst/>
            <a:gdLst/>
            <a:ahLst/>
            <a:cxnLst/>
            <a:rect l="l" t="t" r="r" b="b"/>
            <a:pathLst>
              <a:path w="4115385" h="7581551">
                <a:moveTo>
                  <a:pt x="0" y="0"/>
                </a:moveTo>
                <a:lnTo>
                  <a:pt x="4115385" y="0"/>
                </a:lnTo>
                <a:lnTo>
                  <a:pt x="4115385" y="7581551"/>
                </a:lnTo>
                <a:lnTo>
                  <a:pt x="0" y="75815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55081" y="1656964"/>
            <a:ext cx="4955983" cy="8367388"/>
            <a:chOff x="0" y="0"/>
            <a:chExt cx="6607977" cy="11156517"/>
          </a:xfrm>
        </p:grpSpPr>
        <p:sp>
          <p:nvSpPr>
            <p:cNvPr id="10" name="Freeform 10"/>
            <p:cNvSpPr/>
            <p:nvPr/>
          </p:nvSpPr>
          <p:spPr>
            <a:xfrm flipH="1">
              <a:off x="811380" y="508944"/>
              <a:ext cx="5796597" cy="10647573"/>
            </a:xfrm>
            <a:custGeom>
              <a:avLst/>
              <a:gdLst/>
              <a:ahLst/>
              <a:cxnLst/>
              <a:rect l="l" t="t" r="r" b="b"/>
              <a:pathLst>
                <a:path w="5796597" h="10647573">
                  <a:moveTo>
                    <a:pt x="5796597" y="0"/>
                  </a:moveTo>
                  <a:lnTo>
                    <a:pt x="0" y="0"/>
                  </a:lnTo>
                  <a:lnTo>
                    <a:pt x="0" y="10647573"/>
                  </a:lnTo>
                  <a:lnTo>
                    <a:pt x="5796597" y="10647573"/>
                  </a:lnTo>
                  <a:lnTo>
                    <a:pt x="5796597" y="0"/>
                  </a:lnTo>
                  <a:close/>
                </a:path>
              </a:pathLst>
            </a:custGeom>
            <a:blipFill>
              <a:blip r:embed="rId3"/>
              <a:stretch>
                <a:fillRect t="-6488" r="-8207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166874" cy="2311333"/>
            </a:xfrm>
            <a:custGeom>
              <a:avLst/>
              <a:gdLst/>
              <a:ahLst/>
              <a:cxnLst/>
              <a:rect l="l" t="t" r="r" b="b"/>
              <a:pathLst>
                <a:path w="2166874" h="2311333">
                  <a:moveTo>
                    <a:pt x="0" y="0"/>
                  </a:moveTo>
                  <a:lnTo>
                    <a:pt x="2166874" y="0"/>
                  </a:lnTo>
                  <a:lnTo>
                    <a:pt x="2166874" y="2311333"/>
                  </a:lnTo>
                  <a:lnTo>
                    <a:pt x="0" y="2311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6"/>
          <p:cNvGrpSpPr/>
          <p:nvPr/>
        </p:nvGrpSpPr>
        <p:grpSpPr>
          <a:xfrm>
            <a:off x="4756297" y="723033"/>
            <a:ext cx="8820521" cy="4102219"/>
            <a:chOff x="4756297" y="723034"/>
            <a:chExt cx="8820521" cy="3582932"/>
          </a:xfrm>
        </p:grpSpPr>
        <p:grpSp>
          <p:nvGrpSpPr>
            <p:cNvPr id="6" name="Group 6"/>
            <p:cNvGrpSpPr/>
            <p:nvPr/>
          </p:nvGrpSpPr>
          <p:grpSpPr>
            <a:xfrm>
              <a:off x="4756297" y="723034"/>
              <a:ext cx="8820521" cy="3582932"/>
              <a:chOff x="-39428" y="-96255"/>
              <a:chExt cx="1594519" cy="647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8347" y="-96255"/>
                <a:ext cx="1563438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563438" h="647700">
                    <a:moveTo>
                      <a:pt x="1268210" y="0"/>
                    </a:moveTo>
                    <a:lnTo>
                      <a:pt x="282407" y="0"/>
                    </a:lnTo>
                    <a:cubicBezTo>
                      <a:pt x="126426" y="0"/>
                      <a:pt x="0" y="123512"/>
                      <a:pt x="0" y="241300"/>
                    </a:cubicBezTo>
                    <a:cubicBezTo>
                      <a:pt x="0" y="322669"/>
                      <a:pt x="66279" y="417810"/>
                      <a:pt x="162037" y="461951"/>
                    </a:cubicBezTo>
                    <a:lnTo>
                      <a:pt x="162037" y="647700"/>
                    </a:lnTo>
                    <a:lnTo>
                      <a:pt x="353844" y="488232"/>
                    </a:lnTo>
                    <a:lnTo>
                      <a:pt x="1268210" y="488232"/>
                    </a:lnTo>
                    <a:cubicBezTo>
                      <a:pt x="1436989" y="488232"/>
                      <a:pt x="1563427" y="364720"/>
                      <a:pt x="1563427" y="241300"/>
                    </a:cubicBezTo>
                    <a:cubicBezTo>
                      <a:pt x="1563438" y="123512"/>
                      <a:pt x="1436989" y="0"/>
                      <a:pt x="1268210" y="0"/>
                    </a:cubicBezTo>
                    <a:close/>
                  </a:path>
                </a:pathLst>
              </a:custGeom>
              <a:solidFill>
                <a:srgbClr val="FFEFE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-39428" y="-45716"/>
                <a:ext cx="812800" cy="520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659"/>
                  </a:lnSpc>
                </a:pPr>
                <a:endParaRPr b="1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772918" y="887156"/>
              <a:ext cx="7476876" cy="2508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 dirty="0">
                  <a:latin typeface="Cambria"/>
                </a:rPr>
                <a:t>1. </a:t>
              </a:r>
              <a:r>
                <a:rPr lang="en-US" sz="3999" b="1" dirty="0" err="1">
                  <a:latin typeface="Cambria"/>
                </a:rPr>
                <a:t>Vì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sao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về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mùa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lạnh</a:t>
              </a:r>
              <a:r>
                <a:rPr lang="en-US" sz="3999" b="1" dirty="0">
                  <a:latin typeface="Cambria"/>
                </a:rPr>
                <a:t>, </a:t>
              </a:r>
              <a:r>
                <a:rPr lang="en-US" sz="3999" b="1" dirty="0" err="1">
                  <a:latin typeface="Cambria"/>
                </a:rPr>
                <a:t>khi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vịn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tay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vào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lan</a:t>
              </a:r>
              <a:r>
                <a:rPr lang="en-US" sz="3999" b="1" dirty="0">
                  <a:latin typeface="Cambria"/>
                </a:rPr>
                <a:t> can </a:t>
              </a:r>
              <a:r>
                <a:rPr lang="en-US" sz="3999" b="1" dirty="0" err="1" smtClean="0">
                  <a:latin typeface="Cambria"/>
                </a:rPr>
                <a:t>bằng</a:t>
              </a:r>
              <a:r>
                <a:rPr lang="en-US" sz="3999" b="1" dirty="0" smtClean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thép</a:t>
              </a:r>
              <a:r>
                <a:rPr lang="en-US" sz="3999" b="1" dirty="0">
                  <a:latin typeface="Cambria"/>
                </a:rPr>
                <a:t> ta </a:t>
              </a:r>
              <a:r>
                <a:rPr lang="en-US" sz="3999" b="1" dirty="0" err="1">
                  <a:latin typeface="Cambria"/>
                </a:rPr>
                <a:t>thấy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lạnh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hơn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 smtClean="0">
                  <a:latin typeface="Cambria"/>
                </a:rPr>
                <a:t>khi</a:t>
              </a:r>
              <a:r>
                <a:rPr lang="en-US" sz="3999" b="1" dirty="0" smtClean="0">
                  <a:latin typeface="Cambria"/>
                </a:rPr>
                <a:t> </a:t>
              </a:r>
              <a:r>
                <a:rPr lang="en-US" sz="3999" b="1" dirty="0" err="1" smtClean="0">
                  <a:latin typeface="Cambria"/>
                </a:rPr>
                <a:t>vịn</a:t>
              </a:r>
              <a:r>
                <a:rPr lang="en-US" sz="3999" b="1" dirty="0" smtClean="0">
                  <a:latin typeface="Cambria"/>
                </a:rPr>
                <a:t> </a:t>
              </a:r>
              <a:r>
                <a:rPr lang="en-US" sz="3999" b="1" dirty="0" err="1" smtClean="0">
                  <a:latin typeface="Cambria"/>
                </a:rPr>
                <a:t>tay</a:t>
              </a:r>
              <a:r>
                <a:rPr lang="en-US" sz="3999" b="1" dirty="0" smtClean="0">
                  <a:latin typeface="Cambria"/>
                </a:rPr>
                <a:t> </a:t>
              </a:r>
              <a:r>
                <a:rPr lang="en-US" sz="3999" b="1" dirty="0" err="1" smtClean="0">
                  <a:latin typeface="Cambria"/>
                </a:rPr>
                <a:t>vào</a:t>
              </a:r>
              <a:r>
                <a:rPr lang="en-US" sz="3999" b="1" dirty="0" smtClean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lan</a:t>
              </a:r>
              <a:r>
                <a:rPr lang="en-US" sz="3999" b="1" dirty="0">
                  <a:latin typeface="Cambria"/>
                </a:rPr>
                <a:t> can </a:t>
              </a:r>
              <a:r>
                <a:rPr lang="en-US" sz="3999" b="1" dirty="0" err="1">
                  <a:latin typeface="Cambria"/>
                </a:rPr>
                <a:t>bằng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gỗ</a:t>
              </a:r>
              <a:r>
                <a:rPr lang="en-US" sz="3999" b="1" dirty="0">
                  <a:latin typeface="Cambria"/>
                </a:rPr>
                <a:t>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05800" y="4983088"/>
            <a:ext cx="5821411" cy="2808386"/>
            <a:chOff x="8092952" y="4838427"/>
            <a:chExt cx="5821411" cy="2808386"/>
          </a:xfrm>
        </p:grpSpPr>
        <p:grpSp>
          <p:nvGrpSpPr>
            <p:cNvPr id="12" name="Group 12"/>
            <p:cNvGrpSpPr/>
            <p:nvPr/>
          </p:nvGrpSpPr>
          <p:grpSpPr>
            <a:xfrm rot="-10800000">
              <a:off x="8092952" y="4838427"/>
              <a:ext cx="5821411" cy="2808386"/>
              <a:chOff x="0" y="0"/>
              <a:chExt cx="1342596" cy="6477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42608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342608" h="647700">
                    <a:moveTo>
                      <a:pt x="1051142" y="0"/>
                    </a:moveTo>
                    <a:lnTo>
                      <a:pt x="282407" y="0"/>
                    </a:lnTo>
                    <a:cubicBezTo>
                      <a:pt x="126426" y="0"/>
                      <a:pt x="0" y="123512"/>
                      <a:pt x="0" y="241300"/>
                    </a:cubicBezTo>
                    <a:cubicBezTo>
                      <a:pt x="0" y="322669"/>
                      <a:pt x="66279" y="417810"/>
                      <a:pt x="162037" y="461951"/>
                    </a:cubicBezTo>
                    <a:lnTo>
                      <a:pt x="162037" y="647700"/>
                    </a:lnTo>
                    <a:lnTo>
                      <a:pt x="353844" y="488232"/>
                    </a:lnTo>
                    <a:lnTo>
                      <a:pt x="1051142" y="488232"/>
                    </a:lnTo>
                    <a:cubicBezTo>
                      <a:pt x="1216159" y="488232"/>
                      <a:pt x="1342596" y="364720"/>
                      <a:pt x="1342596" y="241300"/>
                    </a:cubicBezTo>
                    <a:cubicBezTo>
                      <a:pt x="1342608" y="123512"/>
                      <a:pt x="1216159" y="0"/>
                      <a:pt x="1051142" y="0"/>
                    </a:cubicBezTo>
                    <a:close/>
                  </a:path>
                </a:pathLst>
              </a:custGeom>
              <a:solidFill>
                <a:srgbClr val="FFEFE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0"/>
                <a:ext cx="812800" cy="520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659"/>
                  </a:lnSpc>
                </a:pPr>
                <a:endParaRPr b="1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8460277" y="6016966"/>
              <a:ext cx="5086709" cy="1327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49"/>
                </a:lnSpc>
              </a:pPr>
              <a:r>
                <a:rPr lang="en-US" sz="4999" b="1" dirty="0" err="1">
                  <a:latin typeface="Cambria"/>
                </a:rPr>
                <a:t>Vì</a:t>
              </a:r>
              <a:r>
                <a:rPr lang="en-US" sz="4999" b="1" dirty="0">
                  <a:latin typeface="Cambria"/>
                </a:rPr>
                <a:t> </a:t>
              </a:r>
              <a:r>
                <a:rPr lang="en-US" sz="4999" b="1" dirty="0" err="1">
                  <a:latin typeface="Cambria"/>
                </a:rPr>
                <a:t>thép</a:t>
              </a:r>
              <a:r>
                <a:rPr lang="en-US" sz="4999" b="1" dirty="0">
                  <a:latin typeface="Cambria"/>
                </a:rPr>
                <a:t> </a:t>
              </a:r>
              <a:r>
                <a:rPr lang="en-US" sz="4999" b="1" dirty="0" err="1">
                  <a:latin typeface="Cambria"/>
                </a:rPr>
                <a:t>dẫn</a:t>
              </a:r>
              <a:r>
                <a:rPr lang="en-US" sz="4999" b="1" dirty="0">
                  <a:latin typeface="Cambria"/>
                </a:rPr>
                <a:t> </a:t>
              </a:r>
              <a:r>
                <a:rPr lang="en-US" sz="4999" b="1" dirty="0" err="1">
                  <a:latin typeface="Cambria"/>
                </a:rPr>
                <a:t>nhiệt</a:t>
              </a:r>
              <a:r>
                <a:rPr lang="en-US" sz="4999" b="1" dirty="0">
                  <a:latin typeface="Cambria"/>
                </a:rPr>
                <a:t> </a:t>
              </a:r>
              <a:r>
                <a:rPr lang="en-US" sz="4999" b="1" dirty="0" err="1">
                  <a:latin typeface="Cambria"/>
                </a:rPr>
                <a:t>tốt</a:t>
              </a:r>
              <a:r>
                <a:rPr lang="en-US" sz="4999" b="1" dirty="0">
                  <a:latin typeface="Cambria"/>
                </a:rPr>
                <a:t> </a:t>
              </a:r>
              <a:r>
                <a:rPr lang="en-US" sz="4999" b="1" dirty="0" err="1">
                  <a:latin typeface="Cambria"/>
                </a:rPr>
                <a:t>hơn</a:t>
              </a:r>
              <a:r>
                <a:rPr lang="en-US" sz="4999" b="1" dirty="0">
                  <a:latin typeface="Cambria"/>
                </a:rPr>
                <a:t> </a:t>
              </a:r>
              <a:r>
                <a:rPr lang="en-US" sz="4999" b="1" dirty="0" err="1">
                  <a:latin typeface="Cambria"/>
                </a:rPr>
                <a:t>gỗ</a:t>
              </a:r>
              <a:endParaRPr lang="en-US" sz="4999" b="1" dirty="0">
                <a:latin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0973" y="8481302"/>
            <a:ext cx="18929947" cy="3086100"/>
            <a:chOff x="0" y="0"/>
            <a:chExt cx="498566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5665" cy="812800"/>
            </a:xfrm>
            <a:custGeom>
              <a:avLst/>
              <a:gdLst/>
              <a:ahLst/>
              <a:cxnLst/>
              <a:rect l="l" t="t" r="r" b="b"/>
              <a:pathLst>
                <a:path w="4985665" h="812800">
                  <a:moveTo>
                    <a:pt x="0" y="0"/>
                  </a:moveTo>
                  <a:lnTo>
                    <a:pt x="4985665" y="0"/>
                  </a:lnTo>
                  <a:lnTo>
                    <a:pt x="49856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BB85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914363" y="2442801"/>
            <a:ext cx="4115385" cy="7581551"/>
          </a:xfrm>
          <a:custGeom>
            <a:avLst/>
            <a:gdLst/>
            <a:ahLst/>
            <a:cxnLst/>
            <a:rect l="l" t="t" r="r" b="b"/>
            <a:pathLst>
              <a:path w="4115385" h="7581551">
                <a:moveTo>
                  <a:pt x="0" y="0"/>
                </a:moveTo>
                <a:lnTo>
                  <a:pt x="4115385" y="0"/>
                </a:lnTo>
                <a:lnTo>
                  <a:pt x="4115385" y="7581551"/>
                </a:lnTo>
                <a:lnTo>
                  <a:pt x="0" y="75815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365145" y="529071"/>
            <a:ext cx="10804364" cy="4309355"/>
            <a:chOff x="0" y="0"/>
            <a:chExt cx="1953145" cy="7790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53157" cy="779018"/>
            </a:xfrm>
            <a:custGeom>
              <a:avLst/>
              <a:gdLst/>
              <a:ahLst/>
              <a:cxnLst/>
              <a:rect l="l" t="t" r="r" b="b"/>
              <a:pathLst>
                <a:path w="1953157" h="779018">
                  <a:moveTo>
                    <a:pt x="1651290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312792"/>
                  </a:cubicBezTo>
                  <a:cubicBezTo>
                    <a:pt x="0" y="453987"/>
                    <a:pt x="66279" y="549128"/>
                    <a:pt x="162037" y="593269"/>
                  </a:cubicBezTo>
                  <a:lnTo>
                    <a:pt x="162037" y="779018"/>
                  </a:lnTo>
                  <a:lnTo>
                    <a:pt x="353844" y="619551"/>
                  </a:lnTo>
                  <a:lnTo>
                    <a:pt x="1651290" y="619551"/>
                  </a:lnTo>
                  <a:cubicBezTo>
                    <a:pt x="1826708" y="619551"/>
                    <a:pt x="1953145" y="496038"/>
                    <a:pt x="1953145" y="312771"/>
                  </a:cubicBezTo>
                  <a:cubicBezTo>
                    <a:pt x="1953157" y="123512"/>
                    <a:pt x="1826708" y="0"/>
                    <a:pt x="1651290" y="0"/>
                  </a:cubicBez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812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3307" y="1656964"/>
            <a:ext cx="4955983" cy="8367388"/>
            <a:chOff x="0" y="0"/>
            <a:chExt cx="6607977" cy="11156517"/>
          </a:xfrm>
        </p:grpSpPr>
        <p:sp>
          <p:nvSpPr>
            <p:cNvPr id="10" name="Freeform 10"/>
            <p:cNvSpPr/>
            <p:nvPr/>
          </p:nvSpPr>
          <p:spPr>
            <a:xfrm flipH="1">
              <a:off x="811380" y="508944"/>
              <a:ext cx="5796597" cy="10647573"/>
            </a:xfrm>
            <a:custGeom>
              <a:avLst/>
              <a:gdLst/>
              <a:ahLst/>
              <a:cxnLst/>
              <a:rect l="l" t="t" r="r" b="b"/>
              <a:pathLst>
                <a:path w="5796597" h="10647573">
                  <a:moveTo>
                    <a:pt x="5796597" y="0"/>
                  </a:moveTo>
                  <a:lnTo>
                    <a:pt x="0" y="0"/>
                  </a:lnTo>
                  <a:lnTo>
                    <a:pt x="0" y="10647573"/>
                  </a:lnTo>
                  <a:lnTo>
                    <a:pt x="5796597" y="10647573"/>
                  </a:lnTo>
                  <a:lnTo>
                    <a:pt x="5796597" y="0"/>
                  </a:lnTo>
                  <a:close/>
                </a:path>
              </a:pathLst>
            </a:custGeom>
            <a:blipFill>
              <a:blip r:embed="rId3"/>
              <a:stretch>
                <a:fillRect t="-6488" r="-8207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166874" cy="2311333"/>
            </a:xfrm>
            <a:custGeom>
              <a:avLst/>
              <a:gdLst/>
              <a:ahLst/>
              <a:cxnLst/>
              <a:rect l="l" t="t" r="r" b="b"/>
              <a:pathLst>
                <a:path w="2166874" h="2311333">
                  <a:moveTo>
                    <a:pt x="0" y="0"/>
                  </a:moveTo>
                  <a:lnTo>
                    <a:pt x="2166874" y="0"/>
                  </a:lnTo>
                  <a:lnTo>
                    <a:pt x="2166874" y="2311333"/>
                  </a:lnTo>
                  <a:lnTo>
                    <a:pt x="0" y="2311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 rot="-10800000">
            <a:off x="6561668" y="4486732"/>
            <a:ext cx="7352696" cy="3760240"/>
            <a:chOff x="0" y="0"/>
            <a:chExt cx="1537154" cy="7861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37165" cy="786115"/>
            </a:xfrm>
            <a:custGeom>
              <a:avLst/>
              <a:gdLst/>
              <a:ahLst/>
              <a:cxnLst/>
              <a:rect l="l" t="t" r="r" b="b"/>
              <a:pathLst>
                <a:path w="1537165" h="786115">
                  <a:moveTo>
                    <a:pt x="1242385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316656"/>
                  </a:cubicBezTo>
                  <a:cubicBezTo>
                    <a:pt x="0" y="461084"/>
                    <a:pt x="66279" y="556225"/>
                    <a:pt x="162037" y="600366"/>
                  </a:cubicBezTo>
                  <a:lnTo>
                    <a:pt x="162037" y="786115"/>
                  </a:lnTo>
                  <a:lnTo>
                    <a:pt x="353844" y="626648"/>
                  </a:lnTo>
                  <a:lnTo>
                    <a:pt x="1242385" y="626648"/>
                  </a:lnTo>
                  <a:cubicBezTo>
                    <a:pt x="1410716" y="626648"/>
                    <a:pt x="1537154" y="503135"/>
                    <a:pt x="1537154" y="316634"/>
                  </a:cubicBezTo>
                  <a:cubicBezTo>
                    <a:pt x="1537165" y="123512"/>
                    <a:pt x="1410716" y="0"/>
                    <a:pt x="1242385" y="0"/>
                  </a:cubicBez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812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089289" y="815701"/>
            <a:ext cx="9333817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4000" b="1" dirty="0">
                <a:latin typeface="Cambria"/>
              </a:rPr>
              <a:t>2. </a:t>
            </a:r>
            <a:r>
              <a:rPr lang="en-US" sz="4000" b="1" dirty="0" err="1">
                <a:latin typeface="Cambria"/>
              </a:rPr>
              <a:t>Mẹ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bạn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Hoa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đổ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nước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sôi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vào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hai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bình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giữ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nhiệt</a:t>
            </a:r>
            <a:r>
              <a:rPr lang="en-US" sz="4000" b="1" dirty="0">
                <a:latin typeface="Cambria"/>
              </a:rPr>
              <a:t> a </a:t>
            </a:r>
            <a:r>
              <a:rPr lang="en-US" sz="4000" b="1" dirty="0" err="1">
                <a:latin typeface="Cambria"/>
              </a:rPr>
              <a:t>và</a:t>
            </a:r>
            <a:r>
              <a:rPr lang="en-US" sz="4000" b="1" dirty="0">
                <a:latin typeface="Cambria"/>
              </a:rPr>
              <a:t> b (</a:t>
            </a:r>
            <a:r>
              <a:rPr lang="en-US" sz="4000" b="1" dirty="0" err="1">
                <a:latin typeface="Cambria"/>
              </a:rPr>
              <a:t>hình</a:t>
            </a:r>
            <a:r>
              <a:rPr lang="en-US" sz="4000" b="1" dirty="0">
                <a:latin typeface="Cambria"/>
              </a:rPr>
              <a:t> 5). </a:t>
            </a:r>
            <a:r>
              <a:rPr lang="en-US" sz="4000" b="1" dirty="0" err="1">
                <a:latin typeface="Cambria"/>
              </a:rPr>
              <a:t>Sau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ít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phút</a:t>
            </a:r>
            <a:r>
              <a:rPr lang="en-US" sz="4000" b="1" dirty="0">
                <a:latin typeface="Cambria"/>
              </a:rPr>
              <a:t>, </a:t>
            </a:r>
            <a:r>
              <a:rPr lang="en-US" sz="4000" b="1" dirty="0" err="1">
                <a:latin typeface="Cambria"/>
              </a:rPr>
              <a:t>bạn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Hoa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cầm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bình</a:t>
            </a:r>
            <a:r>
              <a:rPr lang="en-US" sz="4000" b="1" dirty="0">
                <a:latin typeface="Cambria"/>
              </a:rPr>
              <a:t> a </a:t>
            </a:r>
            <a:r>
              <a:rPr lang="en-US" sz="4000" b="1" dirty="0" err="1">
                <a:latin typeface="Cambria"/>
              </a:rPr>
              <a:t>tay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thấy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ấm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còn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cầm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bình</a:t>
            </a:r>
            <a:r>
              <a:rPr lang="en-US" sz="4000" b="1" dirty="0">
                <a:latin typeface="Cambria"/>
              </a:rPr>
              <a:t> b </a:t>
            </a:r>
            <a:r>
              <a:rPr lang="en-US" sz="4000" b="1" dirty="0" err="1">
                <a:latin typeface="Cambria"/>
              </a:rPr>
              <a:t>tay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không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thấy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ấm</a:t>
            </a:r>
            <a:r>
              <a:rPr lang="en-US" sz="4000" b="1" dirty="0">
                <a:latin typeface="Cambria"/>
              </a:rPr>
              <a:t>. </a:t>
            </a:r>
            <a:r>
              <a:rPr lang="en-US" sz="4000" b="1" dirty="0" err="1">
                <a:latin typeface="Cambria"/>
              </a:rPr>
              <a:t>Bình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nào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giữ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nước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nóng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lâu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hơn</a:t>
            </a:r>
            <a:r>
              <a:rPr lang="en-US" sz="4000" b="1" dirty="0">
                <a:latin typeface="Cambria"/>
              </a:rPr>
              <a:t>? </a:t>
            </a:r>
            <a:r>
              <a:rPr lang="en-US" sz="4000" b="1" dirty="0" err="1">
                <a:latin typeface="Cambria"/>
              </a:rPr>
              <a:t>Vì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sao</a:t>
            </a:r>
            <a:r>
              <a:rPr lang="en-US" sz="4000" b="1" dirty="0">
                <a:latin typeface="Cambria"/>
              </a:rPr>
              <a:t>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01748" y="5386690"/>
            <a:ext cx="5672534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49"/>
              </a:lnSpc>
            </a:pPr>
            <a:r>
              <a:rPr lang="en-US" sz="4400" b="1" dirty="0" err="1">
                <a:latin typeface="Cambria"/>
              </a:rPr>
              <a:t>Bình</a:t>
            </a:r>
            <a:r>
              <a:rPr lang="en-US" sz="4400" b="1" dirty="0">
                <a:latin typeface="Cambria"/>
              </a:rPr>
              <a:t> b </a:t>
            </a:r>
            <a:r>
              <a:rPr lang="en-US" sz="4400" b="1" dirty="0" err="1">
                <a:latin typeface="Cambria"/>
              </a:rPr>
              <a:t>nước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nóng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lâu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hơn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vì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nhiệt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của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nước</a:t>
            </a:r>
            <a:r>
              <a:rPr lang="en-US" sz="4400" b="1" dirty="0">
                <a:latin typeface="Cambria"/>
              </a:rPr>
              <a:t> ở </a:t>
            </a:r>
            <a:r>
              <a:rPr lang="en-US" sz="4400" b="1" dirty="0" err="1">
                <a:latin typeface="Cambria"/>
              </a:rPr>
              <a:t>bình</a:t>
            </a:r>
            <a:r>
              <a:rPr lang="en-US" sz="4400" b="1" dirty="0">
                <a:latin typeface="Cambria"/>
              </a:rPr>
              <a:t> b </a:t>
            </a:r>
            <a:r>
              <a:rPr lang="en-US" sz="4400" b="1" dirty="0" err="1">
                <a:latin typeface="Cambria"/>
              </a:rPr>
              <a:t>không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truyền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ra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ngoài</a:t>
            </a:r>
            <a:r>
              <a:rPr lang="en-US" sz="4400" b="1" dirty="0">
                <a:latin typeface="Cambri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0973" y="8481302"/>
            <a:ext cx="18929947" cy="3086100"/>
            <a:chOff x="0" y="0"/>
            <a:chExt cx="498566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5665" cy="812800"/>
            </a:xfrm>
            <a:custGeom>
              <a:avLst/>
              <a:gdLst/>
              <a:ahLst/>
              <a:cxnLst/>
              <a:rect l="l" t="t" r="r" b="b"/>
              <a:pathLst>
                <a:path w="4985665" h="812800">
                  <a:moveTo>
                    <a:pt x="0" y="0"/>
                  </a:moveTo>
                  <a:lnTo>
                    <a:pt x="4985665" y="0"/>
                  </a:lnTo>
                  <a:lnTo>
                    <a:pt x="49856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BB85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11724" y="1028700"/>
            <a:ext cx="8100209" cy="4589909"/>
            <a:chOff x="0" y="0"/>
            <a:chExt cx="1953145" cy="11067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3157" cy="1106732"/>
            </a:xfrm>
            <a:custGeom>
              <a:avLst/>
              <a:gdLst/>
              <a:ahLst/>
              <a:cxnLst/>
              <a:rect l="l" t="t" r="r" b="b"/>
              <a:pathLst>
                <a:path w="1953157" h="1106732">
                  <a:moveTo>
                    <a:pt x="1651290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491206"/>
                  </a:cubicBezTo>
                  <a:cubicBezTo>
                    <a:pt x="0" y="781701"/>
                    <a:pt x="66279" y="876842"/>
                    <a:pt x="162037" y="920983"/>
                  </a:cubicBezTo>
                  <a:lnTo>
                    <a:pt x="162037" y="1106732"/>
                  </a:lnTo>
                  <a:lnTo>
                    <a:pt x="353844" y="947264"/>
                  </a:lnTo>
                  <a:lnTo>
                    <a:pt x="1651290" y="947264"/>
                  </a:lnTo>
                  <a:cubicBezTo>
                    <a:pt x="1826708" y="947264"/>
                    <a:pt x="1953145" y="823752"/>
                    <a:pt x="1953145" y="491133"/>
                  </a:cubicBezTo>
                  <a:cubicBezTo>
                    <a:pt x="1953157" y="123512"/>
                    <a:pt x="1826708" y="0"/>
                    <a:pt x="1651290" y="0"/>
                  </a:cubicBez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2266" y="1656964"/>
            <a:ext cx="4955983" cy="8367388"/>
            <a:chOff x="0" y="0"/>
            <a:chExt cx="6607977" cy="11156517"/>
          </a:xfrm>
        </p:grpSpPr>
        <p:sp>
          <p:nvSpPr>
            <p:cNvPr id="9" name="Freeform 9"/>
            <p:cNvSpPr/>
            <p:nvPr/>
          </p:nvSpPr>
          <p:spPr>
            <a:xfrm flipH="1">
              <a:off x="811380" y="508944"/>
              <a:ext cx="5796597" cy="10647573"/>
            </a:xfrm>
            <a:custGeom>
              <a:avLst/>
              <a:gdLst/>
              <a:ahLst/>
              <a:cxnLst/>
              <a:rect l="l" t="t" r="r" b="b"/>
              <a:pathLst>
                <a:path w="5796597" h="10647573">
                  <a:moveTo>
                    <a:pt x="5796597" y="0"/>
                  </a:moveTo>
                  <a:lnTo>
                    <a:pt x="0" y="0"/>
                  </a:lnTo>
                  <a:lnTo>
                    <a:pt x="0" y="10647573"/>
                  </a:lnTo>
                  <a:lnTo>
                    <a:pt x="5796597" y="10647573"/>
                  </a:lnTo>
                  <a:lnTo>
                    <a:pt x="5796597" y="0"/>
                  </a:lnTo>
                  <a:close/>
                </a:path>
              </a:pathLst>
            </a:custGeom>
            <a:blipFill>
              <a:blip r:embed="rId2"/>
              <a:stretch>
                <a:fillRect t="-6488" r="-8207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166874" cy="2311333"/>
            </a:xfrm>
            <a:custGeom>
              <a:avLst/>
              <a:gdLst/>
              <a:ahLst/>
              <a:cxnLst/>
              <a:rect l="l" t="t" r="r" b="b"/>
              <a:pathLst>
                <a:path w="2166874" h="2311333">
                  <a:moveTo>
                    <a:pt x="0" y="0"/>
                  </a:moveTo>
                  <a:lnTo>
                    <a:pt x="2166874" y="0"/>
                  </a:lnTo>
                  <a:lnTo>
                    <a:pt x="2166874" y="2311333"/>
                  </a:lnTo>
                  <a:lnTo>
                    <a:pt x="0" y="2311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6525153" y="1383094"/>
            <a:ext cx="6873350" cy="3975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 b="1" dirty="0">
                <a:latin typeface="Cambria"/>
              </a:rPr>
              <a:t>3. </a:t>
            </a:r>
            <a:r>
              <a:rPr lang="en-US" sz="5600" b="1" dirty="0" err="1">
                <a:latin typeface="Cambria"/>
              </a:rPr>
              <a:t>Kể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tên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một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số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vật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dẫn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nhiệt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tốt</a:t>
            </a:r>
            <a:r>
              <a:rPr lang="en-US" sz="5600" b="1" dirty="0">
                <a:latin typeface="Cambria"/>
              </a:rPr>
              <a:t>, </a:t>
            </a:r>
            <a:r>
              <a:rPr lang="en-US" sz="5600" b="1" dirty="0" err="1">
                <a:latin typeface="Cambria"/>
              </a:rPr>
              <a:t>dẫn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nhiệt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kém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có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trong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nhà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em</a:t>
            </a:r>
            <a:r>
              <a:rPr lang="en-US" sz="5600" b="1" dirty="0">
                <a:latin typeface="Cambria"/>
              </a:rPr>
              <a:t>.</a:t>
            </a:r>
          </a:p>
          <a:p>
            <a:pPr algn="ctr">
              <a:lnSpc>
                <a:spcPts val="6160"/>
              </a:lnSpc>
            </a:pPr>
            <a:endParaRPr lang="en-US" sz="5600" dirty="0">
              <a:solidFill>
                <a:srgbClr val="215958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10817" y="-2860686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36790" y="2349432"/>
            <a:ext cx="17129925" cy="6463641"/>
            <a:chOff x="0" y="0"/>
            <a:chExt cx="4619078" cy="17593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19078" cy="1759366"/>
            </a:xfrm>
            <a:custGeom>
              <a:avLst/>
              <a:gdLst/>
              <a:ahLst/>
              <a:cxnLst/>
              <a:rect l="l" t="t" r="r" b="b"/>
              <a:pathLst>
                <a:path w="4619078" h="1759366">
                  <a:moveTo>
                    <a:pt x="13687" y="0"/>
                  </a:moveTo>
                  <a:lnTo>
                    <a:pt x="4605392" y="0"/>
                  </a:lnTo>
                  <a:cubicBezTo>
                    <a:pt x="4609021" y="0"/>
                    <a:pt x="4612503" y="1442"/>
                    <a:pt x="4615069" y="4009"/>
                  </a:cubicBezTo>
                  <a:cubicBezTo>
                    <a:pt x="4617636" y="6575"/>
                    <a:pt x="4619078" y="10057"/>
                    <a:pt x="4619078" y="13687"/>
                  </a:cubicBezTo>
                  <a:lnTo>
                    <a:pt x="4619078" y="1745680"/>
                  </a:lnTo>
                  <a:cubicBezTo>
                    <a:pt x="4619078" y="1749310"/>
                    <a:pt x="4617636" y="1752791"/>
                    <a:pt x="4615069" y="1755358"/>
                  </a:cubicBezTo>
                  <a:cubicBezTo>
                    <a:pt x="4612503" y="1757924"/>
                    <a:pt x="4609021" y="1759366"/>
                    <a:pt x="4605392" y="1759366"/>
                  </a:cubicBezTo>
                  <a:lnTo>
                    <a:pt x="13687" y="1759366"/>
                  </a:lnTo>
                  <a:cubicBezTo>
                    <a:pt x="6128" y="1759366"/>
                    <a:pt x="0" y="1753239"/>
                    <a:pt x="0" y="1745680"/>
                  </a:cubicBezTo>
                  <a:lnTo>
                    <a:pt x="0" y="13687"/>
                  </a:lnTo>
                  <a:cubicBezTo>
                    <a:pt x="0" y="10057"/>
                    <a:pt x="1442" y="6575"/>
                    <a:pt x="4009" y="4009"/>
                  </a:cubicBezTo>
                  <a:cubicBezTo>
                    <a:pt x="6575" y="1442"/>
                    <a:pt x="10057" y="0"/>
                    <a:pt x="136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667834" y="158796"/>
            <a:ext cx="2198881" cy="2190635"/>
          </a:xfrm>
          <a:custGeom>
            <a:avLst/>
            <a:gdLst/>
            <a:ahLst/>
            <a:cxnLst/>
            <a:rect l="l" t="t" r="r" b="b"/>
            <a:pathLst>
              <a:path w="2198881" h="2190635">
                <a:moveTo>
                  <a:pt x="0" y="0"/>
                </a:moveTo>
                <a:lnTo>
                  <a:pt x="2198881" y="0"/>
                </a:lnTo>
                <a:lnTo>
                  <a:pt x="2198881" y="2190636"/>
                </a:lnTo>
                <a:lnTo>
                  <a:pt x="0" y="2190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762586" y="3046291"/>
            <a:ext cx="6752634" cy="3888131"/>
          </a:xfrm>
          <a:custGeom>
            <a:avLst/>
            <a:gdLst/>
            <a:ahLst/>
            <a:cxnLst/>
            <a:rect l="l" t="t" r="r" b="b"/>
            <a:pathLst>
              <a:path w="6752634" h="3888131">
                <a:moveTo>
                  <a:pt x="0" y="0"/>
                </a:moveTo>
                <a:lnTo>
                  <a:pt x="6752634" y="0"/>
                </a:lnTo>
                <a:lnTo>
                  <a:pt x="6752634" y="3888131"/>
                </a:lnTo>
                <a:lnTo>
                  <a:pt x="0" y="38881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8150" t="-39370" r="-16083" b="-3429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14401" y="2859642"/>
            <a:ext cx="9576998" cy="5565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5400" b="1" dirty="0" smtClean="0">
                <a:latin typeface="Cambria"/>
              </a:rPr>
              <a:t>	</a:t>
            </a:r>
            <a:r>
              <a:rPr lang="en-US" sz="5400" b="1" dirty="0" err="1" smtClean="0">
                <a:latin typeface="Cambria"/>
              </a:rPr>
              <a:t>Người</a:t>
            </a:r>
            <a:r>
              <a:rPr lang="en-US" sz="5400" b="1" dirty="0" smtClean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Ét-ki-mô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dùng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tuyết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ép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thành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những</a:t>
            </a:r>
            <a:r>
              <a:rPr lang="en-US" sz="5400" b="1" dirty="0">
                <a:latin typeface="Cambria"/>
              </a:rPr>
              <a:t> “</a:t>
            </a:r>
            <a:r>
              <a:rPr lang="en-US" sz="5400" b="1" dirty="0" err="1">
                <a:latin typeface="Cambria"/>
              </a:rPr>
              <a:t>viên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gạch</a:t>
            </a:r>
            <a:r>
              <a:rPr lang="en-US" sz="5400" b="1" dirty="0">
                <a:latin typeface="Cambria"/>
              </a:rPr>
              <a:t>” </a:t>
            </a:r>
            <a:r>
              <a:rPr lang="en-US" sz="5400" b="1" dirty="0" err="1">
                <a:latin typeface="Cambria"/>
              </a:rPr>
              <a:t>để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xây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lều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bằng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 smtClean="0">
                <a:latin typeface="Cambria"/>
              </a:rPr>
              <a:t>i-gờ-lu</a:t>
            </a:r>
            <a:r>
              <a:rPr lang="en-US" sz="5400" b="1" dirty="0" smtClean="0">
                <a:latin typeface="Cambria"/>
              </a:rPr>
              <a:t> </a:t>
            </a:r>
            <a:r>
              <a:rPr lang="en-US" sz="5400" b="1" dirty="0">
                <a:latin typeface="Cambria"/>
              </a:rPr>
              <a:t>(</a:t>
            </a:r>
            <a:r>
              <a:rPr lang="en-US" sz="5400" b="1" dirty="0" err="1">
                <a:latin typeface="Cambria"/>
              </a:rPr>
              <a:t>hình</a:t>
            </a:r>
            <a:r>
              <a:rPr lang="en-US" sz="5400" b="1" dirty="0">
                <a:latin typeface="Cambria"/>
              </a:rPr>
              <a:t> 6) </a:t>
            </a:r>
            <a:r>
              <a:rPr lang="en-US" sz="5400" b="1" dirty="0" err="1">
                <a:latin typeface="Cambria"/>
              </a:rPr>
              <a:t>giúp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họ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tránh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cái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 smtClean="0">
                <a:latin typeface="Cambria"/>
              </a:rPr>
              <a:t>lạnh</a:t>
            </a:r>
            <a:r>
              <a:rPr lang="en-US" sz="5400" b="1" dirty="0" smtClean="0">
                <a:latin typeface="Cambria"/>
              </a:rPr>
              <a:t> </a:t>
            </a:r>
            <a:r>
              <a:rPr lang="en-US" sz="5400" b="1" dirty="0" err="1" smtClean="0">
                <a:latin typeface="Cambria"/>
              </a:rPr>
              <a:t>bên</a:t>
            </a:r>
            <a:r>
              <a:rPr lang="en-US" sz="5400" b="1" dirty="0" smtClean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ngoài</a:t>
            </a:r>
            <a:r>
              <a:rPr lang="en-US" sz="5400" b="1" dirty="0">
                <a:latin typeface="Cambria"/>
              </a:rPr>
              <a:t> ở </a:t>
            </a:r>
            <a:r>
              <a:rPr lang="en-US" sz="5400" b="1" dirty="0" err="1">
                <a:latin typeface="Cambria"/>
              </a:rPr>
              <a:t>Bắc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Cực</a:t>
            </a:r>
            <a:r>
              <a:rPr lang="en-US" sz="5400" b="1" dirty="0">
                <a:latin typeface="Cambria"/>
              </a:rPr>
              <a:t>. </a:t>
            </a:r>
            <a:r>
              <a:rPr lang="en-US" sz="5400" b="1" dirty="0" err="1">
                <a:latin typeface="Cambria"/>
              </a:rPr>
              <a:t>Trong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các</a:t>
            </a:r>
            <a:r>
              <a:rPr lang="en-US" sz="5400" b="1" dirty="0">
                <a:latin typeface="Cambria"/>
              </a:rPr>
              <a:t> “</a:t>
            </a:r>
            <a:r>
              <a:rPr lang="en-US" sz="5400" b="1" dirty="0" err="1">
                <a:latin typeface="Cambria"/>
              </a:rPr>
              <a:t>viên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gạch</a:t>
            </a:r>
            <a:r>
              <a:rPr lang="en-US" sz="5400" b="1" dirty="0">
                <a:latin typeface="Cambria"/>
              </a:rPr>
              <a:t>” </a:t>
            </a:r>
            <a:r>
              <a:rPr lang="en-US" sz="5400" b="1" dirty="0" err="1">
                <a:latin typeface="Cambria"/>
              </a:rPr>
              <a:t>này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có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lớp</a:t>
            </a:r>
            <a:r>
              <a:rPr lang="en-US" sz="54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không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khí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giúp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cách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nhiệt</a:t>
            </a:r>
            <a:r>
              <a:rPr lang="en-US" sz="5400" b="1" dirty="0">
                <a:latin typeface="Cambria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85486" y="7347149"/>
            <a:ext cx="2106834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</a:pPr>
            <a:r>
              <a:rPr lang="en-US" sz="5600" dirty="0" err="1">
                <a:solidFill>
                  <a:srgbClr val="215958"/>
                </a:solidFill>
                <a:latin typeface="Cambria"/>
              </a:rPr>
              <a:t>Hình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6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3827" y="0"/>
            <a:ext cx="5532336" cy="2269109"/>
            <a:chOff x="630909" y="-467336"/>
            <a:chExt cx="5532336" cy="22691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3872" y="259351"/>
              <a:ext cx="5139373" cy="1542422"/>
            </a:xfrm>
            <a:prstGeom prst="rect">
              <a:avLst/>
            </a:prstGeom>
          </p:spPr>
        </p:pic>
        <p:sp>
          <p:nvSpPr>
            <p:cNvPr id="14" name="Freeform 4"/>
            <p:cNvSpPr/>
            <p:nvPr/>
          </p:nvSpPr>
          <p:spPr>
            <a:xfrm>
              <a:off x="630909" y="-467336"/>
              <a:ext cx="2065408" cy="1877845"/>
            </a:xfrm>
            <a:custGeom>
              <a:avLst/>
              <a:gdLst/>
              <a:ahLst/>
              <a:cxnLst/>
              <a:rect l="l" t="t" r="r" b="b"/>
              <a:pathLst>
                <a:path w="5983123" h="11046964">
                  <a:moveTo>
                    <a:pt x="0" y="0"/>
                  </a:moveTo>
                  <a:lnTo>
                    <a:pt x="5983122" y="0"/>
                  </a:lnTo>
                  <a:lnTo>
                    <a:pt x="5983122" y="11046963"/>
                  </a:lnTo>
                  <a:lnTo>
                    <a:pt x="0" y="1104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6079" l="65365" r="100000">
                            <a14:foregroundMark x1="72917" y1="6488" x2="72917" y2="6488"/>
                            <a14:foregroundMark x1="76302" y1="2398" x2="76302" y2="2398"/>
                            <a14:foregroundMark x1="95052" y1="2821" x2="95052" y2="2821"/>
                            <a14:foregroundMark x1="85417" y1="987" x2="85417" y2="987"/>
                            <a14:foregroundMark x1="96354" y1="7616" x2="96354" y2="761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75391" t="9601" r="7172" b="-409509"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83025" y="-2418999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33818" y="92583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07571" y="366523"/>
            <a:ext cx="5486400" cy="9922482"/>
          </a:xfrm>
          <a:custGeom>
            <a:avLst/>
            <a:gdLst/>
            <a:ahLst/>
            <a:cxnLst/>
            <a:rect l="l" t="t" r="r" b="b"/>
            <a:pathLst>
              <a:path w="5983123" h="11046964">
                <a:moveTo>
                  <a:pt x="0" y="0"/>
                </a:moveTo>
                <a:lnTo>
                  <a:pt x="5983122" y="0"/>
                </a:lnTo>
                <a:lnTo>
                  <a:pt x="5983122" y="11046963"/>
                </a:lnTo>
                <a:lnTo>
                  <a:pt x="0" y="11046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60216"/>
            <a:ext cx="12613717" cy="1002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14144" y="187479"/>
            <a:ext cx="6348020" cy="10099522"/>
          </a:xfrm>
          <a:custGeom>
            <a:avLst/>
            <a:gdLst/>
            <a:ahLst/>
            <a:cxnLst/>
            <a:rect l="l" t="t" r="r" b="b"/>
            <a:pathLst>
              <a:path w="6329694" h="11745474">
                <a:moveTo>
                  <a:pt x="0" y="0"/>
                </a:moveTo>
                <a:lnTo>
                  <a:pt x="6329694" y="0"/>
                </a:lnTo>
                <a:lnTo>
                  <a:pt x="6329694" y="11745474"/>
                </a:lnTo>
                <a:lnTo>
                  <a:pt x="0" y="11745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4000" y="1638300"/>
            <a:ext cx="9998598" cy="6561580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57428" y="3565132"/>
            <a:ext cx="7215230" cy="3143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9"/>
              </a:lnSpc>
            </a:pPr>
            <a:r>
              <a:rPr lang="en-US" sz="7499" dirty="0">
                <a:latin typeface="Cambria"/>
              </a:rPr>
              <a:t>Chia </a:t>
            </a:r>
            <a:r>
              <a:rPr lang="en-US" sz="7499" dirty="0" err="1">
                <a:latin typeface="Cambria"/>
              </a:rPr>
              <a:t>sẻ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kiến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thức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em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rút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ra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được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sau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bài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học</a:t>
            </a:r>
            <a:r>
              <a:rPr lang="en-US" sz="7499" dirty="0">
                <a:latin typeface="Cambri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32470" y="419101"/>
            <a:ext cx="6064930" cy="9867900"/>
          </a:xfrm>
          <a:custGeom>
            <a:avLst/>
            <a:gdLst/>
            <a:ahLst/>
            <a:cxnLst/>
            <a:rect l="l" t="t" r="r" b="b"/>
            <a:pathLst>
              <a:path w="6329694" h="11745474">
                <a:moveTo>
                  <a:pt x="0" y="0"/>
                </a:moveTo>
                <a:lnTo>
                  <a:pt x="6329694" y="0"/>
                </a:lnTo>
                <a:lnTo>
                  <a:pt x="6329694" y="11745474"/>
                </a:lnTo>
                <a:lnTo>
                  <a:pt x="0" y="11745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7"/>
          <p:cNvGrpSpPr/>
          <p:nvPr/>
        </p:nvGrpSpPr>
        <p:grpSpPr>
          <a:xfrm>
            <a:off x="1295395" y="1181100"/>
            <a:ext cx="11049004" cy="7848605"/>
            <a:chOff x="723895" y="1481710"/>
            <a:chExt cx="11049004" cy="7848605"/>
          </a:xfrm>
        </p:grpSpPr>
        <p:grpSp>
          <p:nvGrpSpPr>
            <p:cNvPr id="3" name="Group 3"/>
            <p:cNvGrpSpPr/>
            <p:nvPr/>
          </p:nvGrpSpPr>
          <p:grpSpPr>
            <a:xfrm>
              <a:off x="723895" y="1481710"/>
              <a:ext cx="11049004" cy="7848605"/>
              <a:chOff x="-24778" y="-30972"/>
              <a:chExt cx="898189" cy="63802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24778" y="-30972"/>
                <a:ext cx="898189" cy="638024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EFE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476500" y="2879119"/>
              <a:ext cx="7967813" cy="62222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cơm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cơm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nóng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lâu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>
                <a:lnSpc>
                  <a:spcPts val="8249"/>
                </a:lnSpc>
              </a:pP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71500"/>
            <a:ext cx="176022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FF0000"/>
                </a:solidFill>
              </a:rPr>
              <a:t>GHI BẢNG</a:t>
            </a:r>
          </a:p>
          <a:p>
            <a:pPr>
              <a:lnSpc>
                <a:spcPct val="150000"/>
              </a:lnSpc>
            </a:pPr>
            <a:r>
              <a:rPr lang="en-US" sz="6000" b="1" dirty="0" smtClean="0"/>
              <a:t>2.Ứng </a:t>
            </a:r>
            <a:r>
              <a:rPr lang="en-US" sz="6000" b="1" dirty="0" err="1" smtClean="0"/>
              <a:t>dụng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tính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dẫn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nhiệt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của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vật</a:t>
            </a:r>
            <a:r>
              <a:rPr lang="en-US" sz="6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6000" b="1" dirty="0" smtClean="0"/>
              <a:t>- </a:t>
            </a:r>
            <a:r>
              <a:rPr lang="en-US" sz="6000" b="1" dirty="0" err="1" smtClean="0"/>
              <a:t>Có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những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vật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dẫn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nhiệt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tốt</a:t>
            </a:r>
            <a:r>
              <a:rPr lang="en-US" sz="6000" b="1" dirty="0" smtClean="0"/>
              <a:t>, </a:t>
            </a:r>
            <a:r>
              <a:rPr lang="en-US" sz="6000" b="1" dirty="0" err="1" smtClean="0"/>
              <a:t>có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những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vật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dẫn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nhiệt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kém</a:t>
            </a:r>
            <a:r>
              <a:rPr lang="en-US" sz="6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6000" b="1" dirty="0" smtClean="0"/>
              <a:t>- </a:t>
            </a:r>
            <a:r>
              <a:rPr lang="en-US" sz="6000" b="1" dirty="0" err="1" smtClean="0"/>
              <a:t>Tính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dẫn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nhiệt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của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vật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có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nhiều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ứng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dụng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trong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cuộc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sống</a:t>
            </a:r>
            <a:r>
              <a:rPr lang="en-US" sz="6000" b="1" dirty="0" smtClean="0"/>
              <a:t>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2684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71575" y="1123952"/>
            <a:ext cx="15630525" cy="8220074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/>
            </a:p>
          </p:txBody>
        </p:sp>
      </p:grpSp>
      <p:sp>
        <p:nvSpPr>
          <p:cNvPr id="14" name="PA-文本框 54">
            <a:extLst>
              <a:ext uri="{FF2B5EF4-FFF2-40B4-BE49-F238E27FC236}">
                <a16:creationId xmlns:a16="http://schemas.microsoft.com/office/drawing/2014/main" xmlns="" id="{C74BB920-E7C9-4782-8C2B-633065A47A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47055" y="2123228"/>
            <a:ext cx="120455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 defTabSz="1371600">
              <a:defRPr/>
            </a:pPr>
            <a:r>
              <a:rPr lang="zh-CN" altLang="en-US" sz="13200" b="0" spc="-450">
                <a:ln w="190500">
                  <a:solidFill>
                    <a:prstClr val="white"/>
                  </a:solidFill>
                </a:ln>
                <a:solidFill>
                  <a:srgbClr val="FF7800"/>
                </a:solidFill>
                <a:effectLst/>
                <a:latin typeface="字魂156号-萌趣苏打饼" panose="00000500000000000000" pitchFamily="2" charset="-122"/>
                <a:ea typeface="字魂156号-萌趣苏打饼" panose="00000500000000000000" pitchFamily="2" charset="-122"/>
                <a:sym typeface="思源黑体 CN" panose="020B0500000000000000" pitchFamily="34" charset="-122"/>
              </a:rPr>
              <a:t>讲个故事给你听</a:t>
            </a:r>
            <a:endParaRPr lang="zh-CN" altLang="en-US" sz="13200" b="0" spc="-450" dirty="0">
              <a:ln w="190500">
                <a:solidFill>
                  <a:prstClr val="white"/>
                </a:solidFill>
              </a:ln>
              <a:solidFill>
                <a:srgbClr val="FF7800"/>
              </a:solidFill>
              <a:effectLst/>
              <a:latin typeface="字魂156号-萌趣苏打饼" panose="00000500000000000000" pitchFamily="2" charset="-122"/>
              <a:ea typeface="字魂156号-萌趣苏打饼" panose="00000500000000000000" pitchFamily="2" charset="-122"/>
              <a:sym typeface="思源黑体 CN" panose="020B05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557216" y="4772025"/>
            <a:ext cx="19402431" cy="7458075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4661040" y="-4772025"/>
            <a:ext cx="27591378" cy="1983105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371600">
                <a:defRPr/>
              </a:pPr>
              <a:endParaRPr lang="zh-CN" altLang="en-US" sz="2700">
                <a:solidFill>
                  <a:prstClr val="black"/>
                </a:solidFill>
                <a:latin typeface="思源黑体 CN"/>
                <a:ea typeface="思源黑体 CN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371600">
                <a:defRPr/>
              </a:pPr>
              <a:endParaRPr lang="zh-CN" altLang="en-US" sz="2700">
                <a:solidFill>
                  <a:prstClr val="black"/>
                </a:solidFill>
                <a:latin typeface="思源黑体 CN"/>
                <a:ea typeface="思源黑体 CN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371600">
                  <a:defRPr/>
                </a:pPr>
                <a:endParaRPr lang="zh-CN" altLang="en-US" sz="2700">
                  <a:solidFill>
                    <a:prstClr val="black"/>
                  </a:solidFill>
                  <a:latin typeface="思源黑体 CN"/>
                  <a:ea typeface="思源黑体 CN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371600">
                  <a:defRPr/>
                </a:pPr>
                <a:endParaRPr lang="zh-CN" altLang="en-US" sz="2700">
                  <a:solidFill>
                    <a:prstClr val="black"/>
                  </a:solidFill>
                  <a:latin typeface="思源黑体 CN"/>
                  <a:ea typeface="思源黑体 CN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1"/>
            <a:ext cx="18289586" cy="3100085"/>
          </a:xfrm>
          <a:prstGeom prst="rect">
            <a:avLst/>
          </a:prstGeom>
        </p:spPr>
      </p:pic>
      <p:sp>
        <p:nvSpPr>
          <p:cNvPr id="24" name="文本框 75">
            <a:extLst>
              <a:ext uri="{FF2B5EF4-FFF2-40B4-BE49-F238E27FC236}">
                <a16:creationId xmlns:a16="http://schemas.microsoft.com/office/drawing/2014/main" xmlns="" id="{BBDC4616-25B4-4DC1-8A6C-71E3F5D678F0}"/>
              </a:ext>
            </a:extLst>
          </p:cNvPr>
          <p:cNvSpPr txBox="1"/>
          <p:nvPr/>
        </p:nvSpPr>
        <p:spPr>
          <a:xfrm>
            <a:off x="3053160" y="1826754"/>
            <a:ext cx="11042073" cy="470898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vi-VN" altLang="zh-CN" sz="15000" dirty="0">
                <a:solidFill>
                  <a:srgbClr val="FEBF2C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13696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71600" y="2085624"/>
            <a:ext cx="9409939" cy="5420075"/>
            <a:chOff x="1371600" y="2085624"/>
            <a:chExt cx="9409939" cy="5420075"/>
          </a:xfrm>
        </p:grpSpPr>
        <p:sp>
          <p:nvSpPr>
            <p:cNvPr id="2" name="Freeform 2"/>
            <p:cNvSpPr/>
            <p:nvPr/>
          </p:nvSpPr>
          <p:spPr>
            <a:xfrm>
              <a:off x="1371600" y="2085624"/>
              <a:ext cx="9409939" cy="5420075"/>
            </a:xfrm>
            <a:custGeom>
              <a:avLst/>
              <a:gdLst/>
              <a:ahLst/>
              <a:cxnLst/>
              <a:rect l="l" t="t" r="r" b="b"/>
              <a:pathLst>
                <a:path w="9409939" h="6610482">
                  <a:moveTo>
                    <a:pt x="0" y="0"/>
                  </a:moveTo>
                  <a:lnTo>
                    <a:pt x="9409939" y="0"/>
                  </a:lnTo>
                  <a:lnTo>
                    <a:pt x="9409939" y="6610482"/>
                  </a:lnTo>
                  <a:lnTo>
                    <a:pt x="0" y="6610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" name="TextBox 3"/>
            <p:cNvSpPr txBox="1"/>
            <p:nvPr/>
          </p:nvSpPr>
          <p:spPr>
            <a:xfrm>
              <a:off x="1853391" y="3419189"/>
              <a:ext cx="8106642" cy="280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37"/>
                </a:lnSpc>
              </a:pPr>
              <a:r>
                <a:rPr lang="en-US" sz="6000" dirty="0" err="1">
                  <a:latin typeface="Cambria Bold"/>
                </a:rPr>
                <a:t>Em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hãy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nêu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một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số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vật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dẫn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nhiệt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và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vật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cách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nhiệt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mà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em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biết</a:t>
              </a:r>
              <a:r>
                <a:rPr lang="en-US" sz="6000" dirty="0">
                  <a:latin typeface="Cambria Bold"/>
                </a:rPr>
                <a:t>.</a:t>
              </a:r>
            </a:p>
          </p:txBody>
        </p:sp>
      </p:grpSp>
      <p:sp>
        <p:nvSpPr>
          <p:cNvPr id="4" name="Freeform 4"/>
          <p:cNvSpPr/>
          <p:nvPr/>
        </p:nvSpPr>
        <p:spPr>
          <a:xfrm>
            <a:off x="11263330" y="1128328"/>
            <a:ext cx="5526958" cy="9026260"/>
          </a:xfrm>
          <a:custGeom>
            <a:avLst/>
            <a:gdLst/>
            <a:ahLst/>
            <a:cxnLst/>
            <a:rect l="l" t="t" r="r" b="b"/>
            <a:pathLst>
              <a:path w="7317658" h="13107661">
                <a:moveTo>
                  <a:pt x="0" y="0"/>
                </a:moveTo>
                <a:lnTo>
                  <a:pt x="7317658" y="0"/>
                </a:lnTo>
                <a:lnTo>
                  <a:pt x="7317658" y="13107661"/>
                </a:lnTo>
                <a:lnTo>
                  <a:pt x="0" y="13107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83025" y="-2418999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33818" y="92583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46754" y="212118"/>
            <a:ext cx="5512546" cy="10074882"/>
          </a:xfrm>
          <a:custGeom>
            <a:avLst/>
            <a:gdLst/>
            <a:ahLst/>
            <a:cxnLst/>
            <a:rect l="l" t="t" r="r" b="b"/>
            <a:pathLst>
              <a:path w="5983123" h="11046964">
                <a:moveTo>
                  <a:pt x="0" y="0"/>
                </a:moveTo>
                <a:lnTo>
                  <a:pt x="5983122" y="0"/>
                </a:lnTo>
                <a:lnTo>
                  <a:pt x="5983122" y="11046963"/>
                </a:lnTo>
                <a:lnTo>
                  <a:pt x="0" y="11046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2403" y="190500"/>
            <a:ext cx="15801429" cy="11506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33770" y="-30861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1" y="0"/>
                </a:lnTo>
                <a:lnTo>
                  <a:pt x="41525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737065" y="818495"/>
            <a:ext cx="7205836" cy="10857884"/>
          </a:xfrm>
          <a:custGeom>
            <a:avLst/>
            <a:gdLst/>
            <a:ahLst/>
            <a:cxnLst/>
            <a:rect l="l" t="t" r="r" b="b"/>
            <a:pathLst>
              <a:path w="7205836" h="10857884">
                <a:moveTo>
                  <a:pt x="0" y="0"/>
                </a:moveTo>
                <a:lnTo>
                  <a:pt x="7205836" y="0"/>
                </a:lnTo>
                <a:lnTo>
                  <a:pt x="7205836" y="10857884"/>
                </a:lnTo>
                <a:lnTo>
                  <a:pt x="0" y="10857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931448" y="6559349"/>
            <a:ext cx="2002322" cy="1428435"/>
          </a:xfrm>
          <a:custGeom>
            <a:avLst/>
            <a:gdLst/>
            <a:ahLst/>
            <a:cxnLst/>
            <a:rect l="l" t="t" r="r" b="b"/>
            <a:pathLst>
              <a:path w="2002322" h="1428435">
                <a:moveTo>
                  <a:pt x="0" y="0"/>
                </a:moveTo>
                <a:lnTo>
                  <a:pt x="2002322" y="0"/>
                </a:lnTo>
                <a:lnTo>
                  <a:pt x="2002322" y="1428435"/>
                </a:lnTo>
                <a:lnTo>
                  <a:pt x="0" y="14284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30908" y="2171699"/>
            <a:ext cx="9656091" cy="5620901"/>
            <a:chOff x="0" y="0"/>
            <a:chExt cx="2362309" cy="1606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62309" cy="1606864"/>
            </a:xfrm>
            <a:custGeom>
              <a:avLst/>
              <a:gdLst/>
              <a:ahLst/>
              <a:cxnLst/>
              <a:rect l="l" t="t" r="r" b="b"/>
              <a:pathLst>
                <a:path w="2362309" h="1606864">
                  <a:moveTo>
                    <a:pt x="44021" y="0"/>
                  </a:moveTo>
                  <a:lnTo>
                    <a:pt x="2318288" y="0"/>
                  </a:lnTo>
                  <a:cubicBezTo>
                    <a:pt x="2342600" y="0"/>
                    <a:pt x="2362309" y="19709"/>
                    <a:pt x="2362309" y="44021"/>
                  </a:cubicBezTo>
                  <a:lnTo>
                    <a:pt x="2362309" y="1562843"/>
                  </a:lnTo>
                  <a:cubicBezTo>
                    <a:pt x="2362309" y="1574518"/>
                    <a:pt x="2357671" y="1585715"/>
                    <a:pt x="2349415" y="1593970"/>
                  </a:cubicBezTo>
                  <a:cubicBezTo>
                    <a:pt x="2341160" y="1602226"/>
                    <a:pt x="2329963" y="1606864"/>
                    <a:pt x="2318288" y="1606864"/>
                  </a:cubicBezTo>
                  <a:lnTo>
                    <a:pt x="44021" y="1606864"/>
                  </a:lnTo>
                  <a:cubicBezTo>
                    <a:pt x="19709" y="1606864"/>
                    <a:pt x="0" y="1587155"/>
                    <a:pt x="0" y="1562843"/>
                  </a:cubicBezTo>
                  <a:lnTo>
                    <a:pt x="0" y="44021"/>
                  </a:lnTo>
                  <a:cubicBezTo>
                    <a:pt x="0" y="19709"/>
                    <a:pt x="19709" y="0"/>
                    <a:pt x="440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230" y="2038423"/>
            <a:ext cx="10787084" cy="6198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610" y="298038"/>
            <a:ext cx="17827068" cy="1413699"/>
            <a:chOff x="0" y="0"/>
            <a:chExt cx="4695195" cy="372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95195" cy="372332"/>
            </a:xfrm>
            <a:custGeom>
              <a:avLst/>
              <a:gdLst/>
              <a:ahLst/>
              <a:cxnLst/>
              <a:rect l="l" t="t" r="r" b="b"/>
              <a:pathLst>
                <a:path w="4695195" h="372332">
                  <a:moveTo>
                    <a:pt x="22148" y="0"/>
                  </a:moveTo>
                  <a:lnTo>
                    <a:pt x="4673047" y="0"/>
                  </a:lnTo>
                  <a:cubicBezTo>
                    <a:pt x="4685279" y="0"/>
                    <a:pt x="4695195" y="9916"/>
                    <a:pt x="4695195" y="22148"/>
                  </a:cubicBezTo>
                  <a:lnTo>
                    <a:pt x="4695195" y="350184"/>
                  </a:lnTo>
                  <a:cubicBezTo>
                    <a:pt x="4695195" y="362416"/>
                    <a:pt x="4685279" y="372332"/>
                    <a:pt x="4673047" y="372332"/>
                  </a:cubicBezTo>
                  <a:lnTo>
                    <a:pt x="22148" y="372332"/>
                  </a:lnTo>
                  <a:cubicBezTo>
                    <a:pt x="9916" y="372332"/>
                    <a:pt x="0" y="362416"/>
                    <a:pt x="0" y="350184"/>
                  </a:cubicBezTo>
                  <a:lnTo>
                    <a:pt x="0" y="22148"/>
                  </a:lnTo>
                  <a:cubicBezTo>
                    <a:pt x="0" y="9916"/>
                    <a:pt x="9916" y="0"/>
                    <a:pt x="2214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10705" y="2634985"/>
            <a:ext cx="9065643" cy="6771812"/>
          </a:xfrm>
          <a:custGeom>
            <a:avLst/>
            <a:gdLst/>
            <a:ahLst/>
            <a:cxnLst/>
            <a:rect l="l" t="t" r="r" b="b"/>
            <a:pathLst>
              <a:path w="9192529" h="7322542">
                <a:moveTo>
                  <a:pt x="0" y="0"/>
                </a:moveTo>
                <a:lnTo>
                  <a:pt x="9192529" y="0"/>
                </a:lnTo>
                <a:lnTo>
                  <a:pt x="9192529" y="7322542"/>
                </a:lnTo>
                <a:lnTo>
                  <a:pt x="0" y="7322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947" r="-562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746450" y="1838698"/>
            <a:ext cx="8231165" cy="1754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800" b="1" dirty="0">
                <a:solidFill>
                  <a:srgbClr val="FFEFE4"/>
                </a:solidFill>
                <a:latin typeface="Cambria"/>
              </a:rPr>
              <a:t>-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Bộ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phận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nào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của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nồi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và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chảo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(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hình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2a)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kém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,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bộ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phận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nào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tốt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46449" y="3665706"/>
            <a:ext cx="8231165" cy="3508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800" b="1" dirty="0">
                <a:solidFill>
                  <a:srgbClr val="FFEFE4"/>
                </a:solidFill>
                <a:latin typeface="Cambria"/>
              </a:rPr>
              <a:t>-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Để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giữ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cho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nước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trong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ấm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nóng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lâu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thì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giỏ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đựng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ấm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và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lót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bên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trọng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giỏ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(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hình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2b)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cần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làm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bằng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vật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tốt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hay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kém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?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Nêu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tên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một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số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vật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có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thể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sử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dụng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làm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giỏ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và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lót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trong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giỏ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ấm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46449" y="7111628"/>
            <a:ext cx="8231165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800" b="1" dirty="0">
                <a:solidFill>
                  <a:srgbClr val="FFEFE4"/>
                </a:solidFill>
                <a:latin typeface="Cambria"/>
              </a:rPr>
              <a:t>-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Nồi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gang (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hình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2c)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tốt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hay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kém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?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Khi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chuyển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gang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rời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khỏi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bếp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ta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cần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chú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ý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điều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gì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90301" y="8938636"/>
            <a:ext cx="8267260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800" b="1" dirty="0">
                <a:solidFill>
                  <a:srgbClr val="FFEFE4"/>
                </a:solidFill>
                <a:latin typeface="Cambria"/>
              </a:rPr>
              <a:t>-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Vì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sao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ta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thường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đội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mũ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len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(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hình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2d)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vào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những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ngày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đông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giá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rét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" y="-343766"/>
            <a:ext cx="17533616" cy="2719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6279" y="3018669"/>
            <a:ext cx="10207942" cy="5630031"/>
            <a:chOff x="0" y="0"/>
            <a:chExt cx="2688512" cy="17195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88512" cy="1719569"/>
            </a:xfrm>
            <a:custGeom>
              <a:avLst/>
              <a:gdLst/>
              <a:ahLst/>
              <a:cxnLst/>
              <a:rect l="l" t="t" r="r" b="b"/>
              <a:pathLst>
                <a:path w="2688512" h="1719569">
                  <a:moveTo>
                    <a:pt x="38679" y="0"/>
                  </a:moveTo>
                  <a:lnTo>
                    <a:pt x="2649832" y="0"/>
                  </a:lnTo>
                  <a:cubicBezTo>
                    <a:pt x="2660091" y="0"/>
                    <a:pt x="2669929" y="4075"/>
                    <a:pt x="2677183" y="11329"/>
                  </a:cubicBezTo>
                  <a:cubicBezTo>
                    <a:pt x="2684437" y="18583"/>
                    <a:pt x="2688512" y="28421"/>
                    <a:pt x="2688512" y="38679"/>
                  </a:cubicBezTo>
                  <a:lnTo>
                    <a:pt x="2688512" y="1680890"/>
                  </a:lnTo>
                  <a:cubicBezTo>
                    <a:pt x="2688512" y="1702252"/>
                    <a:pt x="2671194" y="1719569"/>
                    <a:pt x="2649832" y="1719569"/>
                  </a:cubicBezTo>
                  <a:lnTo>
                    <a:pt x="38679" y="1719569"/>
                  </a:lnTo>
                  <a:cubicBezTo>
                    <a:pt x="17317" y="1719569"/>
                    <a:pt x="0" y="1702252"/>
                    <a:pt x="0" y="1680890"/>
                  </a:cubicBezTo>
                  <a:lnTo>
                    <a:pt x="0" y="38679"/>
                  </a:lnTo>
                  <a:cubicBezTo>
                    <a:pt x="0" y="17317"/>
                    <a:pt x="17317" y="0"/>
                    <a:pt x="3867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933770" y="-30861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1" y="0"/>
                </a:lnTo>
                <a:lnTo>
                  <a:pt x="41525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84928" y="3538355"/>
            <a:ext cx="9310644" cy="450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5850" dirty="0">
                <a:solidFill>
                  <a:srgbClr val="0D4B4A"/>
                </a:solidFill>
                <a:latin typeface="Cambria"/>
              </a:rPr>
              <a:t>- </a:t>
            </a:r>
            <a:r>
              <a:rPr lang="en-US" sz="5850" b="1" dirty="0" err="1">
                <a:latin typeface="Cambria"/>
              </a:rPr>
              <a:t>Thảo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luận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nhóm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đôi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trả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lời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các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câu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hỏi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liên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quan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đến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hình</a:t>
            </a:r>
            <a:r>
              <a:rPr lang="en-US" sz="5850" b="1" dirty="0">
                <a:latin typeface="Cambria"/>
              </a:rPr>
              <a:t> 2</a:t>
            </a:r>
          </a:p>
          <a:p>
            <a:pPr algn="just">
              <a:spcBef>
                <a:spcPct val="0"/>
              </a:spcBef>
            </a:pPr>
            <a:r>
              <a:rPr lang="en-US" sz="5850" b="1" dirty="0">
                <a:latin typeface="Cambria"/>
              </a:rPr>
              <a:t>- Chia </a:t>
            </a:r>
            <a:r>
              <a:rPr lang="en-US" sz="5850" b="1" dirty="0" err="1">
                <a:latin typeface="Cambria"/>
              </a:rPr>
              <a:t>sẻ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kết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quả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thảo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luận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trước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lớp</a:t>
            </a:r>
            <a:endParaRPr lang="en-US" sz="5850" b="1" dirty="0">
              <a:latin typeface="Cambria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2106289" y="1596181"/>
            <a:ext cx="4903756" cy="7662119"/>
          </a:xfrm>
          <a:custGeom>
            <a:avLst/>
            <a:gdLst/>
            <a:ahLst/>
            <a:cxnLst/>
            <a:rect l="l" t="t" r="r" b="b"/>
            <a:pathLst>
              <a:path w="4903756" h="7662119">
                <a:moveTo>
                  <a:pt x="0" y="0"/>
                </a:moveTo>
                <a:lnTo>
                  <a:pt x="4903756" y="0"/>
                </a:lnTo>
                <a:lnTo>
                  <a:pt x="4903756" y="7662119"/>
                </a:lnTo>
                <a:lnTo>
                  <a:pt x="0" y="76621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09" y="740048"/>
            <a:ext cx="11760203" cy="2798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33770" y="-30861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1" y="0"/>
                </a:lnTo>
                <a:lnTo>
                  <a:pt x="41525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674366" y="4722047"/>
            <a:ext cx="8581218" cy="5459800"/>
          </a:xfrm>
          <a:custGeom>
            <a:avLst/>
            <a:gdLst/>
            <a:ahLst/>
            <a:cxnLst/>
            <a:rect l="l" t="t" r="r" b="b"/>
            <a:pathLst>
              <a:path w="8581218" h="5459800">
                <a:moveTo>
                  <a:pt x="0" y="0"/>
                </a:moveTo>
                <a:lnTo>
                  <a:pt x="8581218" y="0"/>
                </a:lnTo>
                <a:lnTo>
                  <a:pt x="8581218" y="5459800"/>
                </a:lnTo>
                <a:lnTo>
                  <a:pt x="0" y="5459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562100"/>
            <a:ext cx="16704488" cy="5785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5316799" y="3031255"/>
            <a:ext cx="8537493" cy="6795744"/>
          </a:xfrm>
          <a:custGeom>
            <a:avLst/>
            <a:gdLst/>
            <a:ahLst/>
            <a:cxnLst/>
            <a:rect l="l" t="t" r="r" b="b"/>
            <a:pathLst>
              <a:path w="7181738" h="5142877">
                <a:moveTo>
                  <a:pt x="0" y="0"/>
                </a:moveTo>
                <a:lnTo>
                  <a:pt x="7181738" y="0"/>
                </a:lnTo>
                <a:lnTo>
                  <a:pt x="7181738" y="5142877"/>
                </a:lnTo>
                <a:lnTo>
                  <a:pt x="0" y="51428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84" r="-100876" b="-114679"/>
            </a:stretch>
          </a:blipFill>
        </p:spPr>
      </p:sp>
      <p:grpSp>
        <p:nvGrpSpPr>
          <p:cNvPr id="35" name="Group 34"/>
          <p:cNvGrpSpPr/>
          <p:nvPr/>
        </p:nvGrpSpPr>
        <p:grpSpPr>
          <a:xfrm>
            <a:off x="12008336" y="2624100"/>
            <a:ext cx="5702802" cy="1842333"/>
            <a:chOff x="12008336" y="2624100"/>
            <a:chExt cx="5702802" cy="1842333"/>
          </a:xfrm>
        </p:grpSpPr>
        <p:sp>
          <p:nvSpPr>
            <p:cNvPr id="17" name="Freeform 3"/>
            <p:cNvSpPr/>
            <p:nvPr/>
          </p:nvSpPr>
          <p:spPr>
            <a:xfrm>
              <a:off x="12502326" y="2624100"/>
              <a:ext cx="4714821" cy="1842333"/>
            </a:xfrm>
            <a:custGeom>
              <a:avLst/>
              <a:gdLst/>
              <a:ahLst/>
              <a:cxnLst/>
              <a:rect l="l" t="t" r="r" b="b"/>
              <a:pathLst>
                <a:path w="2688512" h="1719569">
                  <a:moveTo>
                    <a:pt x="38679" y="0"/>
                  </a:moveTo>
                  <a:lnTo>
                    <a:pt x="2649832" y="0"/>
                  </a:lnTo>
                  <a:cubicBezTo>
                    <a:pt x="2660091" y="0"/>
                    <a:pt x="2669929" y="4075"/>
                    <a:pt x="2677183" y="11329"/>
                  </a:cubicBezTo>
                  <a:cubicBezTo>
                    <a:pt x="2684437" y="18583"/>
                    <a:pt x="2688512" y="28421"/>
                    <a:pt x="2688512" y="38679"/>
                  </a:cubicBezTo>
                  <a:lnTo>
                    <a:pt x="2688512" y="1680890"/>
                  </a:lnTo>
                  <a:cubicBezTo>
                    <a:pt x="2688512" y="1702252"/>
                    <a:pt x="2671194" y="1719569"/>
                    <a:pt x="2649832" y="1719569"/>
                  </a:cubicBezTo>
                  <a:lnTo>
                    <a:pt x="38679" y="1719569"/>
                  </a:lnTo>
                  <a:cubicBezTo>
                    <a:pt x="17317" y="1719569"/>
                    <a:pt x="0" y="1702252"/>
                    <a:pt x="0" y="1680890"/>
                  </a:cubicBezTo>
                  <a:lnTo>
                    <a:pt x="0" y="38679"/>
                  </a:lnTo>
                  <a:cubicBezTo>
                    <a:pt x="0" y="17317"/>
                    <a:pt x="17317" y="0"/>
                    <a:pt x="3867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008336" y="2624100"/>
              <a:ext cx="5702802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dẫn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nhiệt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kém</a:t>
              </a:r>
              <a:endParaRPr lang="en-US" sz="5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536561" y="6893338"/>
            <a:ext cx="387856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FFFFFF"/>
                </a:solidFill>
                <a:latin typeface="Cambria"/>
              </a:rPr>
              <a:t>cán</a:t>
            </a:r>
            <a:r>
              <a:rPr lang="en-US" sz="6000" b="1" dirty="0">
                <a:solidFill>
                  <a:srgbClr val="FFFFFF"/>
                </a:solidFill>
                <a:latin typeface="Cambria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mbria"/>
              </a:rPr>
              <a:t>chảo</a:t>
            </a:r>
            <a:endParaRPr lang="en-US" sz="6000" b="1" dirty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211514" y="8267440"/>
            <a:ext cx="596575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000" b="1" dirty="0" err="1" smtClean="0">
                <a:solidFill>
                  <a:srgbClr val="FFFFFF"/>
                </a:solidFill>
                <a:latin typeface="Cambria"/>
              </a:rPr>
              <a:t>núm</a:t>
            </a:r>
            <a:r>
              <a:rPr lang="en-US" sz="6000" b="1" dirty="0" smtClean="0">
                <a:solidFill>
                  <a:srgbClr val="FFFFFF"/>
                </a:solidFill>
                <a:latin typeface="Cambria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mbria"/>
              </a:rPr>
              <a:t>vung</a:t>
            </a:r>
            <a:endParaRPr lang="en-US" sz="6000" b="1" dirty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6337" y="5219195"/>
            <a:ext cx="629284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600" b="1" dirty="0" err="1">
                <a:solidFill>
                  <a:schemeClr val="bg1"/>
                </a:solidFill>
                <a:latin typeface="Cambria"/>
              </a:rPr>
              <a:t>chảo</a:t>
            </a:r>
            <a:endParaRPr lang="en-US" sz="6600" b="1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1806" y="6692395"/>
            <a:ext cx="427514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600" b="1" dirty="0" err="1">
                <a:solidFill>
                  <a:schemeClr val="bg1"/>
                </a:solidFill>
                <a:latin typeface="Cambria"/>
              </a:rPr>
              <a:t>nồi</a:t>
            </a:r>
            <a:endParaRPr lang="en-US" sz="6600" b="1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-753448" y="8081413"/>
            <a:ext cx="6594907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600" b="1" dirty="0" err="1">
                <a:solidFill>
                  <a:schemeClr val="bg1"/>
                </a:solidFill>
                <a:latin typeface="Cambria"/>
              </a:rPr>
              <a:t>nắp</a:t>
            </a:r>
            <a:r>
              <a:rPr lang="en-US" sz="66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Cambria"/>
              </a:rPr>
              <a:t>vung</a:t>
            </a:r>
            <a:endParaRPr lang="en-US" sz="6600" b="1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381199" y="5395911"/>
            <a:ext cx="3205899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FFFFFF"/>
                </a:solidFill>
                <a:latin typeface="Cambria"/>
              </a:rPr>
              <a:t>cán</a:t>
            </a:r>
            <a:r>
              <a:rPr lang="en-US" sz="6000" b="1" dirty="0">
                <a:solidFill>
                  <a:srgbClr val="FFFFFF"/>
                </a:solidFill>
                <a:latin typeface="Cambria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mbria"/>
              </a:rPr>
              <a:t>nồi</a:t>
            </a:r>
            <a:endParaRPr lang="en-US" sz="6000" b="1" dirty="0">
              <a:solidFill>
                <a:srgbClr val="FFFFFF"/>
              </a:solidFill>
              <a:latin typeface="Cambri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b="33493"/>
          <a:stretch/>
        </p:blipFill>
        <p:spPr>
          <a:xfrm>
            <a:off x="393239" y="-95683"/>
            <a:ext cx="16917866" cy="234358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93239" y="2625117"/>
            <a:ext cx="5702802" cy="1842333"/>
            <a:chOff x="12008336" y="2624100"/>
            <a:chExt cx="5702802" cy="1842333"/>
          </a:xfrm>
        </p:grpSpPr>
        <p:sp>
          <p:nvSpPr>
            <p:cNvPr id="37" name="Freeform 3"/>
            <p:cNvSpPr/>
            <p:nvPr/>
          </p:nvSpPr>
          <p:spPr>
            <a:xfrm>
              <a:off x="12502326" y="2624100"/>
              <a:ext cx="4714821" cy="1842333"/>
            </a:xfrm>
            <a:custGeom>
              <a:avLst/>
              <a:gdLst/>
              <a:ahLst/>
              <a:cxnLst/>
              <a:rect l="l" t="t" r="r" b="b"/>
              <a:pathLst>
                <a:path w="2688512" h="1719569">
                  <a:moveTo>
                    <a:pt x="38679" y="0"/>
                  </a:moveTo>
                  <a:lnTo>
                    <a:pt x="2649832" y="0"/>
                  </a:lnTo>
                  <a:cubicBezTo>
                    <a:pt x="2660091" y="0"/>
                    <a:pt x="2669929" y="4075"/>
                    <a:pt x="2677183" y="11329"/>
                  </a:cubicBezTo>
                  <a:cubicBezTo>
                    <a:pt x="2684437" y="18583"/>
                    <a:pt x="2688512" y="28421"/>
                    <a:pt x="2688512" y="38679"/>
                  </a:cubicBezTo>
                  <a:lnTo>
                    <a:pt x="2688512" y="1680890"/>
                  </a:lnTo>
                  <a:cubicBezTo>
                    <a:pt x="2688512" y="1702252"/>
                    <a:pt x="2671194" y="1719569"/>
                    <a:pt x="2649832" y="1719569"/>
                  </a:cubicBezTo>
                  <a:lnTo>
                    <a:pt x="38679" y="1719569"/>
                  </a:lnTo>
                  <a:cubicBezTo>
                    <a:pt x="17317" y="1719569"/>
                    <a:pt x="0" y="1702252"/>
                    <a:pt x="0" y="1680890"/>
                  </a:cubicBezTo>
                  <a:lnTo>
                    <a:pt x="0" y="38679"/>
                  </a:lnTo>
                  <a:cubicBezTo>
                    <a:pt x="0" y="17317"/>
                    <a:pt x="17317" y="0"/>
                    <a:pt x="3867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TextBox 9"/>
            <p:cNvSpPr txBox="1"/>
            <p:nvPr/>
          </p:nvSpPr>
          <p:spPr>
            <a:xfrm>
              <a:off x="12008336" y="2624100"/>
              <a:ext cx="5702802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dẫn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nhiệt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tốt</a:t>
              </a:r>
              <a:endParaRPr lang="en-US" sz="5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>
            <a:off x="10378926" y="4692231"/>
            <a:ext cx="3258819" cy="958542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1127552" y="6860521"/>
            <a:ext cx="2778758" cy="222579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132071" y="5171502"/>
            <a:ext cx="5249128" cy="3807593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283874" y="6032695"/>
            <a:ext cx="3563351" cy="2683586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3258903" y="6536043"/>
            <a:ext cx="3376072" cy="533436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4229250" y="5877649"/>
            <a:ext cx="3304796" cy="264018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824</Words>
  <Application>Microsoft Office PowerPoint</Application>
  <PresentationFormat>Custom</PresentationFormat>
  <Paragraphs>60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字魂156号-萌趣苏打饼</vt:lpstr>
      <vt:lpstr>宋体</vt:lpstr>
      <vt:lpstr>UTM Showcard</vt:lpstr>
      <vt:lpstr>#9Slide07 HoneyCream</vt:lpstr>
      <vt:lpstr>Cambria Bold</vt:lpstr>
      <vt:lpstr>Calibri</vt:lpstr>
      <vt:lpstr>思源黑体 CN</vt:lpstr>
      <vt:lpstr>Cambria</vt:lpstr>
      <vt:lpstr>Times New Roman</vt:lpstr>
      <vt:lpstr>SVN-Newton</vt:lpstr>
      <vt:lpstr>Arial</vt:lpstr>
      <vt:lpstr>字魂151号-联盟综艺体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T13_Vatdannhitot_Vatdannhitkem_tiet2_MNT</dc:title>
  <cp:lastModifiedBy>AutoBVT</cp:lastModifiedBy>
  <cp:revision>18</cp:revision>
  <dcterms:created xsi:type="dcterms:W3CDTF">2006-08-16T00:00:00Z</dcterms:created>
  <dcterms:modified xsi:type="dcterms:W3CDTF">2023-11-21T10:19:21Z</dcterms:modified>
  <dc:identifier>DAFu9_xTiJc</dc:identifier>
</cp:coreProperties>
</file>