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5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8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88064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32921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7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4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9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4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5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7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3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27960-2D98-4C58-9C3A-0DE8975DD908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42E54-AADE-49BE-9F9B-55397647E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196" y="1538553"/>
            <a:ext cx="9437426" cy="3139712"/>
          </a:xfrm>
          <a:prstGeom prst="rect">
            <a:avLst/>
          </a:prstGeom>
        </p:spPr>
      </p:pic>
      <p:sp>
        <p:nvSpPr>
          <p:cNvPr id="29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46364" y="1089590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 4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30" y="1313708"/>
            <a:ext cx="1711038" cy="17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7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91" y="3941665"/>
            <a:ext cx="89038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giúp cho con người nghe được các tín hiệu đã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định: tiếng trống trường, tiếng còi xe,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 báo hiệu có đám cháy, báo hiệu cấp cứu…</a:t>
            </a:r>
            <a:r>
              <a:rPr lang="vi-VN" dirty="0">
                <a:solidFill>
                  <a:srgbClr val="002060"/>
                </a:solidFill>
                <a:latin typeface="OpenSans"/>
              </a:rPr>
              <a:t/>
            </a:r>
            <a:br>
              <a:rPr lang="vi-VN" dirty="0">
                <a:solidFill>
                  <a:srgbClr val="002060"/>
                </a:solidFill>
                <a:latin typeface="OpenSans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165" y="1612396"/>
            <a:ext cx="3378536" cy="1896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083" y="1489075"/>
            <a:ext cx="2133600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93" y="1141563"/>
            <a:ext cx="4384190" cy="25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0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03" y="680731"/>
            <a:ext cx="4751772" cy="338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004394" y="4888637"/>
            <a:ext cx="10183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 thanh giúp cho con người thư giãn, thêm yêu cuộc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sống: nghe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tiếng chim hót,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</a:t>
            </a:r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rơi, tiếng nhạc </a:t>
            </a:r>
            <a:r>
              <a:rPr lang="vi-VN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3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14" y="1830820"/>
            <a:ext cx="5279609" cy="296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8564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6109" y="4036290"/>
            <a:ext cx="9199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vượt qua khó khăn này họ có thể </a:t>
            </a:r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 máy trợ thính, học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 hình miệng</a:t>
            </a:r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algn="ctr"/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 ngữ kí </a:t>
            </a:r>
            <a:r>
              <a:rPr lang="vi-VN" sz="4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hiệu.</a:t>
            </a:r>
            <a:endParaRPr lang="en-US" sz="4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1382529" y="388836"/>
            <a:ext cx="7277061" cy="364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528" y="953807"/>
            <a:ext cx="49414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8" y="2810067"/>
            <a:ext cx="3735864" cy="3752685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65" y="-379007"/>
            <a:ext cx="2147580" cy="21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78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4037" y="741325"/>
            <a:ext cx="68811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5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5077" y="2319796"/>
            <a:ext cx="57806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Âm nhạc giúp em thư giãn.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027204" y="3359659"/>
            <a:ext cx="123651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35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-ta, piano,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54" b="-15682"/>
          <a:stretch/>
        </p:blipFill>
        <p:spPr>
          <a:xfrm>
            <a:off x="7709837" y="2036790"/>
            <a:ext cx="4562374" cy="49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32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3228975" y="1409700"/>
            <a:ext cx="797762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TÌM HIỂU CÁCH LÀM </a:t>
            </a:r>
            <a:endParaRPr kumimoji="0" lang="en-US" altLang="zh-CN" sz="6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字魂151号-联盟综艺体" panose="00000500000000000000" charset="-122"/>
              <a:cs typeface="字魂151号-联盟综艺体" panose="000005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MỘT SỐ NHẠC CỤ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6" y="2549986"/>
            <a:ext cx="3820874" cy="3820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532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4270717" y="623051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 có 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757383" y="1451017"/>
            <a:ext cx="10649526" cy="4569923"/>
            <a:chOff x="834044" y="1546167"/>
            <a:chExt cx="10523912" cy="4672662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16190" y="1619934"/>
              <a:ext cx="10323110" cy="42798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8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	</a:t>
              </a:r>
              <a:r>
                <a:rPr lang="vi-VN" sz="3800" i="0" dirty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 con vật có thể “nói chuyện” với nhau bằng những âm thanh riêng. Một số loài vật như cá voi, dơi,... </a:t>
              </a:r>
              <a:r>
                <a:rPr lang="vi-VN" sz="3800" dirty="0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p</a:t>
              </a:r>
              <a:r>
                <a:rPr lang="vi-VN" sz="3800" i="0" dirty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hát ra âm thanh mà tai người không nghe thấy.</a:t>
              </a:r>
            </a:p>
            <a:p>
              <a:pPr algn="just" rtl="0"/>
              <a:r>
                <a:rPr lang="en-US" sz="3800" dirty="0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      </a:t>
              </a:r>
              <a:r>
                <a:rPr lang="vi-VN" sz="3800" dirty="0" smtClean="0">
                  <a:solidFill>
                    <a:srgbClr val="333333"/>
                  </a:solidFill>
                  <a:latin typeface="Cambria" panose="02040503050406030204" pitchFamily="18" charset="0"/>
                </a:rPr>
                <a:t>Một số loài vật có thể “nói chuyện” với nhau qua khoảng cách lớn, như cá voi có thể nghe tiếng “gọi”của nhau cách xa hàng trăm ki-lô-mét.</a:t>
              </a:r>
              <a:r>
                <a:rPr lang="vi-VN" sz="3800" i="0" dirty="0" smtClean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vi-VN" sz="38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36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1909" y="3697625"/>
            <a:ext cx="3737213" cy="336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1" y="1750787"/>
            <a:ext cx="3579125" cy="3356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0575" y="905592"/>
            <a:ext cx="68611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-ta,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942832" y="2445795"/>
            <a:ext cx="67880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 thông tin về một số nhạc cụ qua </a:t>
            </a:r>
            <a:endParaRPr lang="vi-VN" sz="2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in-tơ-nét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sách, báo và nêu: Tên nhạc cụ; Cách làm phát ra âm thanh; </a:t>
            </a: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 phát ra âm thanh.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9833" y="4386107"/>
            <a:ext cx="62549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41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276436" y="1600279"/>
          <a:ext cx="7204365" cy="3631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0181">
                  <a:extLst>
                    <a:ext uri="{9D8B030D-6E8A-4147-A177-3AD203B41FA5}">
                      <a16:colId xmlns:a16="http://schemas.microsoft.com/office/drawing/2014/main" val="2731908464"/>
                    </a:ext>
                  </a:extLst>
                </a:gridCol>
                <a:gridCol w="2231791">
                  <a:extLst>
                    <a:ext uri="{9D8B030D-6E8A-4147-A177-3AD203B41FA5}">
                      <a16:colId xmlns:a16="http://schemas.microsoft.com/office/drawing/2014/main" val="759199783"/>
                    </a:ext>
                  </a:extLst>
                </a:gridCol>
                <a:gridCol w="2402393">
                  <a:extLst>
                    <a:ext uri="{9D8B030D-6E8A-4147-A177-3AD203B41FA5}">
                      <a16:colId xmlns:a16="http://schemas.microsoft.com/office/drawing/2014/main" val="4065812340"/>
                    </a:ext>
                  </a:extLst>
                </a:gridCol>
              </a:tblGrid>
              <a:tr h="87354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nhạc cụ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 làm phát ra 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phận phát ra 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6845595"/>
                  </a:ext>
                </a:extLst>
              </a:tr>
              <a:tr h="892158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Sáo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7924884"/>
                  </a:ext>
                </a:extLst>
              </a:tr>
              <a:tr h="58385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vi-VN" sz="2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pt-BR" sz="2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àn </a:t>
                      </a: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 ta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8585549"/>
                  </a:ext>
                </a:extLst>
              </a:tr>
              <a:tr h="58385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0645191"/>
                  </a:ext>
                </a:extLst>
              </a:tr>
              <a:tr h="58385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Kèn lá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endParaRPr lang="en-US" sz="13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37859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" y="3465513"/>
            <a:ext cx="4714986" cy="2912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71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65645" y="943451"/>
          <a:ext cx="7564582" cy="4242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0473">
                  <a:extLst>
                    <a:ext uri="{9D8B030D-6E8A-4147-A177-3AD203B41FA5}">
                      <a16:colId xmlns:a16="http://schemas.microsoft.com/office/drawing/2014/main" val="2731908464"/>
                    </a:ext>
                  </a:extLst>
                </a:gridCol>
                <a:gridCol w="2991597">
                  <a:extLst>
                    <a:ext uri="{9D8B030D-6E8A-4147-A177-3AD203B41FA5}">
                      <a16:colId xmlns:a16="http://schemas.microsoft.com/office/drawing/2014/main" val="759199783"/>
                    </a:ext>
                  </a:extLst>
                </a:gridCol>
                <a:gridCol w="2522512">
                  <a:extLst>
                    <a:ext uri="{9D8B030D-6E8A-4147-A177-3AD203B41FA5}">
                      <a16:colId xmlns:a16="http://schemas.microsoft.com/office/drawing/2014/main" val="4065812340"/>
                    </a:ext>
                  </a:extLst>
                </a:gridCol>
              </a:tblGrid>
              <a:tr h="1075666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nhạc cụ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 làm phát </a:t>
                      </a:r>
                      <a:r>
                        <a:rPr lang="pt-BR" sz="2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endParaRPr lang="vi-VN" sz="24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phận </a:t>
                      </a:r>
                      <a:r>
                        <a:rPr lang="pt-BR" sz="2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phátra </a:t>
                      </a: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 thanh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6845595"/>
                  </a:ext>
                </a:extLst>
              </a:tr>
              <a:tr h="1075666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Sáo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miệng thổi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khí bên trong thân sáo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7924884"/>
                  </a:ext>
                </a:extLst>
              </a:tr>
              <a:tr h="69714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Đàn Ghi ta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tay đánh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 dây đàn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8585549"/>
                  </a:ext>
                </a:extLst>
              </a:tr>
              <a:tr h="69714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tay đánh</a:t>
                      </a:r>
                      <a:endParaRPr lang="en-US" sz="2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 trống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0645191"/>
                  </a:ext>
                </a:extLst>
              </a:tr>
              <a:tr h="697145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Kèn lá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miệng thổi</a:t>
                      </a:r>
                      <a:endParaRPr lang="en-US" sz="2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pt-BR" sz="2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đầu lá</a:t>
                      </a:r>
                      <a:endParaRPr lang="en-US" sz="2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37859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19" y="3429000"/>
            <a:ext cx="2884546" cy="2941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422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716" y="1767006"/>
            <a:ext cx="995256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  <a:endParaRPr lang="vi-VN" sz="3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hơ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thanh. 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4480835" y="710145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 đã 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4" name="图片 30"/>
          <p:cNvPicPr>
            <a:picLocks noChangeAspect="1"/>
          </p:cNvPicPr>
          <p:nvPr/>
        </p:nvPicPr>
        <p:blipFill rotWithShape="1">
          <a:blip r:embed="rId2"/>
          <a:srcRect r="22218"/>
          <a:stretch/>
        </p:blipFill>
        <p:spPr>
          <a:xfrm>
            <a:off x="5843" y="5579165"/>
            <a:ext cx="12186157" cy="12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05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781050" y="749301"/>
            <a:ext cx="10420350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I. YÊU CẦU CẦN ĐẠT</a:t>
            </a:r>
            <a:endParaRPr lang="en-US"/>
          </a:p>
          <a:p>
            <a:r>
              <a:rPr lang="en-US"/>
              <a:t>* Năng lực đặc thù:</a:t>
            </a:r>
          </a:p>
          <a:p>
            <a:r>
              <a:rPr lang="en-US"/>
              <a:t>- Trình bày được lợi ích của âm thanh trong cuộc sống</a:t>
            </a:r>
          </a:p>
          <a:p>
            <a:r>
              <a:rPr lang="en-US"/>
              <a:t>- Thu thập, so sánh và trình bày được mức độ đơn giản thông tin về một số nhạc cụ thường gặp ( Một số bộ phận chính, cách làm ra âm thanh)</a:t>
            </a:r>
          </a:p>
          <a:p>
            <a:r>
              <a:rPr lang="en-US"/>
              <a:t>* Năng lực chung: năng lực tư duy, giải quyết vấn đề, giao tiếp hợp tác.</a:t>
            </a:r>
          </a:p>
          <a:p>
            <a:r>
              <a:rPr lang="en-US"/>
              <a:t>* Phẩm chất: Trách nhiệm, chăm chỉ, nhân ái</a:t>
            </a:r>
          </a:p>
          <a:p>
            <a:r>
              <a:rPr lang="en-US" b="1"/>
              <a:t>II. ĐỒ DÙNG DẠY HỌC</a:t>
            </a:r>
            <a:endParaRPr lang="en-US"/>
          </a:p>
          <a:p>
            <a:r>
              <a:rPr lang="en-US"/>
              <a:t>- GV: máy tính, ti vi, phiếu học tập </a:t>
            </a:r>
          </a:p>
          <a:p>
            <a:r>
              <a:rPr lang="en-US"/>
              <a:t>- HS: sgk, vở ghi.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086" y="483789"/>
            <a:ext cx="8074710" cy="19455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023" y="1514669"/>
            <a:ext cx="8464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ồn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ồn.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ồn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ái.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2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45" y="-833505"/>
            <a:ext cx="9475232" cy="85209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204" y="1984505"/>
            <a:ext cx="815715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6766" y="2039403"/>
            <a:ext cx="88984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4446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9930" y="632382"/>
            <a:ext cx="9992139" cy="582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VỞ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9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9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9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rung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rung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thổi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rung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9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72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PA-文本框 54">
            <a:extLst>
              <a:ext uri="{FF2B5EF4-FFF2-40B4-BE49-F238E27FC236}">
                <a16:creationId xmlns:a16="http://schemas.microsoft.com/office/drawing/2014/main" id="{C74BB920-E7C9-4782-8C2B-633065A47A4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64703" y="1415485"/>
            <a:ext cx="8030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0" i="0" u="none" strike="noStrike" kern="1200" cap="none" spc="-300" normalizeH="0" baseline="0" noProof="0" smtClean="0">
                <a:ln w="190500">
                  <a:solidFill>
                    <a:prstClr val="white"/>
                  </a:solidFill>
                </a:ln>
                <a:solidFill>
                  <a:srgbClr val="FF7800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讲个故事给你听</a:t>
            </a:r>
            <a:endParaRPr kumimoji="0" lang="zh-CN" altLang="en-US" sz="8800" b="0" i="0" u="none" strike="noStrike" kern="1200" cap="none" spc="-300" normalizeH="0" baseline="0" noProof="0" dirty="0">
              <a:ln w="190500">
                <a:solidFill>
                  <a:prstClr val="white"/>
                </a:solidFill>
              </a:ln>
              <a:solidFill>
                <a:srgbClr val="FF7800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4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035440" y="1217836"/>
            <a:ext cx="7361382" cy="31700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BF2C"/>
                </a:solidFill>
                <a:effectLst/>
                <a:uLnTx/>
                <a:uFillTx/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311743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916" y="1911347"/>
            <a:ext cx="814496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3"/>
          <a:stretch/>
        </p:blipFill>
        <p:spPr>
          <a:xfrm>
            <a:off x="1524001" y="3009465"/>
            <a:ext cx="4903226" cy="3584101"/>
          </a:xfrm>
          <a:prstGeom prst="rect">
            <a:avLst/>
          </a:prstGeom>
        </p:spPr>
      </p:pic>
      <p:sp>
        <p:nvSpPr>
          <p:cNvPr id="8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4810124" y="1367559"/>
            <a:ext cx="5652121" cy="1477818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em, vì sao em nghe được bài hát trên?</a:t>
            </a:r>
            <a:endParaRPr lang="en-US" sz="3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649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49" y="-634857"/>
            <a:ext cx="10284191" cy="8435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0" y="2559804"/>
            <a:ext cx="3806599" cy="3806599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559339" y="1372181"/>
            <a:ext cx="9013535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1: </a:t>
            </a:r>
          </a:p>
          <a:p>
            <a:pPr algn="ctr"/>
            <a:r>
              <a:rPr lang="vi-VN" altLang="zh-CN" sz="60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VAI TRÒ CỦA ÂM THANH </a:t>
            </a:r>
          </a:p>
          <a:p>
            <a:pPr algn="ctr"/>
            <a:r>
              <a:rPr lang="vi-VN" altLang="zh-CN" sz="60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TRONG CUỘC SỐNG</a:t>
            </a:r>
            <a:endParaRPr lang="zh-CN" altLang="en-US" sz="6000" dirty="0">
              <a:solidFill>
                <a:srgbClr val="FF0000"/>
              </a:solidFill>
              <a:latin typeface="UTM Showcard" panose="02040603050506020204" pitchFamily="18" charset="0"/>
              <a:ea typeface="字魂151号-联盟综艺体" panose="00000500000000000000" charset="-122"/>
              <a:cs typeface="字魂151号-联盟综艺体" panose="0000050000000000000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262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56" y="2344544"/>
            <a:ext cx="9309453" cy="3224984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926479" y="775854"/>
            <a:ext cx="10339042" cy="1477818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Yê</a:t>
            </a:r>
            <a:r>
              <a:rPr lang="pt-BR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pt-BR" sz="3800" dirty="0">
                <a:latin typeface="Cambria" panose="02040503050406030204" pitchFamily="18" charset="0"/>
                <a:ea typeface="Cambria" panose="02040503050406030204" pitchFamily="18" charset="0"/>
              </a:rPr>
              <a:t>cầu HS quan sát hình 1 theo cặp đôi và cho biết những lợi ích của âm thanh với con người</a:t>
            </a:r>
            <a:r>
              <a:rPr lang="pt-BR" sz="3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1554" y="5095663"/>
            <a:ext cx="258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nhạc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4588" y="5332596"/>
            <a:ext cx="258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giảng bài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9528" y="5337234"/>
            <a:ext cx="3066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tín hiệu khi tham gia giao thông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52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426" y="1043660"/>
            <a:ext cx="98451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84" y="3598205"/>
            <a:ext cx="6942098" cy="26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6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1202DAEA-10B3-473B-B21F-4F3C5BBCD244}"/>
              </a:ext>
            </a:extLst>
          </p:cNvPr>
          <p:cNvSpPr/>
          <p:nvPr/>
        </p:nvSpPr>
        <p:spPr>
          <a:xfrm rot="15557474">
            <a:off x="6400936" y="663657"/>
            <a:ext cx="3532767" cy="6064079"/>
          </a:xfrm>
          <a:custGeom>
            <a:avLst/>
            <a:gdLst>
              <a:gd name="connsiteX0" fmla="*/ 3545020 w 3645886"/>
              <a:gd name="connsiteY0" fmla="*/ 3922028 h 6767405"/>
              <a:gd name="connsiteX1" fmla="*/ 1226485 w 3645886"/>
              <a:gd name="connsiteY1" fmla="*/ 6750388 h 6767405"/>
              <a:gd name="connsiteX2" fmla="*/ 100866 w 3645886"/>
              <a:gd name="connsiteY2" fmla="*/ 3270703 h 6767405"/>
              <a:gd name="connsiteX3" fmla="*/ 1354706 w 3645886"/>
              <a:gd name="connsiteY3" fmla="*/ 798920 h 6767405"/>
              <a:gd name="connsiteX4" fmla="*/ 1396509 w 3645886"/>
              <a:gd name="connsiteY4" fmla="*/ 767024 h 6767405"/>
              <a:gd name="connsiteX5" fmla="*/ 1559211 w 3645886"/>
              <a:gd name="connsiteY5" fmla="*/ 0 h 6767405"/>
              <a:gd name="connsiteX6" fmla="*/ 1681357 w 3645886"/>
              <a:gd name="connsiteY6" fmla="*/ 575832 h 6767405"/>
              <a:gd name="connsiteX7" fmla="*/ 1702219 w 3645886"/>
              <a:gd name="connsiteY7" fmla="*/ 563440 h 6767405"/>
              <a:gd name="connsiteX8" fmla="*/ 2419402 w 3645886"/>
              <a:gd name="connsiteY8" fmla="*/ 442343 h 6767405"/>
              <a:gd name="connsiteX9" fmla="*/ 3545020 w 3645886"/>
              <a:gd name="connsiteY9" fmla="*/ 3922028 h 676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886" h="6767405">
                <a:moveTo>
                  <a:pt x="3545020" y="3922028"/>
                </a:moveTo>
                <a:cubicBezTo>
                  <a:pt x="3215605" y="5663947"/>
                  <a:pt x="2177562" y="6930246"/>
                  <a:pt x="1226485" y="6750388"/>
                </a:cubicBezTo>
                <a:cubicBezTo>
                  <a:pt x="275408" y="6570529"/>
                  <a:pt x="-228549" y="5012621"/>
                  <a:pt x="100866" y="3270703"/>
                </a:cubicBezTo>
                <a:cubicBezTo>
                  <a:pt x="306750" y="2182004"/>
                  <a:pt x="789443" y="1279093"/>
                  <a:pt x="1354706" y="798920"/>
                </a:cubicBezTo>
                <a:lnTo>
                  <a:pt x="1396509" y="767024"/>
                </a:lnTo>
                <a:lnTo>
                  <a:pt x="1559211" y="0"/>
                </a:lnTo>
                <a:lnTo>
                  <a:pt x="1681357" y="575832"/>
                </a:lnTo>
                <a:lnTo>
                  <a:pt x="1702219" y="563440"/>
                </a:lnTo>
                <a:cubicBezTo>
                  <a:pt x="1938428" y="442799"/>
                  <a:pt x="2181632" y="397379"/>
                  <a:pt x="2419402" y="442343"/>
                </a:cubicBezTo>
                <a:cubicBezTo>
                  <a:pt x="3370479" y="622202"/>
                  <a:pt x="3874435" y="2180110"/>
                  <a:pt x="3545020" y="3922028"/>
                </a:cubicBezTo>
                <a:close/>
              </a:path>
            </a:pathLst>
          </a:custGeom>
          <a:noFill/>
          <a:ln>
            <a:solidFill>
              <a:srgbClr val="E35F5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96" y="1640114"/>
            <a:ext cx="4445006" cy="4445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83502" y="2732075"/>
            <a:ext cx="5945188" cy="154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  <a:tabLst>
                <a:tab pos="255270" algn="l"/>
              </a:tabLst>
            </a:pPr>
            <a:r>
              <a:rPr lang="vi-VN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Em hãy </a:t>
            </a:r>
            <a:r>
              <a:rPr lang="en-US" sz="37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vi-VN" sz="37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  <a:tabLst>
                <a:tab pos="255270" algn="l"/>
              </a:tabLst>
            </a:pPr>
            <a:r>
              <a:rPr lang="en-US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thanh.</a:t>
            </a:r>
            <a:endParaRPr lang="en-US" sz="37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729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Microsoft Office PowerPoint</Application>
  <PresentationFormat>Widescreen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OpenSans</vt:lpstr>
      <vt:lpstr>Times New Roman</vt:lpstr>
      <vt:lpstr>UTM Showcard</vt:lpstr>
      <vt:lpstr>Vogue-ExtraBold</vt:lpstr>
      <vt:lpstr>字魂151号-联盟综艺体</vt:lpstr>
      <vt:lpstr>字魂156号-萌趣苏打饼</vt:lpstr>
      <vt:lpstr>思源黑体 CN</vt:lpstr>
      <vt:lpstr>标小智龙珠体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2023-11-11T10:39:24Z</dcterms:created>
  <dcterms:modified xsi:type="dcterms:W3CDTF">2023-11-11T10:39:44Z</dcterms:modified>
</cp:coreProperties>
</file>