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CDDEA-BBC5-4E51-8BAE-15DFB640C7CA}" type="datetimeFigureOut">
              <a:rPr lang="en-US" smtClean="0"/>
              <a:t>11/18/2023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1A862-D290-474A-B57B-4D5D267EAC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723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CDDEA-BBC5-4E51-8BAE-15DFB640C7CA}" type="datetimeFigureOut">
              <a:rPr lang="en-US" smtClean="0"/>
              <a:t>11/18/2023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1A862-D290-474A-B57B-4D5D267EAC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958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CDDEA-BBC5-4E51-8BAE-15DFB640C7CA}" type="datetimeFigureOut">
              <a:rPr lang="en-US" smtClean="0"/>
              <a:t>11/18/2023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1A862-D290-474A-B57B-4D5D267EAC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1087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2">
            <a:extLst>
              <a:ext uri="{FF2B5EF4-FFF2-40B4-BE49-F238E27FC236}">
                <a16:creationId xmlns:a16="http://schemas.microsoft.com/office/drawing/2014/main" id="{27D733FF-B9DB-446E-B462-3A14D95752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: Diagonal Corners Rounded 2">
            <a:extLst>
              <a:ext uri="{FF2B5EF4-FFF2-40B4-BE49-F238E27FC236}">
                <a16:creationId xmlns:a16="http://schemas.microsoft.com/office/drawing/2014/main" id="{994D9B82-BB16-41BD-88AC-9231B30A485B}"/>
              </a:ext>
            </a:extLst>
          </p:cNvPr>
          <p:cNvSpPr/>
          <p:nvPr userDrawn="1"/>
        </p:nvSpPr>
        <p:spPr>
          <a:xfrm>
            <a:off x="392723" y="327073"/>
            <a:ext cx="11406553" cy="6203853"/>
          </a:xfrm>
          <a:prstGeom prst="round2DiagRect">
            <a:avLst>
              <a:gd name="adj1" fmla="val 10318"/>
              <a:gd name="adj2" fmla="val 13379"/>
            </a:avLst>
          </a:prstGeom>
          <a:solidFill>
            <a:schemeClr val="bg1">
              <a:alpha val="91000"/>
            </a:schemeClr>
          </a:solidFill>
          <a:ln w="57150">
            <a:solidFill>
              <a:srgbClr val="28A3AA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45778477"/>
      </p:ext>
    </p:extLst>
  </p:cSld>
  <p:clrMapOvr>
    <a:masterClrMapping/>
  </p:clrMapOvr>
  <p:transition spd="slow" advTm="3000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94FAF7-16DE-42ED-8A89-9DABE209D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A5CBB1-3EB9-4366-A1E1-CA59DD0078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50FA06-A65D-4294-BC21-81D4E156E838}" type="datetimeFigureOut">
              <a:rPr lang="vi-VN" smtClean="0"/>
              <a:t>18/11/2023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25A73C-8FB8-4938-9A82-8D016AA04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026115-DBD5-4735-B33C-683CFF7E6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D2D737-BB2F-450C-B6C6-35ADD2A189A7}" type="slidenum">
              <a:rPr lang="vi-VN" smtClean="0"/>
              <a:t>‹#›</a:t>
            </a:fld>
            <a:endParaRPr lang="vi-VN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63E3DD6D-405E-4A2B-AC2E-7B9B45F17B5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E0A81ED-B7DD-428E-BE07-392F733804D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009800" y="-3429000"/>
            <a:ext cx="6858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5F7D8F5-D221-4EA9-9B9D-9AD2613F8BD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84600" y="1546860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753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CDDEA-BBC5-4E51-8BAE-15DFB640C7CA}" type="datetimeFigureOut">
              <a:rPr lang="en-US" smtClean="0"/>
              <a:t>11/18/2023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1A862-D290-474A-B57B-4D5D267EAC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911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CDDEA-BBC5-4E51-8BAE-15DFB640C7CA}" type="datetimeFigureOut">
              <a:rPr lang="en-US" smtClean="0"/>
              <a:t>11/18/2023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1A862-D290-474A-B57B-4D5D267EAC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861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CDDEA-BBC5-4E51-8BAE-15DFB640C7CA}" type="datetimeFigureOut">
              <a:rPr lang="en-US" smtClean="0"/>
              <a:t>11/18/2023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1A862-D290-474A-B57B-4D5D267EAC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943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CDDEA-BBC5-4E51-8BAE-15DFB640C7CA}" type="datetimeFigureOut">
              <a:rPr lang="en-US" smtClean="0"/>
              <a:t>11/18/2023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1A862-D290-474A-B57B-4D5D267EAC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428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CDDEA-BBC5-4E51-8BAE-15DFB640C7CA}" type="datetimeFigureOut">
              <a:rPr lang="en-US" smtClean="0"/>
              <a:t>11/18/2023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1A862-D290-474A-B57B-4D5D267EAC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054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CDDEA-BBC5-4E51-8BAE-15DFB640C7CA}" type="datetimeFigureOut">
              <a:rPr lang="en-US" smtClean="0"/>
              <a:t>11/18/2023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1A862-D290-474A-B57B-4D5D267EAC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037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CDDEA-BBC5-4E51-8BAE-15DFB640C7CA}" type="datetimeFigureOut">
              <a:rPr lang="en-US" smtClean="0"/>
              <a:t>11/18/2023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1A862-D290-474A-B57B-4D5D267EAC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200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CDDEA-BBC5-4E51-8BAE-15DFB640C7CA}" type="datetimeFigureOut">
              <a:rPr lang="en-US" smtClean="0"/>
              <a:t>11/18/2023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1A862-D290-474A-B57B-4D5D267EAC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138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CCDDEA-BBC5-4E51-8BAE-15DFB640C7CA}" type="datetimeFigureOut">
              <a:rPr lang="en-US" smtClean="0"/>
              <a:t>11/18/2023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91A862-D290-474A-B57B-4D5D267EAC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952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-1059"/>
            <a:ext cx="12192000" cy="1567543"/>
          </a:xfrm>
          <a:prstGeom prst="rect">
            <a:avLst/>
          </a:prstGeom>
        </p:spPr>
      </p:pic>
      <p:pic>
        <p:nvPicPr>
          <p:cNvPr id="14" name="图片 2">
            <a:extLst>
              <a:ext uri="{FF2B5EF4-FFF2-40B4-BE49-F238E27FC236}">
                <a16:creationId xmlns:a16="http://schemas.microsoft.com/office/drawing/2014/main" id="{ACC0AA54-93C4-6F5F-DEFA-910D7971AE9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029" y="2990534"/>
            <a:ext cx="4162424" cy="4162424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68B72980-4883-4A11-97EB-015D606F1575}"/>
              </a:ext>
            </a:extLst>
          </p:cNvPr>
          <p:cNvGrpSpPr/>
          <p:nvPr/>
        </p:nvGrpSpPr>
        <p:grpSpPr>
          <a:xfrm>
            <a:off x="2005973" y="1504507"/>
            <a:ext cx="7664523" cy="1577122"/>
            <a:chOff x="1186949" y="1868514"/>
            <a:chExt cx="6528373" cy="1577122"/>
          </a:xfrm>
        </p:grpSpPr>
        <p:sp>
          <p:nvSpPr>
            <p:cNvPr id="10" name="文本框 20">
              <a:extLst>
                <a:ext uri="{FF2B5EF4-FFF2-40B4-BE49-F238E27FC236}">
                  <a16:creationId xmlns:a16="http://schemas.microsoft.com/office/drawing/2014/main" id="{B5331C81-9A84-4E0D-9630-FFB44AD36B48}"/>
                </a:ext>
              </a:extLst>
            </p:cNvPr>
            <p:cNvSpPr txBox="1"/>
            <p:nvPr/>
          </p:nvSpPr>
          <p:spPr>
            <a:xfrm>
              <a:off x="1186949" y="1875976"/>
              <a:ext cx="6510805" cy="156966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9600" b="0" i="0" u="none" strike="noStrike" kern="1200" cap="none" spc="0" normalizeH="0" baseline="0" noProof="0" dirty="0">
                  <a:ln w="203200">
                    <a:solidFill>
                      <a:srgbClr val="FE912C"/>
                    </a:solidFill>
                  </a:ln>
                  <a:solidFill>
                    <a:srgbClr val="FE912C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UTM Showcard" panose="02040603050506020204" pitchFamily="18" charset="0"/>
                  <a:ea typeface="字魂156号-萌趣苏打饼" panose="00000500000000000000" pitchFamily="2" charset="-122"/>
                  <a:cs typeface="字体视界-蓝瘦想哭体" panose="02010601030101010101" charset="-122"/>
                  <a:sym typeface="思源黑体 CN" panose="020B0500000000000000" pitchFamily="34" charset="-122"/>
                </a:rPr>
                <a:t>KHỞI ĐỘNG</a:t>
              </a:r>
            </a:p>
          </p:txBody>
        </p:sp>
        <p:sp>
          <p:nvSpPr>
            <p:cNvPr id="13" name="文本框 25">
              <a:extLst>
                <a:ext uri="{FF2B5EF4-FFF2-40B4-BE49-F238E27FC236}">
                  <a16:creationId xmlns:a16="http://schemas.microsoft.com/office/drawing/2014/main" id="{C70E5DC5-2320-488B-A640-80DE28D6610A}"/>
                </a:ext>
              </a:extLst>
            </p:cNvPr>
            <p:cNvSpPr txBox="1"/>
            <p:nvPr/>
          </p:nvSpPr>
          <p:spPr>
            <a:xfrm>
              <a:off x="1204517" y="1868514"/>
              <a:ext cx="6510805" cy="156966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9600" b="0" i="0" u="none" strike="noStrike" kern="1200" cap="none" spc="0" normalizeH="0" baseline="0" noProof="0" dirty="0">
                  <a:ln w="0">
                    <a:solidFill>
                      <a:srgbClr val="FFFFFF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UTM Showcard" panose="02040603050506020204" pitchFamily="18" charset="0"/>
                  <a:ea typeface="字魂156号-萌趣苏打饼" panose="00000500000000000000" pitchFamily="2" charset="-122"/>
                  <a:cs typeface="字体视界-蓝瘦想哭体" panose="02010601030101010101" charset="-122"/>
                  <a:sym typeface="思源黑体 CN" panose="020B0500000000000000" pitchFamily="34" charset="-122"/>
                </a:rPr>
                <a:t>KHỞI ĐỘNG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43293920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8819"/>
            <a:ext cx="12192000" cy="6858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980"/>
            <a:ext cx="12192000" cy="1567543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D774BFEC-B61B-4550-A43F-4CBE924888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1853" y="3200710"/>
            <a:ext cx="3986647" cy="398664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F490138-1B2D-AE95-6150-F4ECFA0D1E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4276" y="1264905"/>
            <a:ext cx="9772735" cy="3548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184901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Diagonal Corners Rounded 9">
            <a:extLst>
              <a:ext uri="{FF2B5EF4-FFF2-40B4-BE49-F238E27FC236}">
                <a16:creationId xmlns:a16="http://schemas.microsoft.com/office/drawing/2014/main" id="{B5D81561-A54B-473A-9D4C-22308E8EB925}"/>
              </a:ext>
            </a:extLst>
          </p:cNvPr>
          <p:cNvSpPr/>
          <p:nvPr/>
        </p:nvSpPr>
        <p:spPr>
          <a:xfrm>
            <a:off x="392723" y="327073"/>
            <a:ext cx="11406553" cy="6203853"/>
          </a:xfrm>
          <a:prstGeom prst="round2DiagRect">
            <a:avLst>
              <a:gd name="adj1" fmla="val 10318"/>
              <a:gd name="adj2" fmla="val 13379"/>
            </a:avLst>
          </a:prstGeom>
          <a:solidFill>
            <a:schemeClr val="bg1">
              <a:alpha val="91000"/>
            </a:schemeClr>
          </a:solidFill>
          <a:ln w="57150">
            <a:solidFill>
              <a:srgbClr val="28A3AA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891FEAD-1FDE-C03E-5E7E-CDBFC9EC7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7269" y="574485"/>
            <a:ext cx="7023201" cy="145707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539B07A-143A-66C5-12FB-7947E9B20B5F}"/>
              </a:ext>
            </a:extLst>
          </p:cNvPr>
          <p:cNvSpPr txBox="1"/>
          <p:nvPr/>
        </p:nvSpPr>
        <p:spPr>
          <a:xfrm>
            <a:off x="617220" y="1714500"/>
            <a:ext cx="10812780" cy="4684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marR="0" indent="-5715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nl-NL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  <a:r>
              <a:rPr lang="nl-NL" sz="36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họn hai đội chơi, mỗi đội 5 bạn đứng xếp thành hàng. </a:t>
            </a:r>
          </a:p>
          <a:p>
            <a:pPr marL="571500" marR="0" indent="-5715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nl-NL" sz="36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Khi có hiệu lệnh bắt đầu của bạn quản trò thì lần lượt từng bạn trong mỗi đội </a:t>
            </a:r>
            <a:r>
              <a:rPr lang="nl-NL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nêu các dụng cụ cần thiết khi gieo hạt hoa, cây cảnh trong chậu.</a:t>
            </a:r>
            <a:endParaRPr lang="nl-NL" sz="3600" b="1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571500" marR="0" indent="-5715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  <a:r>
              <a:rPr lang="vi-VN" sz="36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hơi trong một phút, đội nào nêu đúng và nhanh hơn thì thắng.</a:t>
            </a:r>
            <a:endParaRPr lang="en-US" sz="3600" b="1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42542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82" y="35199"/>
            <a:ext cx="12192000" cy="6858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09" y="-7013"/>
            <a:ext cx="12192000" cy="1567543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D774BFEC-B61B-4550-A43F-4CBE924888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7029" y="3771197"/>
            <a:ext cx="3372430" cy="337243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B55A98E-207E-6DE1-092C-1791AB8FA3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2886" y="220425"/>
            <a:ext cx="3718882" cy="10729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4A3BB24-7706-7909-9B1F-31C61356EFA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52084" y="1424260"/>
            <a:ext cx="7951976" cy="307960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87B2BEC-5B37-A16D-6D52-295A19B16EC7}"/>
              </a:ext>
            </a:extLst>
          </p:cNvPr>
          <p:cNvSpPr txBox="1"/>
          <p:nvPr/>
        </p:nvSpPr>
        <p:spPr>
          <a:xfrm>
            <a:off x="4816549" y="4593265"/>
            <a:ext cx="23604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(</a:t>
            </a:r>
            <a:r>
              <a:rPr lang="en-US" sz="4800" b="1" dirty="0" err="1"/>
              <a:t>Tiết</a:t>
            </a:r>
            <a:r>
              <a:rPr lang="en-US" sz="4800" b="1" dirty="0"/>
              <a:t> 3)</a:t>
            </a:r>
          </a:p>
        </p:txBody>
      </p:sp>
    </p:spTree>
    <p:extLst>
      <p:ext uri="{BB962C8B-B14F-4D97-AF65-F5344CB8AC3E}">
        <p14:creationId xmlns:p14="http://schemas.microsoft.com/office/powerpoint/2010/main" val="2428307107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C6928CD-7066-A8FC-A594-2365362074D3}"/>
              </a:ext>
            </a:extLst>
          </p:cNvPr>
          <p:cNvSpPr txBox="1"/>
          <p:nvPr/>
        </p:nvSpPr>
        <p:spPr>
          <a:xfrm>
            <a:off x="1524612" y="1879321"/>
            <a:ext cx="9142771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Nêu được cách gieo hạt hoa và cây cảnh trong chậu và thực hành gieo hạt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Có hứng thú với việc trồng, chăm sóc và bảo vệ hoa, cây cảnh. 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Vận dụng được kiến thức vào thực tiễn: chọn chậu, giá thể, chọn giống hoa và cây cảnh thích hợp để gieo trồng. Dùng </a:t>
            </a:r>
            <a:r>
              <a:rPr lang="vi-VN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ậ</a:t>
            </a:r>
            <a:r>
              <a:rPr lang="vi-VN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hoa, cây cảnh mình trồng để trang trí nhà cửa, tặng bạn bè người thân.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5713F03-12EF-3509-E797-D4524FE72947}"/>
              </a:ext>
            </a:extLst>
          </p:cNvPr>
          <p:cNvSpPr/>
          <p:nvPr/>
        </p:nvSpPr>
        <p:spPr>
          <a:xfrm>
            <a:off x="3390193" y="946806"/>
            <a:ext cx="54116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YÊU CẦU CẦN ĐẠT</a:t>
            </a:r>
          </a:p>
        </p:txBody>
      </p:sp>
    </p:spTree>
    <p:extLst>
      <p:ext uri="{BB962C8B-B14F-4D97-AF65-F5344CB8AC3E}">
        <p14:creationId xmlns:p14="http://schemas.microsoft.com/office/powerpoint/2010/main" val="2010286978"/>
      </p:ext>
    </p:extLst>
  </p:cSld>
  <p:clrMapOvr>
    <a:masterClrMapping/>
  </p:clrMapOvr>
  <p:transition spd="slow" advTm="3000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-1059"/>
            <a:ext cx="12192000" cy="1567543"/>
          </a:xfrm>
          <a:prstGeom prst="rect">
            <a:avLst/>
          </a:prstGeom>
        </p:spPr>
      </p:pic>
      <p:pic>
        <p:nvPicPr>
          <p:cNvPr id="14" name="图片 2">
            <a:extLst>
              <a:ext uri="{FF2B5EF4-FFF2-40B4-BE49-F238E27FC236}">
                <a16:creationId xmlns:a16="http://schemas.microsoft.com/office/drawing/2014/main" id="{ACC0AA54-93C4-6F5F-DEFA-910D7971AE9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8690" y="3524691"/>
            <a:ext cx="3333309" cy="333330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2BAAB47-57C0-FCAC-08F6-18E5E8BAF5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83048" y="2204689"/>
            <a:ext cx="7681626" cy="1810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32724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AD98C366-A167-4FE7-B254-837BAC0B8AC6}"/>
              </a:ext>
            </a:extLst>
          </p:cNvPr>
          <p:cNvSpPr txBox="1"/>
          <p:nvPr/>
        </p:nvSpPr>
        <p:spPr>
          <a:xfrm>
            <a:off x="1841964" y="585013"/>
            <a:ext cx="867917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vi-VN" sz="4000" b="1" dirty="0">
                <a:solidFill>
                  <a:srgbClr val="FF0000"/>
                </a:solidFill>
                <a:cs typeface="Arial" panose="020B0604020202020204" pitchFamily="34" charset="0"/>
              </a:rPr>
              <a:t>Thực hành gieo hạt hoa, cây cảnh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HOẠT ĐỘNG TRẢI NGHIỆM &quot; BÉ GIEO HẠT NẢY MẦM&quot; CỦA CÁC BÉ 4,5 TUỔI | Trường  Mầm non Đồng Bài">
            <a:extLst>
              <a:ext uri="{FF2B5EF4-FFF2-40B4-BE49-F238E27FC236}">
                <a16:creationId xmlns:a16="http://schemas.microsoft.com/office/drawing/2014/main" id="{843E376B-661E-1C19-D594-288FF86A8A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300" y="1621631"/>
            <a:ext cx="6143624" cy="4607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8818877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AD98C366-A167-4FE7-B254-837BAC0B8AC6}"/>
              </a:ext>
            </a:extLst>
          </p:cNvPr>
          <p:cNvSpPr txBox="1"/>
          <p:nvPr/>
        </p:nvSpPr>
        <p:spPr>
          <a:xfrm>
            <a:off x="1689564" y="918388"/>
            <a:ext cx="8679174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ự đánh giá và đánh giá chéo kết quả thực hành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5834731D-2922-1EEA-C911-8B4C786B0F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114" y="1962590"/>
            <a:ext cx="4181035" cy="4181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533038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474EB197-EAB9-3ED4-6C33-A3E719A275C9}"/>
              </a:ext>
            </a:extLst>
          </p:cNvPr>
          <p:cNvGrpSpPr/>
          <p:nvPr/>
        </p:nvGrpSpPr>
        <p:grpSpPr>
          <a:xfrm>
            <a:off x="3394408" y="722101"/>
            <a:ext cx="6175742" cy="1446550"/>
            <a:chOff x="2118152" y="802713"/>
            <a:chExt cx="5342998" cy="1446550"/>
          </a:xfrm>
        </p:grpSpPr>
        <p:sp>
          <p:nvSpPr>
            <p:cNvPr id="4" name="文本框 25">
              <a:extLst>
                <a:ext uri="{FF2B5EF4-FFF2-40B4-BE49-F238E27FC236}">
                  <a16:creationId xmlns:a16="http://schemas.microsoft.com/office/drawing/2014/main" id="{A57C1212-7943-1382-7CF0-6D7FA7D0EC0D}"/>
                </a:ext>
              </a:extLst>
            </p:cNvPr>
            <p:cNvSpPr txBox="1"/>
            <p:nvPr/>
          </p:nvSpPr>
          <p:spPr>
            <a:xfrm>
              <a:off x="2250002" y="802713"/>
              <a:ext cx="5211148" cy="144655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800" b="0" i="0" u="none" strike="noStrike" kern="1200" cap="none" spc="0" normalizeH="0" baseline="0" noProof="0">
                  <a:ln w="190500">
                    <a:solidFill>
                      <a:srgbClr val="FFFFFF"/>
                    </a:solidFill>
                  </a:ln>
                  <a:solidFill>
                    <a:prstClr val="white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UTM Showcard" panose="02040603050506020204" pitchFamily="18" charset="0"/>
                  <a:ea typeface="字魂156号-萌趣苏打饼" panose="00000500000000000000" pitchFamily="2" charset="-122"/>
                  <a:cs typeface="字体视界-蓝瘦想哭体" panose="02010601030101010101" charset="-122"/>
                  <a:sym typeface="思源黑体 CN" panose="020B0500000000000000" pitchFamily="34" charset="-122"/>
                </a:rPr>
                <a:t>VẬN DỤNG</a:t>
              </a:r>
            </a:p>
          </p:txBody>
        </p:sp>
        <p:sp>
          <p:nvSpPr>
            <p:cNvPr id="5" name="文本框 20">
              <a:extLst>
                <a:ext uri="{FF2B5EF4-FFF2-40B4-BE49-F238E27FC236}">
                  <a16:creationId xmlns:a16="http://schemas.microsoft.com/office/drawing/2014/main" id="{3D5E7168-AB45-EF7F-7C51-880E554F2CFE}"/>
                </a:ext>
              </a:extLst>
            </p:cNvPr>
            <p:cNvSpPr txBox="1"/>
            <p:nvPr/>
          </p:nvSpPr>
          <p:spPr>
            <a:xfrm>
              <a:off x="2118152" y="802713"/>
              <a:ext cx="5211149" cy="144655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800" b="0" i="0" u="none" strike="noStrike" kern="1200" cap="none" spc="0" normalizeH="0" baseline="0" noProof="0">
                  <a:ln>
                    <a:noFill/>
                  </a:ln>
                  <a:solidFill>
                    <a:srgbClr val="40A686"/>
                  </a:solidFill>
                  <a:effectLst/>
                  <a:uLnTx/>
                  <a:uFillTx/>
                  <a:latin typeface="UTM Showcard" panose="02040603050506020204" pitchFamily="18" charset="0"/>
                  <a:ea typeface="字魂156号-萌趣苏打饼" panose="00000500000000000000" pitchFamily="2" charset="-122"/>
                  <a:cs typeface="字体视界-蓝瘦想哭体" panose="02010601030101010101" charset="-122"/>
                  <a:sym typeface="思源黑体 CN" panose="020B0500000000000000" pitchFamily="34" charset="-122"/>
                </a:rPr>
                <a:t>VẬN DỤNG</a:t>
              </a:r>
              <a:endParaRPr kumimoji="0" lang="en-US" altLang="zh-CN" sz="8800" b="0" i="0" u="none" strike="noStrike" kern="1200" cap="none" spc="0" normalizeH="0" baseline="0" noProof="0" dirty="0">
                <a:ln>
                  <a:noFill/>
                </a:ln>
                <a:solidFill>
                  <a:srgbClr val="40A686"/>
                </a:solidFill>
                <a:effectLst/>
                <a:uLnTx/>
                <a:uFillTx/>
                <a:latin typeface="UTM Showcard" panose="02040603050506020204" pitchFamily="18" charset="0"/>
                <a:ea typeface="字魂156号-萌趣苏打饼" panose="00000500000000000000" pitchFamily="2" charset="-122"/>
                <a:cs typeface="字体视界-蓝瘦想哭体" panose="02010601030101010101" charset="-122"/>
                <a:sym typeface="思源黑体 CN" panose="020B0500000000000000" pitchFamily="34" charset="-122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A2F4A41E-FABB-2400-949F-A56A47D1A1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709" y="2650602"/>
            <a:ext cx="9377265" cy="4207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15220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FB39635-4615-4694-8B19-EBB2552DBD18}"/>
              </a:ext>
            </a:extLst>
          </p:cNvPr>
          <p:cNvGrpSpPr/>
          <p:nvPr/>
        </p:nvGrpSpPr>
        <p:grpSpPr>
          <a:xfrm rot="199546">
            <a:off x="6127485" y="1257007"/>
            <a:ext cx="2697113" cy="1599295"/>
            <a:chOff x="2303081" y="2295860"/>
            <a:chExt cx="3866191" cy="2154287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765F95D0-514A-46C9-A899-47463C6A6BDA}"/>
                </a:ext>
              </a:extLst>
            </p:cNvPr>
            <p:cNvSpPr/>
            <p:nvPr/>
          </p:nvSpPr>
          <p:spPr>
            <a:xfrm>
              <a:off x="2303557" y="2295860"/>
              <a:ext cx="3599571" cy="1860883"/>
            </a:xfrm>
            <a:custGeom>
              <a:avLst/>
              <a:gdLst>
                <a:gd name="connsiteX0" fmla="*/ 1954709 w 3973596"/>
                <a:gd name="connsiteY0" fmla="*/ 0 h 1801466"/>
                <a:gd name="connsiteX1" fmla="*/ 2537121 w 3973596"/>
                <a:gd name="connsiteY1" fmla="*/ 309666 h 1801466"/>
                <a:gd name="connsiteX2" fmla="*/ 2596640 w 3973596"/>
                <a:gd name="connsiteY2" fmla="*/ 419321 h 1801466"/>
                <a:gd name="connsiteX3" fmla="*/ 2602905 w 3973596"/>
                <a:gd name="connsiteY3" fmla="*/ 411727 h 1801466"/>
                <a:gd name="connsiteX4" fmla="*/ 2879048 w 3973596"/>
                <a:gd name="connsiteY4" fmla="*/ 297345 h 1801466"/>
                <a:gd name="connsiteX5" fmla="*/ 3261639 w 3973596"/>
                <a:gd name="connsiteY5" fmla="*/ 609166 h 1801466"/>
                <a:gd name="connsiteX6" fmla="*/ 3268062 w 3973596"/>
                <a:gd name="connsiteY6" fmla="*/ 672885 h 1801466"/>
                <a:gd name="connsiteX7" fmla="*/ 3316027 w 3973596"/>
                <a:gd name="connsiteY7" fmla="*/ 662260 h 1801466"/>
                <a:gd name="connsiteX8" fmla="*/ 3426322 w 3973596"/>
                <a:gd name="connsiteY8" fmla="*/ 654326 h 1801466"/>
                <a:gd name="connsiteX9" fmla="*/ 3973596 w 3973596"/>
                <a:gd name="connsiteY9" fmla="*/ 1044851 h 1801466"/>
                <a:gd name="connsiteX10" fmla="*/ 3426322 w 3973596"/>
                <a:gd name="connsiteY10" fmla="*/ 1435376 h 1801466"/>
                <a:gd name="connsiteX11" fmla="*/ 3120336 w 3973596"/>
                <a:gd name="connsiteY11" fmla="*/ 1368681 h 1801466"/>
                <a:gd name="connsiteX12" fmla="*/ 3065917 w 3973596"/>
                <a:gd name="connsiteY12" fmla="*/ 1336641 h 1801466"/>
                <a:gd name="connsiteX13" fmla="*/ 3060829 w 3973596"/>
                <a:gd name="connsiteY13" fmla="*/ 1370354 h 1801466"/>
                <a:gd name="connsiteX14" fmla="*/ 2351125 w 3973596"/>
                <a:gd name="connsiteY14" fmla="*/ 1756740 h 1801466"/>
                <a:gd name="connsiteX15" fmla="*/ 1731580 w 3973596"/>
                <a:gd name="connsiteY15" fmla="*/ 1523755 h 1801466"/>
                <a:gd name="connsiteX16" fmla="*/ 1724686 w 3973596"/>
                <a:gd name="connsiteY16" fmla="*/ 1514481 h 1801466"/>
                <a:gd name="connsiteX17" fmla="*/ 1712498 w 3973596"/>
                <a:gd name="connsiteY17" fmla="*/ 1549293 h 1801466"/>
                <a:gd name="connsiteX18" fmla="*/ 1283400 w 3973596"/>
                <a:gd name="connsiteY18" fmla="*/ 1801466 h 1801466"/>
                <a:gd name="connsiteX19" fmla="*/ 827167 w 3973596"/>
                <a:gd name="connsiteY19" fmla="*/ 1471790 h 1801466"/>
                <a:gd name="connsiteX20" fmla="*/ 823474 w 3973596"/>
                <a:gd name="connsiteY20" fmla="*/ 1439308 h 1801466"/>
                <a:gd name="connsiteX21" fmla="*/ 794990 w 3973596"/>
                <a:gd name="connsiteY21" fmla="*/ 1465281 h 1801466"/>
                <a:gd name="connsiteX22" fmla="*/ 465694 w 3973596"/>
                <a:gd name="connsiteY22" fmla="*/ 1567897 h 1801466"/>
                <a:gd name="connsiteX23" fmla="*/ 0 w 3973596"/>
                <a:gd name="connsiteY23" fmla="*/ 1217542 h 1801466"/>
                <a:gd name="connsiteX24" fmla="*/ 465694 w 3973596"/>
                <a:gd name="connsiteY24" fmla="*/ 867187 h 1801466"/>
                <a:gd name="connsiteX25" fmla="*/ 646963 w 3973596"/>
                <a:gd name="connsiteY25" fmla="*/ 894720 h 1801466"/>
                <a:gd name="connsiteX26" fmla="*/ 692529 w 3973596"/>
                <a:gd name="connsiteY26" fmla="*/ 913327 h 1801466"/>
                <a:gd name="connsiteX27" fmla="*/ 679602 w 3973596"/>
                <a:gd name="connsiteY27" fmla="*/ 851452 h 1801466"/>
                <a:gd name="connsiteX28" fmla="*/ 1042166 w 3973596"/>
                <a:gd name="connsiteY28" fmla="*/ 501097 h 1801466"/>
                <a:gd name="connsiteX29" fmla="*/ 1244879 w 3973596"/>
                <a:gd name="connsiteY29" fmla="*/ 560932 h 1801466"/>
                <a:gd name="connsiteX30" fmla="*/ 1264986 w 3973596"/>
                <a:gd name="connsiteY30" fmla="*/ 576963 h 1801466"/>
                <a:gd name="connsiteX31" fmla="*/ 1266614 w 3973596"/>
                <a:gd name="connsiteY31" fmla="*/ 560814 h 1801466"/>
                <a:gd name="connsiteX32" fmla="*/ 1954709 w 3973596"/>
                <a:gd name="connsiteY32" fmla="*/ 0 h 1801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973596" h="1801466">
                  <a:moveTo>
                    <a:pt x="1954709" y="0"/>
                  </a:moveTo>
                  <a:cubicBezTo>
                    <a:pt x="2197150" y="0"/>
                    <a:pt x="2410901" y="122836"/>
                    <a:pt x="2537121" y="309666"/>
                  </a:cubicBezTo>
                  <a:lnTo>
                    <a:pt x="2596640" y="419321"/>
                  </a:lnTo>
                  <a:lnTo>
                    <a:pt x="2602905" y="411727"/>
                  </a:lnTo>
                  <a:cubicBezTo>
                    <a:pt x="2673576" y="341056"/>
                    <a:pt x="2771208" y="297345"/>
                    <a:pt x="2879048" y="297345"/>
                  </a:cubicBezTo>
                  <a:cubicBezTo>
                    <a:pt x="3067769" y="297345"/>
                    <a:pt x="3225224" y="431210"/>
                    <a:pt x="3261639" y="609166"/>
                  </a:cubicBezTo>
                  <a:lnTo>
                    <a:pt x="3268062" y="672885"/>
                  </a:lnTo>
                  <a:lnTo>
                    <a:pt x="3316027" y="662260"/>
                  </a:lnTo>
                  <a:cubicBezTo>
                    <a:pt x="3351654" y="657058"/>
                    <a:pt x="3388541" y="654326"/>
                    <a:pt x="3426322" y="654326"/>
                  </a:cubicBezTo>
                  <a:cubicBezTo>
                    <a:pt x="3728573" y="654326"/>
                    <a:pt x="3973596" y="829170"/>
                    <a:pt x="3973596" y="1044851"/>
                  </a:cubicBezTo>
                  <a:cubicBezTo>
                    <a:pt x="3973596" y="1260532"/>
                    <a:pt x="3728573" y="1435376"/>
                    <a:pt x="3426322" y="1435376"/>
                  </a:cubicBezTo>
                  <a:cubicBezTo>
                    <a:pt x="3312978" y="1435376"/>
                    <a:pt x="3207682" y="1410789"/>
                    <a:pt x="3120336" y="1368681"/>
                  </a:cubicBezTo>
                  <a:lnTo>
                    <a:pt x="3065917" y="1336641"/>
                  </a:lnTo>
                  <a:lnTo>
                    <a:pt x="3060829" y="1370354"/>
                  </a:lnTo>
                  <a:cubicBezTo>
                    <a:pt x="2993280" y="1590864"/>
                    <a:pt x="2701201" y="1756740"/>
                    <a:pt x="2351125" y="1756740"/>
                  </a:cubicBezTo>
                  <a:cubicBezTo>
                    <a:pt x="2088568" y="1756740"/>
                    <a:pt x="1858635" y="1663435"/>
                    <a:pt x="1731580" y="1523755"/>
                  </a:cubicBezTo>
                  <a:lnTo>
                    <a:pt x="1724686" y="1514481"/>
                  </a:lnTo>
                  <a:lnTo>
                    <a:pt x="1712498" y="1549293"/>
                  </a:lnTo>
                  <a:cubicBezTo>
                    <a:pt x="1641801" y="1697485"/>
                    <a:pt x="1476297" y="1801466"/>
                    <a:pt x="1283400" y="1801466"/>
                  </a:cubicBezTo>
                  <a:cubicBezTo>
                    <a:pt x="1058354" y="1801466"/>
                    <a:pt x="870591" y="1659936"/>
                    <a:pt x="827167" y="1471790"/>
                  </a:cubicBezTo>
                  <a:lnTo>
                    <a:pt x="823474" y="1439308"/>
                  </a:lnTo>
                  <a:lnTo>
                    <a:pt x="794990" y="1465281"/>
                  </a:lnTo>
                  <a:cubicBezTo>
                    <a:pt x="710716" y="1528682"/>
                    <a:pt x="594292" y="1567897"/>
                    <a:pt x="465694" y="1567897"/>
                  </a:cubicBezTo>
                  <a:cubicBezTo>
                    <a:pt x="208498" y="1567897"/>
                    <a:pt x="0" y="1411038"/>
                    <a:pt x="0" y="1217542"/>
                  </a:cubicBezTo>
                  <a:cubicBezTo>
                    <a:pt x="0" y="1024046"/>
                    <a:pt x="208498" y="867187"/>
                    <a:pt x="465694" y="867187"/>
                  </a:cubicBezTo>
                  <a:cubicBezTo>
                    <a:pt x="529993" y="867187"/>
                    <a:pt x="591248" y="876991"/>
                    <a:pt x="646963" y="894720"/>
                  </a:cubicBezTo>
                  <a:lnTo>
                    <a:pt x="692529" y="913327"/>
                  </a:lnTo>
                  <a:lnTo>
                    <a:pt x="679602" y="851452"/>
                  </a:lnTo>
                  <a:cubicBezTo>
                    <a:pt x="679602" y="657956"/>
                    <a:pt x="841927" y="501097"/>
                    <a:pt x="1042166" y="501097"/>
                  </a:cubicBezTo>
                  <a:cubicBezTo>
                    <a:pt x="1117256" y="501097"/>
                    <a:pt x="1187014" y="523155"/>
                    <a:pt x="1244879" y="560932"/>
                  </a:cubicBezTo>
                  <a:lnTo>
                    <a:pt x="1264986" y="576963"/>
                  </a:lnTo>
                  <a:lnTo>
                    <a:pt x="1266614" y="560814"/>
                  </a:lnTo>
                  <a:cubicBezTo>
                    <a:pt x="1332107" y="240759"/>
                    <a:pt x="1615292" y="0"/>
                    <a:pt x="19547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id-ID" sz="5867" b="1" i="0" u="none" strike="noStrike" kern="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434A4EF-7064-42D4-82AA-CB4C4B622793}"/>
                </a:ext>
              </a:extLst>
            </p:cNvPr>
            <p:cNvSpPr txBox="1"/>
            <p:nvPr/>
          </p:nvSpPr>
          <p:spPr>
            <a:xfrm rot="21373733">
              <a:off x="2303081" y="2565053"/>
              <a:ext cx="3866191" cy="1885094"/>
            </a:xfrm>
            <a:prstGeom prst="flowChartTerminator">
              <a:avLst/>
            </a:prstGeom>
            <a:noFill/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vi-VN" sz="5867" b="1" i="0" u="none" strike="noStrike" kern="0" cap="none" spc="0" normalizeH="0" baseline="0" noProof="0">
                <a:ln>
                  <a:noFill/>
                </a:ln>
                <a:solidFill>
                  <a:srgbClr val="D3482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5 Angelline" pitchFamily="2" charset="0"/>
                <a:ea typeface="Cambria" panose="02040503050406030204" pitchFamily="18" charset="0"/>
                <a:cs typeface="+mn-cs"/>
                <a:sym typeface="Arial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FB8EACBA-DD78-4B3A-81CB-98467D1A6457}"/>
              </a:ext>
            </a:extLst>
          </p:cNvPr>
          <p:cNvSpPr txBox="1"/>
          <p:nvPr/>
        </p:nvSpPr>
        <p:spPr>
          <a:xfrm>
            <a:off x="356815" y="1110880"/>
            <a:ext cx="11597641" cy="1600438"/>
          </a:xfrm>
          <a:prstGeom prst="roundRect">
            <a:avLst/>
          </a:prstGeom>
          <a:solidFill>
            <a:srgbClr val="FBFBFB"/>
          </a:solidFill>
          <a:ln w="57150">
            <a:solidFill>
              <a:schemeClr val="accent5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 defTabSz="1219170">
              <a:buClr>
                <a:srgbClr val="000000"/>
              </a:buClr>
            </a:pPr>
            <a:r>
              <a:rPr lang="en-US" sz="4400" b="1" kern="0" dirty="0">
                <a:solidFill>
                  <a:srgbClr val="4472C4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Chia </a:t>
            </a:r>
            <a:r>
              <a:rPr lang="en-US" sz="4400" b="1" kern="0" dirty="0" err="1">
                <a:solidFill>
                  <a:srgbClr val="4472C4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sẻ</a:t>
            </a:r>
            <a:r>
              <a:rPr lang="en-US" sz="4400" b="1" kern="0" dirty="0">
                <a:solidFill>
                  <a:srgbClr val="4472C4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4400" b="1" kern="0" dirty="0" err="1">
                <a:solidFill>
                  <a:srgbClr val="4472C4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về</a:t>
            </a:r>
            <a:r>
              <a:rPr lang="en-US" sz="4400" b="1" kern="0" dirty="0">
                <a:solidFill>
                  <a:srgbClr val="4472C4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4400" b="1" kern="0" dirty="0" err="1">
                <a:solidFill>
                  <a:srgbClr val="4472C4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những</a:t>
            </a:r>
            <a:r>
              <a:rPr lang="en-US" sz="4400" b="1" kern="0" dirty="0">
                <a:solidFill>
                  <a:srgbClr val="4472C4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4400" b="1" kern="0" dirty="0" err="1">
                <a:solidFill>
                  <a:srgbClr val="4472C4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việc</a:t>
            </a:r>
            <a:r>
              <a:rPr lang="en-US" sz="4400" b="1" kern="0" dirty="0">
                <a:solidFill>
                  <a:srgbClr val="4472C4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4400" b="1" kern="0" dirty="0" err="1">
                <a:solidFill>
                  <a:srgbClr val="4472C4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cần</a:t>
            </a:r>
            <a:r>
              <a:rPr lang="en-US" sz="4400" b="1" kern="0" dirty="0">
                <a:solidFill>
                  <a:srgbClr val="4472C4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4400" b="1" kern="0" dirty="0" err="1">
                <a:solidFill>
                  <a:srgbClr val="4472C4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làm</a:t>
            </a:r>
            <a:r>
              <a:rPr lang="en-US" sz="4400" b="1" kern="0" dirty="0">
                <a:solidFill>
                  <a:srgbClr val="4472C4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4400" b="1" kern="0" dirty="0" err="1">
                <a:solidFill>
                  <a:srgbClr val="4472C4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để</a:t>
            </a:r>
            <a:r>
              <a:rPr lang="en-US" sz="4400" b="1" kern="0" dirty="0">
                <a:solidFill>
                  <a:srgbClr val="4472C4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4400" b="1" kern="0" dirty="0" err="1">
                <a:solidFill>
                  <a:srgbClr val="4472C4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chăm</a:t>
            </a:r>
            <a:r>
              <a:rPr lang="en-US" sz="4400" b="1" kern="0" dirty="0">
                <a:solidFill>
                  <a:srgbClr val="4472C4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4400" b="1" kern="0" dirty="0" err="1">
                <a:solidFill>
                  <a:srgbClr val="4472C4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sóc</a:t>
            </a:r>
            <a:r>
              <a:rPr lang="en-US" sz="4400" b="1" kern="0" dirty="0">
                <a:solidFill>
                  <a:srgbClr val="4472C4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4400" b="1" kern="0" dirty="0" err="1">
                <a:solidFill>
                  <a:srgbClr val="4472C4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hạt</a:t>
            </a:r>
            <a:r>
              <a:rPr lang="en-US" sz="4400" b="1" kern="0" dirty="0">
                <a:solidFill>
                  <a:srgbClr val="4472C4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4400" b="1" kern="0" dirty="0" err="1">
                <a:solidFill>
                  <a:srgbClr val="4472C4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hoa</a:t>
            </a:r>
            <a:r>
              <a:rPr lang="en-US" sz="4400" b="1" kern="0" dirty="0">
                <a:solidFill>
                  <a:srgbClr val="4472C4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, </a:t>
            </a:r>
            <a:r>
              <a:rPr lang="en-US" sz="4400" b="1" kern="0" dirty="0" err="1">
                <a:solidFill>
                  <a:srgbClr val="4472C4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cây</a:t>
            </a:r>
            <a:r>
              <a:rPr lang="en-US" sz="4400" b="1" kern="0" dirty="0">
                <a:solidFill>
                  <a:srgbClr val="4472C4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4400" b="1" kern="0" dirty="0" err="1">
                <a:solidFill>
                  <a:srgbClr val="4472C4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cảnh</a:t>
            </a:r>
            <a:r>
              <a:rPr lang="en-US" sz="4400" b="1" kern="0" dirty="0">
                <a:solidFill>
                  <a:srgbClr val="4472C4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4400" b="1" kern="0" dirty="0" err="1">
                <a:solidFill>
                  <a:srgbClr val="4472C4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mà</a:t>
            </a:r>
            <a:r>
              <a:rPr lang="en-US" sz="4400" b="1" kern="0" dirty="0">
                <a:solidFill>
                  <a:srgbClr val="4472C4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4400" b="1" kern="0" dirty="0" err="1">
                <a:solidFill>
                  <a:srgbClr val="4472C4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em</a:t>
            </a:r>
            <a:r>
              <a:rPr lang="en-US" sz="4400" b="1" kern="0" dirty="0">
                <a:solidFill>
                  <a:srgbClr val="4472C4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4400" b="1" kern="0" dirty="0" err="1">
                <a:solidFill>
                  <a:srgbClr val="4472C4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vừa</a:t>
            </a:r>
            <a:r>
              <a:rPr lang="en-US" sz="4400" b="1" kern="0" dirty="0">
                <a:solidFill>
                  <a:srgbClr val="4472C4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4400" b="1" kern="0" dirty="0" err="1">
                <a:solidFill>
                  <a:srgbClr val="4472C4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gieo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5139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204</Words>
  <Application>Microsoft Office PowerPoint</Application>
  <PresentationFormat>Widescreen</PresentationFormat>
  <Paragraphs>15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3" baseType="lpstr">
      <vt:lpstr>#9Slide05 Angelline</vt:lpstr>
      <vt:lpstr>Arial</vt:lpstr>
      <vt:lpstr>Calibri</vt:lpstr>
      <vt:lpstr>Calibri Light</vt:lpstr>
      <vt:lpstr>Cambria</vt:lpstr>
      <vt:lpstr>Times New Roman</vt:lpstr>
      <vt:lpstr>UTM Avo</vt:lpstr>
      <vt:lpstr>UTM Showcard</vt:lpstr>
      <vt:lpstr>Wingdings</vt:lpstr>
      <vt:lpstr>字体视界-蓝瘦想哭体</vt:lpstr>
      <vt:lpstr>字魂156号-萌趣苏打饼</vt:lpstr>
      <vt:lpstr>思源黑体 CN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</cp:revision>
  <dcterms:created xsi:type="dcterms:W3CDTF">2023-11-18T08:25:15Z</dcterms:created>
  <dcterms:modified xsi:type="dcterms:W3CDTF">2023-11-18T08:25:37Z</dcterms:modified>
</cp:coreProperties>
</file>