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26"/>
  </p:notesMasterIdLst>
  <p:sldIdLst>
    <p:sldId id="339" r:id="rId3"/>
    <p:sldId id="340" r:id="rId4"/>
    <p:sldId id="350" r:id="rId5"/>
    <p:sldId id="280" r:id="rId6"/>
    <p:sldId id="277" r:id="rId7"/>
    <p:sldId id="284" r:id="rId8"/>
    <p:sldId id="285" r:id="rId9"/>
    <p:sldId id="290" r:id="rId10"/>
    <p:sldId id="286" r:id="rId11"/>
    <p:sldId id="347" r:id="rId12"/>
    <p:sldId id="346" r:id="rId13"/>
    <p:sldId id="361" r:id="rId14"/>
    <p:sldId id="348" r:id="rId15"/>
    <p:sldId id="351" r:id="rId16"/>
    <p:sldId id="349" r:id="rId17"/>
    <p:sldId id="353" r:id="rId18"/>
    <p:sldId id="354" r:id="rId19"/>
    <p:sldId id="355" r:id="rId20"/>
    <p:sldId id="356" r:id="rId21"/>
    <p:sldId id="357" r:id="rId22"/>
    <p:sldId id="358" r:id="rId23"/>
    <p:sldId id="360" r:id="rId24"/>
    <p:sldId id="352" r:id="rId25"/>
  </p:sldIdLst>
  <p:sldSz cx="12192000" cy="6858000"/>
  <p:notesSz cx="6858000" cy="9144000"/>
  <p:embeddedFontLst>
    <p:embeddedFont>
      <p:font typeface="等线" panose="02010600030101010101" pitchFamily="2" charset="-122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libri Light" panose="020F0302020204030204" pitchFamily="34" charset="0"/>
      <p:regular r:id="rId32"/>
      <p:italic r:id="rId33"/>
    </p:embeddedFont>
    <p:embeddedFont>
      <p:font typeface="Cambria" panose="02040503050406030204" pitchFamily="18" charset="0"/>
      <p:regular r:id="rId34"/>
      <p:bold r:id="rId35"/>
      <p:italic r:id="rId36"/>
      <p:boldItalic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E7334"/>
    <a:srgbClr val="0C77C3"/>
    <a:srgbClr val="F25049"/>
    <a:srgbClr val="002060"/>
    <a:srgbClr val="E5F8FF"/>
    <a:srgbClr val="9BE2FE"/>
    <a:srgbClr val="F9E3E4"/>
    <a:srgbClr val="DA4B4F"/>
    <a:srgbClr val="EBE762"/>
    <a:srgbClr val="AFAD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74" autoAdjust="0"/>
    <p:restoredTop sz="94660"/>
  </p:normalViewPr>
  <p:slideViewPr>
    <p:cSldViewPr snapToGrid="0">
      <p:cViewPr varScale="1">
        <p:scale>
          <a:sx n="78" d="100"/>
          <a:sy n="78" d="100"/>
        </p:scale>
        <p:origin x="773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8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7.fntdata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3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946922-8FC8-4645-A5C7-83C158433924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E25A30-F765-4F4F-ADE8-889F37ECC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5644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75D5F8-3211-43D5-AB1E-255525B223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06283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75D5F8-3211-43D5-AB1E-255525B223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15082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75D5F8-3211-43D5-AB1E-255525B223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26567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75D5F8-3211-43D5-AB1E-255525B223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45062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75D5F8-3211-43D5-AB1E-255525B223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34561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75D5F8-3211-43D5-AB1E-255525B223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84533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9A9D8-5219-78A6-60F6-F2BDD2BADF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1DF7D7-BAF8-B32C-E7C3-9C4BA0B67F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787812-B0F7-729E-71DC-5C3BC5BF28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630350-4AF2-41F1-A4A3-D5B2EECC817B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E26223-6380-ACED-F4B7-64E80BCAF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0F60FB-5978-12F5-AAAA-A7DE51450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13149D-139A-4198-869B-8BB567BAB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6120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FC659A-E6F4-F514-ABBD-ECE3F89E9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9776CD-935E-A25C-4A10-194EA3F555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BC83EC-EE1D-413F-A452-1C4FDEB419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630350-4AF2-41F1-A4A3-D5B2EECC817B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8061E0-F59F-88BD-FAA4-3A83A9954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FDEA63-8051-224C-23A4-2230C3265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13149D-139A-4198-869B-8BB567BAB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9178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D31B0F-A9BB-1BD0-F0E9-D4BD47531C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85687C-6FFA-6649-D000-CD820B6097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E28D07-EC9E-2808-15C0-A5CACC8EB0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630350-4AF2-41F1-A4A3-D5B2EECC817B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E605D2-1D16-E281-562A-23FB14049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011E55-BC5A-EC2C-2C2C-D2C2A5E7A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13149D-139A-4198-869B-8BB567BAB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3393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FC257BC-A565-4CC2-C931-4DD50995CC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6" r="31986" b="778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6D68AAC-9D8D-AF00-276F-FDC7E76360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99" r="27625"/>
          <a:stretch/>
        </p:blipFill>
        <p:spPr>
          <a:xfrm>
            <a:off x="9261791" y="0"/>
            <a:ext cx="2930209" cy="2866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5355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FC257BC-A565-4CC2-C931-4DD50995CC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6" r="31986" b="778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6D68AAC-9D8D-AF00-276F-FDC7E76360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99" r="27625"/>
          <a:stretch/>
        </p:blipFill>
        <p:spPr>
          <a:xfrm>
            <a:off x="9261791" y="0"/>
            <a:ext cx="2930209" cy="2866501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FB9653D9-8501-594B-1E4C-958DC9559AF3}"/>
              </a:ext>
            </a:extLst>
          </p:cNvPr>
          <p:cNvSpPr/>
          <p:nvPr userDrawn="1"/>
        </p:nvSpPr>
        <p:spPr>
          <a:xfrm>
            <a:off x="0" y="374073"/>
            <a:ext cx="12192000" cy="61375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160E5F7-C751-D68E-143F-2C272C62C7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446"/>
          <a:stretch/>
        </p:blipFill>
        <p:spPr>
          <a:xfrm>
            <a:off x="0" y="5341822"/>
            <a:ext cx="2423160" cy="1516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3876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72215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16689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93234" y="691082"/>
            <a:ext cx="3820277" cy="428322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 sz="2400" b="1">
                <a:solidFill>
                  <a:srgbClr val="C00000"/>
                </a:solidFill>
                <a:latin typeface="+mn-ea"/>
                <a:ea typeface="+mn-ea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0E9BAF6C-95CD-4F42-8F29-7EF2970270B0}"/>
              </a:ext>
            </a:extLst>
          </p:cNvPr>
          <p:cNvGrpSpPr/>
          <p:nvPr userDrawn="1"/>
        </p:nvGrpSpPr>
        <p:grpSpPr>
          <a:xfrm>
            <a:off x="0" y="0"/>
            <a:ext cx="12276138" cy="6858000"/>
            <a:chOff x="0" y="0"/>
            <a:chExt cx="12276138" cy="6858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6395E9D9-7B8F-4ED4-A0E2-9A84F1E1FF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FC5BFBC-3338-4E44-9482-7EA322CB9556}"/>
                </a:ext>
              </a:extLst>
            </p:cNvPr>
            <p:cNvSpPr/>
            <p:nvPr userDrawn="1"/>
          </p:nvSpPr>
          <p:spPr>
            <a:xfrm>
              <a:off x="0" y="0"/>
              <a:ext cx="12276138" cy="6818393"/>
            </a:xfrm>
            <a:prstGeom prst="rect">
              <a:avLst/>
            </a:prstGeom>
            <a:gradFill>
              <a:gsLst>
                <a:gs pos="21000">
                  <a:schemeClr val="bg1">
                    <a:alpha val="42000"/>
                  </a:schemeClr>
                </a:gs>
                <a:gs pos="61000">
                  <a:schemeClr val="bg1">
                    <a:alpha val="37000"/>
                  </a:schemeClr>
                </a:gs>
                <a:gs pos="92000">
                  <a:schemeClr val="bg1">
                    <a:alpha val="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n-ea"/>
                <a:ea typeface="+mn-ea"/>
              </a:endParaRPr>
            </a:p>
          </p:txBody>
        </p:sp>
      </p:grp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n-ea"/>
                <a:ea typeface="+mn-ea"/>
              </a:defRPr>
            </a:lvl1pPr>
          </a:lstStyle>
          <a:p>
            <a:fld id="{D997B5FA-0921-464F-AAE1-844C04324D75}" type="datetimeFigureOut">
              <a:rPr lang="zh-CN" altLang="en-US" smtClean="0"/>
              <a:pPr/>
              <a:t>2023/9/27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n-ea"/>
                <a:ea typeface="+mn-ea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n-ea"/>
                <a:ea typeface="+mn-ea"/>
              </a:defRPr>
            </a:lvl1pPr>
          </a:lstStyle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47E8B28-5E82-45A7-A2D4-0A02BB2734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52" t="50200" b="3596"/>
          <a:stretch/>
        </p:blipFill>
        <p:spPr>
          <a:xfrm flipH="1">
            <a:off x="9349" y="5203338"/>
            <a:ext cx="2845062" cy="167446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3B3C189-F7EE-4D38-9E8B-0EA6D0F60FD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3721" y="11673"/>
            <a:ext cx="1476976" cy="110773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A31B17A-D62E-425A-9C55-3468C3D3688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4414" y="432"/>
            <a:ext cx="2186714" cy="218671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C8E24BD-3EAD-4772-9E5E-A0DF9768F0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1" t="50200" r="41230" b="3596"/>
          <a:stretch/>
        </p:blipFill>
        <p:spPr>
          <a:xfrm flipH="1">
            <a:off x="7326447" y="4813041"/>
            <a:ext cx="4856204" cy="2064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7615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10">
            <a:extLst>
              <a:ext uri="{FF2B5EF4-FFF2-40B4-BE49-F238E27FC236}">
                <a16:creationId xmlns:a16="http://schemas.microsoft.com/office/drawing/2014/main" id="{8412E2C9-82C5-4B91-9C70-78A97EE48304}"/>
              </a:ext>
            </a:extLst>
          </p:cNvPr>
          <p:cNvSpPr/>
          <p:nvPr userDrawn="1"/>
        </p:nvSpPr>
        <p:spPr>
          <a:xfrm>
            <a:off x="261257" y="293914"/>
            <a:ext cx="11658599" cy="6364515"/>
          </a:xfrm>
          <a:prstGeom prst="roundRect">
            <a:avLst>
              <a:gd name="adj" fmla="val 9786"/>
            </a:avLst>
          </a:prstGeom>
          <a:solidFill>
            <a:schemeClr val="bg1"/>
          </a:solidFill>
          <a:ln w="19050">
            <a:solidFill>
              <a:srgbClr val="5EAD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" panose="020B0500000000000000" pitchFamily="34" charset="-122"/>
              <a:ea typeface="思源黑体 CN" panose="020B0500000000000000" pitchFamily="34" charset="-122"/>
              <a:sym typeface="思源黑体 CN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96966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2C762-167D-C8BD-E65B-326BCB14F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486B5B-CBCE-6DAB-AF33-4A666C3319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594220-6C61-B197-5657-3329E6B47F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630350-4AF2-41F1-A4A3-D5B2EECC817B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6C9487-6A99-6F67-2A56-667B33F83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07C362-05F4-5583-8701-A7772271F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13149D-139A-4198-869B-8BB567BAB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055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4A6D1-B6CE-E6CA-A3FB-8127D918F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06881C-89A4-8A9A-2ACE-36ED2BF694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7D6802-5341-02A0-2E20-247437998D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630350-4AF2-41F1-A4A3-D5B2EECC817B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DC7993-D36D-79B3-6644-3153CB77A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F6152B-818F-9B51-A3E0-EACB45511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13149D-139A-4198-869B-8BB567BAB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8622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7195C-4636-B0E6-F9B5-2B50DB850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921555-12B1-B8D9-333C-E4D2389E0C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5AF026-902B-3752-D8EE-7814E23B7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BF2902-0F68-3A8A-7B32-3376283A0F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630350-4AF2-41F1-A4A3-D5B2EECC817B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0AD73E-3BC1-EFE3-5E14-82D34CE33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CBFF72-2724-08EF-F809-FF307B61F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13149D-139A-4198-869B-8BB567BAB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4559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85FE1-C93C-49F3-47D5-031D63470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D668A0-750B-E2B6-CEEF-A8BCCDED7C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132209-5F74-2E38-AC3D-B9E5536DBB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EEB4AF-1C1C-479D-04E8-07B097C947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48ED79-AA8A-2866-52B1-DCEFA3CCE8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2288320-D2AC-0E2E-7C45-D907F388F8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630350-4AF2-41F1-A4A3-D5B2EECC817B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D0D7766-9E1D-A169-9984-CD139C3B7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379E17-E377-B87B-84B6-A12BDF09A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13149D-139A-4198-869B-8BB567BAB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4862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6E0A3-CFD6-E505-275F-481CD2F75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C297F-A541-3D6B-CFDD-C38714803B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630350-4AF2-41F1-A4A3-D5B2EECC817B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C27E5F-196F-E52C-8549-96CB80642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025B0D-87E9-F80C-0C3E-EC073A52D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13149D-139A-4198-869B-8BB567BAB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3971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F90842-A627-B0D3-9FCF-BD6045F465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630350-4AF2-41F1-A4A3-D5B2EECC817B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651397-3408-BC98-FA61-8BBD14CC3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BBB23A-FB97-7363-F372-9222D52F8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13149D-139A-4198-869B-8BB567BAB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7437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981D9-58D6-0906-21B3-70B24ADFE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F92FFE-DB25-AFAF-7A80-6F7398B28B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8C2D66-6D00-C205-566B-C3181BD0D1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AA4AEF-3D4B-00D4-170F-121C94B521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630350-4AF2-41F1-A4A3-D5B2EECC817B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5EF5B8-8709-964F-0CE5-17B9E62E8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EC7EC8-38F3-CDCB-5F50-EB85B4248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13149D-139A-4198-869B-8BB567BAB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0191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FE9AA-11E5-EC1D-9947-68687B71C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08D5EEB-4004-7A03-6AE6-9266F916D5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983A66-715C-D293-1A44-462050F7AD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7A734B-A7D8-7852-6859-4085F22FC7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630350-4AF2-41F1-A4A3-D5B2EECC817B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C94080-00A4-4799-25C8-3A3EE359B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EE1BBC-477B-3246-2C14-F316F6DED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13149D-139A-4198-869B-8BB567BAB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6949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3464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8804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78" r:id="rId6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n-ea"/>
          <a:ea typeface="+mn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ea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ea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ea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5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43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AD7849FD-E668-2023-1F0D-5EECC78CF8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9614" y="2847906"/>
            <a:ext cx="4382235" cy="438223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1E3E7933-DEA8-05D9-0BC3-576FED35C6B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446"/>
          <a:stretch/>
        </p:blipFill>
        <p:spPr>
          <a:xfrm>
            <a:off x="0" y="4784196"/>
            <a:ext cx="3474720" cy="2174140"/>
          </a:xfrm>
          <a:prstGeom prst="rect">
            <a:avLst/>
          </a:prstGeom>
        </p:spPr>
      </p:pic>
      <p:pic>
        <p:nvPicPr>
          <p:cNvPr id="71" name="图片 70">
            <a:extLst>
              <a:ext uri="{FF2B5EF4-FFF2-40B4-BE49-F238E27FC236}">
                <a16:creationId xmlns:a16="http://schemas.microsoft.com/office/drawing/2014/main" id="{6C81C2D1-7FEB-7A36-AFBF-91B10C40338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09" r="27097" b="52982"/>
          <a:stretch/>
        </p:blipFill>
        <p:spPr>
          <a:xfrm flipH="1">
            <a:off x="1285378" y="491953"/>
            <a:ext cx="1110770" cy="731089"/>
          </a:xfrm>
          <a:prstGeom prst="rect">
            <a:avLst/>
          </a:prstGeom>
        </p:spPr>
      </p:pic>
      <p:pic>
        <p:nvPicPr>
          <p:cNvPr id="72" name="图片 71">
            <a:extLst>
              <a:ext uri="{FF2B5EF4-FFF2-40B4-BE49-F238E27FC236}">
                <a16:creationId xmlns:a16="http://schemas.microsoft.com/office/drawing/2014/main" id="{1011A3B5-57AC-2A1B-9B0A-775F1B64FA8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25" t="46026" r="1265" b="24046"/>
          <a:stretch/>
        </p:blipFill>
        <p:spPr>
          <a:xfrm>
            <a:off x="9645604" y="1902488"/>
            <a:ext cx="1596796" cy="18365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7F6F731-E365-1572-87D7-DFBDF53EF3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8" y="-11982"/>
            <a:ext cx="1670559" cy="15967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98C0F27-4EEF-9EE1-0D76-1CE3A73EFD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55937" y="358248"/>
            <a:ext cx="6261019" cy="662878"/>
          </a:xfrm>
          <a:prstGeom prst="rect">
            <a:avLst/>
          </a:prstGeom>
        </p:spPr>
      </p:pic>
      <p:sp>
        <p:nvSpPr>
          <p:cNvPr id="3" name="矩形: 圆角 6">
            <a:extLst>
              <a:ext uri="{FF2B5EF4-FFF2-40B4-BE49-F238E27FC236}">
                <a16:creationId xmlns:a16="http://schemas.microsoft.com/office/drawing/2014/main" id="{92923BDC-4D94-45EC-00CF-EA4E722BA82B}"/>
              </a:ext>
            </a:extLst>
          </p:cNvPr>
          <p:cNvSpPr/>
          <p:nvPr/>
        </p:nvSpPr>
        <p:spPr>
          <a:xfrm>
            <a:off x="5271755" y="5122425"/>
            <a:ext cx="1316082" cy="621208"/>
          </a:xfrm>
          <a:prstGeom prst="roundRect">
            <a:avLst>
              <a:gd name="adj" fmla="val 50000"/>
            </a:avLst>
          </a:prstGeom>
          <a:solidFill>
            <a:srgbClr val="DA4B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阿里巴巴普惠体"/>
              </a:rPr>
              <a:t>Tiết</a:t>
            </a:r>
            <a:r>
              <a:rPr kumimoji="0" lang="en-US" altLang="zh-CN" sz="28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阿里巴巴普惠体"/>
              </a:rPr>
              <a:t> 3</a:t>
            </a:r>
            <a:endParaRPr kumimoji="0" lang="zh-CN" altLang="en-US" sz="28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阿里巴巴普惠体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A12B43C-8C01-4957-FFD3-52650F3529D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792" y="1621112"/>
            <a:ext cx="5236888" cy="52368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9D64BA1-899C-759F-3590-66D83C85DF5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092" y="992587"/>
            <a:ext cx="12192000" cy="44404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09" y="5743633"/>
            <a:ext cx="932769" cy="95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9222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C9696D3-C1C8-E504-0825-B29FF50C967B}"/>
              </a:ext>
            </a:extLst>
          </p:cNvPr>
          <p:cNvSpPr txBox="1"/>
          <p:nvPr/>
        </p:nvSpPr>
        <p:spPr>
          <a:xfrm>
            <a:off x="-216131" y="527859"/>
            <a:ext cx="127517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Vẽ</a:t>
            </a:r>
            <a:r>
              <a:rPr lang="en-US" sz="35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sơ</a:t>
            </a:r>
            <a:r>
              <a:rPr lang="en-US" sz="35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đồ</a:t>
            </a:r>
            <a:r>
              <a:rPr lang="en-US" sz="35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tư</a:t>
            </a:r>
            <a:r>
              <a:rPr lang="en-US" sz="35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duy</a:t>
            </a:r>
            <a:r>
              <a:rPr lang="en-US" sz="35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thể</a:t>
            </a:r>
            <a:r>
              <a:rPr lang="en-US" sz="35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hiện</a:t>
            </a:r>
            <a:r>
              <a:rPr lang="en-US" sz="35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một</a:t>
            </a:r>
            <a:r>
              <a:rPr lang="en-US" sz="35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số</a:t>
            </a:r>
            <a:r>
              <a:rPr lang="en-US" sz="35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cách</a:t>
            </a:r>
            <a:r>
              <a:rPr lang="en-US" sz="35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thức</a:t>
            </a:r>
            <a:r>
              <a:rPr lang="en-US" sz="35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khai</a:t>
            </a:r>
            <a:r>
              <a:rPr lang="en-US" sz="35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thác</a:t>
            </a:r>
            <a:r>
              <a:rPr lang="en-US" sz="35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tự</a:t>
            </a:r>
            <a:r>
              <a:rPr lang="en-US" sz="35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nhiên</a:t>
            </a:r>
            <a:r>
              <a:rPr lang="en-US" sz="3500" b="1" dirty="0">
                <a:solidFill>
                  <a:srgbClr val="00B050"/>
                </a:solidFill>
                <a:latin typeface="Cambria" panose="02040503050406030204" pitchFamily="18" charset="0"/>
              </a:rPr>
              <a:t> ở </a:t>
            </a:r>
            <a:r>
              <a:rPr lang="en-US" sz="35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vùng</a:t>
            </a:r>
            <a:r>
              <a:rPr lang="en-US" sz="3500" b="1" dirty="0">
                <a:solidFill>
                  <a:srgbClr val="00B050"/>
                </a:solidFill>
                <a:latin typeface="Cambria" panose="02040503050406030204" pitchFamily="18" charset="0"/>
              </a:rPr>
              <a:t> Trung du </a:t>
            </a:r>
            <a:r>
              <a:rPr lang="en-US" sz="35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và</a:t>
            </a:r>
            <a:r>
              <a:rPr lang="en-US" sz="35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miền</a:t>
            </a:r>
            <a:r>
              <a:rPr lang="en-US" sz="35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núi</a:t>
            </a:r>
            <a:r>
              <a:rPr lang="en-US" sz="35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Bắc</a:t>
            </a:r>
            <a:r>
              <a:rPr lang="en-US" sz="35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Bộ</a:t>
            </a:r>
            <a:r>
              <a:rPr lang="en-US" sz="3500" b="1" dirty="0">
                <a:solidFill>
                  <a:srgbClr val="00B050"/>
                </a:solidFill>
                <a:latin typeface="Cambria" panose="02040503050406030204" pitchFamily="18" charset="0"/>
              </a:rPr>
              <a:t> (</a:t>
            </a:r>
            <a:r>
              <a:rPr lang="en-US" sz="35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vai</a:t>
            </a:r>
            <a:r>
              <a:rPr lang="en-US" sz="35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trò</a:t>
            </a:r>
            <a:r>
              <a:rPr lang="en-US" sz="3500" b="1" dirty="0">
                <a:solidFill>
                  <a:srgbClr val="00B050"/>
                </a:solidFill>
                <a:latin typeface="Cambria" panose="02040503050406030204" pitchFamily="18" charset="0"/>
              </a:rPr>
              <a:t>, </a:t>
            </a:r>
            <a:r>
              <a:rPr lang="en-US" sz="35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phân</a:t>
            </a:r>
            <a:r>
              <a:rPr lang="en-US" sz="35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bố</a:t>
            </a:r>
            <a:r>
              <a:rPr lang="en-US" sz="3500" b="1" dirty="0">
                <a:solidFill>
                  <a:srgbClr val="00B050"/>
                </a:solidFill>
                <a:latin typeface="Cambria" panose="02040503050406030204" pitchFamily="18" charset="0"/>
              </a:rPr>
              <a:t>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ACB611-ECD6-115C-DD62-66A36FBDF3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237" y="1729047"/>
            <a:ext cx="4656636" cy="52548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4A5F96-AC47-1E2B-663E-87437CB9C921}"/>
              </a:ext>
            </a:extLst>
          </p:cNvPr>
          <p:cNvSpPr txBox="1"/>
          <p:nvPr/>
        </p:nvSpPr>
        <p:spPr>
          <a:xfrm>
            <a:off x="6096000" y="3216306"/>
            <a:ext cx="422341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atin typeface="Cambria" panose="02040503050406030204" pitchFamily="18" charset="0"/>
              </a:rPr>
              <a:t>Vẽ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sơ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đồ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tư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duy</a:t>
            </a:r>
            <a:r>
              <a:rPr lang="en-US" sz="4400" b="1" dirty="0">
                <a:latin typeface="Cambria" panose="02040503050406030204" pitchFamily="18" charset="0"/>
              </a:rPr>
              <a:t> (</a:t>
            </a:r>
            <a:r>
              <a:rPr lang="en-US" sz="4400" b="1" dirty="0" err="1">
                <a:latin typeface="Cambria" panose="02040503050406030204" pitchFamily="18" charset="0"/>
              </a:rPr>
              <a:t>cá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nhân</a:t>
            </a:r>
            <a:r>
              <a:rPr lang="en-US" sz="4400" b="1" dirty="0">
                <a:latin typeface="Cambria" panose="0204050305040603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80138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991C062-6B96-34C9-717A-2DB712227A2B}"/>
              </a:ext>
            </a:extLst>
          </p:cNvPr>
          <p:cNvSpPr txBox="1"/>
          <p:nvPr/>
        </p:nvSpPr>
        <p:spPr>
          <a:xfrm>
            <a:off x="113606" y="382079"/>
            <a:ext cx="120783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Vẽ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sơ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đồ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tư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duy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thể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hiện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một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cách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thức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khai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thác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tự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nhiên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</a:rPr>
              <a:t> ở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vùng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</a:rPr>
              <a:t> Trung du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miền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núi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Bắc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Bộ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</a:rPr>
              <a:t> (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vai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trò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phân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bố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</a:rPr>
              <a:t>)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CC524136-E80B-53ED-07F8-5EADCAD69D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731021">
            <a:off x="4398619" y="2382119"/>
            <a:ext cx="702582" cy="1163341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B548018A-A8E5-D0ED-97C1-0DA09EF53F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957724">
            <a:off x="4892762" y="3442076"/>
            <a:ext cx="800100" cy="1811485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987B627D-3CDE-A06B-9A39-D52204F2E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8688870">
            <a:off x="8846112" y="3117459"/>
            <a:ext cx="800100" cy="142875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91906E4-27F6-A7CF-2695-4F860DFEAEEE}"/>
              </a:ext>
            </a:extLst>
          </p:cNvPr>
          <p:cNvGrpSpPr/>
          <p:nvPr/>
        </p:nvGrpSpPr>
        <p:grpSpPr>
          <a:xfrm>
            <a:off x="4820836" y="1435482"/>
            <a:ext cx="4576847" cy="2560263"/>
            <a:chOff x="2992582" y="2403085"/>
            <a:chExt cx="5353396" cy="2115021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3AB9259C-C655-C154-6F38-F4C463C0E283}"/>
                </a:ext>
              </a:extLst>
            </p:cNvPr>
            <p:cNvSpPr/>
            <p:nvPr/>
          </p:nvSpPr>
          <p:spPr>
            <a:xfrm>
              <a:off x="2992582" y="2403085"/>
              <a:ext cx="5353396" cy="2115021"/>
            </a:xfrm>
            <a:prstGeom prst="ellipse">
              <a:avLst/>
            </a:prstGeom>
            <a:solidFill>
              <a:srgbClr val="F9E3E4"/>
            </a:solidFill>
            <a:ln>
              <a:solidFill>
                <a:srgbClr val="F2504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D1F741A-1652-A134-E7E1-6829DB099FF2}"/>
                </a:ext>
              </a:extLst>
            </p:cNvPr>
            <p:cNvSpPr txBox="1"/>
            <p:nvPr/>
          </p:nvSpPr>
          <p:spPr>
            <a:xfrm>
              <a:off x="3415541" y="2729080"/>
              <a:ext cx="4572000" cy="1703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thức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khai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thác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nhiên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vùng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Trung du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miền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núi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Bắc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Bộ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3EC1AC7-91D2-A8D3-7961-9B7EB6FDF590}"/>
              </a:ext>
            </a:extLst>
          </p:cNvPr>
          <p:cNvGrpSpPr/>
          <p:nvPr/>
        </p:nvGrpSpPr>
        <p:grpSpPr>
          <a:xfrm>
            <a:off x="24799" y="1476927"/>
            <a:ext cx="4400203" cy="1755139"/>
            <a:chOff x="24799" y="1476927"/>
            <a:chExt cx="4400203" cy="1755139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EF8EB0CE-D805-E101-B65B-ECB62B660AA6}"/>
                </a:ext>
              </a:extLst>
            </p:cNvPr>
            <p:cNvGrpSpPr/>
            <p:nvPr/>
          </p:nvGrpSpPr>
          <p:grpSpPr>
            <a:xfrm>
              <a:off x="24799" y="1476927"/>
              <a:ext cx="4400203" cy="1661993"/>
              <a:chOff x="-401228" y="1416729"/>
              <a:chExt cx="4400203" cy="1661993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704A487-3A4F-F9FC-3277-BE2ECF7713CF}"/>
                  </a:ext>
                </a:extLst>
              </p:cNvPr>
              <p:cNvSpPr txBox="1"/>
              <p:nvPr/>
            </p:nvSpPr>
            <p:spPr>
              <a:xfrm>
                <a:off x="-401228" y="1416729"/>
                <a:ext cx="440020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 err="1">
                    <a:solidFill>
                      <a:srgbClr val="0070C0"/>
                    </a:solidFill>
                    <a:latin typeface="Cambria" panose="02040503050406030204" pitchFamily="18" charset="0"/>
                  </a:rPr>
                  <a:t>Làm</a:t>
                </a:r>
                <a:r>
                  <a:rPr lang="en-US" sz="3200" dirty="0">
                    <a:solidFill>
                      <a:srgbClr val="0070C0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70C0"/>
                    </a:solidFill>
                    <a:latin typeface="Cambria" panose="02040503050406030204" pitchFamily="18" charset="0"/>
                  </a:rPr>
                  <a:t>ruộng</a:t>
                </a:r>
                <a:r>
                  <a:rPr lang="en-US" sz="3200" dirty="0">
                    <a:solidFill>
                      <a:srgbClr val="0070C0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70C0"/>
                    </a:solidFill>
                    <a:latin typeface="Cambria" panose="02040503050406030204" pitchFamily="18" charset="0"/>
                  </a:rPr>
                  <a:t>bậc</a:t>
                </a:r>
                <a:r>
                  <a:rPr lang="en-US" sz="3200" dirty="0">
                    <a:solidFill>
                      <a:srgbClr val="0070C0"/>
                    </a:solidFill>
                    <a:latin typeface="Cambria" panose="02040503050406030204" pitchFamily="18" charset="0"/>
                  </a:rPr>
                  <a:t> thang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1DABE44-6D2A-0B44-AD6C-EDA18F370095}"/>
                  </a:ext>
                </a:extLst>
              </p:cNvPr>
              <p:cNvSpPr txBox="1"/>
              <p:nvPr/>
            </p:nvSpPr>
            <p:spPr>
              <a:xfrm>
                <a:off x="-136607" y="2001504"/>
                <a:ext cx="2191789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0070C0"/>
                    </a:solidFill>
                    <a:latin typeface="Cambria" panose="02040503050406030204" pitchFamily="18" charset="0"/>
                  </a:rPr>
                  <a:t>Vai </a:t>
                </a:r>
                <a:r>
                  <a:rPr lang="en-US" sz="3200" dirty="0" err="1">
                    <a:solidFill>
                      <a:srgbClr val="0070C0"/>
                    </a:solidFill>
                    <a:latin typeface="Cambria" panose="02040503050406030204" pitchFamily="18" charset="0"/>
                  </a:rPr>
                  <a:t>trò</a:t>
                </a:r>
                <a:r>
                  <a:rPr lang="en-US" sz="3200" dirty="0">
                    <a:solidFill>
                      <a:srgbClr val="0070C0"/>
                    </a:solidFill>
                    <a:latin typeface="Cambria" panose="02040503050406030204" pitchFamily="18" charset="0"/>
                  </a:rPr>
                  <a:t>:</a:t>
                </a:r>
              </a:p>
              <a:p>
                <a:r>
                  <a:rPr lang="en-US" sz="3200" dirty="0" err="1">
                    <a:solidFill>
                      <a:srgbClr val="0070C0"/>
                    </a:solidFill>
                    <a:latin typeface="Cambria" panose="02040503050406030204" pitchFamily="18" charset="0"/>
                  </a:rPr>
                  <a:t>Phân</a:t>
                </a:r>
                <a:r>
                  <a:rPr lang="en-US" sz="3200" dirty="0">
                    <a:solidFill>
                      <a:srgbClr val="0070C0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70C0"/>
                    </a:solidFill>
                    <a:latin typeface="Cambria" panose="02040503050406030204" pitchFamily="18" charset="0"/>
                  </a:rPr>
                  <a:t>bố</a:t>
                </a:r>
                <a:r>
                  <a:rPr lang="en-US" sz="3200" dirty="0">
                    <a:solidFill>
                      <a:srgbClr val="0070C0"/>
                    </a:solidFill>
                    <a:latin typeface="Cambria" panose="02040503050406030204" pitchFamily="18" charset="0"/>
                  </a:rPr>
                  <a:t>:</a:t>
                </a:r>
              </a:p>
            </p:txBody>
          </p:sp>
        </p:grp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E0B61C2F-234C-6133-ECE4-76EEBEAF2CFD}"/>
                </a:ext>
              </a:extLst>
            </p:cNvPr>
            <p:cNvSpPr/>
            <p:nvPr/>
          </p:nvSpPr>
          <p:spPr>
            <a:xfrm>
              <a:off x="227905" y="1531677"/>
              <a:ext cx="4032368" cy="1700389"/>
            </a:xfrm>
            <a:prstGeom prst="roundRect">
              <a:avLst/>
            </a:prstGeom>
            <a:noFill/>
            <a:ln w="28575">
              <a:solidFill>
                <a:srgbClr val="0C77C3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60C8CE6-62DD-BF2C-8798-A2CEDE63CC94}"/>
              </a:ext>
            </a:extLst>
          </p:cNvPr>
          <p:cNvGrpSpPr/>
          <p:nvPr/>
        </p:nvGrpSpPr>
        <p:grpSpPr>
          <a:xfrm>
            <a:off x="370722" y="4282234"/>
            <a:ext cx="4400203" cy="1700389"/>
            <a:chOff x="370722" y="4282234"/>
            <a:chExt cx="4400203" cy="1700389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BF230B59-2312-893A-36E3-F0E078991942}"/>
                </a:ext>
              </a:extLst>
            </p:cNvPr>
            <p:cNvGrpSpPr/>
            <p:nvPr/>
          </p:nvGrpSpPr>
          <p:grpSpPr>
            <a:xfrm>
              <a:off x="370722" y="4317355"/>
              <a:ext cx="4400203" cy="1661993"/>
              <a:chOff x="-367032" y="4432342"/>
              <a:chExt cx="4400203" cy="1661993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B053A9B-3E36-A94B-28B1-A3959E17A95C}"/>
                  </a:ext>
                </a:extLst>
              </p:cNvPr>
              <p:cNvSpPr txBox="1"/>
              <p:nvPr/>
            </p:nvSpPr>
            <p:spPr>
              <a:xfrm>
                <a:off x="-367032" y="4432342"/>
                <a:ext cx="440020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 err="1">
                    <a:solidFill>
                      <a:srgbClr val="7030A0"/>
                    </a:solidFill>
                    <a:latin typeface="Cambria" panose="02040503050406030204" pitchFamily="18" charset="0"/>
                  </a:rPr>
                  <a:t>Khai</a:t>
                </a:r>
                <a:r>
                  <a:rPr lang="en-US" sz="3200" dirty="0">
                    <a:solidFill>
                      <a:srgbClr val="7030A0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7030A0"/>
                    </a:solidFill>
                    <a:latin typeface="Cambria" panose="02040503050406030204" pitchFamily="18" charset="0"/>
                  </a:rPr>
                  <a:t>thác</a:t>
                </a:r>
                <a:r>
                  <a:rPr lang="en-US" sz="3200" dirty="0">
                    <a:solidFill>
                      <a:srgbClr val="7030A0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7030A0"/>
                    </a:solidFill>
                    <a:latin typeface="Cambria" panose="02040503050406030204" pitchFamily="18" charset="0"/>
                  </a:rPr>
                  <a:t>khoáng</a:t>
                </a:r>
                <a:r>
                  <a:rPr lang="en-US" sz="3200" dirty="0">
                    <a:solidFill>
                      <a:srgbClr val="7030A0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7030A0"/>
                    </a:solidFill>
                    <a:latin typeface="Cambria" panose="02040503050406030204" pitchFamily="18" charset="0"/>
                  </a:rPr>
                  <a:t>sản</a:t>
                </a:r>
                <a:endParaRPr lang="en-US" sz="3200" dirty="0">
                  <a:solidFill>
                    <a:srgbClr val="7030A0"/>
                  </a:solidFill>
                  <a:latin typeface="Cambria" panose="02040503050406030204" pitchFamily="18" charset="0"/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C6D70E1-D387-F4B3-22D4-5AF4925FE63C}"/>
                  </a:ext>
                </a:extLst>
              </p:cNvPr>
              <p:cNvSpPr txBox="1"/>
              <p:nvPr/>
            </p:nvSpPr>
            <p:spPr>
              <a:xfrm>
                <a:off x="-102411" y="5017117"/>
                <a:ext cx="2191789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7030A0"/>
                    </a:solidFill>
                    <a:latin typeface="Cambria" panose="02040503050406030204" pitchFamily="18" charset="0"/>
                  </a:rPr>
                  <a:t>Vai </a:t>
                </a:r>
                <a:r>
                  <a:rPr lang="en-US" sz="3200" dirty="0" err="1">
                    <a:solidFill>
                      <a:srgbClr val="7030A0"/>
                    </a:solidFill>
                    <a:latin typeface="Cambria" panose="02040503050406030204" pitchFamily="18" charset="0"/>
                  </a:rPr>
                  <a:t>trò</a:t>
                </a:r>
                <a:r>
                  <a:rPr lang="en-US" sz="3200" dirty="0">
                    <a:solidFill>
                      <a:srgbClr val="7030A0"/>
                    </a:solidFill>
                    <a:latin typeface="Cambria" panose="02040503050406030204" pitchFamily="18" charset="0"/>
                  </a:rPr>
                  <a:t>:</a:t>
                </a:r>
              </a:p>
              <a:p>
                <a:r>
                  <a:rPr lang="en-US" sz="3200" dirty="0" err="1">
                    <a:solidFill>
                      <a:srgbClr val="7030A0"/>
                    </a:solidFill>
                    <a:latin typeface="Cambria" panose="02040503050406030204" pitchFamily="18" charset="0"/>
                  </a:rPr>
                  <a:t>Phân</a:t>
                </a:r>
                <a:r>
                  <a:rPr lang="en-US" sz="3200" dirty="0">
                    <a:solidFill>
                      <a:srgbClr val="7030A0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7030A0"/>
                    </a:solidFill>
                    <a:latin typeface="Cambria" panose="02040503050406030204" pitchFamily="18" charset="0"/>
                  </a:rPr>
                  <a:t>bố</a:t>
                </a:r>
                <a:r>
                  <a:rPr lang="en-US" sz="3200" dirty="0">
                    <a:solidFill>
                      <a:srgbClr val="7030A0"/>
                    </a:solidFill>
                    <a:latin typeface="Cambria" panose="02040503050406030204" pitchFamily="18" charset="0"/>
                  </a:rPr>
                  <a:t>:</a:t>
                </a:r>
              </a:p>
            </p:txBody>
          </p:sp>
        </p:grp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FFC3A67D-1E6A-F765-69D2-79979B6C5F41}"/>
                </a:ext>
              </a:extLst>
            </p:cNvPr>
            <p:cNvSpPr/>
            <p:nvPr/>
          </p:nvSpPr>
          <p:spPr>
            <a:xfrm>
              <a:off x="523500" y="4282234"/>
              <a:ext cx="4032368" cy="1700389"/>
            </a:xfrm>
            <a:prstGeom prst="roundRect">
              <a:avLst/>
            </a:prstGeom>
            <a:noFill/>
            <a:ln w="28575">
              <a:solidFill>
                <a:srgbClr val="7030A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F1A5070-1991-A864-71EC-61189019E975}"/>
              </a:ext>
            </a:extLst>
          </p:cNvPr>
          <p:cNvGrpSpPr/>
          <p:nvPr/>
        </p:nvGrpSpPr>
        <p:grpSpPr>
          <a:xfrm>
            <a:off x="7109259" y="4449212"/>
            <a:ext cx="5276704" cy="2026709"/>
            <a:chOff x="7109259" y="4449212"/>
            <a:chExt cx="5276704" cy="2026709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1DB11BC5-3724-77B1-F242-9FAF3AA26DD9}"/>
                </a:ext>
              </a:extLst>
            </p:cNvPr>
            <p:cNvGrpSpPr/>
            <p:nvPr/>
          </p:nvGrpSpPr>
          <p:grpSpPr>
            <a:xfrm>
              <a:off x="7450280" y="4449212"/>
              <a:ext cx="4935683" cy="2026709"/>
              <a:chOff x="5624945" y="4598164"/>
              <a:chExt cx="7099390" cy="2026709"/>
            </a:xfrm>
          </p:grpSpPr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8799E05-1B4A-02B4-9692-9956B7D566C7}"/>
                  </a:ext>
                </a:extLst>
              </p:cNvPr>
              <p:cNvSpPr txBox="1"/>
              <p:nvPr/>
            </p:nvSpPr>
            <p:spPr>
              <a:xfrm>
                <a:off x="5624945" y="4598164"/>
                <a:ext cx="7099390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</a:rPr>
                  <a:t>Xây</a:t>
                </a:r>
                <a:r>
                  <a:rPr lang="en-US" sz="3200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</a:rPr>
                  <a:t>dựng</a:t>
                </a:r>
                <a:r>
                  <a:rPr lang="en-US" sz="3200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</a:rPr>
                  <a:t>các</a:t>
                </a:r>
                <a:r>
                  <a:rPr lang="en-US" sz="3200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</a:rPr>
                  <a:t>công</a:t>
                </a:r>
                <a:r>
                  <a:rPr lang="en-US" sz="3200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</a:rPr>
                  <a:t>trình</a:t>
                </a:r>
                <a:r>
                  <a:rPr lang="en-US" sz="3200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</a:rPr>
                  <a:t>thủy</a:t>
                </a:r>
                <a:r>
                  <a:rPr lang="en-US" sz="3200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</a:rPr>
                  <a:t>điện</a:t>
                </a:r>
                <a:endParaRPr lang="en-US" sz="3200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</a:endParaRP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DFB21FD-7439-2DD4-9E0F-7A5C4BC961B5}"/>
                  </a:ext>
                </a:extLst>
              </p:cNvPr>
              <p:cNvSpPr txBox="1"/>
              <p:nvPr/>
            </p:nvSpPr>
            <p:spPr>
              <a:xfrm>
                <a:off x="5624945" y="5547655"/>
                <a:ext cx="3005256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</a:rPr>
                  <a:t>Vai </a:t>
                </a:r>
                <a:r>
                  <a:rPr lang="en-US" sz="3200" dirty="0" err="1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</a:rPr>
                  <a:t>trò</a:t>
                </a:r>
                <a:r>
                  <a:rPr lang="en-US" sz="3200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</a:rPr>
                  <a:t>:</a:t>
                </a:r>
              </a:p>
              <a:p>
                <a:r>
                  <a:rPr lang="en-US" sz="3200" dirty="0" err="1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</a:rPr>
                  <a:t>Phân</a:t>
                </a:r>
                <a:r>
                  <a:rPr lang="en-US" sz="3200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</a:rPr>
                  <a:t>bố</a:t>
                </a:r>
                <a:r>
                  <a:rPr lang="en-US" sz="3200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</a:rPr>
                  <a:t>:</a:t>
                </a:r>
              </a:p>
            </p:txBody>
          </p:sp>
        </p:grp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13190BE5-8CEA-4107-A449-D8CA2FA7A245}"/>
                </a:ext>
              </a:extLst>
            </p:cNvPr>
            <p:cNvSpPr/>
            <p:nvPr/>
          </p:nvSpPr>
          <p:spPr>
            <a:xfrm>
              <a:off x="7109259" y="4548508"/>
              <a:ext cx="4935682" cy="1927413"/>
            </a:xfrm>
            <a:prstGeom prst="roundRect">
              <a:avLst/>
            </a:prstGeom>
            <a:noFill/>
            <a:ln w="28575">
              <a:solidFill>
                <a:srgbClr val="CE7334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086566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FC10F78-0E20-7604-79B9-345C9A3AFE2A}"/>
              </a:ext>
            </a:extLst>
          </p:cNvPr>
          <p:cNvSpPr txBox="1"/>
          <p:nvPr/>
        </p:nvSpPr>
        <p:spPr>
          <a:xfrm>
            <a:off x="741858" y="1997839"/>
            <a:ext cx="423393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Hãy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cùng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chia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sẻ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sơ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đồ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tư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duy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mình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với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bạn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trong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nhóm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và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trong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lớp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AC1325-DE94-F66F-03BD-66C87ABF5E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216" y="1329902"/>
            <a:ext cx="7754784" cy="52003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C439FA-141E-2849-3BDF-40D658CB61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6609" y="-78107"/>
            <a:ext cx="8638781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5428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6A8DF40-189B-04C8-C4BB-5099A89B5A69}"/>
              </a:ext>
            </a:extLst>
          </p:cNvPr>
          <p:cNvSpPr txBox="1"/>
          <p:nvPr/>
        </p:nvSpPr>
        <p:spPr>
          <a:xfrm>
            <a:off x="5648500" y="4335279"/>
            <a:ext cx="7284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Xây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dựng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các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công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trình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thủy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điện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A09398-A81D-28D9-FA1D-8B8F0AA9CC8A}"/>
              </a:ext>
            </a:extLst>
          </p:cNvPr>
          <p:cNvSpPr txBox="1"/>
          <p:nvPr/>
        </p:nvSpPr>
        <p:spPr>
          <a:xfrm>
            <a:off x="5742711" y="4820836"/>
            <a:ext cx="63550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Cung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cấp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điện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cho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sinh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hoạt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và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sản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xuất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giảm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lũ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cho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đồng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bằng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.</a:t>
            </a:r>
          </a:p>
          <a:p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Hòa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Bình,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Sơn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La,...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3FF2EB-DEA5-FD24-8BD0-5CB504AC8C91}"/>
              </a:ext>
            </a:extLst>
          </p:cNvPr>
          <p:cNvSpPr txBox="1"/>
          <p:nvPr/>
        </p:nvSpPr>
        <p:spPr>
          <a:xfrm>
            <a:off x="-2" y="4053925"/>
            <a:ext cx="44002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</a:rPr>
              <a:t>Khai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</a:rPr>
              <a:t>thác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</a:rPr>
              <a:t>khoáng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</a:rPr>
              <a:t>sản</a:t>
            </a:r>
            <a:endParaRPr lang="en-US" sz="3200" b="1" dirty="0">
              <a:solidFill>
                <a:srgbClr val="7030A0"/>
              </a:solidFill>
              <a:latin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BC33E0-E795-80ED-DD5A-0DE6C823C6AF}"/>
              </a:ext>
            </a:extLst>
          </p:cNvPr>
          <p:cNvSpPr txBox="1"/>
          <p:nvPr/>
        </p:nvSpPr>
        <p:spPr>
          <a:xfrm>
            <a:off x="94211" y="4599420"/>
            <a:ext cx="5572301" cy="20621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7030A0"/>
                </a:solidFill>
                <a:latin typeface="Cambria" panose="02040503050406030204" pitchFamily="18" charset="0"/>
              </a:rPr>
              <a:t>Làm</a:t>
            </a:r>
            <a:r>
              <a:rPr lang="en-US" sz="3200" dirty="0">
                <a:solidFill>
                  <a:srgbClr val="7030A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Cambria" panose="02040503050406030204" pitchFamily="18" charset="0"/>
              </a:rPr>
              <a:t>nguyên</a:t>
            </a:r>
            <a:r>
              <a:rPr lang="en-US" sz="3200" dirty="0">
                <a:solidFill>
                  <a:srgbClr val="7030A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Cambria" panose="02040503050406030204" pitchFamily="18" charset="0"/>
              </a:rPr>
              <a:t>liệu</a:t>
            </a:r>
            <a:r>
              <a:rPr lang="en-US" sz="3200" dirty="0">
                <a:solidFill>
                  <a:srgbClr val="7030A0"/>
                </a:solidFill>
                <a:latin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7030A0"/>
                </a:solidFill>
                <a:latin typeface="Cambria" panose="02040503050406030204" pitchFamily="18" charset="0"/>
              </a:rPr>
              <a:t>nhiêu</a:t>
            </a:r>
            <a:r>
              <a:rPr lang="en-US" sz="3200" dirty="0">
                <a:solidFill>
                  <a:srgbClr val="7030A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Cambria" panose="02040503050406030204" pitchFamily="18" charset="0"/>
              </a:rPr>
              <a:t>liệu</a:t>
            </a:r>
            <a:r>
              <a:rPr lang="en-US" sz="3200" dirty="0">
                <a:solidFill>
                  <a:srgbClr val="7030A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Cambria" panose="02040503050406030204" pitchFamily="18" charset="0"/>
              </a:rPr>
              <a:t>cho</a:t>
            </a:r>
            <a:r>
              <a:rPr lang="en-US" sz="3200" dirty="0">
                <a:solidFill>
                  <a:srgbClr val="7030A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Cambria" panose="02040503050406030204" pitchFamily="18" charset="0"/>
              </a:rPr>
              <a:t>nhiều</a:t>
            </a:r>
            <a:r>
              <a:rPr lang="en-US" sz="3200" dirty="0">
                <a:solidFill>
                  <a:srgbClr val="7030A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Cambria" panose="02040503050406030204" pitchFamily="18" charset="0"/>
              </a:rPr>
              <a:t>ngành</a:t>
            </a:r>
            <a:r>
              <a:rPr lang="en-US" sz="3200" dirty="0">
                <a:solidFill>
                  <a:srgbClr val="7030A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Cambria" panose="02040503050406030204" pitchFamily="18" charset="0"/>
              </a:rPr>
              <a:t>công</a:t>
            </a:r>
            <a:r>
              <a:rPr lang="en-US" sz="3200" dirty="0">
                <a:solidFill>
                  <a:srgbClr val="7030A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Cambria" panose="02040503050406030204" pitchFamily="18" charset="0"/>
              </a:rPr>
              <a:t>nghiệp</a:t>
            </a:r>
            <a:r>
              <a:rPr lang="en-US" sz="3200" dirty="0">
                <a:solidFill>
                  <a:srgbClr val="7030A0"/>
                </a:solidFill>
                <a:latin typeface="Cambria" panose="02040503050406030204" pitchFamily="18" charset="0"/>
              </a:rPr>
              <a:t>.</a:t>
            </a:r>
          </a:p>
          <a:p>
            <a:r>
              <a:rPr lang="en-US" sz="3200" dirty="0">
                <a:solidFill>
                  <a:srgbClr val="7030A0"/>
                </a:solidFill>
                <a:latin typeface="Cambria" panose="02040503050406030204" pitchFamily="18" charset="0"/>
              </a:rPr>
              <a:t>Than </a:t>
            </a:r>
            <a:r>
              <a:rPr lang="en-US" sz="3200" dirty="0" err="1">
                <a:solidFill>
                  <a:srgbClr val="7030A0"/>
                </a:solidFill>
                <a:latin typeface="Cambria" panose="02040503050406030204" pitchFamily="18" charset="0"/>
              </a:rPr>
              <a:t>đá</a:t>
            </a:r>
            <a:r>
              <a:rPr lang="en-US" sz="3200" dirty="0">
                <a:solidFill>
                  <a:srgbClr val="7030A0"/>
                </a:solidFill>
                <a:latin typeface="Cambria" panose="02040503050406030204" pitchFamily="18" charset="0"/>
              </a:rPr>
              <a:t> (</a:t>
            </a:r>
            <a:r>
              <a:rPr lang="en-US" sz="3200" dirty="0" err="1">
                <a:solidFill>
                  <a:srgbClr val="7030A0"/>
                </a:solidFill>
                <a:latin typeface="Cambria" panose="02040503050406030204" pitchFamily="18" charset="0"/>
              </a:rPr>
              <a:t>Quảng</a:t>
            </a:r>
            <a:r>
              <a:rPr lang="en-US" sz="3200" dirty="0">
                <a:solidFill>
                  <a:srgbClr val="7030A0"/>
                </a:solidFill>
                <a:latin typeface="Cambria" panose="02040503050406030204" pitchFamily="18" charset="0"/>
              </a:rPr>
              <a:t> Ninh), </a:t>
            </a:r>
          </a:p>
          <a:p>
            <a:r>
              <a:rPr lang="en-US" sz="3200" dirty="0">
                <a:solidFill>
                  <a:srgbClr val="7030A0"/>
                </a:solidFill>
                <a:latin typeface="Cambria" panose="02040503050406030204" pitchFamily="18" charset="0"/>
              </a:rPr>
              <a:t>a – pa – </a:t>
            </a:r>
            <a:r>
              <a:rPr lang="en-US" sz="3200" dirty="0" err="1">
                <a:solidFill>
                  <a:srgbClr val="7030A0"/>
                </a:solidFill>
                <a:latin typeface="Cambria" panose="02040503050406030204" pitchFamily="18" charset="0"/>
              </a:rPr>
              <a:t>tít</a:t>
            </a:r>
            <a:r>
              <a:rPr lang="en-US" sz="3200" dirty="0">
                <a:solidFill>
                  <a:srgbClr val="7030A0"/>
                </a:solidFill>
                <a:latin typeface="Cambria" panose="02040503050406030204" pitchFamily="18" charset="0"/>
              </a:rPr>
              <a:t> (</a:t>
            </a:r>
            <a:r>
              <a:rPr lang="en-US" sz="3200" dirty="0" err="1">
                <a:solidFill>
                  <a:srgbClr val="7030A0"/>
                </a:solidFill>
                <a:latin typeface="Cambria" panose="02040503050406030204" pitchFamily="18" charset="0"/>
              </a:rPr>
              <a:t>Lào</a:t>
            </a:r>
            <a:r>
              <a:rPr lang="en-US" sz="3200" dirty="0">
                <a:solidFill>
                  <a:srgbClr val="7030A0"/>
                </a:solidFill>
                <a:latin typeface="Cambria" panose="02040503050406030204" pitchFamily="18" charset="0"/>
              </a:rPr>
              <a:t> Cai),..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71C4E5-131F-2C9A-4784-B3C282A3F7EC}"/>
              </a:ext>
            </a:extLst>
          </p:cNvPr>
          <p:cNvSpPr txBox="1"/>
          <p:nvPr/>
        </p:nvSpPr>
        <p:spPr>
          <a:xfrm>
            <a:off x="-1" y="-61572"/>
            <a:ext cx="440020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</a:rPr>
              <a:t>Làm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</a:rPr>
              <a:t>ruộng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</a:rPr>
              <a:t>bậc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</a:rPr>
              <a:t> thang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BE5B1B-EA04-F673-1700-8A8897AD61AA}"/>
              </a:ext>
            </a:extLst>
          </p:cNvPr>
          <p:cNvSpPr txBox="1"/>
          <p:nvPr/>
        </p:nvSpPr>
        <p:spPr>
          <a:xfrm>
            <a:off x="64254" y="498397"/>
            <a:ext cx="115453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</a:rPr>
              <a:t>Đảm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</a:rPr>
              <a:t>bảo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</a:rPr>
              <a:t>nguồn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</a:rPr>
              <a:t>lương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</a:rPr>
              <a:t> thực,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</a:rPr>
              <a:t>hạn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</a:rPr>
              <a:t>chế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</a:rPr>
              <a:t>phá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</a:rPr>
              <a:t>rừng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</a:rPr>
              <a:t>thúc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</a:rPr>
              <a:t>đẩy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</a:rPr>
              <a:t> du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</a:rPr>
              <a:t>lịch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</a:rPr>
              <a:t>phát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</a:rPr>
              <a:t>triển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</a:rPr>
              <a:t>.</a:t>
            </a:r>
          </a:p>
          <a:p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</a:rPr>
              <a:t>Hoàng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</a:rPr>
              <a:t>Su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</a:rPr>
              <a:t>Phì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</a:rPr>
              <a:t> (Hà Giang,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</a:rPr>
              <a:t>Mù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</a:rPr>
              <a:t> Cang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</a:rPr>
              <a:t>Chải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</a:rPr>
              <a:t> (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</a:rPr>
              <a:t>Yên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</a:rPr>
              <a:t>Bái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</a:rPr>
              <a:t>, Sa Pa (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</a:rPr>
              <a:t>Lào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</a:rPr>
              <a:t> Cai)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83848C2C-68D2-A38D-C183-81322E8024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731021">
            <a:off x="2684119" y="1759489"/>
            <a:ext cx="702582" cy="1163341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22B183A2-99D6-1CEB-36CA-458AF4EFCF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4468778" flipH="1">
            <a:off x="2377903" y="3094634"/>
            <a:ext cx="827077" cy="1224618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0A6DE948-0F25-FB6C-EA32-755FFA45D6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8688870">
            <a:off x="8495587" y="3112155"/>
            <a:ext cx="800100" cy="142875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0FF9822-2D97-7311-EA57-3E0F015A9C9E}"/>
              </a:ext>
            </a:extLst>
          </p:cNvPr>
          <p:cNvGrpSpPr/>
          <p:nvPr/>
        </p:nvGrpSpPr>
        <p:grpSpPr>
          <a:xfrm>
            <a:off x="3160224" y="2145669"/>
            <a:ext cx="5353396" cy="2057539"/>
            <a:chOff x="2992582" y="2460567"/>
            <a:chExt cx="5353396" cy="205753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D822FABE-9440-E32B-0942-D247F79DE6AC}"/>
                </a:ext>
              </a:extLst>
            </p:cNvPr>
            <p:cNvSpPr/>
            <p:nvPr/>
          </p:nvSpPr>
          <p:spPr>
            <a:xfrm>
              <a:off x="2992582" y="2460567"/>
              <a:ext cx="5353396" cy="2057539"/>
            </a:xfrm>
            <a:prstGeom prst="ellipse">
              <a:avLst/>
            </a:prstGeom>
            <a:solidFill>
              <a:srgbClr val="F9E3E4"/>
            </a:solidFill>
            <a:ln>
              <a:solidFill>
                <a:srgbClr val="F2504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5EA837B-6FD6-D024-0B33-B22C2F13403C}"/>
                </a:ext>
              </a:extLst>
            </p:cNvPr>
            <p:cNvSpPr txBox="1"/>
            <p:nvPr/>
          </p:nvSpPr>
          <p:spPr>
            <a:xfrm>
              <a:off x="3374967" y="2656058"/>
              <a:ext cx="45720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thức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khai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thác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nhiên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vùng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Trung du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miền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núi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Bắc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Bộ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34742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 animBg="1"/>
      <p:bldP spid="9" grpId="0" animBg="1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1E3E7933-DEA8-05D9-0BC3-576FED35C6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446"/>
          <a:stretch/>
        </p:blipFill>
        <p:spPr>
          <a:xfrm>
            <a:off x="0" y="4683860"/>
            <a:ext cx="3474720" cy="217414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CB20A5D9-387A-D52F-8AD5-EB745C7B136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09" r="27097" b="52982"/>
          <a:stretch/>
        </p:blipFill>
        <p:spPr>
          <a:xfrm flipH="1">
            <a:off x="1285378" y="491953"/>
            <a:ext cx="1110770" cy="73108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FEB308DE-3858-1BFD-D69C-ABBE3ACEFBE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25" t="46026" r="1265" b="24046"/>
          <a:stretch/>
        </p:blipFill>
        <p:spPr>
          <a:xfrm>
            <a:off x="9100069" y="200069"/>
            <a:ext cx="1596796" cy="1836550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AB6B61C6-90B7-631B-D31F-4A9769C9240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780" y="1738297"/>
            <a:ext cx="5595502" cy="559550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9BD5ADF-8261-80CE-8C00-6C196446F00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995" t="19288" r="8100" b="24914"/>
          <a:stretch/>
        </p:blipFill>
        <p:spPr>
          <a:xfrm>
            <a:off x="2514600" y="-1"/>
            <a:ext cx="7502236" cy="247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1716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851B053-988B-59D1-13B3-552D1FBACF7F}"/>
              </a:ext>
            </a:extLst>
          </p:cNvPr>
          <p:cNvSpPr txBox="1"/>
          <p:nvPr/>
        </p:nvSpPr>
        <p:spPr>
          <a:xfrm>
            <a:off x="137852" y="445966"/>
            <a:ext cx="1191629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Sưu</a:t>
            </a:r>
            <a:r>
              <a:rPr lang="en-US" sz="44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tầm</a:t>
            </a:r>
            <a:r>
              <a:rPr lang="en-US" sz="44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hình</a:t>
            </a:r>
            <a:r>
              <a:rPr lang="en-US" sz="44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ảnh</a:t>
            </a:r>
            <a:r>
              <a:rPr lang="en-US" sz="44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về</a:t>
            </a:r>
            <a:r>
              <a:rPr lang="en-US" sz="44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một</a:t>
            </a:r>
            <a:r>
              <a:rPr lang="en-US" sz="44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số</a:t>
            </a:r>
            <a:r>
              <a:rPr lang="en-US" sz="44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dân</a:t>
            </a:r>
            <a:r>
              <a:rPr lang="en-US" sz="44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tộc</a:t>
            </a:r>
            <a:r>
              <a:rPr lang="en-US" sz="4400" b="1" dirty="0">
                <a:solidFill>
                  <a:srgbClr val="00B050"/>
                </a:solidFill>
                <a:latin typeface="Cambria" panose="02040503050406030204" pitchFamily="18" charset="0"/>
              </a:rPr>
              <a:t> ở </a:t>
            </a:r>
            <a:r>
              <a:rPr lang="en-US" sz="44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vùng</a:t>
            </a:r>
            <a:r>
              <a:rPr lang="en-US" sz="4400" b="1" dirty="0">
                <a:solidFill>
                  <a:srgbClr val="00B050"/>
                </a:solidFill>
                <a:latin typeface="Cambria" panose="02040503050406030204" pitchFamily="18" charset="0"/>
              </a:rPr>
              <a:t> Trung du </a:t>
            </a:r>
            <a:r>
              <a:rPr lang="en-US" sz="44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và</a:t>
            </a:r>
            <a:r>
              <a:rPr lang="en-US" sz="44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miền</a:t>
            </a:r>
            <a:r>
              <a:rPr lang="en-US" sz="44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núi</a:t>
            </a:r>
            <a:r>
              <a:rPr lang="en-US" sz="44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Bắc</a:t>
            </a:r>
            <a:r>
              <a:rPr lang="en-US" sz="44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Bộ</a:t>
            </a:r>
            <a:r>
              <a:rPr lang="en-US" sz="44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và</a:t>
            </a:r>
            <a:r>
              <a:rPr lang="en-US" sz="44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</a:p>
          <a:p>
            <a:pPr algn="ctr"/>
            <a:r>
              <a:rPr lang="en-US" sz="4400" b="1" dirty="0">
                <a:solidFill>
                  <a:srgbClr val="00B050"/>
                </a:solidFill>
                <a:latin typeface="Cambria" panose="02040503050406030204" pitchFamily="18" charset="0"/>
              </a:rPr>
              <a:t>chia </a:t>
            </a:r>
            <a:r>
              <a:rPr lang="en-US" sz="44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sẻ</a:t>
            </a:r>
            <a:r>
              <a:rPr lang="en-US" sz="44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với</a:t>
            </a:r>
            <a:r>
              <a:rPr lang="en-US" sz="44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các</a:t>
            </a:r>
            <a:r>
              <a:rPr lang="en-US" sz="44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bạn</a:t>
            </a:r>
            <a:r>
              <a:rPr lang="en-US" sz="4400" b="1" dirty="0">
                <a:solidFill>
                  <a:srgbClr val="00B050"/>
                </a:solidFill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0C1E44-686C-EE19-FAB4-8AE3E067745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727" y="2569624"/>
            <a:ext cx="7869382" cy="4009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1932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BB38F8-848E-BA7B-1A3F-8924746AAE0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54" y="2611187"/>
            <a:ext cx="7869382" cy="400989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975089B-6AC4-F6CD-7405-C891B14AA3C3}"/>
              </a:ext>
            </a:extLst>
          </p:cNvPr>
          <p:cNvGrpSpPr/>
          <p:nvPr/>
        </p:nvGrpSpPr>
        <p:grpSpPr>
          <a:xfrm>
            <a:off x="157077" y="519545"/>
            <a:ext cx="11688559" cy="1371600"/>
            <a:chOff x="157077" y="519545"/>
            <a:chExt cx="11688559" cy="137160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76D6AE5F-AD9D-9674-C837-59741D77D2A0}"/>
                </a:ext>
              </a:extLst>
            </p:cNvPr>
            <p:cNvSpPr/>
            <p:nvPr/>
          </p:nvSpPr>
          <p:spPr>
            <a:xfrm>
              <a:off x="374073" y="519545"/>
              <a:ext cx="11471563" cy="1371600"/>
            </a:xfrm>
            <a:prstGeom prst="roundRect">
              <a:avLst/>
            </a:prstGeom>
            <a:solidFill>
              <a:srgbClr val="F9E3E4"/>
            </a:solidFill>
            <a:ln w="28575">
              <a:solidFill>
                <a:srgbClr val="F25049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C9424B1-D748-0A5A-9CD5-FB9D14DB34C3}"/>
                </a:ext>
              </a:extLst>
            </p:cNvPr>
            <p:cNvSpPr txBox="1"/>
            <p:nvPr/>
          </p:nvSpPr>
          <p:spPr>
            <a:xfrm>
              <a:off x="157077" y="605180"/>
              <a:ext cx="1154533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>
                  <a:latin typeface="Cambria" panose="02040503050406030204" pitchFamily="18" charset="0"/>
                </a:rPr>
                <a:t>Hãy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cùng</a:t>
              </a:r>
              <a:r>
                <a:rPr lang="en-US" sz="3600" dirty="0">
                  <a:latin typeface="Cambria" panose="02040503050406030204" pitchFamily="18" charset="0"/>
                </a:rPr>
                <a:t> chia </a:t>
              </a:r>
              <a:r>
                <a:rPr lang="en-US" sz="3600" dirty="0" err="1">
                  <a:latin typeface="Cambria" panose="02040503050406030204" pitchFamily="18" charset="0"/>
                </a:rPr>
                <a:t>sẻ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hình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ảnh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mình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đã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sưu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tầm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và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dán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vào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bảng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nhóm</a:t>
              </a:r>
              <a:r>
                <a:rPr lang="en-US" sz="3600" dirty="0">
                  <a:latin typeface="Cambria" panose="02040503050406030204" pitchFamily="18" charset="0"/>
                </a:rPr>
                <a:t>, chia </a:t>
              </a:r>
              <a:r>
                <a:rPr lang="en-US" sz="3600" dirty="0" err="1">
                  <a:latin typeface="Cambria" panose="02040503050406030204" pitchFamily="18" charset="0"/>
                </a:rPr>
                <a:t>sẻ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về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nội</a:t>
              </a:r>
              <a:r>
                <a:rPr lang="en-US" sz="3600" dirty="0">
                  <a:latin typeface="Cambria" panose="02040503050406030204" pitchFamily="18" charset="0"/>
                </a:rPr>
                <a:t> dung </a:t>
              </a:r>
              <a:r>
                <a:rPr lang="en-US" sz="3600" dirty="0" err="1">
                  <a:latin typeface="Cambria" panose="02040503050406030204" pitchFamily="18" charset="0"/>
                </a:rPr>
                <a:t>bức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ảnh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với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các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bạn</a:t>
              </a:r>
              <a:r>
                <a:rPr lang="en-US" sz="3600" dirty="0">
                  <a:latin typeface="Cambria" panose="020405030504060302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458634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FBA737-1793-E634-BAA3-A06059A5766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778" y="955963"/>
            <a:ext cx="6971651" cy="554874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983B2B4-C6A9-DC91-AAE7-AA237369A0B9}"/>
              </a:ext>
            </a:extLst>
          </p:cNvPr>
          <p:cNvGrpSpPr/>
          <p:nvPr/>
        </p:nvGrpSpPr>
        <p:grpSpPr>
          <a:xfrm>
            <a:off x="221091" y="626668"/>
            <a:ext cx="4583181" cy="2554545"/>
            <a:chOff x="442182" y="1482087"/>
            <a:chExt cx="11749818" cy="255454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AB3F06B-311A-51CC-4FEB-059F3611A98B}"/>
                </a:ext>
              </a:extLst>
            </p:cNvPr>
            <p:cNvSpPr txBox="1"/>
            <p:nvPr/>
          </p:nvSpPr>
          <p:spPr>
            <a:xfrm>
              <a:off x="442182" y="1482087"/>
              <a:ext cx="11749818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dirty="0">
                  <a:ln w="190500">
                    <a:solidFill>
                      <a:srgbClr val="DA4B4F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Apple" panose="02040603050506020204" pitchFamily="18" charset="0"/>
                </a:rPr>
                <a:t>CÁC NHÓM CHIA SẺ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18881FB-7485-AEA3-133C-61C9EE2DA766}"/>
                </a:ext>
              </a:extLst>
            </p:cNvPr>
            <p:cNvSpPr txBox="1"/>
            <p:nvPr/>
          </p:nvSpPr>
          <p:spPr>
            <a:xfrm>
              <a:off x="442182" y="1482087"/>
              <a:ext cx="1174981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dirty="0">
                  <a:solidFill>
                    <a:srgbClr val="EBE762"/>
                  </a:solidFill>
                  <a:latin typeface="SVN-Apple" panose="02040603050506020204" pitchFamily="18" charset="0"/>
                </a:rPr>
                <a:t>CÁC NHÓM CHIA SẺ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3A5E52C-E5C5-322A-81A5-46252491CA1D}"/>
              </a:ext>
            </a:extLst>
          </p:cNvPr>
          <p:cNvSpPr txBox="1"/>
          <p:nvPr/>
        </p:nvSpPr>
        <p:spPr>
          <a:xfrm>
            <a:off x="221091" y="3078039"/>
            <a:ext cx="491368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Cambria" panose="02040503050406030204" pitchFamily="18" charset="0"/>
              </a:rPr>
              <a:t>Các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nhóm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hãy</a:t>
            </a:r>
            <a:r>
              <a:rPr lang="en-US" sz="4000" dirty="0">
                <a:latin typeface="Cambria" panose="02040503050406030204" pitchFamily="18" charset="0"/>
              </a:rPr>
              <a:t> chia </a:t>
            </a:r>
            <a:r>
              <a:rPr lang="en-US" sz="4000" dirty="0" err="1">
                <a:latin typeface="Cambria" panose="02040503050406030204" pitchFamily="18" charset="0"/>
              </a:rPr>
              <a:t>sẻ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những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hình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ảnh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mà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các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thành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viên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trong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nhóm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đã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sưu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tầm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với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cả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lớp</a:t>
            </a:r>
            <a:r>
              <a:rPr lang="en-US" sz="4000" dirty="0">
                <a:latin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483807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3F77EF-19D2-6C13-AEF1-EFE5043CA1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" y="598903"/>
            <a:ext cx="5760720" cy="447896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C999948-28A2-25F2-33D8-06A3F1379D7D}"/>
              </a:ext>
            </a:extLst>
          </p:cNvPr>
          <p:cNvGrpSpPr/>
          <p:nvPr/>
        </p:nvGrpSpPr>
        <p:grpSpPr>
          <a:xfrm>
            <a:off x="684416" y="5498482"/>
            <a:ext cx="4303222" cy="760615"/>
            <a:chOff x="157077" y="519545"/>
            <a:chExt cx="11688559" cy="1371600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F03A79FB-E042-1250-36EE-6D42A0A11759}"/>
                </a:ext>
              </a:extLst>
            </p:cNvPr>
            <p:cNvSpPr/>
            <p:nvPr/>
          </p:nvSpPr>
          <p:spPr>
            <a:xfrm>
              <a:off x="374073" y="519545"/>
              <a:ext cx="11471563" cy="1371600"/>
            </a:xfrm>
            <a:prstGeom prst="roundRect">
              <a:avLst/>
            </a:prstGeom>
            <a:solidFill>
              <a:srgbClr val="E5F8FF"/>
            </a:solidFill>
            <a:ln w="28575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1E5FC9A-4B59-71F1-2CFD-87FE344D5D2C}"/>
                </a:ext>
              </a:extLst>
            </p:cNvPr>
            <p:cNvSpPr txBox="1"/>
            <p:nvPr/>
          </p:nvSpPr>
          <p:spPr>
            <a:xfrm>
              <a:off x="157077" y="605180"/>
              <a:ext cx="115453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>
                  <a:latin typeface="Cambria" panose="02040503050406030204" pitchFamily="18" charset="0"/>
                </a:rPr>
                <a:t>Dân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tộc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Mường</a:t>
              </a:r>
              <a:endParaRPr lang="en-US" sz="3600" dirty="0">
                <a:latin typeface="Cambria" panose="020405030504060302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8EA6388-23FA-FFE3-77E3-D37E5C8AB9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0" r="21212"/>
          <a:stretch/>
        </p:blipFill>
        <p:spPr>
          <a:xfrm>
            <a:off x="6265025" y="663412"/>
            <a:ext cx="5591695" cy="441445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E58780A-6BBB-466C-D1B0-F626DA50F127}"/>
              </a:ext>
            </a:extLst>
          </p:cNvPr>
          <p:cNvGrpSpPr/>
          <p:nvPr/>
        </p:nvGrpSpPr>
        <p:grpSpPr>
          <a:xfrm>
            <a:off x="6759634" y="5344873"/>
            <a:ext cx="4303222" cy="760615"/>
            <a:chOff x="157077" y="519545"/>
            <a:chExt cx="11688559" cy="1371600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EEFCE27F-3425-4640-8461-E6FADA8322C6}"/>
                </a:ext>
              </a:extLst>
            </p:cNvPr>
            <p:cNvSpPr/>
            <p:nvPr/>
          </p:nvSpPr>
          <p:spPr>
            <a:xfrm>
              <a:off x="374073" y="519545"/>
              <a:ext cx="11471563" cy="1371600"/>
            </a:xfrm>
            <a:prstGeom prst="roundRect">
              <a:avLst/>
            </a:prstGeom>
            <a:solidFill>
              <a:srgbClr val="E5F8FF"/>
            </a:solidFill>
            <a:ln w="28575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6DFFD36-22C2-D700-329F-65314B4BF1E1}"/>
                </a:ext>
              </a:extLst>
            </p:cNvPr>
            <p:cNvSpPr txBox="1"/>
            <p:nvPr/>
          </p:nvSpPr>
          <p:spPr>
            <a:xfrm>
              <a:off x="157077" y="605181"/>
              <a:ext cx="11545335" cy="11655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>
                  <a:latin typeface="Cambria" panose="02040503050406030204" pitchFamily="18" charset="0"/>
                </a:rPr>
                <a:t>Dân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tộc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Tày</a:t>
              </a:r>
              <a:endParaRPr lang="en-US" sz="3600" dirty="0"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24465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BBAA380-0954-A126-C609-E2D48A2AA8F9}"/>
              </a:ext>
            </a:extLst>
          </p:cNvPr>
          <p:cNvGrpSpPr/>
          <p:nvPr/>
        </p:nvGrpSpPr>
        <p:grpSpPr>
          <a:xfrm>
            <a:off x="1109032" y="5437612"/>
            <a:ext cx="4303222" cy="760615"/>
            <a:chOff x="157077" y="519545"/>
            <a:chExt cx="11688559" cy="137160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37F864B6-1A65-7301-FE06-00051C6C33FD}"/>
                </a:ext>
              </a:extLst>
            </p:cNvPr>
            <p:cNvSpPr/>
            <p:nvPr/>
          </p:nvSpPr>
          <p:spPr>
            <a:xfrm>
              <a:off x="374073" y="519545"/>
              <a:ext cx="11471563" cy="1371600"/>
            </a:xfrm>
            <a:prstGeom prst="roundRect">
              <a:avLst/>
            </a:prstGeom>
            <a:solidFill>
              <a:srgbClr val="E5F8FF"/>
            </a:solidFill>
            <a:ln w="28575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1B30906-51FF-03E8-001E-5631051EBCD5}"/>
                </a:ext>
              </a:extLst>
            </p:cNvPr>
            <p:cNvSpPr txBox="1"/>
            <p:nvPr/>
          </p:nvSpPr>
          <p:spPr>
            <a:xfrm>
              <a:off x="157077" y="605181"/>
              <a:ext cx="11545335" cy="11655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>
                  <a:latin typeface="Cambria" panose="02040503050406030204" pitchFamily="18" charset="0"/>
                </a:rPr>
                <a:t>Dân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tộc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H’mông</a:t>
              </a:r>
              <a:endParaRPr lang="en-US" sz="3600" dirty="0">
                <a:latin typeface="Cambria" panose="02040503050406030204" pitchFamily="18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0D0E1433-6E1B-866F-4964-613F7805C0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507" t="1728"/>
          <a:stretch/>
        </p:blipFill>
        <p:spPr>
          <a:xfrm>
            <a:off x="419578" y="858552"/>
            <a:ext cx="5429598" cy="45315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56F7B7A-BEFE-C91D-A3D6-123E6CBAFB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0" r="12420" b="1"/>
          <a:stretch/>
        </p:blipFill>
        <p:spPr>
          <a:xfrm>
            <a:off x="6175889" y="922114"/>
            <a:ext cx="5751273" cy="435897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CA0FD5B-DF53-E278-E46D-F3019536EDA7}"/>
              </a:ext>
            </a:extLst>
          </p:cNvPr>
          <p:cNvGrpSpPr/>
          <p:nvPr/>
        </p:nvGrpSpPr>
        <p:grpSpPr>
          <a:xfrm>
            <a:off x="6779745" y="5504407"/>
            <a:ext cx="4640923" cy="1247818"/>
            <a:chOff x="157077" y="519545"/>
            <a:chExt cx="11688559" cy="2250162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F6BF409B-5E46-7940-D8B2-902D12EC66A4}"/>
                </a:ext>
              </a:extLst>
            </p:cNvPr>
            <p:cNvSpPr/>
            <p:nvPr/>
          </p:nvSpPr>
          <p:spPr>
            <a:xfrm>
              <a:off x="374073" y="519545"/>
              <a:ext cx="11471563" cy="1371600"/>
            </a:xfrm>
            <a:prstGeom prst="roundRect">
              <a:avLst/>
            </a:prstGeom>
            <a:solidFill>
              <a:srgbClr val="E5F8FF"/>
            </a:solidFill>
            <a:ln w="28575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92D9FC4-2E66-2A80-6EA6-7D2E6DE44B77}"/>
                </a:ext>
              </a:extLst>
            </p:cNvPr>
            <p:cNvSpPr txBox="1"/>
            <p:nvPr/>
          </p:nvSpPr>
          <p:spPr>
            <a:xfrm>
              <a:off x="157077" y="605181"/>
              <a:ext cx="11545335" cy="21645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>
                  <a:latin typeface="Cambria" panose="02040503050406030204" pitchFamily="18" charset="0"/>
                </a:rPr>
                <a:t>Dân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tộc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H’mông</a:t>
              </a:r>
              <a:r>
                <a:rPr lang="en-US" sz="3600" dirty="0">
                  <a:latin typeface="Cambria" panose="02040503050406030204" pitchFamily="18" charset="0"/>
                </a:rPr>
                <a:t> (</a:t>
              </a:r>
              <a:r>
                <a:rPr lang="en-US" sz="3600" dirty="0" err="1">
                  <a:latin typeface="Cambria" panose="02040503050406030204" pitchFamily="18" charset="0"/>
                </a:rPr>
                <a:t>đen</a:t>
              </a:r>
              <a:r>
                <a:rPr lang="en-US" sz="3600" dirty="0">
                  <a:latin typeface="Cambria" panose="02040503050406030204" pitchFamily="18" charset="0"/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355882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1E3E7933-DEA8-05D9-0BC3-576FED35C6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446"/>
          <a:stretch/>
        </p:blipFill>
        <p:spPr>
          <a:xfrm>
            <a:off x="0" y="4683860"/>
            <a:ext cx="3474720" cy="2174140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9C5E3D17-BEF2-444D-5236-0527FFD1F0B9}"/>
              </a:ext>
            </a:extLst>
          </p:cNvPr>
          <p:cNvSpPr/>
          <p:nvPr/>
        </p:nvSpPr>
        <p:spPr>
          <a:xfrm>
            <a:off x="3731821" y="742412"/>
            <a:ext cx="4307440" cy="621208"/>
          </a:xfrm>
          <a:prstGeom prst="roundRect">
            <a:avLst>
              <a:gd name="adj" fmla="val 50000"/>
            </a:avLst>
          </a:prstGeom>
          <a:solidFill>
            <a:srgbClr val="DA4B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阿里巴巴普惠体"/>
              </a:rPr>
              <a:t>Yêu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阿里巴巴普惠体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阿里巴巴普惠体"/>
              </a:rPr>
              <a:t>cầu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阿里巴巴普惠体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阿里巴巴普惠体"/>
              </a:rPr>
              <a:t>cần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阿里巴巴普惠体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阿里巴巴普惠体"/>
              </a:rPr>
              <a:t>đạt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阿里巴巴普惠体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CB20A5D9-387A-D52F-8AD5-EB745C7B136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09" r="27097" b="52982"/>
          <a:stretch/>
        </p:blipFill>
        <p:spPr>
          <a:xfrm flipH="1">
            <a:off x="1285378" y="491953"/>
            <a:ext cx="1110770" cy="73108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FEB308DE-3858-1BFD-D69C-ABBE3ACEFBE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25" t="46026" r="1265" b="24046"/>
          <a:stretch/>
        </p:blipFill>
        <p:spPr>
          <a:xfrm>
            <a:off x="10236142" y="994561"/>
            <a:ext cx="1596796" cy="18365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0327518-EDBD-3091-2460-5AA93ED561ED}"/>
              </a:ext>
            </a:extLst>
          </p:cNvPr>
          <p:cNvSpPr txBox="1"/>
          <p:nvPr/>
        </p:nvSpPr>
        <p:spPr>
          <a:xfrm>
            <a:off x="920209" y="1504197"/>
            <a:ext cx="10351581" cy="3416320"/>
          </a:xfrm>
          <a:prstGeom prst="rect">
            <a:avLst/>
          </a:prstGeom>
          <a:solidFill>
            <a:srgbClr val="F9E3E4"/>
          </a:solidFill>
        </p:spPr>
        <p:txBody>
          <a:bodyPr wrap="square" rtlCol="0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3600" b="1" dirty="0" err="1">
                <a:latin typeface="Cambria" panose="02040503050406030204" pitchFamily="18" charset="0"/>
              </a:rPr>
              <a:t>Kể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được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tên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một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dân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tộc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sinh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sống</a:t>
            </a:r>
            <a:r>
              <a:rPr lang="en-US" sz="3600" b="1" dirty="0">
                <a:latin typeface="Cambria" panose="02040503050406030204" pitchFamily="18" charset="0"/>
              </a:rPr>
              <a:t> ở </a:t>
            </a:r>
            <a:r>
              <a:rPr lang="en-US" sz="3600" b="1" dirty="0" err="1">
                <a:latin typeface="Cambria" panose="02040503050406030204" pitchFamily="18" charset="0"/>
              </a:rPr>
              <a:t>vùng</a:t>
            </a:r>
            <a:r>
              <a:rPr lang="en-US" sz="3600" b="1" dirty="0">
                <a:latin typeface="Cambria" panose="02040503050406030204" pitchFamily="18" charset="0"/>
              </a:rPr>
              <a:t> Trung du </a:t>
            </a:r>
            <a:r>
              <a:rPr lang="en-US" sz="3600" b="1" dirty="0" err="1">
                <a:latin typeface="Cambria" panose="02040503050406030204" pitchFamily="18" charset="0"/>
              </a:rPr>
              <a:t>và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miền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núi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Bắc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Bộ</a:t>
            </a:r>
            <a:r>
              <a:rPr lang="en-US" sz="3600" b="1" dirty="0">
                <a:latin typeface="Cambria" panose="02040503050406030204" pitchFamily="18" charset="0"/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en-US" sz="3600" b="1" dirty="0" err="1">
                <a:latin typeface="Cambria" panose="02040503050406030204" pitchFamily="18" charset="0"/>
              </a:rPr>
              <a:t>Nhận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xét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được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một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cách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đơn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giản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về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sự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phân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bố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dân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cư</a:t>
            </a:r>
            <a:r>
              <a:rPr lang="en-US" sz="3600" b="1" dirty="0">
                <a:latin typeface="Cambria" panose="02040503050406030204" pitchFamily="18" charset="0"/>
              </a:rPr>
              <a:t> ở </a:t>
            </a:r>
            <a:r>
              <a:rPr lang="en-US" sz="3600" b="1" dirty="0" err="1">
                <a:latin typeface="Cambria" panose="02040503050406030204" pitchFamily="18" charset="0"/>
              </a:rPr>
              <a:t>vùng</a:t>
            </a:r>
            <a:r>
              <a:rPr lang="en-US" sz="3600" b="1" dirty="0">
                <a:latin typeface="Cambria" panose="02040503050406030204" pitchFamily="18" charset="0"/>
              </a:rPr>
              <a:t> Trung du </a:t>
            </a:r>
            <a:r>
              <a:rPr lang="en-US" sz="3600" b="1" dirty="0" err="1">
                <a:latin typeface="Cambria" panose="02040503050406030204" pitchFamily="18" charset="0"/>
              </a:rPr>
              <a:t>và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miền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núi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Bắc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Bộ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thông</a:t>
            </a:r>
            <a:r>
              <a:rPr lang="en-US" sz="3600" b="1" dirty="0">
                <a:latin typeface="Cambria" panose="02040503050406030204" pitchFamily="18" charset="0"/>
              </a:rPr>
              <a:t> qua </a:t>
            </a:r>
            <a:r>
              <a:rPr lang="en-US" sz="3600" b="1" dirty="0" err="1">
                <a:latin typeface="Cambria" panose="02040503050406030204" pitchFamily="18" charset="0"/>
              </a:rPr>
              <a:t>lược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đồ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phân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bố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dân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cư</a:t>
            </a:r>
            <a:r>
              <a:rPr lang="en-US" sz="3600" b="1" dirty="0">
                <a:latin typeface="Cambria" panose="02040503050406030204" pitchFamily="18" charset="0"/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en-US" sz="3600" b="1" dirty="0" err="1">
                <a:latin typeface="Cambria" panose="02040503050406030204" pitchFamily="18" charset="0"/>
              </a:rPr>
              <a:t>Kể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được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một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cách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thức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khai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thác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tự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nhiên</a:t>
            </a:r>
            <a:r>
              <a:rPr lang="en-US" sz="3600" b="1" dirty="0"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AD7849FD-E668-2023-1F0D-5EECC78CF8E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940" y="3212357"/>
            <a:ext cx="3721063" cy="3721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1767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EC8769-D438-C92B-BFE1-EEA663EAF7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" y="666750"/>
            <a:ext cx="8286750" cy="55245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C4CCBBD-A9E8-F282-741B-189D34310121}"/>
              </a:ext>
            </a:extLst>
          </p:cNvPr>
          <p:cNvGrpSpPr/>
          <p:nvPr/>
        </p:nvGrpSpPr>
        <p:grpSpPr>
          <a:xfrm>
            <a:off x="8680739" y="3005811"/>
            <a:ext cx="3340330" cy="846377"/>
            <a:chOff x="157077" y="519545"/>
            <a:chExt cx="11688559" cy="1371600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9B070EDA-42C8-BEE0-0C21-BA3B1853FCEF}"/>
                </a:ext>
              </a:extLst>
            </p:cNvPr>
            <p:cNvSpPr/>
            <p:nvPr/>
          </p:nvSpPr>
          <p:spPr>
            <a:xfrm>
              <a:off x="374073" y="519545"/>
              <a:ext cx="11471563" cy="1371600"/>
            </a:xfrm>
            <a:prstGeom prst="roundRect">
              <a:avLst/>
            </a:prstGeom>
            <a:solidFill>
              <a:srgbClr val="E5F8FF"/>
            </a:solidFill>
            <a:ln w="28575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64B0820-CFF1-C36F-FE3A-5986BD7B5BB3}"/>
                </a:ext>
              </a:extLst>
            </p:cNvPr>
            <p:cNvSpPr txBox="1"/>
            <p:nvPr/>
          </p:nvSpPr>
          <p:spPr>
            <a:xfrm>
              <a:off x="157077" y="605182"/>
              <a:ext cx="11545335" cy="1047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>
                  <a:latin typeface="Cambria" panose="02040503050406030204" pitchFamily="18" charset="0"/>
                </a:rPr>
                <a:t>Dân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tộc</a:t>
              </a:r>
              <a:r>
                <a:rPr lang="en-US" sz="3600" dirty="0">
                  <a:latin typeface="Cambria" panose="02040503050406030204" pitchFamily="18" charset="0"/>
                </a:rPr>
                <a:t> Dao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797643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44932AF-4F4E-E5B8-3C0F-F1F8145866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764" y="384463"/>
            <a:ext cx="8118764" cy="608907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DC6360E-C3E1-6741-CF9A-1BCB2DE705CA}"/>
              </a:ext>
            </a:extLst>
          </p:cNvPr>
          <p:cNvGrpSpPr/>
          <p:nvPr/>
        </p:nvGrpSpPr>
        <p:grpSpPr>
          <a:xfrm>
            <a:off x="8998528" y="3005810"/>
            <a:ext cx="3193472" cy="846377"/>
            <a:chOff x="157077" y="519545"/>
            <a:chExt cx="11688559" cy="1371600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5B7C2C6C-ACAD-FA61-9135-CAE4E64057E9}"/>
                </a:ext>
              </a:extLst>
            </p:cNvPr>
            <p:cNvSpPr/>
            <p:nvPr/>
          </p:nvSpPr>
          <p:spPr>
            <a:xfrm>
              <a:off x="374073" y="519545"/>
              <a:ext cx="11471563" cy="1371600"/>
            </a:xfrm>
            <a:prstGeom prst="roundRect">
              <a:avLst/>
            </a:prstGeom>
            <a:solidFill>
              <a:srgbClr val="E5F8FF"/>
            </a:solidFill>
            <a:ln w="28575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3B6F669-F0F2-9C00-64FB-0ED5DFF405F1}"/>
                </a:ext>
              </a:extLst>
            </p:cNvPr>
            <p:cNvSpPr txBox="1"/>
            <p:nvPr/>
          </p:nvSpPr>
          <p:spPr>
            <a:xfrm>
              <a:off x="157077" y="605182"/>
              <a:ext cx="11545335" cy="1047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>
                  <a:latin typeface="Cambria" panose="02040503050406030204" pitchFamily="18" charset="0"/>
                </a:rPr>
                <a:t>Dân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tộc</a:t>
              </a:r>
              <a:r>
                <a:rPr lang="en-US" sz="3600" dirty="0">
                  <a:latin typeface="Cambria" panose="02040503050406030204" pitchFamily="18" charset="0"/>
                </a:rPr>
                <a:t> Thái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575581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1E3E7933-DEA8-05D9-0BC3-576FED35C6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446"/>
          <a:stretch/>
        </p:blipFill>
        <p:spPr>
          <a:xfrm>
            <a:off x="0" y="4683860"/>
            <a:ext cx="3474720" cy="217414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CB20A5D9-387A-D52F-8AD5-EB745C7B136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09" r="27097" b="52982"/>
          <a:stretch/>
        </p:blipFill>
        <p:spPr>
          <a:xfrm flipH="1">
            <a:off x="1285378" y="491953"/>
            <a:ext cx="1110770" cy="73108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FEB308DE-3858-1BFD-D69C-ABBE3ACEFBE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25" t="46026" r="1265" b="24046"/>
          <a:stretch/>
        </p:blipFill>
        <p:spPr>
          <a:xfrm>
            <a:off x="9100069" y="200069"/>
            <a:ext cx="1596796" cy="183655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B79099E-C5B5-61CD-C1DF-6CA8CB0572A1}"/>
              </a:ext>
            </a:extLst>
          </p:cNvPr>
          <p:cNvGrpSpPr/>
          <p:nvPr/>
        </p:nvGrpSpPr>
        <p:grpSpPr>
          <a:xfrm>
            <a:off x="1027650" y="2216236"/>
            <a:ext cx="10448332" cy="2784762"/>
            <a:chOff x="374073" y="448292"/>
            <a:chExt cx="11545337" cy="1442853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8AD2A20E-8213-92C7-79E4-96AB5C7A78F0}"/>
                </a:ext>
              </a:extLst>
            </p:cNvPr>
            <p:cNvSpPr/>
            <p:nvPr/>
          </p:nvSpPr>
          <p:spPr>
            <a:xfrm>
              <a:off x="374073" y="519545"/>
              <a:ext cx="11471563" cy="1371600"/>
            </a:xfrm>
            <a:prstGeom prst="roundRect">
              <a:avLst/>
            </a:prstGeom>
            <a:solidFill>
              <a:srgbClr val="F9E3E4"/>
            </a:solidFill>
            <a:ln w="28575">
              <a:solidFill>
                <a:srgbClr val="F25049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BF98C73-9C76-0085-6D1A-3F3DF70EA16D}"/>
                </a:ext>
              </a:extLst>
            </p:cNvPr>
            <p:cNvSpPr txBox="1"/>
            <p:nvPr/>
          </p:nvSpPr>
          <p:spPr>
            <a:xfrm>
              <a:off x="374073" y="448292"/>
              <a:ext cx="11545337" cy="13943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6000" dirty="0">
                  <a:latin typeface="Cambria" panose="02040503050406030204" pitchFamily="18" charset="0"/>
                </a:rPr>
                <a:t>Chia </a:t>
              </a:r>
              <a:r>
                <a:rPr lang="en-US" sz="6000" dirty="0" err="1">
                  <a:latin typeface="Cambria" panose="02040503050406030204" pitchFamily="18" charset="0"/>
                </a:rPr>
                <a:t>sẻ</a:t>
              </a:r>
              <a:r>
                <a:rPr lang="en-US" sz="6000" dirty="0">
                  <a:latin typeface="Cambria" panose="02040503050406030204" pitchFamily="18" charset="0"/>
                </a:rPr>
                <a:t> </a:t>
              </a:r>
              <a:r>
                <a:rPr lang="en-US" sz="6000" dirty="0" err="1">
                  <a:latin typeface="Cambria" panose="02040503050406030204" pitchFamily="18" charset="0"/>
                </a:rPr>
                <a:t>bài</a:t>
              </a:r>
              <a:r>
                <a:rPr lang="en-US" sz="6000" dirty="0">
                  <a:latin typeface="Cambria" panose="02040503050406030204" pitchFamily="18" charset="0"/>
                </a:rPr>
                <a:t> </a:t>
              </a:r>
              <a:r>
                <a:rPr lang="en-US" sz="6000" dirty="0" err="1">
                  <a:latin typeface="Cambria" panose="02040503050406030204" pitchFamily="18" charset="0"/>
                </a:rPr>
                <a:t>học</a:t>
              </a:r>
              <a:r>
                <a:rPr lang="en-US" sz="6000" dirty="0">
                  <a:latin typeface="Cambria" panose="02040503050406030204" pitchFamily="18" charset="0"/>
                </a:rPr>
                <a:t> </a:t>
              </a:r>
              <a:r>
                <a:rPr lang="en-US" sz="6000" dirty="0" err="1">
                  <a:latin typeface="Cambria" panose="02040503050406030204" pitchFamily="18" charset="0"/>
                </a:rPr>
                <a:t>với</a:t>
              </a:r>
              <a:r>
                <a:rPr lang="en-US" sz="6000" dirty="0">
                  <a:latin typeface="Cambria" panose="02040503050406030204" pitchFamily="18" charset="0"/>
                </a:rPr>
                <a:t> </a:t>
              </a:r>
              <a:r>
                <a:rPr lang="en-US" sz="6000" dirty="0" err="1">
                  <a:latin typeface="Cambria" panose="02040503050406030204" pitchFamily="18" charset="0"/>
                </a:rPr>
                <a:t>người</a:t>
              </a:r>
              <a:r>
                <a:rPr lang="en-US" sz="6000" dirty="0">
                  <a:latin typeface="Cambria" panose="02040503050406030204" pitchFamily="18" charset="0"/>
                </a:rPr>
                <a:t> </a:t>
              </a:r>
              <a:r>
                <a:rPr lang="en-US" sz="6000" dirty="0" err="1">
                  <a:latin typeface="Cambria" panose="02040503050406030204" pitchFamily="18" charset="0"/>
                </a:rPr>
                <a:t>thân</a:t>
              </a:r>
              <a:r>
                <a:rPr lang="en-US" sz="6000" dirty="0">
                  <a:latin typeface="Cambria" panose="02040503050406030204" pitchFamily="18" charset="0"/>
                </a:rPr>
                <a:t>.</a:t>
              </a:r>
            </a:p>
            <a:p>
              <a:pPr algn="ctr">
                <a:lnSpc>
                  <a:spcPct val="150000"/>
                </a:lnSpc>
              </a:pPr>
              <a:r>
                <a:rPr lang="en-US" sz="6000" dirty="0" err="1">
                  <a:latin typeface="Cambria" panose="02040503050406030204" pitchFamily="18" charset="0"/>
                </a:rPr>
                <a:t>Chuẩn</a:t>
              </a:r>
              <a:r>
                <a:rPr lang="en-US" sz="6000" dirty="0">
                  <a:latin typeface="Cambria" panose="02040503050406030204" pitchFamily="18" charset="0"/>
                </a:rPr>
                <a:t> </a:t>
              </a:r>
              <a:r>
                <a:rPr lang="en-US" sz="6000" dirty="0" err="1">
                  <a:latin typeface="Cambria" panose="02040503050406030204" pitchFamily="18" charset="0"/>
                </a:rPr>
                <a:t>bị</a:t>
              </a:r>
              <a:r>
                <a:rPr lang="en-US" sz="6000" dirty="0">
                  <a:latin typeface="Cambria" panose="02040503050406030204" pitchFamily="18" charset="0"/>
                </a:rPr>
                <a:t> </a:t>
              </a:r>
              <a:r>
                <a:rPr lang="en-US" sz="6000" dirty="0" err="1">
                  <a:latin typeface="Cambria" panose="02040503050406030204" pitchFamily="18" charset="0"/>
                </a:rPr>
                <a:t>bài</a:t>
              </a:r>
              <a:r>
                <a:rPr lang="en-US" sz="6000" dirty="0">
                  <a:latin typeface="Cambria" panose="02040503050406030204" pitchFamily="18" charset="0"/>
                </a:rPr>
                <a:t> </a:t>
              </a:r>
              <a:r>
                <a:rPr lang="en-US" sz="6000" dirty="0" err="1">
                  <a:latin typeface="Cambria" panose="02040503050406030204" pitchFamily="18" charset="0"/>
                </a:rPr>
                <a:t>mới</a:t>
              </a:r>
              <a:r>
                <a:rPr lang="en-US" sz="6000" dirty="0">
                  <a:latin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7B42179C-A6AB-BC57-BCDE-93CA4C958E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3229" y="-316332"/>
            <a:ext cx="5310076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1568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2A12B43C-8C01-4957-FFD3-52650F3529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792" y="1621112"/>
            <a:ext cx="5236888" cy="5236888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AD7849FD-E668-2023-1F0D-5EECC78CF8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9614" y="2847906"/>
            <a:ext cx="4382235" cy="438223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1E3E7933-DEA8-05D9-0BC3-576FED35C6B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446"/>
          <a:stretch/>
        </p:blipFill>
        <p:spPr>
          <a:xfrm>
            <a:off x="0" y="4784196"/>
            <a:ext cx="3474720" cy="2174140"/>
          </a:xfrm>
          <a:prstGeom prst="rect">
            <a:avLst/>
          </a:prstGeom>
        </p:spPr>
      </p:pic>
      <p:pic>
        <p:nvPicPr>
          <p:cNvPr id="71" name="图片 70">
            <a:extLst>
              <a:ext uri="{FF2B5EF4-FFF2-40B4-BE49-F238E27FC236}">
                <a16:creationId xmlns:a16="http://schemas.microsoft.com/office/drawing/2014/main" id="{6C81C2D1-7FEB-7A36-AFBF-91B10C40338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09" r="27097" b="52982"/>
          <a:stretch/>
        </p:blipFill>
        <p:spPr>
          <a:xfrm flipH="1">
            <a:off x="1285378" y="491953"/>
            <a:ext cx="1110770" cy="731089"/>
          </a:xfrm>
          <a:prstGeom prst="rect">
            <a:avLst/>
          </a:prstGeom>
        </p:spPr>
      </p:pic>
      <p:pic>
        <p:nvPicPr>
          <p:cNvPr id="72" name="图片 71">
            <a:extLst>
              <a:ext uri="{FF2B5EF4-FFF2-40B4-BE49-F238E27FC236}">
                <a16:creationId xmlns:a16="http://schemas.microsoft.com/office/drawing/2014/main" id="{1011A3B5-57AC-2A1B-9B0A-775F1B64FA8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25" t="46026" r="1265" b="24046"/>
          <a:stretch/>
        </p:blipFill>
        <p:spPr>
          <a:xfrm>
            <a:off x="9645604" y="1902488"/>
            <a:ext cx="1596796" cy="18365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7F6F731-E365-1572-87D7-DFBDF53EF3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8" y="-11982"/>
            <a:ext cx="1670559" cy="15967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98C0F27-4EEF-9EE1-0D76-1CE3A73EFD0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55937" y="541086"/>
            <a:ext cx="6261019" cy="6628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E0AEB28-7754-5F30-8A37-BAD27DACF56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8812" y="655037"/>
            <a:ext cx="9853271" cy="554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1120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1E3E7933-DEA8-05D9-0BC3-576FED35C6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446"/>
          <a:stretch/>
        </p:blipFill>
        <p:spPr>
          <a:xfrm>
            <a:off x="0" y="4683860"/>
            <a:ext cx="3474720" cy="217414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CB20A5D9-387A-D52F-8AD5-EB745C7B136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09" r="27097" b="52982"/>
          <a:stretch/>
        </p:blipFill>
        <p:spPr>
          <a:xfrm flipH="1">
            <a:off x="1285378" y="491953"/>
            <a:ext cx="1110770" cy="73108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FEB308DE-3858-1BFD-D69C-ABBE3ACEFBE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25" t="46026" r="1265" b="24046"/>
          <a:stretch/>
        </p:blipFill>
        <p:spPr>
          <a:xfrm>
            <a:off x="9100069" y="200069"/>
            <a:ext cx="1596796" cy="1836550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AB6B61C6-90B7-631B-D31F-4A9769C9240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780" y="1738297"/>
            <a:ext cx="5595502" cy="559550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034A964-E7B8-BE9D-FC7C-2229C53C57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5378" y="-179469"/>
            <a:ext cx="9992210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593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731128" y="588254"/>
            <a:ext cx="6790295" cy="867946"/>
            <a:chOff x="891092" y="916590"/>
            <a:chExt cx="10531413" cy="1660338"/>
          </a:xfrm>
        </p:grpSpPr>
        <p:sp>
          <p:nvSpPr>
            <p:cNvPr id="3" name="Rounded Rectangle 2"/>
            <p:cNvSpPr/>
            <p:nvPr/>
          </p:nvSpPr>
          <p:spPr>
            <a:xfrm>
              <a:off x="891092" y="916590"/>
              <a:ext cx="10531413" cy="1660338"/>
            </a:xfrm>
            <a:prstGeom prst="roundRect">
              <a:avLst/>
            </a:prstGeom>
            <a:solidFill>
              <a:srgbClr val="99FF66"/>
            </a:solidFill>
            <a:ln w="19050"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1023460" y="946455"/>
              <a:ext cx="10257401" cy="13541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i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c</a:t>
              </a:r>
              <a:r>
                <a:rPr kumimoji="0" lang="en-US" sz="4000" b="1" i="1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) Khai thác</a:t>
              </a:r>
              <a:r>
                <a:rPr kumimoji="0" lang="en-US" sz="4000" b="1" i="1" u="none" strike="noStrike" kern="1200" cap="none" spc="0" normalizeH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khoáng sản</a:t>
              </a:r>
              <a:endParaRPr kumimoji="0" lang="en-US" sz="4000" b="1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70601" y="1880476"/>
            <a:ext cx="10795975" cy="4312506"/>
            <a:chOff x="749449" y="875643"/>
            <a:chExt cx="10691167" cy="2385510"/>
          </a:xfrm>
        </p:grpSpPr>
        <p:sp>
          <p:nvSpPr>
            <p:cNvPr id="6" name="Rounded Rectangle 5"/>
            <p:cNvSpPr/>
            <p:nvPr/>
          </p:nvSpPr>
          <p:spPr>
            <a:xfrm>
              <a:off x="749449" y="875643"/>
              <a:ext cx="10691167" cy="238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1023460" y="946455"/>
              <a:ext cx="10257401" cy="21792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609585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Đọc thông tin và quan sát hình 6, em hãy:</a:t>
              </a:r>
            </a:p>
            <a:p>
              <a:pPr marL="0" marR="0" lvl="0" indent="0" algn="just" defTabSz="609585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   </a:t>
              </a: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- Xác</a:t>
              </a:r>
              <a:r>
                <a:rPr kumimoji="0" lang="en-US" sz="4000" b="1" i="0" u="none" strike="noStrike" kern="1200" cap="none" spc="0" normalizeH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định trên lược đồ một số mỏ khoáng sản ở vùng Trung du và miền núi Bắc Bộ.</a:t>
              </a:r>
            </a:p>
            <a:p>
              <a:pPr marL="0" marR="0" lvl="0" indent="0" algn="just" defTabSz="609585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baseline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   -</a:t>
              </a:r>
              <a:r>
                <a:rPr lang="en-US" sz="4000" b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Kể tên một số sản phẩm có nguồn gốc từ khoáng sản của vùng Trung du và miền núi Bắc Bộ.</a:t>
              </a: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8684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069910" y="467312"/>
            <a:ext cx="8168599" cy="779597"/>
            <a:chOff x="749449" y="875643"/>
            <a:chExt cx="10691167" cy="2385510"/>
          </a:xfrm>
        </p:grpSpPr>
        <p:sp>
          <p:nvSpPr>
            <p:cNvPr id="3" name="Rounded Rectangle 2"/>
            <p:cNvSpPr/>
            <p:nvPr/>
          </p:nvSpPr>
          <p:spPr>
            <a:xfrm>
              <a:off x="749449" y="875643"/>
              <a:ext cx="10691167" cy="238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1023460" y="946456"/>
              <a:ext cx="10257401" cy="21660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Đọc thông tin</a:t>
              </a:r>
              <a:r>
                <a:rPr kumimoji="0" lang="en-US" sz="4000" b="1" i="0" u="none" strike="noStrike" kern="1200" cap="none" spc="0" normalizeH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sgk/ trang 26, 27</a:t>
              </a: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401781" y="1460296"/>
            <a:ext cx="11152909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585">
              <a:spcBef>
                <a:spcPts val="1200"/>
              </a:spcBef>
            </a:pP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     Khai thác khoáng sản là hoạt động kinh tế quan trọng của vùng Trung du và miền núi Bắc Bộ.</a:t>
            </a:r>
          </a:p>
          <a:p>
            <a:pPr algn="just" defTabSz="609585">
              <a:spcBef>
                <a:spcPts val="1200"/>
              </a:spcBef>
            </a:pP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     Khoáng sản khai thác được dùng làm nguyên liệu cho nhiều ngành công nghiệp: than cho sản xuất điện, các khoáng sản kim loại để luyện kim, a-pa-tít để sản xuất phân lân, đá vôi làm vật liệu xây dựng,… Khoáng sản được khai thác ở các mỏ, sau đó vận chuyển đến nhà máy để chế biến.</a:t>
            </a:r>
          </a:p>
        </p:txBody>
      </p:sp>
    </p:spTree>
    <p:extLst>
      <p:ext uri="{BB962C8B-B14F-4D97-AF65-F5344CB8AC3E}">
        <p14:creationId xmlns:p14="http://schemas.microsoft.com/office/powerpoint/2010/main" val="3020388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>
            <a:fillRect/>
          </a:stretch>
        </p:blipFill>
        <p:spPr>
          <a:xfrm>
            <a:off x="1187912" y="324946"/>
            <a:ext cx="9743325" cy="58818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4566" y="6151416"/>
            <a:ext cx="108655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latin typeface="Cambria" panose="02040503050406030204" pitchFamily="18" charset="0"/>
                <a:ea typeface="Cambria" panose="02040503050406030204" pitchFamily="18" charset="0"/>
              </a:rPr>
              <a:t>Hình 6: </a:t>
            </a:r>
            <a:r>
              <a:rPr lang="en-US" sz="2000">
                <a:latin typeface="Cambria" panose="02040503050406030204" pitchFamily="18" charset="0"/>
                <a:ea typeface="Cambria" panose="02040503050406030204" pitchFamily="18" charset="0"/>
              </a:rPr>
              <a:t>Lược đồ một số nhà máy thủy điện và mỏ khoáng sản ở vùng Trung du và miền núi Bắc Bộ.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085793" y="52692"/>
            <a:ext cx="10242087" cy="1077218"/>
            <a:chOff x="891092" y="787431"/>
            <a:chExt cx="10531413" cy="2060666"/>
          </a:xfrm>
        </p:grpSpPr>
        <p:sp>
          <p:nvSpPr>
            <p:cNvPr id="11" name="Rounded Rectangle 10"/>
            <p:cNvSpPr/>
            <p:nvPr/>
          </p:nvSpPr>
          <p:spPr>
            <a:xfrm>
              <a:off x="891092" y="916588"/>
              <a:ext cx="10531413" cy="1923892"/>
            </a:xfrm>
            <a:prstGeom prst="roundRect">
              <a:avLst/>
            </a:prstGeom>
            <a:solidFill>
              <a:srgbClr val="99FF66"/>
            </a:solidFill>
            <a:ln w="19050"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023459" y="787431"/>
              <a:ext cx="10257401" cy="20606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609585">
                <a:spcBef>
                  <a:spcPts val="600"/>
                </a:spcBef>
                <a:defRPr/>
              </a:pPr>
              <a:r>
                <a:rPr lang="en-US" sz="32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Xác định trên lược đồ một số mỏ khoáng sản ở vùng Trung du và miền núi Bắc Bộ.</a:t>
              </a:r>
            </a:p>
          </p:txBody>
        </p:sp>
      </p:grpSp>
      <p:sp>
        <p:nvSpPr>
          <p:cNvPr id="14" name="Oval 13"/>
          <p:cNvSpPr/>
          <p:nvPr/>
        </p:nvSpPr>
        <p:spPr>
          <a:xfrm>
            <a:off x="2355274" y="2646213"/>
            <a:ext cx="1523998" cy="595747"/>
          </a:xfrm>
          <a:prstGeom prst="ellipse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3782292" y="3560618"/>
            <a:ext cx="1246909" cy="783618"/>
          </a:xfrm>
          <a:prstGeom prst="ellipse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5131319" y="3241960"/>
            <a:ext cx="528265" cy="318658"/>
          </a:xfrm>
          <a:prstGeom prst="ellipse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 rot="19025624">
            <a:off x="3831091" y="1511375"/>
            <a:ext cx="720758" cy="1375074"/>
          </a:xfrm>
          <a:prstGeom prst="ellipse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5851603" y="2945923"/>
            <a:ext cx="701443" cy="498776"/>
          </a:xfrm>
          <a:prstGeom prst="ellipse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6647929" y="2812472"/>
            <a:ext cx="1308783" cy="890398"/>
          </a:xfrm>
          <a:prstGeom prst="ellipse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8171775" y="3389278"/>
            <a:ext cx="612008" cy="379161"/>
          </a:xfrm>
          <a:prstGeom prst="ellipse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8171775" y="3832645"/>
            <a:ext cx="1519015" cy="614655"/>
          </a:xfrm>
          <a:prstGeom prst="ellipse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7225931" y="1995055"/>
            <a:ext cx="546469" cy="440268"/>
          </a:xfrm>
          <a:prstGeom prst="ellipse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 rot="18714261">
            <a:off x="7447606" y="1039095"/>
            <a:ext cx="546469" cy="1016449"/>
          </a:xfrm>
          <a:prstGeom prst="ellipse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6727163" y="1275244"/>
            <a:ext cx="467866" cy="328801"/>
          </a:xfrm>
          <a:prstGeom prst="ellipse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5507957" y="1205966"/>
            <a:ext cx="467866" cy="328801"/>
          </a:xfrm>
          <a:prstGeom prst="ellipse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299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42892" y="481166"/>
            <a:ext cx="10795975" cy="2067006"/>
            <a:chOff x="749449" y="875643"/>
            <a:chExt cx="10691167" cy="1143387"/>
          </a:xfrm>
        </p:grpSpPr>
        <p:sp>
          <p:nvSpPr>
            <p:cNvPr id="3" name="Rounded Rectangle 2"/>
            <p:cNvSpPr/>
            <p:nvPr/>
          </p:nvSpPr>
          <p:spPr>
            <a:xfrm>
              <a:off x="749449" y="875643"/>
              <a:ext cx="10691167" cy="114338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1023460" y="931127"/>
              <a:ext cx="10257401" cy="10725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609585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baseline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-</a:t>
              </a:r>
              <a:r>
                <a:rPr lang="en-US" sz="4000" b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Kể tên một số sản phẩm có nguồn gốc từ khoáng sản của vùng Trung du và miền núi Bắc Bộ.</a:t>
              </a: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642892" y="2873460"/>
            <a:ext cx="1115290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585">
              <a:spcBef>
                <a:spcPts val="1200"/>
              </a:spcBef>
            </a:pP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Khoáng sản khai thác được dùng làm nguyên liệu cho nhiều ngành công nghiệp: </a:t>
            </a:r>
            <a:r>
              <a:rPr lang="en-US" sz="36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than</a:t>
            </a: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cho sản xuất điện, các khoáng sản kim loại để </a:t>
            </a:r>
            <a:r>
              <a:rPr lang="en-US" sz="36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luyện kim</a:t>
            </a: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, a-pa-tít để sản xuất </a:t>
            </a:r>
            <a:r>
              <a:rPr lang="en-US" sz="36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phân lân</a:t>
            </a: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, đá vôi làm </a:t>
            </a:r>
            <a:r>
              <a:rPr lang="en-US" sz="36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vật liệu xây dựng</a:t>
            </a: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,… Khoáng sản được khai thác ở các mỏ, sau đó vận chuyển đến nhà máy để chế biến.</a:t>
            </a:r>
          </a:p>
        </p:txBody>
      </p:sp>
    </p:spTree>
    <p:extLst>
      <p:ext uri="{BB962C8B-B14F-4D97-AF65-F5344CB8AC3E}">
        <p14:creationId xmlns:p14="http://schemas.microsoft.com/office/powerpoint/2010/main" val="3754181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>
            <a:fillRect/>
          </a:stretch>
        </p:blipFill>
        <p:spPr>
          <a:xfrm>
            <a:off x="1334516" y="1353312"/>
            <a:ext cx="9309100" cy="51914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0080" y="365760"/>
            <a:ext cx="11247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Tài nguyên khoáng sản vùng Trung du và miền núi Bắc Bộ</a:t>
            </a:r>
            <a:endParaRPr lang="en-US" sz="3200" b="1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543642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B13DC8A-8486-056F-CBF2-3CA950D31B44}"/>
              </a:ext>
            </a:extLst>
          </p:cNvPr>
          <p:cNvGrpSpPr/>
          <p:nvPr/>
        </p:nvGrpSpPr>
        <p:grpSpPr>
          <a:xfrm>
            <a:off x="3755571" y="47303"/>
            <a:ext cx="4495800" cy="906296"/>
            <a:chOff x="6480770" y="884186"/>
            <a:chExt cx="2619204" cy="490934"/>
          </a:xfrm>
        </p:grpSpPr>
        <p:pic>
          <p:nvPicPr>
            <p:cNvPr id="3" name="Picture 15">
              <a:extLst>
                <a:ext uri="{FF2B5EF4-FFF2-40B4-BE49-F238E27FC236}">
                  <a16:creationId xmlns:a16="http://schemas.microsoft.com/office/drawing/2014/main" id="{D9DAA287-306D-D72E-8FED-0C2D758007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01470">
              <a:off x="6752133" y="884186"/>
              <a:ext cx="2076478" cy="490934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78EB777-15D1-7D3F-BEB3-3D3FD901CE33}"/>
                </a:ext>
              </a:extLst>
            </p:cNvPr>
            <p:cNvSpPr/>
            <p:nvPr/>
          </p:nvSpPr>
          <p:spPr>
            <a:xfrm>
              <a:off x="6480770" y="912087"/>
              <a:ext cx="2619204" cy="3265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KẾT</a:t>
              </a:r>
              <a:r>
                <a:rPr kumimoji="0" lang="en-US" altLang="en-US" sz="3600" b="1" i="0" u="none" strike="noStrike" kern="1200" cap="none" spc="0" normalizeH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LUẬN</a:t>
              </a:r>
              <a:endPara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04800" y="844743"/>
          <a:ext cx="11604171" cy="5786836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3927225">
                  <a:extLst>
                    <a:ext uri="{9D8B030D-6E8A-4147-A177-3AD203B41FA5}">
                      <a16:colId xmlns:a16="http://schemas.microsoft.com/office/drawing/2014/main" val="3889051075"/>
                    </a:ext>
                  </a:extLst>
                </a:gridCol>
                <a:gridCol w="7676946">
                  <a:extLst>
                    <a:ext uri="{9D8B030D-6E8A-4147-A177-3AD203B41FA5}">
                      <a16:colId xmlns:a16="http://schemas.microsoft.com/office/drawing/2014/main" val="2114352112"/>
                    </a:ext>
                  </a:extLst>
                </a:gridCol>
              </a:tblGrid>
              <a:tr h="918745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Cách</a:t>
                      </a:r>
                      <a:r>
                        <a:rPr lang="en-US" sz="3200" baseline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thức khai thác tự nhiên</a:t>
                      </a:r>
                      <a:endParaRPr lang="en-US" sz="320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Ý</a:t>
                      </a:r>
                      <a:r>
                        <a:rPr lang="en-US" sz="3200" baseline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nghĩa</a:t>
                      </a:r>
                      <a:endParaRPr lang="en-US" sz="320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99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9983636"/>
                  </a:ext>
                </a:extLst>
              </a:tr>
              <a:tr h="1514345">
                <a:tc>
                  <a:txBody>
                    <a:bodyPr/>
                    <a:lstStyle/>
                    <a:p>
                      <a:pPr algn="l"/>
                      <a:r>
                        <a:rPr lang="en-US" sz="320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1. Làm</a:t>
                      </a:r>
                      <a:r>
                        <a:rPr lang="en-US" sz="3200" baseline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ruộng bậc thang</a:t>
                      </a:r>
                      <a:endParaRPr lang="en-US" sz="320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kern="120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- Trồng lúa nước giúp dân đảm bảo nguồn lương thực cho người dân.</a:t>
                      </a:r>
                      <a:endParaRPr lang="en-US" sz="2800" kern="1200">
                        <a:solidFill>
                          <a:schemeClr val="dk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  <a:p>
                      <a:r>
                        <a:rPr lang="pt-BR" sz="2800" kern="120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- Hạn chế tình trạng phá rừng, làm nương rẫy.</a:t>
                      </a:r>
                      <a:endParaRPr lang="en-US" sz="2800" kern="1200">
                        <a:solidFill>
                          <a:schemeClr val="dk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  <a:p>
                      <a:r>
                        <a:rPr lang="pt-BR" sz="2800" kern="120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- Thúc đẩy hoạt động du lịch của vùng.</a:t>
                      </a:r>
                      <a:endParaRPr lang="en-US" sz="400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3857605"/>
                  </a:ext>
                </a:extLst>
              </a:tr>
              <a:tr h="1123396">
                <a:tc>
                  <a:txBody>
                    <a:bodyPr/>
                    <a:lstStyle/>
                    <a:p>
                      <a:pPr algn="l"/>
                      <a:r>
                        <a:rPr lang="en-US" sz="320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2. Xây</a:t>
                      </a:r>
                      <a:r>
                        <a:rPr lang="en-US" sz="3200" baseline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dựng các công trình thủy điện</a:t>
                      </a:r>
                      <a:endParaRPr lang="en-US" sz="320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kern="120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- Cung cấp điện cho sinh hoạt và sản xuất</a:t>
                      </a:r>
                      <a:endParaRPr lang="en-US" sz="2800" kern="1200">
                        <a:solidFill>
                          <a:schemeClr val="dk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  <a:p>
                      <a:r>
                        <a:rPr lang="pt-BR" sz="2800" kern="120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- Giúp giảm lũ cho vùng đồng bằng.</a:t>
                      </a:r>
                      <a:endParaRPr lang="en-US" sz="400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7323544"/>
                  </a:ext>
                </a:extLst>
              </a:tr>
              <a:tr h="1514345">
                <a:tc>
                  <a:txBody>
                    <a:bodyPr/>
                    <a:lstStyle/>
                    <a:p>
                      <a:pPr algn="l"/>
                      <a:r>
                        <a:rPr lang="en-US" sz="320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3. Khai thác</a:t>
                      </a:r>
                      <a:r>
                        <a:rPr lang="en-US" sz="3200" baseline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khoáng sản</a:t>
                      </a:r>
                      <a:endParaRPr lang="en-US" sz="320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sz="2800" kern="120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- Làm nguyên liệu và nhiên liệu cho nhiều ngành công nghiệp như than cho sản xuất điện a-pa-tít để sản xuất phân lân, đá vôi làm vật liệu xây dựng.</a:t>
                      </a:r>
                      <a:endParaRPr lang="en-US" sz="400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92723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92721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阿里巴巴普惠">
      <a:majorFont>
        <a:latin typeface="阿里巴巴普惠体"/>
        <a:ea typeface="阿里巴巴普惠体"/>
        <a:cs typeface=""/>
      </a:majorFont>
      <a:minorFont>
        <a:latin typeface="阿里巴巴普惠体"/>
        <a:ea typeface="阿里巴巴普惠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869</Words>
  <Application>Microsoft Office PowerPoint</Application>
  <PresentationFormat>Widescreen</PresentationFormat>
  <Paragraphs>74</Paragraphs>
  <Slides>23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Arial</vt:lpstr>
      <vt:lpstr>Calibri Light</vt:lpstr>
      <vt:lpstr>Cambria</vt:lpstr>
      <vt:lpstr>等线</vt:lpstr>
      <vt:lpstr>SVN-Apple</vt:lpstr>
      <vt:lpstr>Calibri</vt:lpstr>
      <vt:lpstr>思源黑体 CN</vt:lpstr>
      <vt:lpstr>阿里巴巴普惠体</vt:lpstr>
      <vt:lpstr>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KhanhHuyen;MNT</dc:creator>
  <cp:keywords>MANGNONTEAM;KHANHHUYEN</cp:keywords>
  <cp:lastModifiedBy>Dell</cp:lastModifiedBy>
  <cp:revision>25</cp:revision>
  <dcterms:created xsi:type="dcterms:W3CDTF">2023-06-29T12:56:19Z</dcterms:created>
  <dcterms:modified xsi:type="dcterms:W3CDTF">2023-09-27T03:23:24Z</dcterms:modified>
</cp:coreProperties>
</file>