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4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0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7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4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7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B679-084E-4D59-8882-76A1873A6C8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BF35-9AAE-4F9D-8469-D1AA6C9F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67" y="-38507"/>
            <a:ext cx="3967894" cy="1400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5" y="-92589"/>
            <a:ext cx="1523956" cy="1508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52" y="4657777"/>
            <a:ext cx="1109516" cy="1886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74" y="1725020"/>
            <a:ext cx="11674852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6" y="1554480"/>
            <a:ext cx="8501379" cy="5060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5" y="78054"/>
            <a:ext cx="1910831" cy="662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7000" y="740681"/>
            <a:ext cx="1050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Bảng mô tả tác động của gió so với các cấp: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559" y="1779847"/>
            <a:ext cx="6435271" cy="4189499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205559" y="472525"/>
            <a:ext cx="3663775" cy="10215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uan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1810" y="1681688"/>
            <a:ext cx="5167631" cy="43858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en-US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vi-VN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1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lang="vi-VN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thiệt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1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5D8027-2685-45CE-BD0B-8411BD7F3DDE}"/>
              </a:ext>
            </a:extLst>
          </p:cNvPr>
          <p:cNvSpPr txBox="1"/>
          <p:nvPr/>
        </p:nvSpPr>
        <p:spPr>
          <a:xfrm>
            <a:off x="613272" y="411615"/>
            <a:ext cx="10889244" cy="1707692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282364 w 3007536"/>
              <a:gd name="connsiteY5" fmla="*/ 917524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993528"/>
              <a:gd name="connsiteX1" fmla="*/ 187289 w 3007536"/>
              <a:gd name="connsiteY1" fmla="*/ 0 h 993528"/>
              <a:gd name="connsiteX2" fmla="*/ 2793353 w 3007536"/>
              <a:gd name="connsiteY2" fmla="*/ 71718 h 993528"/>
              <a:gd name="connsiteX3" fmla="*/ 3007536 w 3007536"/>
              <a:gd name="connsiteY3" fmla="*/ 187289 h 993528"/>
              <a:gd name="connsiteX4" fmla="*/ 2864101 w 3007536"/>
              <a:gd name="connsiteY4" fmla="*/ 900564 h 993528"/>
              <a:gd name="connsiteX5" fmla="*/ 2282364 w 3007536"/>
              <a:gd name="connsiteY5" fmla="*/ 917524 h 993528"/>
              <a:gd name="connsiteX6" fmla="*/ 438300 w 3007536"/>
              <a:gd name="connsiteY6" fmla="*/ 953382 h 993528"/>
              <a:gd name="connsiteX7" fmla="*/ 98612 w 3007536"/>
              <a:gd name="connsiteY7" fmla="*/ 945388 h 993528"/>
              <a:gd name="connsiteX8" fmla="*/ 0 w 3007536"/>
              <a:gd name="connsiteY8" fmla="*/ 187289 h 9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330"/>
          <a:stretch/>
        </p:blipFill>
        <p:spPr>
          <a:xfrm>
            <a:off x="6130468" y="2499640"/>
            <a:ext cx="5372048" cy="3262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911" y="768300"/>
            <a:ext cx="10067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3200" b="1" i="1" dirty="0" smtClean="0"/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524" y="3906201"/>
            <a:ext cx="548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ngói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khói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để so sánh mức độ gió.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/>
          </a:p>
        </p:txBody>
      </p:sp>
      <p:sp>
        <p:nvSpPr>
          <p:cNvPr id="7" name="Google Shape;117;p2"/>
          <p:cNvSpPr/>
          <p:nvPr/>
        </p:nvSpPr>
        <p:spPr>
          <a:xfrm>
            <a:off x="613272" y="2456563"/>
            <a:ext cx="5288764" cy="97243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704" y="2456562"/>
            <a:ext cx="5018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5e. 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/>
          </a:p>
        </p:txBody>
      </p:sp>
      <p:sp>
        <p:nvSpPr>
          <p:cNvPr id="9" name="Google Shape;117;p2"/>
          <p:cNvSpPr/>
          <p:nvPr/>
        </p:nvSpPr>
        <p:spPr>
          <a:xfrm>
            <a:off x="585118" y="3841557"/>
            <a:ext cx="5545350" cy="18815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41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" y="423606"/>
            <a:ext cx="11020830" cy="6190554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148" t="158" r="9833" b="54229"/>
          <a:stretch/>
        </p:blipFill>
        <p:spPr>
          <a:xfrm>
            <a:off x="2956560" y="1485914"/>
            <a:ext cx="6088148" cy="2219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5D8027-2685-45CE-BD0B-8411BD7F3DDE}"/>
              </a:ext>
            </a:extLst>
          </p:cNvPr>
          <p:cNvSpPr txBox="1"/>
          <p:nvPr/>
        </p:nvSpPr>
        <p:spPr>
          <a:xfrm>
            <a:off x="2318325" y="174615"/>
            <a:ext cx="8301645" cy="1199692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282364 w 3007536"/>
              <a:gd name="connsiteY5" fmla="*/ 917524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993528"/>
              <a:gd name="connsiteX1" fmla="*/ 187289 w 3007536"/>
              <a:gd name="connsiteY1" fmla="*/ 0 h 993528"/>
              <a:gd name="connsiteX2" fmla="*/ 2793353 w 3007536"/>
              <a:gd name="connsiteY2" fmla="*/ 71718 h 993528"/>
              <a:gd name="connsiteX3" fmla="*/ 3007536 w 3007536"/>
              <a:gd name="connsiteY3" fmla="*/ 187289 h 993528"/>
              <a:gd name="connsiteX4" fmla="*/ 2864101 w 3007536"/>
              <a:gd name="connsiteY4" fmla="*/ 900564 h 993528"/>
              <a:gd name="connsiteX5" fmla="*/ 2282364 w 3007536"/>
              <a:gd name="connsiteY5" fmla="*/ 917524 h 993528"/>
              <a:gd name="connsiteX6" fmla="*/ 438300 w 3007536"/>
              <a:gd name="connsiteY6" fmla="*/ 953382 h 993528"/>
              <a:gd name="connsiteX7" fmla="*/ 98612 w 3007536"/>
              <a:gd name="connsiteY7" fmla="*/ 945388 h 993528"/>
              <a:gd name="connsiteX8" fmla="*/ 0 w 3007536"/>
              <a:gd name="connsiteY8" fmla="*/ 187289 h 9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8289" y="258137"/>
            <a:ext cx="7843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hình.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6544" r="1330" b="5405"/>
          <a:stretch/>
        </p:blipFill>
        <p:spPr>
          <a:xfrm>
            <a:off x="2251618" y="3959700"/>
            <a:ext cx="7850192" cy="2389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9315" y="3174321"/>
            <a:ext cx="234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–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7195" y="3174321"/>
            <a:ext cx="234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4- 5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7305" y="5769238"/>
            <a:ext cx="234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6-7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3090" y="5744822"/>
            <a:ext cx="234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7-8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9383" y="5738100"/>
            <a:ext cx="234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độ10 -11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" y="423606"/>
            <a:ext cx="11020830" cy="6190554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5546936" y="3880273"/>
            <a:ext cx="5344122" cy="2114206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5485033" y="952411"/>
            <a:ext cx="5344122" cy="2114206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268" r="47127" b="54696"/>
          <a:stretch/>
        </p:blipFill>
        <p:spPr>
          <a:xfrm>
            <a:off x="1666239" y="757987"/>
            <a:ext cx="3258128" cy="25030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33830" y="3261042"/>
            <a:ext cx="232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–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3130" y="1459951"/>
            <a:ext cx="5467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Sự vật không có sự thay đổi, không chuyển động lớn.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01" r="10078" b="54696"/>
          <a:stretch/>
        </p:blipFill>
        <p:spPr>
          <a:xfrm>
            <a:off x="1666239" y="3880273"/>
            <a:ext cx="3258128" cy="23454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36585" y="6152495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4- 5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9421" y="4429544"/>
            <a:ext cx="501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á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bay,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khói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cây.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" y="423606"/>
            <a:ext cx="11020830" cy="6190554"/>
          </a:xfrm>
          <a:prstGeom prst="rect">
            <a:avLst/>
          </a:prstGeom>
        </p:spPr>
      </p:pic>
      <p:sp>
        <p:nvSpPr>
          <p:cNvPr id="20" name="Round Diagonal Corner Rectangle 19"/>
          <p:cNvSpPr/>
          <p:nvPr/>
        </p:nvSpPr>
        <p:spPr>
          <a:xfrm>
            <a:off x="3622488" y="657138"/>
            <a:ext cx="5652655" cy="1634499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52834" y="9020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kern="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2800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cờ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bay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ngói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lợp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lung lay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sổ</a:t>
            </a:r>
            <a:r>
              <a:rPr lang="en-US" sz="2800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49" t="47886" r="65160" b="6769"/>
          <a:stretch/>
        </p:blipFill>
        <p:spPr>
          <a:xfrm>
            <a:off x="1007124" y="657138"/>
            <a:ext cx="2224064" cy="1791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1388671" y="234283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6-7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605" t="46544" r="31432" b="6826"/>
          <a:stretch/>
        </p:blipFill>
        <p:spPr>
          <a:xfrm>
            <a:off x="8125893" y="2508009"/>
            <a:ext cx="2615364" cy="20413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92325" y="4106829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7-8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2334500" y="2709342"/>
            <a:ext cx="5652655" cy="1634499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29893" y="283137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àm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bay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vi-V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vi-V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cờ.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72" t="48152" r="2545" b="8427"/>
          <a:stretch/>
        </p:blipFill>
        <p:spPr>
          <a:xfrm>
            <a:off x="809327" y="4495582"/>
            <a:ext cx="2454637" cy="194580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73045" y="6076817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10 -11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ound Diagonal Corner Rectangle 29"/>
          <p:cNvSpPr/>
          <p:nvPr/>
        </p:nvSpPr>
        <p:spPr>
          <a:xfrm>
            <a:off x="3656303" y="4733622"/>
            <a:ext cx="5652655" cy="1634499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12827" y="50371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vi-V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26" grpId="0" animBg="1"/>
      <p:bldP spid="27" grpId="0"/>
      <p:bldP spid="29" grpId="0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" y="423606"/>
            <a:ext cx="11020830" cy="6190554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877454" y="2900357"/>
            <a:ext cx="5855855" cy="2161170"/>
          </a:xfrm>
          <a:prstGeom prst="round2DiagRect">
            <a:avLst/>
          </a:prstGeom>
          <a:solidFill>
            <a:schemeClr val="accent5">
              <a:lumMod val="20000"/>
              <a:lumOff val="80000"/>
              <a:alpha val="92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5D8027-2685-45CE-BD0B-8411BD7F3DDE}"/>
              </a:ext>
            </a:extLst>
          </p:cNvPr>
          <p:cNvSpPr txBox="1"/>
          <p:nvPr/>
        </p:nvSpPr>
        <p:spPr>
          <a:xfrm>
            <a:off x="729673" y="826797"/>
            <a:ext cx="7065819" cy="1550953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282364 w 3007536"/>
              <a:gd name="connsiteY5" fmla="*/ 917524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993528"/>
              <a:gd name="connsiteX1" fmla="*/ 187289 w 3007536"/>
              <a:gd name="connsiteY1" fmla="*/ 0 h 993528"/>
              <a:gd name="connsiteX2" fmla="*/ 2793353 w 3007536"/>
              <a:gd name="connsiteY2" fmla="*/ 71718 h 993528"/>
              <a:gd name="connsiteX3" fmla="*/ 3007536 w 3007536"/>
              <a:gd name="connsiteY3" fmla="*/ 187289 h 993528"/>
              <a:gd name="connsiteX4" fmla="*/ 2864101 w 3007536"/>
              <a:gd name="connsiteY4" fmla="*/ 900564 h 993528"/>
              <a:gd name="connsiteX5" fmla="*/ 2282364 w 3007536"/>
              <a:gd name="connsiteY5" fmla="*/ 917524 h 993528"/>
              <a:gd name="connsiteX6" fmla="*/ 438300 w 3007536"/>
              <a:gd name="connsiteY6" fmla="*/ 953382 h 993528"/>
              <a:gd name="connsiteX7" fmla="*/ 98612 w 3007536"/>
              <a:gd name="connsiteY7" fmla="*/ 945388 h 993528"/>
              <a:gd name="connsiteX8" fmla="*/ 0 w 3007536"/>
              <a:gd name="connsiteY8" fmla="*/ 187289 h 9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45" y="1068204"/>
            <a:ext cx="70750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thiệt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6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7547" y="3288003"/>
            <a:ext cx="4784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6 – 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ra.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605" t="46544" r="31432" b="6826"/>
          <a:stretch/>
        </p:blipFill>
        <p:spPr>
          <a:xfrm>
            <a:off x="7052558" y="2605354"/>
            <a:ext cx="3906982" cy="299242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96143" y="5456047"/>
            <a:ext cx="204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7-8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32970" y="1843141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8268" y="2047435"/>
            <a:ext cx="14479255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5D8027-2685-45CE-BD0B-8411BD7F3DDE}"/>
              </a:ext>
            </a:extLst>
          </p:cNvPr>
          <p:cNvSpPr txBox="1"/>
          <p:nvPr/>
        </p:nvSpPr>
        <p:spPr>
          <a:xfrm>
            <a:off x="377764" y="407684"/>
            <a:ext cx="6153268" cy="2554559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282364 w 3007536"/>
              <a:gd name="connsiteY5" fmla="*/ 917524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993528"/>
              <a:gd name="connsiteX1" fmla="*/ 187289 w 3007536"/>
              <a:gd name="connsiteY1" fmla="*/ 0 h 993528"/>
              <a:gd name="connsiteX2" fmla="*/ 2793353 w 3007536"/>
              <a:gd name="connsiteY2" fmla="*/ 71718 h 993528"/>
              <a:gd name="connsiteX3" fmla="*/ 3007536 w 3007536"/>
              <a:gd name="connsiteY3" fmla="*/ 187289 h 993528"/>
              <a:gd name="connsiteX4" fmla="*/ 2864101 w 3007536"/>
              <a:gd name="connsiteY4" fmla="*/ 900564 h 993528"/>
              <a:gd name="connsiteX5" fmla="*/ 2282364 w 3007536"/>
              <a:gd name="connsiteY5" fmla="*/ 917524 h 993528"/>
              <a:gd name="connsiteX6" fmla="*/ 438300 w 3007536"/>
              <a:gd name="connsiteY6" fmla="*/ 953382 h 993528"/>
              <a:gd name="connsiteX7" fmla="*/ 98612 w 3007536"/>
              <a:gd name="connsiteY7" fmla="*/ 945388 h 993528"/>
              <a:gd name="connsiteX8" fmla="*/ 0 w 3007536"/>
              <a:gd name="connsiteY8" fmla="*/ 187289 h 9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600" y="805394"/>
            <a:ext cx="5338615" cy="3494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252" y="849010"/>
            <a:ext cx="5560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bản tin dự báo thời tiết ở hình 6 và cho biết ở thời điểm nào trong ngày chúng ta cần đề phòng tác hại do bão gây ra?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84738" y="2872911"/>
            <a:ext cx="4139136" cy="4139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3271" y="4590194"/>
            <a:ext cx="6742547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giật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</a:t>
            </a:r>
            <a:endParaRPr lang="en-US" sz="3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24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373379"/>
            <a:ext cx="11277600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5913" y="1382496"/>
            <a:ext cx="1048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3" y="2140211"/>
            <a:ext cx="10640254" cy="3259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4573" y="5326562"/>
            <a:ext cx="225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7184" y="5326562"/>
            <a:ext cx="283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Cưa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4241" y="5326562"/>
            <a:ext cx="267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Neo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502" y="236988"/>
            <a:ext cx="691346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2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28048" r="11422" b="19003"/>
          <a:stretch/>
        </p:blipFill>
        <p:spPr>
          <a:xfrm>
            <a:off x="748145" y="803564"/>
            <a:ext cx="11117341" cy="61283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703" y="3644305"/>
            <a:ext cx="3213695" cy="3213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6168" y="1482174"/>
            <a:ext cx="1000448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, so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, video clip;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endParaRPr lang="vi-VN" sz="2800" kern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700703" y="-358458"/>
            <a:ext cx="65197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9600" dirty="0" smtClean="0"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/>
                <a:latin typeface="SVN-Lobster" panose="02040603050506020204" pitchFamily="18" charset="0"/>
              </a:rPr>
              <a:t>Yêu cầu cần đạt</a:t>
            </a:r>
            <a:endParaRPr lang="en-US" sz="9600" dirty="0"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/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72914"/>
            <a:ext cx="11277600" cy="6135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0080" y="272914"/>
            <a:ext cx="9306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8" y="1414747"/>
            <a:ext cx="3731492" cy="2102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46" y="1414747"/>
            <a:ext cx="3588616" cy="2153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399" y="3929463"/>
            <a:ext cx="3261302" cy="2389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60079" y="3558648"/>
            <a:ext cx="3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dõi bản tin dự báo thời tiết</a:t>
            </a:r>
            <a:endParaRPr lang="en-US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8527" y="3558648"/>
            <a:ext cx="3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Di chuyển tới vùng trú ẩn an toàn</a:t>
            </a:r>
            <a:endParaRPr lang="en-US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119" y="5962582"/>
            <a:ext cx="3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Ngắt các thiết bị điện</a:t>
            </a:r>
            <a:endParaRPr lang="en-US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89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5D8027-2685-45CE-BD0B-8411BD7F3DDE}"/>
              </a:ext>
            </a:extLst>
          </p:cNvPr>
          <p:cNvSpPr txBox="1"/>
          <p:nvPr/>
        </p:nvSpPr>
        <p:spPr>
          <a:xfrm>
            <a:off x="2525856" y="1885372"/>
            <a:ext cx="7624908" cy="3011055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282364 w 3007536"/>
              <a:gd name="connsiteY5" fmla="*/ 917524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993528"/>
              <a:gd name="connsiteX1" fmla="*/ 187289 w 3007536"/>
              <a:gd name="connsiteY1" fmla="*/ 0 h 993528"/>
              <a:gd name="connsiteX2" fmla="*/ 2793353 w 3007536"/>
              <a:gd name="connsiteY2" fmla="*/ 71718 h 993528"/>
              <a:gd name="connsiteX3" fmla="*/ 3007536 w 3007536"/>
              <a:gd name="connsiteY3" fmla="*/ 187289 h 993528"/>
              <a:gd name="connsiteX4" fmla="*/ 2864101 w 3007536"/>
              <a:gd name="connsiteY4" fmla="*/ 900564 h 993528"/>
              <a:gd name="connsiteX5" fmla="*/ 2282364 w 3007536"/>
              <a:gd name="connsiteY5" fmla="*/ 917524 h 993528"/>
              <a:gd name="connsiteX6" fmla="*/ 438300 w 3007536"/>
              <a:gd name="connsiteY6" fmla="*/ 953382 h 993528"/>
              <a:gd name="connsiteX7" fmla="*/ 98612 w 3007536"/>
              <a:gd name="connsiteY7" fmla="*/ 945388 h 993528"/>
              <a:gd name="connsiteX8" fmla="*/ 0 w 3007536"/>
              <a:gd name="connsiteY8" fmla="*/ 187289 h 9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5856" y="2421403"/>
            <a:ext cx="762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bão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2134" y="1885372"/>
            <a:ext cx="5270506" cy="52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62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1" y="1502295"/>
            <a:ext cx="5654872" cy="3882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5" y="1502295"/>
            <a:ext cx="5610251" cy="3882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42921" y="3007183"/>
            <a:ext cx="8043103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Em đã làm gì để giúp đỡ </a:t>
            </a:r>
          </a:p>
          <a:p>
            <a:pPr algn="ctr"/>
            <a:r>
              <a:rPr lang="vi-VN" sz="3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các bạn khắc phục hậu quả sau bão.</a:t>
            </a:r>
            <a:endParaRPr lang="en-US" sz="3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63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72914"/>
            <a:ext cx="11567160" cy="6249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3">
            <a:extLst>
              <a:ext uri="{FF2B5EF4-FFF2-40B4-BE49-F238E27FC236}">
                <a16:creationId xmlns:a16="http://schemas.microsoft.com/office/drawing/2014/main" id="{3CF1269B-D9F1-4F9A-AE86-BC3AE30EA714}"/>
              </a:ext>
            </a:extLst>
          </p:cNvPr>
          <p:cNvSpPr txBox="1"/>
          <p:nvPr/>
        </p:nvSpPr>
        <p:spPr>
          <a:xfrm>
            <a:off x="4092355" y="339609"/>
            <a:ext cx="4179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603A"/>
                </a:solidFill>
                <a:effectLst/>
                <a:uLnTx/>
                <a:uFillTx/>
                <a:latin typeface="SVN-Hole Hearted" panose="020B0A06020104020203" pitchFamily="34" charset="0"/>
                <a:ea typeface="思源黑体 CN Bold" panose="020B0800000000000000" pitchFamily="34" charset="-122"/>
                <a:cs typeface="字魂105号-简雅黑" panose="00000500000000000000" charset="-122"/>
                <a:sym typeface="思源黑体 CN" panose="020B0500000000000000" pitchFamily="34" charset="-122"/>
              </a:rPr>
              <a:t>EM ĐÃ HỌC</a:t>
            </a:r>
            <a:endParaRPr kumimoji="1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96603A"/>
              </a:solidFill>
              <a:effectLst/>
              <a:uLnTx/>
              <a:uFillTx/>
              <a:latin typeface="SVN-Hole Hearted" panose="020B0A06020104020203" pitchFamily="34" charset="0"/>
              <a:ea typeface="思源黑体 CN Bold" panose="020B0800000000000000" pitchFamily="34" charset="-122"/>
              <a:cs typeface="字魂105号-简雅黑" panose="00000500000000000000" charset="-122"/>
              <a:sym typeface="思源黑体 CN" panose="020B0500000000000000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973" y="1464143"/>
            <a:ext cx="11409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32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khí chuyển động từ nơi lạnh sang nơi nóng, sự chuyển động của không khí sinh ra gió.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972" y="4303455"/>
            <a:ext cx="114095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32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 càng mạnh càng gây thiệt hại về người và tài sản. Vì vậy, cần có một số biện pháp phòng chống bão như: theo dõi bản tin dự báo thời tiết, gia cố nhà cửa, cưa bớt cành cây to, neo đậu tàu thuyền, ngắt các thiết bị điện,...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973" y="2650232"/>
            <a:ext cx="114095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32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khí chuyển động càng mạnh tạo ra gió càng lớn. Mức độ mạnh của gió được chia làm 18 cấp từ </a:t>
            </a:r>
            <a:r>
              <a:rPr lang="en-US" sz="32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vi-VN" sz="32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17. Gió từ cấp 8 trở lên gọi là bão.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3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235" y="652960"/>
            <a:ext cx="10853530" cy="456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2.Mức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Mức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 mạnh của gió được chia làm 18 cấp từ </a:t>
            </a:r>
            <a:r>
              <a:rPr lang="en-US" sz="28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17</a:t>
            </a:r>
            <a:r>
              <a:rPr lang="en-US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3.Phòng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heo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dõi bản tin dự báo thời 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endParaRPr lang="en-US" sz="28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G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ia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 nhà 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endParaRPr lang="en-US" sz="28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ưa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 cành cây to, neo đậu tàu 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thuyền</a:t>
            </a:r>
            <a:endParaRPr lang="en-US" sz="28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gắt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thiết bị điện</a:t>
            </a:r>
            <a:r>
              <a:rPr lang="vi-VN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5D8027-2685-45CE-BD0B-8411BD7F3DDE}"/>
              </a:ext>
            </a:extLst>
          </p:cNvPr>
          <p:cNvSpPr txBox="1"/>
          <p:nvPr/>
        </p:nvSpPr>
        <p:spPr>
          <a:xfrm>
            <a:off x="3018567" y="2290854"/>
            <a:ext cx="8666503" cy="2926040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282364 w 3007536"/>
              <a:gd name="connsiteY5" fmla="*/ 917524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993528"/>
              <a:gd name="connsiteX1" fmla="*/ 187289 w 3007536"/>
              <a:gd name="connsiteY1" fmla="*/ 0 h 993528"/>
              <a:gd name="connsiteX2" fmla="*/ 2793353 w 3007536"/>
              <a:gd name="connsiteY2" fmla="*/ 71718 h 993528"/>
              <a:gd name="connsiteX3" fmla="*/ 3007536 w 3007536"/>
              <a:gd name="connsiteY3" fmla="*/ 187289 h 993528"/>
              <a:gd name="connsiteX4" fmla="*/ 2864101 w 3007536"/>
              <a:gd name="connsiteY4" fmla="*/ 900564 h 993528"/>
              <a:gd name="connsiteX5" fmla="*/ 2282364 w 3007536"/>
              <a:gd name="connsiteY5" fmla="*/ 917524 h 993528"/>
              <a:gd name="connsiteX6" fmla="*/ 438300 w 3007536"/>
              <a:gd name="connsiteY6" fmla="*/ 953382 h 993528"/>
              <a:gd name="connsiteX7" fmla="*/ 98612 w 3007536"/>
              <a:gd name="connsiteY7" fmla="*/ 945388 h 993528"/>
              <a:gd name="connsiteX8" fmla="*/ 0 w 3007536"/>
              <a:gd name="connsiteY8" fmla="*/ 187289 h 9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4077" y="2769042"/>
            <a:ext cx="7875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 xuyên theo dõ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bản tin dự báo thời tiết và thực hiện các biện pháp phòng chống bão kịp thời.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71398" y="1681201"/>
            <a:ext cx="5270506" cy="5270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2" y="1071548"/>
            <a:ext cx="1448535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A3365-CE4C-04F7-5C03-5EB74EB43906}"/>
              </a:ext>
            </a:extLst>
          </p:cNvPr>
          <p:cNvSpPr txBox="1"/>
          <p:nvPr/>
        </p:nvSpPr>
        <p:spPr>
          <a:xfrm>
            <a:off x="-570565" y="874455"/>
            <a:ext cx="71736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 w="2413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Tạm biệt!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 w="2413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LNTH-LuoLuoNotangYuanTi 1" pitchFamily="2" charset="-128"/>
                <a:cs typeface="LNTH-LuoLuoNotangYuanTi 1" pitchFamily="2" charset="-128"/>
              </a:rPr>
              <a:t>Hẹn gặp lại</a:t>
            </a:r>
            <a:endParaRPr kumimoji="0" lang="vi-VN" sz="1400" b="0" i="0" u="none" strike="noStrike" kern="1200" cap="none" spc="0" normalizeH="0" baseline="0" noProof="0">
              <a:ln w="2413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15D77-CD95-0BBA-1179-AA5F1F44A072}"/>
              </a:ext>
            </a:extLst>
          </p:cNvPr>
          <p:cNvSpPr txBox="1"/>
          <p:nvPr/>
        </p:nvSpPr>
        <p:spPr>
          <a:xfrm>
            <a:off x="-211902" y="876551"/>
            <a:ext cx="64563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Tạm</a:t>
            </a:r>
            <a:r>
              <a:rPr kumimoji="0" lang="en" sz="8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44C1A3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" sz="8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biệt</a:t>
            </a:r>
            <a:r>
              <a:rPr kumimoji="0" lang="en" sz="80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19E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44C1A3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" sz="8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Hẹn</a:t>
            </a:r>
            <a:r>
              <a:rPr kumimoji="0" lang="en" sz="8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44C1A3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" sz="8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gặp</a:t>
            </a:r>
            <a:r>
              <a:rPr kumimoji="0" lang="en" sz="8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44C1A3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" sz="8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lại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639" y="3158543"/>
            <a:ext cx="3522707" cy="35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0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2164166"/>
            <a:ext cx="14480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0000" dirty="0" smtClean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UTM Colossalis" panose="02040603050506020204" pitchFamily="18" charset="0"/>
              </a:rPr>
              <a:t>KHỞI ĐỘNG</a:t>
            </a:r>
            <a:endParaRPr kumimoji="0" lang="en-US" sz="10000" b="0" i="0" u="none" strike="noStrike" kern="1200" cap="none" spc="0" normalizeH="0" baseline="0" noProof="0" dirty="0">
              <a:ln w="38100">
                <a:solidFill>
                  <a:prstClr val="black">
                    <a:lumMod val="85000"/>
                    <a:lumOff val="15000"/>
                  </a:prstClr>
                </a:solidFill>
                <a:prstDash val="sysDash"/>
              </a:ln>
              <a:solidFill>
                <a:srgbClr val="FEE65B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2164166"/>
            <a:ext cx="14480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 smtClean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rPr>
              <a:t>KHÁM PHÁ</a:t>
            </a:r>
            <a:endParaRPr kumimoji="0" lang="en-US" sz="10000" b="0" i="0" u="none" strike="noStrike" kern="1200" cap="none" spc="0" normalizeH="0" baseline="0" noProof="0" dirty="0">
              <a:ln w="38100">
                <a:solidFill>
                  <a:prstClr val="black">
                    <a:lumMod val="85000"/>
                    <a:lumOff val="15000"/>
                  </a:prstClr>
                </a:solidFill>
                <a:prstDash val="sysDash"/>
              </a:ln>
              <a:solidFill>
                <a:srgbClr val="FEE65B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UTM Colossali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7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5887" y="1793627"/>
            <a:ext cx="14480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2. MỨC ĐỘ MẠNH </a:t>
            </a:r>
          </a:p>
          <a:p>
            <a:pPr algn="ctr"/>
            <a:r>
              <a:rPr lang="vi-VN" sz="8000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CỦA GIÓ</a:t>
            </a:r>
            <a:endParaRPr lang="en-US" sz="8000" dirty="0">
              <a:ln w="3810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  <a:solidFill>
                <a:srgbClr val="FEE65B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5596" y="398924"/>
            <a:ext cx="11038788" cy="586990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4">
            <a:extLst>
              <a:ext uri="{FF2B5EF4-FFF2-40B4-BE49-F238E27FC236}">
                <a16:creationId xmlns:a16="http://schemas.microsoft.com/office/drawing/2014/main" id="{F5566188-607A-4A03-A245-99606F2CFA2A}"/>
              </a:ext>
            </a:extLst>
          </p:cNvPr>
          <p:cNvSpPr/>
          <p:nvPr/>
        </p:nvSpPr>
        <p:spPr>
          <a:xfrm>
            <a:off x="1648029" y="2209769"/>
            <a:ext cx="3244011" cy="876331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4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CHUẨN BỊ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67" y="1994309"/>
            <a:ext cx="4691233" cy="3685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94690" y="3574185"/>
            <a:ext cx="3977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Quạt </a:t>
            </a:r>
          </a:p>
          <a:p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Chong chóng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47" y="532095"/>
            <a:ext cx="8833870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83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5596" y="398924"/>
            <a:ext cx="11038788" cy="586990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90" y="2044149"/>
            <a:ext cx="4691233" cy="3685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47" y="532095"/>
            <a:ext cx="8833870" cy="1329043"/>
          </a:xfrm>
          <a:prstGeom prst="rect">
            <a:avLst/>
          </a:prstGeom>
        </p:spPr>
      </p:pic>
      <p:sp>
        <p:nvSpPr>
          <p:cNvPr id="8" name="矩形: 圆角 14">
            <a:extLst>
              <a:ext uri="{FF2B5EF4-FFF2-40B4-BE49-F238E27FC236}">
                <a16:creationId xmlns:a16="http://schemas.microsoft.com/office/drawing/2014/main" id="{F5566188-607A-4A03-A245-99606F2CFA2A}"/>
              </a:ext>
            </a:extLst>
          </p:cNvPr>
          <p:cNvSpPr/>
          <p:nvPr/>
        </p:nvSpPr>
        <p:spPr>
          <a:xfrm>
            <a:off x="1488732" y="1994309"/>
            <a:ext cx="3672777" cy="1228951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rPr>
              <a:t>CÁCH </a:t>
            </a:r>
            <a:endParaRPr lang="en-US" altLang="zh-CN" sz="4000" b="1" dirty="0">
              <a:solidFill>
                <a:prstClr val="white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rPr>
              <a:t>THỰC HIỆN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239" y="3421795"/>
            <a:ext cx="4909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Cầm chong chóng trước quạt và bật quạt theo các mức độ khác nhau.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01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236A29-BDB1-9AE8-A2ED-171B09B26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164"/>
          <a:stretch/>
        </p:blipFill>
        <p:spPr>
          <a:xfrm>
            <a:off x="8979927" y="4229099"/>
            <a:ext cx="1628636" cy="2136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982F99-2B72-6355-3301-8FEE155BF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48" t="519" r="3016" b="-519"/>
          <a:stretch/>
        </p:blipFill>
        <p:spPr>
          <a:xfrm>
            <a:off x="10382930" y="4229099"/>
            <a:ext cx="1809069" cy="2221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66" y="1017787"/>
            <a:ext cx="3030849" cy="238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Group 136">
            <a:extLst>
              <a:ext uri="{FF2B5EF4-FFF2-40B4-BE49-F238E27FC236}">
                <a16:creationId xmlns:a16="http://schemas.microsoft.com/office/drawing/2014/main" id="{40862FB7-9F3C-4F68-8D76-01BD7923A62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9169" y="1786676"/>
          <a:ext cx="8581227" cy="4716994"/>
        </p:xfrm>
        <a:graphic>
          <a:graphicData uri="http://schemas.openxmlformats.org/drawingml/2006/table">
            <a:tbl>
              <a:tblPr/>
              <a:tblGrid>
                <a:gridCol w="4407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1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i="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59720"/>
                  </a:ext>
                </a:extLst>
              </a:tr>
              <a:tr h="1395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Khi nào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chong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chóng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endParaRPr lang="vi-VN" sz="2600" b="1" i="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quay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chậm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nhất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F6EB8EF-C397-4CBC-8B65-BC7F7D2DCCD2}"/>
              </a:ext>
            </a:extLst>
          </p:cNvPr>
          <p:cNvSpPr txBox="1"/>
          <p:nvPr/>
        </p:nvSpPr>
        <p:spPr>
          <a:xfrm>
            <a:off x="279169" y="4850134"/>
            <a:ext cx="440562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ctr"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7D3037-4D6A-8E9F-C67A-5290B02B76AB}"/>
              </a:ext>
            </a:extLst>
          </p:cNvPr>
          <p:cNvSpPr txBox="1"/>
          <p:nvPr/>
        </p:nvSpPr>
        <p:spPr>
          <a:xfrm>
            <a:off x="4804322" y="3691561"/>
            <a:ext cx="4010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uay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endParaRPr lang="vi-V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defRPr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0378" y="1091903"/>
            <a:ext cx="6616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HOÀN THÀNH PHIẾU BÀI TẬP SAU: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228" y="2083421"/>
            <a:ext cx="37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Khi nào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nhất?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4322" y="5186554"/>
            <a:ext cx="3996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8592" y="1921841"/>
            <a:ext cx="38328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Chong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165" y="-155510"/>
            <a:ext cx="691956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882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86" y="-872674"/>
            <a:ext cx="12591569" cy="8248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381" y="2034450"/>
            <a:ext cx="10745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Để phân biệt mức độ của gió, nhiều nước trên thế giới trong đó có Việt Nam đã chia mức độ mạnh của gió thành 18  cấp từ cấp 0 đến cấp 1. Gió lên đến cấp 6,7 gọi là áp thấp nhiệt đới, </a:t>
            </a:r>
          </a:p>
          <a:p>
            <a:pPr algn="ctr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gió từ cấp 8 trở lên gọi là bão.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0225" y="1097964"/>
            <a:ext cx="614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 SAU: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94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Office PowerPoint</Application>
  <PresentationFormat>Widescreen</PresentationFormat>
  <Paragraphs>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LNTH-LuoLuoNotangYuanTi 1</vt:lpstr>
      <vt:lpstr>SVN-Hole Hearted</vt:lpstr>
      <vt:lpstr>SVN-Lobster</vt:lpstr>
      <vt:lpstr>SVN-Poky's</vt:lpstr>
      <vt:lpstr>Tahoma</vt:lpstr>
      <vt:lpstr>Times New Roman</vt:lpstr>
      <vt:lpstr>UTM Colossalis</vt:lpstr>
      <vt:lpstr>VNI-Times</vt:lpstr>
      <vt:lpstr>Wingdings</vt:lpstr>
      <vt:lpstr>字魂105号-简雅黑</vt:lpstr>
      <vt:lpstr>字魂160号-檀宋</vt:lpstr>
      <vt:lpstr>思源黑体 CN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2023-10-07T06:28:01Z</dcterms:created>
  <dcterms:modified xsi:type="dcterms:W3CDTF">2023-10-07T06:28:11Z</dcterms:modified>
</cp:coreProperties>
</file>