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1"/>
  </p:notesMasterIdLst>
  <p:sldIdLst>
    <p:sldId id="363" r:id="rId2"/>
    <p:sldId id="364" r:id="rId3"/>
    <p:sldId id="365" r:id="rId4"/>
    <p:sldId id="376" r:id="rId5"/>
    <p:sldId id="377" r:id="rId6"/>
    <p:sldId id="382" r:id="rId7"/>
    <p:sldId id="384" r:id="rId8"/>
    <p:sldId id="375" r:id="rId9"/>
    <p:sldId id="388" r:id="rId10"/>
    <p:sldId id="378" r:id="rId11"/>
    <p:sldId id="385" r:id="rId12"/>
    <p:sldId id="389" r:id="rId13"/>
    <p:sldId id="386" r:id="rId14"/>
    <p:sldId id="390" r:id="rId15"/>
    <p:sldId id="387" r:id="rId16"/>
    <p:sldId id="391" r:id="rId17"/>
    <p:sldId id="392" r:id="rId18"/>
    <p:sldId id="394" r:id="rId19"/>
    <p:sldId id="393" r:id="rId20"/>
    <p:sldId id="395" r:id="rId21"/>
    <p:sldId id="396" r:id="rId22"/>
    <p:sldId id="397" r:id="rId23"/>
    <p:sldId id="398" r:id="rId24"/>
    <p:sldId id="400" r:id="rId25"/>
    <p:sldId id="399" r:id="rId26"/>
    <p:sldId id="401" r:id="rId27"/>
    <p:sldId id="402" r:id="rId28"/>
    <p:sldId id="404" r:id="rId29"/>
    <p:sldId id="381"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SVN-Newton" panose="020B0604020202020204" charset="0"/>
      <p:regular r:id="rId36"/>
    </p:embeddedFont>
    <p:embeddedFont>
      <p:font typeface="Vogue-ExtraBold" panose="020B0500000000000000" charset="0"/>
      <p:regular r:id="rId37"/>
    </p:embeddedFont>
    <p:embeddedFont>
      <p:font typeface="Cambria" panose="0204050305040603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68" d="100"/>
          <a:sy n="68"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 xmlns:a16="http://schemas.microsoft.com/office/drawing/2014/main"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 xmlns:a16="http://schemas.microsoft.com/office/drawing/2014/main"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 xmlns:a16="http://schemas.microsoft.com/office/drawing/2014/main"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 xmlns:a16="http://schemas.microsoft.com/office/drawing/2014/main"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F4F6DC44-F695-BA35-8422-172C81FBB5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 xmlns:a16="http://schemas.microsoft.com/office/drawing/2014/main" id="{D8A4DA68-8CF0-4EB4-DFF8-E75E8F7004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 xmlns:a16="http://schemas.microsoft.com/office/drawing/2014/main" id="{056E1FCE-AFBF-A21F-0C1D-C6A1774A8F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 xmlns:a16="http://schemas.microsoft.com/office/drawing/2014/main" id="{4E7B1C8B-72E2-5861-24C4-2EA171B2BB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 xmlns:a16="http://schemas.microsoft.com/office/drawing/2014/main"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 xmlns:a16="http://schemas.microsoft.com/office/drawing/2014/main"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sp>
        <p:nvSpPr>
          <p:cNvPr id="4" name="TextBox 3">
            <a:extLst>
              <a:ext uri="{FF2B5EF4-FFF2-40B4-BE49-F238E27FC236}">
                <a16:creationId xmlns="" xmlns:a16="http://schemas.microsoft.com/office/drawing/2014/main" id="{E7DD7AB9-31C8-A207-68DC-40FD72015476}"/>
              </a:ext>
            </a:extLst>
          </p:cNvPr>
          <p:cNvSpPr txBox="1"/>
          <p:nvPr/>
        </p:nvSpPr>
        <p:spPr>
          <a:xfrm>
            <a:off x="1589809" y="608907"/>
            <a:ext cx="6224155" cy="707886"/>
          </a:xfrm>
          <a:prstGeom prst="rect">
            <a:avLst/>
          </a:prstGeom>
          <a:noFill/>
        </p:spPr>
        <p:txBody>
          <a:bodyPr wrap="square" rtlCol="0">
            <a:spAutoFit/>
          </a:bodyPr>
          <a:lstStyle/>
          <a:p>
            <a:r>
              <a:rPr lang="en-US" sz="4000" b="1" dirty="0">
                <a:solidFill>
                  <a:srgbClr val="00B050"/>
                </a:solidFill>
                <a:latin typeface="Cambria" panose="02040503050406030204" pitchFamily="18" charset="0"/>
              </a:rPr>
              <a:t>1. Thực </a:t>
            </a:r>
            <a:r>
              <a:rPr lang="en-US" sz="4000" b="1" dirty="0" err="1">
                <a:solidFill>
                  <a:srgbClr val="00B050"/>
                </a:solidFill>
                <a:latin typeface="Cambria" panose="02040503050406030204" pitchFamily="18" charset="0"/>
              </a:rPr>
              <a:t>hành</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thí</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nghiệm</a:t>
            </a:r>
            <a:endParaRPr lang="en-US" sz="4000" b="1" dirty="0">
              <a:solidFill>
                <a:srgbClr val="00B050"/>
              </a:solidFill>
              <a:latin typeface="Cambria" panose="02040503050406030204" pitchFamily="18" charset="0"/>
            </a:endParaRPr>
          </a:p>
        </p:txBody>
      </p:sp>
      <p:grpSp>
        <p:nvGrpSpPr>
          <p:cNvPr id="5" name="Group 4">
            <a:extLst>
              <a:ext uri="{FF2B5EF4-FFF2-40B4-BE49-F238E27FC236}">
                <a16:creationId xmlns="" xmlns:a16="http://schemas.microsoft.com/office/drawing/2014/main"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 xmlns:a16="http://schemas.microsoft.com/office/drawing/2014/main"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 xmlns:a16="http://schemas.microsoft.com/office/drawing/2014/main"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33A34B7-E5D2-6F7F-B564-3253ECF2B725}"/>
              </a:ext>
            </a:extLst>
          </p:cNvPr>
          <p:cNvGrpSpPr/>
          <p:nvPr/>
        </p:nvGrpSpPr>
        <p:grpSpPr>
          <a:xfrm>
            <a:off x="639734" y="427139"/>
            <a:ext cx="10912532" cy="1754326"/>
            <a:chOff x="639734" y="427139"/>
            <a:chExt cx="10912532" cy="1754326"/>
          </a:xfrm>
        </p:grpSpPr>
        <p:sp>
          <p:nvSpPr>
            <p:cNvPr id="2" name="TextBox 1">
              <a:extLst>
                <a:ext uri="{FF2B5EF4-FFF2-40B4-BE49-F238E27FC236}">
                  <a16:creationId xmlns="" xmlns:a16="http://schemas.microsoft.com/office/drawing/2014/main" id="{29353DF5-5637-C4B1-46BA-CC3EDAA04409}"/>
                </a:ext>
              </a:extLst>
            </p:cNvPr>
            <p:cNvSpPr txBox="1"/>
            <p:nvPr/>
          </p:nvSpPr>
          <p:spPr>
            <a:xfrm>
              <a:off x="983572" y="427139"/>
              <a:ext cx="633845" cy="646331"/>
            </a:xfrm>
            <a:prstGeom prst="rect">
              <a:avLst/>
            </a:prstGeom>
            <a:noFill/>
          </p:spPr>
          <p:txBody>
            <a:bodyPr wrap="square" rtlCol="0">
              <a:spAutoFit/>
            </a:bodyPr>
            <a:lstStyle/>
            <a:p>
              <a:r>
                <a:rPr lang="en-US" sz="3600" b="1" dirty="0">
                  <a:solidFill>
                    <a:srgbClr val="00B050"/>
                  </a:solidFill>
                  <a:latin typeface="Cambria" panose="02040503050406030204" pitchFamily="18" charset="0"/>
                </a:rPr>
                <a:t>2. </a:t>
              </a:r>
            </a:p>
          </p:txBody>
        </p:sp>
        <p:sp>
          <p:nvSpPr>
            <p:cNvPr id="3" name="TextBox 2">
              <a:extLst>
                <a:ext uri="{FF2B5EF4-FFF2-40B4-BE49-F238E27FC236}">
                  <a16:creationId xmlns="" xmlns:a16="http://schemas.microsoft.com/office/drawing/2014/main" id="{96935A96-CAC4-ACC2-BA03-B736DD3F9D34}"/>
                </a:ext>
              </a:extLst>
            </p:cNvPr>
            <p:cNvSpPr txBox="1"/>
            <p:nvPr/>
          </p:nvSpPr>
          <p:spPr>
            <a:xfrm>
              <a:off x="639734" y="427139"/>
              <a:ext cx="10912532" cy="1754326"/>
            </a:xfrm>
            <a:prstGeom prst="rect">
              <a:avLst/>
            </a:prstGeom>
            <a:noFill/>
          </p:spPr>
          <p:txBody>
            <a:bodyPr wrap="square">
              <a:spAutoFit/>
            </a:bodyPr>
            <a:lstStyle/>
            <a:p>
              <a:pPr algn="just"/>
              <a:r>
                <a:rPr lang="en-US" sz="3600" dirty="0">
                  <a:latin typeface="Cambria" panose="02040503050406030204" pitchFamily="18" charset="0"/>
                </a:rPr>
                <a:t>	</a:t>
              </a:r>
              <a:r>
                <a:rPr lang="vi-VN" sz="3600" dirty="0">
                  <a:latin typeface="Cambria" panose="02040503050406030204" pitchFamily="18" charset="0"/>
                </a:rPr>
                <a:t>Đặt bàn tay vào cổ như hình 2 và hát một câu hát. Em có nghe thấy âm thanh không? Tay em có cảm giác thế nào? Âm thanh đó phát ra từ đâu?</a:t>
              </a:r>
              <a:endParaRPr lang="en-US" sz="3600" dirty="0">
                <a:latin typeface="Cambria" panose="02040503050406030204" pitchFamily="18" charset="0"/>
              </a:endParaRPr>
            </a:p>
          </p:txBody>
        </p:sp>
      </p:grpSp>
      <p:sp>
        <p:nvSpPr>
          <p:cNvPr id="4" name="TextBox 3">
            <a:extLst>
              <a:ext uri="{FF2B5EF4-FFF2-40B4-BE49-F238E27FC236}">
                <a16:creationId xmlns="" xmlns:a16="http://schemas.microsoft.com/office/drawing/2014/main" id="{F29E67F0-2CAE-C5AB-231B-6DBBE49888F0}"/>
              </a:ext>
            </a:extLst>
          </p:cNvPr>
          <p:cNvSpPr txBox="1"/>
          <p:nvPr/>
        </p:nvSpPr>
        <p:spPr>
          <a:xfrm>
            <a:off x="8133993" y="2764269"/>
            <a:ext cx="2848198" cy="2554545"/>
          </a:xfrm>
          <a:prstGeom prst="rect">
            <a:avLst/>
          </a:prstGeom>
          <a:solidFill>
            <a:srgbClr val="92D050"/>
          </a:solidFill>
        </p:spPr>
        <p:txBody>
          <a:bodyPr wrap="square">
            <a:spAutoFit/>
          </a:bodyPr>
          <a:lstStyle/>
          <a:p>
            <a:pPr algn="ct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vật</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ra</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đều</a:t>
            </a:r>
            <a:r>
              <a:rPr lang="en-US" sz="4000" b="1" dirty="0">
                <a:latin typeface="Cambria" panose="02040503050406030204" pitchFamily="18" charset="0"/>
              </a:rPr>
              <a:t> rung </a:t>
            </a:r>
            <a:r>
              <a:rPr lang="en-US" sz="4000" b="1" dirty="0" err="1">
                <a:latin typeface="Cambria" panose="02040503050406030204" pitchFamily="18" charset="0"/>
              </a:rPr>
              <a:t>động</a:t>
            </a:r>
            <a:endParaRPr lang="en-US" sz="4000" b="1" dirty="0">
              <a:latin typeface="Cambria" panose="02040503050406030204" pitchFamily="18" charset="0"/>
            </a:endParaRPr>
          </a:p>
        </p:txBody>
      </p:sp>
      <p:pic>
        <p:nvPicPr>
          <p:cNvPr id="6" name="Picture 5">
            <a:extLst>
              <a:ext uri="{FF2B5EF4-FFF2-40B4-BE49-F238E27FC236}">
                <a16:creationId xmlns="" xmlns:a16="http://schemas.microsoft.com/office/drawing/2014/main" id="{E4230CFC-B74A-295D-EF2E-734E68225687}"/>
              </a:ext>
            </a:extLst>
          </p:cNvPr>
          <p:cNvPicPr>
            <a:picLocks noChangeAspect="1"/>
          </p:cNvPicPr>
          <p:nvPr/>
        </p:nvPicPr>
        <p:blipFill rotWithShape="1">
          <a:blip r:embed="rId2"/>
          <a:srcRect l="51346" b="481"/>
          <a:stretch/>
        </p:blipFill>
        <p:spPr>
          <a:xfrm>
            <a:off x="2230734" y="2181465"/>
            <a:ext cx="4480938" cy="4099728"/>
          </a:xfrm>
          <a:prstGeom prst="rect">
            <a:avLst/>
          </a:prstGeom>
        </p:spPr>
      </p:pic>
    </p:spTree>
    <p:extLst>
      <p:ext uri="{BB962C8B-B14F-4D97-AF65-F5344CB8AC3E}">
        <p14:creationId xmlns:p14="http://schemas.microsoft.com/office/powerpoint/2010/main" val="1836514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 xmlns:a16="http://schemas.microsoft.com/office/drawing/2014/main" id="{F0A0A0F4-6E16-5456-A2C7-591D007B7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 xmlns:a16="http://schemas.microsoft.com/office/drawing/2014/main"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 xmlns:a16="http://schemas.microsoft.com/office/drawing/2014/main"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 xmlns:a16="http://schemas.microsoft.com/office/drawing/2014/main"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 xmlns:a16="http://schemas.microsoft.com/office/drawing/2014/main"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 xmlns:a16="http://schemas.microsoft.com/office/drawing/2014/main"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 xmlns:a16="http://schemas.microsoft.com/office/drawing/2014/main"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 xmlns:a16="http://schemas.microsoft.com/office/drawing/2014/main"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 xmlns:a16="http://schemas.microsoft.com/office/drawing/2014/main"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 xmlns:a16="http://schemas.microsoft.com/office/drawing/2014/main"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 xmlns:a16="http://schemas.microsoft.com/office/drawing/2014/main"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 xmlns:a16="http://schemas.microsoft.com/office/drawing/2014/main"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1A8E38D-3C3B-7B42-BD58-351CA119698B}"/>
              </a:ext>
            </a:extLst>
          </p:cNvPr>
          <p:cNvSpPr txBox="1"/>
          <p:nvPr/>
        </p:nvSpPr>
        <p:spPr>
          <a:xfrm>
            <a:off x="1345622" y="266862"/>
            <a:ext cx="9680341" cy="1200329"/>
          </a:xfrm>
          <a:prstGeom prst="rect">
            <a:avLst/>
          </a:prstGeom>
          <a:noFill/>
        </p:spPr>
        <p:txBody>
          <a:bodyPr wrap="square">
            <a:spAutoFit/>
          </a:bodyPr>
          <a:lstStyle/>
          <a:p>
            <a:pPr algn="ctr"/>
            <a:r>
              <a:rPr lang="en-US" sz="3600" b="1" i="0" dirty="0" err="1">
                <a:solidFill>
                  <a:srgbClr val="00B050"/>
                </a:solidFill>
                <a:effectLst/>
                <a:latin typeface="Cambria" panose="02040503050406030204" pitchFamily="18" charset="0"/>
              </a:rPr>
              <a:t>Nêu</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ví</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dụ</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khác</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về</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vật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phát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ra</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âm</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thanh</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thì</a:t>
            </a:r>
            <a:r>
              <a:rPr lang="en-US" sz="3600" b="1" i="0" dirty="0">
                <a:solidFill>
                  <a:srgbClr val="00B050"/>
                </a:solidFill>
                <a:effectLst/>
                <a:latin typeface="Cambria" panose="02040503050406030204" pitchFamily="18" charset="0"/>
              </a:rPr>
              <a:t> rung </a:t>
            </a:r>
            <a:r>
              <a:rPr lang="en-US" sz="3600" b="1" i="0" dirty="0" err="1">
                <a:solidFill>
                  <a:srgbClr val="00B050"/>
                </a:solidFill>
                <a:effectLst/>
                <a:latin typeface="Cambria" panose="02040503050406030204" pitchFamily="18" charset="0"/>
              </a:rPr>
              <a:t>động</a:t>
            </a:r>
            <a:r>
              <a:rPr lang="en-US" sz="3600" b="1" i="0" dirty="0">
                <a:solidFill>
                  <a:srgbClr val="00B050"/>
                </a:solidFill>
                <a:effectLst/>
                <a:latin typeface="Cambria" panose="02040503050406030204" pitchFamily="18" charset="0"/>
              </a:rPr>
              <a:t>.</a:t>
            </a:r>
            <a:endParaRPr lang="en-US" sz="3600" b="1" dirty="0">
              <a:solidFill>
                <a:srgbClr val="00B050"/>
              </a:solidFill>
              <a:latin typeface="Cambria" panose="02040503050406030204" pitchFamily="18" charset="0"/>
            </a:endParaRPr>
          </a:p>
        </p:txBody>
      </p:sp>
      <p:sp>
        <p:nvSpPr>
          <p:cNvPr id="3" name="Oval 2">
            <a:extLst>
              <a:ext uri="{FF2B5EF4-FFF2-40B4-BE49-F238E27FC236}">
                <a16:creationId xmlns=""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 xmlns:a16="http://schemas.microsoft.com/office/drawing/2014/main" id="{67862225-7650-F1B2-F336-D21D179FF000}"/>
              </a:ext>
            </a:extLst>
          </p:cNvPr>
          <p:cNvGrpSpPr/>
          <p:nvPr/>
        </p:nvGrpSpPr>
        <p:grpSpPr>
          <a:xfrm>
            <a:off x="745520" y="4996861"/>
            <a:ext cx="10700959" cy="1446549"/>
            <a:chOff x="-6787" y="538028"/>
            <a:chExt cx="11538037" cy="786637"/>
          </a:xfrm>
        </p:grpSpPr>
        <p:sp>
          <p:nvSpPr>
            <p:cNvPr id="5" name="Rectangle: Rounded Corners 4">
              <a:extLst>
                <a:ext uri="{FF2B5EF4-FFF2-40B4-BE49-F238E27FC236}">
                  <a16:creationId xmlns=""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 xmlns:a16="http://schemas.microsoft.com/office/drawing/2014/main" id="{F4914EA4-5299-0CA8-7C4A-78612BD34E25}"/>
                </a:ext>
              </a:extLst>
            </p:cNvPr>
            <p:cNvSpPr txBox="1"/>
            <p:nvPr/>
          </p:nvSpPr>
          <p:spPr>
            <a:xfrm>
              <a:off x="70549" y="538028"/>
              <a:ext cx="11383022" cy="786637"/>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Gõ</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tay</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lên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và</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 xmlns:a16="http://schemas.microsoft.com/office/drawing/2014/main" id="{FCFC14F8-7D15-0189-8244-6E366E10F72C}"/>
              </a:ext>
            </a:extLst>
          </p:cNvPr>
          <p:cNvPicPr>
            <a:picLocks noChangeAspect="1"/>
          </p:cNvPicPr>
          <p:nvPr/>
        </p:nvPicPr>
        <p:blipFill>
          <a:blip r:embed="rId2"/>
          <a:stretch>
            <a:fillRect/>
          </a:stretch>
        </p:blipFill>
        <p:spPr>
          <a:xfrm>
            <a:off x="3238340" y="1725382"/>
            <a:ext cx="5715000" cy="3209925"/>
          </a:xfrm>
          <a:prstGeom prst="rect">
            <a:avLst/>
          </a:prstGeom>
        </p:spPr>
      </p:pic>
    </p:spTree>
    <p:extLst>
      <p:ext uri="{BB962C8B-B14F-4D97-AF65-F5344CB8AC3E}">
        <p14:creationId xmlns:p14="http://schemas.microsoft.com/office/powerpoint/2010/main" val="19779795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 xmlns:a16="http://schemas.microsoft.com/office/drawing/2014/main" id="{67862225-7650-F1B2-F336-D21D179FF000}"/>
              </a:ext>
            </a:extLst>
          </p:cNvPr>
          <p:cNvGrpSpPr/>
          <p:nvPr/>
        </p:nvGrpSpPr>
        <p:grpSpPr>
          <a:xfrm>
            <a:off x="508175" y="2406398"/>
            <a:ext cx="3627195" cy="3620044"/>
            <a:chOff x="-72590" y="571502"/>
            <a:chExt cx="11603840" cy="739152"/>
          </a:xfrm>
        </p:grpSpPr>
        <p:sp>
          <p:nvSpPr>
            <p:cNvPr id="5" name="Rectangle: Rounded Corners 4">
              <a:extLst>
                <a:ext uri="{FF2B5EF4-FFF2-40B4-BE49-F238E27FC236}">
                  <a16:creationId xmlns=""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 xmlns:a16="http://schemas.microsoft.com/office/drawing/2014/main" id="{F4914EA4-5299-0CA8-7C4A-78612BD34E25}"/>
                </a:ext>
              </a:extLst>
            </p:cNvPr>
            <p:cNvSpPr txBox="1"/>
            <p:nvPr/>
          </p:nvSpPr>
          <p:spPr>
            <a:xfrm>
              <a:off x="-72590" y="600531"/>
              <a:ext cx="11603838" cy="710123"/>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Gió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thổi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 xmlns:a16="http://schemas.microsoft.com/office/drawing/2014/main" id="{EA93FEE1-C1B2-28C9-B544-598BF846386F}"/>
              </a:ext>
            </a:extLst>
          </p:cNvPr>
          <p:cNvPicPr>
            <a:picLocks noChangeAspect="1"/>
          </p:cNvPicPr>
          <p:nvPr/>
        </p:nvPicPr>
        <p:blipFill rotWithShape="1">
          <a:blip r:embed="rId2"/>
          <a:srcRect b="6045"/>
          <a:stretch/>
        </p:blipFill>
        <p:spPr>
          <a:xfrm>
            <a:off x="5190818" y="1328484"/>
            <a:ext cx="5293872" cy="4973839"/>
          </a:xfrm>
          <a:prstGeom prst="rect">
            <a:avLst/>
          </a:prstGeom>
        </p:spPr>
      </p:pic>
    </p:spTree>
    <p:extLst>
      <p:ext uri="{BB962C8B-B14F-4D97-AF65-F5344CB8AC3E}">
        <p14:creationId xmlns:p14="http://schemas.microsoft.com/office/powerpoint/2010/main" val="16396923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 xmlns:a16="http://schemas.microsoft.com/office/drawing/2014/main" id="{67862225-7650-F1B2-F336-D21D179FF000}"/>
              </a:ext>
            </a:extLst>
          </p:cNvPr>
          <p:cNvGrpSpPr/>
          <p:nvPr/>
        </p:nvGrpSpPr>
        <p:grpSpPr>
          <a:xfrm>
            <a:off x="7511143" y="1963037"/>
            <a:ext cx="3729447" cy="4319424"/>
            <a:chOff x="-6787" y="571502"/>
            <a:chExt cx="11538037" cy="813298"/>
          </a:xfrm>
        </p:grpSpPr>
        <p:sp>
          <p:nvSpPr>
            <p:cNvPr id="5" name="Rectangle: Rounded Corners 4">
              <a:extLst>
                <a:ext uri="{FF2B5EF4-FFF2-40B4-BE49-F238E27FC236}">
                  <a16:creationId xmlns=""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 xmlns:a16="http://schemas.microsoft.com/office/drawing/2014/main" id="{F4914EA4-5299-0CA8-7C4A-78612BD34E25}"/>
                </a:ext>
              </a:extLst>
            </p:cNvPr>
            <p:cNvSpPr txBox="1"/>
            <p:nvPr/>
          </p:nvSpPr>
          <p:spPr>
            <a:xfrm>
              <a:off x="70718" y="598162"/>
              <a:ext cx="11383021"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từ</a:t>
              </a:r>
              <a:r>
                <a:rPr lang="en-US" sz="4400" dirty="0">
                  <a:latin typeface="Cambria" panose="02040503050406030204" pitchFamily="18" charset="0"/>
                  <a:cs typeface="Calibri" panose="020F0502020204030204" pitchFamily="34" charset="0"/>
                </a:rPr>
                <a:t> loa – </a:t>
              </a:r>
              <a:r>
                <a:rPr lang="en-US" sz="4400" dirty="0" err="1">
                  <a:latin typeface="Cambria" panose="02040503050406030204" pitchFamily="18" charset="0"/>
                  <a:cs typeface="Calibri" panose="020F0502020204030204" pitchFamily="34" charset="0"/>
                </a:rPr>
                <a:t>màng</a:t>
              </a:r>
              <a:r>
                <a:rPr lang="en-US" sz="4400" dirty="0">
                  <a:latin typeface="Cambria" panose="02040503050406030204" pitchFamily="18" charset="0"/>
                  <a:cs typeface="Calibri" panose="020F0502020204030204" pitchFamily="34" charset="0"/>
                </a:rPr>
                <a:t> loa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 xmlns:a16="http://schemas.microsoft.com/office/drawing/2014/main" id="{96F241DE-0576-8F9B-457F-C564838DBD83}"/>
              </a:ext>
            </a:extLst>
          </p:cNvPr>
          <p:cNvPicPr>
            <a:picLocks noChangeAspect="1"/>
          </p:cNvPicPr>
          <p:nvPr/>
        </p:nvPicPr>
        <p:blipFill>
          <a:blip r:embed="rId2"/>
          <a:stretch>
            <a:fillRect/>
          </a:stretch>
        </p:blipFill>
        <p:spPr>
          <a:xfrm>
            <a:off x="1858639" y="1809704"/>
            <a:ext cx="4674644" cy="4226146"/>
          </a:xfrm>
          <a:prstGeom prst="rect">
            <a:avLst/>
          </a:prstGeom>
        </p:spPr>
      </p:pic>
    </p:spTree>
    <p:extLst>
      <p:ext uri="{BB962C8B-B14F-4D97-AF65-F5344CB8AC3E}">
        <p14:creationId xmlns:p14="http://schemas.microsoft.com/office/powerpoint/2010/main" val="25042946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 xmlns:a16="http://schemas.microsoft.com/office/drawing/2014/main" id="{FCF8A342-D085-C9B9-EFD4-8E9117BEE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 xmlns:a16="http://schemas.microsoft.com/office/drawing/2014/main"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 xmlns:a16="http://schemas.microsoft.com/office/drawing/2014/main"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 xmlns:a16="http://schemas.microsoft.com/office/drawing/2014/main"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 xmlns:a16="http://schemas.microsoft.com/office/drawing/2014/main"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 xmlns:a16="http://schemas.microsoft.com/office/drawing/2014/main"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7" name="Group 6">
            <a:extLst>
              <a:ext uri="{FF2B5EF4-FFF2-40B4-BE49-F238E27FC236}">
                <a16:creationId xmlns="" xmlns:a16="http://schemas.microsoft.com/office/drawing/2014/main" id="{FC218C16-B289-40F0-8223-8F4348C4DA5B}"/>
              </a:ext>
            </a:extLst>
          </p:cNvPr>
          <p:cNvGrpSpPr/>
          <p:nvPr/>
        </p:nvGrpSpPr>
        <p:grpSpPr>
          <a:xfrm>
            <a:off x="610004" y="1214186"/>
            <a:ext cx="11045537" cy="3796823"/>
            <a:chOff x="610004" y="1214186"/>
            <a:chExt cx="11045537" cy="3796823"/>
          </a:xfrm>
        </p:grpSpPr>
        <p:sp>
          <p:nvSpPr>
            <p:cNvPr id="6" name="Rectangle: Rounded Corners 5">
              <a:extLst>
                <a:ext uri="{FF2B5EF4-FFF2-40B4-BE49-F238E27FC236}">
                  <a16:creationId xmlns="" xmlns:a16="http://schemas.microsoft.com/office/drawing/2014/main"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F2F14EFD-B8AF-7A8B-4E3A-3028918A6C49}"/>
                </a:ext>
              </a:extLst>
            </p:cNvPr>
            <p:cNvSpPr txBox="1"/>
            <p:nvPr/>
          </p:nvSpPr>
          <p:spPr>
            <a:xfrm>
              <a:off x="693132" y="1476625"/>
              <a:ext cx="10879282" cy="3416320"/>
            </a:xfrm>
            <a:prstGeom prst="rect">
              <a:avLst/>
            </a:prstGeom>
            <a:noFill/>
          </p:spPr>
          <p:txBody>
            <a:bodyPr wrap="square" rtlCol="0">
              <a:spAutoFit/>
            </a:bodyPr>
            <a:lstStyle/>
            <a:p>
              <a:pPr marL="285750" indent="-285750" algn="just">
                <a:buFontTx/>
                <a:buChar char="-"/>
              </a:pPr>
              <a:r>
                <a:rPr lang="en-US" sz="3600" dirty="0" err="1">
                  <a:latin typeface="Cambria" panose="02040503050406030204" pitchFamily="18" charset="0"/>
                  <a:cs typeface="Calibri" panose="020F0502020204030204" pitchFamily="34" charset="0"/>
                </a:rPr>
                <a:t>Lấy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dụ</a:t>
              </a:r>
              <a:r>
                <a:rPr lang="en-US" sz="3600" dirty="0">
                  <a:latin typeface="Cambria" panose="02040503050406030204" pitchFamily="18" charset="0"/>
                  <a:cs typeface="Calibri" panose="020F0502020204030204" pitchFamily="34" charset="0"/>
                </a:rPr>
                <a:t> thực </a:t>
              </a:r>
              <a:r>
                <a:rPr lang="en-US" sz="3600" dirty="0" err="1">
                  <a:latin typeface="Cambria" panose="02040503050406030204" pitchFamily="18" charset="0"/>
                  <a:cs typeface="Calibri" panose="020F0502020204030204" pitchFamily="34" charset="0"/>
                </a:rPr>
                <a:t>tế</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nghiệm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để</a:t>
              </a:r>
              <a:r>
                <a:rPr lang="en-US" sz="3600" dirty="0">
                  <a:latin typeface="Cambria" panose="02040503050406030204" pitchFamily="18" charset="0"/>
                  <a:cs typeface="Calibri" panose="020F0502020204030204" pitchFamily="34" charset="0"/>
                </a:rPr>
                <a:t> minh </a:t>
              </a:r>
              <a:r>
                <a:rPr lang="en-US" sz="3600" dirty="0" err="1">
                  <a:latin typeface="Cambria" panose="02040503050406030204" pitchFamily="18" charset="0"/>
                  <a:cs typeface="Calibri" panose="020F0502020204030204" pitchFamily="34" charset="0"/>
                </a:rPr>
                <a:t>họa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vật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smtClean="0">
                  <a:latin typeface="Cambria" panose="02040503050406030204" pitchFamily="18" charset="0"/>
                  <a:cs typeface="Calibri" panose="020F0502020204030204" pitchFamily="34" charset="0"/>
                </a:rPr>
                <a:t>động</a:t>
              </a:r>
              <a:r>
                <a:rPr lang="en-US" sz="3600" dirty="0" smtClean="0">
                  <a:latin typeface="Cambria" panose="02040503050406030204" pitchFamily="18" charset="0"/>
                  <a:cs typeface="Calibri" panose="020F0502020204030204" pitchFamily="34" charset="0"/>
                </a:rPr>
                <a:t>.</a:t>
              </a:r>
              <a:endParaRPr lang="en-US" sz="3600" dirty="0">
                <a:latin typeface="Cambria" panose="02040503050406030204" pitchFamily="18" charset="0"/>
                <a:cs typeface="Calibri" panose="020F0502020204030204" pitchFamily="34" charset="0"/>
              </a:endParaRPr>
            </a:p>
            <a:p>
              <a:pPr marL="285750" indent="-285750" algn="just">
                <a:buFontTx/>
                <a:buChar char="-"/>
              </a:pPr>
              <a:r>
                <a:rPr lang="en-US" sz="3600" dirty="0" err="1">
                  <a:latin typeface="Cambria" panose="02040503050406030204" pitchFamily="18" charset="0"/>
                  <a:cs typeface="Calibri" panose="020F0502020204030204" pitchFamily="34" charset="0"/>
                </a:rPr>
                <a:t>Nêu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dẫn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chứng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về</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truyền</a:t>
              </a:r>
              <a:r>
                <a:rPr lang="en-US" sz="3600" dirty="0">
                  <a:latin typeface="Cambria" panose="02040503050406030204" pitchFamily="18" charset="0"/>
                  <a:cs typeface="Calibri" panose="020F0502020204030204" pitchFamily="34" charset="0"/>
                </a:rPr>
                <a:t> qua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lỏng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rắn</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a:latin typeface="Cambria" panose="02040503050406030204" pitchFamily="18" charset="0"/>
                  <a:cs typeface="Calibri" panose="020F0502020204030204" pitchFamily="34" charset="0"/>
                </a:rPr>
                <a:t> So </a:t>
              </a:r>
              <a:r>
                <a:rPr lang="en-US" sz="3600" dirty="0" err="1">
                  <a:latin typeface="Cambria" panose="02040503050406030204" pitchFamily="18" charset="0"/>
                  <a:cs typeface="Calibri" panose="020F0502020204030204" pitchFamily="34" charset="0"/>
                </a:rPr>
                <a:t>sánh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độ</a:t>
              </a:r>
              <a:r>
                <a:rPr lang="en-US" sz="3600" dirty="0">
                  <a:latin typeface="Cambria" panose="02040503050406030204" pitchFamily="18" charset="0"/>
                  <a:cs typeface="Calibri" panose="020F0502020204030204" pitchFamily="34" charset="0"/>
                </a:rPr>
                <a:t> to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lại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gần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xa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smtClean="0">
                  <a:latin typeface="Cambria" panose="02040503050406030204" pitchFamily="18" charset="0"/>
                  <a:cs typeface="Calibri" panose="020F0502020204030204" pitchFamily="34" charset="0"/>
                </a:rPr>
                <a:t>âm</a:t>
              </a:r>
              <a:r>
                <a:rPr lang="en-US" sz="3600" dirty="0" smtClean="0">
                  <a:latin typeface="Cambria" panose="02040503050406030204" pitchFamily="18" charset="0"/>
                  <a:cs typeface="Calibri" panose="020F0502020204030204" pitchFamily="34" charset="0"/>
                </a:rPr>
                <a:t>.</a:t>
              </a:r>
              <a:endParaRPr lang="en-US" sz="3600" dirty="0">
                <a:latin typeface="Cambria" panose="02040503050406030204" pitchFamily="18" charset="0"/>
                <a:cs typeface="Calibri" panose="020F0502020204030204" pitchFamily="34" charset="0"/>
              </a:endParaRPr>
            </a:p>
          </p:txBody>
        </p:sp>
      </p:grpSp>
      <p:pic>
        <p:nvPicPr>
          <p:cNvPr id="28" name="图片 27">
            <a:extLst>
              <a:ext uri="{FF2B5EF4-FFF2-40B4-BE49-F238E27FC236}">
                <a16:creationId xmlns="" xmlns:a16="http://schemas.microsoft.com/office/drawing/2014/main"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spTree>
    <p:extLst>
      <p:ext uri="{BB962C8B-B14F-4D97-AF65-F5344CB8AC3E}">
        <p14:creationId xmlns:p14="http://schemas.microsoft.com/office/powerpoint/2010/main" val="14466220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 xmlns:a16="http://schemas.microsoft.com/office/drawing/2014/main"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 xmlns:a16="http://schemas.microsoft.com/office/drawing/2014/main"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 xmlns:a16="http://schemas.microsoft.com/office/drawing/2014/main"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 xmlns:a16="http://schemas.microsoft.com/office/drawing/2014/main"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 xmlns:a16="http://schemas.microsoft.com/office/drawing/2014/main"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 xmlns:a16="http://schemas.microsoft.com/office/drawing/2014/main"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 xmlns:a16="http://schemas.microsoft.com/office/drawing/2014/main"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 xmlns:a16="http://schemas.microsoft.com/office/drawing/2014/main"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 xmlns:a16="http://schemas.microsoft.com/office/drawing/2014/main"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 xmlns:a16="http://schemas.microsoft.com/office/drawing/2014/main"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 xmlns:a16="http://schemas.microsoft.com/office/drawing/2014/main"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 xmlns:a16="http://schemas.microsoft.com/office/drawing/2014/main"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 xmlns:a16="http://schemas.microsoft.com/office/drawing/2014/main"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 xmlns:a16="http://schemas.microsoft.com/office/drawing/2014/main"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smtClean="0">
                  <a:latin typeface="Cambria" panose="02040503050406030204" pitchFamily="18" charset="0"/>
                  <a:cs typeface="Calibri" panose="020F0502020204030204" pitchFamily="34" charset="0"/>
                </a:rPr>
                <a:t>rắn</a:t>
              </a:r>
              <a:r>
                <a:rPr lang="en-US" sz="4400" dirty="0" smtClean="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 xmlns:a16="http://schemas.microsoft.com/office/drawing/2014/main"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656" y="684014"/>
            <a:ext cx="10930596" cy="5078313"/>
          </a:xfrm>
          <a:prstGeom prst="rect">
            <a:avLst/>
          </a:prstGeom>
        </p:spPr>
        <p:txBody>
          <a:bodyPr wrap="square">
            <a:spAutoFit/>
          </a:bodyPr>
          <a:lstStyle/>
          <a:p>
            <a:pPr algn="ctr">
              <a:lnSpc>
                <a:spcPct val="150000"/>
              </a:lnSpc>
            </a:pPr>
            <a:r>
              <a:rPr lang="en-US" sz="3600" b="1" dirty="0" smtClean="0">
                <a:solidFill>
                  <a:srgbClr val="FF0000"/>
                </a:solidFill>
                <a:latin typeface="Cambria" panose="02040503050406030204" pitchFamily="18" charset="0"/>
                <a:cs typeface="Calibri" panose="020F0502020204030204" pitchFamily="34" charset="0"/>
              </a:rPr>
              <a:t>GHI VỞ</a:t>
            </a:r>
          </a:p>
          <a:p>
            <a:pPr marL="342900" indent="-342900">
              <a:lnSpc>
                <a:spcPct val="150000"/>
              </a:lnSpc>
              <a:buAutoNum type="arabicPeriod"/>
            </a:pPr>
            <a:r>
              <a:rPr lang="en-US" sz="3600" b="1" dirty="0" err="1" smtClean="0">
                <a:solidFill>
                  <a:srgbClr val="002060"/>
                </a:solidFill>
                <a:latin typeface="Cambria" panose="02040503050406030204" pitchFamily="18" charset="0"/>
                <a:cs typeface="Calibri" panose="020F0502020204030204" pitchFamily="34" charset="0"/>
              </a:rPr>
              <a:t>Âm</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thanh</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và</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nguồn</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phát</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ra</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âm</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thanh</a:t>
            </a:r>
            <a:r>
              <a:rPr lang="en-US" sz="3600" b="1" dirty="0" smtClean="0">
                <a:solidFill>
                  <a:srgbClr val="002060"/>
                </a:solidFill>
                <a:latin typeface="Cambria" panose="02040503050406030204" pitchFamily="18" charset="0"/>
                <a:cs typeface="Calibri" panose="020F0502020204030204" pitchFamily="34" charset="0"/>
              </a:rPr>
              <a:t>:</a:t>
            </a:r>
          </a:p>
          <a:p>
            <a:pPr>
              <a:lnSpc>
                <a:spcPct val="150000"/>
              </a:lnSpc>
            </a:pP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rPr>
              <a:t>Các</a:t>
            </a:r>
            <a:r>
              <a:rPr lang="en-US" sz="3600" b="1" dirty="0" smtClean="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vật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phát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ra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thanh</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đều</a:t>
            </a:r>
            <a:r>
              <a:rPr lang="en-US" sz="3600" b="1" dirty="0">
                <a:solidFill>
                  <a:srgbClr val="002060"/>
                </a:solidFill>
                <a:latin typeface="Cambria" panose="02040503050406030204" pitchFamily="18" charset="0"/>
              </a:rPr>
              <a:t> rung </a:t>
            </a:r>
            <a:r>
              <a:rPr lang="en-US" sz="3600" b="1" dirty="0" err="1" smtClean="0">
                <a:solidFill>
                  <a:srgbClr val="002060"/>
                </a:solidFill>
                <a:latin typeface="Cambria" panose="02040503050406030204" pitchFamily="18" charset="0"/>
              </a:rPr>
              <a:t>động</a:t>
            </a:r>
            <a:r>
              <a:rPr lang="en-US" sz="3600" b="1" dirty="0" smtClean="0">
                <a:solidFill>
                  <a:srgbClr val="002060"/>
                </a:solidFill>
                <a:latin typeface="Cambria" panose="02040503050406030204" pitchFamily="18" charset="0"/>
              </a:rPr>
              <a:t>.</a:t>
            </a:r>
            <a:endParaRPr lang="en-US" sz="3600" b="1" dirty="0" smtClean="0">
              <a:solidFill>
                <a:srgbClr val="002060"/>
              </a:solidFill>
              <a:latin typeface="Cambria" panose="02040503050406030204" pitchFamily="18" charset="0"/>
              <a:cs typeface="Calibri" panose="020F0502020204030204" pitchFamily="34" charset="0"/>
            </a:endParaRPr>
          </a:p>
          <a:p>
            <a:pPr>
              <a:lnSpc>
                <a:spcPct val="150000"/>
              </a:lnSpc>
            </a:pPr>
            <a:r>
              <a:rPr lang="en-US" sz="3600" b="1" dirty="0" smtClean="0">
                <a:solidFill>
                  <a:srgbClr val="002060"/>
                </a:solidFill>
                <a:latin typeface="Cambria" panose="02040503050406030204" pitchFamily="18" charset="0"/>
                <a:cs typeface="Calibri" panose="020F0502020204030204" pitchFamily="34" charset="0"/>
              </a:rPr>
              <a:t>2. </a:t>
            </a:r>
            <a:r>
              <a:rPr lang="en-US" sz="3600" b="1" dirty="0" err="1" smtClean="0">
                <a:solidFill>
                  <a:srgbClr val="002060"/>
                </a:solidFill>
                <a:latin typeface="Cambria" panose="02040503050406030204" pitchFamily="18" charset="0"/>
                <a:cs typeface="Calibri" panose="020F0502020204030204" pitchFamily="34" charset="0"/>
              </a:rPr>
              <a:t>Sự</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lan</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truyền</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âm</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thanh</a:t>
            </a:r>
            <a:r>
              <a:rPr lang="en-US" sz="3600" b="1" dirty="0" smtClean="0">
                <a:solidFill>
                  <a:srgbClr val="002060"/>
                </a:solidFill>
                <a:latin typeface="Cambria" panose="02040503050406030204" pitchFamily="18" charset="0"/>
                <a:cs typeface="Calibri" panose="020F0502020204030204" pitchFamily="34" charset="0"/>
              </a:rPr>
              <a:t>:</a:t>
            </a:r>
            <a:endParaRPr lang="en-US" sz="3600" b="1" dirty="0">
              <a:solidFill>
                <a:srgbClr val="002060"/>
              </a:solidFill>
              <a:latin typeface="Cambria" panose="02040503050406030204" pitchFamily="18" charset="0"/>
              <a:cs typeface="Calibri" panose="020F0502020204030204" pitchFamily="34" charset="0"/>
            </a:endParaRPr>
          </a:p>
          <a:p>
            <a:pPr>
              <a:lnSpc>
                <a:spcPct val="150000"/>
              </a:lnSpc>
            </a:pP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smtClean="0">
                <a:solidFill>
                  <a:srgbClr val="002060"/>
                </a:solidFill>
                <a:latin typeface="Cambria" panose="02040503050406030204" pitchFamily="18" charset="0"/>
                <a:cs typeface="Calibri" panose="020F0502020204030204" pitchFamily="34" charset="0"/>
              </a:rPr>
              <a:t>Âm</a:t>
            </a:r>
            <a:r>
              <a:rPr lang="en-US" sz="3600" b="1" dirty="0" smtClean="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thanh</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truyền</a:t>
            </a:r>
            <a:r>
              <a:rPr lang="en-US" sz="3600" b="1" dirty="0">
                <a:solidFill>
                  <a:srgbClr val="002060"/>
                </a:solidFill>
                <a:latin typeface="Cambria" panose="02040503050406030204" pitchFamily="18" charset="0"/>
                <a:cs typeface="Calibri" panose="020F0502020204030204" pitchFamily="34" charset="0"/>
              </a:rPr>
              <a:t> qua </a:t>
            </a:r>
            <a:r>
              <a:rPr lang="en-US" sz="3600" b="1" dirty="0" err="1">
                <a:solidFill>
                  <a:srgbClr val="002060"/>
                </a:solidFill>
                <a:latin typeface="Cambria" panose="02040503050406030204" pitchFamily="18" charset="0"/>
                <a:cs typeface="Calibri" panose="020F0502020204030204" pitchFamily="34" charset="0"/>
              </a:rPr>
              <a:t>chất</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khí</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chất</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lỏng</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chất</a:t>
            </a:r>
            <a:r>
              <a:rPr lang="en-US" sz="3600" b="1" dirty="0">
                <a:solidFill>
                  <a:srgbClr val="002060"/>
                </a:solidFill>
                <a:latin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cs typeface="Calibri" panose="020F0502020204030204" pitchFamily="34" charset="0"/>
              </a:rPr>
              <a:t>rắn</a:t>
            </a:r>
            <a:r>
              <a:rPr lang="en-US" sz="3600" b="1" dirty="0">
                <a:solidFill>
                  <a:srgbClr val="002060"/>
                </a:solidFill>
                <a:latin typeface="Cambria" panose="02040503050406030204" pitchFamily="18" charset="0"/>
                <a:cs typeface="Calibri" panose="020F0502020204030204" pitchFamily="34" charset="0"/>
              </a:rPr>
              <a:t>.</a:t>
            </a:r>
            <a:endParaRPr lang="en-US" sz="3600" b="1" dirty="0">
              <a:solidFill>
                <a:srgbClr val="00206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3497044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pic>
        <p:nvPicPr>
          <p:cNvPr id="43" name="图片 42">
            <a:extLst>
              <a:ext uri="{FF2B5EF4-FFF2-40B4-BE49-F238E27FC236}">
                <a16:creationId xmlns=""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422539" y="184264"/>
            <a:ext cx="998738" cy="998738"/>
          </a:xfrm>
          <a:prstGeom prst="rect">
            <a:avLst/>
          </a:prstGeom>
        </p:spPr>
      </p:pic>
      <p:pic>
        <p:nvPicPr>
          <p:cNvPr id="45" name="图片 44">
            <a:extLst>
              <a:ext uri="{FF2B5EF4-FFF2-40B4-BE49-F238E27FC236}">
                <a16:creationId xmlns=""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 xmlns:a16="http://schemas.microsoft.com/office/drawing/2014/main"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 xmlns:a16="http://schemas.microsoft.com/office/drawing/2014/main"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 xmlns:a16="http://schemas.microsoft.com/office/drawing/2014/main"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 xmlns:a16="http://schemas.microsoft.com/office/drawing/2014/main"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 xmlns:a16="http://schemas.microsoft.com/office/drawing/2014/main"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 xmlns:a16="http://schemas.microsoft.com/office/drawing/2014/main"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 xmlns:a16="http://schemas.microsoft.com/office/drawing/2014/main"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679</Words>
  <Application>Microsoft Office PowerPoint</Application>
  <PresentationFormat>Widescreen</PresentationFormat>
  <Paragraphs>54</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Calibri</vt:lpstr>
      <vt:lpstr>SVN-Newton</vt:lpstr>
      <vt:lpstr>Arial</vt:lpstr>
      <vt:lpstr>Vogue-ExtraBold</vt:lpstr>
      <vt:lpstr>SVN-Ready</vt:lpstr>
      <vt:lpstr>Times New Roman</vt:lpstr>
      <vt:lpstr>阿里巴巴普惠体</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AutoBVT</cp:lastModifiedBy>
  <cp:revision>30</cp:revision>
  <dcterms:created xsi:type="dcterms:W3CDTF">2023-06-29T12:57:11Z</dcterms:created>
  <dcterms:modified xsi:type="dcterms:W3CDTF">2023-10-26T06:34:59Z</dcterms:modified>
</cp:coreProperties>
</file>