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3" autoAdjust="0"/>
    <p:restoredTop sz="94660"/>
  </p:normalViewPr>
  <p:slideViewPr>
    <p:cSldViewPr snapToGrid="0">
      <p:cViewPr varScale="1">
        <p:scale>
          <a:sx n="61" d="100"/>
          <a:sy n="61" d="100"/>
        </p:scale>
        <p:origin x="3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E7BEE-6E6E-42A4-91A6-E0623D59BB58}" type="datetimeFigureOut">
              <a:rPr lang="en-US" smtClean="0"/>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10CD5F-A59F-4F5A-9D26-55131B23705D}" type="slidenum">
              <a:rPr lang="en-US" smtClean="0"/>
              <a:t>‹#›</a:t>
            </a:fld>
            <a:endParaRPr lang="en-US"/>
          </a:p>
        </p:txBody>
      </p:sp>
    </p:spTree>
    <p:extLst>
      <p:ext uri="{BB962C8B-B14F-4D97-AF65-F5344CB8AC3E}">
        <p14:creationId xmlns:p14="http://schemas.microsoft.com/office/powerpoint/2010/main" val="2062428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3559631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23</a:t>
            </a:fld>
            <a:endParaRPr lang="en-US"/>
          </a:p>
        </p:txBody>
      </p:sp>
    </p:spTree>
    <p:extLst>
      <p:ext uri="{BB962C8B-B14F-4D97-AF65-F5344CB8AC3E}">
        <p14:creationId xmlns:p14="http://schemas.microsoft.com/office/powerpoint/2010/main" val="342647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11880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5</a:t>
            </a:fld>
            <a:endParaRPr lang="en-US"/>
          </a:p>
        </p:txBody>
      </p:sp>
    </p:spTree>
    <p:extLst>
      <p:ext uri="{BB962C8B-B14F-4D97-AF65-F5344CB8AC3E}">
        <p14:creationId xmlns:p14="http://schemas.microsoft.com/office/powerpoint/2010/main" val="3230255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6</a:t>
            </a:fld>
            <a:endParaRPr lang="en-US"/>
          </a:p>
        </p:txBody>
      </p:sp>
    </p:spTree>
    <p:extLst>
      <p:ext uri="{BB962C8B-B14F-4D97-AF65-F5344CB8AC3E}">
        <p14:creationId xmlns:p14="http://schemas.microsoft.com/office/powerpoint/2010/main" val="3689216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7</a:t>
            </a:fld>
            <a:endParaRPr lang="en-US"/>
          </a:p>
        </p:txBody>
      </p:sp>
    </p:spTree>
    <p:extLst>
      <p:ext uri="{BB962C8B-B14F-4D97-AF65-F5344CB8AC3E}">
        <p14:creationId xmlns:p14="http://schemas.microsoft.com/office/powerpoint/2010/main" val="3712895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5209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785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20</a:t>
            </a:fld>
            <a:endParaRPr lang="en-US"/>
          </a:p>
        </p:txBody>
      </p:sp>
    </p:spTree>
    <p:extLst>
      <p:ext uri="{BB962C8B-B14F-4D97-AF65-F5344CB8AC3E}">
        <p14:creationId xmlns:p14="http://schemas.microsoft.com/office/powerpoint/2010/main" val="185967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21</a:t>
            </a:fld>
            <a:endParaRPr lang="en-US"/>
          </a:p>
        </p:txBody>
      </p:sp>
    </p:spTree>
    <p:extLst>
      <p:ext uri="{BB962C8B-B14F-4D97-AF65-F5344CB8AC3E}">
        <p14:creationId xmlns:p14="http://schemas.microsoft.com/office/powerpoint/2010/main" val="782830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9CCF78-B3DB-49BF-A4D4-590FA87BC813}"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BA6CC8-BE3C-4757-8AF2-69D79B791DC7}" type="slidenum">
              <a:rPr lang="en-US" smtClean="0"/>
              <a:t>‹#›</a:t>
            </a:fld>
            <a:endParaRPr lang="en-US"/>
          </a:p>
        </p:txBody>
      </p:sp>
    </p:spTree>
    <p:extLst>
      <p:ext uri="{BB962C8B-B14F-4D97-AF65-F5344CB8AC3E}">
        <p14:creationId xmlns:p14="http://schemas.microsoft.com/office/powerpoint/2010/main" val="565932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CCF78-B3DB-49BF-A4D4-590FA87BC813}"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BA6CC8-BE3C-4757-8AF2-69D79B791DC7}" type="slidenum">
              <a:rPr lang="en-US" smtClean="0"/>
              <a:t>‹#›</a:t>
            </a:fld>
            <a:endParaRPr lang="en-US"/>
          </a:p>
        </p:txBody>
      </p:sp>
    </p:spTree>
    <p:extLst>
      <p:ext uri="{BB962C8B-B14F-4D97-AF65-F5344CB8AC3E}">
        <p14:creationId xmlns:p14="http://schemas.microsoft.com/office/powerpoint/2010/main" val="1587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CCF78-B3DB-49BF-A4D4-590FA87BC813}"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BA6CC8-BE3C-4757-8AF2-69D79B791DC7}" type="slidenum">
              <a:rPr lang="en-US" smtClean="0"/>
              <a:t>‹#›</a:t>
            </a:fld>
            <a:endParaRPr lang="en-US"/>
          </a:p>
        </p:txBody>
      </p:sp>
    </p:spTree>
    <p:extLst>
      <p:ext uri="{BB962C8B-B14F-4D97-AF65-F5344CB8AC3E}">
        <p14:creationId xmlns:p14="http://schemas.microsoft.com/office/powerpoint/2010/main" val="934312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2023/10/14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226955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436178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19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2023/10/14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58479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48979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964626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CCF78-B3DB-49BF-A4D4-590FA87BC813}"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BA6CC8-BE3C-4757-8AF2-69D79B791DC7}" type="slidenum">
              <a:rPr lang="en-US" smtClean="0"/>
              <a:t>‹#›</a:t>
            </a:fld>
            <a:endParaRPr lang="en-US"/>
          </a:p>
        </p:txBody>
      </p:sp>
    </p:spTree>
    <p:extLst>
      <p:ext uri="{BB962C8B-B14F-4D97-AF65-F5344CB8AC3E}">
        <p14:creationId xmlns:p14="http://schemas.microsoft.com/office/powerpoint/2010/main" val="261319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F9CCF78-B3DB-49BF-A4D4-590FA87BC813}" type="datetimeFigureOut">
              <a:rPr lang="en-US" smtClean="0"/>
              <a:t>10/14/2023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BA6CC8-BE3C-4757-8AF2-69D79B791DC7}" type="slidenum">
              <a:rPr lang="en-US" smtClean="0"/>
              <a:t>‹#›</a:t>
            </a:fld>
            <a:endParaRPr lang="en-US"/>
          </a:p>
        </p:txBody>
      </p:sp>
    </p:spTree>
    <p:extLst>
      <p:ext uri="{BB962C8B-B14F-4D97-AF65-F5344CB8AC3E}">
        <p14:creationId xmlns:p14="http://schemas.microsoft.com/office/powerpoint/2010/main" val="3423875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9CCF78-B3DB-49BF-A4D4-590FA87BC813}"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BA6CC8-BE3C-4757-8AF2-69D79B791DC7}" type="slidenum">
              <a:rPr lang="en-US" smtClean="0"/>
              <a:t>‹#›</a:t>
            </a:fld>
            <a:endParaRPr lang="en-US"/>
          </a:p>
        </p:txBody>
      </p:sp>
    </p:spTree>
    <p:extLst>
      <p:ext uri="{BB962C8B-B14F-4D97-AF65-F5344CB8AC3E}">
        <p14:creationId xmlns:p14="http://schemas.microsoft.com/office/powerpoint/2010/main" val="3831564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9CCF78-B3DB-49BF-A4D4-590FA87BC813}" type="datetimeFigureOut">
              <a:rPr lang="en-US" smtClean="0"/>
              <a:t>10/14/2023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BA6CC8-BE3C-4757-8AF2-69D79B791DC7}" type="slidenum">
              <a:rPr lang="en-US" smtClean="0"/>
              <a:t>‹#›</a:t>
            </a:fld>
            <a:endParaRPr lang="en-US"/>
          </a:p>
        </p:txBody>
      </p:sp>
    </p:spTree>
    <p:extLst>
      <p:ext uri="{BB962C8B-B14F-4D97-AF65-F5344CB8AC3E}">
        <p14:creationId xmlns:p14="http://schemas.microsoft.com/office/powerpoint/2010/main" val="1311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9CCF78-B3DB-49BF-A4D4-590FA87BC813}" type="datetimeFigureOut">
              <a:rPr lang="en-US" smtClean="0"/>
              <a:t>10/14/2023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BA6CC8-BE3C-4757-8AF2-69D79B791DC7}" type="slidenum">
              <a:rPr lang="en-US" smtClean="0"/>
              <a:t>‹#›</a:t>
            </a:fld>
            <a:endParaRPr lang="en-US"/>
          </a:p>
        </p:txBody>
      </p:sp>
    </p:spTree>
    <p:extLst>
      <p:ext uri="{BB962C8B-B14F-4D97-AF65-F5344CB8AC3E}">
        <p14:creationId xmlns:p14="http://schemas.microsoft.com/office/powerpoint/2010/main" val="74897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CCF78-B3DB-49BF-A4D4-590FA87BC813}" type="datetimeFigureOut">
              <a:rPr lang="en-US" smtClean="0"/>
              <a:t>10/14/2023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BA6CC8-BE3C-4757-8AF2-69D79B791DC7}" type="slidenum">
              <a:rPr lang="en-US" smtClean="0"/>
              <a:t>‹#›</a:t>
            </a:fld>
            <a:endParaRPr lang="en-US"/>
          </a:p>
        </p:txBody>
      </p:sp>
    </p:spTree>
    <p:extLst>
      <p:ext uri="{BB962C8B-B14F-4D97-AF65-F5344CB8AC3E}">
        <p14:creationId xmlns:p14="http://schemas.microsoft.com/office/powerpoint/2010/main" val="889487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9CCF78-B3DB-49BF-A4D4-590FA87BC813}"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BA6CC8-BE3C-4757-8AF2-69D79B791DC7}" type="slidenum">
              <a:rPr lang="en-US" smtClean="0"/>
              <a:t>‹#›</a:t>
            </a:fld>
            <a:endParaRPr lang="en-US"/>
          </a:p>
        </p:txBody>
      </p:sp>
    </p:spTree>
    <p:extLst>
      <p:ext uri="{BB962C8B-B14F-4D97-AF65-F5344CB8AC3E}">
        <p14:creationId xmlns:p14="http://schemas.microsoft.com/office/powerpoint/2010/main" val="16571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9CCF78-B3DB-49BF-A4D4-590FA87BC813}" type="datetimeFigureOut">
              <a:rPr lang="en-US" smtClean="0"/>
              <a:t>10/14/2023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BA6CC8-BE3C-4757-8AF2-69D79B791DC7}" type="slidenum">
              <a:rPr lang="en-US" smtClean="0"/>
              <a:t>‹#›</a:t>
            </a:fld>
            <a:endParaRPr lang="en-US"/>
          </a:p>
        </p:txBody>
      </p:sp>
    </p:spTree>
    <p:extLst>
      <p:ext uri="{BB962C8B-B14F-4D97-AF65-F5344CB8AC3E}">
        <p14:creationId xmlns:p14="http://schemas.microsoft.com/office/powerpoint/2010/main" val="3774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CCF78-B3DB-49BF-A4D4-590FA87BC813}" type="datetimeFigureOut">
              <a:rPr lang="en-US" smtClean="0"/>
              <a:t>10/14/2023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BA6CC8-BE3C-4757-8AF2-69D79B791DC7}" type="slidenum">
              <a:rPr lang="en-US" smtClean="0"/>
              <a:t>‹#›</a:t>
            </a:fld>
            <a:endParaRPr lang="en-US"/>
          </a:p>
        </p:txBody>
      </p:sp>
    </p:spTree>
    <p:extLst>
      <p:ext uri="{BB962C8B-B14F-4D97-AF65-F5344CB8AC3E}">
        <p14:creationId xmlns:p14="http://schemas.microsoft.com/office/powerpoint/2010/main" val="1487756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6.xml"/><Relationship Id="rId7" Type="http://schemas.openxmlformats.org/officeDocument/2006/relationships/image" Target="../media/image2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7.png"/><Relationship Id="rId4" Type="http://schemas.openxmlformats.org/officeDocument/2006/relationships/slideLayout" Target="../slideLayouts/slideLayout15.xml"/><Relationship Id="rId9" Type="http://schemas.openxmlformats.org/officeDocument/2006/relationships/image" Target="../media/image26.emf"/></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9.xml"/><Relationship Id="rId7" Type="http://schemas.openxmlformats.org/officeDocument/2006/relationships/image" Target="../media/image2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8.png"/><Relationship Id="rId4" Type="http://schemas.openxmlformats.org/officeDocument/2006/relationships/slideLayout" Target="../slideLayouts/slideLayout15.xml"/><Relationship Id="rId9" Type="http://schemas.openxmlformats.org/officeDocument/2006/relationships/image" Target="../media/image26.emf"/></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2.xml"/><Relationship Id="rId7" Type="http://schemas.openxmlformats.org/officeDocument/2006/relationships/image" Target="../media/image23.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9.png"/><Relationship Id="rId4" Type="http://schemas.openxmlformats.org/officeDocument/2006/relationships/slideLayout" Target="../slideLayouts/slideLayout15.xml"/><Relationship Id="rId9"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xml"/><Relationship Id="rId7" Type="http://schemas.openxmlformats.org/officeDocument/2006/relationships/image" Target="../media/image2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Layout" Target="../slideLayouts/slideLayout15.xml"/><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A64A26F-506B-3EAC-6A86-2C084E2E0AFF}"/>
              </a:ext>
            </a:extLst>
          </p:cNvPr>
          <p:cNvPicPr>
            <a:picLocks noChangeAspect="1"/>
          </p:cNvPicPr>
          <p:nvPr/>
        </p:nvPicPr>
        <p:blipFill>
          <a:blip r:embed="rId3"/>
          <a:stretch>
            <a:fillRect/>
          </a:stretch>
        </p:blipFill>
        <p:spPr>
          <a:xfrm>
            <a:off x="3706233" y="1080834"/>
            <a:ext cx="3103133" cy="1438781"/>
          </a:xfrm>
          <a:prstGeom prst="rect">
            <a:avLst/>
          </a:prstGeom>
        </p:spPr>
      </p:pic>
      <p:pic>
        <p:nvPicPr>
          <p:cNvPr id="24" name="Picture 23">
            <a:extLst>
              <a:ext uri="{FF2B5EF4-FFF2-40B4-BE49-F238E27FC236}">
                <a16:creationId xmlns:a16="http://schemas.microsoft.com/office/drawing/2014/main" id="{C9CB415C-62E2-8539-05F2-6E8811042F4F}"/>
              </a:ext>
            </a:extLst>
          </p:cNvPr>
          <p:cNvPicPr>
            <a:picLocks noChangeAspect="1"/>
          </p:cNvPicPr>
          <p:nvPr/>
        </p:nvPicPr>
        <p:blipFill>
          <a:blip r:embed="rId4"/>
          <a:stretch>
            <a:fillRect/>
          </a:stretch>
        </p:blipFill>
        <p:spPr>
          <a:xfrm>
            <a:off x="1959951" y="2200936"/>
            <a:ext cx="6767147" cy="2322777"/>
          </a:xfrm>
          <a:prstGeom prst="rect">
            <a:avLst/>
          </a:prstGeom>
        </p:spPr>
      </p:pic>
      <p:sp>
        <p:nvSpPr>
          <p:cNvPr id="28" name="TextBox 27">
            <a:extLst>
              <a:ext uri="{FF2B5EF4-FFF2-40B4-BE49-F238E27FC236}">
                <a16:creationId xmlns:a16="http://schemas.microsoft.com/office/drawing/2014/main" id="{44CC3B20-94BB-6859-2966-01177A033B5D}"/>
              </a:ext>
            </a:extLst>
          </p:cNvPr>
          <p:cNvSpPr txBox="1"/>
          <p:nvPr/>
        </p:nvSpPr>
        <p:spPr>
          <a:xfrm>
            <a:off x="4305300" y="4676775"/>
            <a:ext cx="2124075" cy="707886"/>
          </a:xfrm>
          <a:prstGeom prst="rect">
            <a:avLst/>
          </a:prstGeom>
          <a:noFill/>
        </p:spPr>
        <p:txBody>
          <a:bodyPr wrap="square" rtlCol="0">
            <a:spAutoFit/>
          </a:bodyPr>
          <a:lstStyle/>
          <a:p>
            <a:pPr algn="ctr"/>
            <a:r>
              <a:rPr lang="en-US" sz="4000" b="1" dirty="0">
                <a:solidFill>
                  <a:schemeClr val="bg1"/>
                </a:solidFill>
                <a:latin typeface="Cambria" panose="02040503050406030204" pitchFamily="18" charset="0"/>
                <a:ea typeface="Cambria" panose="02040503050406030204" pitchFamily="18" charset="0"/>
              </a:rPr>
              <a:t>(</a:t>
            </a:r>
            <a:r>
              <a:rPr lang="en-US" sz="4000" b="1" dirty="0" err="1">
                <a:solidFill>
                  <a:schemeClr val="bg1"/>
                </a:solidFill>
                <a:latin typeface="Cambria" panose="02040503050406030204" pitchFamily="18" charset="0"/>
                <a:ea typeface="Cambria" panose="02040503050406030204" pitchFamily="18" charset="0"/>
              </a:rPr>
              <a:t>Tiết</a:t>
            </a:r>
            <a:r>
              <a:rPr lang="en-US" sz="4000" b="1" dirty="0">
                <a:solidFill>
                  <a:schemeClr val="bg1"/>
                </a:solidFill>
                <a:latin typeface="Cambria" panose="02040503050406030204" pitchFamily="18" charset="0"/>
                <a:ea typeface="Cambria" panose="02040503050406030204" pitchFamily="18" charset="0"/>
              </a:rPr>
              <a:t> 1)</a:t>
            </a:r>
          </a:p>
        </p:txBody>
      </p:sp>
    </p:spTree>
    <p:extLst>
      <p:ext uri="{BB962C8B-B14F-4D97-AF65-F5344CB8AC3E}">
        <p14:creationId xmlns:p14="http://schemas.microsoft.com/office/powerpoint/2010/main" val="64980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fade">
                                      <p:cBhvr>
                                        <p:cTn id="1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3339612" y="2128100"/>
            <a:ext cx="5877496" cy="791198"/>
          </a:xfrm>
          <a:prstGeom prst="rect">
            <a:avLst/>
          </a:prstGeom>
        </p:spPr>
      </p:pic>
    </p:spTree>
    <p:extLst>
      <p:ext uri="{BB962C8B-B14F-4D97-AF65-F5344CB8AC3E}">
        <p14:creationId xmlns:p14="http://schemas.microsoft.com/office/powerpoint/2010/main" val="35698299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extLst/>
          </p:nvPr>
        </p:nvGraphicFramePr>
        <p:xfrm>
          <a:off x="585628" y="801384"/>
          <a:ext cx="11096088" cy="5280918"/>
        </p:xfrm>
        <a:graphic>
          <a:graphicData uri="http://schemas.openxmlformats.org/drawingml/2006/table">
            <a:tbl>
              <a:tblPr bandRow="1">
                <a:tableStyleId>{5C22544A-7EE6-4342-B048-85BDC9FD1C3A}</a:tableStyleId>
              </a:tblPr>
              <a:tblGrid>
                <a:gridCol w="2334830">
                  <a:extLst>
                    <a:ext uri="{9D8B030D-6E8A-4147-A177-3AD203B41FA5}">
                      <a16:colId xmlns:a16="http://schemas.microsoft.com/office/drawing/2014/main" val="1063883976"/>
                    </a:ext>
                  </a:extLst>
                </a:gridCol>
                <a:gridCol w="2592381">
                  <a:extLst>
                    <a:ext uri="{9D8B030D-6E8A-4147-A177-3AD203B41FA5}">
                      <a16:colId xmlns:a16="http://schemas.microsoft.com/office/drawing/2014/main" val="3293734097"/>
                    </a:ext>
                  </a:extLst>
                </a:gridCol>
                <a:gridCol w="2817284">
                  <a:extLst>
                    <a:ext uri="{9D8B030D-6E8A-4147-A177-3AD203B41FA5}">
                      <a16:colId xmlns:a16="http://schemas.microsoft.com/office/drawing/2014/main" val="2626207348"/>
                    </a:ext>
                  </a:extLst>
                </a:gridCol>
                <a:gridCol w="3351593">
                  <a:extLst>
                    <a:ext uri="{9D8B030D-6E8A-4147-A177-3AD203B41FA5}">
                      <a16:colId xmlns:a16="http://schemas.microsoft.com/office/drawing/2014/main" val="2602619339"/>
                    </a:ext>
                  </a:extLst>
                </a:gridCol>
              </a:tblGrid>
              <a:tr h="681408">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153317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153317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153317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pic>
        <p:nvPicPr>
          <p:cNvPr id="5" name="Picture 4">
            <a:extLst>
              <a:ext uri="{FF2B5EF4-FFF2-40B4-BE49-F238E27FC236}">
                <a16:creationId xmlns:a16="http://schemas.microsoft.com/office/drawing/2014/main" id="{DC172E2F-E34F-BFF2-761F-55B0FBB5497D}"/>
              </a:ext>
            </a:extLst>
          </p:cNvPr>
          <p:cNvPicPr>
            <a:picLocks noChangeAspect="1"/>
          </p:cNvPicPr>
          <p:nvPr/>
        </p:nvPicPr>
        <p:blipFill>
          <a:blip r:embed="rId2"/>
          <a:stretch>
            <a:fillRect/>
          </a:stretch>
        </p:blipFill>
        <p:spPr>
          <a:xfrm>
            <a:off x="1125288" y="2021227"/>
            <a:ext cx="1196672" cy="930115"/>
          </a:xfrm>
          <a:prstGeom prst="rect">
            <a:avLst/>
          </a:prstGeom>
        </p:spPr>
      </p:pic>
      <p:pic>
        <p:nvPicPr>
          <p:cNvPr id="7" name="Picture 6">
            <a:extLst>
              <a:ext uri="{FF2B5EF4-FFF2-40B4-BE49-F238E27FC236}">
                <a16:creationId xmlns:a16="http://schemas.microsoft.com/office/drawing/2014/main" id="{5FBF1ACC-95EC-8091-BBAE-02DE8D3F3060}"/>
              </a:ext>
            </a:extLst>
          </p:cNvPr>
          <p:cNvPicPr>
            <a:picLocks noChangeAspect="1"/>
          </p:cNvPicPr>
          <p:nvPr/>
        </p:nvPicPr>
        <p:blipFill>
          <a:blip r:embed="rId3"/>
          <a:stretch>
            <a:fillRect/>
          </a:stretch>
        </p:blipFill>
        <p:spPr>
          <a:xfrm>
            <a:off x="1141074" y="3632771"/>
            <a:ext cx="1160338" cy="875727"/>
          </a:xfrm>
          <a:prstGeom prst="rect">
            <a:avLst/>
          </a:prstGeom>
        </p:spPr>
      </p:pic>
      <p:pic>
        <p:nvPicPr>
          <p:cNvPr id="9" name="Picture 8">
            <a:extLst>
              <a:ext uri="{FF2B5EF4-FFF2-40B4-BE49-F238E27FC236}">
                <a16:creationId xmlns:a16="http://schemas.microsoft.com/office/drawing/2014/main" id="{1906B05D-2662-0A67-F1F6-D351E0AD46FF}"/>
              </a:ext>
            </a:extLst>
          </p:cNvPr>
          <p:cNvPicPr>
            <a:picLocks noChangeAspect="1"/>
          </p:cNvPicPr>
          <p:nvPr/>
        </p:nvPicPr>
        <p:blipFill>
          <a:blip r:embed="rId4"/>
          <a:stretch>
            <a:fillRect/>
          </a:stretch>
        </p:blipFill>
        <p:spPr>
          <a:xfrm>
            <a:off x="1043095" y="5040331"/>
            <a:ext cx="1265707" cy="959777"/>
          </a:xfrm>
          <a:prstGeom prst="rect">
            <a:avLst/>
          </a:prstGeom>
        </p:spPr>
      </p:pic>
      <p:sp>
        <p:nvSpPr>
          <p:cNvPr id="12" name="TextBox 11">
            <a:extLst>
              <a:ext uri="{FF2B5EF4-FFF2-40B4-BE49-F238E27FC236}">
                <a16:creationId xmlns:a16="http://schemas.microsoft.com/office/drawing/2014/main" id="{42C83868-E7DC-3F0D-E4D5-E4A650E2838D}"/>
              </a:ext>
            </a:extLst>
          </p:cNvPr>
          <p:cNvSpPr txBox="1"/>
          <p:nvPr/>
        </p:nvSpPr>
        <p:spPr>
          <a:xfrm>
            <a:off x="3369924" y="1900719"/>
            <a:ext cx="1746606" cy="830997"/>
          </a:xfrm>
          <a:prstGeom prst="rect">
            <a:avLst/>
          </a:prstGeom>
          <a:noFill/>
        </p:spPr>
        <p:txBody>
          <a:bodyPr wrap="square" rtlCol="0">
            <a:spAutoFit/>
          </a:bodyPr>
          <a:lstStyle/>
          <a:p>
            <a:r>
              <a:rPr lang="en-US" sz="4800" b="1" dirty="0" err="1">
                <a:solidFill>
                  <a:srgbClr val="C00000"/>
                </a:solidFill>
              </a:rPr>
              <a:t>Nhựa</a:t>
            </a:r>
            <a:endParaRPr lang="en-US" sz="4800" b="1" dirty="0">
              <a:solidFill>
                <a:srgbClr val="C00000"/>
              </a:solidFill>
            </a:endParaRPr>
          </a:p>
        </p:txBody>
      </p:sp>
      <p:sp>
        <p:nvSpPr>
          <p:cNvPr id="14" name="TextBox 13">
            <a:extLst>
              <a:ext uri="{FF2B5EF4-FFF2-40B4-BE49-F238E27FC236}">
                <a16:creationId xmlns:a16="http://schemas.microsoft.com/office/drawing/2014/main" id="{4207E302-0F15-1020-41B2-C66257950F19}"/>
              </a:ext>
            </a:extLst>
          </p:cNvPr>
          <p:cNvSpPr txBox="1"/>
          <p:nvPr/>
        </p:nvSpPr>
        <p:spPr>
          <a:xfrm>
            <a:off x="5897367" y="1520574"/>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15" name="TextBox 14">
            <a:extLst>
              <a:ext uri="{FF2B5EF4-FFF2-40B4-BE49-F238E27FC236}">
                <a16:creationId xmlns:a16="http://schemas.microsoft.com/office/drawing/2014/main" id="{4DB62FDF-167E-4362-4941-4E72B76B965C}"/>
              </a:ext>
            </a:extLst>
          </p:cNvPr>
          <p:cNvSpPr txBox="1"/>
          <p:nvPr/>
        </p:nvSpPr>
        <p:spPr>
          <a:xfrm>
            <a:off x="8959066" y="1746605"/>
            <a:ext cx="1746606" cy="830997"/>
          </a:xfrm>
          <a:prstGeom prst="rect">
            <a:avLst/>
          </a:prstGeom>
          <a:noFill/>
        </p:spPr>
        <p:txBody>
          <a:bodyPr wrap="square" rtlCol="0">
            <a:spAutoFit/>
          </a:bodyPr>
          <a:lstStyle/>
          <a:p>
            <a:pPr algn="ctr"/>
            <a:r>
              <a:rPr lang="en-US" sz="4800" b="1" dirty="0" err="1">
                <a:solidFill>
                  <a:srgbClr val="C00000"/>
                </a:solidFill>
              </a:rPr>
              <a:t>Nhẹ</a:t>
            </a:r>
            <a:endParaRPr lang="en-US" sz="4800" b="1" dirty="0">
              <a:solidFill>
                <a:srgbClr val="C00000"/>
              </a:solidFill>
            </a:endParaRPr>
          </a:p>
        </p:txBody>
      </p:sp>
      <p:sp>
        <p:nvSpPr>
          <p:cNvPr id="16" name="TextBox 15">
            <a:extLst>
              <a:ext uri="{FF2B5EF4-FFF2-40B4-BE49-F238E27FC236}">
                <a16:creationId xmlns:a16="http://schemas.microsoft.com/office/drawing/2014/main" id="{37F42409-906A-CA23-FD5E-B2665A8D51BA}"/>
              </a:ext>
            </a:extLst>
          </p:cNvPr>
          <p:cNvSpPr txBox="1"/>
          <p:nvPr/>
        </p:nvSpPr>
        <p:spPr>
          <a:xfrm>
            <a:off x="3174714" y="3390472"/>
            <a:ext cx="2270589" cy="830997"/>
          </a:xfrm>
          <a:prstGeom prst="rect">
            <a:avLst/>
          </a:prstGeom>
          <a:noFill/>
        </p:spPr>
        <p:txBody>
          <a:bodyPr wrap="square" rtlCol="0">
            <a:spAutoFit/>
          </a:bodyPr>
          <a:lstStyle/>
          <a:p>
            <a:r>
              <a:rPr lang="en-US" sz="4800" b="1" dirty="0" err="1">
                <a:solidFill>
                  <a:srgbClr val="C00000"/>
                </a:solidFill>
              </a:rPr>
              <a:t>Gốm</a:t>
            </a:r>
            <a:r>
              <a:rPr lang="en-US" sz="4800" b="1" dirty="0">
                <a:solidFill>
                  <a:srgbClr val="C00000"/>
                </a:solidFill>
              </a:rPr>
              <a:t> </a:t>
            </a:r>
            <a:r>
              <a:rPr lang="en-US" sz="4800" b="1" dirty="0" err="1">
                <a:solidFill>
                  <a:srgbClr val="C00000"/>
                </a:solidFill>
              </a:rPr>
              <a:t>sứ</a:t>
            </a:r>
            <a:endParaRPr lang="en-US" sz="4800" b="1" dirty="0">
              <a:solidFill>
                <a:srgbClr val="C00000"/>
              </a:solidFill>
            </a:endParaRPr>
          </a:p>
        </p:txBody>
      </p:sp>
      <p:sp>
        <p:nvSpPr>
          <p:cNvPr id="19" name="TextBox 18">
            <a:extLst>
              <a:ext uri="{FF2B5EF4-FFF2-40B4-BE49-F238E27FC236}">
                <a16:creationId xmlns:a16="http://schemas.microsoft.com/office/drawing/2014/main" id="{7FA77FFC-9439-DBD9-92E2-8BD18F873509}"/>
              </a:ext>
            </a:extLst>
          </p:cNvPr>
          <p:cNvSpPr txBox="1"/>
          <p:nvPr/>
        </p:nvSpPr>
        <p:spPr>
          <a:xfrm>
            <a:off x="5845996" y="3020601"/>
            <a:ext cx="1746606" cy="1569660"/>
          </a:xfrm>
          <a:prstGeom prst="rect">
            <a:avLst/>
          </a:prstGeom>
          <a:noFill/>
        </p:spPr>
        <p:txBody>
          <a:bodyPr wrap="square" rtlCol="0">
            <a:spAutoFit/>
          </a:bodyPr>
          <a:lstStyle/>
          <a:p>
            <a:pPr algn="ctr"/>
            <a:r>
              <a:rPr lang="en-US" sz="4800" b="1" dirty="0" err="1">
                <a:solidFill>
                  <a:srgbClr val="C00000"/>
                </a:solidFill>
              </a:rPr>
              <a:t>Nhiều</a:t>
            </a:r>
            <a:r>
              <a:rPr lang="en-US" sz="4800" b="1" dirty="0">
                <a:solidFill>
                  <a:srgbClr val="C00000"/>
                </a:solidFill>
              </a:rPr>
              <a:t> </a:t>
            </a:r>
            <a:r>
              <a:rPr lang="en-US" sz="4800" b="1" dirty="0" err="1">
                <a:solidFill>
                  <a:srgbClr val="C00000"/>
                </a:solidFill>
              </a:rPr>
              <a:t>màu</a:t>
            </a:r>
            <a:endParaRPr lang="en-US" sz="4800" b="1" dirty="0">
              <a:solidFill>
                <a:srgbClr val="C00000"/>
              </a:solidFill>
            </a:endParaRPr>
          </a:p>
        </p:txBody>
      </p:sp>
      <p:sp>
        <p:nvSpPr>
          <p:cNvPr id="21" name="TextBox 20">
            <a:extLst>
              <a:ext uri="{FF2B5EF4-FFF2-40B4-BE49-F238E27FC236}">
                <a16:creationId xmlns:a16="http://schemas.microsoft.com/office/drawing/2014/main" id="{E4998485-4AF2-C73F-2F4A-5203A0CDEEE7}"/>
              </a:ext>
            </a:extLst>
          </p:cNvPr>
          <p:cNvSpPr txBox="1"/>
          <p:nvPr/>
        </p:nvSpPr>
        <p:spPr>
          <a:xfrm>
            <a:off x="8907695" y="3246632"/>
            <a:ext cx="1746606" cy="830997"/>
          </a:xfrm>
          <a:prstGeom prst="rect">
            <a:avLst/>
          </a:prstGeom>
          <a:noFill/>
        </p:spPr>
        <p:txBody>
          <a:bodyPr wrap="square" rtlCol="0">
            <a:spAutoFit/>
          </a:bodyPr>
          <a:lstStyle/>
          <a:p>
            <a:pPr algn="ctr"/>
            <a:r>
              <a:rPr lang="en-US" sz="4800" b="1" dirty="0" err="1">
                <a:solidFill>
                  <a:srgbClr val="C00000"/>
                </a:solidFill>
              </a:rPr>
              <a:t>Nặng</a:t>
            </a:r>
            <a:endParaRPr lang="en-US" sz="4800" b="1" dirty="0">
              <a:solidFill>
                <a:srgbClr val="C00000"/>
              </a:solidFill>
            </a:endParaRPr>
          </a:p>
        </p:txBody>
      </p:sp>
      <p:sp>
        <p:nvSpPr>
          <p:cNvPr id="22" name="TextBox 21">
            <a:extLst>
              <a:ext uri="{FF2B5EF4-FFF2-40B4-BE49-F238E27FC236}">
                <a16:creationId xmlns:a16="http://schemas.microsoft.com/office/drawing/2014/main" id="{D73B9C22-E00C-BB44-8B3D-76358D1B7022}"/>
              </a:ext>
            </a:extLst>
          </p:cNvPr>
          <p:cNvSpPr txBox="1"/>
          <p:nvPr/>
        </p:nvSpPr>
        <p:spPr>
          <a:xfrm>
            <a:off x="3236359" y="4900773"/>
            <a:ext cx="2270589" cy="830997"/>
          </a:xfrm>
          <a:prstGeom prst="rect">
            <a:avLst/>
          </a:prstGeom>
          <a:noFill/>
        </p:spPr>
        <p:txBody>
          <a:bodyPr wrap="square" rtlCol="0">
            <a:spAutoFit/>
          </a:bodyPr>
          <a:lstStyle/>
          <a:p>
            <a:r>
              <a:rPr lang="en-US" sz="4800" b="1" dirty="0">
                <a:solidFill>
                  <a:srgbClr val="C00000"/>
                </a:solidFill>
              </a:rPr>
              <a:t>Xi </a:t>
            </a:r>
            <a:r>
              <a:rPr lang="en-US" sz="4800" b="1" dirty="0" err="1">
                <a:solidFill>
                  <a:srgbClr val="C00000"/>
                </a:solidFill>
              </a:rPr>
              <a:t>măng</a:t>
            </a:r>
            <a:endParaRPr lang="en-US" sz="4800" b="1" dirty="0">
              <a:solidFill>
                <a:srgbClr val="C00000"/>
              </a:solidFill>
            </a:endParaRPr>
          </a:p>
        </p:txBody>
      </p:sp>
      <p:sp>
        <p:nvSpPr>
          <p:cNvPr id="23" name="TextBox 22">
            <a:extLst>
              <a:ext uri="{FF2B5EF4-FFF2-40B4-BE49-F238E27FC236}">
                <a16:creationId xmlns:a16="http://schemas.microsoft.com/office/drawing/2014/main" id="{60BE1E7A-952D-5569-B36A-33D5C0CB50FC}"/>
              </a:ext>
            </a:extLst>
          </p:cNvPr>
          <p:cNvSpPr txBox="1"/>
          <p:nvPr/>
        </p:nvSpPr>
        <p:spPr>
          <a:xfrm>
            <a:off x="5907641" y="4530902"/>
            <a:ext cx="1746606" cy="1569660"/>
          </a:xfrm>
          <a:prstGeom prst="rect">
            <a:avLst/>
          </a:prstGeom>
          <a:noFill/>
        </p:spPr>
        <p:txBody>
          <a:bodyPr wrap="square" rtlCol="0">
            <a:spAutoFit/>
          </a:bodyPr>
          <a:lstStyle/>
          <a:p>
            <a:pPr algn="ctr"/>
            <a:r>
              <a:rPr lang="en-US" sz="4800" b="1" dirty="0" err="1">
                <a:solidFill>
                  <a:srgbClr val="C00000"/>
                </a:solidFill>
              </a:rPr>
              <a:t>Ghi</a:t>
            </a:r>
            <a:r>
              <a:rPr lang="en-US" sz="4800" b="1" dirty="0">
                <a:solidFill>
                  <a:srgbClr val="C00000"/>
                </a:solidFill>
              </a:rPr>
              <a:t>, </a:t>
            </a:r>
            <a:r>
              <a:rPr lang="en-US" sz="4800" b="1" dirty="0" err="1">
                <a:solidFill>
                  <a:srgbClr val="C00000"/>
                </a:solidFill>
              </a:rPr>
              <a:t>xám</a:t>
            </a:r>
            <a:endParaRPr lang="en-US" sz="4800" b="1" dirty="0">
              <a:solidFill>
                <a:srgbClr val="C00000"/>
              </a:solidFill>
            </a:endParaRPr>
          </a:p>
        </p:txBody>
      </p:sp>
      <p:sp>
        <p:nvSpPr>
          <p:cNvPr id="24" name="TextBox 23">
            <a:extLst>
              <a:ext uri="{FF2B5EF4-FFF2-40B4-BE49-F238E27FC236}">
                <a16:creationId xmlns:a16="http://schemas.microsoft.com/office/drawing/2014/main" id="{7887C850-302C-0F7D-64A6-CE97CDA2011C}"/>
              </a:ext>
            </a:extLst>
          </p:cNvPr>
          <p:cNvSpPr txBox="1"/>
          <p:nvPr/>
        </p:nvSpPr>
        <p:spPr>
          <a:xfrm>
            <a:off x="8774131" y="4469257"/>
            <a:ext cx="2260314" cy="1569660"/>
          </a:xfrm>
          <a:prstGeom prst="rect">
            <a:avLst/>
          </a:prstGeom>
          <a:noFill/>
        </p:spPr>
        <p:txBody>
          <a:bodyPr wrap="square" rtlCol="0">
            <a:spAutoFit/>
          </a:bodyPr>
          <a:lstStyle/>
          <a:p>
            <a:pPr algn="ctr"/>
            <a:r>
              <a:rPr lang="en-US" sz="4800" b="1" dirty="0" err="1">
                <a:solidFill>
                  <a:srgbClr val="C00000"/>
                </a:solidFill>
              </a:rPr>
              <a:t>Rất</a:t>
            </a:r>
            <a:r>
              <a:rPr lang="en-US" sz="4800" b="1" dirty="0">
                <a:solidFill>
                  <a:srgbClr val="C00000"/>
                </a:solidFill>
              </a:rPr>
              <a:t> </a:t>
            </a:r>
            <a:r>
              <a:rPr lang="en-US" sz="4800" b="1" dirty="0" err="1">
                <a:solidFill>
                  <a:srgbClr val="C00000"/>
                </a:solidFill>
              </a:rPr>
              <a:t>nặng</a:t>
            </a:r>
            <a:endParaRPr lang="en-US" sz="4800" b="1" dirty="0">
              <a:solidFill>
                <a:srgbClr val="C00000"/>
              </a:solidFill>
            </a:endParaRPr>
          </a:p>
        </p:txBody>
      </p:sp>
    </p:spTree>
    <p:extLst>
      <p:ext uri="{BB962C8B-B14F-4D97-AF65-F5344CB8AC3E}">
        <p14:creationId xmlns:p14="http://schemas.microsoft.com/office/powerpoint/2010/main" val="422753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barn(inVertical)">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xEl>
                                              <p:pRg st="0" end="0"/>
                                            </p:txEl>
                                          </p:spTgt>
                                        </p:tgtEl>
                                        <p:attrNameLst>
                                          <p:attrName>style.visibility</p:attrName>
                                        </p:attrNameLst>
                                      </p:cBhvr>
                                      <p:to>
                                        <p:strVal val="visible"/>
                                      </p:to>
                                    </p:set>
                                    <p:animEffect transition="in" filter="barn(inVertical)">
                                      <p:cBhvr>
                                        <p:cTn id="36" dur="500"/>
                                        <p:tgtEl>
                                          <p:spTgt spid="1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barn(inVertical)">
                                      <p:cBhvr>
                                        <p:cTn id="41" dur="500"/>
                                        <p:tgtEl>
                                          <p:spTgt spid="1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barn(inVertical)">
                                      <p:cBhvr>
                                        <p:cTn id="46" dur="500"/>
                                        <p:tgtEl>
                                          <p:spTgt spid="2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2">
                                            <p:txEl>
                                              <p:pRg st="0" end="0"/>
                                            </p:txEl>
                                          </p:spTgt>
                                        </p:tgtEl>
                                        <p:attrNameLst>
                                          <p:attrName>style.visibility</p:attrName>
                                        </p:attrNameLst>
                                      </p:cBhvr>
                                      <p:to>
                                        <p:strVal val="visible"/>
                                      </p:to>
                                    </p:set>
                                    <p:animEffect transition="in" filter="barn(inVertical)">
                                      <p:cBhvr>
                                        <p:cTn id="51" dur="500"/>
                                        <p:tgtEl>
                                          <p:spTgt spid="2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3">
                                            <p:txEl>
                                              <p:pRg st="0" end="0"/>
                                            </p:txEl>
                                          </p:spTgt>
                                        </p:tgtEl>
                                        <p:attrNameLst>
                                          <p:attrName>style.visibility</p:attrName>
                                        </p:attrNameLst>
                                      </p:cBhvr>
                                      <p:to>
                                        <p:strVal val="visible"/>
                                      </p:to>
                                    </p:set>
                                    <p:animEffect transition="in" filter="barn(inVertical)">
                                      <p:cBhvr>
                                        <p:cTn id="56" dur="500"/>
                                        <p:tgtEl>
                                          <p:spTgt spid="23">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animEffect transition="in" filter="barn(inVertical)">
                                      <p:cBhvr>
                                        <p:cTn id="6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709407"/>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ln w="0"/>
                <a:solidFill>
                  <a:prstClr val="black"/>
                </a:solidFill>
                <a:latin typeface="Calibri"/>
              </a:rPr>
              <a:t>M</a:t>
            </a:r>
            <a:r>
              <a:rPr kumimoji="0" lang="en-US" sz="3200" b="1" i="0" u="none" strike="noStrike" kern="1200" cap="none" spc="0" normalizeH="0" baseline="0" noProof="0" dirty="0" err="1">
                <a:ln w="0"/>
                <a:solidFill>
                  <a:prstClr val="black"/>
                </a:solidFill>
                <a:effectLst/>
                <a:uLnTx/>
                <a:uFillTx/>
                <a:latin typeface="Calibri"/>
                <a:ea typeface="+mn-ea"/>
                <a:cs typeface="+mn-cs"/>
              </a:rPr>
              <a:t>ột</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số</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hình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ảnh</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về</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chậu</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trồng</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hoa</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cây</a:t>
            </a:r>
            <a:r>
              <a:rPr kumimoji="0" lang="en-US" sz="3200" b="1" i="0" u="none" strike="noStrike" kern="1200" cap="none" spc="0" normalizeH="0" baseline="0" noProof="0" dirty="0">
                <a:ln w="0"/>
                <a:solidFill>
                  <a:prstClr val="black"/>
                </a:solidFill>
                <a:effectLst/>
                <a:uLnTx/>
                <a:uFillTx/>
                <a:latin typeface="Calibri"/>
                <a:ea typeface="+mn-ea"/>
                <a:cs typeface="+mn-cs"/>
              </a:rPr>
              <a:t> </a:t>
            </a:r>
            <a:r>
              <a:rPr kumimoji="0" lang="en-US" sz="3200" b="1" i="0" u="none" strike="noStrike" kern="1200" cap="none" spc="0" normalizeH="0" baseline="0" noProof="0" dirty="0" err="1">
                <a:ln w="0"/>
                <a:solidFill>
                  <a:prstClr val="black"/>
                </a:solidFill>
                <a:effectLst/>
                <a:uLnTx/>
                <a:uFillTx/>
                <a:latin typeface="Calibri"/>
                <a:ea typeface="+mn-ea"/>
                <a:cs typeface="+mn-cs"/>
              </a:rPr>
              <a:t>cảnh</a:t>
            </a:r>
            <a:r>
              <a:rPr kumimoji="0" lang="en-US" sz="3200" b="1" i="0" u="none" strike="noStrike" kern="1200" cap="none" spc="0" normalizeH="0" baseline="0" noProof="0" dirty="0">
                <a:ln w="0"/>
                <a:solidFill>
                  <a:prstClr val="black"/>
                </a:solidFill>
                <a:effectLst/>
                <a:uLnTx/>
                <a:uFillTx/>
                <a:latin typeface="Calibri"/>
                <a:ea typeface="+mn-ea"/>
                <a:cs typeface="+mn-cs"/>
              </a:rPr>
              <a:t>:</a:t>
            </a:r>
          </a:p>
        </p:txBody>
      </p:sp>
      <p:pic>
        <p:nvPicPr>
          <p:cNvPr id="5" name="image22.png">
            <a:extLst>
              <a:ext uri="{FF2B5EF4-FFF2-40B4-BE49-F238E27FC236}">
                <a16:creationId xmlns:a16="http://schemas.microsoft.com/office/drawing/2014/main" id="{CB63F5C1-D896-4826-8178-48D8E07EE2AB}"/>
              </a:ext>
            </a:extLst>
          </p:cNvPr>
          <p:cNvPicPr/>
          <p:nvPr/>
        </p:nvPicPr>
        <p:blipFill>
          <a:blip r:embed="rId2"/>
          <a:srcRect/>
          <a:stretch>
            <a:fillRect/>
          </a:stretch>
        </p:blipFill>
        <p:spPr>
          <a:xfrm>
            <a:off x="675525" y="1484098"/>
            <a:ext cx="2416995" cy="2635839"/>
          </a:xfrm>
          <a:prstGeom prst="rect">
            <a:avLst/>
          </a:prstGeom>
          <a:ln/>
        </p:spPr>
      </p:pic>
      <p:pic>
        <p:nvPicPr>
          <p:cNvPr id="6" name="image23.png">
            <a:extLst>
              <a:ext uri="{FF2B5EF4-FFF2-40B4-BE49-F238E27FC236}">
                <a16:creationId xmlns:a16="http://schemas.microsoft.com/office/drawing/2014/main" id="{1758ADBB-4FA1-8398-ECAE-2378D6885F7E}"/>
              </a:ext>
            </a:extLst>
          </p:cNvPr>
          <p:cNvPicPr/>
          <p:nvPr/>
        </p:nvPicPr>
        <p:blipFill>
          <a:blip r:embed="rId3"/>
          <a:srcRect/>
          <a:stretch>
            <a:fillRect/>
          </a:stretch>
        </p:blipFill>
        <p:spPr>
          <a:xfrm>
            <a:off x="3368788" y="1664413"/>
            <a:ext cx="2323095" cy="2517169"/>
          </a:xfrm>
          <a:prstGeom prst="rect">
            <a:avLst/>
          </a:prstGeom>
          <a:ln/>
        </p:spPr>
      </p:pic>
      <p:pic>
        <p:nvPicPr>
          <p:cNvPr id="7" name="image51.png">
            <a:extLst>
              <a:ext uri="{FF2B5EF4-FFF2-40B4-BE49-F238E27FC236}">
                <a16:creationId xmlns:a16="http://schemas.microsoft.com/office/drawing/2014/main" id="{1767366A-5B28-344B-D0D5-87BA5E29E87A}"/>
              </a:ext>
            </a:extLst>
          </p:cNvPr>
          <p:cNvPicPr/>
          <p:nvPr/>
        </p:nvPicPr>
        <p:blipFill>
          <a:blip r:embed="rId4"/>
          <a:srcRect/>
          <a:stretch>
            <a:fillRect/>
          </a:stretch>
        </p:blipFill>
        <p:spPr>
          <a:xfrm>
            <a:off x="6254392" y="1695237"/>
            <a:ext cx="2190965" cy="2568538"/>
          </a:xfrm>
          <a:prstGeom prst="rect">
            <a:avLst/>
          </a:prstGeom>
          <a:ln/>
        </p:spPr>
      </p:pic>
      <p:pic>
        <p:nvPicPr>
          <p:cNvPr id="9" name="image17.png">
            <a:extLst>
              <a:ext uri="{FF2B5EF4-FFF2-40B4-BE49-F238E27FC236}">
                <a16:creationId xmlns:a16="http://schemas.microsoft.com/office/drawing/2014/main" id="{7F8ED09D-AE77-9D84-87D7-740FA58E462B}"/>
              </a:ext>
            </a:extLst>
          </p:cNvPr>
          <p:cNvPicPr/>
          <p:nvPr/>
        </p:nvPicPr>
        <p:blipFill>
          <a:blip r:embed="rId5"/>
          <a:srcRect/>
          <a:stretch>
            <a:fillRect/>
          </a:stretch>
        </p:blipFill>
        <p:spPr>
          <a:xfrm>
            <a:off x="8883243" y="1799778"/>
            <a:ext cx="2387508" cy="2474271"/>
          </a:xfrm>
          <a:prstGeom prst="rect">
            <a:avLst/>
          </a:prstGeom>
          <a:ln/>
        </p:spPr>
      </p:pic>
    </p:spTree>
    <p:extLst>
      <p:ext uri="{BB962C8B-B14F-4D97-AF65-F5344CB8AC3E}">
        <p14:creationId xmlns:p14="http://schemas.microsoft.com/office/powerpoint/2010/main" val="163929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2"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pic>
        <p:nvPicPr>
          <p:cNvPr id="7" name="Picture 6">
            <a:extLst>
              <a:ext uri="{FF2B5EF4-FFF2-40B4-BE49-F238E27FC236}">
                <a16:creationId xmlns:a16="http://schemas.microsoft.com/office/drawing/2014/main" id="{19638C0D-731C-5728-F56E-90AA838640FE}"/>
              </a:ext>
            </a:extLst>
          </p:cNvPr>
          <p:cNvPicPr>
            <a:picLocks noChangeAspect="1"/>
          </p:cNvPicPr>
          <p:nvPr/>
        </p:nvPicPr>
        <p:blipFill>
          <a:blip r:embed="rId4"/>
          <a:stretch>
            <a:fillRect/>
          </a:stretch>
        </p:blipFill>
        <p:spPr>
          <a:xfrm>
            <a:off x="2506384" y="1603179"/>
            <a:ext cx="7035394" cy="2377646"/>
          </a:xfrm>
          <a:prstGeom prst="rect">
            <a:avLst/>
          </a:prstGeom>
        </p:spPr>
      </p:pic>
    </p:spTree>
    <p:extLst>
      <p:ext uri="{BB962C8B-B14F-4D97-AF65-F5344CB8AC3E}">
        <p14:creationId xmlns:p14="http://schemas.microsoft.com/office/powerpoint/2010/main" val="407843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sp>
        <p:nvSpPr>
          <p:cNvPr id="30" name="任意多边形: 形状 48">
            <a:extLst>
              <a:ext uri="{FF2B5EF4-FFF2-40B4-BE49-F238E27FC236}">
                <a16:creationId xmlns:a16="http://schemas.microsoft.com/office/drawing/2014/main" id="{7713C7B1-4FEC-351E-7C3E-C12D7EF3DFAD}"/>
              </a:ext>
            </a:extLst>
          </p:cNvPr>
          <p:cNvSpPr/>
          <p:nvPr/>
        </p:nvSpPr>
        <p:spPr>
          <a:xfrm>
            <a:off x="457412" y="200011"/>
            <a:ext cx="7607801" cy="270757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5F8A91E1-1383-CF55-47E1-41A0C053E3C1}"/>
              </a:ext>
            </a:extLst>
          </p:cNvPr>
          <p:cNvSpPr txBox="1"/>
          <p:nvPr/>
        </p:nvSpPr>
        <p:spPr>
          <a:xfrm>
            <a:off x="679377" y="323251"/>
            <a:ext cx="7098159" cy="2554545"/>
          </a:xfrm>
          <a:prstGeom prst="rect">
            <a:avLst/>
          </a:prstGeom>
          <a:noFill/>
        </p:spPr>
        <p:txBody>
          <a:bodyPr wrap="square" rtlCol="0">
            <a:spAutoFit/>
          </a:bodyPr>
          <a:lstStyle/>
          <a:p>
            <a:pPr lvl="0" algn="just"/>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hoa</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Hình</a:t>
            </a:r>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kẹp</a:t>
            </a:r>
            <a:r>
              <a:rPr lang="en-US" sz="3200" b="1" dirty="0">
                <a:solidFill>
                  <a:srgbClr val="002060"/>
                </a:solidFill>
                <a:latin typeface="Calibri" panose="020F0502020204030204" pitchFamily="34" charset="0"/>
                <a:cs typeface="Calibri" panose="020F0502020204030204" pitchFamily="34" charset="0"/>
              </a:rPr>
              <a:t> ở </a:t>
            </a:r>
            <a:r>
              <a:rPr lang="en-US" sz="3200" b="1" dirty="0" err="1">
                <a:solidFill>
                  <a:srgbClr val="002060"/>
                </a:solidFill>
                <a:latin typeface="Calibri" panose="020F0502020204030204" pitchFamily="34" charset="0"/>
                <a:cs typeface="Calibri" panose="020F0502020204030204" pitchFamily="34" charset="0"/>
              </a:rPr>
              <a:t>lan</a:t>
            </a:r>
            <a:r>
              <a:rPr lang="en-US" sz="3200" b="1" dirty="0">
                <a:solidFill>
                  <a:srgbClr val="002060"/>
                </a:solidFill>
                <a:latin typeface="Calibri" panose="020F0502020204030204" pitchFamily="34" charset="0"/>
                <a:cs typeface="Calibri" panose="020F0502020204030204" pitchFamily="34" charset="0"/>
              </a:rPr>
              <a:t> can, </a:t>
            </a:r>
            <a:r>
              <a:rPr lang="en-US" sz="3200" b="1" dirty="0" err="1">
                <a:solidFill>
                  <a:srgbClr val="002060"/>
                </a:solidFill>
                <a:latin typeface="Calibri" panose="020F0502020204030204" pitchFamily="34" charset="0"/>
                <a:cs typeface="Calibri" panose="020F0502020204030204" pitchFamily="34" charset="0"/>
              </a:rPr>
              <a:t>loại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chậu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hợp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treo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D0BBA5A3-19BA-7BD7-357D-F29CA26B9C53}"/>
              </a:ext>
            </a:extLst>
          </p:cNvPr>
          <p:cNvSpPr/>
          <p:nvPr/>
        </p:nvSpPr>
        <p:spPr>
          <a:xfrm>
            <a:off x="7811490" y="4971249"/>
            <a:ext cx="3864440" cy="6950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Arial" panose="020B0604020202020204" pitchFamily="34" charset="0"/>
                <a:cs typeface="Arial" panose="020B0604020202020204" pitchFamily="34" charset="0"/>
              </a:rPr>
              <a:t>Thảo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luận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nhóm</a:t>
            </a:r>
            <a:r>
              <a:rPr lang="en-US" sz="3200" b="1" dirty="0">
                <a:latin typeface="Arial" panose="020B0604020202020204" pitchFamily="34" charset="0"/>
                <a:cs typeface="Arial" panose="020B0604020202020204" pitchFamily="34" charset="0"/>
              </a:rPr>
              <a:t> 4</a:t>
            </a:r>
          </a:p>
        </p:txBody>
      </p:sp>
      <p:pic>
        <p:nvPicPr>
          <p:cNvPr id="6" name="Picture 5">
            <a:extLst>
              <a:ext uri="{FF2B5EF4-FFF2-40B4-BE49-F238E27FC236}">
                <a16:creationId xmlns:a16="http://schemas.microsoft.com/office/drawing/2014/main" id="{C4B72BDC-9F17-A752-B4B4-21D64D31F77E}"/>
              </a:ext>
            </a:extLst>
          </p:cNvPr>
          <p:cNvPicPr>
            <a:picLocks noChangeAspect="1"/>
          </p:cNvPicPr>
          <p:nvPr/>
        </p:nvPicPr>
        <p:blipFill>
          <a:blip r:embed="rId3"/>
          <a:stretch>
            <a:fillRect/>
          </a:stretch>
        </p:blipFill>
        <p:spPr>
          <a:xfrm>
            <a:off x="120132" y="3261563"/>
            <a:ext cx="6772492" cy="243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922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8" presetClass="entr" presetSubtype="1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1000"/>
                                        <p:tgtEl>
                                          <p:spTgt spid="30"/>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3339612" y="2128100"/>
            <a:ext cx="5877496" cy="791198"/>
          </a:xfrm>
          <a:prstGeom prst="rect">
            <a:avLst/>
          </a:prstGeom>
        </p:spPr>
      </p:pic>
    </p:spTree>
    <p:extLst>
      <p:ext uri="{BB962C8B-B14F-4D97-AF65-F5344CB8AC3E}">
        <p14:creationId xmlns:p14="http://schemas.microsoft.com/office/powerpoint/2010/main" val="17596247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pic>
        <p:nvPicPr>
          <p:cNvPr id="11" name="Picture 10">
            <a:extLst>
              <a:ext uri="{FF2B5EF4-FFF2-40B4-BE49-F238E27FC236}">
                <a16:creationId xmlns:a16="http://schemas.microsoft.com/office/drawing/2014/main" id="{E2EE087A-44BA-4830-B154-BBA744476993}"/>
              </a:ext>
            </a:extLst>
          </p:cNvPr>
          <p:cNvPicPr>
            <a:picLocks noChangeAspect="1"/>
          </p:cNvPicPr>
          <p:nvPr/>
        </p:nvPicPr>
        <p:blipFill>
          <a:blip r:embed="rId10"/>
          <a:stretch>
            <a:fillRect/>
          </a:stretch>
        </p:blipFill>
        <p:spPr>
          <a:xfrm>
            <a:off x="542604" y="1966002"/>
            <a:ext cx="4048188" cy="3674509"/>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bàn</a:t>
            </a:r>
            <a:r>
              <a:rPr lang="en-US" sz="4400" b="1" dirty="0">
                <a:solidFill>
                  <a:srgbClr val="002060"/>
                </a:solidFill>
                <a:latin typeface="Calibri" panose="020F0502020204030204" pitchFamily="34" charset="0"/>
                <a:cs typeface="Calibri" panose="020F0502020204030204" pitchFamily="34" charset="0"/>
              </a:rPr>
              <a:t>. </a:t>
            </a:r>
            <a:endParaRPr lang="en-US" sz="4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7912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treo</a:t>
            </a:r>
            <a:r>
              <a:rPr lang="en-US" sz="4400" b="1" dirty="0">
                <a:solidFill>
                  <a:srgbClr val="002060"/>
                </a:solidFill>
                <a:latin typeface="Calibri" panose="020F0502020204030204" pitchFamily="34" charset="0"/>
                <a:cs typeface="Calibri" panose="020F0502020204030204" pitchFamily="34" charset="0"/>
              </a:rPr>
              <a:t>. </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6181DA03-F58E-1A83-F3DF-F18EED2127CF}"/>
              </a:ext>
            </a:extLst>
          </p:cNvPr>
          <p:cNvPicPr>
            <a:picLocks noChangeAspect="1"/>
          </p:cNvPicPr>
          <p:nvPr/>
        </p:nvPicPr>
        <p:blipFill>
          <a:blip r:embed="rId10"/>
          <a:stretch>
            <a:fillRect/>
          </a:stretch>
        </p:blipFill>
        <p:spPr>
          <a:xfrm>
            <a:off x="747605" y="1695075"/>
            <a:ext cx="3351784" cy="3652761"/>
          </a:xfrm>
          <a:prstGeom prst="rect">
            <a:avLst/>
          </a:prstGeom>
        </p:spPr>
      </p:pic>
    </p:spTree>
    <p:extLst>
      <p:ext uri="{BB962C8B-B14F-4D97-AF65-F5344CB8AC3E}">
        <p14:creationId xmlns:p14="http://schemas.microsoft.com/office/powerpoint/2010/main" val="3450917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8" name="Picture 7">
            <a:extLst>
              <a:ext uri="{FF2B5EF4-FFF2-40B4-BE49-F238E27FC236}">
                <a16:creationId xmlns:a16="http://schemas.microsoft.com/office/drawing/2014/main" id="{7EB33679-1A3E-197E-3B1C-E3A537E1C848}"/>
              </a:ext>
            </a:extLst>
          </p:cNvPr>
          <p:cNvPicPr>
            <a:picLocks noChangeAspect="1"/>
          </p:cNvPicPr>
          <p:nvPr/>
        </p:nvPicPr>
        <p:blipFill>
          <a:blip r:embed="rId9"/>
          <a:stretch>
            <a:fillRect/>
          </a:stretch>
        </p:blipFill>
        <p:spPr>
          <a:xfrm>
            <a:off x="2815630" y="617799"/>
            <a:ext cx="5877496" cy="791198"/>
          </a:xfrm>
          <a:prstGeom prst="rect">
            <a:avLst/>
          </a:prstGeom>
        </p:spPr>
      </p:pic>
      <p:sp>
        <p:nvSpPr>
          <p:cNvPr id="12" name="Rectangle: Rounded Corners 11">
            <a:extLst>
              <a:ext uri="{FF2B5EF4-FFF2-40B4-BE49-F238E27FC236}">
                <a16:creationId xmlns:a16="http://schemas.microsoft.com/office/drawing/2014/main" id="{DA107D8B-8075-05AE-A3C8-3E9E904906B7}"/>
              </a:ext>
            </a:extLst>
          </p:cNvPr>
          <p:cNvSpPr/>
          <p:nvPr/>
        </p:nvSpPr>
        <p:spPr>
          <a:xfrm>
            <a:off x="5277358" y="2083858"/>
            <a:ext cx="6281069" cy="1686758"/>
          </a:xfrm>
          <a:custGeom>
            <a:avLst/>
            <a:gdLst>
              <a:gd name="connsiteX0" fmla="*/ 0 w 6281069"/>
              <a:gd name="connsiteY0" fmla="*/ 281132 h 1686758"/>
              <a:gd name="connsiteX1" fmla="*/ 281132 w 6281069"/>
              <a:gd name="connsiteY1" fmla="*/ 0 h 1686758"/>
              <a:gd name="connsiteX2" fmla="*/ 5999937 w 6281069"/>
              <a:gd name="connsiteY2" fmla="*/ 0 h 1686758"/>
              <a:gd name="connsiteX3" fmla="*/ 6281069 w 6281069"/>
              <a:gd name="connsiteY3" fmla="*/ 281132 h 1686758"/>
              <a:gd name="connsiteX4" fmla="*/ 6281069 w 6281069"/>
              <a:gd name="connsiteY4" fmla="*/ 1405626 h 1686758"/>
              <a:gd name="connsiteX5" fmla="*/ 5999937 w 6281069"/>
              <a:gd name="connsiteY5" fmla="*/ 1686758 h 1686758"/>
              <a:gd name="connsiteX6" fmla="*/ 281132 w 6281069"/>
              <a:gd name="connsiteY6" fmla="*/ 1686758 h 1686758"/>
              <a:gd name="connsiteX7" fmla="*/ 0 w 6281069"/>
              <a:gd name="connsiteY7" fmla="*/ 1405626 h 1686758"/>
              <a:gd name="connsiteX8" fmla="*/ 0 w 6281069"/>
              <a:gd name="connsiteY8" fmla="*/ 281132 h 16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1069" h="1686758" fill="none" extrusionOk="0">
                <a:moveTo>
                  <a:pt x="0" y="281132"/>
                </a:moveTo>
                <a:cubicBezTo>
                  <a:pt x="-1406" y="150921"/>
                  <a:pt x="127330" y="26341"/>
                  <a:pt x="281132" y="0"/>
                </a:cubicBezTo>
                <a:cubicBezTo>
                  <a:pt x="2909472" y="-123866"/>
                  <a:pt x="4181182" y="81108"/>
                  <a:pt x="5999937" y="0"/>
                </a:cubicBezTo>
                <a:cubicBezTo>
                  <a:pt x="6163807" y="-13222"/>
                  <a:pt x="6260722" y="127545"/>
                  <a:pt x="6281069" y="281132"/>
                </a:cubicBezTo>
                <a:cubicBezTo>
                  <a:pt x="6351161" y="408844"/>
                  <a:pt x="6363380" y="883882"/>
                  <a:pt x="6281069" y="1405626"/>
                </a:cubicBezTo>
                <a:cubicBezTo>
                  <a:pt x="6283663" y="1554003"/>
                  <a:pt x="6159793" y="1695087"/>
                  <a:pt x="5999937" y="1686758"/>
                </a:cubicBezTo>
                <a:cubicBezTo>
                  <a:pt x="4583362" y="1668903"/>
                  <a:pt x="3120980" y="1577414"/>
                  <a:pt x="281132" y="1686758"/>
                </a:cubicBezTo>
                <a:cubicBezTo>
                  <a:pt x="133692" y="1667251"/>
                  <a:pt x="3918" y="1568206"/>
                  <a:pt x="0" y="1405626"/>
                </a:cubicBezTo>
                <a:cubicBezTo>
                  <a:pt x="-30533" y="1098610"/>
                  <a:pt x="93197" y="505694"/>
                  <a:pt x="0" y="281132"/>
                </a:cubicBezTo>
                <a:close/>
              </a:path>
              <a:path w="6281069" h="1686758" stroke="0" extrusionOk="0">
                <a:moveTo>
                  <a:pt x="0" y="281132"/>
                </a:moveTo>
                <a:cubicBezTo>
                  <a:pt x="19577" y="127021"/>
                  <a:pt x="115012" y="21560"/>
                  <a:pt x="281132" y="0"/>
                </a:cubicBezTo>
                <a:cubicBezTo>
                  <a:pt x="3120396" y="96512"/>
                  <a:pt x="3664471" y="-165548"/>
                  <a:pt x="5999937" y="0"/>
                </a:cubicBezTo>
                <a:cubicBezTo>
                  <a:pt x="6161336" y="154"/>
                  <a:pt x="6296594" y="128402"/>
                  <a:pt x="6281069" y="281132"/>
                </a:cubicBezTo>
                <a:cubicBezTo>
                  <a:pt x="6252702" y="542735"/>
                  <a:pt x="6187222" y="1175251"/>
                  <a:pt x="6281069" y="1405626"/>
                </a:cubicBezTo>
                <a:cubicBezTo>
                  <a:pt x="6283933" y="1545493"/>
                  <a:pt x="6168982" y="1680519"/>
                  <a:pt x="5999937" y="1686758"/>
                </a:cubicBezTo>
                <a:cubicBezTo>
                  <a:pt x="3592337" y="1848470"/>
                  <a:pt x="1173845" y="1830380"/>
                  <a:pt x="281132" y="1686758"/>
                </a:cubicBezTo>
                <a:cubicBezTo>
                  <a:pt x="143391" y="1677506"/>
                  <a:pt x="16303" y="1553885"/>
                  <a:pt x="0" y="1405626"/>
                </a:cubicBezTo>
                <a:cubicBezTo>
                  <a:pt x="-69971" y="1058421"/>
                  <a:pt x="-96195" y="640941"/>
                  <a:pt x="0" y="281132"/>
                </a:cubicBezTo>
                <a:close/>
              </a:path>
            </a:pathLst>
          </a:custGeom>
          <a:solidFill>
            <a:srgbClr val="FFFFCC"/>
          </a:solidFill>
          <a:ln w="38100">
            <a:solidFill>
              <a:srgbClr val="795C41"/>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r>
              <a:rPr lang="en-US" sz="4400" b="1" dirty="0" err="1">
                <a:solidFill>
                  <a:srgbClr val="002060"/>
                </a:solidFill>
                <a:latin typeface="Calibri" panose="020F0502020204030204" pitchFamily="34" charset="0"/>
                <a:cs typeface="Calibri" panose="020F0502020204030204" pitchFamily="34" charset="0"/>
              </a:rPr>
              <a:t>Chậu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phù</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hợp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để</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kẹp</a:t>
            </a:r>
            <a:r>
              <a:rPr lang="en-US" sz="4400" b="1" dirty="0">
                <a:solidFill>
                  <a:srgbClr val="002060"/>
                </a:solidFill>
                <a:latin typeface="Calibri" panose="020F0502020204030204" pitchFamily="34" charset="0"/>
                <a:cs typeface="Calibri" panose="020F0502020204030204" pitchFamily="34" charset="0"/>
              </a:rPr>
              <a:t> ở </a:t>
            </a:r>
            <a:r>
              <a:rPr lang="en-US" sz="4400" b="1" dirty="0" err="1">
                <a:solidFill>
                  <a:srgbClr val="002060"/>
                </a:solidFill>
                <a:latin typeface="Calibri" panose="020F0502020204030204" pitchFamily="34" charset="0"/>
                <a:cs typeface="Calibri" panose="020F0502020204030204" pitchFamily="34" charset="0"/>
              </a:rPr>
              <a:t>lan</a:t>
            </a:r>
            <a:r>
              <a:rPr lang="en-US" sz="4400" b="1" dirty="0">
                <a:solidFill>
                  <a:srgbClr val="002060"/>
                </a:solidFill>
                <a:latin typeface="Calibri" panose="020F0502020204030204" pitchFamily="34" charset="0"/>
                <a:cs typeface="Calibri" panose="020F0502020204030204" pitchFamily="34" charset="0"/>
              </a:rPr>
              <a:t> can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D048F147-D8D0-CC12-1FA5-89617E8A60DD}"/>
              </a:ext>
            </a:extLst>
          </p:cNvPr>
          <p:cNvPicPr>
            <a:picLocks noChangeAspect="1"/>
          </p:cNvPicPr>
          <p:nvPr/>
        </p:nvPicPr>
        <p:blipFill>
          <a:blip r:embed="rId10"/>
          <a:stretch>
            <a:fillRect/>
          </a:stretch>
        </p:blipFill>
        <p:spPr>
          <a:xfrm>
            <a:off x="1032284" y="1834952"/>
            <a:ext cx="3449383" cy="3332948"/>
          </a:xfrm>
          <a:prstGeom prst="rect">
            <a:avLst/>
          </a:prstGeom>
        </p:spPr>
      </p:pic>
    </p:spTree>
    <p:extLst>
      <p:ext uri="{BB962C8B-B14F-4D97-AF65-F5344CB8AC3E}">
        <p14:creationId xmlns:p14="http://schemas.microsoft.com/office/powerpoint/2010/main" val="3828861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id="{418BD841-A0A5-494E-97A3-6B533AD0B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id="{CA7AD538-E775-499A-944B-D5D711A81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id="{08D982D9-0A94-40A6-B8CE-03E9A1F521FD}"/>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id="{2DA4681F-CDF1-4A05-B110-2D615D4208F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id="{3D3945F5-9127-49A3-8A1E-BA6F7EF0C1A5}"/>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id="{7EFC36B8-DA3D-4870-AC71-D972980AA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id="{B11E13AA-1E08-48CA-A5DF-0030AE5EE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7" name="Rectangle: Rounded Corners 16">
            <a:extLst>
              <a:ext uri="{FF2B5EF4-FFF2-40B4-BE49-F238E27FC236}">
                <a16:creationId xmlns:a16="http://schemas.microsoft.com/office/drawing/2014/main" id="{BB905362-498F-D054-AA7C-64656B05D558}"/>
              </a:ext>
            </a:extLst>
          </p:cNvPr>
          <p:cNvSpPr/>
          <p:nvPr/>
        </p:nvSpPr>
        <p:spPr>
          <a:xfrm>
            <a:off x="450242" y="326278"/>
            <a:ext cx="7661923" cy="3875851"/>
          </a:xfrm>
          <a:custGeom>
            <a:avLst/>
            <a:gdLst>
              <a:gd name="connsiteX0" fmla="*/ 0 w 7661923"/>
              <a:gd name="connsiteY0" fmla="*/ 645988 h 3875851"/>
              <a:gd name="connsiteX1" fmla="*/ 645988 w 7661923"/>
              <a:gd name="connsiteY1" fmla="*/ 0 h 3875851"/>
              <a:gd name="connsiteX2" fmla="*/ 7015935 w 7661923"/>
              <a:gd name="connsiteY2" fmla="*/ 0 h 3875851"/>
              <a:gd name="connsiteX3" fmla="*/ 7661923 w 7661923"/>
              <a:gd name="connsiteY3" fmla="*/ 645988 h 3875851"/>
              <a:gd name="connsiteX4" fmla="*/ 7661923 w 7661923"/>
              <a:gd name="connsiteY4" fmla="*/ 3229863 h 3875851"/>
              <a:gd name="connsiteX5" fmla="*/ 7015935 w 7661923"/>
              <a:gd name="connsiteY5" fmla="*/ 3875851 h 3875851"/>
              <a:gd name="connsiteX6" fmla="*/ 645988 w 7661923"/>
              <a:gd name="connsiteY6" fmla="*/ 3875851 h 3875851"/>
              <a:gd name="connsiteX7" fmla="*/ 0 w 7661923"/>
              <a:gd name="connsiteY7" fmla="*/ 3229863 h 3875851"/>
              <a:gd name="connsiteX8" fmla="*/ 0 w 7661923"/>
              <a:gd name="connsiteY8" fmla="*/ 645988 h 387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1923" h="3875851" fill="none" extrusionOk="0">
                <a:moveTo>
                  <a:pt x="0" y="645988"/>
                </a:moveTo>
                <a:cubicBezTo>
                  <a:pt x="-325" y="295016"/>
                  <a:pt x="292145" y="52667"/>
                  <a:pt x="645988" y="0"/>
                </a:cubicBezTo>
                <a:cubicBezTo>
                  <a:pt x="2811441" y="-123866"/>
                  <a:pt x="6197888" y="81108"/>
                  <a:pt x="7015935" y="0"/>
                </a:cubicBezTo>
                <a:cubicBezTo>
                  <a:pt x="7404486" y="-48836"/>
                  <a:pt x="7646151" y="290520"/>
                  <a:pt x="7661923" y="645988"/>
                </a:cubicBezTo>
                <a:cubicBezTo>
                  <a:pt x="7829640" y="1451731"/>
                  <a:pt x="7532024" y="1978200"/>
                  <a:pt x="7661923" y="3229863"/>
                </a:cubicBezTo>
                <a:cubicBezTo>
                  <a:pt x="7664519" y="3579738"/>
                  <a:pt x="7383538" y="3895507"/>
                  <a:pt x="7015935" y="3875851"/>
                </a:cubicBezTo>
                <a:cubicBezTo>
                  <a:pt x="5756821" y="3857996"/>
                  <a:pt x="2835521" y="3766507"/>
                  <a:pt x="645988" y="3875851"/>
                </a:cubicBezTo>
                <a:cubicBezTo>
                  <a:pt x="303128" y="3841178"/>
                  <a:pt x="6218" y="3598243"/>
                  <a:pt x="0" y="3229863"/>
                </a:cubicBezTo>
                <a:cubicBezTo>
                  <a:pt x="118672" y="1972127"/>
                  <a:pt x="-34222" y="1581150"/>
                  <a:pt x="0" y="645988"/>
                </a:cubicBezTo>
                <a:close/>
              </a:path>
              <a:path w="7661923" h="3875851" stroke="0" extrusionOk="0">
                <a:moveTo>
                  <a:pt x="0" y="645988"/>
                </a:moveTo>
                <a:cubicBezTo>
                  <a:pt x="31458" y="291073"/>
                  <a:pt x="266972" y="44188"/>
                  <a:pt x="645988" y="0"/>
                </a:cubicBezTo>
                <a:cubicBezTo>
                  <a:pt x="1663493" y="96512"/>
                  <a:pt x="6043945" y="-165548"/>
                  <a:pt x="7015935" y="0"/>
                </a:cubicBezTo>
                <a:cubicBezTo>
                  <a:pt x="7398190" y="639"/>
                  <a:pt x="7669508" y="290458"/>
                  <a:pt x="7661923" y="645988"/>
                </a:cubicBezTo>
                <a:cubicBezTo>
                  <a:pt x="7531710" y="1065404"/>
                  <a:pt x="7786896" y="2707534"/>
                  <a:pt x="7661923" y="3229863"/>
                </a:cubicBezTo>
                <a:cubicBezTo>
                  <a:pt x="7670511" y="3540467"/>
                  <a:pt x="7394890" y="3865806"/>
                  <a:pt x="7015935" y="3875851"/>
                </a:cubicBezTo>
                <a:cubicBezTo>
                  <a:pt x="5331678" y="4037563"/>
                  <a:pt x="2742666" y="4019473"/>
                  <a:pt x="645988" y="3875851"/>
                </a:cubicBezTo>
                <a:cubicBezTo>
                  <a:pt x="300339" y="3869980"/>
                  <a:pt x="57627" y="3561869"/>
                  <a:pt x="0" y="3229863"/>
                </a:cubicBezTo>
                <a:cubicBezTo>
                  <a:pt x="128997" y="2421666"/>
                  <a:pt x="-102252" y="1496197"/>
                  <a:pt x="0" y="645988"/>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dirty="0">
                <a:solidFill>
                  <a:prstClr val="black"/>
                </a:solidFill>
                <a:latin typeface="Calibri" panose="020F0502020204030204" pitchFamily="34" charset="0"/>
                <a:cs typeface="Calibri" panose="020F0502020204030204" pitchFamily="34" charset="0"/>
              </a:rPr>
              <a:t>Chậu trồng hoa, cây cảnh có thể được làm từ gốm sứ, nhựa, xi măng,...dưới đáy chậu có lỗ thoát nước. Chậu có nhiều kích thước, màu sắc, kiểu dáng khác nhau để chúng ta lựa chọn.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55275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947376" y="1981855"/>
            <a:ext cx="10720515" cy="44514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1966007" y="2430549"/>
            <a:ext cx="9350029" cy="3416320"/>
          </a:xfrm>
          <a:prstGeom prst="rect">
            <a:avLst/>
          </a:prstGeom>
          <a:noFill/>
        </p:spPr>
        <p:txBody>
          <a:bodyPr wrap="square" rtlCol="0">
            <a:spAutoFit/>
          </a:bodyPr>
          <a:lstStyle/>
          <a:p>
            <a:pPr lvl="0" algn="just">
              <a:lnSpc>
                <a:spcPct val="150000"/>
              </a:lnSpc>
            </a:pPr>
            <a:r>
              <a:rPr lang="en-US" sz="3600" dirty="0" err="1">
                <a:latin typeface="Calibri" panose="020F0502020204030204" pitchFamily="34" charset="0"/>
                <a:cs typeface="Calibri" panose="020F0502020204030204" pitchFamily="34" charset="0"/>
              </a:rPr>
              <a:t>Trình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bày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loại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a:t>
            </a:r>
          </a:p>
          <a:p>
            <a:pPr lvl="0" algn="just">
              <a:lnSpc>
                <a:spcPct val="150000"/>
              </a:lnSpc>
            </a:pP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được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loại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a:t>
            </a:r>
            <a:r>
              <a:rPr lang="en-US" sz="3600" dirty="0">
                <a:latin typeface="Calibri" panose="020F0502020204030204" pitchFamily="34" charset="0"/>
                <a:cs typeface="Calibri" panose="020F0502020204030204" pitchFamily="34" charset="0"/>
              </a:rPr>
              <a:t> </a:t>
            </a:r>
            <a:r>
              <a:rPr lang="en-US" sz="3600" dirty="0" err="1" smtClean="0">
                <a:latin typeface="Calibri" panose="020F0502020204030204" pitchFamily="34" charset="0"/>
                <a:cs typeface="Calibri" panose="020F0502020204030204" pitchFamily="34" charset="0"/>
              </a:rPr>
              <a:t>thể</a:t>
            </a:r>
            <a:r>
              <a:rPr lang="en-US" sz="3600" dirty="0" smtClean="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dùng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để</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trồng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cây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chậu</a:t>
            </a:r>
            <a:r>
              <a:rPr lang="en-US" sz="3600" dirty="0">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5A9E0E19-8252-1DA4-28B2-67B2AA746662}"/>
              </a:ext>
            </a:extLst>
          </p:cNvPr>
          <p:cNvPicPr>
            <a:picLocks noChangeAspect="1"/>
          </p:cNvPicPr>
          <p:nvPr/>
        </p:nvPicPr>
        <p:blipFill>
          <a:blip r:embed="rId7"/>
          <a:stretch>
            <a:fillRect/>
          </a:stretch>
        </p:blipFill>
        <p:spPr>
          <a:xfrm>
            <a:off x="1195325" y="2949034"/>
            <a:ext cx="742107" cy="727133"/>
          </a:xfrm>
          <a:prstGeom prst="rect">
            <a:avLst/>
          </a:prstGeom>
        </p:spPr>
      </p:pic>
      <p:pic>
        <p:nvPicPr>
          <p:cNvPr id="24" name="Picture 23">
            <a:extLst>
              <a:ext uri="{FF2B5EF4-FFF2-40B4-BE49-F238E27FC236}">
                <a16:creationId xmlns:a16="http://schemas.microsoft.com/office/drawing/2014/main" id="{DF3261C7-F4AB-4200-3C84-2881AAE8FF43}"/>
              </a:ext>
            </a:extLst>
          </p:cNvPr>
          <p:cNvPicPr>
            <a:picLocks noChangeAspect="1"/>
          </p:cNvPicPr>
          <p:nvPr/>
        </p:nvPicPr>
        <p:blipFill>
          <a:blip r:embed="rId7"/>
          <a:stretch>
            <a:fillRect/>
          </a:stretch>
        </p:blipFill>
        <p:spPr>
          <a:xfrm>
            <a:off x="1195325" y="4641725"/>
            <a:ext cx="742107" cy="727133"/>
          </a:xfrm>
          <a:prstGeom prst="rect">
            <a:avLst/>
          </a:prstGeom>
        </p:spPr>
      </p:pic>
      <p:pic>
        <p:nvPicPr>
          <p:cNvPr id="2" name="Picture 1">
            <a:extLst>
              <a:ext uri="{FF2B5EF4-FFF2-40B4-BE49-F238E27FC236}">
                <a16:creationId xmlns:a16="http://schemas.microsoft.com/office/drawing/2014/main" id="{90DD2D3B-B29C-4B83-4AC4-218BE0EBCE79}"/>
              </a:ext>
            </a:extLst>
          </p:cNvPr>
          <p:cNvPicPr>
            <a:picLocks noChangeAspect="1"/>
          </p:cNvPicPr>
          <p:nvPr/>
        </p:nvPicPr>
        <p:blipFill>
          <a:blip r:embed="rId8"/>
          <a:stretch>
            <a:fillRect/>
          </a:stretch>
        </p:blipFill>
        <p:spPr>
          <a:xfrm>
            <a:off x="984034" y="512369"/>
            <a:ext cx="10833531" cy="1737511"/>
          </a:xfrm>
          <a:prstGeom prst="rect">
            <a:avLst/>
          </a:prstGeom>
        </p:spPr>
      </p:pic>
    </p:spTree>
    <p:extLst>
      <p:ext uri="{BB962C8B-B14F-4D97-AF65-F5344CB8AC3E}">
        <p14:creationId xmlns:p14="http://schemas.microsoft.com/office/powerpoint/2010/main" val="378421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 name="Picture 6">
            <a:extLst>
              <a:ext uri="{FF2B5EF4-FFF2-40B4-BE49-F238E27FC236}">
                <a16:creationId xmlns:a16="http://schemas.microsoft.com/office/drawing/2014/main" id="{0E6D377E-FA55-96F9-30DA-B1412642E32B}"/>
              </a:ext>
            </a:extLst>
          </p:cNvPr>
          <p:cNvPicPr>
            <a:picLocks noChangeAspect="1"/>
          </p:cNvPicPr>
          <p:nvPr/>
        </p:nvPicPr>
        <p:blipFill>
          <a:blip r:embed="rId4"/>
          <a:stretch>
            <a:fillRect/>
          </a:stretch>
        </p:blipFill>
        <p:spPr>
          <a:xfrm>
            <a:off x="2822503" y="1067453"/>
            <a:ext cx="6608637" cy="2298391"/>
          </a:xfrm>
          <a:prstGeom prst="rect">
            <a:avLst/>
          </a:prstGeom>
        </p:spPr>
      </p:pic>
    </p:spTree>
    <p:extLst>
      <p:ext uri="{BB962C8B-B14F-4D97-AF65-F5344CB8AC3E}">
        <p14:creationId xmlns:p14="http://schemas.microsoft.com/office/powerpoint/2010/main" val="140736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sp>
        <p:nvSpPr>
          <p:cNvPr id="30" name="任意多边形: 形状 48">
            <a:extLst>
              <a:ext uri="{FF2B5EF4-FFF2-40B4-BE49-F238E27FC236}">
                <a16:creationId xmlns:a16="http://schemas.microsoft.com/office/drawing/2014/main" id="{7713C7B1-4FEC-351E-7C3E-C12D7EF3DFAD}"/>
              </a:ext>
            </a:extLst>
          </p:cNvPr>
          <p:cNvSpPr/>
          <p:nvPr/>
        </p:nvSpPr>
        <p:spPr>
          <a:xfrm>
            <a:off x="457412" y="200012"/>
            <a:ext cx="8460557" cy="206030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7" name="TextBox 6">
            <a:extLst>
              <a:ext uri="{FF2B5EF4-FFF2-40B4-BE49-F238E27FC236}">
                <a16:creationId xmlns:a16="http://schemas.microsoft.com/office/drawing/2014/main" id="{5F8A91E1-1383-CF55-47E1-41A0C053E3C1}"/>
              </a:ext>
            </a:extLst>
          </p:cNvPr>
          <p:cNvSpPr txBox="1"/>
          <p:nvPr/>
        </p:nvSpPr>
        <p:spPr>
          <a:xfrm>
            <a:off x="679377" y="323251"/>
            <a:ext cx="7909819" cy="1754326"/>
          </a:xfrm>
          <a:prstGeom prst="rect">
            <a:avLst/>
          </a:prstGeom>
          <a:noFill/>
        </p:spPr>
        <p:txBody>
          <a:bodyPr wrap="square" rtlCol="0">
            <a:spAutoFit/>
          </a:bodyPr>
          <a:lstStyle/>
          <a:p>
            <a:pPr lvl="0" algn="just"/>
            <a:r>
              <a:rPr lang="en-US" sz="3600" b="1" dirty="0" err="1">
                <a:solidFill>
                  <a:srgbClr val="002060"/>
                </a:solidFill>
                <a:latin typeface="Calibri" panose="020F0502020204030204" pitchFamily="34" charset="0"/>
                <a:cs typeface="Calibri" panose="020F0502020204030204" pitchFamily="34" charset="0"/>
              </a:rPr>
              <a:t>Thảo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luận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nhóm</a:t>
            </a:r>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và chia sẻ ý tưởng để thiết kế và làm một chậu trồng hoa, cây cảnh phù hợp với sở thích của em.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5268863F-689A-681A-EC7E-884DB67B5E2B}"/>
              </a:ext>
            </a:extLst>
          </p:cNvPr>
          <p:cNvGrpSpPr/>
          <p:nvPr/>
        </p:nvGrpSpPr>
        <p:grpSpPr>
          <a:xfrm>
            <a:off x="7140540" y="2804845"/>
            <a:ext cx="5215847" cy="2861468"/>
            <a:chOff x="892354" y="3758439"/>
            <a:chExt cx="4278451" cy="2175001"/>
          </a:xfrm>
        </p:grpSpPr>
        <p:pic>
          <p:nvPicPr>
            <p:cNvPr id="3" name="Picture 9">
              <a:extLst>
                <a:ext uri="{FF2B5EF4-FFF2-40B4-BE49-F238E27FC236}">
                  <a16:creationId xmlns:a16="http://schemas.microsoft.com/office/drawing/2014/main" id="{9DDEB14B-B496-E3E2-FCB1-8CE17BF55A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0BBA5A3-19BA-7BD7-357D-F29CA26B9C5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
        <p:nvSpPr>
          <p:cNvPr id="5" name="Rectangle: Rounded Corners 4">
            <a:extLst>
              <a:ext uri="{FF2B5EF4-FFF2-40B4-BE49-F238E27FC236}">
                <a16:creationId xmlns:a16="http://schemas.microsoft.com/office/drawing/2014/main" id="{1FD7BF02-FAFC-DF45-2F00-2CD922118581}"/>
              </a:ext>
            </a:extLst>
          </p:cNvPr>
          <p:cNvSpPr/>
          <p:nvPr/>
        </p:nvSpPr>
        <p:spPr>
          <a:xfrm>
            <a:off x="193282" y="2737002"/>
            <a:ext cx="6936983" cy="3033088"/>
          </a:xfrm>
          <a:custGeom>
            <a:avLst/>
            <a:gdLst>
              <a:gd name="connsiteX0" fmla="*/ 0 w 6936983"/>
              <a:gd name="connsiteY0" fmla="*/ 505525 h 3033088"/>
              <a:gd name="connsiteX1" fmla="*/ 505525 w 6936983"/>
              <a:gd name="connsiteY1" fmla="*/ 0 h 3033088"/>
              <a:gd name="connsiteX2" fmla="*/ 6431458 w 6936983"/>
              <a:gd name="connsiteY2" fmla="*/ 0 h 3033088"/>
              <a:gd name="connsiteX3" fmla="*/ 6936983 w 6936983"/>
              <a:gd name="connsiteY3" fmla="*/ 505525 h 3033088"/>
              <a:gd name="connsiteX4" fmla="*/ 6936983 w 6936983"/>
              <a:gd name="connsiteY4" fmla="*/ 2527563 h 3033088"/>
              <a:gd name="connsiteX5" fmla="*/ 6431458 w 6936983"/>
              <a:gd name="connsiteY5" fmla="*/ 3033088 h 3033088"/>
              <a:gd name="connsiteX6" fmla="*/ 505525 w 6936983"/>
              <a:gd name="connsiteY6" fmla="*/ 3033088 h 3033088"/>
              <a:gd name="connsiteX7" fmla="*/ 0 w 6936983"/>
              <a:gd name="connsiteY7" fmla="*/ 2527563 h 3033088"/>
              <a:gd name="connsiteX8" fmla="*/ 0 w 6936983"/>
              <a:gd name="connsiteY8" fmla="*/ 505525 h 303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36983" h="3033088" fill="none" extrusionOk="0">
                <a:moveTo>
                  <a:pt x="0" y="505525"/>
                </a:moveTo>
                <a:cubicBezTo>
                  <a:pt x="-778" y="240191"/>
                  <a:pt x="227514" y="21296"/>
                  <a:pt x="505525" y="0"/>
                </a:cubicBezTo>
                <a:cubicBezTo>
                  <a:pt x="2727125" y="-123866"/>
                  <a:pt x="4885302" y="81108"/>
                  <a:pt x="6431458" y="0"/>
                </a:cubicBezTo>
                <a:cubicBezTo>
                  <a:pt x="6738392" y="-42625"/>
                  <a:pt x="6917402" y="227946"/>
                  <a:pt x="6936983" y="505525"/>
                </a:cubicBezTo>
                <a:cubicBezTo>
                  <a:pt x="7104700" y="969225"/>
                  <a:pt x="6807084" y="2045413"/>
                  <a:pt x="6936983" y="2527563"/>
                </a:cubicBezTo>
                <a:cubicBezTo>
                  <a:pt x="6948197" y="2776978"/>
                  <a:pt x="6736027" y="3079122"/>
                  <a:pt x="6431458" y="3033088"/>
                </a:cubicBezTo>
                <a:cubicBezTo>
                  <a:pt x="4330476" y="3015233"/>
                  <a:pt x="2801840" y="2923744"/>
                  <a:pt x="505525" y="3033088"/>
                </a:cubicBezTo>
                <a:cubicBezTo>
                  <a:pt x="232960" y="3016563"/>
                  <a:pt x="20748" y="2845498"/>
                  <a:pt x="0" y="2527563"/>
                </a:cubicBezTo>
                <a:cubicBezTo>
                  <a:pt x="118672" y="1675285"/>
                  <a:pt x="-34222" y="1323615"/>
                  <a:pt x="0" y="505525"/>
                </a:cubicBezTo>
                <a:close/>
              </a:path>
              <a:path w="6936983" h="3033088" stroke="0" extrusionOk="0">
                <a:moveTo>
                  <a:pt x="0" y="505525"/>
                </a:moveTo>
                <a:cubicBezTo>
                  <a:pt x="36215" y="228465"/>
                  <a:pt x="223110" y="6398"/>
                  <a:pt x="505525" y="0"/>
                </a:cubicBezTo>
                <a:cubicBezTo>
                  <a:pt x="1695281" y="96512"/>
                  <a:pt x="4239349" y="-165548"/>
                  <a:pt x="6431458" y="0"/>
                </a:cubicBezTo>
                <a:cubicBezTo>
                  <a:pt x="6747493" y="924"/>
                  <a:pt x="6973135" y="232235"/>
                  <a:pt x="6936983" y="505525"/>
                </a:cubicBezTo>
                <a:cubicBezTo>
                  <a:pt x="6806770" y="1442475"/>
                  <a:pt x="7061956" y="2291461"/>
                  <a:pt x="6936983" y="2527563"/>
                </a:cubicBezTo>
                <a:cubicBezTo>
                  <a:pt x="6945872" y="2758976"/>
                  <a:pt x="6740407" y="3019616"/>
                  <a:pt x="6431458" y="3033088"/>
                </a:cubicBezTo>
                <a:cubicBezTo>
                  <a:pt x="4513448" y="3194800"/>
                  <a:pt x="1658321" y="3176710"/>
                  <a:pt x="505525" y="3033088"/>
                </a:cubicBezTo>
                <a:cubicBezTo>
                  <a:pt x="254041" y="3018458"/>
                  <a:pt x="30627" y="2793596"/>
                  <a:pt x="0" y="2527563"/>
                </a:cubicBezTo>
                <a:cubicBezTo>
                  <a:pt x="128997" y="2139296"/>
                  <a:pt x="-102252" y="1233298"/>
                  <a:pt x="0" y="505525"/>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b="1" dirty="0">
                <a:solidFill>
                  <a:schemeClr val="tx1"/>
                </a:solidFill>
                <a:latin typeface="Calibri" panose="020F0502020204030204" pitchFamily="34" charset="0"/>
                <a:cs typeface="Calibri" panose="020F0502020204030204" pitchFamily="34" charset="0"/>
              </a:rPr>
              <a:t>GỢI Ý:</a:t>
            </a:r>
          </a:p>
          <a:p>
            <a:pPr algn="just">
              <a:lnSpc>
                <a:spcPct val="130000"/>
              </a:lnSpc>
            </a:pPr>
            <a:r>
              <a:rPr lang="en-US" sz="3200" dirty="0" err="1">
                <a:solidFill>
                  <a:schemeClr val="tx1"/>
                </a:solidFill>
                <a:latin typeface="Calibri" panose="020F0502020204030204" pitchFamily="34" charset="0"/>
                <a:cs typeface="Calibri" panose="020F0502020204030204" pitchFamily="34" charset="0"/>
              </a:rPr>
              <a:t>Sử</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dụng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vật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liệu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tái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chế</a:t>
            </a:r>
            <a:r>
              <a:rPr lang="en-US" sz="3200" dirty="0">
                <a:solidFill>
                  <a:schemeClr val="tx1"/>
                </a:solidFill>
                <a:latin typeface="Calibri" panose="020F0502020204030204" pitchFamily="34" charset="0"/>
                <a:cs typeface="Calibri" panose="020F0502020204030204" pitchFamily="34" charset="0"/>
              </a:rPr>
              <a:t> (chai </a:t>
            </a:r>
            <a:r>
              <a:rPr lang="en-US" sz="3200" dirty="0" err="1">
                <a:solidFill>
                  <a:schemeClr val="tx1"/>
                </a:solidFill>
                <a:latin typeface="Calibri" panose="020F0502020204030204" pitchFamily="34" charset="0"/>
                <a:cs typeface="Calibri" panose="020F0502020204030204" pitchFamily="34" charset="0"/>
              </a:rPr>
              <a:t>nhựa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cốc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nhựa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cốc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giấy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để</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chậu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trồng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cảnh</a:t>
            </a:r>
            <a:r>
              <a:rPr lang="en-US" sz="2800"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394494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8" presetClass="entr" presetSubtype="1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downLeft)">
                                      <p:cBhvr>
                                        <p:cTn id="7" dur="1000"/>
                                        <p:tgtEl>
                                          <p:spTgt spid="30"/>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40">
            <a:extLst>
              <a:ext uri="{FF2B5EF4-FFF2-40B4-BE49-F238E27FC236}">
                <a16:creationId xmlns:a16="http://schemas.microsoft.com/office/drawing/2014/main" id="{41ED4A5B-80DF-EA84-94F0-93E97739F7F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95EB8A32-2003-1786-102B-D8ACFF587A79}"/>
              </a:ext>
            </a:extLst>
          </p:cNvPr>
          <p:cNvSpPr txBox="1"/>
          <p:nvPr/>
        </p:nvSpPr>
        <p:spPr>
          <a:xfrm>
            <a:off x="2156874" y="2057457"/>
            <a:ext cx="9350029" cy="1569660"/>
          </a:xfrm>
          <a:prstGeom prst="rect">
            <a:avLst/>
          </a:prstGeom>
          <a:noFill/>
        </p:spPr>
        <p:txBody>
          <a:bodyPr wrap="square" rtlCol="0">
            <a:spAutoFit/>
          </a:bodyPr>
          <a:lstStyle/>
          <a:p>
            <a:pPr algn="just">
              <a:lnSpc>
                <a:spcPct val="150000"/>
              </a:lnSpc>
            </a:pPr>
            <a:r>
              <a:rPr lang="en-US" sz="3200" dirty="0" err="1" smtClean="0">
                <a:latin typeface="Calibri" panose="020F0502020204030204" pitchFamily="34" charset="0"/>
                <a:cs typeface="Calibri" panose="020F0502020204030204" pitchFamily="34" charset="0"/>
              </a:rPr>
              <a:t>Dùng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vật</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liệu</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tái</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chế</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để</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làm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một</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chậu</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hoa</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cây</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cảnh</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mà</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em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thích</a:t>
            </a:r>
            <a:r>
              <a:rPr lang="en-US"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20590FE9-5A83-5F36-79CC-8593C08E4870}"/>
              </a:ext>
            </a:extLst>
          </p:cNvPr>
          <p:cNvPicPr>
            <a:picLocks noChangeAspect="1"/>
          </p:cNvPicPr>
          <p:nvPr/>
        </p:nvPicPr>
        <p:blipFill>
          <a:blip r:embed="rId2"/>
          <a:stretch>
            <a:fillRect/>
          </a:stretch>
        </p:blipFill>
        <p:spPr>
          <a:xfrm rot="737208" flipH="1">
            <a:off x="964760" y="1974806"/>
            <a:ext cx="919996" cy="919996"/>
          </a:xfrm>
          <a:prstGeom prst="rect">
            <a:avLst/>
          </a:prstGeom>
        </p:spPr>
      </p:pic>
      <p:sp>
        <p:nvSpPr>
          <p:cNvPr id="29" name="TextBox 28">
            <a:extLst>
              <a:ext uri="{FF2B5EF4-FFF2-40B4-BE49-F238E27FC236}">
                <a16:creationId xmlns:a16="http://schemas.microsoft.com/office/drawing/2014/main" id="{B90A82E9-DC03-7C5E-C4C3-6593F3958974}"/>
              </a:ext>
            </a:extLst>
          </p:cNvPr>
          <p:cNvSpPr txBox="1"/>
          <p:nvPr/>
        </p:nvSpPr>
        <p:spPr>
          <a:xfrm>
            <a:off x="2156874" y="4019481"/>
            <a:ext cx="9350029" cy="1569660"/>
          </a:xfrm>
          <a:prstGeom prst="rect">
            <a:avLst/>
          </a:prstGeom>
          <a:noFill/>
        </p:spPr>
        <p:txBody>
          <a:bodyPr wrap="square" rtlCol="0">
            <a:spAutoFit/>
          </a:bodyPr>
          <a:lstStyle/>
          <a:p>
            <a:pPr algn="just">
              <a:lnSpc>
                <a:spcPct val="150000"/>
              </a:lnSpc>
            </a:pPr>
            <a:r>
              <a:rPr lang="en-US" sz="3200" dirty="0" smtClean="0">
                <a:latin typeface="Calibri" panose="020F0502020204030204" pitchFamily="34" charset="0"/>
                <a:cs typeface="Calibri" panose="020F0502020204030204" pitchFamily="34" charset="0"/>
              </a:rPr>
              <a:t>CBBS: </a:t>
            </a:r>
            <a:r>
              <a:rPr lang="en-US" sz="3200" dirty="0" err="1" smtClean="0">
                <a:latin typeface="Calibri" panose="020F0502020204030204" pitchFamily="34" charset="0"/>
                <a:cs typeface="Calibri" panose="020F0502020204030204" pitchFamily="34" charset="0"/>
              </a:rPr>
              <a:t>Tìm</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hiểu</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một</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số</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giá</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thể</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trồng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hoa</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cây</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cảnh</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trong</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chậu</a:t>
            </a:r>
            <a:r>
              <a:rPr lang="en-US"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CA3E0850-300C-4B58-3A04-6BDAB8EDA65F}"/>
              </a:ext>
            </a:extLst>
          </p:cNvPr>
          <p:cNvPicPr>
            <a:picLocks noChangeAspect="1"/>
          </p:cNvPicPr>
          <p:nvPr/>
        </p:nvPicPr>
        <p:blipFill>
          <a:blip r:embed="rId2"/>
          <a:stretch>
            <a:fillRect/>
          </a:stretch>
        </p:blipFill>
        <p:spPr>
          <a:xfrm rot="737208" flipH="1">
            <a:off x="964760" y="3936830"/>
            <a:ext cx="919996" cy="919996"/>
          </a:xfrm>
          <a:prstGeom prst="rect">
            <a:avLst/>
          </a:prstGeom>
        </p:spPr>
      </p:pic>
      <p:pic>
        <p:nvPicPr>
          <p:cNvPr id="34" name="Picture 33">
            <a:extLst>
              <a:ext uri="{FF2B5EF4-FFF2-40B4-BE49-F238E27FC236}">
                <a16:creationId xmlns:a16="http://schemas.microsoft.com/office/drawing/2014/main" id="{37B43EEA-05F0-43B7-8099-DA1B7007241F}"/>
              </a:ext>
            </a:extLst>
          </p:cNvPr>
          <p:cNvPicPr>
            <a:picLocks noChangeAspect="1"/>
          </p:cNvPicPr>
          <p:nvPr/>
        </p:nvPicPr>
        <p:blipFill>
          <a:blip r:embed="rId3"/>
          <a:stretch>
            <a:fillRect/>
          </a:stretch>
        </p:blipFill>
        <p:spPr>
          <a:xfrm>
            <a:off x="3256268" y="269208"/>
            <a:ext cx="6090432" cy="1018120"/>
          </a:xfrm>
          <a:prstGeom prst="rect">
            <a:avLst/>
          </a:prstGeom>
        </p:spPr>
      </p:pic>
    </p:spTree>
    <p:extLst>
      <p:ext uri="{BB962C8B-B14F-4D97-AF65-F5344CB8AC3E}">
        <p14:creationId xmlns:p14="http://schemas.microsoft.com/office/powerpoint/2010/main" val="1483531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wipe(left)">
                                      <p:cBhvr>
                                        <p:cTn id="15" dur="500"/>
                                        <p:tgtEl>
                                          <p:spTgt spid="20">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9">
                                            <p:txEl>
                                              <p:pRg st="0" end="0"/>
                                            </p:txEl>
                                          </p:spTgt>
                                        </p:tgtEl>
                                        <p:attrNameLst>
                                          <p:attrName>style.visibility</p:attrName>
                                        </p:attrNameLst>
                                      </p:cBhvr>
                                      <p:to>
                                        <p:strVal val="visible"/>
                                      </p:to>
                                    </p:set>
                                    <p:animEffect transition="in" filter="wipe(left)">
                                      <p:cBhvr>
                                        <p:cTn id="2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uiExpand="1" build="p"/>
      <p:bldP spid="29"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descr="图层 79 副本"/>
          <p:cNvPicPr>
            <a:picLocks noChangeAspect="1"/>
          </p:cNvPicPr>
          <p:nvPr/>
        </p:nvPicPr>
        <p:blipFill>
          <a:blip r:embed="rId3"/>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4"/>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342016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2"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2"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305088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D37830E-D267-C6F8-53DE-3BB2107EE07D}"/>
              </a:ext>
            </a:extLst>
          </p:cNvPr>
          <p:cNvSpPr txBox="1"/>
          <p:nvPr/>
        </p:nvSpPr>
        <p:spPr>
          <a:xfrm>
            <a:off x="3333749" y="763775"/>
            <a:ext cx="6048375" cy="2800767"/>
          </a:xfrm>
          <a:prstGeom prst="rect">
            <a:avLst/>
          </a:prstGeom>
          <a:noFill/>
        </p:spPr>
        <p:txBody>
          <a:bodyPr wrap="square" rtlCol="0">
            <a:spAutoFit/>
          </a:bodyPr>
          <a:lstStyle/>
          <a:p>
            <a:pPr algn="just"/>
            <a:r>
              <a:rPr lang="vi-VN" sz="4400" b="1" dirty="0">
                <a:solidFill>
                  <a:schemeClr val="bg1"/>
                </a:solidFill>
              </a:rPr>
              <a:t>Để trồng được cây hoa, cây cảnh chúng ta cần chuẩn  bị  những gì ?</a:t>
            </a:r>
            <a:endParaRPr lang="en-US" sz="4400" b="1" dirty="0">
              <a:solidFill>
                <a:schemeClr val="bg1"/>
              </a:solidFill>
            </a:endParaRPr>
          </a:p>
        </p:txBody>
      </p:sp>
    </p:spTree>
    <p:extLst>
      <p:ext uri="{BB962C8B-B14F-4D97-AF65-F5344CB8AC3E}">
        <p14:creationId xmlns:p14="http://schemas.microsoft.com/office/powerpoint/2010/main" val="360310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D37830E-D267-C6F8-53DE-3BB2107EE07D}"/>
              </a:ext>
            </a:extLst>
          </p:cNvPr>
          <p:cNvSpPr txBox="1"/>
          <p:nvPr/>
        </p:nvSpPr>
        <p:spPr>
          <a:xfrm>
            <a:off x="3482935" y="1305342"/>
            <a:ext cx="6275064" cy="2123658"/>
          </a:xfrm>
          <a:prstGeom prst="rect">
            <a:avLst/>
          </a:prstGeom>
          <a:noFill/>
        </p:spPr>
        <p:txBody>
          <a:bodyPr wrap="square" rtlCol="0">
            <a:spAutoFit/>
          </a:bodyPr>
          <a:lstStyle/>
          <a:p>
            <a:pPr algn="just"/>
            <a:r>
              <a:rPr lang="vi-VN" sz="4400" b="1" dirty="0">
                <a:solidFill>
                  <a:schemeClr val="bg1"/>
                </a:solidFill>
              </a:rPr>
              <a:t>Những chậu hoa đó được sản xuất ở đâu và làm từ chất liệu gì ?</a:t>
            </a:r>
            <a:endParaRPr lang="en-US" sz="4400" b="1" dirty="0">
              <a:solidFill>
                <a:schemeClr val="bg1"/>
              </a:solidFill>
            </a:endParaRPr>
          </a:p>
        </p:txBody>
      </p:sp>
    </p:spTree>
    <p:extLst>
      <p:ext uri="{BB962C8B-B14F-4D97-AF65-F5344CB8AC3E}">
        <p14:creationId xmlns:p14="http://schemas.microsoft.com/office/powerpoint/2010/main" val="325822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 name="Picture 6">
            <a:extLst>
              <a:ext uri="{FF2B5EF4-FFF2-40B4-BE49-F238E27FC236}">
                <a16:creationId xmlns:a16="http://schemas.microsoft.com/office/drawing/2014/main" id="{AC851685-4F7A-4669-1EF5-C12305B92AEE}"/>
              </a:ext>
            </a:extLst>
          </p:cNvPr>
          <p:cNvPicPr>
            <a:picLocks noChangeAspect="1"/>
          </p:cNvPicPr>
          <p:nvPr/>
        </p:nvPicPr>
        <p:blipFill>
          <a:blip r:embed="rId4"/>
          <a:stretch>
            <a:fillRect/>
          </a:stretch>
        </p:blipFill>
        <p:spPr>
          <a:xfrm>
            <a:off x="2779829" y="1549889"/>
            <a:ext cx="6693988" cy="2402032"/>
          </a:xfrm>
          <a:prstGeom prst="rect">
            <a:avLst/>
          </a:prstGeom>
        </p:spPr>
      </p:pic>
    </p:spTree>
    <p:extLst>
      <p:ext uri="{BB962C8B-B14F-4D97-AF65-F5344CB8AC3E}">
        <p14:creationId xmlns:p14="http://schemas.microsoft.com/office/powerpoint/2010/main" val="3673144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70">
            <a:extLst>
              <a:ext uri="{FF2B5EF4-FFF2-40B4-BE49-F238E27FC236}">
                <a16:creationId xmlns:a16="http://schemas.microsoft.com/office/drawing/2014/main" id="{D61533AD-DBEA-0F8E-C770-17BEAE356B14}"/>
              </a:ext>
            </a:extLst>
          </p:cNvPr>
          <p:cNvSpPr/>
          <p:nvPr/>
        </p:nvSpPr>
        <p:spPr>
          <a:xfrm>
            <a:off x="2811694" y="3163527"/>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mj-lt"/>
              <a:ea typeface="思源黑体 CN Bold" panose="020B0800000000000000" pitchFamily="34" charset="-122"/>
            </a:endParaRPr>
          </a:p>
        </p:txBody>
      </p:sp>
      <p:sp>
        <p:nvSpPr>
          <p:cNvPr id="5" name="文本框 46">
            <a:extLst>
              <a:ext uri="{FF2B5EF4-FFF2-40B4-BE49-F238E27FC236}">
                <a16:creationId xmlns:a16="http://schemas.microsoft.com/office/drawing/2014/main" id="{DBC57B0D-3513-EA16-0E17-129FC1BECE88}"/>
              </a:ext>
            </a:extLst>
          </p:cNvPr>
          <p:cNvSpPr txBox="1"/>
          <p:nvPr/>
        </p:nvSpPr>
        <p:spPr>
          <a:xfrm>
            <a:off x="2818535" y="3340605"/>
            <a:ext cx="6878138" cy="1754326"/>
          </a:xfrm>
          <a:prstGeom prst="rect">
            <a:avLst/>
          </a:prstGeom>
          <a:noFill/>
        </p:spPr>
        <p:txBody>
          <a:bodyPr wrap="square" rtlCol="0">
            <a:spAutoFit/>
          </a:bodyPr>
          <a:lstStyle/>
          <a:p>
            <a:pPr algn="ct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Tìm</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hiểu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về</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chậu</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trồng</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hoa</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cây</a:t>
            </a:r>
            <a:r>
              <a:rPr lang="en-US" altLang="zh-CN"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 </a:t>
            </a:r>
            <a:r>
              <a:rPr lang="en-US" altLang="zh-CN" sz="5400" b="1" dirty="0" err="1">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rPr>
              <a:t>cảnh</a:t>
            </a:r>
            <a:endParaRPr lang="zh-CN" altLang="en-US" sz="5400" b="1" dirty="0">
              <a:ln w="6600">
                <a:solidFill>
                  <a:schemeClr val="accent2"/>
                </a:solidFill>
                <a:prstDash val="solid"/>
              </a:ln>
              <a:solidFill>
                <a:srgbClr val="FFC000"/>
              </a:solidFill>
              <a:effectLst>
                <a:outerShdw dist="38100" dir="2700000" algn="tl" rotWithShape="0">
                  <a:schemeClr val="accent2"/>
                </a:outerShdw>
              </a:effectLst>
              <a:ea typeface="字魂20号-石头体" panose="00000500000000000000" pitchFamily="2" charset="-122"/>
            </a:endParaRPr>
          </a:p>
        </p:txBody>
      </p:sp>
      <p:sp>
        <p:nvSpPr>
          <p:cNvPr id="6" name="TextBox 5">
            <a:extLst>
              <a:ext uri="{FF2B5EF4-FFF2-40B4-BE49-F238E27FC236}">
                <a16:creationId xmlns:a16="http://schemas.microsoft.com/office/drawing/2014/main" id="{0EAB4AD8-268B-5787-48BD-F93BEF1438D2}"/>
              </a:ext>
            </a:extLst>
          </p:cNvPr>
          <p:cNvSpPr txBox="1"/>
          <p:nvPr/>
        </p:nvSpPr>
        <p:spPr>
          <a:xfrm>
            <a:off x="4077189" y="2491173"/>
            <a:ext cx="4033520" cy="830997"/>
          </a:xfrm>
          <a:prstGeom prst="rect">
            <a:avLst/>
          </a:prstGeom>
          <a:noFill/>
        </p:spPr>
        <p:txBody>
          <a:bodyPr wrap="square" rtlCol="0">
            <a:prstTxWarp prst="textArchUp">
              <a:avLst/>
            </a:prstTxWarp>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HOẠT ĐỘNG 1</a:t>
            </a:r>
          </a:p>
        </p:txBody>
      </p:sp>
    </p:spTree>
    <p:extLst>
      <p:ext uri="{BB962C8B-B14F-4D97-AF65-F5344CB8AC3E}">
        <p14:creationId xmlns:p14="http://schemas.microsoft.com/office/powerpoint/2010/main" val="39612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Left)">
                                      <p:cBhvr>
                                        <p:cTn id="11" dur="1000"/>
                                        <p:tgtEl>
                                          <p:spTgt spid="4"/>
                                        </p:tgtEl>
                                      </p:cBhvr>
                                    </p:animEffect>
                                  </p:childTnLst>
                                </p:cTn>
                              </p:par>
                            </p:childTnLst>
                          </p:cTn>
                        </p:par>
                        <p:par>
                          <p:cTn id="12" fill="hold">
                            <p:stCondLst>
                              <p:cond delay="1500"/>
                            </p:stCondLst>
                            <p:childTnLst>
                              <p:par>
                                <p:cTn id="13" presetID="41" presetClass="entr" presetSubtype="0" fill="hold" grpId="0" nodeType="afterEffect">
                                  <p:stCondLst>
                                    <p:cond delay="0"/>
                                  </p:stCondLst>
                                  <p:iterate type="lt">
                                    <p:tmPct val="11111"/>
                                  </p:iterate>
                                  <p:childTnLst>
                                    <p:set>
                                      <p:cBhvr>
                                        <p:cTn id="14" dur="1" fill="hold">
                                          <p:stCondLst>
                                            <p:cond delay="0"/>
                                          </p:stCondLst>
                                        </p:cTn>
                                        <p:tgtEl>
                                          <p:spTgt spid="5"/>
                                        </p:tgtEl>
                                        <p:attrNameLst>
                                          <p:attrName>style.visibility</p:attrName>
                                        </p:attrNameLst>
                                      </p:cBhvr>
                                      <p:to>
                                        <p:strVal val="visible"/>
                                      </p:to>
                                    </p:set>
                                    <p:anim calcmode="lin" valueType="num">
                                      <p:cBhvr>
                                        <p:cTn id="15"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6" dur="750" fill="hold"/>
                                        <p:tgtEl>
                                          <p:spTgt spid="5"/>
                                        </p:tgtEl>
                                        <p:attrNameLst>
                                          <p:attrName>ppt_y</p:attrName>
                                        </p:attrNameLst>
                                      </p:cBhvr>
                                      <p:tavLst>
                                        <p:tav tm="0">
                                          <p:val>
                                            <p:strVal val="#ppt_y"/>
                                          </p:val>
                                        </p:tav>
                                        <p:tav tm="100000">
                                          <p:val>
                                            <p:strVal val="#ppt_y"/>
                                          </p:val>
                                        </p:tav>
                                      </p:tavLst>
                                    </p:anim>
                                    <p:anim calcmode="lin" valueType="num">
                                      <p:cBhvr>
                                        <p:cTn id="17"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8"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9" dur="7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1B7041-E846-FDBA-F6A5-EF85A4550552}"/>
              </a:ext>
            </a:extLst>
          </p:cNvPr>
          <p:cNvSpPr/>
          <p:nvPr/>
        </p:nvSpPr>
        <p:spPr>
          <a:xfrm>
            <a:off x="267128" y="174171"/>
            <a:ext cx="11517330" cy="1089550"/>
          </a:xfrm>
          <a:prstGeom prst="rect">
            <a:avLst/>
          </a:prstGeom>
          <a:solidFill>
            <a:schemeClr val="accent6">
              <a:lumMod val="40000"/>
              <a:lumOff val="6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ln w="0"/>
                <a:solidFill>
                  <a:prstClr val="black"/>
                </a:solidFill>
              </a:rPr>
              <a:t>Em</a:t>
            </a:r>
            <a:r>
              <a:rPr lang="en-US" sz="3200" b="1" dirty="0">
                <a:ln w="0"/>
                <a:solidFill>
                  <a:prstClr val="black"/>
                </a:solidFill>
              </a:rPr>
              <a:t> </a:t>
            </a:r>
            <a:r>
              <a:rPr lang="en-US" sz="3200" b="1" dirty="0" err="1">
                <a:ln w="0"/>
                <a:solidFill>
                  <a:prstClr val="black"/>
                </a:solidFill>
              </a:rPr>
              <a:t>hãy</a:t>
            </a:r>
            <a:r>
              <a:rPr lang="en-US" sz="3200" b="1" dirty="0">
                <a:ln w="0"/>
                <a:solidFill>
                  <a:prstClr val="black"/>
                </a:solidFill>
              </a:rPr>
              <a:t> </a:t>
            </a:r>
            <a:r>
              <a:rPr lang="en-US" sz="3200" b="1" dirty="0" err="1">
                <a:ln w="0"/>
                <a:solidFill>
                  <a:prstClr val="black"/>
                </a:solidFill>
              </a:rPr>
              <a:t>quan</a:t>
            </a:r>
            <a:r>
              <a:rPr lang="en-US" sz="3200" b="1" dirty="0">
                <a:ln w="0"/>
                <a:solidFill>
                  <a:prstClr val="black"/>
                </a:solidFill>
              </a:rPr>
              <a:t> </a:t>
            </a:r>
            <a:r>
              <a:rPr lang="en-US" sz="3200" b="1" dirty="0" err="1">
                <a:ln w="0"/>
                <a:solidFill>
                  <a:prstClr val="black"/>
                </a:solidFill>
              </a:rPr>
              <a:t>sát</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1 </a:t>
            </a:r>
            <a:r>
              <a:rPr lang="en-US" sz="3200" b="1" dirty="0" err="1">
                <a:ln w="0"/>
                <a:solidFill>
                  <a:prstClr val="black"/>
                </a:solidFill>
              </a:rPr>
              <a:t>và</a:t>
            </a:r>
            <a:r>
              <a:rPr lang="en-US" sz="3200" b="1" dirty="0">
                <a:ln w="0"/>
                <a:solidFill>
                  <a:prstClr val="black"/>
                </a:solidFill>
              </a:rPr>
              <a:t> </a:t>
            </a:r>
            <a:r>
              <a:rPr lang="en-US" sz="3200" b="1" dirty="0" err="1">
                <a:ln w="0"/>
                <a:solidFill>
                  <a:prstClr val="black"/>
                </a:solidFill>
              </a:rPr>
              <a:t>nêu</a:t>
            </a:r>
            <a:r>
              <a:rPr lang="en-US" sz="3200" b="1" dirty="0">
                <a:ln w="0"/>
                <a:solidFill>
                  <a:prstClr val="black"/>
                </a:solidFill>
              </a:rPr>
              <a:t> </a:t>
            </a:r>
            <a:r>
              <a:rPr lang="en-US" sz="3200" b="1" dirty="0" err="1">
                <a:ln w="0"/>
                <a:solidFill>
                  <a:prstClr val="black"/>
                </a:solidFill>
              </a:rPr>
              <a:t>đặc</a:t>
            </a:r>
            <a:r>
              <a:rPr lang="en-US" sz="3200" b="1" dirty="0">
                <a:ln w="0"/>
                <a:solidFill>
                  <a:prstClr val="black"/>
                </a:solidFill>
              </a:rPr>
              <a:t> </a:t>
            </a:r>
            <a:r>
              <a:rPr lang="en-US" sz="3200" b="1" dirty="0" err="1">
                <a:ln w="0"/>
                <a:solidFill>
                  <a:prstClr val="black"/>
                </a:solidFill>
              </a:rPr>
              <a:t>điểm</a:t>
            </a:r>
            <a:r>
              <a:rPr lang="en-US" sz="3200" b="1" dirty="0">
                <a:ln w="0"/>
                <a:solidFill>
                  <a:prstClr val="black"/>
                </a:solidFill>
              </a:rPr>
              <a:t> </a:t>
            </a:r>
            <a:r>
              <a:rPr lang="en-US" sz="3200" b="1" dirty="0" err="1">
                <a:ln w="0"/>
                <a:solidFill>
                  <a:prstClr val="black"/>
                </a:solidFill>
              </a:rPr>
              <a:t>của</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loại</a:t>
            </a:r>
            <a:r>
              <a:rPr lang="en-US" sz="3200" b="1" dirty="0">
                <a:ln w="0"/>
                <a:solidFill>
                  <a:prstClr val="black"/>
                </a:solidFill>
              </a:rPr>
              <a:t> </a:t>
            </a:r>
            <a:r>
              <a:rPr lang="en-US" sz="3200" b="1" dirty="0" err="1">
                <a:ln w="0"/>
                <a:solidFill>
                  <a:prstClr val="black"/>
                </a:solidFill>
              </a:rPr>
              <a:t>chậu</a:t>
            </a:r>
            <a:r>
              <a:rPr lang="en-US" sz="3200" b="1" dirty="0">
                <a:ln w="0"/>
                <a:solidFill>
                  <a:prstClr val="black"/>
                </a:solidFill>
              </a:rPr>
              <a:t> </a:t>
            </a:r>
            <a:r>
              <a:rPr lang="en-US" sz="3200" b="1" dirty="0" err="1">
                <a:ln w="0"/>
                <a:solidFill>
                  <a:prstClr val="black"/>
                </a:solidFill>
              </a:rPr>
              <a:t>trồng</a:t>
            </a:r>
            <a:r>
              <a:rPr lang="en-US" sz="3200" b="1" dirty="0">
                <a:ln w="0"/>
                <a:solidFill>
                  <a:prstClr val="black"/>
                </a:solidFill>
              </a:rPr>
              <a:t> </a:t>
            </a:r>
            <a:r>
              <a:rPr lang="en-US" sz="3200" b="1" dirty="0" err="1">
                <a:ln w="0"/>
                <a:solidFill>
                  <a:prstClr val="black"/>
                </a:solidFill>
              </a:rPr>
              <a:t>cây</a:t>
            </a:r>
            <a:r>
              <a:rPr lang="en-US" sz="3200" b="1" dirty="0">
                <a:ln w="0"/>
                <a:solidFill>
                  <a:prstClr val="black"/>
                </a:solidFill>
              </a:rPr>
              <a:t> </a:t>
            </a:r>
            <a:r>
              <a:rPr lang="en-US" sz="3200" b="1" dirty="0" err="1">
                <a:ln w="0"/>
                <a:solidFill>
                  <a:prstClr val="black"/>
                </a:solidFill>
              </a:rPr>
              <a:t>trong</a:t>
            </a:r>
            <a:r>
              <a:rPr lang="en-US" sz="3200" b="1" dirty="0">
                <a:ln w="0"/>
                <a:solidFill>
                  <a:prstClr val="black"/>
                </a:solidFill>
              </a:rPr>
              <a:t> </a:t>
            </a:r>
            <a:r>
              <a:rPr lang="en-US" sz="3200" b="1" dirty="0" err="1">
                <a:ln w="0"/>
                <a:solidFill>
                  <a:prstClr val="black"/>
                </a:solidFill>
              </a:rPr>
              <a:t>các</a:t>
            </a:r>
            <a:r>
              <a:rPr lang="en-US" sz="3200" b="1" dirty="0">
                <a:ln w="0"/>
                <a:solidFill>
                  <a:prstClr val="black"/>
                </a:solidFill>
              </a:rPr>
              <a:t> </a:t>
            </a:r>
            <a:r>
              <a:rPr lang="en-US" sz="3200" b="1" dirty="0" err="1">
                <a:ln w="0"/>
                <a:solidFill>
                  <a:prstClr val="black"/>
                </a:solidFill>
              </a:rPr>
              <a:t>hình</a:t>
            </a:r>
            <a:r>
              <a:rPr lang="en-US" sz="3200" b="1" dirty="0">
                <a:ln w="0"/>
                <a:solidFill>
                  <a:prstClr val="black"/>
                </a:solidFill>
              </a:rPr>
              <a:t> </a:t>
            </a:r>
            <a:r>
              <a:rPr lang="en-US" sz="3200" b="1" dirty="0" err="1">
                <a:ln w="0"/>
                <a:solidFill>
                  <a:prstClr val="black"/>
                </a:solidFill>
              </a:rPr>
              <a:t>theo</a:t>
            </a:r>
            <a:r>
              <a:rPr lang="en-US" sz="3200" b="1" dirty="0">
                <a:ln w="0"/>
                <a:solidFill>
                  <a:prstClr val="black"/>
                </a:solidFill>
              </a:rPr>
              <a:t> </a:t>
            </a:r>
            <a:r>
              <a:rPr lang="en-US" sz="3200" b="1" dirty="0" err="1">
                <a:ln w="0"/>
                <a:solidFill>
                  <a:prstClr val="black"/>
                </a:solidFill>
              </a:rPr>
              <a:t>gợi</a:t>
            </a:r>
            <a:r>
              <a:rPr lang="en-US" sz="3200" b="1" dirty="0">
                <a:ln w="0"/>
                <a:solidFill>
                  <a:prstClr val="black"/>
                </a:solidFill>
              </a:rPr>
              <a:t> ý </a:t>
            </a:r>
            <a:r>
              <a:rPr lang="en-US" sz="3200" b="1" dirty="0" err="1">
                <a:ln w="0"/>
                <a:solidFill>
                  <a:prstClr val="black"/>
                </a:solidFill>
              </a:rPr>
              <a:t>sau</a:t>
            </a:r>
            <a:r>
              <a:rPr lang="en-US" sz="3200" b="1" dirty="0">
                <a:ln w="0"/>
                <a:solidFill>
                  <a:prstClr val="black"/>
                </a:solidFill>
              </a:rPr>
              <a:t>: </a:t>
            </a:r>
            <a:r>
              <a:rPr lang="en-US" sz="3200" b="1" dirty="0" err="1">
                <a:ln w="0"/>
                <a:solidFill>
                  <a:prstClr val="black"/>
                </a:solidFill>
              </a:rPr>
              <a:t>Chất</a:t>
            </a:r>
            <a:r>
              <a:rPr lang="en-US" sz="3200" b="1" dirty="0">
                <a:ln w="0"/>
                <a:solidFill>
                  <a:prstClr val="black"/>
                </a:solidFill>
              </a:rPr>
              <a:t> </a:t>
            </a:r>
            <a:r>
              <a:rPr lang="en-US" sz="3200" b="1" dirty="0" err="1">
                <a:ln w="0"/>
                <a:solidFill>
                  <a:prstClr val="black"/>
                </a:solidFill>
              </a:rPr>
              <a:t>liệu</a:t>
            </a:r>
            <a:r>
              <a:rPr lang="en-US" sz="3200" b="1" dirty="0">
                <a:ln w="0"/>
                <a:solidFill>
                  <a:prstClr val="black"/>
                </a:solidFill>
              </a:rPr>
              <a:t>, </a:t>
            </a:r>
            <a:r>
              <a:rPr lang="en-US" sz="3200" b="1" dirty="0" err="1">
                <a:ln w="0"/>
                <a:solidFill>
                  <a:prstClr val="black"/>
                </a:solidFill>
              </a:rPr>
              <a:t>màu</a:t>
            </a:r>
            <a:r>
              <a:rPr lang="en-US" sz="3200" b="1" dirty="0">
                <a:ln w="0"/>
                <a:solidFill>
                  <a:prstClr val="black"/>
                </a:solidFill>
              </a:rPr>
              <a:t> </a:t>
            </a:r>
            <a:r>
              <a:rPr lang="en-US" sz="3200" b="1" dirty="0" err="1">
                <a:ln w="0"/>
                <a:solidFill>
                  <a:prstClr val="black"/>
                </a:solidFill>
              </a:rPr>
              <a:t>sắc</a:t>
            </a:r>
            <a:r>
              <a:rPr lang="en-US" sz="3200" b="1" dirty="0">
                <a:ln w="0"/>
                <a:solidFill>
                  <a:prstClr val="black"/>
                </a:solidFill>
              </a:rPr>
              <a:t>, </a:t>
            </a:r>
            <a:r>
              <a:rPr lang="en-US" sz="3200" b="1" dirty="0" err="1">
                <a:ln w="0"/>
                <a:solidFill>
                  <a:prstClr val="black"/>
                </a:solidFill>
              </a:rPr>
              <a:t>độ</a:t>
            </a:r>
            <a:r>
              <a:rPr lang="en-US" sz="3200" b="1" dirty="0">
                <a:ln w="0"/>
                <a:solidFill>
                  <a:prstClr val="black"/>
                </a:solidFill>
              </a:rPr>
              <a:t> </a:t>
            </a:r>
            <a:r>
              <a:rPr lang="en-US" sz="3200" b="1" dirty="0" err="1">
                <a:ln w="0"/>
                <a:solidFill>
                  <a:prstClr val="black"/>
                </a:solidFill>
              </a:rPr>
              <a:t>nặng</a:t>
            </a:r>
            <a:r>
              <a:rPr lang="en-US" sz="3200" b="1" dirty="0">
                <a:ln w="0"/>
                <a:solidFill>
                  <a:prstClr val="black"/>
                </a:solidFill>
              </a:rPr>
              <a:t> </a:t>
            </a:r>
            <a:r>
              <a:rPr lang="en-US" sz="3200" b="1" dirty="0" err="1">
                <a:ln w="0"/>
                <a:solidFill>
                  <a:prstClr val="black"/>
                </a:solidFill>
              </a:rPr>
              <a:t>nhẹ</a:t>
            </a:r>
            <a:r>
              <a:rPr lang="en-US" sz="3200" b="1" dirty="0">
                <a:ln w="0"/>
                <a:solidFill>
                  <a:prstClr val="black"/>
                </a:solidFill>
              </a:rPr>
              <a:t>.</a:t>
            </a:r>
          </a:p>
        </p:txBody>
      </p:sp>
      <p:pic>
        <p:nvPicPr>
          <p:cNvPr id="8" name="Picture 7">
            <a:extLst>
              <a:ext uri="{FF2B5EF4-FFF2-40B4-BE49-F238E27FC236}">
                <a16:creationId xmlns:a16="http://schemas.microsoft.com/office/drawing/2014/main" id="{BF80C245-78F2-3DC9-7C12-5B4AA0944BA1}"/>
              </a:ext>
            </a:extLst>
          </p:cNvPr>
          <p:cNvPicPr>
            <a:picLocks noChangeAspect="1"/>
          </p:cNvPicPr>
          <p:nvPr/>
        </p:nvPicPr>
        <p:blipFill>
          <a:blip r:embed="rId2"/>
          <a:stretch>
            <a:fillRect/>
          </a:stretch>
        </p:blipFill>
        <p:spPr>
          <a:xfrm>
            <a:off x="1516080" y="1735690"/>
            <a:ext cx="9509601" cy="3463034"/>
          </a:xfrm>
          <a:prstGeom prst="rect">
            <a:avLst/>
          </a:prstGeom>
        </p:spPr>
      </p:pic>
    </p:spTree>
    <p:extLst>
      <p:ext uri="{BB962C8B-B14F-4D97-AF65-F5344CB8AC3E}">
        <p14:creationId xmlns:p14="http://schemas.microsoft.com/office/powerpoint/2010/main" val="105609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20" name="Picture 19">
            <a:extLst>
              <a:ext uri="{FF2B5EF4-FFF2-40B4-BE49-F238E27FC236}">
                <a16:creationId xmlns:a16="http://schemas.microsoft.com/office/drawing/2014/main" id="{E8E7CA52-BAFB-A602-9F98-7FEA9505374F}"/>
              </a:ext>
            </a:extLst>
          </p:cNvPr>
          <p:cNvPicPr>
            <a:picLocks noChangeAspect="1"/>
          </p:cNvPicPr>
          <p:nvPr/>
        </p:nvPicPr>
        <p:blipFill>
          <a:blip r:embed="rId9"/>
          <a:stretch>
            <a:fillRect/>
          </a:stretch>
        </p:blipFill>
        <p:spPr>
          <a:xfrm>
            <a:off x="275371" y="2825393"/>
            <a:ext cx="4734951" cy="3940139"/>
          </a:xfrm>
          <a:prstGeom prst="rect">
            <a:avLst/>
          </a:prstGeom>
        </p:spPr>
      </p:pic>
      <p:sp>
        <p:nvSpPr>
          <p:cNvPr id="17" name="TextBox 16">
            <a:extLst>
              <a:ext uri="{FF2B5EF4-FFF2-40B4-BE49-F238E27FC236}">
                <a16:creationId xmlns:a16="http://schemas.microsoft.com/office/drawing/2014/main" id="{36E04ECA-BBDF-B372-5946-54418D5D87B9}"/>
              </a:ext>
            </a:extLst>
          </p:cNvPr>
          <p:cNvSpPr txBox="1"/>
          <p:nvPr/>
        </p:nvSpPr>
        <p:spPr>
          <a:xfrm>
            <a:off x="251543" y="1562014"/>
            <a:ext cx="5882129" cy="834626"/>
          </a:xfrm>
          <a:custGeom>
            <a:avLst/>
            <a:gdLst>
              <a:gd name="connsiteX0" fmla="*/ 0 w 5882129"/>
              <a:gd name="connsiteY0" fmla="*/ 139107 h 834626"/>
              <a:gd name="connsiteX1" fmla="*/ 139107 w 5882129"/>
              <a:gd name="connsiteY1" fmla="*/ 0 h 834626"/>
              <a:gd name="connsiteX2" fmla="*/ 5743022 w 5882129"/>
              <a:gd name="connsiteY2" fmla="*/ 0 h 834626"/>
              <a:gd name="connsiteX3" fmla="*/ 5882129 w 5882129"/>
              <a:gd name="connsiteY3" fmla="*/ 139107 h 834626"/>
              <a:gd name="connsiteX4" fmla="*/ 5882129 w 5882129"/>
              <a:gd name="connsiteY4" fmla="*/ 695519 h 834626"/>
              <a:gd name="connsiteX5" fmla="*/ 5743022 w 5882129"/>
              <a:gd name="connsiteY5" fmla="*/ 834626 h 834626"/>
              <a:gd name="connsiteX6" fmla="*/ 139107 w 5882129"/>
              <a:gd name="connsiteY6" fmla="*/ 834626 h 834626"/>
              <a:gd name="connsiteX7" fmla="*/ 0 w 5882129"/>
              <a:gd name="connsiteY7" fmla="*/ 695519 h 834626"/>
              <a:gd name="connsiteX8" fmla="*/ 0 w 5882129"/>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2129" h="834626" fill="none" extrusionOk="0">
                <a:moveTo>
                  <a:pt x="0" y="139107"/>
                </a:moveTo>
                <a:cubicBezTo>
                  <a:pt x="-1396" y="51743"/>
                  <a:pt x="49777" y="-885"/>
                  <a:pt x="139107" y="0"/>
                </a:cubicBezTo>
                <a:cubicBezTo>
                  <a:pt x="1587122" y="87592"/>
                  <a:pt x="4470760" y="46549"/>
                  <a:pt x="5743022" y="0"/>
                </a:cubicBezTo>
                <a:cubicBezTo>
                  <a:pt x="5819011" y="-1610"/>
                  <a:pt x="5885799" y="61983"/>
                  <a:pt x="5882129" y="139107"/>
                </a:cubicBezTo>
                <a:cubicBezTo>
                  <a:pt x="5917066" y="337156"/>
                  <a:pt x="5870159" y="550318"/>
                  <a:pt x="5882129" y="695519"/>
                </a:cubicBezTo>
                <a:cubicBezTo>
                  <a:pt x="5870342" y="762931"/>
                  <a:pt x="5809587" y="830500"/>
                  <a:pt x="5743022" y="834626"/>
                </a:cubicBezTo>
                <a:cubicBezTo>
                  <a:pt x="3445544" y="668991"/>
                  <a:pt x="2043257" y="915072"/>
                  <a:pt x="139107" y="834626"/>
                </a:cubicBezTo>
                <a:cubicBezTo>
                  <a:pt x="66618" y="833055"/>
                  <a:pt x="-1534" y="770171"/>
                  <a:pt x="0" y="695519"/>
                </a:cubicBezTo>
                <a:cubicBezTo>
                  <a:pt x="862" y="614279"/>
                  <a:pt x="1579" y="322185"/>
                  <a:pt x="0" y="139107"/>
                </a:cubicBezTo>
                <a:close/>
              </a:path>
              <a:path w="5882129" h="834626" stroke="0" extrusionOk="0">
                <a:moveTo>
                  <a:pt x="0" y="139107"/>
                </a:moveTo>
                <a:cubicBezTo>
                  <a:pt x="-13003" y="56307"/>
                  <a:pt x="70206" y="6081"/>
                  <a:pt x="139107" y="0"/>
                </a:cubicBezTo>
                <a:cubicBezTo>
                  <a:pt x="2470622" y="165973"/>
                  <a:pt x="3593620" y="17081"/>
                  <a:pt x="5743022" y="0"/>
                </a:cubicBezTo>
                <a:cubicBezTo>
                  <a:pt x="5819460" y="6357"/>
                  <a:pt x="5881072" y="73047"/>
                  <a:pt x="5882129" y="139107"/>
                </a:cubicBezTo>
                <a:cubicBezTo>
                  <a:pt x="5918112" y="310806"/>
                  <a:pt x="5868685" y="572713"/>
                  <a:pt x="5882129" y="695519"/>
                </a:cubicBezTo>
                <a:cubicBezTo>
                  <a:pt x="5896652" y="768244"/>
                  <a:pt x="5819658" y="836095"/>
                  <a:pt x="5743022" y="834626"/>
                </a:cubicBezTo>
                <a:cubicBezTo>
                  <a:pt x="3363221" y="960539"/>
                  <a:pt x="2552487" y="845047"/>
                  <a:pt x="139107" y="834626"/>
                </a:cubicBezTo>
                <a:cubicBezTo>
                  <a:pt x="76058" y="832292"/>
                  <a:pt x="-2920" y="766022"/>
                  <a:pt x="0" y="695519"/>
                </a:cubicBezTo>
                <a:cubicBezTo>
                  <a:pt x="-584" y="614498"/>
                  <a:pt x="-44628" y="251278"/>
                  <a:pt x="0" y="139107"/>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128849475">
                  <a:prstGeom prst="roundRect">
                    <a:avLst/>
                  </a:prstGeom>
                  <ask:type>
                    <ask:lineSketchCurved/>
                  </ask:type>
                </ask:lineSketchStyleProps>
              </a:ext>
            </a:extLst>
          </a:ln>
        </p:spPr>
        <p:txBody>
          <a:bodyPr wrap="square">
            <a:spAutoFit/>
          </a:bodyPr>
          <a:lstStyle/>
          <a:p>
            <a:pPr algn="ctr">
              <a:lnSpc>
                <a:spcPct val="130000"/>
              </a:lnSpc>
            </a:pPr>
            <a:r>
              <a:rPr lang="en-US" sz="3600" b="1" i="0" dirty="0">
                <a:solidFill>
                  <a:srgbClr val="202124"/>
                </a:solidFill>
                <a:effectLst/>
                <a:latin typeface="Calibri" panose="020F0502020204030204" pitchFamily="34" charset="0"/>
                <a:cs typeface="Calibri" panose="020F0502020204030204" pitchFamily="34" charset="0"/>
              </a:rPr>
              <a:t>Hoàn </a:t>
            </a:r>
            <a:r>
              <a:rPr lang="en-US" sz="3600" b="1" i="0" dirty="0" err="1">
                <a:solidFill>
                  <a:srgbClr val="202124"/>
                </a:solidFill>
                <a:effectLst/>
                <a:latin typeface="Calibri" panose="020F0502020204030204" pitchFamily="34" charset="0"/>
                <a:cs typeface="Calibri" panose="020F0502020204030204" pitchFamily="34" charset="0"/>
              </a:rPr>
              <a:t>thành</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phiếu</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bài</a:t>
            </a:r>
            <a:r>
              <a:rPr lang="en-US" sz="3600" b="1" i="0" dirty="0">
                <a:solidFill>
                  <a:srgbClr val="202124"/>
                </a:solidFill>
                <a:effectLst/>
                <a:latin typeface="Calibri" panose="020F0502020204030204" pitchFamily="34" charset="0"/>
                <a:cs typeface="Calibri" panose="020F0502020204030204" pitchFamily="34" charset="0"/>
              </a:rPr>
              <a:t> </a:t>
            </a:r>
            <a:r>
              <a:rPr lang="en-US" sz="3600" b="1" i="0" dirty="0" err="1">
                <a:solidFill>
                  <a:srgbClr val="202124"/>
                </a:solidFill>
                <a:effectLst/>
                <a:latin typeface="Calibri" panose="020F0502020204030204" pitchFamily="34" charset="0"/>
                <a:cs typeface="Calibri" panose="020F0502020204030204" pitchFamily="34" charset="0"/>
              </a:rPr>
              <a:t>tập</a:t>
            </a:r>
            <a:endParaRPr lang="vi-VN" sz="3600" b="1" i="0" dirty="0">
              <a:solidFill>
                <a:srgbClr val="202124"/>
              </a:solidFill>
              <a:effectLst/>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id="{2042D086-E94C-1C1C-5CB0-9615314AC363}"/>
              </a:ext>
            </a:extLst>
          </p:cNvPr>
          <p:cNvGraphicFramePr>
            <a:graphicFrameLocks noGrp="1"/>
          </p:cNvGraphicFramePr>
          <p:nvPr>
            <p:extLst/>
          </p:nvPr>
        </p:nvGraphicFramePr>
        <p:xfrm>
          <a:off x="4743449" y="2830608"/>
          <a:ext cx="7041008" cy="2560320"/>
        </p:xfrm>
        <a:graphic>
          <a:graphicData uri="http://schemas.openxmlformats.org/drawingml/2006/table">
            <a:tbl>
              <a:tblPr bandRow="1">
                <a:tableStyleId>{5C22544A-7EE6-4342-B048-85BDC9FD1C3A}</a:tableStyleId>
              </a:tblPr>
              <a:tblGrid>
                <a:gridCol w="1481563">
                  <a:extLst>
                    <a:ext uri="{9D8B030D-6E8A-4147-A177-3AD203B41FA5}">
                      <a16:colId xmlns:a16="http://schemas.microsoft.com/office/drawing/2014/main" val="1063883976"/>
                    </a:ext>
                  </a:extLst>
                </a:gridCol>
                <a:gridCol w="1644992">
                  <a:extLst>
                    <a:ext uri="{9D8B030D-6E8A-4147-A177-3AD203B41FA5}">
                      <a16:colId xmlns:a16="http://schemas.microsoft.com/office/drawing/2014/main" val="3293734097"/>
                    </a:ext>
                  </a:extLst>
                </a:gridCol>
                <a:gridCol w="1787704">
                  <a:extLst>
                    <a:ext uri="{9D8B030D-6E8A-4147-A177-3AD203B41FA5}">
                      <a16:colId xmlns:a16="http://schemas.microsoft.com/office/drawing/2014/main" val="2626207348"/>
                    </a:ext>
                  </a:extLst>
                </a:gridCol>
                <a:gridCol w="2126749">
                  <a:extLst>
                    <a:ext uri="{9D8B030D-6E8A-4147-A177-3AD203B41FA5}">
                      <a16:colId xmlns:a16="http://schemas.microsoft.com/office/drawing/2014/main" val="2602619339"/>
                    </a:ext>
                  </a:extLst>
                </a:gridCol>
              </a:tblGrid>
              <a:tr h="0">
                <a:tc>
                  <a:txBody>
                    <a:bodyPr/>
                    <a:lstStyle/>
                    <a:p>
                      <a:pPr marL="0" marR="0" algn="just">
                        <a:lnSpc>
                          <a:spcPct val="150000"/>
                        </a:lnSpc>
                        <a:spcBef>
                          <a:spcPts val="100"/>
                        </a:spcBef>
                        <a:spcAft>
                          <a:spcPts val="100"/>
                        </a:spcAft>
                      </a:pPr>
                      <a:r>
                        <a:rPr lang="nl-NL" sz="2800" b="1" dirty="0">
                          <a:effectLst/>
                        </a:rPr>
                        <a:t> </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Chất liệu</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Màu sắc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ctr">
                        <a:lnSpc>
                          <a:spcPct val="150000"/>
                        </a:lnSpc>
                        <a:spcBef>
                          <a:spcPts val="100"/>
                        </a:spcBef>
                        <a:spcAft>
                          <a:spcPts val="100"/>
                        </a:spcAft>
                      </a:pPr>
                      <a:r>
                        <a:rPr lang="nl-NL" sz="2800" b="1" dirty="0">
                          <a:effectLst/>
                        </a:rPr>
                        <a:t>Độ nặng nhẹ</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198198945"/>
                  </a:ext>
                </a:extLst>
              </a:tr>
              <a:tr h="0">
                <a:tc>
                  <a:txBody>
                    <a:bodyPr/>
                    <a:lstStyle/>
                    <a:p>
                      <a:pPr marL="0" marR="0" algn="ctr">
                        <a:lnSpc>
                          <a:spcPct val="150000"/>
                        </a:lnSpc>
                        <a:spcBef>
                          <a:spcPts val="100"/>
                        </a:spcBef>
                        <a:spcAft>
                          <a:spcPts val="100"/>
                        </a:spcAft>
                      </a:pPr>
                      <a:r>
                        <a:rPr lang="nl-NL" sz="2800" b="1">
                          <a:effectLst/>
                        </a:rPr>
                        <a:t>Hình 1a</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295959"/>
                  </a:ext>
                </a:extLst>
              </a:tr>
              <a:tr h="0">
                <a:tc>
                  <a:txBody>
                    <a:bodyPr/>
                    <a:lstStyle/>
                    <a:p>
                      <a:pPr marL="0" marR="0" algn="ctr">
                        <a:lnSpc>
                          <a:spcPct val="150000"/>
                        </a:lnSpc>
                        <a:spcBef>
                          <a:spcPts val="100"/>
                        </a:spcBef>
                        <a:spcAft>
                          <a:spcPts val="100"/>
                        </a:spcAft>
                      </a:pPr>
                      <a:r>
                        <a:rPr lang="nl-NL" sz="2800" b="1">
                          <a:effectLst/>
                        </a:rPr>
                        <a:t>Hình 1b</a:t>
                      </a: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8344558"/>
                  </a:ext>
                </a:extLst>
              </a:tr>
              <a:tr h="0">
                <a:tc>
                  <a:txBody>
                    <a:bodyPr/>
                    <a:lstStyle/>
                    <a:p>
                      <a:pPr marL="0" marR="0" algn="ctr">
                        <a:lnSpc>
                          <a:spcPct val="150000"/>
                        </a:lnSpc>
                        <a:spcBef>
                          <a:spcPts val="100"/>
                        </a:spcBef>
                        <a:spcAft>
                          <a:spcPts val="100"/>
                        </a:spcAft>
                      </a:pPr>
                      <a:r>
                        <a:rPr lang="nl-NL" sz="2800" b="1" dirty="0">
                          <a:effectLst/>
                        </a:rPr>
                        <a:t>Hình 1c</a:t>
                      </a: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50000"/>
                        </a:lnSpc>
                        <a:spcBef>
                          <a:spcPts val="100"/>
                        </a:spcBef>
                        <a:spcAft>
                          <a:spcPts val="100"/>
                        </a:spcAft>
                      </a:pPr>
                      <a:endParaRPr lang="en-US" sz="2400" b="1" dirty="0">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70393353"/>
                  </a:ext>
                </a:extLst>
              </a:tr>
            </a:tbl>
          </a:graphicData>
        </a:graphic>
      </p:graphicFrame>
    </p:spTree>
    <p:extLst>
      <p:ext uri="{BB962C8B-B14F-4D97-AF65-F5344CB8AC3E}">
        <p14:creationId xmlns:p14="http://schemas.microsoft.com/office/powerpoint/2010/main" val="165936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527</Words>
  <Application>Microsoft Office PowerPoint</Application>
  <PresentationFormat>Widescreen</PresentationFormat>
  <Paragraphs>59</Paragraphs>
  <Slides>23</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等线</vt:lpstr>
      <vt:lpstr>等线 Light</vt:lpstr>
      <vt:lpstr>Arial</vt:lpstr>
      <vt:lpstr>Calibri</vt:lpstr>
      <vt:lpstr>Calibri Light</vt:lpstr>
      <vt:lpstr>Cambria</vt:lpstr>
      <vt:lpstr>Georgia</vt:lpstr>
      <vt:lpstr>字魂20号-石头体</vt:lpstr>
      <vt:lpstr>字魂50号-白鸽天行体</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2023-10-14T05:25:24Z</dcterms:created>
  <dcterms:modified xsi:type="dcterms:W3CDTF">2023-10-14T05:25:39Z</dcterms:modified>
</cp:coreProperties>
</file>