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24" r:id="rId2"/>
    <p:sldId id="291" r:id="rId3"/>
    <p:sldId id="316" r:id="rId4"/>
    <p:sldId id="311" r:id="rId5"/>
    <p:sldId id="315" r:id="rId6"/>
    <p:sldId id="317" r:id="rId7"/>
    <p:sldId id="321" r:id="rId8"/>
    <p:sldId id="322" r:id="rId9"/>
    <p:sldId id="318" r:id="rId10"/>
    <p:sldId id="323" r:id="rId11"/>
    <p:sldId id="319" r:id="rId12"/>
    <p:sldId id="320" r:id="rId13"/>
    <p:sldId id="309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ài 2 - Tớ liên lạc được với mọi người ở khắp mọi nơi trên thế giới" id="{D1D9E427-2120-4517-8DB7-DFE776FAF026}">
          <p14:sldIdLst>
            <p14:sldId id="324"/>
            <p14:sldId id="291"/>
            <p14:sldId id="316"/>
            <p14:sldId id="311"/>
            <p14:sldId id="315"/>
            <p14:sldId id="317"/>
            <p14:sldId id="321"/>
            <p14:sldId id="322"/>
            <p14:sldId id="318"/>
            <p14:sldId id="323"/>
            <p14:sldId id="319"/>
            <p14:sldId id="320"/>
            <p14:sldId id="30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7E7E"/>
    <a:srgbClr val="33A3DC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>
        <p:scale>
          <a:sx n="75" d="100"/>
          <a:sy n="75" d="100"/>
        </p:scale>
        <p:origin x="-414" y="15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92DDC-5723-4348-B74C-D46FE223E6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82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92DDC-5723-4348-B74C-D46FE223E6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82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2103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8641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imes New Roman (Headings)"/>
              </a:defRPr>
            </a:lvl1pPr>
          </a:lstStyle>
          <a:p>
            <a:fld id="{47BD2B39-EB6D-4221-8FBC-AEF76462664C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imes New Roman (Headings)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latin typeface="Times New Roman (Headings)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>
              <a:latin typeface="Times New Roman (Headings)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5877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Times New Roman (Headings)"/>
              </a:rPr>
              <a:t>Chủ</a:t>
            </a:r>
            <a:r>
              <a:rPr lang="en-US" sz="1600" baseline="0" smtClean="0">
                <a:latin typeface="Times New Roman (Headings)"/>
              </a:rPr>
              <a:t> đề A</a:t>
            </a:r>
            <a:r>
              <a:rPr lang="en-US" sz="1600" smtClean="0">
                <a:latin typeface="Times New Roman (Headings)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394104" y="178503"/>
            <a:ext cx="3702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sz="1600" smtClean="0">
                <a:latin typeface="Times New Roman (Headings)"/>
              </a:rPr>
              <a:t>Bài 1</a:t>
            </a:r>
            <a:r>
              <a:rPr lang="vi-VN" sz="1600" smtClean="0">
                <a:latin typeface="Times New Roman (Headings)"/>
              </a:rPr>
              <a:t>. Thế giới Internet thật là rộng lớn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>
            <a:noAutofit/>
          </a:bodyPr>
          <a:lstStyle>
            <a:lvl1pPr>
              <a:defRPr sz="2000">
                <a:latin typeface="Times New Roman (Headings)"/>
              </a:defRPr>
            </a:lvl1pPr>
            <a:lvl2pPr>
              <a:defRPr sz="1800">
                <a:latin typeface="Times New Roman (Headings)"/>
              </a:defRPr>
            </a:lvl2pPr>
            <a:lvl3pPr>
              <a:defRPr sz="1600">
                <a:latin typeface="Times New Roman (Headings)"/>
              </a:defRPr>
            </a:lvl3pPr>
            <a:lvl4pPr>
              <a:defRPr sz="1400">
                <a:latin typeface="Times New Roman (Headings)"/>
              </a:defRPr>
            </a:lvl4pPr>
            <a:lvl5pPr>
              <a:defRPr sz="1400">
                <a:latin typeface="Times New Roman (Headings)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Times New Roman (Headings)"/>
              </a:defRPr>
            </a:lvl1pPr>
          </a:lstStyle>
          <a:p>
            <a:fld id="{47BD2B39-EB6D-4221-8FBC-AEF76462664C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Times New Roman (Headings)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imes New Roman (Headings)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400">
              <a:latin typeface="Times New Roman (Headings)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1483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 (Headings)"/>
              </a:rPr>
              <a:t>Chủ</a:t>
            </a:r>
            <a:r>
              <a:rPr lang="en-US" sz="1400" baseline="0" dirty="0" smtClean="0">
                <a:latin typeface="Times New Roman (Headings)"/>
              </a:rPr>
              <a:t> </a:t>
            </a:r>
            <a:r>
              <a:rPr lang="en-US" sz="1400" baseline="0" dirty="0" err="1" smtClean="0">
                <a:latin typeface="Times New Roman (Headings)"/>
              </a:rPr>
              <a:t>đề</a:t>
            </a:r>
            <a:r>
              <a:rPr lang="en-US" sz="1400" baseline="0" dirty="0" smtClean="0">
                <a:latin typeface="Times New Roman (Headings)"/>
              </a:rPr>
              <a:t> A</a:t>
            </a:r>
            <a:r>
              <a:rPr lang="en-US" sz="1400" dirty="0" smtClean="0">
                <a:latin typeface="Times New Roman (Headings)"/>
              </a:rPr>
              <a:t>. Internet </a:t>
            </a:r>
            <a:r>
              <a:rPr lang="en-US" sz="1400" dirty="0" err="1" smtClean="0">
                <a:latin typeface="Times New Roman (Headings)"/>
              </a:rPr>
              <a:t>và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truyền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thông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số</a:t>
            </a:r>
            <a:endParaRPr lang="en-US" sz="1400" dirty="0" smtClean="0">
              <a:latin typeface="Times New Roman (Headings)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103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sz="1400" smtClean="0">
                <a:latin typeface="Times New Roman (Headings)"/>
              </a:rPr>
              <a:t>Bài</a:t>
            </a:r>
            <a:r>
              <a:rPr lang="en-US" sz="1400" baseline="0" smtClean="0">
                <a:latin typeface="Times New Roman (Headings)"/>
              </a:rPr>
              <a:t> 2</a:t>
            </a:r>
            <a:r>
              <a:rPr lang="vi-VN" sz="1400" smtClean="0">
                <a:latin typeface="Times New Roman (Headings)"/>
              </a:rPr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>
            <a:noAutofit/>
          </a:bodyPr>
          <a:lstStyle>
            <a:lvl1pPr>
              <a:defRPr sz="1800">
                <a:latin typeface="Times New Roman (Headings)"/>
              </a:defRPr>
            </a:lvl1pPr>
            <a:lvl2pPr>
              <a:defRPr sz="1600">
                <a:latin typeface="Times New Roman (Headings)"/>
              </a:defRPr>
            </a:lvl2pPr>
            <a:lvl3pPr>
              <a:defRPr sz="1400">
                <a:latin typeface="Times New Roman (Headings)"/>
              </a:defRPr>
            </a:lvl3pPr>
            <a:lvl4pPr>
              <a:defRPr sz="1200">
                <a:latin typeface="Times New Roman (Headings)"/>
              </a:defRPr>
            </a:lvl4pPr>
            <a:lvl5pPr>
              <a:defRPr sz="1200">
                <a:latin typeface="Times New Roman (Headings)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876083"/>
            <a:ext cx="1400548" cy="9118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60476" y="6337981"/>
            <a:ext cx="1131523" cy="60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162" y="2157932"/>
            <a:ext cx="10515600" cy="1867141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FFFF00"/>
                </a:solidFill>
              </a:rPr>
              <a:t>Tin 5 – </a:t>
            </a:r>
            <a:r>
              <a:rPr lang="en-US" sz="6600" b="1" dirty="0" err="1">
                <a:solidFill>
                  <a:srgbClr val="FFFF00"/>
                </a:solidFill>
              </a:rPr>
              <a:t>Tuần</a:t>
            </a:r>
            <a:r>
              <a:rPr lang="en-US" sz="6600" b="1" dirty="0">
                <a:solidFill>
                  <a:srgbClr val="FFFF00"/>
                </a:solidFill>
              </a:rPr>
              <a:t> </a:t>
            </a:r>
            <a:r>
              <a:rPr lang="en-US" sz="6600" b="1" dirty="0" smtClean="0">
                <a:solidFill>
                  <a:srgbClr val="FFFF00"/>
                </a:solidFill>
              </a:rPr>
              <a:t>18</a:t>
            </a:r>
            <a:endParaRPr lang="en-US" sz="6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3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70C0"/>
                </a:solidFill>
              </a:rPr>
              <a:t>MMS </a:t>
            </a:r>
            <a:r>
              <a:rPr lang="en-US" sz="4400" b="1" dirty="0" err="1">
                <a:solidFill>
                  <a:srgbClr val="0070C0"/>
                </a:solidFill>
              </a:rPr>
              <a:t>khác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dirty="0">
                <a:solidFill>
                  <a:srgbClr val="0070C0"/>
                </a:solidFill>
              </a:rPr>
              <a:t>so </a:t>
            </a:r>
            <a:r>
              <a:rPr lang="en-US" sz="4400" dirty="0" err="1">
                <a:solidFill>
                  <a:srgbClr val="0070C0"/>
                </a:solidFill>
              </a:rPr>
              <a:t>với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hình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thức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hoạt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động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của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những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phần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mềm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dịch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vụ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có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chức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năng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nhắn</a:t>
            </a:r>
            <a:r>
              <a:rPr lang="en-US" sz="4400" b="1" dirty="0">
                <a:solidFill>
                  <a:srgbClr val="0070C0"/>
                </a:solidFill>
              </a:rPr>
              <a:t> tin </a:t>
            </a:r>
            <a:r>
              <a:rPr lang="en-US" sz="4400" b="1" dirty="0" err="1">
                <a:solidFill>
                  <a:srgbClr val="0070C0"/>
                </a:solidFill>
              </a:rPr>
              <a:t>như</a:t>
            </a:r>
            <a:r>
              <a:rPr lang="en-US" sz="4400" b="1" dirty="0">
                <a:solidFill>
                  <a:srgbClr val="0070C0"/>
                </a:solidFill>
              </a:rPr>
              <a:t> Messenger, Skype, </a:t>
            </a:r>
            <a:r>
              <a:rPr lang="en-US" sz="4400" b="1" dirty="0" err="1">
                <a:solidFill>
                  <a:srgbClr val="0070C0"/>
                </a:solidFill>
              </a:rPr>
              <a:t>Zalo</a:t>
            </a:r>
            <a:r>
              <a:rPr lang="en-US" sz="4400" b="1" dirty="0">
                <a:solidFill>
                  <a:srgbClr val="0070C0"/>
                </a:solidFill>
              </a:rPr>
              <a:t>,…</a:t>
            </a:r>
            <a:r>
              <a:rPr lang="en-US" sz="4400" dirty="0">
                <a:solidFill>
                  <a:srgbClr val="0070C0"/>
                </a:solidFill>
              </a:rPr>
              <a:t>ở </a:t>
            </a:r>
            <a:r>
              <a:rPr lang="en-US" sz="4400" dirty="0" err="1">
                <a:solidFill>
                  <a:srgbClr val="0070C0"/>
                </a:solidFill>
              </a:rPr>
              <a:t>chỗ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là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có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thể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gửi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trực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tiếp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nội</a:t>
            </a:r>
            <a:r>
              <a:rPr lang="en-US" sz="4400" b="1" dirty="0">
                <a:solidFill>
                  <a:srgbClr val="0070C0"/>
                </a:solidFill>
              </a:rPr>
              <a:t> dung qua </a:t>
            </a:r>
            <a:r>
              <a:rPr lang="en-US" sz="4400" b="1" dirty="0" err="1">
                <a:solidFill>
                  <a:srgbClr val="0070C0"/>
                </a:solidFill>
              </a:rPr>
              <a:t>số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điện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thoại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và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không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cần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tải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bất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kì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phần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mềm</a:t>
            </a:r>
            <a:r>
              <a:rPr lang="en-US" sz="4400" b="1" dirty="0">
                <a:solidFill>
                  <a:srgbClr val="0070C0"/>
                </a:solidFill>
              </a:rPr>
              <a:t> hay </a:t>
            </a:r>
            <a:r>
              <a:rPr lang="en-US" sz="4400" b="1" dirty="0" err="1">
                <a:solidFill>
                  <a:srgbClr val="0070C0"/>
                </a:solidFill>
              </a:rPr>
              <a:t>đăng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kí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tài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khoản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nào</a:t>
            </a:r>
            <a:endParaRPr lang="en-US" sz="4400" b="1" dirty="0">
              <a:solidFill>
                <a:srgbClr val="0070C0"/>
              </a:solidFill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5060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2"/>
          <a:srcRect t="9281" b="1"/>
          <a:stretch/>
        </p:blipFill>
        <p:spPr>
          <a:xfrm>
            <a:off x="5543776" y="1458686"/>
            <a:ext cx="5052332" cy="5203369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3"/>
          <a:srcRect t="11686"/>
          <a:stretch/>
        </p:blipFill>
        <p:spPr>
          <a:xfrm>
            <a:off x="754743" y="1480457"/>
            <a:ext cx="4455885" cy="5181600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 rotWithShape="1">
          <a:blip r:embed="rId2"/>
          <a:srcRect t="-3751" b="1"/>
          <a:stretch/>
        </p:blipFill>
        <p:spPr>
          <a:xfrm>
            <a:off x="5543776" y="711199"/>
            <a:ext cx="5052332" cy="595085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3"/>
          <a:srcRect t="430"/>
          <a:stretch/>
        </p:blipFill>
        <p:spPr>
          <a:xfrm>
            <a:off x="761999" y="820057"/>
            <a:ext cx="4455885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6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22514" y="827621"/>
            <a:ext cx="11277600" cy="777996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gửi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MMS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thoại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gửi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SMS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805" y="1520375"/>
            <a:ext cx="237172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36586" y="1981535"/>
            <a:ext cx="1063494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B1: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Chạm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1 tin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65189" y="3761023"/>
            <a:ext cx="184731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00" y="1666572"/>
            <a:ext cx="854301" cy="922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836586" y="2702839"/>
            <a:ext cx="808426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B2: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dung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ảnh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âm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thanh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B3: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điện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thoại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hệ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B4: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Chạm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 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gửi</a:t>
            </a:r>
            <a:r>
              <a:rPr lang="en-US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9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03"/>
          <a:stretch/>
        </p:blipFill>
        <p:spPr bwMode="auto">
          <a:xfrm>
            <a:off x="2584272" y="3597125"/>
            <a:ext cx="656328" cy="65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53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Kết thúc</a:t>
            </a:r>
            <a:endParaRPr lang="en-US" sz="440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3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162" y="2157932"/>
            <a:ext cx="10515600" cy="1867141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Tớ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liên lạc được với mọi người ở khắp mọi nơi trên thế giới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162" y="4025073"/>
            <a:ext cx="11075311" cy="2704207"/>
          </a:xfrm>
        </p:spPr>
        <p:txBody>
          <a:bodyPr>
            <a:noAutofit/>
          </a:bodyPr>
          <a:lstStyle/>
          <a:p>
            <a:pPr algn="l"/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này, bạn sẽ được giới thiệu những cách thức truyền thông khác nhau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và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ý nghĩa của việc chia sẻ thông tin với sự nhấn mạnh vào việc sử dụng thư điện tử.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này, bạn sẽ quen thuộc với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Những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hình thức truyền thông điện tử khác nhau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Các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phương pháp truyền thông khác </a:t>
            </a: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Sử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dụng thư điện tử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1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269600"/>
            <a:ext cx="11471565" cy="173934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FF0000"/>
                </a:solidFill>
              </a:rPr>
              <a:t>Tin 5 – </a:t>
            </a:r>
            <a:r>
              <a:rPr lang="en-US" sz="4800" dirty="0" err="1" smtClean="0">
                <a:solidFill>
                  <a:srgbClr val="FF0000"/>
                </a:solidFill>
              </a:rPr>
              <a:t>Tuần</a:t>
            </a:r>
            <a:r>
              <a:rPr lang="en-US" sz="4800" dirty="0" smtClean="0">
                <a:solidFill>
                  <a:srgbClr val="FF0000"/>
                </a:solidFill>
              </a:rPr>
              <a:t> 18</a:t>
            </a:r>
            <a:br>
              <a:rPr lang="en-US" sz="4800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Tin </a:t>
            </a:r>
            <a:r>
              <a:rPr lang="en-US" sz="4800" b="1" dirty="0" err="1" smtClean="0">
                <a:solidFill>
                  <a:srgbClr val="0070C0"/>
                </a:solidFill>
              </a:rPr>
              <a:t>nhắn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văn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bản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</a:rPr>
              <a:t>(</a:t>
            </a:r>
            <a:r>
              <a:rPr lang="en-US" sz="4800" b="1" dirty="0" err="1" smtClean="0">
                <a:solidFill>
                  <a:srgbClr val="0070C0"/>
                </a:solidFill>
              </a:rPr>
              <a:t>TiếT</a:t>
            </a:r>
            <a:r>
              <a:rPr lang="en-US" sz="4800" b="1" dirty="0" smtClean="0">
                <a:solidFill>
                  <a:srgbClr val="0070C0"/>
                </a:solidFill>
              </a:rPr>
              <a:t> 2)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Ôn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cũ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1829" y="1573481"/>
            <a:ext cx="106244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Em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hãy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liệt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kê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những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điểm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khác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nhau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giữa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hai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hình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thức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truyền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thông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điện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tử</a:t>
            </a:r>
            <a:r>
              <a:rPr lang="en-US" sz="4400" dirty="0" smtClean="0">
                <a:solidFill>
                  <a:srgbClr val="0070C0"/>
                </a:solidFill>
              </a:rPr>
              <a:t>: </a:t>
            </a:r>
            <a:r>
              <a:rPr lang="en-US" sz="4400" dirty="0">
                <a:solidFill>
                  <a:srgbClr val="0070C0"/>
                </a:solidFill>
              </a:rPr>
              <a:t>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tức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thời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và</a:t>
            </a:r>
            <a:r>
              <a:rPr lang="en-US" sz="4400" dirty="0" smtClean="0">
                <a:solidFill>
                  <a:srgbClr val="0070C0"/>
                </a:solidFill>
              </a:rPr>
              <a:t> 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văn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bản</a:t>
            </a:r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3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tức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32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548855"/>
              </p:ext>
            </p:extLst>
          </p:nvPr>
        </p:nvGraphicFramePr>
        <p:xfrm>
          <a:off x="449943" y="1378103"/>
          <a:ext cx="11103429" cy="5562658"/>
        </p:xfrm>
        <a:graphic>
          <a:graphicData uri="http://schemas.openxmlformats.org/drawingml/2006/table">
            <a:tbl>
              <a:tblPr/>
              <a:tblGrid>
                <a:gridCol w="5534528">
                  <a:extLst>
                    <a:ext uri="{9D8B030D-6E8A-4147-A177-3AD203B41FA5}">
                      <a16:colId xmlns:a16="http://schemas.microsoft.com/office/drawing/2014/main" xmlns="" val="4222957558"/>
                    </a:ext>
                  </a:extLst>
                </a:gridCol>
                <a:gridCol w="5568901">
                  <a:extLst>
                    <a:ext uri="{9D8B030D-6E8A-4147-A177-3AD203B41FA5}">
                      <a16:colId xmlns:a16="http://schemas.microsoft.com/office/drawing/2014/main" xmlns="" val="2966804007"/>
                    </a:ext>
                  </a:extLst>
                </a:gridCol>
              </a:tblGrid>
              <a:tr h="4254530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SMS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(Tin </a:t>
                      </a:r>
                      <a:r>
                        <a:rPr lang="en-US" sz="2400" b="1" i="0" u="none" strike="noStrike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nhắn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văn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bản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Là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dịch vụ tin nhắn ngắn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Trong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khoảng thời gian như trong 1 phòng họp hoặc lớp học không nói chuyện đc trên điện thoại thì vẫn có thể liên lạc bằng SMS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Chỉ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thể gửi tin nhắn văn bản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Không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cần Internet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7193" marR="57193" marT="38129" marB="3812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IM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(Tin </a:t>
                      </a:r>
                      <a:r>
                        <a:rPr lang="en-US" sz="2400" b="1" i="0" u="none" strike="noStrike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nhắn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tức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thời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G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iống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như nói chuyện với người khác trong thời gian thực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hông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phải lúc nào cũng có sẵn như là một yêu cầu điện thoại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Sử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dụng trên nhiều thiết bị như điện thoại, máy tính cá nhân, máy tính xách tay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nhiều dịch vụ thư cung cấp dịch vụ nhắn tin tức thời như Yahoo, Google, Msn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thể đính kèm tập tin, hình ảnh và video nhỏ mà người nhận có thể xem cùng lúc với việc đang trò chuyện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Cần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Internet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7193" marR="57193" marT="38129" marB="3812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4085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11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03632" y="766457"/>
            <a:ext cx="9784733" cy="4240972"/>
          </a:xfrm>
        </p:spPr>
        <p:txBody>
          <a:bodyPr/>
          <a:lstStyle/>
          <a:p>
            <a:pPr fontAlgn="base"/>
            <a:r>
              <a:rPr lang="en-US" sz="3200" b="1" dirty="0" err="1" smtClean="0">
                <a:solidFill>
                  <a:srgbClr val="FF0000"/>
                </a:solidFill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bước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gửi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tin </a:t>
            </a:r>
            <a:r>
              <a:rPr lang="en-US" sz="3200" b="1" dirty="0" err="1">
                <a:solidFill>
                  <a:srgbClr val="FF0000"/>
                </a:solidFill>
              </a:rPr>
              <a:t>nhắn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văn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bản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điện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thoại</a:t>
            </a:r>
            <a:endParaRPr lang="en-US" sz="3200" b="1" dirty="0">
              <a:solidFill>
                <a:srgbClr val="FF0000"/>
              </a:solidFill>
            </a:endParaRPr>
          </a:p>
          <a:p>
            <a:pPr fontAlgn="base"/>
            <a:r>
              <a:rPr lang="en-US" sz="3200" dirty="0">
                <a:solidFill>
                  <a:srgbClr val="0070C0"/>
                </a:solidFill>
              </a:rPr>
              <a:t>B1: </a:t>
            </a:r>
            <a:r>
              <a:rPr lang="en-US" sz="3200" dirty="0" err="1">
                <a:solidFill>
                  <a:srgbClr val="0070C0"/>
                </a:solidFill>
              </a:rPr>
              <a:t>Mở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ứng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dụng</a:t>
            </a:r>
            <a:r>
              <a:rPr lang="en-US" sz="3200" dirty="0">
                <a:solidFill>
                  <a:srgbClr val="0070C0"/>
                </a:solidFill>
              </a:rPr>
              <a:t> tin </a:t>
            </a:r>
            <a:r>
              <a:rPr lang="en-US" sz="3200" dirty="0" err="1">
                <a:solidFill>
                  <a:srgbClr val="0070C0"/>
                </a:solidFill>
              </a:rPr>
              <a:t>nhắn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B2: </a:t>
            </a:r>
            <a:r>
              <a:rPr lang="en-US" sz="3200" dirty="0" err="1">
                <a:solidFill>
                  <a:srgbClr val="0070C0"/>
                </a:solidFill>
              </a:rPr>
              <a:t>Chạm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vào</a:t>
            </a:r>
            <a:r>
              <a:rPr lang="en-US" sz="3200" dirty="0" smtClean="0">
                <a:solidFill>
                  <a:srgbClr val="0070C0"/>
                </a:solidFill>
              </a:rPr>
              <a:t>	 </a:t>
            </a:r>
            <a:r>
              <a:rPr lang="en-US" sz="3200" dirty="0" err="1">
                <a:solidFill>
                  <a:srgbClr val="0070C0"/>
                </a:solidFill>
              </a:rPr>
              <a:t>để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bắt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đầu</a:t>
            </a:r>
            <a:r>
              <a:rPr lang="en-US" sz="3200" dirty="0">
                <a:solidFill>
                  <a:srgbClr val="0070C0"/>
                </a:solidFill>
              </a:rPr>
              <a:t> 1 tin </a:t>
            </a:r>
            <a:r>
              <a:rPr lang="en-US" sz="3200" dirty="0" err="1">
                <a:solidFill>
                  <a:srgbClr val="0070C0"/>
                </a:solidFill>
              </a:rPr>
              <a:t>nhắn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mới</a:t>
            </a:r>
            <a:endParaRPr lang="en-US" sz="3200" dirty="0" smtClean="0">
              <a:solidFill>
                <a:srgbClr val="0070C0"/>
              </a:solidFill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B3: </a:t>
            </a:r>
            <a:r>
              <a:rPr lang="en-US" sz="3200" dirty="0" err="1">
                <a:solidFill>
                  <a:srgbClr val="0070C0"/>
                </a:solidFill>
              </a:rPr>
              <a:t>Nhập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nội</a:t>
            </a:r>
            <a:r>
              <a:rPr lang="en-US" sz="3200" dirty="0">
                <a:solidFill>
                  <a:srgbClr val="0070C0"/>
                </a:solidFill>
              </a:rPr>
              <a:t> dung</a:t>
            </a:r>
          </a:p>
          <a:p>
            <a:r>
              <a:rPr lang="en-US" sz="3200" dirty="0">
                <a:solidFill>
                  <a:srgbClr val="0070C0"/>
                </a:solidFill>
              </a:rPr>
              <a:t>B4: </a:t>
            </a:r>
            <a:r>
              <a:rPr lang="en-US" sz="3200" dirty="0" err="1">
                <a:solidFill>
                  <a:srgbClr val="0070C0"/>
                </a:solidFill>
              </a:rPr>
              <a:t>Nhập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số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điện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thoại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hoặc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tên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liên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hệ</a:t>
            </a:r>
            <a:endParaRPr lang="en-US" sz="3200" dirty="0">
              <a:solidFill>
                <a:srgbClr val="0070C0"/>
              </a:solidFill>
            </a:endParaRPr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B5: </a:t>
            </a:r>
            <a:r>
              <a:rPr lang="en-US" sz="3000" dirty="0" err="1">
                <a:solidFill>
                  <a:srgbClr val="0070C0"/>
                </a:solidFill>
              </a:rPr>
              <a:t>Chạm</a:t>
            </a:r>
            <a:r>
              <a:rPr lang="en-US" sz="3000" dirty="0">
                <a:solidFill>
                  <a:srgbClr val="0070C0"/>
                </a:solidFill>
              </a:rPr>
              <a:t>  </a:t>
            </a:r>
            <a:r>
              <a:rPr lang="en-US" sz="3000" dirty="0" smtClean="0">
                <a:solidFill>
                  <a:srgbClr val="0070C0"/>
                </a:solidFill>
              </a:rPr>
              <a:t>	</a:t>
            </a:r>
            <a:r>
              <a:rPr lang="en-US" sz="3000" dirty="0" err="1" smtClean="0">
                <a:solidFill>
                  <a:srgbClr val="0070C0"/>
                </a:solidFill>
              </a:rPr>
              <a:t>để</a:t>
            </a:r>
            <a:r>
              <a:rPr lang="en-US" sz="3000" dirty="0" smtClean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gửi</a:t>
            </a:r>
            <a:endParaRPr lang="en-US" sz="30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339770" y="1899465"/>
            <a:ext cx="542925" cy="586105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3493862" y="5631084"/>
            <a:ext cx="514350" cy="58102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/>
          <a:stretch>
            <a:fillRect/>
          </a:stretch>
        </p:blipFill>
        <p:spPr>
          <a:xfrm>
            <a:off x="8103280" y="2485570"/>
            <a:ext cx="23717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8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269600"/>
            <a:ext cx="11471565" cy="173934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FF0000"/>
                </a:solidFill>
              </a:rPr>
              <a:t>Tin 5 – </a:t>
            </a:r>
            <a:r>
              <a:rPr lang="en-US" sz="4800" dirty="0" err="1" smtClean="0">
                <a:solidFill>
                  <a:srgbClr val="FF0000"/>
                </a:solidFill>
              </a:rPr>
              <a:t>Tuần</a:t>
            </a:r>
            <a:r>
              <a:rPr lang="en-US" sz="4800" dirty="0" smtClean="0">
                <a:solidFill>
                  <a:srgbClr val="FF0000"/>
                </a:solidFill>
              </a:rPr>
              <a:t> 18</a:t>
            </a:r>
            <a:br>
              <a:rPr lang="en-US" sz="4800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Tin </a:t>
            </a:r>
            <a:r>
              <a:rPr lang="en-US" sz="4800" b="1" dirty="0" err="1" smtClean="0">
                <a:solidFill>
                  <a:srgbClr val="0070C0"/>
                </a:solidFill>
              </a:rPr>
              <a:t>nhắn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văn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bản</a:t>
            </a:r>
            <a:r>
              <a:rPr lang="en-US" sz="4800" b="1" dirty="0" smtClean="0">
                <a:solidFill>
                  <a:srgbClr val="0070C0"/>
                </a:solidFill>
              </a:rPr>
              <a:t> (</a:t>
            </a:r>
            <a:r>
              <a:rPr lang="en-US" sz="4800" b="1" dirty="0" err="1" smtClean="0">
                <a:solidFill>
                  <a:srgbClr val="0070C0"/>
                </a:solidFill>
              </a:rPr>
              <a:t>tiết</a:t>
            </a:r>
            <a:r>
              <a:rPr lang="en-US" sz="4800" b="1" dirty="0" smtClean="0">
                <a:solidFill>
                  <a:srgbClr val="0070C0"/>
                </a:solidFill>
              </a:rPr>
              <a:t> 3</a:t>
            </a:r>
            <a:r>
              <a:rPr lang="en-US" sz="4800" b="1" dirty="0" smtClean="0">
                <a:solidFill>
                  <a:srgbClr val="0070C0"/>
                </a:solidFill>
              </a:rPr>
              <a:t>)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1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Ôn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cũ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1829" y="1573481"/>
            <a:ext cx="106244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Em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hãy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nêu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các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bước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gửi</a:t>
            </a:r>
            <a:r>
              <a:rPr lang="en-US" sz="4400" dirty="0">
                <a:solidFill>
                  <a:srgbClr val="0070C0"/>
                </a:solidFill>
              </a:rPr>
              <a:t> 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văn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bản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trên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điện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thoại</a:t>
            </a:r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8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u="sng" dirty="0" err="1">
                <a:solidFill>
                  <a:srgbClr val="0070C0"/>
                </a:solidFill>
              </a:rPr>
              <a:t>Thế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nào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là</a:t>
            </a:r>
            <a:r>
              <a:rPr lang="en-US" sz="3200" b="1" u="sng" dirty="0">
                <a:solidFill>
                  <a:srgbClr val="0070C0"/>
                </a:solidFill>
              </a:rPr>
              <a:t> tin </a:t>
            </a:r>
            <a:r>
              <a:rPr lang="en-US" sz="3200" b="1" u="sng" dirty="0" err="1" smtClean="0">
                <a:solidFill>
                  <a:srgbClr val="0070C0"/>
                </a:solidFill>
              </a:rPr>
              <a:t>nhắn</a:t>
            </a:r>
            <a:r>
              <a:rPr lang="en-US" sz="3200" b="1" u="sng" dirty="0" smtClean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đa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phương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 smtClean="0">
                <a:solidFill>
                  <a:srgbClr val="0070C0"/>
                </a:solidFill>
              </a:rPr>
              <a:t>tiện</a:t>
            </a:r>
            <a:r>
              <a:rPr lang="en-US" sz="3200" b="1" u="sng" dirty="0" smtClean="0">
                <a:solidFill>
                  <a:srgbClr val="0070C0"/>
                </a:solidFill>
              </a:rPr>
              <a:t>?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6057" y="1374952"/>
            <a:ext cx="111324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Arial" pitchFamily="34" charset="0"/>
              <a:buChar char="•"/>
            </a:pPr>
            <a:r>
              <a:rPr lang="en-US" sz="4400" b="1" dirty="0">
                <a:solidFill>
                  <a:srgbClr val="0070C0"/>
                </a:solidFill>
              </a:rPr>
              <a:t>MMS </a:t>
            </a:r>
            <a:r>
              <a:rPr lang="en-US" sz="4400" dirty="0" err="1">
                <a:solidFill>
                  <a:srgbClr val="0070C0"/>
                </a:solidFill>
              </a:rPr>
              <a:t>là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viết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tắt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của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từ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b="1" dirty="0">
                <a:solidFill>
                  <a:srgbClr val="0070C0"/>
                </a:solidFill>
              </a:rPr>
              <a:t>Multimedia Messaging Services. </a:t>
            </a:r>
          </a:p>
          <a:p>
            <a:pPr marL="457200" indent="-457200" algn="just" fontAlgn="base">
              <a:buFont typeface="Arial" pitchFamily="34" charset="0"/>
              <a:buChar char="•"/>
            </a:pPr>
            <a:r>
              <a:rPr lang="en-US" sz="4400" dirty="0" err="1">
                <a:solidFill>
                  <a:srgbClr val="0070C0"/>
                </a:solidFill>
              </a:rPr>
              <a:t>Là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loại</a:t>
            </a:r>
            <a:r>
              <a:rPr lang="en-US" sz="4400" dirty="0">
                <a:solidFill>
                  <a:srgbClr val="0070C0"/>
                </a:solidFill>
              </a:rPr>
              <a:t> 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cho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phép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người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dùng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thực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hiện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gửi</a:t>
            </a:r>
            <a:r>
              <a:rPr lang="en-US" sz="4400" b="1" dirty="0">
                <a:solidFill>
                  <a:srgbClr val="0070C0"/>
                </a:solidFill>
              </a:rPr>
              <a:t> tin </a:t>
            </a:r>
            <a:r>
              <a:rPr lang="en-US" sz="4400" b="1" dirty="0" err="1">
                <a:solidFill>
                  <a:srgbClr val="0070C0"/>
                </a:solidFill>
              </a:rPr>
              <a:t>nhắn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kết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hợp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với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âm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thanh</a:t>
            </a:r>
            <a:r>
              <a:rPr lang="en-US" sz="4400" b="1" dirty="0">
                <a:solidFill>
                  <a:srgbClr val="0070C0"/>
                </a:solidFill>
              </a:rPr>
              <a:t>, </a:t>
            </a:r>
            <a:r>
              <a:rPr lang="en-US" sz="4400" b="1" dirty="0" err="1">
                <a:solidFill>
                  <a:srgbClr val="0070C0"/>
                </a:solidFill>
              </a:rPr>
              <a:t>hình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ảnh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trao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đổi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với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nhau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thông</a:t>
            </a:r>
            <a:r>
              <a:rPr lang="en-US" sz="4400" b="1" dirty="0">
                <a:solidFill>
                  <a:srgbClr val="0070C0"/>
                </a:solidFill>
              </a:rPr>
              <a:t> qua </a:t>
            </a:r>
            <a:r>
              <a:rPr lang="en-US" sz="4400" b="1" dirty="0" err="1">
                <a:solidFill>
                  <a:srgbClr val="0070C0"/>
                </a:solidFill>
              </a:rPr>
              <a:t>số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điện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thoại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777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Bài 2.&amp;#x0D;&amp;#x0A;Tớ liên lạc được với mọi người ở khắp mọi nơi trên thế giới&amp;quot;&quot;/&gt;&lt;property id=&quot;20307&quot; value=&quot;291&quot;/&gt;&lt;/object&gt;&lt;object type=&quot;3&quot; unique_id=&quot;10006&quot;&gt;&lt;property id=&quot;20148&quot; value=&quot;5&quot;/&gt;&lt;property id=&quot;20300&quot; value=&quot;Slide 4&quot;/&gt;&lt;property id=&quot;20307&quot; value=&quot;311&quot;/&gt;&lt;/object&gt;&lt;object type=&quot;3&quot; unique_id=&quot;10013&quot;&gt;&lt;property id=&quot;20148&quot; value=&quot;5&quot;/&gt;&lt;property id=&quot;20300&quot; value=&quot;Slide 5&quot;/&gt;&lt;property id=&quot;20307&quot; value=&quot;315&quot;/&gt;&lt;/object&gt;&lt;object type=&quot;3&quot; unique_id=&quot;10014&quot;&gt;&lt;property id=&quot;20148&quot; value=&quot;5&quot;/&gt;&lt;property id=&quot;20300&quot; value=&quot;Slide 13 - &amp;quot;Kết thúc&amp;quot;&quot;/&gt;&lt;property id=&quot;20307&quot; value=&quot;309&quot;/&gt;&lt;/object&gt;&lt;object type=&quot;3&quot; unique_id=&quot;10028&quot;&gt;&lt;property id=&quot;20148&quot; value=&quot;5&quot;/&gt;&lt;property id=&quot;20300&quot; value=&quot;Slide 3 - &amp;quot;Tin 5 – Tuần 18&amp;#x0D;&amp;#x0A;Tin nhắn văn bản (TiếT 2)&amp;quot;&quot;/&gt;&lt;property id=&quot;20307&quot; value=&quot;316&quot;/&gt;&lt;/object&gt;&lt;object type=&quot;3&quot; unique_id=&quot;10239&quot;&gt;&lt;property id=&quot;20148&quot; value=&quot;5&quot;/&gt;&lt;property id=&quot;20300&quot; value=&quot;Slide 6&quot;/&gt;&lt;property id=&quot;20307&quot; value=&quot;317&quot;/&gt;&lt;/object&gt;&lt;object type=&quot;3&quot; unique_id=&quot;10240&quot;&gt;&lt;property id=&quot;20148&quot; value=&quot;5&quot;/&gt;&lt;property id=&quot;20300&quot; value=&quot;Slide 9&quot;/&gt;&lt;property id=&quot;20307&quot; value=&quot;318&quot;/&gt;&lt;/object&gt;&lt;object type=&quot;3&quot; unique_id=&quot;10241&quot;&gt;&lt;property id=&quot;20148&quot; value=&quot;5&quot;/&gt;&lt;property id=&quot;20300&quot; value=&quot;Slide 11&quot;/&gt;&lt;property id=&quot;20307&quot; value=&quot;319&quot;/&gt;&lt;/object&gt;&lt;object type=&quot;3&quot; unique_id=&quot;10242&quot;&gt;&lt;property id=&quot;20148&quot; value=&quot;5&quot;/&gt;&lt;property id=&quot;20300&quot; value=&quot;Slide 12&quot;/&gt;&lt;property id=&quot;20307&quot; value=&quot;320&quot;/&gt;&lt;/object&gt;&lt;object type=&quot;3&quot; unique_id=&quot;10243&quot;&gt;&lt;property id=&quot;20148&quot; value=&quot;5&quot;/&gt;&lt;property id=&quot;20300&quot; value=&quot;Slide 7 - &amp;quot;Tin 5 – Tuần 18&amp;#x0D;&amp;#x0A;Tin nhắn văn bản (tiết 3)&amp;quot;&quot;/&gt;&lt;property id=&quot;20307&quot; value=&quot;321&quot;/&gt;&lt;/object&gt;&lt;object type=&quot;3&quot; unique_id=&quot;10244&quot;&gt;&lt;property id=&quot;20148&quot; value=&quot;5&quot;/&gt;&lt;property id=&quot;20300&quot; value=&quot;Slide 8&quot;/&gt;&lt;property id=&quot;20307&quot; value=&quot;322&quot;/&gt;&lt;/object&gt;&lt;object type=&quot;3&quot; unique_id=&quot;10349&quot;&gt;&lt;property id=&quot;20148&quot; value=&quot;5&quot;/&gt;&lt;property id=&quot;20300&quot; value=&quot;Slide 10&quot;/&gt;&lt;property id=&quot;20307&quot; value=&quot;323&quot;/&gt;&lt;/object&gt;&lt;object type=&quot;3&quot; unique_id=&quot;10529&quot;&gt;&lt;property id=&quot;20148&quot; value=&quot;5&quot;/&gt;&lt;property id=&quot;20300&quot; value=&quot;Slide 1 - &amp;quot;Tin 5 – Tuần 18&amp;quot;&quot;/&gt;&lt;property id=&quot;20307&quot; value=&quot;32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2842</TotalTime>
  <Words>488</Words>
  <Application>Microsoft Office PowerPoint</Application>
  <PresentationFormat>Custom</PresentationFormat>
  <Paragraphs>46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Banded</vt:lpstr>
      <vt:lpstr>Tin 5 – Tuần 18</vt:lpstr>
      <vt:lpstr>Bài 2. Tớ liên lạc được với mọi người ở khắp mọi nơi trên thế giới</vt:lpstr>
      <vt:lpstr>Tin 5 – Tuần 18 Tin nhắn văn bản (TiếT 2)</vt:lpstr>
      <vt:lpstr>PowerPoint Presentation</vt:lpstr>
      <vt:lpstr>PowerPoint Presentation</vt:lpstr>
      <vt:lpstr>PowerPoint Presentation</vt:lpstr>
      <vt:lpstr>Tin 5 – Tuần 18 Tin nhắn văn bản (tiết 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thúc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161</cp:revision>
  <dcterms:created xsi:type="dcterms:W3CDTF">2014-06-09T03:12:12Z</dcterms:created>
  <dcterms:modified xsi:type="dcterms:W3CDTF">2023-12-27T06:33:26Z</dcterms:modified>
</cp:coreProperties>
</file>