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9" r:id="rId3"/>
    <p:sldId id="274" r:id="rId4"/>
    <p:sldId id="270" r:id="rId5"/>
    <p:sldId id="259" r:id="rId6"/>
    <p:sldId id="262" r:id="rId7"/>
    <p:sldId id="261" r:id="rId8"/>
    <p:sldId id="275" r:id="rId9"/>
    <p:sldId id="273" r:id="rId10"/>
    <p:sldId id="263" r:id="rId11"/>
    <p:sldId id="266" r:id="rId12"/>
    <p:sldId id="276" r:id="rId13"/>
    <p:sldId id="268" r:id="rId14"/>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0000"/>
    <a:srgbClr val="00FF00"/>
    <a:srgbClr val="FF66FF"/>
    <a:srgbClr val="99CCFF"/>
    <a:srgbClr val="FFCCFF"/>
    <a:srgbClr val="FF00FF"/>
    <a:srgbClr val="3333CC"/>
    <a:srgbClr val="CC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6116D-D749-4333-8A20-75867DF24F75}"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6116D-D749-4333-8A20-75867DF24F75}"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6116D-D749-4333-8A20-75867DF24F75}"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6116D-D749-4333-8A20-75867DF24F75}"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	TIN HỌC 3 – </a:t>
            </a:r>
            <a:r>
              <a:rPr lang="en-US" b="1" smtClean="0">
                <a:solidFill>
                  <a:srgbClr val="FF0000"/>
                </a:solidFill>
              </a:rPr>
              <a:t>TUẦN 4</a:t>
            </a:r>
            <a:endParaRPr lang="en-US" b="1"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197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ounded Rectangle 12"/>
          <p:cNvSpPr/>
          <p:nvPr/>
        </p:nvSpPr>
        <p:spPr>
          <a:xfrm>
            <a:off x="492901" y="1120466"/>
            <a:ext cx="11228294"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18299" y="1776215"/>
            <a:ext cx="5815976" cy="2057230"/>
          </a:xfrm>
          <a:prstGeom prst="rect">
            <a:avLst/>
          </a:prstGeom>
          <a:solidFill>
            <a:schemeClr val="accent2">
              <a:lumMod val="20000"/>
              <a:lumOff val="80000"/>
            </a:schemeClr>
          </a:solidFill>
          <a:ln w="28575">
            <a:noFill/>
          </a:ln>
        </p:spPr>
        <p:txBody>
          <a:bodyPr wrap="square">
            <a:spAutoFit/>
          </a:bodyPr>
          <a:lstStyle/>
          <a:p>
            <a:pPr algn="just">
              <a:lnSpc>
                <a:spcPct val="114000"/>
              </a:lnSpc>
            </a:pPr>
            <a:r>
              <a:rPr lang="vi-VN" sz="2800" dirty="0"/>
              <a:t>Với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trong bệnh viện, khi người dùng chọn chế độ phát thuốc, </a:t>
            </a:r>
            <a:r>
              <a:rPr lang="vi-VN" sz="2800" dirty="0" smtClean="0"/>
              <a:t>r</a:t>
            </a:r>
            <a:r>
              <a:rPr lang="en-US" sz="2800" dirty="0" smtClean="0"/>
              <a:t>ô – </a:t>
            </a:r>
            <a:r>
              <a:rPr lang="vi-VN" sz="2800" dirty="0" smtClean="0"/>
              <a:t>b</a:t>
            </a:r>
            <a:r>
              <a:rPr lang="en-US" sz="2800" dirty="0" smtClean="0"/>
              <a:t>ố</a:t>
            </a:r>
            <a:r>
              <a:rPr lang="vi-VN" sz="2800" dirty="0" smtClean="0"/>
              <a:t>t </a:t>
            </a:r>
            <a:r>
              <a:rPr lang="vi-VN" sz="2800" dirty="0"/>
              <a:t>sẽ tự động đi phát thuốc cho bệnh nhân ở các phòng.</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918299" y="4165026"/>
            <a:ext cx="5815976" cy="1643527"/>
          </a:xfrm>
          <a:prstGeom prst="rect">
            <a:avLst/>
          </a:prstGeom>
          <a:solidFill>
            <a:schemeClr val="accent4">
              <a:lumMod val="40000"/>
              <a:lumOff val="60000"/>
            </a:schemeClr>
          </a:solidFill>
          <a:ln>
            <a:solidFill>
              <a:schemeClr val="bg1"/>
            </a:solidFill>
          </a:ln>
        </p:spPr>
        <p:txBody>
          <a:bodyPr wrap="square" rtlCol="0">
            <a:spAutoFit/>
          </a:bodyPr>
          <a:lstStyle/>
          <a:p>
            <a:pPr marL="457200" indent="-457200" algn="just">
              <a:lnSpc>
                <a:spcPct val="120000"/>
              </a:lnSpc>
              <a:spcAft>
                <a:spcPts val="600"/>
              </a:spcAft>
              <a:buClr>
                <a:srgbClr val="FF0000"/>
              </a:buClr>
              <a:buFont typeface="Wingdings" panose="05000000000000000000" pitchFamily="2" charset="2"/>
              <a:buChar char="q"/>
            </a:pPr>
            <a:r>
              <a:rPr lang="en-US" sz="2800" dirty="0" err="1"/>
              <a:t>Em</a:t>
            </a:r>
            <a:r>
              <a:rPr lang="en-US" sz="2800" dirty="0"/>
              <a:t> </a:t>
            </a:r>
            <a:r>
              <a:rPr lang="en-US" sz="2800" dirty="0" err="1"/>
              <a:t>hãy</a:t>
            </a:r>
            <a:r>
              <a:rPr lang="en-US" sz="2800" dirty="0"/>
              <a:t> </a:t>
            </a:r>
            <a:r>
              <a:rPr lang="en-US" sz="2800" dirty="0" err="1"/>
              <a:t>trao</a:t>
            </a:r>
            <a:r>
              <a:rPr lang="en-US" sz="2800" dirty="0"/>
              <a:t> </a:t>
            </a:r>
            <a:r>
              <a:rPr lang="en-US" sz="2800" dirty="0" err="1"/>
              <a:t>đổi</a:t>
            </a:r>
            <a:r>
              <a:rPr lang="en-US" sz="2800" dirty="0"/>
              <a:t> </a:t>
            </a:r>
            <a:r>
              <a:rPr lang="en-US" sz="2800" dirty="0" err="1"/>
              <a:t>với</a:t>
            </a:r>
            <a:r>
              <a:rPr lang="en-US" sz="2800" dirty="0"/>
              <a:t> </a:t>
            </a:r>
            <a:r>
              <a:rPr lang="en-US" sz="2800" dirty="0" err="1"/>
              <a:t>bạn</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smtClean="0"/>
              <a:t>Rô</a:t>
            </a:r>
            <a:r>
              <a:rPr lang="en-US" sz="2800" dirty="0" smtClean="0"/>
              <a:t> – </a:t>
            </a:r>
            <a:r>
              <a:rPr lang="en-US" sz="2800" dirty="0" err="1" smtClean="0"/>
              <a:t>bốt</a:t>
            </a:r>
            <a:r>
              <a:rPr lang="en-US" sz="2800" dirty="0" smtClean="0"/>
              <a:t> </a:t>
            </a:r>
            <a:r>
              <a:rPr lang="en-US" sz="2800" dirty="0" err="1"/>
              <a:t>trong</a:t>
            </a:r>
            <a:r>
              <a:rPr lang="en-US" sz="2800" dirty="0"/>
              <a:t> </a:t>
            </a:r>
            <a:r>
              <a:rPr lang="en-US" sz="2800" dirty="0" err="1"/>
              <a:t>bệnh</a:t>
            </a:r>
            <a:r>
              <a:rPr lang="en-US" sz="2800" dirty="0"/>
              <a:t> </a:t>
            </a:r>
            <a:r>
              <a:rPr lang="en-US" sz="2800" dirty="0" err="1"/>
              <a:t>viện</a:t>
            </a:r>
            <a:r>
              <a:rPr lang="en-US" sz="2800" dirty="0"/>
              <a:t> </a:t>
            </a:r>
            <a:r>
              <a:rPr lang="en-US" sz="2800" dirty="0" err="1"/>
              <a:t>nhận</a:t>
            </a:r>
            <a:r>
              <a:rPr lang="en-US" sz="2800" dirty="0"/>
              <a:t> </a:t>
            </a:r>
            <a:r>
              <a:rPr lang="en-US" sz="2800" dirty="0" err="1"/>
              <a:t>thông</a:t>
            </a:r>
            <a:r>
              <a:rPr lang="en-US" sz="2800" dirty="0"/>
              <a:t> tin </a:t>
            </a:r>
            <a:r>
              <a:rPr lang="en-US" sz="2800" dirty="0" err="1"/>
              <a:t>gì</a:t>
            </a:r>
            <a:r>
              <a:rPr lang="en-US" sz="2800" dirty="0"/>
              <a:t> </a:t>
            </a:r>
            <a:r>
              <a:rPr lang="en-US" sz="2800" dirty="0" err="1"/>
              <a:t>và</a:t>
            </a:r>
            <a:r>
              <a:rPr lang="en-US" sz="2800" dirty="0"/>
              <a:t> </a:t>
            </a:r>
            <a:r>
              <a:rPr lang="en-US" sz="2800" dirty="0" err="1"/>
              <a:t>kết</a:t>
            </a:r>
            <a:r>
              <a:rPr lang="en-US" sz="2800" dirty="0"/>
              <a:t> </a:t>
            </a:r>
            <a:r>
              <a:rPr lang="en-US" sz="2800" dirty="0" err="1"/>
              <a:t>quả</a:t>
            </a:r>
            <a:r>
              <a:rPr lang="en-US" sz="2800" dirty="0"/>
              <a:t> </a:t>
            </a:r>
            <a:r>
              <a:rPr lang="en-US" sz="2800" dirty="0" err="1"/>
              <a:t>xử</a:t>
            </a:r>
            <a:r>
              <a:rPr lang="en-US" sz="2800" dirty="0"/>
              <a:t> </a:t>
            </a:r>
            <a:r>
              <a:rPr lang="en-US" sz="2800" dirty="0" err="1"/>
              <a:t>lí</a:t>
            </a:r>
            <a:r>
              <a:rPr lang="en-US" sz="2800" dirty="0"/>
              <a:t> </a:t>
            </a:r>
            <a:r>
              <a:rPr lang="en-US" sz="2800" dirty="0" err="1"/>
              <a:t>ra</a:t>
            </a:r>
            <a:r>
              <a:rPr lang="en-US" sz="2800" dirty="0"/>
              <a:t> </a:t>
            </a:r>
            <a:r>
              <a:rPr lang="en-US" sz="2800" dirty="0" err="1"/>
              <a:t>sao</a:t>
            </a:r>
            <a:r>
              <a:rPr lang="en-US" sz="2800" dirty="0"/>
              <a:t>? </a:t>
            </a:r>
            <a:endParaRPr lang="en-US" sz="2600" spc="-150" dirty="0" smtClean="0">
              <a:solidFill>
                <a:srgbClr val="3333CC"/>
              </a:solidFill>
              <a:latin typeface="Arial" panose="020B0604020202020204" pitchFamily="34" charset="0"/>
              <a:cs typeface="Arial" panose="020B0604020202020204" pitchFamily="34" charset="0"/>
            </a:endParaRPr>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3"/>
            <a:stretch>
              <a:fillRect/>
            </a:stretch>
          </p:blipFill>
          <p:spPr>
            <a:xfrm>
              <a:off x="4712495" y="845675"/>
              <a:ext cx="576956" cy="614616"/>
            </a:xfrm>
            <a:prstGeom prst="rect">
              <a:avLst/>
            </a:prstGeom>
          </p:spPr>
        </p:pic>
      </p:grpSp>
      <p:pic>
        <p:nvPicPr>
          <p:cNvPr id="2" name="Picture 1"/>
          <p:cNvPicPr>
            <a:picLocks noChangeAspect="1"/>
          </p:cNvPicPr>
          <p:nvPr/>
        </p:nvPicPr>
        <p:blipFill>
          <a:blip r:embed="rId4"/>
          <a:stretch>
            <a:fillRect/>
          </a:stretch>
        </p:blipFill>
        <p:spPr>
          <a:xfrm>
            <a:off x="6867639" y="1918083"/>
            <a:ext cx="4501863" cy="3610519"/>
          </a:xfrm>
          <a:prstGeom prst="rect">
            <a:avLst/>
          </a:prstGeom>
        </p:spPr>
      </p:pic>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6569194" y="1364567"/>
            <a:ext cx="5374278" cy="4861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1285" y="1364567"/>
            <a:ext cx="6011514" cy="2089870"/>
          </a:xfrm>
          <a:prstGeom prst="roundRect">
            <a:avLst/>
          </a:prstGeom>
          <a:solidFill>
            <a:srgbClr val="CC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t>a. Máy bay không người lái phun thuốc trừ sâu trên cánh đồng. Khi người dùng chọn chế độ phun thuốc tự động cho cây trồng thì máy bay thực hiện ngay theo chế độ đó. </a:t>
            </a:r>
            <a:endParaRPr lang="en-US" sz="23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275541" y="4244454"/>
            <a:ext cx="6044577" cy="1982110"/>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a:lnSpc>
                <a:spcPct val="120000"/>
              </a:lnSpc>
              <a:spcAft>
                <a:spcPts val="600"/>
              </a:spcAft>
              <a:buClr>
                <a:srgbClr val="FFFF00"/>
              </a:buClr>
              <a:buFont typeface="Wingdings" panose="05000000000000000000" pitchFamily="2" charset="2"/>
              <a:buChar char="q"/>
            </a:pPr>
            <a:r>
              <a:rPr lang="vi-VN" sz="2400" dirty="0"/>
              <a:t>Em hãy trao đổi với bạn và cho biết: Thông tin mà máy bay nhận được là gì và kết quả xử lí ra sao?</a:t>
            </a:r>
            <a:endParaRPr lang="en-US" sz="2300" b="1" dirty="0">
              <a:solidFill>
                <a:schemeClr val="bg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749" y="3577269"/>
            <a:ext cx="1095090" cy="1007790"/>
          </a:xfrm>
          <a:prstGeom prst="rect">
            <a:avLst/>
          </a:prstGeom>
        </p:spPr>
      </p:pic>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4902348" y="773790"/>
              <a:ext cx="589389" cy="565168"/>
            </a:xfrm>
            <a:prstGeom prst="rect">
              <a:avLst/>
            </a:prstGeom>
          </p:spPr>
        </p:pic>
      </p:grpSp>
      <p:pic>
        <p:nvPicPr>
          <p:cNvPr id="4" name="Picture 3"/>
          <p:cNvPicPr>
            <a:picLocks noChangeAspect="1"/>
          </p:cNvPicPr>
          <p:nvPr/>
        </p:nvPicPr>
        <p:blipFill>
          <a:blip r:embed="rId5"/>
          <a:stretch>
            <a:fillRect/>
          </a:stretch>
        </p:blipFill>
        <p:spPr>
          <a:xfrm>
            <a:off x="6619720" y="2110253"/>
            <a:ext cx="5255512" cy="3576479"/>
          </a:xfrm>
          <a:prstGeom prst="rect">
            <a:avLst/>
          </a:prstGeom>
        </p:spPr>
      </p:pic>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HOA</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kể</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Arial" panose="020B0604020202020204" pitchFamily="34" charset="0"/>
                  <a:cs typeface="Arial" panose="020B0604020202020204" pitchFamily="34" charset="0"/>
                </a:rPr>
                <a:t>VẬN </a:t>
              </a:r>
              <a:r>
                <a:rPr lang="en-US" sz="3200" b="1" dirty="0">
                  <a:solidFill>
                    <a:srgbClr val="C00000"/>
                  </a:solidFill>
                  <a:latin typeface="Arial" panose="020B0604020202020204" pitchFamily="34" charset="0"/>
                  <a:cs typeface="Arial" panose="020B0604020202020204" pitchFamily="34" charset="0"/>
                </a:rPr>
                <a:t>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orizontal Scroll 7"/>
          <p:cNvSpPr/>
          <p:nvPr/>
        </p:nvSpPr>
        <p:spPr>
          <a:xfrm>
            <a:off x="2743202" y="1984934"/>
            <a:ext cx="77361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Ngày nay, nhiều loại máy có thể xử lí thông tin nhận được để quyết định hành động giúp con người trong công việc.</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9007" y="1796674"/>
            <a:ext cx="1974195" cy="2926417"/>
          </a:xfrm>
          <a:prstGeom prst="rect">
            <a:avLst/>
          </a:prstGeom>
        </p:spPr>
      </p:pic>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651378" y="1501253"/>
            <a:ext cx="902117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Ôn</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bài</a:t>
            </a: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err="1" smtClean="0">
                <a:solidFill>
                  <a:srgbClr val="41719C"/>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sp>
        <p:nvSpPr>
          <p:cNvPr id="8" name="Cloud Callout 1">
            <a:extLst>
              <a:ext uri="{FF2B5EF4-FFF2-40B4-BE49-F238E27FC236}">
                <a16:creationId xmlns="" xmlns:a16="http://schemas.microsoft.com/office/drawing/2014/main" id="{CEF4D80B-0136-DA40-A050-C7F1E816987F}"/>
              </a:ext>
            </a:extLst>
          </p:cNvPr>
          <p:cNvSpPr/>
          <p:nvPr/>
        </p:nvSpPr>
        <p:spPr>
          <a:xfrm>
            <a:off x="1884218" y="2483831"/>
            <a:ext cx="7703535"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Arial" panose="020B0604020202020204" pitchFamily="34" charset="0"/>
                <a:cs typeface="Arial" panose="020B0604020202020204" pitchFamily="34" charset="0"/>
              </a:rPr>
              <a:t>Em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hãy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nêu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ví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dụ</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cho</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thấy</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não</a:t>
            </a:r>
            <a:r>
              <a:rPr lang="en-US" sz="2800" b="1" dirty="0" smtClean="0">
                <a:latin typeface="Arial" panose="020B0604020202020204" pitchFamily="34" charset="0"/>
                <a:cs typeface="Arial" panose="020B0604020202020204" pitchFamily="34" charset="0"/>
              </a:rPr>
              <a:t> con </a:t>
            </a:r>
            <a:r>
              <a:rPr lang="en-US" sz="2800" b="1" dirty="0" err="1" smtClean="0">
                <a:latin typeface="Arial" panose="020B0604020202020204" pitchFamily="34" charset="0"/>
                <a:cs typeface="Arial" panose="020B0604020202020204" pitchFamily="34" charset="0"/>
              </a:rPr>
              <a:t>người</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một</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bộ</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phận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xử</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lý</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thông</a:t>
            </a:r>
            <a:r>
              <a:rPr lang="en-US" sz="2800" b="1" dirty="0" smtClean="0">
                <a:latin typeface="Arial" panose="020B0604020202020204" pitchFamily="34" charset="0"/>
                <a:cs typeface="Arial" panose="020B0604020202020204" pitchFamily="34" charset="0"/>
              </a:rPr>
              <a:t> tin?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smtClean="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4 </a:t>
            </a:r>
          </a:p>
          <a:p>
            <a:pPr algn="ctr">
              <a:lnSpc>
                <a:spcPct val="150000"/>
              </a:lnSpc>
            </a:pPr>
            <a:r>
              <a:rPr lang="en-US" sz="3600" b="1" spc="-70" dirty="0" smtClean="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MÁY XỬ LÝ THÔNG TIN</a:t>
            </a: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smtClean="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endPar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4753883" y="247862"/>
              <a:ext cx="561975" cy="561975"/>
            </a:xfrm>
            <a:prstGeom prst="rect">
              <a:avLst/>
            </a:prstGeom>
            <a:grpFill/>
          </p:spPr>
        </p:pic>
      </p:grpSp>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267489" y="2030197"/>
            <a:ext cx="5674951" cy="830997"/>
          </a:xfrm>
          <a:prstGeom prst="rect">
            <a:avLst/>
          </a:prstGeom>
          <a:noFill/>
        </p:spPr>
        <p:txBody>
          <a:bodyPr wrap="none" rtlCol="0">
            <a:spAutoFit/>
          </a:bodyPr>
          <a:lstStyle/>
          <a:p>
            <a:pPr algn="ctr">
              <a:lnSpc>
                <a:spcPct val="150000"/>
              </a:lnSpc>
            </a:pP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TRUYỀN ĐIỆN</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FFCC"/>
                </a:solidFill>
                <a:latin typeface="Arial" panose="020B0604020202020204" pitchFamily="34" charset="0"/>
                <a:cs typeface="Arial" panose="020B0604020202020204" pitchFamily="34" charset="0"/>
              </a:rPr>
              <a:t>Em</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hãy</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kể</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tên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các</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đồ</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dùng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thiết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bị</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hoạt</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động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bằng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điện</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trong</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gia</a:t>
            </a:r>
            <a:r>
              <a:rPr lang="en-US" sz="2800" b="1" dirty="0">
                <a:solidFill>
                  <a:srgbClr val="FFFFCC"/>
                </a:solidFill>
                <a:latin typeface="Arial" panose="020B0604020202020204" pitchFamily="34" charset="0"/>
                <a:cs typeface="Arial" panose="020B0604020202020204" pitchFamily="34" charset="0"/>
              </a:rPr>
              <a:t> </a:t>
            </a:r>
            <a:r>
              <a:rPr lang="en-US" sz="2800" b="1" dirty="0" err="1">
                <a:solidFill>
                  <a:srgbClr val="FFFFCC"/>
                </a:solidFill>
                <a:latin typeface="Arial" panose="020B0604020202020204" pitchFamily="34" charset="0"/>
                <a:cs typeface="Arial" panose="020B0604020202020204" pitchFamily="34" charset="0"/>
              </a:rPr>
              <a:t>đình</a:t>
            </a:r>
            <a:r>
              <a:rPr lang="en-US" sz="2800" b="1" dirty="0">
                <a:solidFill>
                  <a:srgbClr val="FFFF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2" name="Rounded Rectangle 21"/>
          <p:cNvSpPr/>
          <p:nvPr/>
        </p:nvSpPr>
        <p:spPr>
          <a:xfrm>
            <a:off x="319314" y="1204686"/>
            <a:ext cx="11582400"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lumMod val="50000"/>
                  <a:lumOff val="50000"/>
                </a:schemeClr>
              </a:solidFill>
            </a:endParaRPr>
          </a:p>
        </p:txBody>
      </p:sp>
      <p:grpSp>
        <p:nvGrpSpPr>
          <p:cNvPr id="17" name="Group 16"/>
          <p:cNvGrpSpPr/>
          <p:nvPr/>
        </p:nvGrpSpPr>
        <p:grpSpPr>
          <a:xfrm>
            <a:off x="3865174" y="334359"/>
            <a:ext cx="4353220" cy="595086"/>
            <a:chOff x="3865174" y="226783"/>
            <a:chExt cx="4353220" cy="595086"/>
          </a:xfrm>
          <a:solidFill>
            <a:srgbClr val="FFFF00"/>
          </a:solidFill>
        </p:grpSpPr>
        <p:sp>
          <p:nvSpPr>
            <p:cNvPr id="18" name="Rounded Rectangle 17"/>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MỞ ĐẦU</a:t>
              </a:r>
              <a:endPar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5"/>
            <a:stretch>
              <a:fillRect/>
            </a:stretch>
          </p:blipFill>
          <p:spPr>
            <a:xfrm>
              <a:off x="4753883" y="247862"/>
              <a:ext cx="561975" cy="561975"/>
            </a:xfrm>
            <a:prstGeom prst="rect">
              <a:avLst/>
            </a:prstGeom>
            <a:grpFill/>
          </p:spPr>
        </p:pic>
      </p:grpSp>
      <p:sp>
        <p:nvSpPr>
          <p:cNvPr id="2" name="Rounded Rectangle 1"/>
          <p:cNvSpPr/>
          <p:nvPr/>
        </p:nvSpPr>
        <p:spPr>
          <a:xfrm>
            <a:off x="642043" y="2076736"/>
            <a:ext cx="5159865" cy="40147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400" dirty="0" err="1">
                <a:solidFill>
                  <a:srgbClr val="3333CC"/>
                </a:solidFill>
                <a:latin typeface="Arial" panose="020B0604020202020204" pitchFamily="34" charset="0"/>
                <a:cs typeface="Arial" panose="020B0604020202020204" pitchFamily="34" charset="0"/>
              </a:rPr>
              <a:t>Sáng</a:t>
            </a:r>
            <a:r>
              <a:rPr lang="en-US" sz="2400" dirty="0">
                <a:solidFill>
                  <a:srgbClr val="3333CC"/>
                </a:solidFill>
                <a:latin typeface="Arial" panose="020B0604020202020204" pitchFamily="34" charset="0"/>
                <a:cs typeface="Arial" panose="020B0604020202020204" pitchFamily="34" charset="0"/>
              </a:rPr>
              <a:t> nay,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vừa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mua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chiếc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Sau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lắp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đặt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dùng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thử</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Ngoài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ra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bố</a:t>
            </a:r>
            <a:r>
              <a:rPr lang="en-US" sz="2400" dirty="0">
                <a:solidFill>
                  <a:srgbClr val="3333CC"/>
                </a:solidFill>
                <a:latin typeface="Arial" panose="020B0604020202020204" pitchFamily="34" charset="0"/>
                <a:cs typeface="Arial" panose="020B0604020202020204" pitchFamily="34" charset="0"/>
              </a:rPr>
              <a:t> Minh </a:t>
            </a:r>
            <a:r>
              <a:rPr lang="en-US" sz="2400" dirty="0" err="1">
                <a:solidFill>
                  <a:srgbClr val="3333CC"/>
                </a:solidFill>
                <a:latin typeface="Arial" panose="020B0604020202020204" pitchFamily="34" charset="0"/>
                <a:cs typeface="Arial" panose="020B0604020202020204" pitchFamily="34" charset="0"/>
              </a:rPr>
              <a:t>còn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Internet. Minh </a:t>
            </a:r>
            <a:r>
              <a:rPr lang="en-US" sz="2400" dirty="0" err="1">
                <a:solidFill>
                  <a:srgbClr val="3333CC"/>
                </a:solidFill>
                <a:latin typeface="Arial" panose="020B0604020202020204" pitchFamily="34" charset="0"/>
                <a:cs typeface="Arial" panose="020B0604020202020204" pitchFamily="34" charset="0"/>
              </a:rPr>
              <a:t>ngạc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vì</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ti</a:t>
            </a:r>
            <a:r>
              <a:rPr lang="en-US" sz="2400" dirty="0">
                <a:solidFill>
                  <a:srgbClr val="3333CC"/>
                </a:solidFill>
                <a:latin typeface="Arial" panose="020B0604020202020204" pitchFamily="34" charset="0"/>
                <a:cs typeface="Arial" panose="020B0604020202020204" pitchFamily="34" charset="0"/>
              </a:rPr>
              <a:t> vi </a:t>
            </a:r>
            <a:r>
              <a:rPr lang="en-US" sz="2400" dirty="0" err="1">
                <a:solidFill>
                  <a:srgbClr val="3333CC"/>
                </a:solidFill>
                <a:latin typeface="Arial" panose="020B0604020202020204" pitchFamily="34" charset="0"/>
                <a:cs typeface="Arial" panose="020B0604020202020204" pitchFamily="34" charset="0"/>
              </a:rPr>
              <a:t>chuyển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được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kênh</a:t>
            </a:r>
            <a:r>
              <a:rPr lang="en-US" sz="2400" dirty="0">
                <a:solidFill>
                  <a:srgbClr val="3333CC"/>
                </a:solidFill>
                <a:latin typeface="Arial" panose="020B0604020202020204" pitchFamily="34" charset="0"/>
                <a:cs typeface="Arial" panose="020B0604020202020204" pitchFamily="34" charset="0"/>
              </a:rPr>
              <a:t>. </a:t>
            </a:r>
          </a:p>
        </p:txBody>
      </p:sp>
      <p:sp>
        <p:nvSpPr>
          <p:cNvPr id="3" name="Oval 2"/>
          <p:cNvSpPr/>
          <p:nvPr/>
        </p:nvSpPr>
        <p:spPr>
          <a:xfrm>
            <a:off x="1819260" y="1767790"/>
            <a:ext cx="2840639" cy="66642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err="1">
                <a:solidFill>
                  <a:schemeClr val="bg1"/>
                </a:solidFill>
                <a:latin typeface="Arial" panose="020B0604020202020204" pitchFamily="34" charset="0"/>
                <a:cs typeface="Arial" panose="020B0604020202020204" pitchFamily="34" charset="0"/>
              </a:rPr>
              <a:t>Tình</a:t>
            </a:r>
            <a:r>
              <a:rPr lang="en-US" sz="2600" b="1" dirty="0">
                <a:solidFill>
                  <a:schemeClr val="bg1"/>
                </a:solidFill>
                <a:latin typeface="Arial" panose="020B0604020202020204" pitchFamily="34" charset="0"/>
                <a:cs typeface="Arial" panose="020B0604020202020204" pitchFamily="34" charset="0"/>
              </a:rPr>
              <a:t> </a:t>
            </a:r>
            <a:r>
              <a:rPr lang="en-US" sz="2600" b="1" dirty="0" err="1">
                <a:solidFill>
                  <a:schemeClr val="bg1"/>
                </a:solidFill>
                <a:latin typeface="Arial" panose="020B0604020202020204" pitchFamily="34" charset="0"/>
                <a:cs typeface="Arial" panose="020B0604020202020204" pitchFamily="34" charset="0"/>
              </a:rPr>
              <a:t>huống</a:t>
            </a:r>
            <a:endParaRPr lang="en-US" sz="2600" b="1" dirty="0">
              <a:solidFill>
                <a:schemeClr val="bg1"/>
              </a:solidFill>
              <a:latin typeface="Arial" panose="020B0604020202020204" pitchFamily="34" charset="0"/>
              <a:cs typeface="Arial" panose="020B0604020202020204" pitchFamily="34" charset="0"/>
            </a:endParaRPr>
          </a:p>
        </p:txBody>
      </p:sp>
      <p:pic>
        <p:nvPicPr>
          <p:cNvPr id="5" name="Tin 3_bai 4điều khiển tivi.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801908" y="2101000"/>
            <a:ext cx="6022693" cy="3385120"/>
          </a:xfrm>
          <a:prstGeom prst="rect">
            <a:avLst/>
          </a:prstGeom>
        </p:spPr>
      </p:pic>
    </p:spTree>
    <p:extLst>
      <p:ext uri="{BB962C8B-B14F-4D97-AF65-F5344CB8AC3E}">
        <p14:creationId xmlns:p14="http://schemas.microsoft.com/office/powerpoint/2010/main" val="40347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grpSp>
        <p:nvGrpSpPr>
          <p:cNvPr id="7" name="Group 6"/>
          <p:cNvGrpSpPr/>
          <p:nvPr/>
        </p:nvGrpSpPr>
        <p:grpSpPr>
          <a:xfrm>
            <a:off x="882684" y="1390706"/>
            <a:ext cx="3987566" cy="584775"/>
            <a:chOff x="712076" y="1405392"/>
            <a:chExt cx="3987566"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8"/>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5179603" y="3842857"/>
            <a:ext cx="6461938" cy="2353226"/>
          </a:xfrm>
          <a:prstGeom prst="roundRect">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20000"/>
              </a:lnSpc>
              <a:spcAft>
                <a:spcPts val="1200"/>
              </a:spcAft>
              <a:buClr>
                <a:srgbClr val="FFFF00"/>
              </a:buClr>
              <a:buFont typeface="Wingdings" panose="05000000000000000000" pitchFamily="2" charset="2"/>
              <a:buChar char="q"/>
            </a:pPr>
            <a:r>
              <a:rPr lang="en-US" sz="2200" b="1" dirty="0" err="1">
                <a:latin typeface="Arial" panose="020B0604020202020204" pitchFamily="34" charset="0"/>
                <a:cs typeface="Arial" panose="020B0604020202020204" pitchFamily="34" charset="0"/>
              </a:rPr>
              <a:t>Em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hãy</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trao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đổi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với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bạn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cho</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biết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khi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bố</a:t>
            </a:r>
            <a:r>
              <a:rPr lang="en-US" sz="2200" b="1" dirty="0">
                <a:latin typeface="Arial" panose="020B0604020202020204" pitchFamily="34" charset="0"/>
                <a:cs typeface="Arial" panose="020B0604020202020204" pitchFamily="34" charset="0"/>
              </a:rPr>
              <a:t> Minh </a:t>
            </a:r>
            <a:r>
              <a:rPr lang="en-US" sz="2200" b="1" dirty="0" err="1">
                <a:latin typeface="Arial" panose="020B0604020202020204" pitchFamily="34" charset="0"/>
                <a:cs typeface="Arial" panose="020B0604020202020204" pitchFamily="34" charset="0"/>
              </a:rPr>
              <a:t>bấm</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chuyển</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kênh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thì</a:t>
            </a:r>
            <a:r>
              <a:rPr lang="en-US" sz="2200" b="1" dirty="0">
                <a:latin typeface="Arial" panose="020B0604020202020204" pitchFamily="34" charset="0"/>
                <a:cs typeface="Arial" panose="020B0604020202020204" pitchFamily="34" charset="0"/>
              </a:rPr>
              <a:t>:</a:t>
            </a: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Ti vi nhận được thông tin gì</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739775" indent="-336550" algn="just">
              <a:lnSpc>
                <a:spcPct val="110000"/>
              </a:lnSpc>
              <a:spcAft>
                <a:spcPts val="600"/>
              </a:spcAft>
              <a:buClr>
                <a:srgbClr val="FFFF00"/>
              </a:buClr>
              <a:buFont typeface="Arial" panose="020B0604020202020204" pitchFamily="34" charset="0"/>
              <a:buChar char="•"/>
            </a:pPr>
            <a:r>
              <a:rPr lang="vi-VN" sz="2200" dirty="0">
                <a:latin typeface="Arial" panose="020B0604020202020204" pitchFamily="34" charset="0"/>
                <a:cs typeface="Arial" panose="020B0604020202020204" pitchFamily="34" charset="0"/>
              </a:rPr>
              <a:t>Sau khi ti vi xử lí thông tin thì kết quả xử lí như thế nào?</a:t>
            </a:r>
            <a:endParaRPr lang="en-US" sz="22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5179603" y="2192483"/>
            <a:ext cx="6420998" cy="1443048"/>
          </a:xfrm>
          <a:prstGeom prst="roundRect">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200" b="1" dirty="0"/>
              <a:t>a. Bố Minh dùng điều khiển để chuyển kênh. Khi đó ti vi nhận được thông tin là số được bấm; kết quả xử lí là mở kênh ứng với số đó.</a:t>
            </a:r>
            <a:endParaRPr lang="en-US" sz="2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17272" y="2341637"/>
            <a:ext cx="4384906" cy="3429603"/>
          </a:xfrm>
          <a:prstGeom prst="rect">
            <a:avLst/>
          </a:prstGeom>
          <a:ln w="12700">
            <a:solidFill>
              <a:schemeClr val="tx1"/>
            </a:solidFill>
          </a:ln>
        </p:spPr>
      </p:pic>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3" name="Picture 22"/>
            <p:cNvPicPr>
              <a:picLocks noChangeAspect="1"/>
            </p:cNvPicPr>
            <p:nvPr/>
          </p:nvPicPr>
          <p:blipFill>
            <a:blip r:embed="rId3"/>
            <a:stretch>
              <a:fillRect/>
            </a:stretch>
          </p:blipFill>
          <p:spPr>
            <a:xfrm>
              <a:off x="4663621" y="254079"/>
              <a:ext cx="571500" cy="552450"/>
            </a:xfrm>
            <a:prstGeom prst="rect">
              <a:avLst/>
            </a:prstGeom>
          </p:spPr>
        </p:pic>
      </p:grpSp>
      <p:sp>
        <p:nvSpPr>
          <p:cNvPr id="7" name="Rounded Rectangle 6"/>
          <p:cNvSpPr/>
          <p:nvPr/>
        </p:nvSpPr>
        <p:spPr>
          <a:xfrm>
            <a:off x="346609" y="1132762"/>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3987566" cy="584775"/>
            <a:chOff x="712076" y="1405392"/>
            <a:chExt cx="3987566"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0" name="TextBox 9"/>
            <p:cNvSpPr txBox="1"/>
            <p:nvPr/>
          </p:nvSpPr>
          <p:spPr>
            <a:xfrm>
              <a:off x="1219202" y="1459948"/>
              <a:ext cx="348044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xử</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lý</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tin</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3" name="Rounded Rectangle 12"/>
          <p:cNvSpPr/>
          <p:nvPr/>
        </p:nvSpPr>
        <p:spPr>
          <a:xfrm>
            <a:off x="1137568" y="4353635"/>
            <a:ext cx="6095746" cy="1856096"/>
          </a:xfrm>
          <a:prstGeom prst="roundRect">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1200"/>
              </a:spcAft>
              <a:buClr>
                <a:srgbClr val="FFFF00"/>
              </a:buClr>
              <a:buFont typeface="Wingdings" panose="05000000000000000000" pitchFamily="2" charset="2"/>
              <a:buChar char="q"/>
            </a:pPr>
            <a:r>
              <a:rPr lang="vi-VN" sz="2300" b="1" dirty="0" smtClean="0"/>
              <a:t>Em </a:t>
            </a:r>
            <a:r>
              <a:rPr lang="vi-VN" sz="2300" b="1" dirty="0"/>
              <a:t>hãy cùng bạn quan sát hình 4.1a, 4.1b và cho biết: Thang máy nhận được thông tin gì? Kết quả xử lí ra sao?</a:t>
            </a:r>
            <a:endParaRPr lang="en-US" sz="2300" b="1" dirty="0">
              <a:solidFill>
                <a:schemeClr val="bg1"/>
              </a:solidFill>
              <a:latin typeface="Arial" panose="020B0604020202020204" pitchFamily="34" charset="0"/>
              <a:cs typeface="Arial" panose="020B0604020202020204" pitchFamily="34" charset="0"/>
            </a:endParaRPr>
          </a:p>
        </p:txBody>
      </p:sp>
      <p:sp>
        <p:nvSpPr>
          <p:cNvPr id="14" name="Rounded Rectangle 13"/>
          <p:cNvSpPr/>
          <p:nvPr/>
        </p:nvSpPr>
        <p:spPr>
          <a:xfrm>
            <a:off x="1192160" y="2206128"/>
            <a:ext cx="6041154" cy="1883536"/>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300" b="1" dirty="0"/>
              <a:t>b. Với thang máy thông thường: Trước khi vào bấm nút chọn lên hoặc xuống; khi vào trong thì bấm số tầng muốn đến.</a:t>
            </a:r>
            <a:endParaRPr lang="en-US" sz="23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7554467" y="2538487"/>
            <a:ext cx="4067031" cy="3220872"/>
          </a:xfrm>
          <a:prstGeom prst="rect">
            <a:avLst/>
          </a:prstGeom>
        </p:spPr>
      </p:pic>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414190" y="1183116"/>
            <a:ext cx="11255188" cy="53267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00"/>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63621" y="254079"/>
              <a:ext cx="571500" cy="552450"/>
            </a:xfrm>
            <a:prstGeom prst="rect">
              <a:avLst/>
            </a:prstGeom>
          </p:spPr>
        </p:pic>
      </p:grpSp>
      <p:grpSp>
        <p:nvGrpSpPr>
          <p:cNvPr id="11" name="Group 10"/>
          <p:cNvGrpSpPr/>
          <p:nvPr/>
        </p:nvGrpSpPr>
        <p:grpSpPr>
          <a:xfrm>
            <a:off x="1005516" y="1390706"/>
            <a:ext cx="6379246" cy="584775"/>
            <a:chOff x="712076" y="1405392"/>
            <a:chExt cx="6379246"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p:cNvSpPr txBox="1"/>
            <p:nvPr/>
          </p:nvSpPr>
          <p:spPr>
            <a:xfrm>
              <a:off x="1219202" y="1459948"/>
              <a:ext cx="5872120" cy="523220"/>
            </a:xfrm>
            <a:prstGeom prst="rect">
              <a:avLst/>
            </a:prstGeom>
            <a:noFill/>
          </p:spPr>
          <p:txBody>
            <a:bodyPr wrap="none" rtlCol="0">
              <a:spAutoFit/>
            </a:bodyPr>
            <a:lstStyle/>
            <a:p>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Rô</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bốt</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làm</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việc</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thay</a:t>
              </a:r>
              <a:r>
                <a:rPr lang="en-US" sz="2800" b="1" dirty="0" smtClean="0">
                  <a:solidFill>
                    <a:srgbClr val="3333CC"/>
                  </a:solidFill>
                  <a:latin typeface="Arial" panose="020B0604020202020204" pitchFamily="34" charset="0"/>
                  <a:ea typeface="Tahoma" panose="020B0604030504040204" pitchFamily="34" charset="0"/>
                  <a:cs typeface="Arial" panose="020B0604020202020204" pitchFamily="34" charset="0"/>
                </a:rPr>
                <a:t> con </a:t>
              </a:r>
              <a:r>
                <a:rPr lang="en-US" sz="2800" b="1" dirty="0" err="1" smtClean="0">
                  <a:solidFill>
                    <a:srgbClr val="3333CC"/>
                  </a:solidFill>
                  <a:latin typeface="Arial" panose="020B0604020202020204" pitchFamily="34" charset="0"/>
                  <a:ea typeface="Tahoma" panose="020B0604030504040204" pitchFamily="34" charset="0"/>
                  <a:cs typeface="Arial" panose="020B0604020202020204" pitchFamily="34" charset="0"/>
                </a:rPr>
                <a:t>người</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4" name="Picture 3"/>
          <p:cNvPicPr>
            <a:picLocks noChangeAspect="1"/>
          </p:cNvPicPr>
          <p:nvPr/>
        </p:nvPicPr>
        <p:blipFill>
          <a:blip r:embed="rId4"/>
          <a:stretch>
            <a:fillRect/>
          </a:stretch>
        </p:blipFill>
        <p:spPr>
          <a:xfrm>
            <a:off x="7861112" y="2674961"/>
            <a:ext cx="3261814" cy="2743201"/>
          </a:xfrm>
          <a:prstGeom prst="rect">
            <a:avLst/>
          </a:prstGeom>
        </p:spPr>
      </p:pic>
      <p:sp>
        <p:nvSpPr>
          <p:cNvPr id="8" name="Rounded Rectangle 7"/>
          <p:cNvSpPr/>
          <p:nvPr/>
        </p:nvSpPr>
        <p:spPr>
          <a:xfrm>
            <a:off x="1451473" y="2209058"/>
            <a:ext cx="5638644" cy="187162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dirty="0">
                <a:solidFill>
                  <a:schemeClr val="tx1"/>
                </a:solidFill>
              </a:rPr>
              <a:t>Với </a:t>
            </a:r>
            <a:r>
              <a:rPr lang="vi-VN" sz="2400" dirty="0" smtClean="0">
                <a:solidFill>
                  <a:schemeClr val="tx1"/>
                </a:solidFill>
              </a:rPr>
              <a:t>r</a:t>
            </a:r>
            <a:r>
              <a:rPr lang="en-US" sz="2400" dirty="0" smtClean="0">
                <a:solidFill>
                  <a:schemeClr val="tx1"/>
                </a:solidFill>
              </a:rPr>
              <a:t>ô - </a:t>
            </a:r>
            <a:r>
              <a:rPr lang="vi-VN" sz="2400" dirty="0" smtClean="0">
                <a:solidFill>
                  <a:schemeClr val="tx1"/>
                </a:solidFill>
              </a:rPr>
              <a:t>b</a:t>
            </a:r>
            <a:r>
              <a:rPr lang="en-US" sz="2400" dirty="0" smtClean="0">
                <a:solidFill>
                  <a:schemeClr val="tx1"/>
                </a:solidFill>
              </a:rPr>
              <a:t>ố</a:t>
            </a:r>
            <a:r>
              <a:rPr lang="vi-VN" sz="2400" dirty="0" smtClean="0">
                <a:solidFill>
                  <a:schemeClr val="tx1"/>
                </a:solidFill>
              </a:rPr>
              <a:t>t </a:t>
            </a:r>
            <a:r>
              <a:rPr lang="vi-VN" sz="2400" dirty="0">
                <a:solidFill>
                  <a:schemeClr val="tx1"/>
                </a:solidFill>
              </a:rPr>
              <a:t>lau nhà, khi người dùng chọn chế độ hoạt động cạnh tường, robot sẽ thực hiện hút bụi cạnh tường.</a:t>
            </a:r>
            <a:endParaRPr lang="en-US" sz="24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1459204" y="4383197"/>
            <a:ext cx="5630913" cy="18716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spcAft>
                <a:spcPts val="600"/>
              </a:spcAft>
              <a:buClr>
                <a:srgbClr val="FF0000"/>
              </a:buClr>
              <a:buFont typeface="Wingdings" panose="05000000000000000000" pitchFamily="2" charset="2"/>
              <a:buChar char="q"/>
            </a:pPr>
            <a:r>
              <a:rPr lang="vi-VN" sz="2400" dirty="0">
                <a:solidFill>
                  <a:schemeClr val="tx1"/>
                </a:solidFill>
              </a:rPr>
              <a:t>Em hãy trao đổi với bạn và cho biết robot lau nhà đã nhận được thông tin gì? Kết quả xử lí như thế nào?</a:t>
            </a:r>
            <a:endParaRPr lang="en-US" sz="2400" spc="-1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4&quot;/&gt;&lt;/object&gt;&lt;object type=&quot;3&quot; unique_id=&quot;10006&quot;&gt;&lt;property id=&quot;20148&quot; value=&quot;5&quot;/&gt;&lt;property id=&quot;20300&quot; value=&quot;Slide 4&quot;/&gt;&lt;property id=&quot;20307&quot; value=&quot;270&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75&quot;/&gt;&lt;/object&gt;&lt;object type=&quot;3&quot; unique_id=&quot;10011&quot;&gt;&lt;property id=&quot;20148&quot; value=&quot;5&quot;/&gt;&lt;property id=&quot;20300&quot; value=&quot;Slide 9&quot;/&gt;&lt;property id=&quot;20307&quot; value=&quot;273&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6&quot;/&gt;&lt;/object&gt;&lt;object type=&quot;3&quot; unique_id=&quot;10015&quot;&gt;&lt;property id=&quot;20148&quot; value=&quot;5&quot;/&gt;&lt;property id=&quot;20300&quot; value=&quot;Slide 13&quot;/&gt;&lt;property id=&quot;20307&quot; value=&quot;268&quot;/&gt;&lt;/object&gt;&lt;object type=&quot;3&quot; unique_id=&quot;11703&quot;&gt;&lt;property id=&quot;20148&quot; value=&quot;5&quot;/&gt;&lt;property id=&quot;20300&quot; value=&quot;Slide 1 - &amp;quot;&amp;amp;#x09;TIN HỌC 3 – TUẦN 4&amp;quot;&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534</Words>
  <Application>Microsoft Office PowerPoint</Application>
  <PresentationFormat>Custom</PresentationFormat>
  <Paragraphs>42</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TIN HỌC 3 – TUẦN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MTC</cp:lastModifiedBy>
  <cp:revision>171</cp:revision>
  <dcterms:created xsi:type="dcterms:W3CDTF">2022-01-16T07:26:14Z</dcterms:created>
  <dcterms:modified xsi:type="dcterms:W3CDTF">2023-08-31T07:45:11Z</dcterms:modified>
</cp:coreProperties>
</file>