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Tahom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3" roundtripDataSignature="AMtx7mjZvcxGHvM/PoBGTnBho887go2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2EC853-AA67-4DF2-AB95-2AE38C36F30D}">
  <a:tblStyle styleId="{352EC853-AA67-4DF2-AB95-2AE38C36F3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5516cef9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5516ce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516cef99_0_0"/>
          <p:cNvSpPr txBox="1"/>
          <p:nvPr>
            <p:ph type="title"/>
          </p:nvPr>
        </p:nvSpPr>
        <p:spPr>
          <a:xfrm>
            <a:off x="838200" y="21033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3 – TUẦN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98" name="Google Shape;198;p9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9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01" name="Google Shape;201;p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02" name="Google Shape;202;p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4" name="Google Shape;204;p9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5127755" y="5656114"/>
            <a:ext cx="22108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b="0" l="0" r="0" t="7401"/>
          <a:stretch/>
        </p:blipFill>
        <p:spPr>
          <a:xfrm>
            <a:off x="3185374" y="2203818"/>
            <a:ext cx="5904869" cy="3253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9"/>
          <p:cNvCxnSpPr/>
          <p:nvPr/>
        </p:nvCxnSpPr>
        <p:spPr>
          <a:xfrm flipH="1" rot="10800000">
            <a:off x="6893169" y="2364618"/>
            <a:ext cx="2197074" cy="83524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8" name="Google Shape;208;p9"/>
          <p:cNvSpPr txBox="1"/>
          <p:nvPr/>
        </p:nvSpPr>
        <p:spPr>
          <a:xfrm>
            <a:off x="8657415" y="1841398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b="1"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 flipH="1" rot="10800000">
            <a:off x="8632041" y="4040666"/>
            <a:ext cx="1440427" cy="80919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0" name="Google Shape;210;p9"/>
          <p:cNvSpPr txBox="1"/>
          <p:nvPr/>
        </p:nvSpPr>
        <p:spPr>
          <a:xfrm>
            <a:off x="9668819" y="3459784"/>
            <a:ext cx="12234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b="1"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9"/>
          <p:cNvCxnSpPr>
            <a:endCxn id="212" idx="2"/>
          </p:cNvCxnSpPr>
          <p:nvPr/>
        </p:nvCxnSpPr>
        <p:spPr>
          <a:xfrm rot="10800000">
            <a:off x="1776282" y="3097189"/>
            <a:ext cx="2088900" cy="943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2" name="Google Shape;212;p9"/>
          <p:cNvSpPr txBox="1"/>
          <p:nvPr/>
        </p:nvSpPr>
        <p:spPr>
          <a:xfrm>
            <a:off x="844777" y="2573969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b="1"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9"/>
          <p:cNvCxnSpPr/>
          <p:nvPr/>
        </p:nvCxnSpPr>
        <p:spPr>
          <a:xfrm flipH="1">
            <a:off x="3088283" y="5003649"/>
            <a:ext cx="2483644" cy="783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4" name="Google Shape;214;p9"/>
          <p:cNvSpPr txBox="1"/>
          <p:nvPr/>
        </p:nvSpPr>
        <p:spPr>
          <a:xfrm>
            <a:off x="1350969" y="5557746"/>
            <a:ext cx="18213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b="1"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10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21" name="Google Shape;221;p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10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24" name="Google Shape;224;p10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25" name="Google Shape;225;p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27" name="Google Shape;227;p10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 txBox="1"/>
          <p:nvPr/>
        </p:nvSpPr>
        <p:spPr>
          <a:xfrm>
            <a:off x="4842577" y="5799457"/>
            <a:ext cx="23984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9086623" y="2103008"/>
            <a:ext cx="16482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b="1"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9036127" y="4719988"/>
            <a:ext cx="174278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b="1"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1072669" y="2625885"/>
            <a:ext cx="170431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b="1"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4001" y="1816936"/>
            <a:ext cx="5788182" cy="3887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0"/>
          <p:cNvCxnSpPr/>
          <p:nvPr/>
        </p:nvCxnSpPr>
        <p:spPr>
          <a:xfrm flipH="1">
            <a:off x="3090496" y="4881037"/>
            <a:ext cx="1239611" cy="514362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34" name="Google Shape;234;p10"/>
          <p:cNvGrpSpPr/>
          <p:nvPr/>
        </p:nvGrpSpPr>
        <p:grpSpPr>
          <a:xfrm>
            <a:off x="3879134" y="4526994"/>
            <a:ext cx="1535708" cy="512735"/>
            <a:chOff x="3879134" y="4526994"/>
            <a:chExt cx="1535708" cy="512735"/>
          </a:xfrm>
        </p:grpSpPr>
        <p:cxnSp>
          <p:nvCxnSpPr>
            <p:cNvPr id="235" name="Google Shape;235;p10"/>
            <p:cNvCxnSpPr/>
            <p:nvPr/>
          </p:nvCxnSpPr>
          <p:spPr>
            <a:xfrm>
              <a:off x="3879134" y="4773706"/>
              <a:ext cx="963443" cy="266023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6" name="Google Shape;236;p10"/>
            <p:cNvCxnSpPr/>
            <p:nvPr/>
          </p:nvCxnSpPr>
          <p:spPr>
            <a:xfrm flipH="1" rot="10800000">
              <a:off x="4842577" y="4770127"/>
              <a:ext cx="569981" cy="269602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4439377" y="4526994"/>
              <a:ext cx="975465" cy="233265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8" name="Google Shape;238;p10"/>
            <p:cNvCxnSpPr/>
            <p:nvPr/>
          </p:nvCxnSpPr>
          <p:spPr>
            <a:xfrm flipH="1">
              <a:off x="3893095" y="4533974"/>
              <a:ext cx="546282" cy="232752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9" name="Google Shape;239;p10"/>
          <p:cNvSpPr txBox="1"/>
          <p:nvPr/>
        </p:nvSpPr>
        <p:spPr>
          <a:xfrm>
            <a:off x="1124093" y="4928783"/>
            <a:ext cx="211147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Vùng chuột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cảm ứng</a:t>
            </a:r>
            <a:endParaRPr b="1"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0"/>
          <p:cNvCxnSpPr/>
          <p:nvPr/>
        </p:nvCxnSpPr>
        <p:spPr>
          <a:xfrm flipH="1" rot="10800000">
            <a:off x="6893169" y="2364618"/>
            <a:ext cx="2197074" cy="83524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1" name="Google Shape;241;p10"/>
          <p:cNvCxnSpPr/>
          <p:nvPr/>
        </p:nvCxnSpPr>
        <p:spPr>
          <a:xfrm rot="10800000">
            <a:off x="2594919" y="3149105"/>
            <a:ext cx="2099826" cy="1098419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2" name="Google Shape;242;p10"/>
          <p:cNvCxnSpPr/>
          <p:nvPr/>
        </p:nvCxnSpPr>
        <p:spPr>
          <a:xfrm>
            <a:off x="7591689" y="4953338"/>
            <a:ext cx="1494934" cy="6183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1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249" name="Google Shape;249;p11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0" name="Google Shape;25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1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252" name="Google Shape;252;p11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55" name="Google Shape;255;p11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2299447" y="2043953"/>
            <a:ext cx="7678271" cy="437091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703870" y="1776802"/>
            <a:ext cx="2864554" cy="575528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2501153" y="2477129"/>
            <a:ext cx="70462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9" name="Google Shape;259;p11"/>
          <p:cNvGraphicFramePr/>
          <p:nvPr/>
        </p:nvGraphicFramePr>
        <p:xfrm>
          <a:off x="2635624" y="32561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{352EC853-AA67-4DF2-AB95-2AE38C36F30D}</a:tableStyleId>
              </a:tblPr>
              <a:tblGrid>
                <a:gridCol w="3496225"/>
                <a:gridCol w="3496225"/>
              </a:tblGrid>
              <a:tr h="512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MÁY TÍNH ĐỂ BÀN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MÁY TÍNH XÁCH TAY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2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Chuột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Vùng cảm ứng chuột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427291" y="1208496"/>
            <a:ext cx="11419567" cy="53658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66" name="Google Shape;266;p12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67" name="Google Shape;26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2"/>
          <p:cNvGrpSpPr/>
          <p:nvPr/>
        </p:nvGrpSpPr>
        <p:grpSpPr>
          <a:xfrm>
            <a:off x="1030601" y="1383308"/>
            <a:ext cx="7026860" cy="584775"/>
            <a:chOff x="712076" y="1405392"/>
            <a:chExt cx="7026860" cy="584775"/>
          </a:xfrm>
        </p:grpSpPr>
        <p:grpSp>
          <p:nvGrpSpPr>
            <p:cNvPr id="269" name="Google Shape;269;p12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70" name="Google Shape;270;p12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2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2" name="Google Shape;272;p12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12"/>
          <p:cNvSpPr/>
          <p:nvPr/>
        </p:nvSpPr>
        <p:spPr>
          <a:xfrm>
            <a:off x="1537727" y="2508908"/>
            <a:ext cx="9354391" cy="292641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Máy tính để bàn và máy tính xách tay đều có </a:t>
            </a:r>
            <a:r>
              <a:rPr b="1" lang="en-US" sz="2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bốn thành phần cơ bản </a:t>
            </a: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là: </a:t>
            </a:r>
            <a:r>
              <a:rPr b="1" i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thân máy, màn hình, bàn phím và chuột máy tính </a:t>
            </a: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b="1" i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vùng cảm ứng chuột</a:t>
            </a: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3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9" name="Google Shape;279;p13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0" name="Google Shape;28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3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3"/>
          <p:cNvGrpSpPr/>
          <p:nvPr/>
        </p:nvGrpSpPr>
        <p:grpSpPr>
          <a:xfrm>
            <a:off x="882684" y="1390706"/>
            <a:ext cx="8330678" cy="584775"/>
            <a:chOff x="712076" y="1405392"/>
            <a:chExt cx="8330678" cy="584775"/>
          </a:xfrm>
        </p:grpSpPr>
        <p:grpSp>
          <p:nvGrpSpPr>
            <p:cNvPr id="283" name="Google Shape;283;p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4" name="Google Shape;284;p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86" name="Google Shape;286;p13"/>
            <p:cNvSpPr txBox="1"/>
            <p:nvPr/>
          </p:nvSpPr>
          <p:spPr>
            <a:xfrm>
              <a:off x="1219202" y="1459948"/>
              <a:ext cx="78235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b="1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 b="0" l="0" r="0" t="7401"/>
          <a:stretch/>
        </p:blipFill>
        <p:spPr>
          <a:xfrm>
            <a:off x="823275" y="2765074"/>
            <a:ext cx="5904869" cy="325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5728" y="3092822"/>
            <a:ext cx="2724149" cy="2064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5312281" y="3231756"/>
            <a:ext cx="2836638" cy="204693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8318715" y="2636466"/>
            <a:ext cx="2351438" cy="825191"/>
          </a:xfrm>
          <a:prstGeom prst="wedgeEllipseCallout">
            <a:avLst>
              <a:gd fmla="val -73573" name="adj1"/>
              <a:gd fmla="val 50917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Đây là gì?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3"/>
          <p:cNvCxnSpPr/>
          <p:nvPr/>
        </p:nvCxnSpPr>
        <p:spPr>
          <a:xfrm flipH="1" rot="10800000">
            <a:off x="6874515" y="2575545"/>
            <a:ext cx="594320" cy="99653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2" name="Google Shape;292;p13"/>
          <p:cNvSpPr txBox="1"/>
          <p:nvPr/>
        </p:nvSpPr>
        <p:spPr>
          <a:xfrm>
            <a:off x="7095575" y="2173554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b="1"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7969195" y="2842535"/>
            <a:ext cx="3798450" cy="2858237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và cho biết: thân máy, bàn phím, chuột, màn hình và loa có chức năng gì?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3865174" y="232761"/>
            <a:ext cx="4353220" cy="59508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TRÒ CHƠI</a:t>
            </a:r>
            <a:endParaRPr b="1" sz="3200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142997" y="2514600"/>
            <a:ext cx="1734671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1116104" y="4114997"/>
            <a:ext cx="1761564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116104" y="3321522"/>
            <a:ext cx="1761564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1116104" y="4902087"/>
            <a:ext cx="1761564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114354" y="2492189"/>
            <a:ext cx="5871887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Giúp điều khiển máy tính …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5087461" y="4065692"/>
            <a:ext cx="5893527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Gửi các tín hiệu vào máy tính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5087461" y="3299111"/>
            <a:ext cx="5893527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Để phát âm thanh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5087461" y="4879676"/>
            <a:ext cx="5893527" cy="46166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Nơi hiển thị kết quả làm việc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4"/>
          <p:cNvCxnSpPr>
            <a:stCxn id="300" idx="3"/>
          </p:cNvCxnSpPr>
          <p:nvPr/>
        </p:nvCxnSpPr>
        <p:spPr>
          <a:xfrm>
            <a:off x="2877668" y="2745432"/>
            <a:ext cx="2209800" cy="16113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p14"/>
          <p:cNvCxnSpPr/>
          <p:nvPr/>
        </p:nvCxnSpPr>
        <p:spPr>
          <a:xfrm flipH="1" rot="10800000">
            <a:off x="2877667" y="2723021"/>
            <a:ext cx="2209794" cy="818854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0" name="Google Shape;310;p14"/>
          <p:cNvCxnSpPr/>
          <p:nvPr/>
        </p:nvCxnSpPr>
        <p:spPr>
          <a:xfrm>
            <a:off x="2880666" y="4356847"/>
            <a:ext cx="2206795" cy="776072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p14"/>
          <p:cNvCxnSpPr/>
          <p:nvPr/>
        </p:nvCxnSpPr>
        <p:spPr>
          <a:xfrm flipH="1" rot="10800000">
            <a:off x="2874670" y="3484198"/>
            <a:ext cx="2185898" cy="1627243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2" name="Google Shape;312;p14"/>
          <p:cNvSpPr txBox="1"/>
          <p:nvPr/>
        </p:nvSpPr>
        <p:spPr>
          <a:xfrm>
            <a:off x="12653682" y="1990165"/>
            <a:ext cx="24972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vào bàn phím, chuột… để xuất hiện liên kết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18" name="Google Shape;318;p1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19" name="Google Shape;31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5"/>
          <p:cNvSpPr/>
          <p:nvPr/>
        </p:nvSpPr>
        <p:spPr>
          <a:xfrm>
            <a:off x="346609" y="1146209"/>
            <a:ext cx="11582400" cy="54294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788555" y="1296577"/>
            <a:ext cx="7696210" cy="584775"/>
            <a:chOff x="712076" y="1405392"/>
            <a:chExt cx="7696210" cy="584775"/>
          </a:xfrm>
        </p:grpSpPr>
        <p:grpSp>
          <p:nvGrpSpPr>
            <p:cNvPr id="322" name="Google Shape;322;p1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23" name="Google Shape;323;p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5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325" name="Google Shape;325;p15"/>
            <p:cNvSpPr txBox="1"/>
            <p:nvPr/>
          </p:nvSpPr>
          <p:spPr>
            <a:xfrm>
              <a:off x="1219202" y="1459948"/>
              <a:ext cx="7189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5"/>
          <p:cNvSpPr/>
          <p:nvPr/>
        </p:nvSpPr>
        <p:spPr>
          <a:xfrm>
            <a:off x="802195" y="2003612"/>
            <a:ext cx="7230306" cy="43433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3225" lvl="0" marL="403225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Thân máy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xử lí các thông tin và điều khiển mọi hoạt động của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3225" lvl="0" marL="403225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Màn hình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là nơi hiển thị kết quả làm việc của máy tính.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 cảm ứng có thêm chức năng nhập thông tin vào.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3225" lvl="0" marL="403225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Bàn phím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nhập văn bản và gửi tín hiệu vào cho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3225" lvl="0" marL="403225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Chuột máy tính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giúp điều khiển máy tính thuận tiện hơn.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3225" lvl="0" marL="403225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phát âm thanh. 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1682" y="2913387"/>
            <a:ext cx="3688416" cy="210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/>
          <p:nvPr/>
        </p:nvSpPr>
        <p:spPr>
          <a:xfrm>
            <a:off x="8081682" y="3133164"/>
            <a:ext cx="995083" cy="176595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8903913" y="3271480"/>
            <a:ext cx="1627094" cy="107128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8916133" y="4481079"/>
            <a:ext cx="1760831" cy="53467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10578523" y="4451165"/>
            <a:ext cx="645008" cy="48711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10356805" y="3453346"/>
            <a:ext cx="1462474" cy="102773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16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39" name="Google Shape;339;p1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40" name="Google Shape;34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6"/>
          <p:cNvGrpSpPr/>
          <p:nvPr/>
        </p:nvGrpSpPr>
        <p:grpSpPr>
          <a:xfrm>
            <a:off x="1005516" y="1296577"/>
            <a:ext cx="6975563" cy="584775"/>
            <a:chOff x="712076" y="1405392"/>
            <a:chExt cx="6975563" cy="584775"/>
          </a:xfrm>
        </p:grpSpPr>
        <p:grpSp>
          <p:nvGrpSpPr>
            <p:cNvPr id="342" name="Google Shape;342;p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43" name="Google Shape;343;p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45" name="Google Shape;345;p16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9996" y="2231257"/>
            <a:ext cx="26193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9170" y="2974207"/>
            <a:ext cx="12477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6"/>
          <p:cNvSpPr txBox="1"/>
          <p:nvPr/>
        </p:nvSpPr>
        <p:spPr>
          <a:xfrm>
            <a:off x="2652072" y="5593757"/>
            <a:ext cx="19752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6725239" y="5519374"/>
            <a:ext cx="29322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/>
          <p:nvPr/>
        </p:nvSpPr>
        <p:spPr>
          <a:xfrm>
            <a:off x="414190" y="1102433"/>
            <a:ext cx="11255188" cy="5486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56" name="Google Shape;356;p1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57" name="Google Shape;35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17"/>
          <p:cNvGrpSpPr/>
          <p:nvPr/>
        </p:nvGrpSpPr>
        <p:grpSpPr>
          <a:xfrm>
            <a:off x="1005516" y="1189001"/>
            <a:ext cx="6975563" cy="584775"/>
            <a:chOff x="712076" y="1405392"/>
            <a:chExt cx="6975563" cy="584775"/>
          </a:xfrm>
        </p:grpSpPr>
        <p:grpSp>
          <p:nvGrpSpPr>
            <p:cNvPr id="359" name="Google Shape;359;p1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60" name="Google Shape;360;p1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62" name="Google Shape;362;p17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17"/>
          <p:cNvSpPr/>
          <p:nvPr/>
        </p:nvSpPr>
        <p:spPr>
          <a:xfrm>
            <a:off x="780367" y="2119323"/>
            <a:ext cx="4988859" cy="433899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1933180" y="1845075"/>
            <a:ext cx="2683237" cy="502457"/>
          </a:xfrm>
          <a:prstGeom prst="ellipse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 chẵn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6282100" y="2149945"/>
            <a:ext cx="5062860" cy="427774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7610807" y="1894449"/>
            <a:ext cx="2445135" cy="505505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 lẻ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9291" y="1957806"/>
            <a:ext cx="1792747" cy="14174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807261" y="4253670"/>
            <a:ext cx="4907739" cy="20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indent="-228600" lvl="0" marL="511175" marR="0" rtl="0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thành phần của máy tính bảng.</a:t>
            </a:r>
            <a:endParaRPr/>
          </a:p>
          <a:p>
            <a:pPr indent="-228600" lvl="0" marL="511175" marR="0" rtl="0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sánh các thành phần đó với các thành phần của máy tính để bàn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6635" y="2419191"/>
            <a:ext cx="1416325" cy="18127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 txBox="1"/>
          <p:nvPr/>
        </p:nvSpPr>
        <p:spPr>
          <a:xfrm>
            <a:off x="6308994" y="4245410"/>
            <a:ext cx="4945177" cy="20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indent="-228600" lvl="0" marL="511175" marR="0" rtl="0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thành phần của điện thoại thông minh.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11175" marR="0" rtl="0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sánh các thành phần đó với các thành phần của máy tính để bàn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8821" y="2454745"/>
            <a:ext cx="885264" cy="176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78" name="Google Shape;378;p18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79" name="Google Shape;37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8"/>
          <p:cNvGrpSpPr/>
          <p:nvPr/>
        </p:nvGrpSpPr>
        <p:grpSpPr>
          <a:xfrm>
            <a:off x="1139986" y="1323471"/>
            <a:ext cx="6975563" cy="584775"/>
            <a:chOff x="712076" y="1405392"/>
            <a:chExt cx="6975563" cy="584775"/>
          </a:xfrm>
        </p:grpSpPr>
        <p:grpSp>
          <p:nvGrpSpPr>
            <p:cNvPr id="381" name="Google Shape;381;p1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82" name="Google Shape;382;p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84" name="Google Shape;384;p18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8"/>
          <p:cNvSpPr/>
          <p:nvPr/>
        </p:nvSpPr>
        <p:spPr>
          <a:xfrm>
            <a:off x="1537728" y="2508908"/>
            <a:ext cx="9018214" cy="292641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Máy tính bảng và điện thoại thông minh có các thành phần với chức năng giống những thành phần cơ bản của máy tính. 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4344" l="0" r="0" t="0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9376" y="457200"/>
            <a:ext cx="5768789" cy="39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9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392" name="Google Shape;392;p19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393" name="Google Shape;39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19"/>
          <p:cNvPicPr preferRelativeResize="0"/>
          <p:nvPr/>
        </p:nvPicPr>
        <p:blipFill rotWithShape="1">
          <a:blip r:embed="rId4">
            <a:alphaModFix/>
          </a:blip>
          <a:srcRect b="0" l="444" r="0" t="0"/>
          <a:stretch/>
        </p:blipFill>
        <p:spPr>
          <a:xfrm>
            <a:off x="1775012" y="2910556"/>
            <a:ext cx="8404412" cy="3732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19"/>
          <p:cNvGrpSpPr/>
          <p:nvPr/>
        </p:nvGrpSpPr>
        <p:grpSpPr>
          <a:xfrm>
            <a:off x="1764491" y="1400273"/>
            <a:ext cx="8293908" cy="1443048"/>
            <a:chOff x="1764491" y="1400273"/>
            <a:chExt cx="8293908" cy="1443048"/>
          </a:xfrm>
        </p:grpSpPr>
        <p:pic>
          <p:nvPicPr>
            <p:cNvPr id="396" name="Google Shape;39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4491" y="1631349"/>
              <a:ext cx="1095090" cy="100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9"/>
            <p:cNvSpPr/>
            <p:nvPr/>
          </p:nvSpPr>
          <p:spPr>
            <a:xfrm>
              <a:off x="2873028" y="1400273"/>
              <a:ext cx="7185371" cy="1443048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 hãy chỉ ra các cặp tương ứng của thành phần máy tính với hình ảnh của nó ở bảng bên.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9"/>
          <p:cNvSpPr txBox="1"/>
          <p:nvPr/>
        </p:nvSpPr>
        <p:spPr>
          <a:xfrm>
            <a:off x="5630006" y="56150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7945056" y="5615046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5630006" y="423509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7945056" y="42334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408" name="Google Shape;408;p20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409" name="Google Shape;40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20"/>
          <p:cNvSpPr txBox="1"/>
          <p:nvPr/>
        </p:nvSpPr>
        <p:spPr>
          <a:xfrm>
            <a:off x="656173" y="5298845"/>
            <a:ext cx="20182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3002012" y="5339789"/>
            <a:ext cx="3000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6043776" y="5324960"/>
            <a:ext cx="22509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9110779" y="5309543"/>
            <a:ext cx="25074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968991" y="1496547"/>
            <a:ext cx="10249469" cy="716417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gọi tên loại máy tính ở các hình 5.4a, 5.4b, 5.4c, 5.4d.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17" y="2825090"/>
            <a:ext cx="10651465" cy="251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421" name="Google Shape;421;p21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b="1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2" name="Google Shape;42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3" name="Google Shape;4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3494" y="1119119"/>
            <a:ext cx="7395241" cy="552151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1"/>
          <p:cNvSpPr/>
          <p:nvPr/>
        </p:nvSpPr>
        <p:spPr>
          <a:xfrm>
            <a:off x="216924" y="1883391"/>
            <a:ext cx="4150357" cy="42659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hãy trao đổi với bạn, chỉ ra các bộ ba tương ứng với nhau giữa chức năng - hình ảnh - tên gọi ở bảng dưới đây. 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 dụ: A – 1 – a là sai,      A – 3 – d là đúng.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1694328" y="1290916"/>
            <a:ext cx="8821271" cy="52043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3455040" y="2030197"/>
            <a:ext cx="52998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TRÒ CHƠI: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TRUYỀN HOA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2520218" y="3094380"/>
            <a:ext cx="7169489" cy="2169789"/>
          </a:xfrm>
          <a:prstGeom prst="horizontalScroll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 kể tên một số loại đồ dùng có thể xử lí thông tin trong gia đình em.</a:t>
            </a:r>
            <a:endParaRPr b="1" sz="2800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22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434" name="Google Shape;434;p22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b="1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5" name="Google Shape;43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/>
          <p:nvPr/>
        </p:nvSpPr>
        <p:spPr>
          <a:xfrm>
            <a:off x="3933487" y="155474"/>
            <a:ext cx="4353220" cy="64535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91" y="1796674"/>
            <a:ext cx="2299243" cy="32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3"/>
          <p:cNvSpPr/>
          <p:nvPr/>
        </p:nvSpPr>
        <p:spPr>
          <a:xfrm>
            <a:off x="2797794" y="1984934"/>
            <a:ext cx="8570792" cy="4006433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 loại máy tính: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để bàn, xách tay, bảng và điện thoại thông minh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thường có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bốn thành phần cơ bản là thân máy, màn hình, bàn phím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chuột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Bàn phím, chuột, màn hình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giúp sử dụng máy tính dễ dàng và hiệu quả.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968188" y="1501253"/>
            <a:ext cx="10327341" cy="46117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865174" y="334359"/>
            <a:ext cx="4353220" cy="59508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ÔN BÀI CŨ</a:t>
            </a:r>
            <a:endParaRPr b="1" i="0" sz="3200" u="none" cap="none" strike="noStrike">
              <a:solidFill>
                <a:srgbClr val="4171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022764" y="1870364"/>
            <a:ext cx="9005454" cy="3315785"/>
          </a:xfrm>
          <a:prstGeom prst="cloudCallout">
            <a:avLst>
              <a:gd fmla="val -36925" name="adj1"/>
              <a:gd fmla="val -1924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kể tên một loại máy xử lý thông tin mà em biết?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5575" y="319315"/>
            <a:ext cx="11825754" cy="61830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ó nên để điều hòa một chiều ở 30 độ C? - VnExpress" id="105" name="Google Shape;105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743748" y="478758"/>
            <a:ext cx="3531795" cy="2454816"/>
            <a:chOff x="743748" y="519099"/>
            <a:chExt cx="3531795" cy="2454816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3748" y="519099"/>
              <a:ext cx="3531795" cy="2112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 txBox="1"/>
            <p:nvPr/>
          </p:nvSpPr>
          <p:spPr>
            <a:xfrm>
              <a:off x="1926793" y="2573805"/>
              <a:ext cx="1165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5512494" y="501413"/>
            <a:ext cx="1340432" cy="2458038"/>
            <a:chOff x="5512494" y="608989"/>
            <a:chExt cx="1340432" cy="2458038"/>
          </a:xfrm>
        </p:grpSpPr>
        <p:pic>
          <p:nvPicPr>
            <p:cNvPr descr="Điện Thoại Oppo A3s 16GB Tím Đen CPH1803 Giá Rẻ" id="110" name="Google Shape;110;p3"/>
            <p:cNvPicPr preferRelativeResize="0"/>
            <p:nvPr/>
          </p:nvPicPr>
          <p:blipFill rotWithShape="1">
            <a:blip r:embed="rId4">
              <a:alphaModFix/>
            </a:blip>
            <a:srcRect b="0" l="22017" r="19608" t="0"/>
            <a:stretch/>
          </p:blipFill>
          <p:spPr>
            <a:xfrm>
              <a:off x="5585773" y="608989"/>
              <a:ext cx="1164650" cy="1995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 txBox="1"/>
            <p:nvPr/>
          </p:nvSpPr>
          <p:spPr>
            <a:xfrm>
              <a:off x="5512494" y="2666917"/>
              <a:ext cx="13404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Điện thoại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8187225" y="608989"/>
            <a:ext cx="2706589" cy="2395313"/>
            <a:chOff x="8187225" y="608989"/>
            <a:chExt cx="2706589" cy="2395313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87225" y="608989"/>
              <a:ext cx="2706589" cy="188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 txBox="1"/>
            <p:nvPr/>
          </p:nvSpPr>
          <p:spPr>
            <a:xfrm>
              <a:off x="8721313" y="2604192"/>
              <a:ext cx="18069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 bảng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460375" y="3407287"/>
            <a:ext cx="2403663" cy="2768818"/>
            <a:chOff x="460375" y="3407287"/>
            <a:chExt cx="2403663" cy="2768818"/>
          </a:xfrm>
        </p:grpSpPr>
        <p:pic>
          <p:nvPicPr>
            <p:cNvPr descr="Nồi Cơm Điện Tử Toshiba RC-18DH1NV 1.8 Lít Giá Rẻ" id="116" name="Google Shape;116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0375" y="3407287"/>
              <a:ext cx="2403663" cy="2329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 txBox="1"/>
            <p:nvPr/>
          </p:nvSpPr>
          <p:spPr>
            <a:xfrm>
              <a:off x="636561" y="5775995"/>
              <a:ext cx="2020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Nồi cơm điện tử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3457496" y="3284305"/>
            <a:ext cx="3655998" cy="2914934"/>
            <a:chOff x="3363367" y="3324646"/>
            <a:chExt cx="3655998" cy="2914934"/>
          </a:xfrm>
        </p:grpSpPr>
        <p:pic>
          <p:nvPicPr>
            <p:cNvPr id="119" name="Google Shape;119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63367" y="3324646"/>
              <a:ext cx="3655998" cy="24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4373582" y="5839470"/>
              <a:ext cx="1212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Điều hòa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7803736" y="3243964"/>
            <a:ext cx="3868311" cy="3065216"/>
            <a:chOff x="7803736" y="3243964"/>
            <a:chExt cx="3868311" cy="3065216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8">
              <a:alphaModFix/>
            </a:blip>
            <a:srcRect b="3288" l="3457" r="3928" t="0"/>
            <a:stretch/>
          </p:blipFill>
          <p:spPr>
            <a:xfrm>
              <a:off x="7803736" y="3243964"/>
              <a:ext cx="3868311" cy="2635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8936465" y="5909070"/>
              <a:ext cx="13532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Lò vi sóng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1035424" y="981635"/>
            <a:ext cx="10098741" cy="5144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fmla="val -36925" name="adj1"/>
              <a:gd fmla="val -1924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biết gì về máy tính?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14344" l="0" r="0" t="0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5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LÀM QUEN VỚI MÁY TÍNH</a:t>
            </a:r>
            <a:endParaRPr b="1" sz="3600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4053884" y="1251355"/>
            <a:ext cx="4842992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b="1" sz="4700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039036" y="1048869"/>
            <a:ext cx="1096582" cy="112763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45" name="Google Shape;145;p6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b="1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6" name="Google Shape;14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6"/>
          <p:cNvSpPr/>
          <p:nvPr/>
        </p:nvSpPr>
        <p:spPr>
          <a:xfrm>
            <a:off x="407961" y="1290916"/>
            <a:ext cx="11451101" cy="52043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711" y="1565720"/>
            <a:ext cx="3717409" cy="263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2339" y="3134390"/>
            <a:ext cx="3436898" cy="31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2851" y="1467713"/>
            <a:ext cx="3225931" cy="283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6048" y="3716718"/>
            <a:ext cx="2288211" cy="260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59" name="Google Shape;159;p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0" name="Google Shape;16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7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2643516" y="4847880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7401"/>
          <a:stretch/>
        </p:blipFill>
        <p:spPr>
          <a:xfrm>
            <a:off x="942677" y="1872120"/>
            <a:ext cx="5366684" cy="295703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4256" y="1852434"/>
            <a:ext cx="4406167" cy="295909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7"/>
          <p:cNvSpPr txBox="1"/>
          <p:nvPr/>
        </p:nvSpPr>
        <p:spPr>
          <a:xfrm>
            <a:off x="7784613" y="4819744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007187" y="5214003"/>
            <a:ext cx="10410091" cy="1441055"/>
          </a:xfrm>
          <a:prstGeom prst="cloudCallout">
            <a:avLst>
              <a:gd fmla="val -36925" name="adj1"/>
              <a:gd fmla="val -1924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máy tính để bàn và máy tính xách tay rồi hoàn thiện phiếu học tập.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8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177" name="Google Shape;177;p8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8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3" name="Google Shape;183;p8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>
            <a:off x="3179298" y="1876497"/>
            <a:ext cx="5908433" cy="453815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703869" y="1679545"/>
            <a:ext cx="2999257" cy="71312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305907" y="2477129"/>
            <a:ext cx="56748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</a:t>
            </a:r>
            <a:endParaRPr b="1"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p8"/>
          <p:cNvGraphicFramePr/>
          <p:nvPr/>
        </p:nvGraphicFramePr>
        <p:xfrm>
          <a:off x="3305906" y="32138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{352EC853-AA67-4DF2-AB95-2AE38C36F30D}</a:tableStyleId>
              </a:tblPr>
              <a:tblGrid>
                <a:gridCol w="2841675"/>
                <a:gridCol w="2841675"/>
              </a:tblGrid>
              <a:tr h="499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MÁY TÍNH ĐỂ BÀN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MÁY TÍNH XÁCH TAY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3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Các thành phần cơ bản: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Các thành phần cơ bản: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7401"/>
          <a:stretch/>
        </p:blipFill>
        <p:spPr>
          <a:xfrm>
            <a:off x="411569" y="2630654"/>
            <a:ext cx="2767729" cy="164592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7731" y="2574381"/>
            <a:ext cx="2658793" cy="178487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8"/>
          <p:cNvSpPr txBox="1"/>
          <p:nvPr/>
        </p:nvSpPr>
        <p:spPr>
          <a:xfrm>
            <a:off x="878847" y="4350218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9378189" y="4395525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2022-01-16T07:26:14Z</dcterms:created>
  <dc:creator>Admin</dc:creator>
</cp:coreProperties>
</file>