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24" r:id="rId2"/>
  </p:sldMasterIdLst>
  <p:notesMasterIdLst>
    <p:notesMasterId r:id="rId13"/>
  </p:notesMasterIdLst>
  <p:sldIdLst>
    <p:sldId id="263" r:id="rId3"/>
    <p:sldId id="283" r:id="rId4"/>
    <p:sldId id="284" r:id="rId5"/>
    <p:sldId id="387" r:id="rId6"/>
    <p:sldId id="306" r:id="rId7"/>
    <p:sldId id="372" r:id="rId8"/>
    <p:sldId id="336" r:id="rId9"/>
    <p:sldId id="331" r:id="rId10"/>
    <p:sldId id="383" r:id="rId11"/>
    <p:sldId id="388" r:id="rId12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hần 3 - Cuộc sống trực tuyến" id="{62BBD8A1-93A1-4716-890A-20E78BCDF832}">
          <p14:sldIdLst>
            <p14:sldId id="263"/>
            <p14:sldId id="283"/>
            <p14:sldId id="284"/>
            <p14:sldId id="387"/>
            <p14:sldId id="306"/>
            <p14:sldId id="372"/>
            <p14:sldId id="336"/>
            <p14:sldId id="331"/>
            <p14:sldId id="383"/>
            <p14:sldId id="388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0C0C"/>
    <a:srgbClr val="005DBA"/>
    <a:srgbClr val="EA7E7E"/>
    <a:srgbClr val="33A3DC"/>
    <a:srgbClr val="353535"/>
    <a:srgbClr val="23A5BB"/>
    <a:srgbClr val="67B458"/>
    <a:srgbClr val="FF9830"/>
    <a:srgbClr val="3ECFA0"/>
    <a:srgbClr val="4BD8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434" autoAdjust="0"/>
  </p:normalViewPr>
  <p:slideViewPr>
    <p:cSldViewPr snapToGrid="0">
      <p:cViewPr varScale="1">
        <p:scale>
          <a:sx n="66" d="100"/>
          <a:sy n="66" d="100"/>
        </p:scale>
        <p:origin x="-774" y="-78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FCE5D-CA8F-4F64-970C-1893990B6229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92DDC-5723-4348-B74C-D46FE223E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5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B92DDC-5723-4348-B74C-D46FE223E6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1183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3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ủ Đề - Mục tiêu chủ đ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4" cstate="screen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647882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8_Tiêu Đề Bài 1-Quyển 3-Inter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59" y="-15913"/>
            <a:ext cx="1943100" cy="20570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325088" y="115342"/>
            <a:ext cx="1502698" cy="21187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454036" y="4523280"/>
            <a:ext cx="2373750" cy="19012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0976" y="5023060"/>
            <a:ext cx="1232666" cy="123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57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- Phan 2-Chủ đề A-Bài 1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28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UTM Duepuntozero" panose="02040603050506020204" pitchFamily="18" charset="0"/>
              </a:rPr>
              <a:t>Chủ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đề</a:t>
            </a:r>
            <a:r>
              <a:rPr lang="en-US" baseline="0" dirty="0">
                <a:latin typeface="UTM Duepuntozero" panose="02040603050506020204" pitchFamily="18" charset="0"/>
              </a:rPr>
              <a:t> B</a:t>
            </a:r>
            <a:r>
              <a:rPr lang="en-US" dirty="0">
                <a:latin typeface="UTM Duepuntozero" panose="02040603050506020204" pitchFamily="18" charset="0"/>
              </a:rPr>
              <a:t>. </a:t>
            </a:r>
            <a:r>
              <a:rPr lang="en-US" dirty="0" err="1">
                <a:latin typeface="UTM Duepuntozero" panose="02040603050506020204" pitchFamily="18" charset="0"/>
              </a:rPr>
              <a:t>Công</a:t>
            </a:r>
            <a:r>
              <a:rPr lang="en-US" dirty="0">
                <a:latin typeface="UTM Duepuntozero" panose="02040603050506020204" pitchFamily="18" charset="0"/>
              </a:rPr>
              <a:t> </a:t>
            </a:r>
            <a:r>
              <a:rPr lang="en-US" dirty="0" err="1">
                <a:latin typeface="UTM Duepuntozero" panose="02040603050506020204" pitchFamily="18" charset="0"/>
              </a:rPr>
              <a:t>dân</a:t>
            </a:r>
            <a:r>
              <a:rPr lang="en-US" dirty="0">
                <a:latin typeface="UTM Duepuntozero" panose="02040603050506020204" pitchFamily="18" charset="0"/>
              </a:rPr>
              <a:t> </a:t>
            </a:r>
            <a:r>
              <a:rPr lang="en-US" dirty="0" err="1">
                <a:latin typeface="UTM Duepuntozero" panose="02040603050506020204" pitchFamily="18" charset="0"/>
              </a:rPr>
              <a:t>số</a:t>
            </a:r>
            <a:endParaRPr lang="en-US" dirty="0">
              <a:latin typeface="UTM Duepuntozero" panose="02040603050506020204" pitchFamily="18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7878960" y="198198"/>
            <a:ext cx="4313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>
              <a:spcBef>
                <a:spcPts val="600"/>
              </a:spcBef>
              <a:spcAft>
                <a:spcPts val="600"/>
              </a:spcAft>
              <a:tabLst>
                <a:tab pos="4749165" algn="l"/>
              </a:tabLst>
            </a:pP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1: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Tớ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chú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ý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những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gì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“online”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86975" y="5597612"/>
            <a:ext cx="1600200" cy="8252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818" y="5265259"/>
            <a:ext cx="2335746" cy="148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873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-Bài 8- Phan 2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385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UTM Duepuntozero" panose="02040603050506020204" pitchFamily="18" charset="0"/>
              </a:rPr>
              <a:t>Chủ</a:t>
            </a:r>
            <a:r>
              <a:rPr lang="en-US" baseline="0">
                <a:latin typeface="UTM Duepuntozero" panose="02040603050506020204" pitchFamily="18" charset="0"/>
              </a:rPr>
              <a:t> đề A</a:t>
            </a:r>
            <a:r>
              <a:rPr lang="en-US">
                <a:latin typeface="UTM Duepuntozero" panose="02040603050506020204" pitchFamily="18" charset="0"/>
              </a:rPr>
              <a:t>. Internet và truyền thông số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5908151" y="161842"/>
            <a:ext cx="5402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 dirty="0" err="1"/>
              <a:t>Bài</a:t>
            </a:r>
            <a:r>
              <a:rPr lang="en-US" baseline="0" dirty="0"/>
              <a:t> 2</a:t>
            </a:r>
            <a:r>
              <a:rPr lang="vi-VN" dirty="0"/>
              <a:t>. Tớ liên lạc được với mọi người ở khắp mọi nơi trên thế giới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0139" y="5094603"/>
            <a:ext cx="2600794" cy="16933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77425" y="5425844"/>
            <a:ext cx="1943100" cy="1030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235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ủ Đề - Mục tiêu chủ đ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4" cstate="screen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44513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8_Tiêu Đề Bài 1-Quyển 3-Inter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59" y="-15913"/>
            <a:ext cx="1943100" cy="20570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325088" y="115342"/>
            <a:ext cx="1502698" cy="21187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454036" y="4523280"/>
            <a:ext cx="2373750" cy="19012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0976" y="5023060"/>
            <a:ext cx="1232666" cy="123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265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- Phan 2-Chủ đề A-Bài 1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28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UTM Duepuntozero" panose="02040603050506020204" pitchFamily="18" charset="0"/>
              </a:rPr>
              <a:t>Chủ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đề</a:t>
            </a:r>
            <a:r>
              <a:rPr lang="en-US" baseline="0" dirty="0">
                <a:latin typeface="UTM Duepuntozero" panose="02040603050506020204" pitchFamily="18" charset="0"/>
              </a:rPr>
              <a:t> B. </a:t>
            </a:r>
            <a:r>
              <a:rPr lang="en-US" baseline="0" dirty="0" err="1">
                <a:latin typeface="UTM Duepuntozero" panose="02040603050506020204" pitchFamily="18" charset="0"/>
              </a:rPr>
              <a:t>Công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dân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số</a:t>
            </a:r>
            <a:endParaRPr lang="en-US" dirty="0">
              <a:latin typeface="UTM Duepuntozero" panose="02040603050506020204" pitchFamily="18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142943" y="161842"/>
            <a:ext cx="4049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 b="1" dirty="0" err="1"/>
              <a:t>Bài</a:t>
            </a:r>
            <a:r>
              <a:rPr lang="en-US" b="1" dirty="0"/>
              <a:t> </a:t>
            </a:r>
            <a:r>
              <a:rPr lang="en-GB" b="1" dirty="0"/>
              <a:t>1: </a:t>
            </a:r>
            <a:r>
              <a:rPr lang="en-GB" b="1" dirty="0" err="1"/>
              <a:t>Tớ</a:t>
            </a:r>
            <a:r>
              <a:rPr lang="en-GB" b="1" dirty="0"/>
              <a:t> </a:t>
            </a:r>
            <a:r>
              <a:rPr lang="en-GB" b="1" dirty="0" err="1"/>
              <a:t>cần</a:t>
            </a:r>
            <a:r>
              <a:rPr lang="en-GB" b="1" dirty="0"/>
              <a:t> </a:t>
            </a:r>
            <a:r>
              <a:rPr lang="en-GB" b="1" dirty="0" err="1"/>
              <a:t>chú</a:t>
            </a:r>
            <a:r>
              <a:rPr lang="en-GB" b="1" dirty="0"/>
              <a:t> ý </a:t>
            </a:r>
            <a:r>
              <a:rPr lang="en-GB" b="1" dirty="0" err="1"/>
              <a:t>những</a:t>
            </a:r>
            <a:r>
              <a:rPr lang="en-GB" b="1" dirty="0"/>
              <a:t> </a:t>
            </a:r>
            <a:r>
              <a:rPr lang="en-GB" b="1" dirty="0" err="1"/>
              <a:t>gì</a:t>
            </a:r>
            <a:r>
              <a:rPr lang="en-GB" b="1" dirty="0"/>
              <a:t> </a:t>
            </a:r>
            <a:r>
              <a:rPr lang="en-GB" b="1" dirty="0" err="1"/>
              <a:t>khi</a:t>
            </a:r>
            <a:r>
              <a:rPr lang="en-GB" b="1" dirty="0"/>
              <a:t> “online”</a:t>
            </a:r>
            <a:endParaRPr lang="vi-VN" b="1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86975" y="5597612"/>
            <a:ext cx="1600200" cy="8252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818" y="5265259"/>
            <a:ext cx="2335746" cy="148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531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-Bài 8- Phan 2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385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UTM Duepuntozero" panose="02040603050506020204" pitchFamily="18" charset="0"/>
              </a:rPr>
              <a:t>Chủ</a:t>
            </a:r>
            <a:r>
              <a:rPr lang="en-US" baseline="0">
                <a:latin typeface="UTM Duepuntozero" panose="02040603050506020204" pitchFamily="18" charset="0"/>
              </a:rPr>
              <a:t> đề A</a:t>
            </a:r>
            <a:r>
              <a:rPr lang="en-US">
                <a:latin typeface="UTM Duepuntozero" panose="02040603050506020204" pitchFamily="18" charset="0"/>
              </a:rPr>
              <a:t>. Internet và truyền thông số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162675" y="161842"/>
            <a:ext cx="5402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/>
              <a:t>Bài</a:t>
            </a:r>
            <a:r>
              <a:rPr lang="en-US" baseline="0"/>
              <a:t> 2</a:t>
            </a:r>
            <a:r>
              <a:rPr lang="vi-VN"/>
              <a:t>. Tớ liên lạc được với mọi người ở khắp mọi nơi trên thế giới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0139" y="5094603"/>
            <a:ext cx="2600794" cy="16933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77425" y="5425844"/>
            <a:ext cx="1943100" cy="1030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358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Báo hiệu Bài tậ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1000" y="1044000"/>
            <a:ext cx="7470001" cy="477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7025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72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3" r:id="rId1"/>
    <p:sldLayoutId id="2147483702" r:id="rId2"/>
    <p:sldLayoutId id="2147483719" r:id="rId3"/>
    <p:sldLayoutId id="2147483720" r:id="rId4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2400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>
                <a:solidFill>
                  <a:srgbClr val="099BDD"/>
                </a:solidFill>
                <a:latin typeface="UTM Duepuntozero"/>
              </a:rPr>
              <a:t>CUỘC SỐNG TRỰC TUYẾN</a:t>
            </a:r>
            <a:endParaRPr lang="en-US" sz="4000">
              <a:latin typeface="UTM Duepuntozero" panose="02040603050506020204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latin typeface="UTM Duepuntozero" panose="02040603050506020204" pitchFamily="18" charset="0"/>
              </a:rPr>
              <a:t>CHỦ ĐỀ B. CÔNG DÂN SỐ</a:t>
            </a:r>
          </a:p>
        </p:txBody>
      </p:sp>
    </p:spTree>
    <p:extLst>
      <p:ext uri="{BB962C8B-B14F-4D97-AF65-F5344CB8AC3E}">
        <p14:creationId xmlns:p14="http://schemas.microsoft.com/office/powerpoint/2010/main" val="2981968600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2A537B67-9350-3656-24E9-A83AE46781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5A2C537-73A0-BC43-C42E-8E6587105169}"/>
              </a:ext>
            </a:extLst>
          </p:cNvPr>
          <p:cNvSpPr txBox="1"/>
          <p:nvPr/>
        </p:nvSpPr>
        <p:spPr>
          <a:xfrm>
            <a:off x="633683" y="795485"/>
            <a:ext cx="10765837" cy="6469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 fontAlgn="base"/>
            <a:r>
              <a:rPr lang="en-US" sz="32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2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32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2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32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16A9621-8C88-7794-467E-7035EF2391A8}"/>
              </a:ext>
            </a:extLst>
          </p:cNvPr>
          <p:cNvSpPr txBox="1"/>
          <p:nvPr/>
        </p:nvSpPr>
        <p:spPr>
          <a:xfrm>
            <a:off x="323802" y="1374367"/>
            <a:ext cx="11385597" cy="530683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fontAlgn="base">
              <a:lnSpc>
                <a:spcPct val="107000"/>
              </a:lnSpc>
            </a:pPr>
            <a:r>
              <a:rPr lang="en-US" sz="2650" dirty="0">
                <a:solidFill>
                  <a:schemeClr val="bg1"/>
                </a:solidFill>
                <a:effectLst/>
              </a:rPr>
              <a:t>-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Các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trò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đùa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cợt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có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thể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gây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ra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những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sự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tổn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thương</a:t>
            </a:r>
            <a:r>
              <a:rPr lang="en-US" sz="2650" dirty="0">
                <a:solidFill>
                  <a:schemeClr val="bg1"/>
                </a:solidFill>
                <a:effectLst/>
              </a:rPr>
              <a:t>,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nên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tránh</a:t>
            </a:r>
            <a:r>
              <a:rPr lang="en-US" sz="2650" dirty="0">
                <a:solidFill>
                  <a:schemeClr val="bg1"/>
                </a:solidFill>
                <a:effectLst/>
              </a:rPr>
              <a:t>.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Vì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lí</a:t>
            </a:r>
            <a:r>
              <a:rPr lang="en-US" sz="2650" dirty="0">
                <a:solidFill>
                  <a:schemeClr val="bg1"/>
                </a:solidFill>
                <a:effectLst/>
              </a:rPr>
              <a:t> do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giả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như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được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ẩn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danh</a:t>
            </a:r>
            <a:r>
              <a:rPr lang="en-US" sz="2650" dirty="0">
                <a:solidFill>
                  <a:schemeClr val="bg1"/>
                </a:solidFill>
                <a:effectLst/>
              </a:rPr>
              <a:t>, Internet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là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mảnh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đất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mầu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mỡ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cho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những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kẻ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chuyên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giễu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cợt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người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khác</a:t>
            </a:r>
            <a:endParaRPr lang="en-GB" sz="2650" dirty="0">
              <a:solidFill>
                <a:schemeClr val="bg1"/>
              </a:solidFill>
              <a:effectLst/>
            </a:endParaRPr>
          </a:p>
          <a:p>
            <a:pPr fontAlgn="base">
              <a:lnSpc>
                <a:spcPct val="107000"/>
              </a:lnSpc>
            </a:pPr>
            <a:r>
              <a:rPr lang="en-US" sz="2650" dirty="0" err="1">
                <a:solidFill>
                  <a:srgbClr val="FF0000"/>
                </a:solidFill>
                <a:effectLst/>
              </a:rPr>
              <a:t>Ví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dụ</a:t>
            </a:r>
            <a:r>
              <a:rPr lang="en-US" sz="2650" dirty="0">
                <a:solidFill>
                  <a:srgbClr val="FF0000"/>
                </a:solidFill>
                <a:effectLst/>
              </a:rPr>
              <a:t>: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một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người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bạn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vừa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nói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rằng</a:t>
            </a:r>
            <a:r>
              <a:rPr lang="en-US" sz="2650" dirty="0">
                <a:solidFill>
                  <a:srgbClr val="FF0000"/>
                </a:solidFill>
                <a:effectLst/>
              </a:rPr>
              <a:t> “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có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mẹ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bạn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đang</a:t>
            </a:r>
            <a:r>
              <a:rPr lang="en-US" sz="2650" dirty="0">
                <a:solidFill>
                  <a:srgbClr val="FF0000"/>
                </a:solidFill>
                <a:effectLst/>
              </a:rPr>
              <a:t> ở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cổng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trường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muốn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gặp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bạn</a:t>
            </a:r>
            <a:r>
              <a:rPr lang="en-US" sz="2650" dirty="0">
                <a:solidFill>
                  <a:srgbClr val="FF0000"/>
                </a:solidFill>
                <a:effectLst/>
              </a:rPr>
              <a:t>”</a:t>
            </a:r>
            <a:endParaRPr lang="en-GB" sz="2650" dirty="0">
              <a:solidFill>
                <a:srgbClr val="FF0000"/>
              </a:solidFill>
              <a:effectLst/>
            </a:endParaRPr>
          </a:p>
          <a:p>
            <a:pPr fontAlgn="base">
              <a:lnSpc>
                <a:spcPct val="107000"/>
              </a:lnSpc>
            </a:pPr>
            <a:r>
              <a:rPr lang="en-US" sz="2650" dirty="0">
                <a:solidFill>
                  <a:srgbClr val="FF0000"/>
                </a:solidFill>
                <a:effectLst/>
              </a:rPr>
              <a:t>Sau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đó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lại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nói</a:t>
            </a:r>
            <a:r>
              <a:rPr lang="en-US" sz="2650" dirty="0">
                <a:solidFill>
                  <a:srgbClr val="FF0000"/>
                </a:solidFill>
                <a:effectLst/>
              </a:rPr>
              <a:t> “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đó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chỉ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là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trò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đùa</a:t>
            </a:r>
            <a:r>
              <a:rPr lang="en-US" sz="2650" dirty="0">
                <a:solidFill>
                  <a:srgbClr val="FF0000"/>
                </a:solidFill>
                <a:effectLst/>
              </a:rPr>
              <a:t>”</a:t>
            </a:r>
            <a:endParaRPr lang="en-GB" sz="2650" dirty="0">
              <a:solidFill>
                <a:srgbClr val="FF0000"/>
              </a:solidFill>
              <a:effectLst/>
            </a:endParaRPr>
          </a:p>
          <a:p>
            <a:pPr fontAlgn="base">
              <a:lnSpc>
                <a:spcPct val="107000"/>
              </a:lnSpc>
            </a:pPr>
            <a:r>
              <a:rPr lang="en-US" sz="2650" dirty="0">
                <a:solidFill>
                  <a:srgbClr val="FF0000"/>
                </a:solidFill>
                <a:effectLst/>
              </a:rPr>
              <a:t>Hay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như</a:t>
            </a:r>
            <a:r>
              <a:rPr lang="en-US" sz="2650" dirty="0">
                <a:solidFill>
                  <a:srgbClr val="FF0000"/>
                </a:solidFill>
                <a:effectLst/>
              </a:rPr>
              <a:t> tung tin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đồn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về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một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loại</a:t>
            </a:r>
            <a:r>
              <a:rPr lang="en-US" sz="2650" dirty="0">
                <a:solidFill>
                  <a:srgbClr val="FF0000"/>
                </a:solidFill>
                <a:effectLst/>
              </a:rPr>
              <a:t> virus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không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tồn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tại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đó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là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một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trò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đùa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cợt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không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nên</a:t>
            </a:r>
            <a:r>
              <a:rPr lang="en-US" sz="2650" dirty="0">
                <a:solidFill>
                  <a:srgbClr val="FF0000"/>
                </a:solidFill>
                <a:effectLst/>
              </a:rPr>
              <a:t>.</a:t>
            </a:r>
            <a:endParaRPr lang="en-GB" sz="2650" dirty="0">
              <a:solidFill>
                <a:srgbClr val="FF0000"/>
              </a:solidFill>
              <a:effectLst/>
            </a:endParaRPr>
          </a:p>
          <a:p>
            <a:pPr fontAlgn="base">
              <a:lnSpc>
                <a:spcPct val="107000"/>
              </a:lnSpc>
            </a:pPr>
            <a:r>
              <a:rPr lang="en-US" sz="2650" dirty="0">
                <a:solidFill>
                  <a:schemeClr val="bg1"/>
                </a:solidFill>
                <a:effectLst/>
              </a:rPr>
              <a:t>-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Tránh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gây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sự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với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người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khác</a:t>
            </a:r>
            <a:endParaRPr lang="en-GB" sz="2650" dirty="0">
              <a:solidFill>
                <a:schemeClr val="bg1"/>
              </a:solidFill>
              <a:effectLst/>
            </a:endParaRPr>
          </a:p>
          <a:p>
            <a:pPr fontAlgn="base">
              <a:lnSpc>
                <a:spcPct val="107000"/>
              </a:lnSpc>
            </a:pPr>
            <a:r>
              <a:rPr lang="en-US" sz="2650" dirty="0">
                <a:solidFill>
                  <a:schemeClr val="bg1"/>
                </a:solidFill>
                <a:effectLst/>
              </a:rPr>
              <a:t>-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Không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gửi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thư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rác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cho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người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khác</a:t>
            </a:r>
            <a:endParaRPr lang="en-GB" sz="2650" dirty="0">
              <a:solidFill>
                <a:schemeClr val="bg1"/>
              </a:solidFill>
              <a:effectLst/>
            </a:endParaRPr>
          </a:p>
          <a:p>
            <a:pPr fontAlgn="base">
              <a:lnSpc>
                <a:spcPct val="107000"/>
              </a:lnSpc>
            </a:pPr>
            <a:r>
              <a:rPr lang="en-US" sz="2650" dirty="0">
                <a:solidFill>
                  <a:schemeClr val="bg1"/>
                </a:solidFill>
                <a:effectLst/>
              </a:rPr>
              <a:t>-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Không</a:t>
            </a:r>
            <a:r>
              <a:rPr lang="en-US" sz="2650" dirty="0">
                <a:solidFill>
                  <a:schemeClr val="bg1"/>
                </a:solidFill>
                <a:effectLst/>
              </a:rPr>
              <a:t> chia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sẻ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thông</a:t>
            </a:r>
            <a:r>
              <a:rPr lang="en-US" sz="2650" dirty="0">
                <a:solidFill>
                  <a:schemeClr val="bg1"/>
                </a:solidFill>
                <a:effectLst/>
              </a:rPr>
              <a:t> tin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cá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nhân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về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người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khác</a:t>
            </a:r>
            <a:r>
              <a:rPr lang="en-US" sz="2650" dirty="0">
                <a:solidFill>
                  <a:schemeClr val="bg1"/>
                </a:solidFill>
                <a:effectLst/>
              </a:rPr>
              <a:t>,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ngay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cả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khi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thân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quen</a:t>
            </a:r>
            <a:endParaRPr lang="en-GB" sz="2650" dirty="0">
              <a:solidFill>
                <a:schemeClr val="bg1"/>
              </a:solidFill>
              <a:effectLst/>
            </a:endParaRPr>
          </a:p>
          <a:p>
            <a:pPr fontAlgn="base">
              <a:lnSpc>
                <a:spcPct val="107000"/>
              </a:lnSpc>
            </a:pPr>
            <a:r>
              <a:rPr lang="en-US" sz="2650" dirty="0">
                <a:solidFill>
                  <a:schemeClr val="bg1"/>
                </a:solidFill>
                <a:effectLst/>
              </a:rPr>
              <a:t>-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Cần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loại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bỏ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những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cảm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xúc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cá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nhân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ra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khỏi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những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thông</a:t>
            </a:r>
            <a:r>
              <a:rPr lang="en-US" sz="2650" dirty="0">
                <a:solidFill>
                  <a:schemeClr val="bg1"/>
                </a:solidFill>
                <a:effectLst/>
              </a:rPr>
              <a:t> tin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truyền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thông</a:t>
            </a:r>
            <a:r>
              <a:rPr lang="en-US" sz="2650" dirty="0">
                <a:solidFill>
                  <a:schemeClr val="bg1"/>
                </a:solidFill>
                <a:effectLst/>
              </a:rPr>
              <a:t>.</a:t>
            </a:r>
            <a:endParaRPr lang="en-GB" sz="2650" dirty="0">
              <a:solidFill>
                <a:schemeClr val="bg1"/>
              </a:solidFill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336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UTM Duepuntozero" panose="02040603050506020204" pitchFamily="18" charset="0"/>
              </a:rPr>
              <a:t>CHỦ ĐỀ b. </a:t>
            </a:r>
            <a:br>
              <a:rPr lang="en-US" sz="4000" dirty="0">
                <a:latin typeface="UTM Duepuntozero" panose="02040603050506020204" pitchFamily="18" charset="0"/>
              </a:rPr>
            </a:br>
            <a:r>
              <a:rPr lang="en-US" sz="4000" dirty="0">
                <a:latin typeface="UTM Duepuntozero" panose="02040603050506020204" pitchFamily="18" charset="0"/>
              </a:rPr>
              <a:t>CÔNG DÂN SỐ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71525" y="3931855"/>
            <a:ext cx="10515600" cy="1309255"/>
          </a:xfrm>
        </p:spPr>
        <p:txBody>
          <a:bodyPr>
            <a:normAutofit/>
          </a:bodyPr>
          <a:lstStyle/>
          <a:p>
            <a:pPr algn="l"/>
            <a:r>
              <a:rPr lang="en-US" sz="3000" dirty="0" err="1">
                <a:latin typeface="UTM Duepuntozero" panose="02040603050506020204" pitchFamily="18" charset="0"/>
              </a:rPr>
              <a:t>Bài</a:t>
            </a:r>
            <a:r>
              <a:rPr lang="en-US" sz="3000" dirty="0">
                <a:latin typeface="UTM Duepuntozero" panose="02040603050506020204" pitchFamily="18" charset="0"/>
              </a:rPr>
              <a:t> 1. </a:t>
            </a:r>
            <a:r>
              <a:rPr lang="en-US" sz="3000" dirty="0" err="1">
                <a:latin typeface="UTM Duepuntozero" panose="02040603050506020204" pitchFamily="18" charset="0"/>
              </a:rPr>
              <a:t>Tớ</a:t>
            </a:r>
            <a:r>
              <a:rPr lang="en-US" sz="3000" dirty="0">
                <a:latin typeface="UTM Duepuntozero" panose="02040603050506020204" pitchFamily="18" charset="0"/>
              </a:rPr>
              <a:t> </a:t>
            </a:r>
            <a:r>
              <a:rPr lang="en-US" sz="3000" dirty="0" err="1">
                <a:latin typeface="UTM Duepuntozero" panose="02040603050506020204" pitchFamily="18" charset="0"/>
              </a:rPr>
              <a:t>cần</a:t>
            </a:r>
            <a:r>
              <a:rPr lang="en-US" sz="3000" dirty="0">
                <a:latin typeface="UTM Duepuntozero" panose="02040603050506020204" pitchFamily="18" charset="0"/>
              </a:rPr>
              <a:t> </a:t>
            </a:r>
            <a:r>
              <a:rPr lang="en-US" sz="3000" dirty="0" err="1">
                <a:latin typeface="UTM Duepuntozero" panose="02040603050506020204" pitchFamily="18" charset="0"/>
              </a:rPr>
              <a:t>chú</a:t>
            </a:r>
            <a:r>
              <a:rPr lang="en-US" sz="3000" dirty="0">
                <a:latin typeface="UTM Duepuntozero" panose="02040603050506020204" pitchFamily="18" charset="0"/>
              </a:rPr>
              <a:t> ý </a:t>
            </a:r>
            <a:r>
              <a:rPr lang="en-US" sz="3000" dirty="0" err="1">
                <a:latin typeface="UTM Duepuntozero" panose="02040603050506020204" pitchFamily="18" charset="0"/>
              </a:rPr>
              <a:t>những</a:t>
            </a:r>
            <a:r>
              <a:rPr lang="en-US" sz="3000" dirty="0">
                <a:latin typeface="UTM Duepuntozero" panose="02040603050506020204" pitchFamily="18" charset="0"/>
              </a:rPr>
              <a:t> </a:t>
            </a:r>
            <a:r>
              <a:rPr lang="en-US" sz="3000" dirty="0" err="1">
                <a:latin typeface="UTM Duepuntozero" panose="02040603050506020204" pitchFamily="18" charset="0"/>
              </a:rPr>
              <a:t>gì</a:t>
            </a:r>
            <a:r>
              <a:rPr lang="en-US" sz="3000" dirty="0">
                <a:latin typeface="UTM Duepuntozero" panose="02040603050506020204" pitchFamily="18" charset="0"/>
              </a:rPr>
              <a:t> </a:t>
            </a:r>
            <a:r>
              <a:rPr lang="en-US" sz="3000" dirty="0" err="1">
                <a:latin typeface="UTM Duepuntozero" panose="02040603050506020204" pitchFamily="18" charset="0"/>
              </a:rPr>
              <a:t>khi</a:t>
            </a:r>
            <a:r>
              <a:rPr lang="en-US" sz="3000" dirty="0">
                <a:latin typeface="UTM Duepuntozero" panose="02040603050506020204" pitchFamily="18" charset="0"/>
              </a:rPr>
              <a:t> “online”.</a:t>
            </a:r>
          </a:p>
          <a:p>
            <a:pPr algn="l"/>
            <a:r>
              <a:rPr lang="en-US" sz="3000" dirty="0" err="1">
                <a:latin typeface="UTM Duepuntozero" panose="02040603050506020204" pitchFamily="18" charset="0"/>
              </a:rPr>
              <a:t>Bài</a:t>
            </a:r>
            <a:r>
              <a:rPr lang="en-US" sz="3000" dirty="0">
                <a:latin typeface="UTM Duepuntozero" panose="02040603050506020204" pitchFamily="18" charset="0"/>
              </a:rPr>
              <a:t> 2</a:t>
            </a:r>
            <a:r>
              <a:rPr lang="vi-VN" sz="3000" dirty="0">
                <a:latin typeface="UTM Duepuntozero" panose="02040603050506020204" pitchFamily="18" charset="0"/>
              </a:rPr>
              <a:t>. Tớ </a:t>
            </a:r>
            <a:r>
              <a:rPr lang="en-GB" sz="3000" dirty="0" err="1">
                <a:latin typeface="UTM Duepuntozero" panose="02040603050506020204" pitchFamily="18" charset="0"/>
              </a:rPr>
              <a:t>tự</a:t>
            </a:r>
            <a:r>
              <a:rPr lang="en-GB" sz="3000" dirty="0">
                <a:latin typeface="UTM Duepuntozero" panose="02040603050506020204" pitchFamily="18" charset="0"/>
              </a:rPr>
              <a:t> </a:t>
            </a:r>
            <a:r>
              <a:rPr lang="en-GB" sz="3000" dirty="0" err="1">
                <a:latin typeface="UTM Duepuntozero" panose="02040603050506020204" pitchFamily="18" charset="0"/>
              </a:rPr>
              <a:t>khám</a:t>
            </a:r>
            <a:r>
              <a:rPr lang="en-GB" sz="3000" dirty="0">
                <a:latin typeface="UTM Duepuntozero" panose="02040603050506020204" pitchFamily="18" charset="0"/>
              </a:rPr>
              <a:t> </a:t>
            </a:r>
            <a:r>
              <a:rPr lang="en-GB" sz="3000" dirty="0" err="1">
                <a:latin typeface="UTM Duepuntozero" panose="02040603050506020204" pitchFamily="18" charset="0"/>
              </a:rPr>
              <a:t>phá</a:t>
            </a:r>
            <a:r>
              <a:rPr lang="en-GB" sz="3000" dirty="0">
                <a:latin typeface="UTM Duepuntozero" panose="02040603050506020204" pitchFamily="18" charset="0"/>
              </a:rPr>
              <a:t> </a:t>
            </a:r>
            <a:r>
              <a:rPr lang="en-GB" sz="3000" dirty="0" err="1">
                <a:latin typeface="UTM Duepuntozero" panose="02040603050506020204" pitchFamily="18" charset="0"/>
              </a:rPr>
              <a:t>thế</a:t>
            </a:r>
            <a:r>
              <a:rPr lang="en-GB" sz="3000" dirty="0">
                <a:latin typeface="UTM Duepuntozero" panose="02040603050506020204" pitchFamily="18" charset="0"/>
              </a:rPr>
              <a:t> </a:t>
            </a:r>
            <a:r>
              <a:rPr lang="en-GB" sz="3000" dirty="0" err="1">
                <a:latin typeface="UTM Duepuntozero" panose="02040603050506020204" pitchFamily="18" charset="0"/>
              </a:rPr>
              <a:t>giới</a:t>
            </a:r>
            <a:r>
              <a:rPr lang="en-GB" sz="3000" dirty="0">
                <a:latin typeface="UTM Duepuntozero" panose="02040603050506020204" pitchFamily="18" charset="0"/>
              </a:rPr>
              <a:t>.</a:t>
            </a:r>
            <a:endParaRPr lang="en-US" sz="3000" dirty="0">
              <a:latin typeface="UTM Duepuntozer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3863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31" y="2104466"/>
            <a:ext cx="11844337" cy="1746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</a:t>
            </a:r>
            <a:r>
              <a:rPr lang="en-US" sz="3200" b="1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CẦN CHÚ Ý NHỮNG GÌ KHI ONLINE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Tuần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23: SỞ HỮU TRÍ TUỆ, BẢN QUYỀN (T7/8)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52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6F0CA2B-FB9A-F48E-0201-29C2D3039DD6}"/>
              </a:ext>
            </a:extLst>
          </p:cNvPr>
          <p:cNvSpPr txBox="1"/>
          <p:nvPr/>
        </p:nvSpPr>
        <p:spPr>
          <a:xfrm>
            <a:off x="1747520" y="2228671"/>
            <a:ext cx="979424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Hiểu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thế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nào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hành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vi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quấy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rối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bắt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nạt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gửi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thư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rác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xâm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hại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quyền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riêng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tư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nhân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36FCB40-C306-3318-A65A-AE24507DF0CF}"/>
              </a:ext>
            </a:extLst>
          </p:cNvPr>
          <p:cNvSpPr txBox="1"/>
          <p:nvPr/>
        </p:nvSpPr>
        <p:spPr>
          <a:xfrm>
            <a:off x="3454400" y="926975"/>
            <a:ext cx="5648960" cy="646986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TM Duepuntozero"/>
                <a:ea typeface="+mn-ea"/>
                <a:cs typeface="+mn-cs"/>
              </a:rPr>
              <a:t>ÔN TẬP KIẾN THỨC CŨ</a:t>
            </a:r>
          </a:p>
        </p:txBody>
      </p:sp>
    </p:spTree>
    <p:extLst>
      <p:ext uri="{BB962C8B-B14F-4D97-AF65-F5344CB8AC3E}">
        <p14:creationId xmlns:p14="http://schemas.microsoft.com/office/powerpoint/2010/main" val="274914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/>
          <p:cNvSpPr txBox="1">
            <a:spLocks/>
          </p:cNvSpPr>
          <p:nvPr/>
        </p:nvSpPr>
        <p:spPr>
          <a:xfrm>
            <a:off x="526163" y="700870"/>
            <a:ext cx="9784733" cy="616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nạt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8493" y="5394795"/>
            <a:ext cx="2424547" cy="110267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/>
          <a:srcRect l="19513" t="13860" r="16414" b="20702"/>
          <a:stretch/>
        </p:blipFill>
        <p:spPr>
          <a:xfrm>
            <a:off x="6100711" y="5710402"/>
            <a:ext cx="2184305" cy="104250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1117" y="5121695"/>
            <a:ext cx="1863225" cy="82443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4A4602E-26E7-E197-5CFC-FC6596ABF1F3}"/>
              </a:ext>
            </a:extLst>
          </p:cNvPr>
          <p:cNvSpPr txBox="1"/>
          <p:nvPr/>
        </p:nvSpPr>
        <p:spPr>
          <a:xfrm>
            <a:off x="526164" y="1112146"/>
            <a:ext cx="11462636" cy="5760551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>
            <a:spAutoFit/>
          </a:bodyPr>
          <a:lstStyle/>
          <a:p>
            <a:pPr fontAlgn="base"/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GB" sz="2400" b="1" dirty="0">
              <a:solidFill>
                <a:srgbClr val="005DB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fontAlgn="base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chia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sẻ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dấu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bắt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nạt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chép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tương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kẻ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chuyện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rõ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kích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giọng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quyết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dằn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kẻ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bắt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nạt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trạng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lập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kẻ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bắt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nạt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nhắm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/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gương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endParaRPr lang="en-GB" sz="2400" b="1" dirty="0">
              <a:solidFill>
                <a:srgbClr val="005DB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nạt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rình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rập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lầm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chê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bai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xoáy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cởi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nạt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bẽ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400" dirty="0">
              <a:solidFill>
                <a:srgbClr val="0C0C0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Khiêm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tốn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400" b="1" dirty="0">
              <a:solidFill>
                <a:srgbClr val="005DB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822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BC1AB6A-739D-57F5-A7AD-B2ACCB024898}"/>
              </a:ext>
            </a:extLst>
          </p:cNvPr>
          <p:cNvSpPr txBox="1"/>
          <p:nvPr/>
        </p:nvSpPr>
        <p:spPr>
          <a:xfrm>
            <a:off x="259080" y="733197"/>
            <a:ext cx="11450320" cy="58477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gửi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rác</a:t>
            </a:r>
            <a:endParaRPr lang="en-GB" sz="5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A8F61D5-DD60-9B5F-ECA4-5AC98EC5842F}"/>
              </a:ext>
            </a:extLst>
          </p:cNvPr>
          <p:cNvSpPr txBox="1"/>
          <p:nvPr/>
        </p:nvSpPr>
        <p:spPr>
          <a:xfrm>
            <a:off x="568960" y="1582728"/>
            <a:ext cx="10850880" cy="23790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base">
              <a:lnSpc>
                <a:spcPct val="115000"/>
              </a:lnSpc>
            </a:pP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lời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hay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bất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kì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giản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xóa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chúng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endParaRPr lang="en-GB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fontAlgn="base">
              <a:lnSpc>
                <a:spcPct val="115000"/>
              </a:lnSpc>
              <a:spcAft>
                <a:spcPts val="1000"/>
              </a:spcAft>
            </a:pP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Đặt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chế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lọc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email</a:t>
            </a:r>
            <a:endParaRPr lang="en-GB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873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31" y="2104466"/>
            <a:ext cx="11844337" cy="1746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online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Tuần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23: SỞ HỮU TRÍ TUỆ VÀ BẢN QUYỀN (</a:t>
            </a: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Tiết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8/8)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76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37F523A-77D0-0956-DD46-ED6956271942}"/>
              </a:ext>
            </a:extLst>
          </p:cNvPr>
          <p:cNvSpPr txBox="1"/>
          <p:nvPr/>
        </p:nvSpPr>
        <p:spPr>
          <a:xfrm>
            <a:off x="3454400" y="926975"/>
            <a:ext cx="5648960" cy="646986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TM Duepuntozero"/>
                <a:ea typeface="+mn-ea"/>
                <a:cs typeface="+mn-cs"/>
              </a:rPr>
              <a:t>ÔN TẬP KIẾN THỨC CŨ</a:t>
            </a:r>
          </a:p>
        </p:txBody>
      </p:sp>
      <p:pic>
        <p:nvPicPr>
          <p:cNvPr id="5122" name="Picture 2" descr="Kiểm tra bài cũ Pick a name trong ClassPoint | Tinh hoa Công ...">
            <a:extLst>
              <a:ext uri="{FF2B5EF4-FFF2-40B4-BE49-F238E27FC236}">
                <a16:creationId xmlns:a16="http://schemas.microsoft.com/office/drawing/2014/main" xmlns="" id="{82E79D01-2CB0-125C-DFBA-893584D27A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620" y="3768671"/>
            <a:ext cx="2311400" cy="231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CEE9932-2A28-3F79-4ADA-B0070C9975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2069776"/>
              </p:ext>
            </p:extLst>
          </p:nvPr>
        </p:nvGraphicFramePr>
        <p:xfrm>
          <a:off x="1344930" y="1932810"/>
          <a:ext cx="9867900" cy="18383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67900">
                  <a:extLst>
                    <a:ext uri="{9D8B030D-6E8A-4147-A177-3AD203B41FA5}">
                      <a16:colId xmlns:a16="http://schemas.microsoft.com/office/drawing/2014/main" xmlns="" val="2274537537"/>
                    </a:ext>
                  </a:extLst>
                </a:gridCol>
              </a:tblGrid>
              <a:tr h="1232030">
                <a:tc>
                  <a:txBody>
                    <a:bodyPr/>
                    <a:lstStyle/>
                    <a:p>
                      <a:pPr algn="ctr"/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Làm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thế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nào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để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không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trở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thành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nạn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nhân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của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việc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quấy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rối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bắt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nạt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gửi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thư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rác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và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xâm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hại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quyền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riêng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tư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của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người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khác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en-US" sz="6600" dirty="0">
                        <a:effectLst/>
                      </a:endParaRPr>
                    </a:p>
                  </a:txBody>
                  <a:tcPr marL="68580" marR="68580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50995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602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5D1B2EF1-FEB0-5E3A-64FD-07F52D8E3A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3B8E5A4-501F-33DB-3143-41B5A01A581F}"/>
              </a:ext>
            </a:extLst>
          </p:cNvPr>
          <p:cNvSpPr txBox="1"/>
          <p:nvPr/>
        </p:nvSpPr>
        <p:spPr>
          <a:xfrm>
            <a:off x="719379" y="826938"/>
            <a:ext cx="10196877" cy="71508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 fontAlgn="base"/>
            <a:r>
              <a:rPr lang="en-US" sz="36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6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6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36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6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36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36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6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tuệ</a:t>
            </a:r>
            <a:r>
              <a:rPr lang="en-US" sz="36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36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46B2CE17-5547-26E8-5267-48C72E73BF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655430"/>
              </p:ext>
            </p:extLst>
          </p:nvPr>
        </p:nvGraphicFramePr>
        <p:xfrm>
          <a:off x="286630" y="1803400"/>
          <a:ext cx="11458330" cy="48973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58330">
                  <a:extLst>
                    <a:ext uri="{9D8B030D-6E8A-4147-A177-3AD203B41FA5}">
                      <a16:colId xmlns:a16="http://schemas.microsoft.com/office/drawing/2014/main" xmlns="" val="2065873171"/>
                    </a:ext>
                  </a:extLst>
                </a:gridCol>
              </a:tblGrid>
              <a:tr h="2132444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7000"/>
                        </a:lnSpc>
                      </a:pPr>
                      <a:r>
                        <a:rPr lang="en-US" sz="3000" dirty="0" err="1">
                          <a:effectLst/>
                        </a:rPr>
                        <a:t>Bất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kì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sản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phẩm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hoặc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sáng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tạo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nào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được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tạo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ra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đều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được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coi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là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sở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hữu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trí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tuệ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của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cá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nhân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hoặc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tổ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chức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tạo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ra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nó</a:t>
                      </a:r>
                      <a:r>
                        <a:rPr lang="en-US" sz="3000" dirty="0">
                          <a:effectLst/>
                        </a:rPr>
                        <a:t>. </a:t>
                      </a:r>
                      <a:r>
                        <a:rPr lang="en-US" sz="3000" dirty="0" err="1">
                          <a:effectLst/>
                        </a:rPr>
                        <a:t>Về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bản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chất</a:t>
                      </a:r>
                      <a:r>
                        <a:rPr lang="en-US" sz="3000" dirty="0">
                          <a:effectLst/>
                        </a:rPr>
                        <a:t>, </a:t>
                      </a:r>
                      <a:r>
                        <a:rPr lang="en-US" sz="3000" dirty="0" err="1">
                          <a:effectLst/>
                        </a:rPr>
                        <a:t>bất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kì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thứ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gì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được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tạo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ra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bởi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cá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nhân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hoặc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nhóm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đều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được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coi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là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sở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hữu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của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cá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nhân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hoặc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nhóm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đó</a:t>
                      </a:r>
                      <a:r>
                        <a:rPr lang="en-US" sz="3000" dirty="0">
                          <a:effectLst/>
                        </a:rPr>
                        <a:t>; </a:t>
                      </a:r>
                      <a:r>
                        <a:rPr lang="en-US" sz="3000" dirty="0" err="1">
                          <a:effectLst/>
                        </a:rPr>
                        <a:t>bất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kì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thứ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gì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được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tạo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ra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bởi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cá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nhân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hoặc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tổ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chức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dưới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dạng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hợp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đồng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với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tổ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chức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thuộc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quyền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sở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hữu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của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tổ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chức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khi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họ</a:t>
                      </a:r>
                      <a:r>
                        <a:rPr lang="en-US" sz="3000" dirty="0">
                          <a:effectLst/>
                        </a:rPr>
                        <a:t> chi </a:t>
                      </a:r>
                      <a:r>
                        <a:rPr lang="en-US" sz="3000" dirty="0" err="1">
                          <a:effectLst/>
                        </a:rPr>
                        <a:t>trả</a:t>
                      </a:r>
                      <a:r>
                        <a:rPr lang="en-US" sz="3000" dirty="0">
                          <a:effectLst/>
                        </a:rPr>
                        <a:t> “</a:t>
                      </a:r>
                      <a:r>
                        <a:rPr lang="en-US" sz="3000" dirty="0" err="1">
                          <a:effectLst/>
                        </a:rPr>
                        <a:t>phí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dịch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vụ</a:t>
                      </a:r>
                      <a:r>
                        <a:rPr lang="en-US" sz="3000" dirty="0">
                          <a:effectLst/>
                        </a:rPr>
                        <a:t>”</a:t>
                      </a:r>
                      <a:endParaRPr lang="en-GB" sz="3000" dirty="0">
                        <a:effectLst/>
                      </a:endParaRPr>
                    </a:p>
                    <a:p>
                      <a:pPr algn="just" fontAlgn="base">
                        <a:lnSpc>
                          <a:spcPct val="107000"/>
                        </a:lnSpc>
                      </a:pPr>
                      <a:r>
                        <a:rPr lang="en-US" sz="3000" dirty="0" err="1">
                          <a:effectLst/>
                        </a:rPr>
                        <a:t>Vậy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cần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tránh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khi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thực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tuyến</a:t>
                      </a:r>
                      <a:r>
                        <a:rPr lang="en-US" sz="3000" dirty="0">
                          <a:effectLst/>
                        </a:rPr>
                        <a:t>”</a:t>
                      </a:r>
                      <a:endParaRPr lang="en-GB" sz="3000" dirty="0">
                        <a:effectLst/>
                      </a:endParaRPr>
                    </a:p>
                    <a:p>
                      <a:pPr algn="just" fontAlgn="base">
                        <a:lnSpc>
                          <a:spcPct val="107000"/>
                        </a:lnSpc>
                      </a:pPr>
                      <a:r>
                        <a:rPr lang="en-US" sz="3000" dirty="0">
                          <a:effectLst/>
                        </a:rPr>
                        <a:t>+ </a:t>
                      </a:r>
                      <a:r>
                        <a:rPr lang="en-US" sz="3000" dirty="0" err="1">
                          <a:effectLst/>
                        </a:rPr>
                        <a:t>Đạo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văn</a:t>
                      </a:r>
                      <a:endParaRPr lang="en-GB" sz="3000" dirty="0">
                        <a:effectLst/>
                      </a:endParaRPr>
                    </a:p>
                    <a:p>
                      <a:pPr algn="just" fontAlgn="base">
                        <a:lnSpc>
                          <a:spcPct val="107000"/>
                        </a:lnSpc>
                      </a:pPr>
                      <a:r>
                        <a:rPr lang="en-US" sz="3000" dirty="0">
                          <a:effectLst/>
                        </a:rPr>
                        <a:t>+ </a:t>
                      </a:r>
                      <a:r>
                        <a:rPr lang="en-US" sz="3000" dirty="0" err="1">
                          <a:effectLst/>
                        </a:rPr>
                        <a:t>Phỉ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báng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hoặc</a:t>
                      </a:r>
                      <a:r>
                        <a:rPr lang="en-US" sz="3000" dirty="0">
                          <a:effectLst/>
                        </a:rPr>
                        <a:t> vu </a:t>
                      </a:r>
                      <a:r>
                        <a:rPr lang="en-US" sz="3000" dirty="0" err="1">
                          <a:effectLst/>
                        </a:rPr>
                        <a:t>khống</a:t>
                      </a:r>
                      <a:endParaRPr lang="en-GB" sz="3000" dirty="0">
                        <a:effectLst/>
                      </a:endParaRPr>
                    </a:p>
                    <a:p>
                      <a:pPr algn="just" fontAlgn="base">
                        <a:lnSpc>
                          <a:spcPct val="107000"/>
                        </a:lnSpc>
                      </a:pPr>
                      <a:r>
                        <a:rPr lang="en-US" sz="3000" dirty="0">
                          <a:effectLst/>
                        </a:rPr>
                        <a:t>+ Vi </a:t>
                      </a:r>
                      <a:r>
                        <a:rPr lang="en-US" sz="3000" dirty="0" err="1">
                          <a:effectLst/>
                        </a:rPr>
                        <a:t>pham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bản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quyền</a:t>
                      </a:r>
                      <a:endParaRPr lang="en-GB" sz="3000" dirty="0">
                        <a:effectLst/>
                      </a:endParaRPr>
                    </a:p>
                  </a:txBody>
                  <a:tcPr marL="38327" marR="38327" marT="5323" marB="0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34701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86832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UỘC SỐNG TRỰC TUYẾN&amp;quot;&quot;/&gt;&lt;property id=&quot;20307&quot; value=&quot;263&quot;/&gt;&lt;/object&gt;&lt;object type=&quot;3&quot; unique_id=&quot;10005&quot;&gt;&lt;property id=&quot;20148&quot; value=&quot;5&quot;/&gt;&lt;property id=&quot;20300&quot; value=&quot;Slide 2 - &amp;quot;CHỦ ĐỀ b. &amp;#x0D;&amp;#x0A;CÔNG DÂN SỐ&amp;quot;&quot;/&gt;&lt;property id=&quot;20307&quot; value=&quot;283&quot;/&gt;&lt;/object&gt;&lt;object type=&quot;3&quot; unique_id=&quot;10006&quot;&gt;&lt;property id=&quot;20148&quot; value=&quot;5&quot;/&gt;&lt;property id=&quot;20300&quot; value=&quot;Slide 3 - &amp;quot;Bài 1. Tớ CẦN CHÚ Ý NHỮNG GÌ KHI ONLINE&amp;#x0D;&amp;#x0A;&amp;#x0D;&amp;#x0A;Tuần 23: SỞ HỮU TRÍ TUỆ, BẢN QUYỀN (T7/8)&amp;quot;&quot;/&gt;&lt;property id=&quot;20307&quot; value=&quot;284&quot;/&gt;&lt;/object&gt;&lt;object type=&quot;3&quot; unique_id=&quot;10007&quot;&gt;&lt;property id=&quot;20148&quot; value=&quot;5&quot;/&gt;&lt;property id=&quot;20300&quot; value=&quot;Slide 4&quot;/&gt;&lt;property id=&quot;20307&quot; value=&quot;387&quot;/&gt;&lt;/object&gt;&lt;object type=&quot;3&quot; unique_id=&quot;10008&quot;&gt;&lt;property id=&quot;20148&quot; value=&quot;5&quot;/&gt;&lt;property id=&quot;20300&quot; value=&quot;Slide 5&quot;/&gt;&lt;property id=&quot;20307&quot; value=&quot;306&quot;/&gt;&lt;/object&gt;&lt;object type=&quot;3&quot; unique_id=&quot;10009&quot;&gt;&lt;property id=&quot;20148&quot; value=&quot;5&quot;/&gt;&lt;property id=&quot;20300&quot; value=&quot;Slide 6&quot;/&gt;&lt;property id=&quot;20307&quot; value=&quot;372&quot;/&gt;&lt;/object&gt;&lt;object type=&quot;3&quot; unique_id=&quot;10010&quot;&gt;&lt;property id=&quot;20148&quot; value=&quot;5&quot;/&gt;&lt;property id=&quot;20300&quot; value=&quot;Slide 7 - &amp;quot;Bài 1: Tớ cần chú ý những gì khi online&amp;#x0D;&amp;#x0A;&amp;#x0D;&amp;#x0A;Tuần 23: SỞ HỮU TRÍ TUỆ VÀ BẢN QUYỀN (Tiết 8/8)&amp;quot;&quot;/&gt;&lt;property id=&quot;20307&quot; value=&quot;336&quot;/&gt;&lt;/object&gt;&lt;object type=&quot;3&quot; unique_id=&quot;10011&quot;&gt;&lt;property id=&quot;20148&quot; value=&quot;5&quot;/&gt;&lt;property id=&quot;20300&quot; value=&quot;Slide 8&quot;/&gt;&lt;property id=&quot;20307&quot; value=&quot;331&quot;/&gt;&lt;/object&gt;&lt;object type=&quot;3&quot; unique_id=&quot;10012&quot;&gt;&lt;property id=&quot;20148&quot; value=&quot;5&quot;/&gt;&lt;property id=&quot;20300&quot; value=&quot;Slide 9&quot;/&gt;&lt;property id=&quot;20307&quot; value=&quot;383&quot;/&gt;&lt;/object&gt;&lt;object type=&quot;3&quot; unique_id=&quot;10013&quot;&gt;&lt;property id=&quot;20148&quot; value=&quot;5&quot;/&gt;&lt;property id=&quot;20300&quot; value=&quot;Slide 10&quot;/&gt;&lt;property id=&quot;20307&quot; value=&quot;388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Font chuẩn">
      <a:majorFont>
        <a:latin typeface="UTM Duepuntozero"/>
        <a:ea typeface=""/>
        <a:cs typeface=""/>
      </a:majorFont>
      <a:minorFont>
        <a:latin typeface="UTM Duepuntozero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1_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Font chuẩn">
      <a:majorFont>
        <a:latin typeface="UTM Duepuntozero"/>
        <a:ea typeface=""/>
        <a:cs typeface=""/>
      </a:majorFont>
      <a:minorFont>
        <a:latin typeface="UTM Duepuntozero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nded" id="{98DFF888-2449-4D28-977C-6306C017633E}" vid="{9792607F-9579-4224-82FF-9C88C3E1E53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2875</TotalTime>
  <Words>656</Words>
  <Application>Microsoft Office PowerPoint</Application>
  <PresentationFormat>Custom</PresentationFormat>
  <Paragraphs>41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Banded</vt:lpstr>
      <vt:lpstr>1_Banded</vt:lpstr>
      <vt:lpstr>CUỘC SỐNG TRỰC TUYẾN</vt:lpstr>
      <vt:lpstr>CHỦ ĐỀ b.  CÔNG DÂN SỐ</vt:lpstr>
      <vt:lpstr>Bài 1. Tớ CẦN CHÚ Ý NHỮNG GÌ KHI ONLINE  Tuần 23: SỞ HỮU TRÍ TUỆ, BẢN QUYỀN (T7/8)</vt:lpstr>
      <vt:lpstr>PowerPoint Presentation</vt:lpstr>
      <vt:lpstr>PowerPoint Presentation</vt:lpstr>
      <vt:lpstr>PowerPoint Presentation</vt:lpstr>
      <vt:lpstr>Bài 1: Tớ cần chú ý những gì khi online  Tuần 23: SỞ HỮU TRÍ TUỆ VÀ BẢN QUYỀN (Tiết 8/8)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Thanh Trung</dc:creator>
  <cp:lastModifiedBy>MTC</cp:lastModifiedBy>
  <cp:revision>155</cp:revision>
  <dcterms:created xsi:type="dcterms:W3CDTF">2014-06-09T03:12:12Z</dcterms:created>
  <dcterms:modified xsi:type="dcterms:W3CDTF">2023-02-21T10:04:12Z</dcterms:modified>
</cp:coreProperties>
</file>