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custDataLst>
    <p:tags r:id="rId1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7LXWv/rweEcKXLgvRce8Qef13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aip\OneDrive\Desktop\bai%20giang%20phan%20Excel\baitap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aip\OneDrive\Desktop\Luyen%20tap%20Tin%20ho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latin typeface="Arial" panose="020B0604020202020204" pitchFamily="34" charset="0"/>
              <a:cs typeface="Arial" panose="020B0604020202020204" pitchFamily="34" charset="0"/>
            </a:defRPr>
          </a:pPr>
          <a:endParaRPr lang="en-US"/>
        </a:p>
      </c:txPr>
    </c:title>
    <c:autoTitleDeleted val="0"/>
    <c:plotArea>
      <c:layout/>
      <c:barChart>
        <c:barDir val="col"/>
        <c:grouping val="clustered"/>
        <c:varyColors val="0"/>
        <c:ser>
          <c:idx val="0"/>
          <c:order val="0"/>
          <c:tx>
            <c:strRef>
              <c:f>'Chu de 26'!$B$10</c:f>
              <c:strCache>
                <c:ptCount val="1"/>
                <c:pt idx="0">
                  <c:v>Số học sinh lớp 1</c:v>
                </c:pt>
              </c:strCache>
            </c:strRef>
          </c:tx>
          <c:invertIfNegative val="0"/>
          <c:cat>
            <c:strRef>
              <c:f>'Chu de 26'!$A$11:$A$13</c:f>
              <c:strCache>
                <c:ptCount val="3"/>
                <c:pt idx="0">
                  <c:v>Năm học 2014 - 2015</c:v>
                </c:pt>
                <c:pt idx="1">
                  <c:v>Năm học 2015 - 2016</c:v>
                </c:pt>
                <c:pt idx="2">
                  <c:v>Năm học 2016 - 2017</c:v>
                </c:pt>
              </c:strCache>
            </c:strRef>
          </c:cat>
          <c:val>
            <c:numRef>
              <c:f>'Chu de 26'!$B$11:$B$13</c:f>
              <c:numCache>
                <c:formatCode>General</c:formatCode>
                <c:ptCount val="3"/>
                <c:pt idx="0">
                  <c:v>120</c:v>
                </c:pt>
                <c:pt idx="1">
                  <c:v>150</c:v>
                </c:pt>
                <c:pt idx="2">
                  <c:v>180</c:v>
                </c:pt>
              </c:numCache>
            </c:numRef>
          </c:val>
          <c:extLst xmlns:c16r2="http://schemas.microsoft.com/office/drawing/2015/06/chart">
            <c:ext xmlns:c16="http://schemas.microsoft.com/office/drawing/2014/chart" uri="{C3380CC4-5D6E-409C-BE32-E72D297353CC}">
              <c16:uniqueId val="{00000000-5B11-44BB-B307-D63565C6CEFB}"/>
            </c:ext>
          </c:extLst>
        </c:ser>
        <c:dLbls>
          <c:showLegendKey val="0"/>
          <c:showVal val="0"/>
          <c:showCatName val="0"/>
          <c:showSerName val="0"/>
          <c:showPercent val="0"/>
          <c:showBubbleSize val="0"/>
        </c:dLbls>
        <c:gapWidth val="150"/>
        <c:axId val="113999232"/>
        <c:axId val="165282944"/>
      </c:barChart>
      <c:catAx>
        <c:axId val="113999232"/>
        <c:scaling>
          <c:orientation val="minMax"/>
        </c:scaling>
        <c:delete val="0"/>
        <c:axPos val="b"/>
        <c:numFmt formatCode="General" sourceLinked="0"/>
        <c:majorTickMark val="out"/>
        <c:minorTickMark val="none"/>
        <c:tickLblPos val="nextTo"/>
        <c:crossAx val="165282944"/>
        <c:crosses val="autoZero"/>
        <c:auto val="1"/>
        <c:lblAlgn val="ctr"/>
        <c:lblOffset val="100"/>
        <c:noMultiLvlLbl val="0"/>
      </c:catAx>
      <c:valAx>
        <c:axId val="165282944"/>
        <c:scaling>
          <c:orientation val="minMax"/>
        </c:scaling>
        <c:delete val="0"/>
        <c:axPos val="l"/>
        <c:majorGridlines/>
        <c:numFmt formatCode="General" sourceLinked="1"/>
        <c:majorTickMark val="out"/>
        <c:minorTickMark val="none"/>
        <c:tickLblPos val="nextTo"/>
        <c:crossAx val="1139992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latin typeface="Arial" panose="020B0604020202020204" pitchFamily="34" charset="0"/>
              <a:cs typeface="Arial" panose="020B0604020202020204" pitchFamily="34" charset="0"/>
            </a:defRPr>
          </a:pPr>
          <a:endParaRPr lang="en-US"/>
        </a:p>
      </c:txPr>
    </c:title>
    <c:autoTitleDeleted val="0"/>
    <c:plotArea>
      <c:layout/>
      <c:pieChart>
        <c:varyColors val="1"/>
        <c:ser>
          <c:idx val="0"/>
          <c:order val="0"/>
          <c:tx>
            <c:strRef>
              <c:f>Sheet1!$B$1</c:f>
              <c:strCache>
                <c:ptCount val="1"/>
                <c:pt idx="0">
                  <c:v>Số học sinh hoàn thành tốt bài học</c:v>
                </c:pt>
              </c:strCache>
            </c:strRef>
          </c:tx>
          <c:cat>
            <c:strRef>
              <c:f>Sheet1!$A$2:$A$5</c:f>
              <c:strCache>
                <c:ptCount val="4"/>
                <c:pt idx="0">
                  <c:v>Tháng 10</c:v>
                </c:pt>
                <c:pt idx="1">
                  <c:v>Tháng 11</c:v>
                </c:pt>
                <c:pt idx="2">
                  <c:v>Thang 12</c:v>
                </c:pt>
                <c:pt idx="3">
                  <c:v>Tháng 1</c:v>
                </c:pt>
              </c:strCache>
            </c:strRef>
          </c:cat>
          <c:val>
            <c:numRef>
              <c:f>Sheet1!$B$2:$B$5</c:f>
              <c:numCache>
                <c:formatCode>General</c:formatCode>
                <c:ptCount val="4"/>
                <c:pt idx="0">
                  <c:v>34</c:v>
                </c:pt>
                <c:pt idx="1">
                  <c:v>38</c:v>
                </c:pt>
                <c:pt idx="2">
                  <c:v>40</c:v>
                </c:pt>
                <c:pt idx="3">
                  <c:v>37</c:v>
                </c:pt>
              </c:numCache>
            </c:numRef>
          </c:val>
          <c:extLst xmlns:c16r2="http://schemas.microsoft.com/office/drawing/2015/06/chart">
            <c:ext xmlns:c16="http://schemas.microsoft.com/office/drawing/2014/chart" uri="{C3380CC4-5D6E-409C-BE32-E72D297353CC}">
              <c16:uniqueId val="{00000000-006F-4422-AF54-57D52D6A52A2}"/>
            </c:ext>
          </c:extLst>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40248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0e2056a5a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20e2056a5a3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mt="25000"/>
          </a:blip>
          <a:stretch>
            <a:fillRect/>
          </a:stretch>
        </a:blipFill>
        <a:effectLst/>
      </p:bgPr>
    </p:bg>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104633" y="3343701"/>
            <a:ext cx="9144000" cy="16675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Arial"/>
              <a:buNone/>
              <a:defRPr sz="54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104633" y="5119007"/>
            <a:ext cx="9144000" cy="123734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3200"/>
              <a:buNone/>
              <a:defRPr sz="32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16"/>
          <p:cNvPicPr preferRelativeResize="0"/>
          <p:nvPr/>
        </p:nvPicPr>
        <p:blipFill rotWithShape="1">
          <a:blip r:embed="rId3">
            <a:alphaModFix/>
          </a:blip>
          <a:srcRect/>
          <a:stretch/>
        </p:blipFill>
        <p:spPr>
          <a:xfrm>
            <a:off x="-1225948" y="4909688"/>
            <a:ext cx="1101981" cy="1340988"/>
          </a:xfrm>
          <a:prstGeom prst="rect">
            <a:avLst/>
          </a:prstGeom>
          <a:noFill/>
          <a:ln>
            <a:noFill/>
          </a:ln>
        </p:spPr>
      </p:pic>
      <p:pic>
        <p:nvPicPr>
          <p:cNvPr id="18" name="Google Shape;18;p16"/>
          <p:cNvPicPr preferRelativeResize="0"/>
          <p:nvPr/>
        </p:nvPicPr>
        <p:blipFill rotWithShape="1">
          <a:blip r:embed="rId4">
            <a:alphaModFix/>
          </a:blip>
          <a:srcRect/>
          <a:stretch/>
        </p:blipFill>
        <p:spPr>
          <a:xfrm>
            <a:off x="-1442554" y="1672202"/>
            <a:ext cx="1318587" cy="1360965"/>
          </a:xfrm>
          <a:prstGeom prst="rect">
            <a:avLst/>
          </a:prstGeom>
          <a:noFill/>
          <a:ln>
            <a:noFill/>
          </a:ln>
        </p:spPr>
      </p:pic>
      <p:pic>
        <p:nvPicPr>
          <p:cNvPr id="19" name="Google Shape;19;p16"/>
          <p:cNvPicPr preferRelativeResize="0"/>
          <p:nvPr/>
        </p:nvPicPr>
        <p:blipFill rotWithShape="1">
          <a:blip r:embed="rId5">
            <a:alphaModFix/>
          </a:blip>
          <a:srcRect/>
          <a:stretch/>
        </p:blipFill>
        <p:spPr>
          <a:xfrm>
            <a:off x="4053385" y="-1840438"/>
            <a:ext cx="1246496" cy="1242486"/>
          </a:xfrm>
          <a:prstGeom prst="rect">
            <a:avLst/>
          </a:prstGeom>
          <a:noFill/>
          <a:ln>
            <a:noFill/>
          </a:ln>
        </p:spPr>
      </p:pic>
      <p:pic>
        <p:nvPicPr>
          <p:cNvPr id="20" name="Google Shape;20;p16"/>
          <p:cNvPicPr preferRelativeResize="0"/>
          <p:nvPr/>
        </p:nvPicPr>
        <p:blipFill rotWithShape="1">
          <a:blip r:embed="rId6">
            <a:alphaModFix/>
          </a:blip>
          <a:srcRect/>
          <a:stretch/>
        </p:blipFill>
        <p:spPr>
          <a:xfrm>
            <a:off x="666750" y="-2269636"/>
            <a:ext cx="1253758" cy="1216042"/>
          </a:xfrm>
          <a:prstGeom prst="rect">
            <a:avLst/>
          </a:prstGeom>
          <a:noFill/>
          <a:ln>
            <a:noFill/>
          </a:ln>
        </p:spPr>
      </p:pic>
      <p:pic>
        <p:nvPicPr>
          <p:cNvPr id="21" name="Google Shape;21;p16"/>
          <p:cNvPicPr preferRelativeResize="0"/>
          <p:nvPr/>
        </p:nvPicPr>
        <p:blipFill rotWithShape="1">
          <a:blip r:embed="rId7">
            <a:alphaModFix/>
          </a:blip>
          <a:srcRect/>
          <a:stretch/>
        </p:blipFill>
        <p:spPr>
          <a:xfrm>
            <a:off x="12753241" y="2099867"/>
            <a:ext cx="1261281" cy="1243834"/>
          </a:xfrm>
          <a:prstGeom prst="rect">
            <a:avLst/>
          </a:prstGeom>
          <a:noFill/>
          <a:ln>
            <a:noFill/>
          </a:ln>
        </p:spPr>
      </p:pic>
      <p:pic>
        <p:nvPicPr>
          <p:cNvPr id="22" name="Google Shape;22;p16"/>
          <p:cNvPicPr preferRelativeResize="0"/>
          <p:nvPr/>
        </p:nvPicPr>
        <p:blipFill rotWithShape="1">
          <a:blip r:embed="rId8">
            <a:alphaModFix/>
          </a:blip>
          <a:srcRect/>
          <a:stretch/>
        </p:blipFill>
        <p:spPr>
          <a:xfrm>
            <a:off x="14371239" y="2039942"/>
            <a:ext cx="1230995" cy="1303759"/>
          </a:xfrm>
          <a:prstGeom prst="rect">
            <a:avLst/>
          </a:prstGeom>
          <a:noFill/>
          <a:ln>
            <a:noFill/>
          </a:ln>
        </p:spPr>
      </p:pic>
      <p:pic>
        <p:nvPicPr>
          <p:cNvPr id="23" name="Google Shape;23;p16" descr="Image result for magician clipart"/>
          <p:cNvPicPr preferRelativeResize="0"/>
          <p:nvPr/>
        </p:nvPicPr>
        <p:blipFill rotWithShape="1">
          <a:blip r:embed="rId9">
            <a:alphaModFix/>
          </a:blip>
          <a:srcRect/>
          <a:stretch/>
        </p:blipFill>
        <p:spPr>
          <a:xfrm>
            <a:off x="-2238773" y="743521"/>
            <a:ext cx="2308225" cy="16091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a:spLocks noGrp="1"/>
          </p:cNvSpPr>
          <p:nvPr>
            <p:ph type="pic" idx="2"/>
          </p:nvPr>
        </p:nvSpPr>
        <p:spPr>
          <a:xfrm>
            <a:off x="5183188" y="987425"/>
            <a:ext cx="6172200" cy="4873625"/>
          </a:xfrm>
          <a:prstGeom prst="rect">
            <a:avLst/>
          </a:prstGeom>
          <a:noFill/>
          <a:ln>
            <a:noFill/>
          </a:ln>
        </p:spPr>
      </p:sp>
      <p:sp>
        <p:nvSpPr>
          <p:cNvPr id="71" name="Google Shape;71;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25000"/>
          </a:blip>
          <a:stretch>
            <a:fillRect/>
          </a:stretch>
        </a:blip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2pPr>
            <a:lvl3pPr marL="1371600" marR="0" lvl="2" indent="-419100" algn="l" rtl="0">
              <a:lnSpc>
                <a:spcPct val="90000"/>
              </a:lnSpc>
              <a:spcBef>
                <a:spcPts val="500"/>
              </a:spcBef>
              <a:spcAft>
                <a:spcPts val="0"/>
              </a:spcAft>
              <a:buClr>
                <a:schemeClr val="dk1"/>
              </a:buClr>
              <a:buSzPts val="3000"/>
              <a:buFont typeface="Arial"/>
              <a:buChar char="•"/>
              <a:defRPr sz="3000" b="0" i="0" u="none" strike="noStrike" cap="none">
                <a:solidFill>
                  <a:schemeClr val="dk1"/>
                </a:solidFill>
                <a:latin typeface="Times New Roman"/>
                <a:ea typeface="Times New Roman"/>
                <a:cs typeface="Times New Roman"/>
                <a:sym typeface="Times New Roman"/>
              </a:defRPr>
            </a:lvl3pPr>
            <a:lvl4pPr marL="1828800" marR="0" lvl="3"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4pPr>
            <a:lvl5pPr marL="2286000" marR="0" lvl="4" indent="-393700" algn="l" rtl="0">
              <a:lnSpc>
                <a:spcPct val="90000"/>
              </a:lnSpc>
              <a:spcBef>
                <a:spcPts val="500"/>
              </a:spcBef>
              <a:spcAft>
                <a:spcPts val="0"/>
              </a:spcAft>
              <a:buClr>
                <a:schemeClr val="dk1"/>
              </a:buClr>
              <a:buSzPts val="2600"/>
              <a:buFont typeface="Arial"/>
              <a:buChar char="•"/>
              <a:defRPr sz="26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32.png"/><Relationship Id="rId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4.png"/><Relationship Id="rId4"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35.png"/><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36.png"/><Relationship Id="rId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10.vml"/><Relationship Id="rId5" Type="http://schemas.openxmlformats.org/officeDocument/2006/relationships/image" Target="../media/image37.png"/><Relationship Id="rId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1.png"/><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oleObject1.bin"/><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9.pn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25.png"/><Relationship Id="rId4" Type="http://schemas.openxmlformats.org/officeDocument/2006/relationships/oleObject" Target="../embeddings/oleObject9.bin"/><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9.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104633" y="3343701"/>
            <a:ext cx="9144000" cy="16675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Times New Roman"/>
              <a:buNone/>
            </a:pPr>
            <a:r>
              <a:rPr lang="en-US" sz="6000" b="1">
                <a:latin typeface="Times New Roman"/>
                <a:ea typeface="Times New Roman"/>
                <a:cs typeface="Times New Roman"/>
                <a:sym typeface="Times New Roman"/>
              </a:rPr>
              <a:t>Tin học 4 </a:t>
            </a:r>
            <a:r>
              <a:rPr lang="en-US" sz="6000">
                <a:solidFill>
                  <a:srgbClr val="FF0000"/>
                </a:solidFill>
                <a:latin typeface="Times New Roman"/>
                <a:ea typeface="Times New Roman"/>
                <a:cs typeface="Times New Roman"/>
                <a:sym typeface="Times New Roman"/>
              </a:rPr>
              <a:t>Tuần 23:</a:t>
            </a:r>
            <a:endParaRPr sz="6000" b="1">
              <a:latin typeface="Times New Roman"/>
              <a:ea typeface="Times New Roman"/>
              <a:cs typeface="Times New Roman"/>
              <a:sym typeface="Times New Roman"/>
            </a:endParaRPr>
          </a:p>
        </p:txBody>
      </p:sp>
      <p:sp>
        <p:nvSpPr>
          <p:cNvPr id="92" name="Google Shape;92;p1"/>
          <p:cNvSpPr txBox="1">
            <a:spLocks noGrp="1"/>
          </p:cNvSpPr>
          <p:nvPr>
            <p:ph type="subTitle" idx="1"/>
          </p:nvPr>
        </p:nvSpPr>
        <p:spPr>
          <a:xfrm>
            <a:off x="104633" y="5119007"/>
            <a:ext cx="9540812" cy="12373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3600"/>
              <a:buNone/>
            </a:pPr>
            <a:r>
              <a:rPr lang="en-US" sz="5000" b="1">
                <a:solidFill>
                  <a:srgbClr val="FF0000"/>
                </a:solidFill>
                <a:latin typeface="Times New Roman"/>
                <a:ea typeface="Times New Roman"/>
                <a:cs typeface="Times New Roman"/>
                <a:sym typeface="Times New Roman"/>
              </a:rPr>
              <a:t>Lựa chọn loại biểu đồ (T1)</a:t>
            </a:r>
            <a:endParaRPr sz="5000" b="1">
              <a:solidFill>
                <a:srgbClr val="FF0000"/>
              </a:solidFill>
              <a:latin typeface="Times New Roman"/>
              <a:ea typeface="Times New Roman"/>
              <a:cs typeface="Times New Roman"/>
              <a:sym typeface="Times New Roman"/>
            </a:endParaRPr>
          </a:p>
        </p:txBody>
      </p:sp>
      <p:pic>
        <p:nvPicPr>
          <p:cNvPr id="93" name="Google Shape;93;p1" descr="Image result for Computer Mouse animations"/>
          <p:cNvPicPr preferRelativeResize="0"/>
          <p:nvPr/>
        </p:nvPicPr>
        <p:blipFill rotWithShape="1">
          <a:blip r:embed="rId3">
            <a:alphaModFix/>
          </a:blip>
          <a:srcRect/>
          <a:stretch/>
        </p:blipFill>
        <p:spPr>
          <a:xfrm>
            <a:off x="9931010" y="3743075"/>
            <a:ext cx="2260990" cy="2751864"/>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aphicFrame>
        <p:nvGraphicFramePr>
          <p:cNvPr id="177" name="Google Shape;177;p9"/>
          <p:cNvGraphicFramePr/>
          <p:nvPr/>
        </p:nvGraphicFramePr>
        <p:xfrm>
          <a:off x="920750" y="1233488"/>
          <a:ext cx="4895850" cy="4499519"/>
        </p:xfrm>
        <a:graphic>
          <a:graphicData uri="http://schemas.openxmlformats.org/presentationml/2006/ole">
            <mc:AlternateContent xmlns:mc="http://schemas.openxmlformats.org/markup-compatibility/2006">
              <mc:Choice xmlns:v="urn:schemas-microsoft-com:vml" Requires="v">
                <p:oleObj spid="_x0000_s6150" r:id="rId4" imgW="4895850" imgH="4499519" progId="Paint.Picture">
                  <p:embed/>
                </p:oleObj>
              </mc:Choice>
              <mc:Fallback>
                <p:oleObj r:id="rId4" imgW="4895850" imgH="4499519" progId="Paint.Picture">
                  <p:embed/>
                  <p:pic>
                    <p:nvPicPr>
                      <p:cNvPr id="177" name="Google Shape;177;p9"/>
                      <p:cNvPicPr preferRelativeResize="0"/>
                      <p:nvPr/>
                    </p:nvPicPr>
                    <p:blipFill rotWithShape="1">
                      <a:blip r:embed="rId5">
                        <a:alphaModFix/>
                      </a:blip>
                      <a:srcRect/>
                      <a:stretch/>
                    </p:blipFill>
                    <p:spPr>
                      <a:xfrm>
                        <a:off x="920750" y="1233488"/>
                        <a:ext cx="4895850" cy="4499519"/>
                      </a:xfrm>
                      <a:prstGeom prst="rect">
                        <a:avLst/>
                      </a:prstGeom>
                      <a:noFill/>
                      <a:ln>
                        <a:noFill/>
                      </a:ln>
                    </p:spPr>
                  </p:pic>
                </p:oleObj>
              </mc:Fallback>
            </mc:AlternateContent>
          </a:graphicData>
        </a:graphic>
      </p:graphicFrame>
      <p:graphicFrame>
        <p:nvGraphicFramePr>
          <p:cNvPr id="178" name="Google Shape;178;p9"/>
          <p:cNvGraphicFramePr/>
          <p:nvPr/>
        </p:nvGraphicFramePr>
        <p:xfrm>
          <a:off x="6329362" y="1028700"/>
          <a:ext cx="5711523" cy="4940300"/>
        </p:xfrm>
        <a:graphic>
          <a:graphicData uri="http://schemas.openxmlformats.org/presentationml/2006/ole">
            <mc:AlternateContent xmlns:mc="http://schemas.openxmlformats.org/markup-compatibility/2006">
              <mc:Choice xmlns:v="urn:schemas-microsoft-com:vml" Requires="v">
                <p:oleObj spid="_x0000_s6151" r:id="rId6" imgW="5711523" imgH="4940300" progId="Paint.Picture">
                  <p:embed/>
                </p:oleObj>
              </mc:Choice>
              <mc:Fallback>
                <p:oleObj r:id="rId6" imgW="5711523" imgH="4940300" progId="Paint.Picture">
                  <p:embed/>
                  <p:pic>
                    <p:nvPicPr>
                      <p:cNvPr id="178" name="Google Shape;178;p9"/>
                      <p:cNvPicPr preferRelativeResize="0"/>
                      <p:nvPr/>
                    </p:nvPicPr>
                    <p:blipFill rotWithShape="1">
                      <a:blip r:embed="rId7">
                        <a:alphaModFix/>
                      </a:blip>
                      <a:srcRect/>
                      <a:stretch/>
                    </p:blipFill>
                    <p:spPr>
                      <a:xfrm>
                        <a:off x="6329362" y="1028700"/>
                        <a:ext cx="5711523" cy="4940300"/>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0000"/>
              </a:buClr>
              <a:buSzPts val="4400"/>
              <a:buFont typeface="Times New Roman"/>
              <a:buNone/>
            </a:pPr>
            <a:r>
              <a:rPr lang="en-US" b="1">
                <a:solidFill>
                  <a:srgbClr val="FF0000"/>
                </a:solidFill>
                <a:latin typeface="Times New Roman"/>
                <a:ea typeface="Times New Roman"/>
                <a:cs typeface="Times New Roman"/>
                <a:sym typeface="Times New Roman"/>
              </a:rPr>
              <a:t>Củng cố</a:t>
            </a:r>
            <a:endParaRPr b="1">
              <a:solidFill>
                <a:srgbClr val="FF0000"/>
              </a:solidFill>
              <a:latin typeface="Times New Roman"/>
              <a:ea typeface="Times New Roman"/>
              <a:cs typeface="Times New Roman"/>
              <a:sym typeface="Times New Roman"/>
            </a:endParaRPr>
          </a:p>
        </p:txBody>
      </p:sp>
      <p:graphicFrame>
        <p:nvGraphicFramePr>
          <p:cNvPr id="184" name="Google Shape;184;p11"/>
          <p:cNvGraphicFramePr/>
          <p:nvPr/>
        </p:nvGraphicFramePr>
        <p:xfrm>
          <a:off x="2998788" y="1538288"/>
          <a:ext cx="7380470" cy="3859212"/>
        </p:xfrm>
        <a:graphic>
          <a:graphicData uri="http://schemas.openxmlformats.org/presentationml/2006/ole">
            <mc:AlternateContent xmlns:mc="http://schemas.openxmlformats.org/markup-compatibility/2006">
              <mc:Choice xmlns:v="urn:schemas-microsoft-com:vml" Requires="v">
                <p:oleObj spid="_x0000_s7172" r:id="rId4" imgW="7380470" imgH="3859212" progId="Paint.Picture">
                  <p:embed/>
                </p:oleObj>
              </mc:Choice>
              <mc:Fallback>
                <p:oleObj r:id="rId4" imgW="7380470" imgH="3859212" progId="Paint.Picture">
                  <p:embed/>
                  <p:pic>
                    <p:nvPicPr>
                      <p:cNvPr id="184" name="Google Shape;184;p11"/>
                      <p:cNvPicPr preferRelativeResize="0"/>
                      <p:nvPr/>
                    </p:nvPicPr>
                    <p:blipFill rotWithShape="1">
                      <a:blip r:embed="rId5">
                        <a:alphaModFix/>
                      </a:blip>
                      <a:srcRect/>
                      <a:stretch/>
                    </p:blipFill>
                    <p:spPr>
                      <a:xfrm>
                        <a:off x="2998788" y="1538288"/>
                        <a:ext cx="7380470" cy="3859212"/>
                      </a:xfrm>
                      <a:prstGeom prst="rect">
                        <a:avLst/>
                      </a:prstGeom>
                      <a:noFill/>
                      <a:ln>
                        <a:noFill/>
                      </a:ln>
                    </p:spPr>
                  </p:pic>
                </p:oleObj>
              </mc:Fallback>
            </mc:AlternateContent>
          </a:graphicData>
        </a:graphic>
      </p:graphicFrame>
      <p:sp>
        <p:nvSpPr>
          <p:cNvPr id="185" name="Google Shape;185;p11"/>
          <p:cNvSpPr/>
          <p:nvPr/>
        </p:nvSpPr>
        <p:spPr>
          <a:xfrm>
            <a:off x="2998788" y="4711700"/>
            <a:ext cx="1446212" cy="685800"/>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86" name="Google Shape;186;p11"/>
          <p:cNvSpPr txBox="1"/>
          <p:nvPr/>
        </p:nvSpPr>
        <p:spPr>
          <a:xfrm>
            <a:off x="2024246" y="1430337"/>
            <a:ext cx="939800" cy="520701"/>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0000"/>
              </a:buClr>
              <a:buSzPts val="4400"/>
              <a:buFont typeface="Times New Roman"/>
              <a:buNone/>
            </a:pPr>
            <a:r>
              <a:rPr lang="en-US" sz="4400" b="1">
                <a:solidFill>
                  <a:srgbClr val="FF0000"/>
                </a:solidFill>
                <a:latin typeface="Times New Roman"/>
                <a:ea typeface="Times New Roman"/>
                <a:cs typeface="Times New Roman"/>
                <a:sym typeface="Times New Roman"/>
              </a:rPr>
              <a:t>1.</a:t>
            </a:r>
            <a:endParaRPr sz="4400" b="1">
              <a:solidFill>
                <a:srgbClr val="FF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aphicFrame>
        <p:nvGraphicFramePr>
          <p:cNvPr id="191" name="Google Shape;191;p12"/>
          <p:cNvGraphicFramePr/>
          <p:nvPr/>
        </p:nvGraphicFramePr>
        <p:xfrm>
          <a:off x="2306638" y="1435101"/>
          <a:ext cx="8831750" cy="3853656"/>
        </p:xfrm>
        <a:graphic>
          <a:graphicData uri="http://schemas.openxmlformats.org/presentationml/2006/ole">
            <mc:AlternateContent xmlns:mc="http://schemas.openxmlformats.org/markup-compatibility/2006">
              <mc:Choice xmlns:v="urn:schemas-microsoft-com:vml" Requires="v">
                <p:oleObj spid="_x0000_s8196" r:id="rId4" imgW="8831750" imgH="3853656" progId="Paint.Picture">
                  <p:embed/>
                </p:oleObj>
              </mc:Choice>
              <mc:Fallback>
                <p:oleObj r:id="rId4" imgW="8831750" imgH="3853656" progId="Paint.Picture">
                  <p:embed/>
                  <p:pic>
                    <p:nvPicPr>
                      <p:cNvPr id="191" name="Google Shape;191;p12"/>
                      <p:cNvPicPr preferRelativeResize="0"/>
                      <p:nvPr/>
                    </p:nvPicPr>
                    <p:blipFill rotWithShape="1">
                      <a:blip r:embed="rId5">
                        <a:alphaModFix/>
                      </a:blip>
                      <a:srcRect/>
                      <a:stretch/>
                    </p:blipFill>
                    <p:spPr>
                      <a:xfrm>
                        <a:off x="2306638" y="1435101"/>
                        <a:ext cx="8831750" cy="3853656"/>
                      </a:xfrm>
                      <a:prstGeom prst="rect">
                        <a:avLst/>
                      </a:prstGeom>
                      <a:noFill/>
                      <a:ln>
                        <a:noFill/>
                      </a:ln>
                    </p:spPr>
                  </p:pic>
                </p:oleObj>
              </mc:Fallback>
            </mc:AlternateContent>
          </a:graphicData>
        </a:graphic>
      </p:graphicFrame>
      <p:sp>
        <p:nvSpPr>
          <p:cNvPr id="192" name="Google Shape;192;p12"/>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0000"/>
              </a:buClr>
              <a:buSzPts val="4400"/>
              <a:buFont typeface="Times New Roman"/>
              <a:buNone/>
            </a:pPr>
            <a:r>
              <a:rPr lang="en-US" sz="4400" b="1">
                <a:solidFill>
                  <a:srgbClr val="FF0000"/>
                </a:solidFill>
                <a:latin typeface="Times New Roman"/>
                <a:ea typeface="Times New Roman"/>
                <a:cs typeface="Times New Roman"/>
                <a:sym typeface="Times New Roman"/>
              </a:rPr>
              <a:t>Củng cố</a:t>
            </a:r>
            <a:endParaRPr sz="4400" b="1">
              <a:solidFill>
                <a:srgbClr val="FF0000"/>
              </a:solidFill>
              <a:latin typeface="Times New Roman"/>
              <a:ea typeface="Times New Roman"/>
              <a:cs typeface="Times New Roman"/>
              <a:sym typeface="Times New Roman"/>
            </a:endParaRPr>
          </a:p>
        </p:txBody>
      </p:sp>
      <p:sp>
        <p:nvSpPr>
          <p:cNvPr id="193" name="Google Shape;193;p12"/>
          <p:cNvSpPr/>
          <p:nvPr/>
        </p:nvSpPr>
        <p:spPr>
          <a:xfrm>
            <a:off x="2306638" y="3146822"/>
            <a:ext cx="1719262" cy="764778"/>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4" name="Google Shape;194;p12"/>
          <p:cNvSpPr txBox="1"/>
          <p:nvPr/>
        </p:nvSpPr>
        <p:spPr>
          <a:xfrm>
            <a:off x="1366838" y="1430337"/>
            <a:ext cx="939800" cy="520701"/>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0000"/>
              </a:buClr>
              <a:buSzPts val="4400"/>
              <a:buFont typeface="Times New Roman"/>
              <a:buNone/>
            </a:pPr>
            <a:r>
              <a:rPr lang="en-US" sz="4400" b="1">
                <a:solidFill>
                  <a:srgbClr val="FF0000"/>
                </a:solidFill>
                <a:latin typeface="Times New Roman"/>
                <a:ea typeface="Times New Roman"/>
                <a:cs typeface="Times New Roman"/>
                <a:sym typeface="Times New Roman"/>
              </a:rPr>
              <a:t>2.</a:t>
            </a:r>
            <a:endParaRPr sz="4400" b="1">
              <a:solidFill>
                <a:srgbClr val="FF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aphicFrame>
        <p:nvGraphicFramePr>
          <p:cNvPr id="199" name="Google Shape;199;p13"/>
          <p:cNvGraphicFramePr/>
          <p:nvPr/>
        </p:nvGraphicFramePr>
        <p:xfrm>
          <a:off x="2219324" y="1397000"/>
          <a:ext cx="8634401" cy="4295775"/>
        </p:xfrm>
        <a:graphic>
          <a:graphicData uri="http://schemas.openxmlformats.org/presentationml/2006/ole">
            <mc:AlternateContent xmlns:mc="http://schemas.openxmlformats.org/markup-compatibility/2006">
              <mc:Choice xmlns:v="urn:schemas-microsoft-com:vml" Requires="v">
                <p:oleObj spid="_x0000_s9220" r:id="rId4" imgW="8634401" imgH="4295775" progId="Paint.Picture">
                  <p:embed/>
                </p:oleObj>
              </mc:Choice>
              <mc:Fallback>
                <p:oleObj r:id="rId4" imgW="8634401" imgH="4295775" progId="Paint.Picture">
                  <p:embed/>
                  <p:pic>
                    <p:nvPicPr>
                      <p:cNvPr id="199" name="Google Shape;199;p13"/>
                      <p:cNvPicPr preferRelativeResize="0"/>
                      <p:nvPr/>
                    </p:nvPicPr>
                    <p:blipFill rotWithShape="1">
                      <a:blip r:embed="rId5">
                        <a:alphaModFix/>
                      </a:blip>
                      <a:srcRect/>
                      <a:stretch/>
                    </p:blipFill>
                    <p:spPr>
                      <a:xfrm>
                        <a:off x="2219324" y="1397000"/>
                        <a:ext cx="8634401" cy="4295775"/>
                      </a:xfrm>
                      <a:prstGeom prst="rect">
                        <a:avLst/>
                      </a:prstGeom>
                      <a:noFill/>
                      <a:ln>
                        <a:noFill/>
                      </a:ln>
                    </p:spPr>
                  </p:pic>
                </p:oleObj>
              </mc:Fallback>
            </mc:AlternateContent>
          </a:graphicData>
        </a:graphic>
      </p:graphicFrame>
      <p:sp>
        <p:nvSpPr>
          <p:cNvPr id="200" name="Google Shape;200;p13"/>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0000"/>
              </a:buClr>
              <a:buSzPts val="4400"/>
              <a:buFont typeface="Times New Roman"/>
              <a:buNone/>
            </a:pPr>
            <a:r>
              <a:rPr lang="en-US" sz="4400" b="1">
                <a:solidFill>
                  <a:srgbClr val="FF0000"/>
                </a:solidFill>
                <a:latin typeface="Times New Roman"/>
                <a:ea typeface="Times New Roman"/>
                <a:cs typeface="Times New Roman"/>
                <a:sym typeface="Times New Roman"/>
              </a:rPr>
              <a:t>Củng cố</a:t>
            </a:r>
            <a:endParaRPr sz="4400" b="1">
              <a:solidFill>
                <a:srgbClr val="FF0000"/>
              </a:solidFill>
              <a:latin typeface="Times New Roman"/>
              <a:ea typeface="Times New Roman"/>
              <a:cs typeface="Times New Roman"/>
              <a:sym typeface="Times New Roman"/>
            </a:endParaRPr>
          </a:p>
        </p:txBody>
      </p:sp>
      <p:sp>
        <p:nvSpPr>
          <p:cNvPr id="201" name="Google Shape;201;p13"/>
          <p:cNvSpPr/>
          <p:nvPr/>
        </p:nvSpPr>
        <p:spPr>
          <a:xfrm>
            <a:off x="2219324" y="4356100"/>
            <a:ext cx="1257300" cy="685800"/>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2" name="Google Shape;202;p13"/>
          <p:cNvSpPr txBox="1"/>
          <p:nvPr/>
        </p:nvSpPr>
        <p:spPr>
          <a:xfrm>
            <a:off x="1249349" y="1397000"/>
            <a:ext cx="939800" cy="520701"/>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0000"/>
              </a:buClr>
              <a:buSzPts val="4400"/>
              <a:buFont typeface="Times New Roman"/>
              <a:buNone/>
            </a:pPr>
            <a:r>
              <a:rPr lang="en-US" sz="4400" b="1">
                <a:solidFill>
                  <a:srgbClr val="FF0000"/>
                </a:solidFill>
                <a:latin typeface="Times New Roman"/>
                <a:ea typeface="Times New Roman"/>
                <a:cs typeface="Times New Roman"/>
                <a:sym typeface="Times New Roman"/>
              </a:rPr>
              <a:t>3.</a:t>
            </a:r>
            <a:endParaRPr sz="4400" b="1">
              <a:solidFill>
                <a:srgbClr val="FF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aphicFrame>
        <p:nvGraphicFramePr>
          <p:cNvPr id="207" name="Google Shape;207;p14"/>
          <p:cNvGraphicFramePr/>
          <p:nvPr/>
        </p:nvGraphicFramePr>
        <p:xfrm>
          <a:off x="1884363" y="1233487"/>
          <a:ext cx="8847137" cy="5159907"/>
        </p:xfrm>
        <a:graphic>
          <a:graphicData uri="http://schemas.openxmlformats.org/presentationml/2006/ole">
            <mc:AlternateContent xmlns:mc="http://schemas.openxmlformats.org/markup-compatibility/2006">
              <mc:Choice xmlns:v="urn:schemas-microsoft-com:vml" Requires="v">
                <p:oleObj spid="_x0000_s10244" r:id="rId4" imgW="8847137" imgH="5159907" progId="Paint.Picture">
                  <p:embed/>
                </p:oleObj>
              </mc:Choice>
              <mc:Fallback>
                <p:oleObj r:id="rId4" imgW="8847137" imgH="5159907" progId="Paint.Picture">
                  <p:embed/>
                  <p:pic>
                    <p:nvPicPr>
                      <p:cNvPr id="207" name="Google Shape;207;p14"/>
                      <p:cNvPicPr preferRelativeResize="0"/>
                      <p:nvPr/>
                    </p:nvPicPr>
                    <p:blipFill rotWithShape="1">
                      <a:blip r:embed="rId5">
                        <a:alphaModFix/>
                      </a:blip>
                      <a:srcRect/>
                      <a:stretch/>
                    </p:blipFill>
                    <p:spPr>
                      <a:xfrm>
                        <a:off x="1884363" y="1233487"/>
                        <a:ext cx="8847137" cy="5159907"/>
                      </a:xfrm>
                      <a:prstGeom prst="rect">
                        <a:avLst/>
                      </a:prstGeom>
                      <a:noFill/>
                      <a:ln>
                        <a:noFill/>
                      </a:ln>
                    </p:spPr>
                  </p:pic>
                </p:oleObj>
              </mc:Fallback>
            </mc:AlternateContent>
          </a:graphicData>
        </a:graphic>
      </p:graphicFrame>
      <p:sp>
        <p:nvSpPr>
          <p:cNvPr id="208" name="Google Shape;208;p14"/>
          <p:cNvSpPr txBox="1"/>
          <p:nvPr/>
        </p:nvSpPr>
        <p:spPr>
          <a:xfrm>
            <a:off x="889000" y="276225"/>
            <a:ext cx="10515600" cy="1325563"/>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0000"/>
              </a:buClr>
              <a:buSzPts val="4400"/>
              <a:buFont typeface="Times New Roman"/>
              <a:buNone/>
            </a:pPr>
            <a:r>
              <a:rPr lang="en-US" sz="4400" b="1">
                <a:solidFill>
                  <a:srgbClr val="FF0000"/>
                </a:solidFill>
                <a:latin typeface="Times New Roman"/>
                <a:ea typeface="Times New Roman"/>
                <a:cs typeface="Times New Roman"/>
                <a:sym typeface="Times New Roman"/>
              </a:rPr>
              <a:t>Củng cố</a:t>
            </a:r>
            <a:endParaRPr sz="4400" b="1">
              <a:solidFill>
                <a:srgbClr val="FF0000"/>
              </a:solidFill>
              <a:latin typeface="Times New Roman"/>
              <a:ea typeface="Times New Roman"/>
              <a:cs typeface="Times New Roman"/>
              <a:sym typeface="Times New Roman"/>
            </a:endParaRPr>
          </a:p>
        </p:txBody>
      </p:sp>
      <p:sp>
        <p:nvSpPr>
          <p:cNvPr id="209" name="Google Shape;209;p14"/>
          <p:cNvSpPr/>
          <p:nvPr/>
        </p:nvSpPr>
        <p:spPr>
          <a:xfrm>
            <a:off x="1884362" y="3813440"/>
            <a:ext cx="1849437" cy="733160"/>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0" name="Google Shape;210;p14"/>
          <p:cNvSpPr txBox="1"/>
          <p:nvPr/>
        </p:nvSpPr>
        <p:spPr>
          <a:xfrm>
            <a:off x="1038224" y="1233487"/>
            <a:ext cx="939800" cy="520701"/>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0000"/>
              </a:buClr>
              <a:buSzPts val="4400"/>
              <a:buFont typeface="Times New Roman"/>
              <a:buNone/>
            </a:pPr>
            <a:r>
              <a:rPr lang="en-US" sz="4400" b="1">
                <a:solidFill>
                  <a:srgbClr val="FF0000"/>
                </a:solidFill>
                <a:latin typeface="Times New Roman"/>
                <a:ea typeface="Times New Roman"/>
                <a:cs typeface="Times New Roman"/>
                <a:sym typeface="Times New Roman"/>
              </a:rPr>
              <a:t>4.</a:t>
            </a:r>
            <a:endParaRPr sz="4400" b="1">
              <a:solidFill>
                <a:srgbClr val="FF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aphicFrame>
        <p:nvGraphicFramePr>
          <p:cNvPr id="98" name="Google Shape;98;p2"/>
          <p:cNvGraphicFramePr/>
          <p:nvPr/>
        </p:nvGraphicFramePr>
        <p:xfrm>
          <a:off x="4200444" y="2235755"/>
          <a:ext cx="5043203" cy="30259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9" name="Google Shape;99;p2"/>
          <p:cNvGraphicFramePr/>
          <p:nvPr/>
        </p:nvGraphicFramePr>
        <p:xfrm>
          <a:off x="4546876" y="2281622"/>
          <a:ext cx="5024966" cy="3014980"/>
        </p:xfrm>
        <a:graphic>
          <a:graphicData uri="http://schemas.openxmlformats.org/drawingml/2006/chart">
            <c:chart xmlns:c="http://schemas.openxmlformats.org/drawingml/2006/chart" xmlns:r="http://schemas.openxmlformats.org/officeDocument/2006/relationships" r:id="rId4"/>
          </a:graphicData>
        </a:graphic>
      </p:graphicFrame>
      <p:sp>
        <p:nvSpPr>
          <p:cNvPr id="100" name="Google Shape;100;p2"/>
          <p:cNvSpPr txBox="1">
            <a:spLocks noGrp="1"/>
          </p:cNvSpPr>
          <p:nvPr>
            <p:ph type="title"/>
          </p:nvPr>
        </p:nvSpPr>
        <p:spPr>
          <a:xfrm>
            <a:off x="3352801" y="207820"/>
            <a:ext cx="8320173" cy="677004"/>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0000FF"/>
              </a:buClr>
              <a:buSzPts val="3600"/>
              <a:buFont typeface="Times New Roman"/>
              <a:buNone/>
            </a:pPr>
            <a:r>
              <a:rPr lang="en-US" sz="3600">
                <a:solidFill>
                  <a:srgbClr val="0000FF"/>
                </a:solidFill>
                <a:latin typeface="Times New Roman"/>
                <a:ea typeface="Times New Roman"/>
                <a:cs typeface="Times New Roman"/>
                <a:sym typeface="Times New Roman"/>
              </a:rPr>
              <a:t>Nhắc lại kiến thức</a:t>
            </a:r>
            <a:endParaRPr sz="3600">
              <a:solidFill>
                <a:srgbClr val="0000FF"/>
              </a:solidFill>
              <a:latin typeface="Times New Roman"/>
              <a:ea typeface="Times New Roman"/>
              <a:cs typeface="Times New Roman"/>
              <a:sym typeface="Times New Roman"/>
            </a:endParaRPr>
          </a:p>
        </p:txBody>
      </p:sp>
      <p:pic>
        <p:nvPicPr>
          <p:cNvPr id="101" name="Google Shape;101;p2"/>
          <p:cNvPicPr preferRelativeResize="0"/>
          <p:nvPr/>
        </p:nvPicPr>
        <p:blipFill rotWithShape="1">
          <a:blip r:embed="rId5">
            <a:alphaModFix/>
          </a:blip>
          <a:srcRect/>
          <a:stretch/>
        </p:blipFill>
        <p:spPr>
          <a:xfrm>
            <a:off x="237011" y="1092644"/>
            <a:ext cx="987425" cy="914400"/>
          </a:xfrm>
          <a:prstGeom prst="rect">
            <a:avLst/>
          </a:prstGeom>
          <a:noFill/>
          <a:ln>
            <a:noFill/>
          </a:ln>
        </p:spPr>
      </p:pic>
      <p:sp>
        <p:nvSpPr>
          <p:cNvPr id="102" name="Google Shape;102;p2">
            <a:hlinkClick r:id="rId6" action="ppaction://hlinksldjump"/>
          </p:cNvPr>
          <p:cNvSpPr txBox="1"/>
          <p:nvPr/>
        </p:nvSpPr>
        <p:spPr>
          <a:xfrm>
            <a:off x="167865" y="3109805"/>
            <a:ext cx="56285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chemeClr val="dk1"/>
                </a:solidFill>
                <a:latin typeface="Times New Roman"/>
                <a:ea typeface="Times New Roman"/>
                <a:cs typeface="Times New Roman"/>
                <a:sym typeface="Times New Roman"/>
              </a:rPr>
              <a:t>☞</a:t>
            </a:r>
            <a:endParaRPr sz="4000">
              <a:solidFill>
                <a:schemeClr val="dk1"/>
              </a:solidFill>
              <a:latin typeface="Times New Roman"/>
              <a:ea typeface="Times New Roman"/>
              <a:cs typeface="Times New Roman"/>
              <a:sym typeface="Times New Roman"/>
            </a:endParaRPr>
          </a:p>
        </p:txBody>
      </p:sp>
      <p:sp>
        <p:nvSpPr>
          <p:cNvPr id="103" name="Google Shape;103;p2"/>
          <p:cNvSpPr txBox="1"/>
          <p:nvPr/>
        </p:nvSpPr>
        <p:spPr>
          <a:xfrm>
            <a:off x="2445745" y="957252"/>
            <a:ext cx="9227229"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Microsoft Excel có thể giúp người sử dụng lập các biểu đồ hình học từ những dữ liệu có sẵn trong bảng tính, biểu đồ có thể thay đổi giá trị tùy theo giá trị của bảng tính. </a:t>
            </a:r>
            <a:endParaRPr sz="2800">
              <a:solidFill>
                <a:schemeClr val="dk1"/>
              </a:solidFill>
              <a:latin typeface="Times New Roman"/>
              <a:ea typeface="Times New Roman"/>
              <a:cs typeface="Times New Roman"/>
              <a:sym typeface="Times New Roman"/>
            </a:endParaRPr>
          </a:p>
        </p:txBody>
      </p:sp>
      <p:sp>
        <p:nvSpPr>
          <p:cNvPr id="104" name="Google Shape;104;p2"/>
          <p:cNvSpPr txBox="1"/>
          <p:nvPr/>
        </p:nvSpPr>
        <p:spPr>
          <a:xfrm>
            <a:off x="2445745" y="957252"/>
            <a:ext cx="9227229"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Ví dụ một số biểu đồ như sau:</a:t>
            </a:r>
            <a:endParaRPr sz="2800">
              <a:solidFill>
                <a:schemeClr val="dk1"/>
              </a:solidFill>
              <a:latin typeface="Times New Roman"/>
              <a:ea typeface="Times New Roman"/>
              <a:cs typeface="Times New Roman"/>
              <a:sym typeface="Times New Roman"/>
            </a:endParaRPr>
          </a:p>
        </p:txBody>
      </p:sp>
      <p:sp>
        <p:nvSpPr>
          <p:cNvPr id="105" name="Google Shape;105;p2"/>
          <p:cNvSpPr txBox="1"/>
          <p:nvPr/>
        </p:nvSpPr>
        <p:spPr>
          <a:xfrm>
            <a:off x="2445745" y="1382498"/>
            <a:ext cx="9227229" cy="52322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Biểu đồ dạng cột:</a:t>
            </a:r>
            <a:endParaRPr sz="2800">
              <a:solidFill>
                <a:schemeClr val="dk1"/>
              </a:solidFill>
              <a:latin typeface="Times New Roman"/>
              <a:ea typeface="Times New Roman"/>
              <a:cs typeface="Times New Roman"/>
              <a:sym typeface="Times New Roman"/>
            </a:endParaRPr>
          </a:p>
        </p:txBody>
      </p:sp>
      <p:sp>
        <p:nvSpPr>
          <p:cNvPr id="106" name="Google Shape;106;p2"/>
          <p:cNvSpPr txBox="1"/>
          <p:nvPr/>
        </p:nvSpPr>
        <p:spPr>
          <a:xfrm>
            <a:off x="2445745" y="1382498"/>
            <a:ext cx="9227229" cy="52322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Biểu đồ dạng tròn:</a:t>
            </a:r>
            <a:endParaRPr sz="2800">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fade">
                                      <p:cBhvr>
                                        <p:cTn id="7" dur="1000"/>
                                        <p:tgtEl>
                                          <p:spTgt spid="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xEl>
                                              <p:pRg st="0" end="0"/>
                                            </p:txEl>
                                          </p:spTgt>
                                        </p:tgtEl>
                                        <p:attrNameLst>
                                          <p:attrName>style.visibility</p:attrName>
                                        </p:attrNameLst>
                                      </p:cBhvr>
                                      <p:to>
                                        <p:strVal val="visible"/>
                                      </p:to>
                                    </p:set>
                                    <p:animEffect transition="in" filter="fade">
                                      <p:cBhvr>
                                        <p:cTn id="12" dur="1000"/>
                                        <p:tgtEl>
                                          <p:spTgt spid="104">
                                            <p:txEl>
                                              <p:pRg st="0" end="0"/>
                                            </p:txEl>
                                          </p:spTgt>
                                        </p:tgtEl>
                                      </p:cBhvr>
                                    </p:animEffect>
                                  </p:childTnLst>
                                </p:cTn>
                              </p:par>
                              <p:par>
                                <p:cTn id="13" presetID="1" presetClass="exit" presetSubtype="0" fill="hold" nodeType="withEffect">
                                  <p:stCondLst>
                                    <p:cond delay="0"/>
                                  </p:stCondLst>
                                  <p:childTnLst>
                                    <p:set>
                                      <p:cBhvr>
                                        <p:cTn id="14" dur="1" fill="hold">
                                          <p:stCondLst>
                                            <p:cond delay="1"/>
                                          </p:stCondLst>
                                        </p:cTn>
                                        <p:tgtEl>
                                          <p:spTgt spid="10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5">
                                            <p:txEl>
                                              <p:pRg st="0" end="0"/>
                                            </p:txEl>
                                          </p:spTgt>
                                        </p:tgtEl>
                                        <p:attrNameLst>
                                          <p:attrName>style.visibility</p:attrName>
                                        </p:attrNameLst>
                                      </p:cBhvr>
                                      <p:to>
                                        <p:strVal val="visible"/>
                                      </p:to>
                                    </p:set>
                                    <p:animEffect transition="in" filter="fade">
                                      <p:cBhvr>
                                        <p:cTn id="19" dur="1000"/>
                                        <p:tgtEl>
                                          <p:spTgt spid="105">
                                            <p:txEl>
                                              <p:pRg st="0" end="0"/>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2000"/>
                                        <p:tgtEl>
                                          <p:spTgt spid="9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6">
                                            <p:txEl>
                                              <p:pRg st="0" end="0"/>
                                            </p:txEl>
                                          </p:spTgt>
                                        </p:tgtEl>
                                        <p:attrNameLst>
                                          <p:attrName>style.visibility</p:attrName>
                                        </p:attrNameLst>
                                      </p:cBhvr>
                                      <p:to>
                                        <p:strVal val="visible"/>
                                      </p:to>
                                    </p:set>
                                    <p:animEffect transition="in" filter="fade">
                                      <p:cBhvr>
                                        <p:cTn id="28" dur="1000"/>
                                        <p:tgtEl>
                                          <p:spTgt spid="106">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fade">
                                      <p:cBhvr>
                                        <p:cTn id="31" dur="2000"/>
                                        <p:tgtEl>
                                          <p:spTgt spid="99"/>
                                        </p:tgtEl>
                                      </p:cBhvr>
                                    </p:animEffect>
                                  </p:childTnLst>
                                </p:cTn>
                              </p:par>
                              <p:par>
                                <p:cTn id="32" presetID="1" presetClass="exit" presetSubtype="0" fill="hold" nodeType="withEffect">
                                  <p:stCondLst>
                                    <p:cond delay="0"/>
                                  </p:stCondLst>
                                  <p:childTnLst>
                                    <p:set>
                                      <p:cBhvr>
                                        <p:cTn id="33" dur="1" fill="hold">
                                          <p:stCondLst>
                                            <p:cond delay="1"/>
                                          </p:stCondLst>
                                        </p:cTn>
                                        <p:tgtEl>
                                          <p:spTgt spid="98"/>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1"/>
                                          </p:stCondLst>
                                        </p:cTn>
                                        <p:tgtEl>
                                          <p:spTgt spid="10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4772404" y="1698195"/>
            <a:ext cx="6940145" cy="4790740"/>
          </a:xfrm>
          <a:prstGeom prst="rect">
            <a:avLst/>
          </a:prstGeom>
          <a:noFill/>
          <a:ln w="9525" cap="flat" cmpd="sng">
            <a:solidFill>
              <a:srgbClr val="D8D8D8"/>
            </a:solidFill>
            <a:prstDash val="solid"/>
            <a:round/>
            <a:headEnd type="none" w="sm" len="sm"/>
            <a:tailEnd type="none" w="sm" len="sm"/>
          </a:ln>
        </p:spPr>
      </p:pic>
      <p:pic>
        <p:nvPicPr>
          <p:cNvPr id="112" name="Google Shape;112;p3"/>
          <p:cNvPicPr preferRelativeResize="0"/>
          <p:nvPr/>
        </p:nvPicPr>
        <p:blipFill rotWithShape="1">
          <a:blip r:embed="rId4">
            <a:alphaModFix/>
          </a:blip>
          <a:srcRect/>
          <a:stretch/>
        </p:blipFill>
        <p:spPr>
          <a:xfrm>
            <a:off x="239710" y="1091835"/>
            <a:ext cx="987425" cy="914400"/>
          </a:xfrm>
          <a:prstGeom prst="rect">
            <a:avLst/>
          </a:prstGeom>
          <a:noFill/>
          <a:ln>
            <a:noFill/>
          </a:ln>
        </p:spPr>
      </p:pic>
      <p:sp>
        <p:nvSpPr>
          <p:cNvPr id="113" name="Google Shape;113;p3"/>
          <p:cNvSpPr txBox="1"/>
          <p:nvPr/>
        </p:nvSpPr>
        <p:spPr>
          <a:xfrm>
            <a:off x="4049314" y="952973"/>
            <a:ext cx="7741366"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a:solidFill>
                  <a:srgbClr val="2F6B09"/>
                </a:solidFill>
                <a:latin typeface="Times New Roman"/>
                <a:ea typeface="Times New Roman"/>
                <a:cs typeface="Times New Roman"/>
                <a:sym typeface="Times New Roman"/>
              </a:rPr>
              <a:t>Tạo biểu đồ</a:t>
            </a:r>
            <a:endParaRPr sz="2800" b="1">
              <a:solidFill>
                <a:srgbClr val="2F6B09"/>
              </a:solidFill>
              <a:latin typeface="Times New Roman"/>
              <a:ea typeface="Times New Roman"/>
              <a:cs typeface="Times New Roman"/>
              <a:sym typeface="Times New Roman"/>
            </a:endParaRPr>
          </a:p>
        </p:txBody>
      </p:sp>
      <p:sp>
        <p:nvSpPr>
          <p:cNvPr id="114" name="Google Shape;114;p3"/>
          <p:cNvSpPr txBox="1"/>
          <p:nvPr/>
        </p:nvSpPr>
        <p:spPr>
          <a:xfrm>
            <a:off x="239710" y="2293435"/>
            <a:ext cx="3646582"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1. Chọn dữ liệu cần tạo biểu đồ.</a:t>
            </a:r>
            <a:endParaRPr sz="2800">
              <a:solidFill>
                <a:srgbClr val="211C1E"/>
              </a:solidFill>
              <a:latin typeface="Times New Roman"/>
              <a:ea typeface="Times New Roman"/>
              <a:cs typeface="Times New Roman"/>
              <a:sym typeface="Times New Roman"/>
            </a:endParaRPr>
          </a:p>
        </p:txBody>
      </p:sp>
      <p:sp>
        <p:nvSpPr>
          <p:cNvPr id="115" name="Google Shape;115;p3"/>
          <p:cNvSpPr txBox="1"/>
          <p:nvPr/>
        </p:nvSpPr>
        <p:spPr>
          <a:xfrm>
            <a:off x="259890" y="3250043"/>
            <a:ext cx="3646582"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2. Chọn thẻ </a:t>
            </a:r>
            <a:r>
              <a:rPr lang="en-US" sz="2800" b="1">
                <a:solidFill>
                  <a:schemeClr val="dk1"/>
                </a:solidFill>
                <a:latin typeface="Times New Roman"/>
                <a:ea typeface="Times New Roman"/>
                <a:cs typeface="Times New Roman"/>
                <a:sym typeface="Times New Roman"/>
              </a:rPr>
              <a:t>Insert</a:t>
            </a:r>
            <a:r>
              <a:rPr lang="en-US" sz="2800">
                <a:solidFill>
                  <a:schemeClr val="dk1"/>
                </a:solidFill>
                <a:latin typeface="Times New Roman"/>
                <a:ea typeface="Times New Roman"/>
                <a:cs typeface="Times New Roman"/>
                <a:sym typeface="Times New Roman"/>
              </a:rPr>
              <a:t>.</a:t>
            </a:r>
            <a:endParaRPr sz="2800">
              <a:solidFill>
                <a:srgbClr val="211C1E"/>
              </a:solidFill>
              <a:latin typeface="Times New Roman"/>
              <a:ea typeface="Times New Roman"/>
              <a:cs typeface="Times New Roman"/>
              <a:sym typeface="Times New Roman"/>
            </a:endParaRPr>
          </a:p>
        </p:txBody>
      </p:sp>
      <p:sp>
        <p:nvSpPr>
          <p:cNvPr id="116" name="Google Shape;116;p3"/>
          <p:cNvSpPr txBox="1"/>
          <p:nvPr/>
        </p:nvSpPr>
        <p:spPr>
          <a:xfrm>
            <a:off x="259890" y="3790955"/>
            <a:ext cx="3646582"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3. Chọn một dạng biểu đồ trong nhóm </a:t>
            </a:r>
            <a:r>
              <a:rPr lang="en-US" sz="2800" b="1">
                <a:solidFill>
                  <a:schemeClr val="dk1"/>
                </a:solidFill>
                <a:latin typeface="Times New Roman"/>
                <a:ea typeface="Times New Roman"/>
                <a:cs typeface="Times New Roman"/>
                <a:sym typeface="Times New Roman"/>
              </a:rPr>
              <a:t>Charts</a:t>
            </a:r>
            <a:r>
              <a:rPr lang="en-US" sz="2800">
                <a:solidFill>
                  <a:schemeClr val="dk1"/>
                </a:solidFill>
                <a:latin typeface="Times New Roman"/>
                <a:ea typeface="Times New Roman"/>
                <a:cs typeface="Times New Roman"/>
                <a:sym typeface="Times New Roman"/>
              </a:rPr>
              <a:t>.</a:t>
            </a:r>
            <a:endParaRPr/>
          </a:p>
        </p:txBody>
      </p:sp>
      <p:sp>
        <p:nvSpPr>
          <p:cNvPr id="117" name="Google Shape;117;p3"/>
          <p:cNvSpPr/>
          <p:nvPr/>
        </p:nvSpPr>
        <p:spPr>
          <a:xfrm>
            <a:off x="6007921" y="2006235"/>
            <a:ext cx="548640" cy="228600"/>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18" name="Google Shape;118;p3"/>
          <p:cNvSpPr/>
          <p:nvPr/>
        </p:nvSpPr>
        <p:spPr>
          <a:xfrm>
            <a:off x="8468091" y="2264041"/>
            <a:ext cx="3244457" cy="868680"/>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119" name="Google Shape;119;p3"/>
          <p:cNvPicPr preferRelativeResize="0"/>
          <p:nvPr/>
        </p:nvPicPr>
        <p:blipFill rotWithShape="1">
          <a:blip r:embed="rId5">
            <a:alphaModFix/>
          </a:blip>
          <a:srcRect/>
          <a:stretch/>
        </p:blipFill>
        <p:spPr>
          <a:xfrm>
            <a:off x="4772404" y="1698195"/>
            <a:ext cx="6940296" cy="4791456"/>
          </a:xfrm>
          <a:prstGeom prst="rect">
            <a:avLst/>
          </a:prstGeom>
          <a:noFill/>
          <a:ln>
            <a:noFill/>
          </a:ln>
        </p:spPr>
      </p:pic>
      <p:sp>
        <p:nvSpPr>
          <p:cNvPr id="120" name="Google Shape;120;p3"/>
          <p:cNvSpPr/>
          <p:nvPr/>
        </p:nvSpPr>
        <p:spPr>
          <a:xfrm>
            <a:off x="9495136" y="3236656"/>
            <a:ext cx="454408" cy="431829"/>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121" name="Google Shape;121;p3"/>
          <p:cNvPicPr preferRelativeResize="0"/>
          <p:nvPr/>
        </p:nvPicPr>
        <p:blipFill rotWithShape="1">
          <a:blip r:embed="rId6">
            <a:alphaModFix/>
          </a:blip>
          <a:srcRect/>
          <a:stretch/>
        </p:blipFill>
        <p:spPr>
          <a:xfrm>
            <a:off x="4772404" y="1698195"/>
            <a:ext cx="6940296" cy="4791456"/>
          </a:xfrm>
          <a:prstGeom prst="rect">
            <a:avLst/>
          </a:prstGeom>
          <a:noFill/>
          <a:ln>
            <a:noFill/>
          </a:ln>
        </p:spPr>
      </p:pic>
      <p:sp>
        <p:nvSpPr>
          <p:cNvPr id="122" name="Google Shape;122;p3"/>
          <p:cNvSpPr txBox="1"/>
          <p:nvPr/>
        </p:nvSpPr>
        <p:spPr>
          <a:xfrm>
            <a:off x="259890" y="4697633"/>
            <a:ext cx="3646582"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211C1E"/>
                </a:solidFill>
                <a:latin typeface="Times New Roman"/>
                <a:ea typeface="Times New Roman"/>
                <a:cs typeface="Times New Roman"/>
                <a:sym typeface="Times New Roman"/>
              </a:rPr>
              <a:t>Ví dụ:</a:t>
            </a:r>
            <a:endParaRPr/>
          </a:p>
          <a:p>
            <a:pPr marL="457200" marR="0" lvl="0" indent="-457200" algn="just" rtl="0">
              <a:spcBef>
                <a:spcPts val="0"/>
              </a:spcBef>
              <a:spcAft>
                <a:spcPts val="0"/>
              </a:spcAft>
              <a:buClr>
                <a:srgbClr val="211C1E"/>
              </a:buClr>
              <a:buSzPts val="2800"/>
              <a:buFont typeface="Arial"/>
              <a:buChar char="•"/>
            </a:pPr>
            <a:r>
              <a:rPr lang="en-US" sz="2800">
                <a:solidFill>
                  <a:srgbClr val="211C1E"/>
                </a:solidFill>
                <a:latin typeface="Times New Roman"/>
                <a:ea typeface="Times New Roman"/>
                <a:cs typeface="Times New Roman"/>
                <a:sym typeface="Times New Roman"/>
              </a:rPr>
              <a:t>Chọn </a:t>
            </a:r>
            <a:r>
              <a:rPr lang="en-US" sz="2800" b="1">
                <a:solidFill>
                  <a:srgbClr val="211C1E"/>
                </a:solidFill>
                <a:latin typeface="Times New Roman"/>
                <a:ea typeface="Times New Roman"/>
                <a:cs typeface="Times New Roman"/>
                <a:sym typeface="Times New Roman"/>
              </a:rPr>
              <a:t>Pie</a:t>
            </a:r>
            <a:r>
              <a:rPr lang="en-US" sz="2800">
                <a:solidFill>
                  <a:srgbClr val="211C1E"/>
                </a:solidFill>
                <a:latin typeface="Times New Roman"/>
                <a:ea typeface="Times New Roman"/>
                <a:cs typeface="Times New Roman"/>
                <a:sym typeface="Times New Roman"/>
              </a:rPr>
              <a:t>.</a:t>
            </a:r>
            <a:endParaRPr/>
          </a:p>
          <a:p>
            <a:pPr marL="457200" marR="0" lvl="0" indent="-457200" algn="just" rtl="0">
              <a:spcBef>
                <a:spcPts val="0"/>
              </a:spcBef>
              <a:spcAft>
                <a:spcPts val="0"/>
              </a:spcAft>
              <a:buClr>
                <a:srgbClr val="211C1E"/>
              </a:buClr>
              <a:buSzPts val="2800"/>
              <a:buFont typeface="Arial"/>
              <a:buChar char="•"/>
            </a:pPr>
            <a:r>
              <a:rPr lang="en-US" sz="2800">
                <a:solidFill>
                  <a:srgbClr val="211C1E"/>
                </a:solidFill>
                <a:latin typeface="Times New Roman"/>
                <a:ea typeface="Times New Roman"/>
                <a:cs typeface="Times New Roman"/>
                <a:sym typeface="Times New Roman"/>
              </a:rPr>
              <a:t>Chọn </a:t>
            </a:r>
            <a:r>
              <a:rPr lang="en-US" sz="2800" b="1">
                <a:solidFill>
                  <a:srgbClr val="211C1E"/>
                </a:solidFill>
                <a:latin typeface="Times New Roman"/>
                <a:ea typeface="Times New Roman"/>
                <a:cs typeface="Times New Roman"/>
                <a:sym typeface="Times New Roman"/>
              </a:rPr>
              <a:t>2-D Pie</a:t>
            </a:r>
            <a:r>
              <a:rPr lang="en-US" sz="2800">
                <a:solidFill>
                  <a:srgbClr val="211C1E"/>
                </a:solidFill>
                <a:latin typeface="Times New Roman"/>
                <a:ea typeface="Times New Roman"/>
                <a:cs typeface="Times New Roman"/>
                <a:sym typeface="Times New Roman"/>
              </a:rPr>
              <a:t>.</a:t>
            </a:r>
            <a:endParaRPr sz="2800">
              <a:solidFill>
                <a:srgbClr val="211C1E"/>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fade">
                                      <p:cBhvr>
                                        <p:cTn id="11" dur="2000"/>
                                        <p:tgtEl>
                                          <p:spTgt spid="1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fade">
                                      <p:cBhvr>
                                        <p:cTn id="16" dur="1000"/>
                                        <p:tgtEl>
                                          <p:spTgt spid="115"/>
                                        </p:tgtEl>
                                      </p:cBhvr>
                                    </p:animEffect>
                                  </p:childTnLst>
                                </p:cTn>
                              </p:par>
                            </p:childTnLst>
                          </p:cTn>
                        </p:par>
                        <p:par>
                          <p:cTn id="17" fill="hold">
                            <p:stCondLst>
                              <p:cond delay="1000"/>
                            </p:stCondLst>
                            <p:childTnLst>
                              <p:par>
                                <p:cTn id="18" presetID="23" presetClass="entr" presetSubtype="16" fill="hold" nodeType="afterEffect">
                                  <p:stCondLst>
                                    <p:cond delay="0"/>
                                  </p:stCondLst>
                                  <p:childTnLst>
                                    <p:set>
                                      <p:cBhvr>
                                        <p:cTn id="19" dur="1" fill="hold">
                                          <p:stCondLst>
                                            <p:cond delay="0"/>
                                          </p:stCondLst>
                                        </p:cTn>
                                        <p:tgtEl>
                                          <p:spTgt spid="117"/>
                                        </p:tgtEl>
                                        <p:attrNameLst>
                                          <p:attrName>style.visibility</p:attrName>
                                        </p:attrNameLst>
                                      </p:cBhvr>
                                      <p:to>
                                        <p:strVal val="visible"/>
                                      </p:to>
                                    </p:set>
                                    <p:anim calcmode="lin" valueType="num">
                                      <p:cBhvr additive="base">
                                        <p:cTn id="20" dur="500"/>
                                        <p:tgtEl>
                                          <p:spTgt spid="117"/>
                                        </p:tgtEl>
                                        <p:attrNameLst>
                                          <p:attrName>ppt_w</p:attrName>
                                        </p:attrNameLst>
                                      </p:cBhvr>
                                      <p:tavLst>
                                        <p:tav tm="0">
                                          <p:val>
                                            <p:strVal val="0"/>
                                          </p:val>
                                        </p:tav>
                                        <p:tav tm="100000">
                                          <p:val>
                                            <p:strVal val="#ppt_w"/>
                                          </p:val>
                                        </p:tav>
                                      </p:tavLst>
                                    </p:anim>
                                    <p:anim calcmode="lin" valueType="num">
                                      <p:cBhvr additive="base">
                                        <p:cTn id="21" dur="500"/>
                                        <p:tgtEl>
                                          <p:spTgt spid="117"/>
                                        </p:tgtEl>
                                        <p:attrNameLst>
                                          <p:attrName>ppt_h</p:attrName>
                                        </p:attrNameLst>
                                      </p:cBhvr>
                                      <p:tavLst>
                                        <p:tav tm="0">
                                          <p:val>
                                            <p:str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1000"/>
                                        <p:tgtEl>
                                          <p:spTgt spid="116"/>
                                        </p:tgtEl>
                                      </p:cBhvr>
                                    </p:animEffect>
                                  </p:childTnLst>
                                </p:cTn>
                              </p:par>
                            </p:childTnLst>
                          </p:cTn>
                        </p:par>
                        <p:par>
                          <p:cTn id="27" fill="hold">
                            <p:stCondLst>
                              <p:cond delay="1000"/>
                            </p:stCondLst>
                            <p:childTnLst>
                              <p:par>
                                <p:cTn id="28" presetID="23" presetClass="entr" presetSubtype="16" fill="hold" nodeType="afterEffect">
                                  <p:stCondLst>
                                    <p:cond delay="0"/>
                                  </p:stCondLst>
                                  <p:childTnLst>
                                    <p:set>
                                      <p:cBhvr>
                                        <p:cTn id="29" dur="1" fill="hold">
                                          <p:stCondLst>
                                            <p:cond delay="0"/>
                                          </p:stCondLst>
                                        </p:cTn>
                                        <p:tgtEl>
                                          <p:spTgt spid="118"/>
                                        </p:tgtEl>
                                        <p:attrNameLst>
                                          <p:attrName>style.visibility</p:attrName>
                                        </p:attrNameLst>
                                      </p:cBhvr>
                                      <p:to>
                                        <p:strVal val="visible"/>
                                      </p:to>
                                    </p:set>
                                    <p:anim calcmode="lin" valueType="num">
                                      <p:cBhvr additive="base">
                                        <p:cTn id="30" dur="500"/>
                                        <p:tgtEl>
                                          <p:spTgt spid="118"/>
                                        </p:tgtEl>
                                        <p:attrNameLst>
                                          <p:attrName>ppt_w</p:attrName>
                                        </p:attrNameLst>
                                      </p:cBhvr>
                                      <p:tavLst>
                                        <p:tav tm="0">
                                          <p:val>
                                            <p:strVal val="0"/>
                                          </p:val>
                                        </p:tav>
                                        <p:tav tm="100000">
                                          <p:val>
                                            <p:strVal val="#ppt_w"/>
                                          </p:val>
                                        </p:tav>
                                      </p:tavLst>
                                    </p:anim>
                                    <p:anim calcmode="lin" valueType="num">
                                      <p:cBhvr additive="base">
                                        <p:cTn id="31" dur="500"/>
                                        <p:tgtEl>
                                          <p:spTgt spid="118"/>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2"/>
                                        </p:tgtEl>
                                        <p:attrNameLst>
                                          <p:attrName>style.visibility</p:attrName>
                                        </p:attrNameLst>
                                      </p:cBhvr>
                                      <p:to>
                                        <p:strVal val="visible"/>
                                      </p:to>
                                    </p:set>
                                    <p:animEffect transition="in" filter="fade">
                                      <p:cBhvr>
                                        <p:cTn id="36" dur="1000"/>
                                        <p:tgtEl>
                                          <p:spTgt spid="122"/>
                                        </p:tgtEl>
                                      </p:cBhvr>
                                    </p:animEffect>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119"/>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1"/>
                                          </p:stCondLst>
                                        </p:cTn>
                                        <p:tgtEl>
                                          <p:spTgt spid="118"/>
                                        </p:tgtEl>
                                        <p:attrNameLst>
                                          <p:attrName>style.visibility</p:attrName>
                                        </p:attrNameLst>
                                      </p:cBhvr>
                                      <p:to>
                                        <p:strVal val="hidden"/>
                                      </p:to>
                                    </p:set>
                                  </p:childTnLst>
                                </p:cTn>
                              </p:par>
                            </p:childTnLst>
                          </p:cTn>
                        </p:par>
                        <p:par>
                          <p:cTn id="42" fill="hold">
                            <p:stCondLst>
                              <p:cond delay="1001"/>
                            </p:stCondLst>
                            <p:childTnLst>
                              <p:par>
                                <p:cTn id="43" presetID="23" presetClass="entr" presetSubtype="16" fill="hold" nodeType="afterEffect">
                                  <p:stCondLst>
                                    <p:cond delay="0"/>
                                  </p:stCondLst>
                                  <p:childTnLst>
                                    <p:set>
                                      <p:cBhvr>
                                        <p:cTn id="44" dur="1" fill="hold">
                                          <p:stCondLst>
                                            <p:cond delay="0"/>
                                          </p:stCondLst>
                                        </p:cTn>
                                        <p:tgtEl>
                                          <p:spTgt spid="120"/>
                                        </p:tgtEl>
                                        <p:attrNameLst>
                                          <p:attrName>style.visibility</p:attrName>
                                        </p:attrNameLst>
                                      </p:cBhvr>
                                      <p:to>
                                        <p:strVal val="visible"/>
                                      </p:to>
                                    </p:set>
                                    <p:anim calcmode="lin" valueType="num">
                                      <p:cBhvr additive="base">
                                        <p:cTn id="45" dur="500"/>
                                        <p:tgtEl>
                                          <p:spTgt spid="120"/>
                                        </p:tgtEl>
                                        <p:attrNameLst>
                                          <p:attrName>ppt_w</p:attrName>
                                        </p:attrNameLst>
                                      </p:cBhvr>
                                      <p:tavLst>
                                        <p:tav tm="0">
                                          <p:val>
                                            <p:strVal val="0"/>
                                          </p:val>
                                        </p:tav>
                                        <p:tav tm="100000">
                                          <p:val>
                                            <p:strVal val="#ppt_w"/>
                                          </p:val>
                                        </p:tav>
                                      </p:tavLst>
                                    </p:anim>
                                    <p:anim calcmode="lin" valueType="num">
                                      <p:cBhvr additive="base">
                                        <p:cTn id="46" dur="500"/>
                                        <p:tgtEl>
                                          <p:spTgt spid="120"/>
                                        </p:tgtEl>
                                        <p:attrNameLst>
                                          <p:attrName>ppt_h</p:attrName>
                                        </p:attrNameLst>
                                      </p:cBhvr>
                                      <p:tavLst>
                                        <p:tav tm="0">
                                          <p:val>
                                            <p:str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p:nvPr/>
        </p:nvSpPr>
        <p:spPr>
          <a:xfrm>
            <a:off x="1409612" y="393135"/>
            <a:ext cx="9784733" cy="414593"/>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2F6B09"/>
              </a:buClr>
              <a:buSzPts val="2800"/>
              <a:buFont typeface="Arial"/>
              <a:buNone/>
            </a:pPr>
            <a:r>
              <a:rPr lang="en-US" sz="2800" b="1">
                <a:solidFill>
                  <a:srgbClr val="2F6B09"/>
                </a:solidFill>
                <a:latin typeface="Times New Roman"/>
                <a:ea typeface="Times New Roman"/>
                <a:cs typeface="Times New Roman"/>
                <a:sym typeface="Times New Roman"/>
              </a:rPr>
              <a:t>1. Lựa chọn và ý nghĩa các loại biểu đồ</a:t>
            </a:r>
            <a:endParaRPr sz="2800" b="1">
              <a:solidFill>
                <a:srgbClr val="2F6B09"/>
              </a:solidFill>
              <a:latin typeface="Times New Roman"/>
              <a:ea typeface="Times New Roman"/>
              <a:cs typeface="Times New Roman"/>
              <a:sym typeface="Times New Roman"/>
            </a:endParaRPr>
          </a:p>
        </p:txBody>
      </p:sp>
      <p:sp>
        <p:nvSpPr>
          <p:cNvPr id="128" name="Google Shape;128;p4"/>
          <p:cNvSpPr/>
          <p:nvPr/>
        </p:nvSpPr>
        <p:spPr>
          <a:xfrm>
            <a:off x="613350" y="974425"/>
            <a:ext cx="11475300" cy="1323600"/>
          </a:xfrm>
          <a:prstGeom prst="rect">
            <a:avLst/>
          </a:prstGeom>
          <a:noFill/>
          <a:ln>
            <a:noFill/>
          </a:ln>
        </p:spPr>
        <p:txBody>
          <a:bodyPr spcFirstLastPara="1" wrap="square" lIns="91425" tIns="45700" rIns="91425" bIns="45700" anchor="t" anchorCtr="0">
            <a:spAutoFit/>
          </a:bodyPr>
          <a:lstStyle/>
          <a:p>
            <a:pPr marL="285750" marR="0" lvl="0" indent="-292100" algn="l" rtl="0">
              <a:spcBef>
                <a:spcPts val="0"/>
              </a:spcBef>
              <a:spcAft>
                <a:spcPts val="0"/>
              </a:spcAft>
              <a:buClr>
                <a:srgbClr val="211C1E"/>
              </a:buClr>
              <a:buSzPts val="2100"/>
              <a:buFont typeface="Arial"/>
              <a:buChar char="•"/>
            </a:pPr>
            <a:r>
              <a:rPr lang="en-US" sz="2100" b="1">
                <a:solidFill>
                  <a:srgbClr val="211C1E"/>
                </a:solidFill>
                <a:latin typeface="Times New Roman"/>
                <a:ea typeface="Times New Roman"/>
                <a:cs typeface="Times New Roman"/>
                <a:sym typeface="Times New Roman"/>
              </a:rPr>
              <a:t>Cột (Column): So sánh các giá trị theo thời gian hoặc các thể loại dữ liệu theo chiều dọc.</a:t>
            </a:r>
            <a:endParaRPr sz="2100" b="1">
              <a:solidFill>
                <a:srgbClr val="211C1E"/>
              </a:solidFill>
              <a:latin typeface="Times New Roman"/>
              <a:ea typeface="Times New Roman"/>
              <a:cs typeface="Times New Roman"/>
              <a:sym typeface="Times New Roman"/>
            </a:endParaRPr>
          </a:p>
          <a:p>
            <a:pPr marL="285750" marR="0" lvl="0" indent="-292100" algn="l" rtl="0">
              <a:spcBef>
                <a:spcPts val="0"/>
              </a:spcBef>
              <a:spcAft>
                <a:spcPts val="0"/>
              </a:spcAft>
              <a:buClr>
                <a:srgbClr val="211C1E"/>
              </a:buClr>
              <a:buSzPts val="2100"/>
              <a:buFont typeface="Arial"/>
              <a:buChar char="•"/>
            </a:pPr>
            <a:r>
              <a:rPr lang="en-US" sz="2100" b="1">
                <a:solidFill>
                  <a:srgbClr val="211C1E"/>
                </a:solidFill>
                <a:latin typeface="Times New Roman"/>
                <a:ea typeface="Times New Roman"/>
                <a:cs typeface="Times New Roman"/>
                <a:sym typeface="Times New Roman"/>
              </a:rPr>
              <a:t>Đường (Line): So sánh xu hướng tiếp theo.</a:t>
            </a:r>
            <a:endParaRPr sz="2100" b="1">
              <a:solidFill>
                <a:srgbClr val="211C1E"/>
              </a:solidFill>
              <a:latin typeface="Times New Roman"/>
              <a:ea typeface="Times New Roman"/>
              <a:cs typeface="Times New Roman"/>
              <a:sym typeface="Times New Roman"/>
            </a:endParaRPr>
          </a:p>
          <a:p>
            <a:pPr marL="285750" marR="0" lvl="0" indent="-292100" algn="l" rtl="0">
              <a:spcBef>
                <a:spcPts val="0"/>
              </a:spcBef>
              <a:spcAft>
                <a:spcPts val="0"/>
              </a:spcAft>
              <a:buClr>
                <a:srgbClr val="211C1E"/>
              </a:buClr>
              <a:buSzPts val="2100"/>
              <a:buFont typeface="Arial"/>
              <a:buChar char="•"/>
            </a:pPr>
            <a:r>
              <a:rPr lang="en-US" sz="2100" b="1">
                <a:solidFill>
                  <a:srgbClr val="211C1E"/>
                </a:solidFill>
                <a:latin typeface="Times New Roman"/>
                <a:ea typeface="Times New Roman"/>
                <a:cs typeface="Times New Roman"/>
                <a:sym typeface="Times New Roman"/>
              </a:rPr>
              <a:t>Bánh (Pie): So sách các chuỗi dữ liệu với tổng giá trị.</a:t>
            </a:r>
            <a:endParaRPr sz="2100" b="1">
              <a:solidFill>
                <a:srgbClr val="211C1E"/>
              </a:solidFill>
              <a:latin typeface="Times New Roman"/>
              <a:ea typeface="Times New Roman"/>
              <a:cs typeface="Times New Roman"/>
              <a:sym typeface="Times New Roman"/>
            </a:endParaRPr>
          </a:p>
          <a:p>
            <a:pPr marL="285750" marR="0" lvl="0" indent="-292100" algn="l" rtl="0">
              <a:spcBef>
                <a:spcPts val="0"/>
              </a:spcBef>
              <a:spcAft>
                <a:spcPts val="0"/>
              </a:spcAft>
              <a:buClr>
                <a:srgbClr val="211C1E"/>
              </a:buClr>
              <a:buSzPts val="2100"/>
              <a:buFont typeface="Arial"/>
              <a:buChar char="•"/>
            </a:pPr>
            <a:r>
              <a:rPr lang="en-US" sz="2100" b="1">
                <a:solidFill>
                  <a:srgbClr val="211C1E"/>
                </a:solidFill>
                <a:latin typeface="Times New Roman"/>
                <a:ea typeface="Times New Roman"/>
                <a:cs typeface="Times New Roman"/>
                <a:sym typeface="Times New Roman"/>
              </a:rPr>
              <a:t>Thanh (Bar): So sánh các giá trị theo thời gian hoặc các thể loại dữ liệu theo chiều ngang. </a:t>
            </a:r>
            <a:endParaRPr sz="2500" b="1">
              <a:solidFill>
                <a:srgbClr val="000000"/>
              </a:solidFill>
              <a:latin typeface="Times New Roman"/>
              <a:ea typeface="Times New Roman"/>
              <a:cs typeface="Times New Roman"/>
              <a:sym typeface="Times New Roman"/>
            </a:endParaRPr>
          </a:p>
        </p:txBody>
      </p:sp>
      <p:pic>
        <p:nvPicPr>
          <p:cNvPr id="129" name="Google Shape;129;p4" descr="Screen Clipping"/>
          <p:cNvPicPr preferRelativeResize="0"/>
          <p:nvPr/>
        </p:nvPicPr>
        <p:blipFill rotWithShape="1">
          <a:blip r:embed="rId4">
            <a:alphaModFix/>
          </a:blip>
          <a:srcRect/>
          <a:stretch/>
        </p:blipFill>
        <p:spPr>
          <a:xfrm>
            <a:off x="857580" y="2756671"/>
            <a:ext cx="7069122" cy="3081774"/>
          </a:xfrm>
          <a:prstGeom prst="rect">
            <a:avLst/>
          </a:prstGeom>
          <a:noFill/>
          <a:ln>
            <a:noFill/>
          </a:ln>
        </p:spPr>
      </p:pic>
      <p:graphicFrame>
        <p:nvGraphicFramePr>
          <p:cNvPr id="130" name="Google Shape;130;p4"/>
          <p:cNvGraphicFramePr/>
          <p:nvPr/>
        </p:nvGraphicFramePr>
        <p:xfrm>
          <a:off x="8344050" y="2464726"/>
          <a:ext cx="3744600" cy="4013117"/>
        </p:xfrm>
        <a:graphic>
          <a:graphicData uri="http://schemas.openxmlformats.org/presentationml/2006/ole">
            <mc:AlternateContent xmlns:mc="http://schemas.openxmlformats.org/markup-compatibility/2006">
              <mc:Choice xmlns:v="urn:schemas-microsoft-com:vml" Requires="v">
                <p:oleObj spid="_x0000_s1030" r:id="rId5" imgW="3744600" imgH="4013117" progId="Paint.Picture">
                  <p:embed/>
                </p:oleObj>
              </mc:Choice>
              <mc:Fallback>
                <p:oleObj r:id="rId5" imgW="3744600" imgH="4013117" progId="Paint.Picture">
                  <p:embed/>
                  <p:pic>
                    <p:nvPicPr>
                      <p:cNvPr id="130" name="Google Shape;130;p4"/>
                      <p:cNvPicPr preferRelativeResize="0"/>
                      <p:nvPr/>
                    </p:nvPicPr>
                    <p:blipFill rotWithShape="1">
                      <a:blip r:embed="rId6">
                        <a:alphaModFix/>
                      </a:blip>
                      <a:srcRect/>
                      <a:stretch/>
                    </p:blipFill>
                    <p:spPr>
                      <a:xfrm>
                        <a:off x="8344050" y="2464726"/>
                        <a:ext cx="3744600" cy="4013117"/>
                      </a:xfrm>
                      <a:prstGeom prst="rect">
                        <a:avLst/>
                      </a:prstGeom>
                      <a:noFill/>
                      <a:ln>
                        <a:noFill/>
                      </a:ln>
                    </p:spPr>
                  </p:pic>
                </p:oleObj>
              </mc:Fallback>
            </mc:AlternateContent>
          </a:graphicData>
        </a:graphic>
      </p:graphicFrame>
      <p:graphicFrame>
        <p:nvGraphicFramePr>
          <p:cNvPr id="131" name="Google Shape;131;p4"/>
          <p:cNvGraphicFramePr/>
          <p:nvPr/>
        </p:nvGraphicFramePr>
        <p:xfrm>
          <a:off x="1548127" y="2464571"/>
          <a:ext cx="5932173" cy="4284909"/>
        </p:xfrm>
        <a:graphic>
          <a:graphicData uri="http://schemas.openxmlformats.org/presentationml/2006/ole">
            <mc:AlternateContent xmlns:mc="http://schemas.openxmlformats.org/markup-compatibility/2006">
              <mc:Choice xmlns:v="urn:schemas-microsoft-com:vml" Requires="v">
                <p:oleObj spid="_x0000_s1031" r:id="rId7" imgW="5932173" imgH="4284909" progId="Paint.Picture">
                  <p:embed/>
                </p:oleObj>
              </mc:Choice>
              <mc:Fallback>
                <p:oleObj r:id="rId7" imgW="5932173" imgH="4284909" progId="Paint.Picture">
                  <p:embed/>
                  <p:pic>
                    <p:nvPicPr>
                      <p:cNvPr id="131" name="Google Shape;131;p4"/>
                      <p:cNvPicPr preferRelativeResize="0"/>
                      <p:nvPr/>
                    </p:nvPicPr>
                    <p:blipFill rotWithShape="1">
                      <a:blip r:embed="rId8">
                        <a:alphaModFix/>
                      </a:blip>
                      <a:srcRect/>
                      <a:stretch/>
                    </p:blipFill>
                    <p:spPr>
                      <a:xfrm>
                        <a:off x="1548127" y="2464571"/>
                        <a:ext cx="5932173" cy="4284909"/>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 calcmode="lin" valueType="num">
                                      <p:cBhvr additive="base">
                                        <p:cTn id="7" dur="500"/>
                                        <p:tgtEl>
                                          <p:spTgt spid="1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 calcmode="lin" valueType="num">
                                      <p:cBhvr additive="base">
                                        <p:cTn id="12" dur="500"/>
                                        <p:tgtEl>
                                          <p:spTgt spid="1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 calcmode="lin" valueType="num">
                                      <p:cBhvr additive="base">
                                        <p:cTn id="17" dur="500"/>
                                        <p:tgtEl>
                                          <p:spTgt spid="1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anim calcmode="lin" valueType="num">
                                      <p:cBhvr additive="base">
                                        <p:cTn id="22" dur="500"/>
                                        <p:tgtEl>
                                          <p:spTgt spid="1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29"/>
                                        </p:tgtEl>
                                      </p:cBhvr>
                                    </p:animEffect>
                                    <p:set>
                                      <p:cBhvr>
                                        <p:cTn id="27" dur="1" fill="hold">
                                          <p:stCondLst>
                                            <p:cond delay="500"/>
                                          </p:stCondLst>
                                        </p:cTn>
                                        <p:tgtEl>
                                          <p:spTgt spid="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aphicFrame>
        <p:nvGraphicFramePr>
          <p:cNvPr id="136" name="Google Shape;136;p5"/>
          <p:cNvGraphicFramePr/>
          <p:nvPr/>
        </p:nvGraphicFramePr>
        <p:xfrm>
          <a:off x="4814455" y="976305"/>
          <a:ext cx="7377545" cy="4863825"/>
        </p:xfrm>
        <a:graphic>
          <a:graphicData uri="http://schemas.openxmlformats.org/presentationml/2006/ole">
            <mc:AlternateContent xmlns:mc="http://schemas.openxmlformats.org/markup-compatibility/2006">
              <mc:Choice xmlns:v="urn:schemas-microsoft-com:vml" Requires="v">
                <p:oleObj spid="_x0000_s2054" r:id="rId4" imgW="7377545" imgH="4863825" progId="Paint.Picture">
                  <p:embed/>
                </p:oleObj>
              </mc:Choice>
              <mc:Fallback>
                <p:oleObj r:id="rId4" imgW="7377545" imgH="4863825" progId="Paint.Picture">
                  <p:embed/>
                  <p:pic>
                    <p:nvPicPr>
                      <p:cNvPr id="136" name="Google Shape;136;p5"/>
                      <p:cNvPicPr preferRelativeResize="0"/>
                      <p:nvPr/>
                    </p:nvPicPr>
                    <p:blipFill rotWithShape="1">
                      <a:blip r:embed="rId5">
                        <a:alphaModFix/>
                      </a:blip>
                      <a:srcRect/>
                      <a:stretch/>
                    </p:blipFill>
                    <p:spPr>
                      <a:xfrm>
                        <a:off x="4814455" y="976305"/>
                        <a:ext cx="7377545" cy="4863825"/>
                      </a:xfrm>
                      <a:prstGeom prst="rect">
                        <a:avLst/>
                      </a:prstGeom>
                      <a:noFill/>
                      <a:ln>
                        <a:noFill/>
                      </a:ln>
                    </p:spPr>
                  </p:pic>
                </p:oleObj>
              </mc:Fallback>
            </mc:AlternateContent>
          </a:graphicData>
        </a:graphic>
      </p:graphicFrame>
      <p:graphicFrame>
        <p:nvGraphicFramePr>
          <p:cNvPr id="137" name="Google Shape;137;p5"/>
          <p:cNvGraphicFramePr/>
          <p:nvPr/>
        </p:nvGraphicFramePr>
        <p:xfrm>
          <a:off x="0" y="1697000"/>
          <a:ext cx="5049552" cy="1541599"/>
        </p:xfrm>
        <a:graphic>
          <a:graphicData uri="http://schemas.openxmlformats.org/presentationml/2006/ole">
            <mc:AlternateContent xmlns:mc="http://schemas.openxmlformats.org/markup-compatibility/2006">
              <mc:Choice xmlns:v="urn:schemas-microsoft-com:vml" Requires="v">
                <p:oleObj spid="_x0000_s2055" r:id="rId6" imgW="5049552" imgH="1541599" progId="Paint.Picture">
                  <p:embed/>
                </p:oleObj>
              </mc:Choice>
              <mc:Fallback>
                <p:oleObj r:id="rId6" imgW="5049552" imgH="1541599" progId="Paint.Picture">
                  <p:embed/>
                  <p:pic>
                    <p:nvPicPr>
                      <p:cNvPr id="137" name="Google Shape;137;p5"/>
                      <p:cNvPicPr preferRelativeResize="0"/>
                      <p:nvPr/>
                    </p:nvPicPr>
                    <p:blipFill rotWithShape="1">
                      <a:blip r:embed="rId7">
                        <a:alphaModFix/>
                      </a:blip>
                      <a:srcRect/>
                      <a:stretch/>
                    </p:blipFill>
                    <p:spPr>
                      <a:xfrm>
                        <a:off x="0" y="1697000"/>
                        <a:ext cx="5049552" cy="1541599"/>
                      </a:xfrm>
                      <a:prstGeom prst="rect">
                        <a:avLst/>
                      </a:prstGeom>
                      <a:noFill/>
                      <a:ln>
                        <a:noFill/>
                      </a:ln>
                    </p:spPr>
                  </p:pic>
                </p:oleObj>
              </mc:Fallback>
            </mc:AlternateContent>
          </a:graphicData>
        </a:graphic>
      </p:graphicFrame>
      <p:sp>
        <p:nvSpPr>
          <p:cNvPr id="138" name="Google Shape;138;p5"/>
          <p:cNvSpPr txBox="1"/>
          <p:nvPr/>
        </p:nvSpPr>
        <p:spPr>
          <a:xfrm>
            <a:off x="244620" y="3759200"/>
            <a:ext cx="4187680"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Times New Roman"/>
                <a:ea typeface="Times New Roman"/>
                <a:cs typeface="Times New Roman"/>
                <a:sym typeface="Times New Roman"/>
              </a:rPr>
              <a:t>Ví dụ: Biểu đồ đường sẽ thể hiện xu hướng của dữ liệu tốt hơn biểu đồ thanh, biểu đồ hình bánh sẽ biểu thị tỷ lệ của một phần dữ liệu trong dữ liệu tổng.</a:t>
            </a:r>
            <a:endParaRPr sz="2400">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0e2056a5a3_1_0"/>
          <p:cNvSpPr txBox="1">
            <a:spLocks noGrp="1"/>
          </p:cNvSpPr>
          <p:nvPr>
            <p:ph type="ctrTitle"/>
          </p:nvPr>
        </p:nvSpPr>
        <p:spPr>
          <a:xfrm>
            <a:off x="104633" y="3343701"/>
            <a:ext cx="9144000" cy="166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Times New Roman"/>
              <a:buNone/>
            </a:pPr>
            <a:r>
              <a:rPr lang="en-US" sz="6000" b="1">
                <a:latin typeface="Times New Roman"/>
                <a:ea typeface="Times New Roman"/>
                <a:cs typeface="Times New Roman"/>
                <a:sym typeface="Times New Roman"/>
              </a:rPr>
              <a:t>Tin học 4 </a:t>
            </a:r>
            <a:r>
              <a:rPr lang="en-US" sz="6000">
                <a:solidFill>
                  <a:srgbClr val="FF0000"/>
                </a:solidFill>
                <a:latin typeface="Times New Roman"/>
                <a:ea typeface="Times New Roman"/>
                <a:cs typeface="Times New Roman"/>
                <a:sym typeface="Times New Roman"/>
              </a:rPr>
              <a:t>Tuần 23:</a:t>
            </a:r>
            <a:endParaRPr sz="6000" b="1">
              <a:latin typeface="Times New Roman"/>
              <a:ea typeface="Times New Roman"/>
              <a:cs typeface="Times New Roman"/>
              <a:sym typeface="Times New Roman"/>
            </a:endParaRPr>
          </a:p>
        </p:txBody>
      </p:sp>
      <p:sp>
        <p:nvSpPr>
          <p:cNvPr id="144" name="Google Shape;144;g20e2056a5a3_1_0"/>
          <p:cNvSpPr txBox="1">
            <a:spLocks noGrp="1"/>
          </p:cNvSpPr>
          <p:nvPr>
            <p:ph type="subTitle" idx="1"/>
          </p:nvPr>
        </p:nvSpPr>
        <p:spPr>
          <a:xfrm>
            <a:off x="104633" y="5119007"/>
            <a:ext cx="9540900" cy="1237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3600"/>
              <a:buNone/>
            </a:pPr>
            <a:r>
              <a:rPr lang="en-US" sz="5000" b="1">
                <a:solidFill>
                  <a:srgbClr val="FF0000"/>
                </a:solidFill>
                <a:latin typeface="Times New Roman"/>
                <a:ea typeface="Times New Roman"/>
                <a:cs typeface="Times New Roman"/>
                <a:sym typeface="Times New Roman"/>
              </a:rPr>
              <a:t>Lựa chọn loại biểu đồ (T2)</a:t>
            </a:r>
            <a:endParaRPr sz="5000" b="1">
              <a:solidFill>
                <a:srgbClr val="FF0000"/>
              </a:solidFill>
              <a:latin typeface="Times New Roman"/>
              <a:ea typeface="Times New Roman"/>
              <a:cs typeface="Times New Roman"/>
              <a:sym typeface="Times New Roman"/>
            </a:endParaRPr>
          </a:p>
        </p:txBody>
      </p:sp>
      <p:pic>
        <p:nvPicPr>
          <p:cNvPr id="145" name="Google Shape;145;g20e2056a5a3_1_0" descr="Image result for Computer Mouse animations"/>
          <p:cNvPicPr preferRelativeResize="0"/>
          <p:nvPr/>
        </p:nvPicPr>
        <p:blipFill rotWithShape="1">
          <a:blip r:embed="rId3">
            <a:alphaModFix/>
          </a:blip>
          <a:srcRect/>
          <a:stretch/>
        </p:blipFill>
        <p:spPr>
          <a:xfrm>
            <a:off x="9931010" y="3743075"/>
            <a:ext cx="2260990" cy="2751864"/>
          </a:xfrm>
          <a:prstGeom prst="rect">
            <a:avLst/>
          </a:prstGeom>
          <a:noFill/>
          <a:ln>
            <a:noFill/>
          </a:ln>
          <a:effectLst>
            <a:outerShdw blurRad="292100" dist="139700" dir="2700000" algn="tl" rotWithShape="0">
              <a:srgbClr val="333333">
                <a:alpha val="64709"/>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2341419" y="244042"/>
            <a:ext cx="9850581" cy="68089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6B09"/>
              </a:buClr>
              <a:buSzPts val="2800"/>
              <a:buFont typeface="Times New Roman"/>
              <a:buNone/>
            </a:pPr>
            <a:r>
              <a:rPr lang="en-US" sz="2800" b="1">
                <a:solidFill>
                  <a:srgbClr val="2F6B09"/>
                </a:solidFill>
                <a:latin typeface="Times New Roman"/>
                <a:ea typeface="Times New Roman"/>
                <a:cs typeface="Times New Roman"/>
                <a:sym typeface="Times New Roman"/>
              </a:rPr>
              <a:t>2. Lựa chọn biểu đồ biểu diễn đúng yêu cầu của số liệu</a:t>
            </a:r>
            <a:endParaRPr sz="2800" b="1">
              <a:solidFill>
                <a:srgbClr val="2F6B09"/>
              </a:solidFill>
              <a:latin typeface="Times New Roman"/>
              <a:ea typeface="Times New Roman"/>
              <a:cs typeface="Times New Roman"/>
              <a:sym typeface="Times New Roman"/>
            </a:endParaRPr>
          </a:p>
        </p:txBody>
      </p:sp>
      <p:sp>
        <p:nvSpPr>
          <p:cNvPr id="151" name="Google Shape;15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5400" algn="l" rtl="0">
              <a:lnSpc>
                <a:spcPct val="90000"/>
              </a:lnSpc>
              <a:spcBef>
                <a:spcPts val="0"/>
              </a:spcBef>
              <a:spcAft>
                <a:spcPts val="0"/>
              </a:spcAft>
              <a:buClr>
                <a:schemeClr val="dk1"/>
              </a:buClr>
              <a:buSzPts val="3200"/>
              <a:buNone/>
            </a:pPr>
            <a:endParaRPr/>
          </a:p>
        </p:txBody>
      </p:sp>
      <p:graphicFrame>
        <p:nvGraphicFramePr>
          <p:cNvPr id="152" name="Google Shape;152;p6"/>
          <p:cNvGraphicFramePr/>
          <p:nvPr/>
        </p:nvGraphicFramePr>
        <p:xfrm>
          <a:off x="111916" y="1532485"/>
          <a:ext cx="6033655" cy="2246225"/>
        </p:xfrm>
        <a:graphic>
          <a:graphicData uri="http://schemas.openxmlformats.org/presentationml/2006/ole">
            <mc:AlternateContent xmlns:mc="http://schemas.openxmlformats.org/markup-compatibility/2006">
              <mc:Choice xmlns:v="urn:schemas-microsoft-com:vml" Requires="v">
                <p:oleObj spid="_x0000_s3082" r:id="rId4" imgW="6033655" imgH="2246225" progId="Paint.Picture">
                  <p:embed/>
                </p:oleObj>
              </mc:Choice>
              <mc:Fallback>
                <p:oleObj r:id="rId4" imgW="6033655" imgH="2246225" progId="Paint.Picture">
                  <p:embed/>
                  <p:pic>
                    <p:nvPicPr>
                      <p:cNvPr id="152" name="Google Shape;152;p6"/>
                      <p:cNvPicPr preferRelativeResize="0"/>
                      <p:nvPr/>
                    </p:nvPicPr>
                    <p:blipFill rotWithShape="1">
                      <a:blip r:embed="rId5">
                        <a:alphaModFix/>
                      </a:blip>
                      <a:srcRect/>
                      <a:stretch/>
                    </p:blipFill>
                    <p:spPr>
                      <a:xfrm>
                        <a:off x="111916" y="1532485"/>
                        <a:ext cx="6033655" cy="2246225"/>
                      </a:xfrm>
                      <a:prstGeom prst="rect">
                        <a:avLst/>
                      </a:prstGeom>
                      <a:noFill/>
                      <a:ln>
                        <a:noFill/>
                      </a:ln>
                    </p:spPr>
                  </p:pic>
                </p:oleObj>
              </mc:Fallback>
            </mc:AlternateContent>
          </a:graphicData>
        </a:graphic>
      </p:graphicFrame>
      <p:graphicFrame>
        <p:nvGraphicFramePr>
          <p:cNvPr id="153" name="Google Shape;153;p6"/>
          <p:cNvGraphicFramePr/>
          <p:nvPr/>
        </p:nvGraphicFramePr>
        <p:xfrm>
          <a:off x="6324708" y="1470458"/>
          <a:ext cx="5448192" cy="1135639"/>
        </p:xfrm>
        <a:graphic>
          <a:graphicData uri="http://schemas.openxmlformats.org/presentationml/2006/ole">
            <mc:AlternateContent xmlns:mc="http://schemas.openxmlformats.org/markup-compatibility/2006">
              <mc:Choice xmlns:v="urn:schemas-microsoft-com:vml" Requires="v">
                <p:oleObj spid="_x0000_s3083" r:id="rId6" imgW="5448192" imgH="1135639" progId="Paint.Picture">
                  <p:embed/>
                </p:oleObj>
              </mc:Choice>
              <mc:Fallback>
                <p:oleObj r:id="rId6" imgW="5448192" imgH="1135639" progId="Paint.Picture">
                  <p:embed/>
                  <p:pic>
                    <p:nvPicPr>
                      <p:cNvPr id="153" name="Google Shape;153;p6"/>
                      <p:cNvPicPr preferRelativeResize="0"/>
                      <p:nvPr/>
                    </p:nvPicPr>
                    <p:blipFill rotWithShape="1">
                      <a:blip r:embed="rId7">
                        <a:alphaModFix/>
                      </a:blip>
                      <a:srcRect/>
                      <a:stretch/>
                    </p:blipFill>
                    <p:spPr>
                      <a:xfrm>
                        <a:off x="6324708" y="1470458"/>
                        <a:ext cx="5448192" cy="1135639"/>
                      </a:xfrm>
                      <a:prstGeom prst="rect">
                        <a:avLst/>
                      </a:prstGeom>
                      <a:noFill/>
                      <a:ln>
                        <a:noFill/>
                      </a:ln>
                    </p:spPr>
                  </p:pic>
                </p:oleObj>
              </mc:Fallback>
            </mc:AlternateContent>
          </a:graphicData>
        </a:graphic>
      </p:graphicFrame>
      <p:graphicFrame>
        <p:nvGraphicFramePr>
          <p:cNvPr id="154" name="Google Shape;154;p6"/>
          <p:cNvGraphicFramePr/>
          <p:nvPr/>
        </p:nvGraphicFramePr>
        <p:xfrm>
          <a:off x="6222676" y="3016250"/>
          <a:ext cx="5969324" cy="3585153"/>
        </p:xfrm>
        <a:graphic>
          <a:graphicData uri="http://schemas.openxmlformats.org/presentationml/2006/ole">
            <mc:AlternateContent xmlns:mc="http://schemas.openxmlformats.org/markup-compatibility/2006">
              <mc:Choice xmlns:v="urn:schemas-microsoft-com:vml" Requires="v">
                <p:oleObj spid="_x0000_s3084" r:id="rId8" imgW="5969324" imgH="3585153" progId="Paint.Picture">
                  <p:embed/>
                </p:oleObj>
              </mc:Choice>
              <mc:Fallback>
                <p:oleObj r:id="rId8" imgW="5969324" imgH="3585153" progId="Paint.Picture">
                  <p:embed/>
                  <p:pic>
                    <p:nvPicPr>
                      <p:cNvPr id="154" name="Google Shape;154;p6"/>
                      <p:cNvPicPr preferRelativeResize="0"/>
                      <p:nvPr/>
                    </p:nvPicPr>
                    <p:blipFill rotWithShape="1">
                      <a:blip r:embed="rId9">
                        <a:alphaModFix/>
                      </a:blip>
                      <a:srcRect/>
                      <a:stretch/>
                    </p:blipFill>
                    <p:spPr>
                      <a:xfrm>
                        <a:off x="6222676" y="3016250"/>
                        <a:ext cx="5969324" cy="3585153"/>
                      </a:xfrm>
                      <a:prstGeom prst="rect">
                        <a:avLst/>
                      </a:prstGeom>
                      <a:noFill/>
                      <a:ln>
                        <a:noFill/>
                      </a:ln>
                    </p:spPr>
                  </p:pic>
                </p:oleObj>
              </mc:Fallback>
            </mc:AlternateContent>
          </a:graphicData>
        </a:graphic>
      </p:graphicFrame>
      <p:graphicFrame>
        <p:nvGraphicFramePr>
          <p:cNvPr id="155" name="Google Shape;155;p6"/>
          <p:cNvGraphicFramePr/>
          <p:nvPr/>
        </p:nvGraphicFramePr>
        <p:xfrm>
          <a:off x="0" y="4203150"/>
          <a:ext cx="6068466" cy="978449"/>
        </p:xfrm>
        <a:graphic>
          <a:graphicData uri="http://schemas.openxmlformats.org/presentationml/2006/ole">
            <mc:AlternateContent xmlns:mc="http://schemas.openxmlformats.org/markup-compatibility/2006">
              <mc:Choice xmlns:v="urn:schemas-microsoft-com:vml" Requires="v">
                <p:oleObj spid="_x0000_s3085" r:id="rId10" imgW="6068466" imgH="978449" progId="Paint.Picture">
                  <p:embed/>
                </p:oleObj>
              </mc:Choice>
              <mc:Fallback>
                <p:oleObj r:id="rId10" imgW="6068466" imgH="978449" progId="Paint.Picture">
                  <p:embed/>
                  <p:pic>
                    <p:nvPicPr>
                      <p:cNvPr id="155" name="Google Shape;155;p6"/>
                      <p:cNvPicPr preferRelativeResize="0"/>
                      <p:nvPr/>
                    </p:nvPicPr>
                    <p:blipFill rotWithShape="1">
                      <a:blip r:embed="rId11">
                        <a:alphaModFix/>
                      </a:blip>
                      <a:srcRect/>
                      <a:stretch/>
                    </p:blipFill>
                    <p:spPr>
                      <a:xfrm>
                        <a:off x="0" y="4203150"/>
                        <a:ext cx="6068466" cy="978449"/>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aphicFrame>
        <p:nvGraphicFramePr>
          <p:cNvPr id="160" name="Google Shape;160;p7"/>
          <p:cNvGraphicFramePr/>
          <p:nvPr/>
        </p:nvGraphicFramePr>
        <p:xfrm>
          <a:off x="740787" y="927100"/>
          <a:ext cx="11274644" cy="1982355"/>
        </p:xfrm>
        <a:graphic>
          <a:graphicData uri="http://schemas.openxmlformats.org/presentationml/2006/ole">
            <mc:AlternateContent xmlns:mc="http://schemas.openxmlformats.org/markup-compatibility/2006">
              <mc:Choice xmlns:v="urn:schemas-microsoft-com:vml" Requires="v">
                <p:oleObj spid="_x0000_s4104" r:id="rId4" imgW="11274644" imgH="1982355" progId="Paint.Picture">
                  <p:embed/>
                </p:oleObj>
              </mc:Choice>
              <mc:Fallback>
                <p:oleObj r:id="rId4" imgW="11274644" imgH="1982355" progId="Paint.Picture">
                  <p:embed/>
                  <p:pic>
                    <p:nvPicPr>
                      <p:cNvPr id="160" name="Google Shape;160;p7"/>
                      <p:cNvPicPr preferRelativeResize="0"/>
                      <p:nvPr/>
                    </p:nvPicPr>
                    <p:blipFill rotWithShape="1">
                      <a:blip r:embed="rId5">
                        <a:alphaModFix/>
                      </a:blip>
                      <a:srcRect/>
                      <a:stretch/>
                    </p:blipFill>
                    <p:spPr>
                      <a:xfrm>
                        <a:off x="740787" y="927100"/>
                        <a:ext cx="11274644" cy="1982355"/>
                      </a:xfrm>
                      <a:prstGeom prst="rect">
                        <a:avLst/>
                      </a:prstGeom>
                      <a:noFill/>
                      <a:ln>
                        <a:noFill/>
                      </a:ln>
                    </p:spPr>
                  </p:pic>
                </p:oleObj>
              </mc:Fallback>
            </mc:AlternateContent>
          </a:graphicData>
        </a:graphic>
      </p:graphicFrame>
      <p:graphicFrame>
        <p:nvGraphicFramePr>
          <p:cNvPr id="161" name="Google Shape;161;p7"/>
          <p:cNvGraphicFramePr/>
          <p:nvPr/>
        </p:nvGraphicFramePr>
        <p:xfrm>
          <a:off x="334425" y="3674197"/>
          <a:ext cx="5572125" cy="1390650"/>
        </p:xfrm>
        <a:graphic>
          <a:graphicData uri="http://schemas.openxmlformats.org/presentationml/2006/ole">
            <mc:AlternateContent xmlns:mc="http://schemas.openxmlformats.org/markup-compatibility/2006">
              <mc:Choice xmlns:v="urn:schemas-microsoft-com:vml" Requires="v">
                <p:oleObj spid="_x0000_s4105" r:id="rId6" imgW="5572125" imgH="1390650" progId="Paint.Picture">
                  <p:embed/>
                </p:oleObj>
              </mc:Choice>
              <mc:Fallback>
                <p:oleObj r:id="rId6" imgW="5572125" imgH="1390650" progId="Paint.Picture">
                  <p:embed/>
                  <p:pic>
                    <p:nvPicPr>
                      <p:cNvPr id="161" name="Google Shape;161;p7"/>
                      <p:cNvPicPr preferRelativeResize="0"/>
                      <p:nvPr/>
                    </p:nvPicPr>
                    <p:blipFill rotWithShape="1">
                      <a:blip r:embed="rId7">
                        <a:alphaModFix/>
                      </a:blip>
                      <a:srcRect/>
                      <a:stretch/>
                    </p:blipFill>
                    <p:spPr>
                      <a:xfrm>
                        <a:off x="334425" y="3674197"/>
                        <a:ext cx="5572125" cy="1390650"/>
                      </a:xfrm>
                      <a:prstGeom prst="rect">
                        <a:avLst/>
                      </a:prstGeom>
                      <a:noFill/>
                      <a:ln>
                        <a:noFill/>
                      </a:ln>
                    </p:spPr>
                  </p:pic>
                </p:oleObj>
              </mc:Fallback>
            </mc:AlternateContent>
          </a:graphicData>
        </a:graphic>
      </p:graphicFrame>
      <p:graphicFrame>
        <p:nvGraphicFramePr>
          <p:cNvPr id="162" name="Google Shape;162;p7"/>
          <p:cNvGraphicFramePr/>
          <p:nvPr/>
        </p:nvGraphicFramePr>
        <p:xfrm>
          <a:off x="5906550" y="2909455"/>
          <a:ext cx="6143625" cy="3743325"/>
        </p:xfrm>
        <a:graphic>
          <a:graphicData uri="http://schemas.openxmlformats.org/presentationml/2006/ole">
            <mc:AlternateContent xmlns:mc="http://schemas.openxmlformats.org/markup-compatibility/2006">
              <mc:Choice xmlns:v="urn:schemas-microsoft-com:vml" Requires="v">
                <p:oleObj spid="_x0000_s4106" r:id="rId8" imgW="6143625" imgH="3743325" progId="Paint.Picture">
                  <p:embed/>
                </p:oleObj>
              </mc:Choice>
              <mc:Fallback>
                <p:oleObj r:id="rId8" imgW="6143625" imgH="3743325" progId="Paint.Picture">
                  <p:embed/>
                  <p:pic>
                    <p:nvPicPr>
                      <p:cNvPr id="162" name="Google Shape;162;p7"/>
                      <p:cNvPicPr preferRelativeResize="0"/>
                      <p:nvPr/>
                    </p:nvPicPr>
                    <p:blipFill rotWithShape="1">
                      <a:blip r:embed="rId9">
                        <a:alphaModFix/>
                      </a:blip>
                      <a:srcRect/>
                      <a:stretch/>
                    </p:blipFill>
                    <p:spPr>
                      <a:xfrm>
                        <a:off x="5906550" y="2909455"/>
                        <a:ext cx="6143625" cy="3743325"/>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endParaRPr/>
          </a:p>
        </p:txBody>
      </p:sp>
      <p:sp>
        <p:nvSpPr>
          <p:cNvPr id="168" name="Google Shape;168;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5400" algn="l" rtl="0">
              <a:lnSpc>
                <a:spcPct val="90000"/>
              </a:lnSpc>
              <a:spcBef>
                <a:spcPts val="0"/>
              </a:spcBef>
              <a:spcAft>
                <a:spcPts val="0"/>
              </a:spcAft>
              <a:buClr>
                <a:schemeClr val="dk1"/>
              </a:buClr>
              <a:buSzPts val="3200"/>
              <a:buNone/>
            </a:pPr>
            <a:endParaRPr/>
          </a:p>
        </p:txBody>
      </p:sp>
      <p:graphicFrame>
        <p:nvGraphicFramePr>
          <p:cNvPr id="169" name="Google Shape;169;p8"/>
          <p:cNvGraphicFramePr/>
          <p:nvPr/>
        </p:nvGraphicFramePr>
        <p:xfrm>
          <a:off x="838200" y="666749"/>
          <a:ext cx="5622640" cy="1651001"/>
        </p:xfrm>
        <a:graphic>
          <a:graphicData uri="http://schemas.openxmlformats.org/presentationml/2006/ole">
            <mc:AlternateContent xmlns:mc="http://schemas.openxmlformats.org/markup-compatibility/2006">
              <mc:Choice xmlns:v="urn:schemas-microsoft-com:vml" Requires="v">
                <p:oleObj spid="_x0000_s5130" r:id="rId4" imgW="5622640" imgH="1651001" progId="Paint.Picture">
                  <p:embed/>
                </p:oleObj>
              </mc:Choice>
              <mc:Fallback>
                <p:oleObj r:id="rId4" imgW="5622640" imgH="1651001" progId="Paint.Picture">
                  <p:embed/>
                  <p:pic>
                    <p:nvPicPr>
                      <p:cNvPr id="169" name="Google Shape;169;p8"/>
                      <p:cNvPicPr preferRelativeResize="0"/>
                      <p:nvPr/>
                    </p:nvPicPr>
                    <p:blipFill rotWithShape="1">
                      <a:blip r:embed="rId5">
                        <a:alphaModFix/>
                      </a:blip>
                      <a:srcRect/>
                      <a:stretch/>
                    </p:blipFill>
                    <p:spPr>
                      <a:xfrm>
                        <a:off x="838200" y="666749"/>
                        <a:ext cx="5622640" cy="1651001"/>
                      </a:xfrm>
                      <a:prstGeom prst="rect">
                        <a:avLst/>
                      </a:prstGeom>
                      <a:noFill/>
                      <a:ln>
                        <a:noFill/>
                      </a:ln>
                    </p:spPr>
                  </p:pic>
                </p:oleObj>
              </mc:Fallback>
            </mc:AlternateContent>
          </a:graphicData>
        </a:graphic>
      </p:graphicFrame>
      <p:graphicFrame>
        <p:nvGraphicFramePr>
          <p:cNvPr id="170" name="Google Shape;170;p8"/>
          <p:cNvGraphicFramePr/>
          <p:nvPr/>
        </p:nvGraphicFramePr>
        <p:xfrm>
          <a:off x="6885953" y="663575"/>
          <a:ext cx="2880347" cy="1654175"/>
        </p:xfrm>
        <a:graphic>
          <a:graphicData uri="http://schemas.openxmlformats.org/presentationml/2006/ole">
            <mc:AlternateContent xmlns:mc="http://schemas.openxmlformats.org/markup-compatibility/2006">
              <mc:Choice xmlns:v="urn:schemas-microsoft-com:vml" Requires="v">
                <p:oleObj spid="_x0000_s5131" r:id="rId6" imgW="2880347" imgH="1654175" progId="Paint.Picture">
                  <p:embed/>
                </p:oleObj>
              </mc:Choice>
              <mc:Fallback>
                <p:oleObj r:id="rId6" imgW="2880347" imgH="1654175" progId="Paint.Picture">
                  <p:embed/>
                  <p:pic>
                    <p:nvPicPr>
                      <p:cNvPr id="170" name="Google Shape;170;p8"/>
                      <p:cNvPicPr preferRelativeResize="0"/>
                      <p:nvPr/>
                    </p:nvPicPr>
                    <p:blipFill rotWithShape="1">
                      <a:blip r:embed="rId7">
                        <a:alphaModFix/>
                      </a:blip>
                      <a:srcRect/>
                      <a:stretch/>
                    </p:blipFill>
                    <p:spPr>
                      <a:xfrm>
                        <a:off x="6885953" y="663575"/>
                        <a:ext cx="2880347" cy="1654175"/>
                      </a:xfrm>
                      <a:prstGeom prst="rect">
                        <a:avLst/>
                      </a:prstGeom>
                      <a:noFill/>
                      <a:ln>
                        <a:noFill/>
                      </a:ln>
                    </p:spPr>
                  </p:pic>
                </p:oleObj>
              </mc:Fallback>
            </mc:AlternateContent>
          </a:graphicData>
        </a:graphic>
      </p:graphicFrame>
      <p:graphicFrame>
        <p:nvGraphicFramePr>
          <p:cNvPr id="171" name="Google Shape;171;p8"/>
          <p:cNvGraphicFramePr/>
          <p:nvPr/>
        </p:nvGraphicFramePr>
        <p:xfrm>
          <a:off x="908929" y="3295796"/>
          <a:ext cx="5768096" cy="951560"/>
        </p:xfrm>
        <a:graphic>
          <a:graphicData uri="http://schemas.openxmlformats.org/presentationml/2006/ole">
            <mc:AlternateContent xmlns:mc="http://schemas.openxmlformats.org/markup-compatibility/2006">
              <mc:Choice xmlns:v="urn:schemas-microsoft-com:vml" Requires="v">
                <p:oleObj spid="_x0000_s5132" r:id="rId8" imgW="5768096" imgH="951560" progId="Paint.Picture">
                  <p:embed/>
                </p:oleObj>
              </mc:Choice>
              <mc:Fallback>
                <p:oleObj r:id="rId8" imgW="5768096" imgH="951560" progId="Paint.Picture">
                  <p:embed/>
                  <p:pic>
                    <p:nvPicPr>
                      <p:cNvPr id="171" name="Google Shape;171;p8"/>
                      <p:cNvPicPr preferRelativeResize="0"/>
                      <p:nvPr/>
                    </p:nvPicPr>
                    <p:blipFill rotWithShape="1">
                      <a:blip r:embed="rId9">
                        <a:alphaModFix/>
                      </a:blip>
                      <a:srcRect/>
                      <a:stretch/>
                    </p:blipFill>
                    <p:spPr>
                      <a:xfrm>
                        <a:off x="908929" y="3295796"/>
                        <a:ext cx="5768096" cy="951560"/>
                      </a:xfrm>
                      <a:prstGeom prst="rect">
                        <a:avLst/>
                      </a:prstGeom>
                      <a:noFill/>
                      <a:ln>
                        <a:noFill/>
                      </a:ln>
                    </p:spPr>
                  </p:pic>
                </p:oleObj>
              </mc:Fallback>
            </mc:AlternateContent>
          </a:graphicData>
        </a:graphic>
      </p:graphicFrame>
      <p:graphicFrame>
        <p:nvGraphicFramePr>
          <p:cNvPr id="172" name="Google Shape;172;p8"/>
          <p:cNvGraphicFramePr/>
          <p:nvPr/>
        </p:nvGraphicFramePr>
        <p:xfrm>
          <a:off x="6677025" y="2728119"/>
          <a:ext cx="4610100" cy="2962275"/>
        </p:xfrm>
        <a:graphic>
          <a:graphicData uri="http://schemas.openxmlformats.org/presentationml/2006/ole">
            <mc:AlternateContent xmlns:mc="http://schemas.openxmlformats.org/markup-compatibility/2006">
              <mc:Choice xmlns:v="urn:schemas-microsoft-com:vml" Requires="v">
                <p:oleObj spid="_x0000_s5133" r:id="rId10" imgW="4610100" imgH="2962275" progId="Paint.Picture">
                  <p:embed/>
                </p:oleObj>
              </mc:Choice>
              <mc:Fallback>
                <p:oleObj r:id="rId10" imgW="4610100" imgH="2962275" progId="Paint.Picture">
                  <p:embed/>
                  <p:pic>
                    <p:nvPicPr>
                      <p:cNvPr id="172" name="Google Shape;172;p8"/>
                      <p:cNvPicPr preferRelativeResize="0"/>
                      <p:nvPr/>
                    </p:nvPicPr>
                    <p:blipFill rotWithShape="1">
                      <a:blip r:embed="rId11">
                        <a:alphaModFix/>
                      </a:blip>
                      <a:srcRect/>
                      <a:stretch/>
                    </p:blipFill>
                    <p:spPr>
                      <a:xfrm>
                        <a:off x="6677025" y="2728119"/>
                        <a:ext cx="4610100" cy="2962275"/>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167&quot;&gt;&lt;object type=&quot;3&quot; unique_id=&quot;10168&quot;&gt;&lt;property id=&quot;20148&quot; value=&quot;5&quot;/&gt;&lt;property id=&quot;20300&quot; value=&quot;Slide 1 - &amp;quot;Tin học 4 Tuần 23:&amp;quot;&quot;/&gt;&lt;property id=&quot;20307&quot; value=&quot;256&quot;/&gt;&lt;/object&gt;&lt;object type=&quot;3&quot; unique_id=&quot;10169&quot;&gt;&lt;property id=&quot;20148&quot; value=&quot;5&quot;/&gt;&lt;property id=&quot;20300&quot; value=&quot;Slide 2 - &amp;quot;Nhắc lại kiến thức&amp;quot;&quot;/&gt;&lt;property id=&quot;20307&quot; value=&quot;257&quot;/&gt;&lt;/object&gt;&lt;object type=&quot;3&quot; unique_id=&quot;10170&quot;&gt;&lt;property id=&quot;20148&quot; value=&quot;5&quot;/&gt;&lt;property id=&quot;20300&quot; value=&quot;Slide 3&quot;/&gt;&lt;property id=&quot;20307&quot; value=&quot;258&quot;/&gt;&lt;/object&gt;&lt;object type=&quot;3&quot; unique_id=&quot;10171&quot;&gt;&lt;property id=&quot;20148&quot; value=&quot;5&quot;/&gt;&lt;property id=&quot;20300&quot; value=&quot;Slide 4&quot;/&gt;&lt;property id=&quot;20307&quot; value=&quot;259&quot;/&gt;&lt;/object&gt;&lt;object type=&quot;3&quot; unique_id=&quot;10172&quot;&gt;&lt;property id=&quot;20148&quot; value=&quot;5&quot;/&gt;&lt;property id=&quot;20300&quot; value=&quot;Slide 5&quot;/&gt;&lt;property id=&quot;20307&quot; value=&quot;260&quot;/&gt;&lt;/object&gt;&lt;object type=&quot;3&quot; unique_id=&quot;10173&quot;&gt;&lt;property id=&quot;20148&quot; value=&quot;5&quot;/&gt;&lt;property id=&quot;20300&quot; value=&quot;Slide 6 - &amp;quot;Tin học 4 Tuần 23:&amp;quot;&quot;/&gt;&lt;property id=&quot;20307&quot; value=&quot;261&quot;/&gt;&lt;/object&gt;&lt;object type=&quot;3&quot; unique_id=&quot;10174&quot;&gt;&lt;property id=&quot;20148&quot; value=&quot;5&quot;/&gt;&lt;property id=&quot;20300&quot; value=&quot;Slide 7 - &amp;quot;2. Lựa chọn biểu đồ biểu diễn đúng yêu cầu của số liệu&amp;quot;&quot;/&gt;&lt;property id=&quot;20307&quot; value=&quot;262&quot;/&gt;&lt;/object&gt;&lt;object type=&quot;3&quot; unique_id=&quot;10175&quot;&gt;&lt;property id=&quot;20148&quot; value=&quot;5&quot;/&gt;&lt;property id=&quot;20300&quot; value=&quot;Slide 8&quot;/&gt;&lt;property id=&quot;20307&quot; value=&quot;263&quot;/&gt;&lt;/object&gt;&lt;object type=&quot;3&quot; unique_id=&quot;10176&quot;&gt;&lt;property id=&quot;20148&quot; value=&quot;5&quot;/&gt;&lt;property id=&quot;20300&quot; value=&quot;Slide 9&quot;/&gt;&lt;property id=&quot;20307&quot; value=&quot;264&quot;/&gt;&lt;/object&gt;&lt;object type=&quot;3&quot; unique_id=&quot;10177&quot;&gt;&lt;property id=&quot;20148&quot; value=&quot;5&quot;/&gt;&lt;property id=&quot;20300&quot; value=&quot;Slide 10&quot;/&gt;&lt;property id=&quot;20307&quot; value=&quot;265&quot;/&gt;&lt;/object&gt;&lt;object type=&quot;3&quot; unique_id=&quot;10178&quot;&gt;&lt;property id=&quot;20148&quot; value=&quot;5&quot;/&gt;&lt;property id=&quot;20300&quot; value=&quot;Slide 11 - &amp;quot;Củng cố&amp;quot;&quot;/&gt;&lt;property id=&quot;20307&quot; value=&quot;266&quot;/&gt;&lt;/object&gt;&lt;object type=&quot;3&quot; unique_id=&quot;10179&quot;&gt;&lt;property id=&quot;20148&quot; value=&quot;5&quot;/&gt;&lt;property id=&quot;20300&quot; value=&quot;Slide 12&quot;/&gt;&lt;property id=&quot;20307&quot; value=&quot;267&quot;/&gt;&lt;/object&gt;&lt;object type=&quot;3&quot; unique_id=&quot;10180&quot;&gt;&lt;property id=&quot;20148&quot; value=&quot;5&quot;/&gt;&lt;property id=&quot;20300&quot; value=&quot;Slide 13&quot;/&gt;&lt;property id=&quot;20307&quot; value=&quot;268&quot;/&gt;&lt;/object&gt;&lt;object type=&quot;3&quot; unique_id=&quot;10181&quot;&gt;&lt;property id=&quot;20148&quot; value=&quot;5&quot;/&gt;&lt;property id=&quot;20300&quot; value=&quot;Slide 14&quot;/&gt;&lt;property id=&quot;20307&quot; value=&quot;269&quot;/&gt;&lt;/object&gt;&lt;/object&gt;&lt;object type=&quot;8&quot; unique_id=&quot;10197&quot;&gt;&lt;/object&gt;&lt;/object&gt;&lt;/database&gt;"/>
  <p:tag name="SECTOMILLISECCONVERTED" val="1"/>
</p:tagLst>
</file>

<file path=ppt/theme/theme1.xml><?xml version="1.0" encoding="utf-8"?>
<a:theme xmlns:a="http://schemas.openxmlformats.org/drawingml/2006/main" name="IC3 Spark">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295</Words>
  <Application>Microsoft Office PowerPoint</Application>
  <PresentationFormat>Custom</PresentationFormat>
  <Paragraphs>34</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IC3 Spark</vt:lpstr>
      <vt:lpstr>Bitmap Image</vt:lpstr>
      <vt:lpstr>Tin học 4 Tuần 23:</vt:lpstr>
      <vt:lpstr>Nhắc lại kiến thức</vt:lpstr>
      <vt:lpstr>PowerPoint Presentation</vt:lpstr>
      <vt:lpstr>PowerPoint Presentation</vt:lpstr>
      <vt:lpstr>PowerPoint Presentation</vt:lpstr>
      <vt:lpstr>Tin học 4 Tuần 23:</vt:lpstr>
      <vt:lpstr>2. Lựa chọn biểu đồ biểu diễn đúng yêu cầu của số liệu</vt:lpstr>
      <vt:lpstr>PowerPoint Presentation</vt:lpstr>
      <vt:lpstr>PowerPoint Presentation</vt:lpstr>
      <vt:lpstr>PowerPoint Presentation</vt:lpstr>
      <vt:lpstr>Củng cố</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4 Tuần 23:</dc:title>
  <cp:lastModifiedBy>MTC</cp:lastModifiedBy>
  <cp:revision>2</cp:revision>
  <dcterms:created xsi:type="dcterms:W3CDTF">2022-02-27T13:21:05Z</dcterms:created>
  <dcterms:modified xsi:type="dcterms:W3CDTF">2023-02-20T10:04:14Z</dcterms:modified>
</cp:coreProperties>
</file>