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Tahom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34" roundtripDataSignature="AMtx7mhminOQ81hEWJ2gXQhGCPIHQqJf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Tahoma-bold.fntdata"/><Relationship Id="rId10" Type="http://schemas.openxmlformats.org/officeDocument/2006/relationships/slide" Target="slides/slide5.xml"/><Relationship Id="rId32" Type="http://schemas.openxmlformats.org/officeDocument/2006/relationships/font" Target="fonts/Tahoma-regular.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a9d96e2cf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a9d96e2c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9d96e2cf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2a9d96e2cf1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p:nvPr>
            <p:ph idx="2" type="pic"/>
          </p:nvPr>
        </p:nvSpPr>
        <p:spPr>
          <a:xfrm>
            <a:off x="5183188" y="987425"/>
            <a:ext cx="6172200" cy="4873625"/>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26.png"/><Relationship Id="rId9" Type="http://schemas.openxmlformats.org/officeDocument/2006/relationships/image" Target="../media/image24.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15.png"/><Relationship Id="rId8" Type="http://schemas.openxmlformats.org/officeDocument/2006/relationships/slide" Target="/ppt/slides/slide17.xml"/></Relationships>
</file>

<file path=ppt/slides/_rels/slide17.xml.rels><?xml version="1.0" encoding="UTF-8" standalone="yes"?><Relationships xmlns="http://schemas.openxmlformats.org/package/2006/relationships"><Relationship Id="rId11" Type="http://schemas.openxmlformats.org/officeDocument/2006/relationships/slide" Target="/ppt/slides/slide20.xml"/><Relationship Id="rId10" Type="http://schemas.openxmlformats.org/officeDocument/2006/relationships/slide" Target="/ppt/slides/slide19.xml"/><Relationship Id="rId13" Type="http://schemas.openxmlformats.org/officeDocument/2006/relationships/image" Target="../media/image34.png"/><Relationship Id="rId12" Type="http://schemas.openxmlformats.org/officeDocument/2006/relationships/image" Target="../media/image29.gif"/><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7.png"/><Relationship Id="rId9" Type="http://schemas.openxmlformats.org/officeDocument/2006/relationships/slide" Target="/ppt/slides/slide18.xml"/><Relationship Id="rId15" Type="http://schemas.openxmlformats.org/officeDocument/2006/relationships/image" Target="../media/image50.gif"/><Relationship Id="rId14" Type="http://schemas.openxmlformats.org/officeDocument/2006/relationships/image" Target="../media/image31.png"/><Relationship Id="rId5" Type="http://schemas.openxmlformats.org/officeDocument/2006/relationships/image" Target="../media/image23.png"/><Relationship Id="rId6" Type="http://schemas.openxmlformats.org/officeDocument/2006/relationships/slide" Target="/ppt/slides/slide20.xml"/><Relationship Id="rId7" Type="http://schemas.openxmlformats.org/officeDocument/2006/relationships/image" Target="../media/image14.png"/><Relationship Id="rId8"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7.jpg"/><Relationship Id="rId4" Type="http://schemas.openxmlformats.org/officeDocument/2006/relationships/image" Target="../media/image51.png"/><Relationship Id="rId5" Type="http://schemas.openxmlformats.org/officeDocument/2006/relationships/image" Target="../media/image26.png"/><Relationship Id="rId6" Type="http://schemas.openxmlformats.org/officeDocument/2006/relationships/slide" Target="/ppt/slides/slide26.xml"/><Relationship Id="rId7" Type="http://schemas.openxmlformats.org/officeDocument/2006/relationships/image" Target="../media/image40.png"/><Relationship Id="rId8"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7.jpg"/><Relationship Id="rId4" Type="http://schemas.openxmlformats.org/officeDocument/2006/relationships/image" Target="../media/image51.png"/><Relationship Id="rId5" Type="http://schemas.openxmlformats.org/officeDocument/2006/relationships/image" Target="../media/image26.png"/><Relationship Id="rId6" Type="http://schemas.openxmlformats.org/officeDocument/2006/relationships/slide" Target="/ppt/slides/slide26.xml"/><Relationship Id="rId7" Type="http://schemas.openxmlformats.org/officeDocument/2006/relationships/image" Target="../media/image40.png"/><Relationship Id="rId8"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7.jpg"/><Relationship Id="rId4" Type="http://schemas.openxmlformats.org/officeDocument/2006/relationships/image" Target="../media/image51.png"/><Relationship Id="rId5" Type="http://schemas.openxmlformats.org/officeDocument/2006/relationships/image" Target="../media/image26.png"/><Relationship Id="rId6" Type="http://schemas.openxmlformats.org/officeDocument/2006/relationships/slide" Target="/ppt/slides/slide26.xml"/><Relationship Id="rId7" Type="http://schemas.openxmlformats.org/officeDocument/2006/relationships/image" Target="../media/image40.png"/><Relationship Id="rId8"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a9d96e2cf1_0_0"/>
          <p:cNvSpPr txBox="1"/>
          <p:nvPr>
            <p:ph type="title"/>
          </p:nvPr>
        </p:nvSpPr>
        <p:spPr>
          <a:xfrm>
            <a:off x="838200" y="27661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5400">
                <a:solidFill>
                  <a:srgbClr val="FF0000"/>
                </a:solidFill>
                <a:latin typeface="Arial"/>
                <a:ea typeface="Arial"/>
                <a:cs typeface="Arial"/>
                <a:sym typeface="Arial"/>
              </a:rPr>
              <a:t>TIN 3 TUẦN 17</a:t>
            </a:r>
            <a:endParaRPr b="1" sz="5400">
              <a:solidFill>
                <a:srgbClr val="FF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grpSp>
        <p:nvGrpSpPr>
          <p:cNvPr id="203" name="Google Shape;203;p9"/>
          <p:cNvGrpSpPr/>
          <p:nvPr/>
        </p:nvGrpSpPr>
        <p:grpSpPr>
          <a:xfrm>
            <a:off x="1292713" y="1188684"/>
            <a:ext cx="10253307" cy="553998"/>
            <a:chOff x="689904" y="1379897"/>
            <a:chExt cx="10253307" cy="553998"/>
          </a:xfrm>
        </p:grpSpPr>
        <p:grpSp>
          <p:nvGrpSpPr>
            <p:cNvPr id="204" name="Google Shape;204;p9"/>
            <p:cNvGrpSpPr/>
            <p:nvPr/>
          </p:nvGrpSpPr>
          <p:grpSpPr>
            <a:xfrm>
              <a:off x="689904" y="1379897"/>
              <a:ext cx="429926" cy="553998"/>
              <a:chOff x="1082666" y="1379837"/>
              <a:chExt cx="429926" cy="553998"/>
            </a:xfrm>
          </p:grpSpPr>
          <p:sp>
            <p:nvSpPr>
              <p:cNvPr id="205" name="Google Shape;205;p9"/>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9"/>
              <p:cNvSpPr txBox="1"/>
              <p:nvPr/>
            </p:nvSpPr>
            <p:spPr>
              <a:xfrm>
                <a:off x="1082666"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207" name="Google Shape;207;p9"/>
            <p:cNvSpPr txBox="1"/>
            <p:nvPr/>
          </p:nvSpPr>
          <p:spPr>
            <a:xfrm>
              <a:off x="1100452" y="1445277"/>
              <a:ext cx="98427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333CC"/>
                  </a:solidFill>
                  <a:latin typeface="Calibri"/>
                  <a:ea typeface="Calibri"/>
                  <a:cs typeface="Calibri"/>
                  <a:sym typeface="Calibri"/>
                </a:rPr>
                <a:t>Thông tin cá nhân, gia đình được lưu trữ và trao đổi nhờ máy tính</a:t>
              </a:r>
              <a:endParaRPr b="1" sz="2400">
                <a:solidFill>
                  <a:srgbClr val="3333CC"/>
                </a:solidFill>
                <a:latin typeface="Arial"/>
                <a:ea typeface="Arial"/>
                <a:cs typeface="Arial"/>
                <a:sym typeface="Arial"/>
              </a:endParaRPr>
            </a:p>
          </p:txBody>
        </p:sp>
      </p:grpSp>
      <p:grpSp>
        <p:nvGrpSpPr>
          <p:cNvPr id="208" name="Google Shape;208;p9"/>
          <p:cNvGrpSpPr/>
          <p:nvPr/>
        </p:nvGrpSpPr>
        <p:grpSpPr>
          <a:xfrm>
            <a:off x="4057737" y="320545"/>
            <a:ext cx="4353220" cy="701545"/>
            <a:chOff x="4168573" y="1295284"/>
            <a:chExt cx="4353220" cy="701545"/>
          </a:xfrm>
        </p:grpSpPr>
        <p:sp>
          <p:nvSpPr>
            <p:cNvPr id="209" name="Google Shape;209;p9"/>
            <p:cNvSpPr/>
            <p:nvPr/>
          </p:nvSpPr>
          <p:spPr>
            <a:xfrm>
              <a:off x="4168573" y="1295284"/>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66"/>
                  </a:solidFill>
                  <a:latin typeface="Tahoma"/>
                  <a:ea typeface="Tahoma"/>
                  <a:cs typeface="Tahoma"/>
                  <a:sym typeface="Tahoma"/>
                </a:rPr>
                <a:t>KHÁM PHÁ</a:t>
              </a:r>
              <a:endParaRPr b="1" sz="3200">
                <a:solidFill>
                  <a:srgbClr val="CC0066"/>
                </a:solidFill>
                <a:latin typeface="Tahoma"/>
                <a:ea typeface="Tahoma"/>
                <a:cs typeface="Tahoma"/>
                <a:sym typeface="Tahoma"/>
              </a:endParaRPr>
            </a:p>
          </p:txBody>
        </p:sp>
        <p:pic>
          <p:nvPicPr>
            <p:cNvPr id="210" name="Google Shape;210;p9"/>
            <p:cNvPicPr preferRelativeResize="0"/>
            <p:nvPr/>
          </p:nvPicPr>
          <p:blipFill rotWithShape="1">
            <a:blip r:embed="rId3">
              <a:alphaModFix/>
            </a:blip>
            <a:srcRect b="0" l="0" r="0" t="0"/>
            <a:stretch/>
          </p:blipFill>
          <p:spPr>
            <a:xfrm>
              <a:off x="4764400" y="1309140"/>
              <a:ext cx="722412" cy="665379"/>
            </a:xfrm>
            <a:prstGeom prst="rect">
              <a:avLst/>
            </a:prstGeom>
            <a:noFill/>
            <a:ln>
              <a:noFill/>
            </a:ln>
          </p:spPr>
        </p:pic>
      </p:grpSp>
      <p:sp>
        <p:nvSpPr>
          <p:cNvPr id="211" name="Google Shape;211;p9"/>
          <p:cNvSpPr/>
          <p:nvPr/>
        </p:nvSpPr>
        <p:spPr>
          <a:xfrm>
            <a:off x="1507676" y="1831147"/>
            <a:ext cx="6526146" cy="4462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00">
                <a:solidFill>
                  <a:srgbClr val="3333CC"/>
                </a:solidFill>
                <a:latin typeface="Calibri"/>
                <a:ea typeface="Calibri"/>
                <a:cs typeface="Calibri"/>
                <a:sym typeface="Calibri"/>
              </a:rPr>
              <a:t>b.  Lưu trữ và trao đổi thông tin nhờ máy tính</a:t>
            </a:r>
            <a:endParaRPr b="1" sz="2300">
              <a:solidFill>
                <a:srgbClr val="3333CC"/>
              </a:solidFill>
              <a:latin typeface="Arial"/>
              <a:ea typeface="Arial"/>
              <a:cs typeface="Arial"/>
              <a:sym typeface="Arial"/>
            </a:endParaRPr>
          </a:p>
        </p:txBody>
      </p:sp>
      <p:sp>
        <p:nvSpPr>
          <p:cNvPr id="212" name="Google Shape;212;p9"/>
          <p:cNvSpPr/>
          <p:nvPr/>
        </p:nvSpPr>
        <p:spPr>
          <a:xfrm>
            <a:off x="1665130" y="2482515"/>
            <a:ext cx="5608505" cy="3490186"/>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20000"/>
              </a:lnSpc>
              <a:spcBef>
                <a:spcPts val="0"/>
              </a:spcBef>
              <a:spcAft>
                <a:spcPts val="0"/>
              </a:spcAft>
              <a:buClr>
                <a:srgbClr val="FF0000"/>
              </a:buClr>
              <a:buSzPts val="2300"/>
              <a:buFont typeface="Arial"/>
              <a:buChar char="•"/>
            </a:pPr>
            <a:r>
              <a:rPr lang="en-US" sz="2300">
                <a:solidFill>
                  <a:srgbClr val="3333CC"/>
                </a:solidFill>
                <a:latin typeface="Arial"/>
                <a:ea typeface="Arial"/>
                <a:cs typeface="Arial"/>
                <a:sym typeface="Arial"/>
              </a:rPr>
              <a:t>Cô giáo lớp bạn Nam đưa cho mỗi bạn tờ khai mang về để bố mẹ điền: họ tên học sinh; họ tên, số điện thoại của bố, mẹ; địa chỉ nhà.</a:t>
            </a:r>
            <a:endParaRPr sz="2300">
              <a:solidFill>
                <a:srgbClr val="3333CC"/>
              </a:solidFill>
              <a:latin typeface="Arial"/>
              <a:ea typeface="Arial"/>
              <a:cs typeface="Arial"/>
              <a:sym typeface="Arial"/>
            </a:endParaRPr>
          </a:p>
          <a:p>
            <a:pPr indent="-342900" lvl="0" marL="342900" marR="0" rtl="0" algn="just">
              <a:lnSpc>
                <a:spcPct val="120000"/>
              </a:lnSpc>
              <a:spcBef>
                <a:spcPts val="0"/>
              </a:spcBef>
              <a:spcAft>
                <a:spcPts val="0"/>
              </a:spcAft>
              <a:buClr>
                <a:srgbClr val="FF0000"/>
              </a:buClr>
              <a:buSzPts val="2300"/>
              <a:buFont typeface="Arial"/>
              <a:buChar char="•"/>
            </a:pPr>
            <a:r>
              <a:rPr lang="en-US" sz="2300">
                <a:solidFill>
                  <a:srgbClr val="3333CC"/>
                </a:solidFill>
                <a:latin typeface="Arial"/>
                <a:ea typeface="Arial"/>
                <a:cs typeface="Arial"/>
                <a:sym typeface="Arial"/>
              </a:rPr>
              <a:t>Cô thu các tờ khai rồi nhập thông tin và lưu vào máy tính.</a:t>
            </a:r>
            <a:endParaRPr sz="2300">
              <a:solidFill>
                <a:srgbClr val="3333CC"/>
              </a:solidFill>
              <a:latin typeface="Arial"/>
              <a:ea typeface="Arial"/>
              <a:cs typeface="Arial"/>
              <a:sym typeface="Arial"/>
            </a:endParaRPr>
          </a:p>
          <a:p>
            <a:pPr indent="-342900" lvl="0" marL="342900" marR="0" rtl="0" algn="just">
              <a:lnSpc>
                <a:spcPct val="120000"/>
              </a:lnSpc>
              <a:spcBef>
                <a:spcPts val="0"/>
              </a:spcBef>
              <a:spcAft>
                <a:spcPts val="0"/>
              </a:spcAft>
              <a:buClr>
                <a:srgbClr val="FF0000"/>
              </a:buClr>
              <a:buSzPts val="2300"/>
              <a:buFont typeface="Arial"/>
              <a:buChar char="•"/>
            </a:pPr>
            <a:r>
              <a:rPr lang="en-US" sz="2300">
                <a:solidFill>
                  <a:srgbClr val="3333CC"/>
                </a:solidFill>
                <a:latin typeface="Arial"/>
                <a:ea typeface="Arial"/>
                <a:cs typeface="Arial"/>
                <a:sym typeface="Arial"/>
              </a:rPr>
              <a:t>Cô gửi các thông tin này tới trung tâm máy tính của nhà trường.</a:t>
            </a:r>
            <a:endParaRPr sz="2300">
              <a:solidFill>
                <a:srgbClr val="3333CC"/>
              </a:solidFill>
              <a:latin typeface="Arial"/>
              <a:ea typeface="Arial"/>
              <a:cs typeface="Arial"/>
              <a:sym typeface="Arial"/>
            </a:endParaRPr>
          </a:p>
        </p:txBody>
      </p:sp>
      <p:sp>
        <p:nvSpPr>
          <p:cNvPr id="213" name="Google Shape;213;p9"/>
          <p:cNvSpPr/>
          <p:nvPr/>
        </p:nvSpPr>
        <p:spPr>
          <a:xfrm>
            <a:off x="1520063" y="2402707"/>
            <a:ext cx="5892116" cy="3569994"/>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9"/>
          <p:cNvSpPr/>
          <p:nvPr/>
        </p:nvSpPr>
        <p:spPr>
          <a:xfrm>
            <a:off x="7555908" y="2402708"/>
            <a:ext cx="3874092" cy="3569994"/>
          </a:xfrm>
          <a:prstGeom prst="roundRect">
            <a:avLst>
              <a:gd fmla="val 16667" name="adj"/>
            </a:avLst>
          </a:prstGeom>
          <a:solidFill>
            <a:schemeClr val="lt1"/>
          </a:solidFill>
          <a:ln cap="flat" cmpd="sng" w="28575">
            <a:solidFill>
              <a:srgbClr val="00B050"/>
            </a:solidFill>
            <a:prstDash val="solid"/>
            <a:miter lim="800000"/>
            <a:headEnd len="sm" w="sm" type="none"/>
            <a:tailEnd len="sm" w="sm" type="none"/>
          </a:ln>
        </p:spPr>
        <p:txBody>
          <a:bodyPr anchorCtr="0" anchor="b" bIns="45700" lIns="91425" spcFirstLastPara="1" rIns="91425" wrap="square" tIns="45700">
            <a:noAutofit/>
          </a:bodyPr>
          <a:lstStyle/>
          <a:p>
            <a:pPr indent="-146050" lvl="0" marL="0" marR="0" rtl="0" algn="just">
              <a:lnSpc>
                <a:spcPct val="120000"/>
              </a:lnSpc>
              <a:spcBef>
                <a:spcPts val="0"/>
              </a:spcBef>
              <a:spcAft>
                <a:spcPts val="0"/>
              </a:spcAft>
              <a:buClr>
                <a:srgbClr val="FF0000"/>
              </a:buClr>
              <a:buSzPts val="2300"/>
              <a:buFont typeface="Noto Sans Symbols"/>
              <a:buChar char="❖"/>
            </a:pPr>
            <a:r>
              <a:rPr lang="en-US" sz="2300">
                <a:solidFill>
                  <a:srgbClr val="3333CC"/>
                </a:solidFill>
                <a:latin typeface="Arial"/>
                <a:ea typeface="Arial"/>
                <a:cs typeface="Arial"/>
                <a:sym typeface="Arial"/>
              </a:rPr>
              <a:t>  </a:t>
            </a:r>
            <a:r>
              <a:rPr b="1" lang="en-US" sz="2300">
                <a:solidFill>
                  <a:srgbClr val="3333CC"/>
                </a:solidFill>
                <a:latin typeface="Arial"/>
                <a:ea typeface="Arial"/>
                <a:cs typeface="Arial"/>
                <a:sym typeface="Arial"/>
              </a:rPr>
              <a:t>Em hãy trao đổi với bạn và cho biết</a:t>
            </a:r>
            <a:r>
              <a:rPr lang="en-US" sz="2300">
                <a:solidFill>
                  <a:srgbClr val="3333CC"/>
                </a:solidFill>
                <a:latin typeface="Arial"/>
                <a:ea typeface="Arial"/>
                <a:cs typeface="Arial"/>
                <a:sym typeface="Arial"/>
              </a:rPr>
              <a:t>: Cô giáo lấy thông tin nào từ máy tính để gửi được tin nhắn đến bố, mẹ học sinh? </a:t>
            </a:r>
            <a:endParaRPr sz="2300">
              <a:solidFill>
                <a:srgbClr val="3333CC"/>
              </a:solidFill>
              <a:latin typeface="Arial"/>
              <a:ea typeface="Arial"/>
              <a:cs typeface="Arial"/>
              <a:sym typeface="Arial"/>
            </a:endParaRPr>
          </a:p>
        </p:txBody>
      </p:sp>
      <p:pic>
        <p:nvPicPr>
          <p:cNvPr id="215" name="Google Shape;215;p9"/>
          <p:cNvPicPr preferRelativeResize="0"/>
          <p:nvPr/>
        </p:nvPicPr>
        <p:blipFill rotWithShape="1">
          <a:blip r:embed="rId4">
            <a:alphaModFix/>
          </a:blip>
          <a:srcRect b="0" l="0" r="0" t="0"/>
          <a:stretch/>
        </p:blipFill>
        <p:spPr>
          <a:xfrm>
            <a:off x="8824843" y="2499692"/>
            <a:ext cx="1234071" cy="11462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g2a9d96e2cf1_0_14"/>
          <p:cNvGrpSpPr/>
          <p:nvPr/>
        </p:nvGrpSpPr>
        <p:grpSpPr>
          <a:xfrm>
            <a:off x="1292713" y="1188684"/>
            <a:ext cx="10253248" cy="554100"/>
            <a:chOff x="689904" y="1379897"/>
            <a:chExt cx="10253248" cy="554100"/>
          </a:xfrm>
        </p:grpSpPr>
        <p:grpSp>
          <p:nvGrpSpPr>
            <p:cNvPr id="221" name="Google Shape;221;g2a9d96e2cf1_0_14"/>
            <p:cNvGrpSpPr/>
            <p:nvPr/>
          </p:nvGrpSpPr>
          <p:grpSpPr>
            <a:xfrm>
              <a:off x="689904" y="1379897"/>
              <a:ext cx="429900" cy="554100"/>
              <a:chOff x="1082666" y="1379837"/>
              <a:chExt cx="429900" cy="554100"/>
            </a:xfrm>
          </p:grpSpPr>
          <p:sp>
            <p:nvSpPr>
              <p:cNvPr id="222" name="Google Shape;222;g2a9d96e2cf1_0_14"/>
              <p:cNvSpPr/>
              <p:nvPr/>
            </p:nvSpPr>
            <p:spPr>
              <a:xfrm>
                <a:off x="1089340" y="1470217"/>
                <a:ext cx="400800" cy="3984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g2a9d96e2cf1_0_14"/>
              <p:cNvSpPr txBox="1"/>
              <p:nvPr/>
            </p:nvSpPr>
            <p:spPr>
              <a:xfrm>
                <a:off x="1082666" y="1379837"/>
                <a:ext cx="4299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224" name="Google Shape;224;g2a9d96e2cf1_0_14"/>
            <p:cNvSpPr txBox="1"/>
            <p:nvPr/>
          </p:nvSpPr>
          <p:spPr>
            <a:xfrm>
              <a:off x="1100452" y="1445277"/>
              <a:ext cx="98427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333CC"/>
                  </a:solidFill>
                  <a:latin typeface="Calibri"/>
                  <a:ea typeface="Calibri"/>
                  <a:cs typeface="Calibri"/>
                  <a:sym typeface="Calibri"/>
                </a:rPr>
                <a:t>Thông tin cá nhân, gia đình được lưu trữ và trao đổi nhờ máy tính</a:t>
              </a:r>
              <a:endParaRPr b="1" sz="2400">
                <a:solidFill>
                  <a:srgbClr val="3333CC"/>
                </a:solidFill>
                <a:latin typeface="Arial"/>
                <a:ea typeface="Arial"/>
                <a:cs typeface="Arial"/>
                <a:sym typeface="Arial"/>
              </a:endParaRPr>
            </a:p>
          </p:txBody>
        </p:sp>
      </p:grpSp>
      <p:grpSp>
        <p:nvGrpSpPr>
          <p:cNvPr id="225" name="Google Shape;225;g2a9d96e2cf1_0_14"/>
          <p:cNvGrpSpPr/>
          <p:nvPr/>
        </p:nvGrpSpPr>
        <p:grpSpPr>
          <a:xfrm>
            <a:off x="4057737" y="320545"/>
            <a:ext cx="4353300" cy="701400"/>
            <a:chOff x="4168573" y="1295284"/>
            <a:chExt cx="4353300" cy="701400"/>
          </a:xfrm>
        </p:grpSpPr>
        <p:sp>
          <p:nvSpPr>
            <p:cNvPr id="226" name="Google Shape;226;g2a9d96e2cf1_0_14"/>
            <p:cNvSpPr/>
            <p:nvPr/>
          </p:nvSpPr>
          <p:spPr>
            <a:xfrm>
              <a:off x="4168573" y="1295284"/>
              <a:ext cx="4353300" cy="701400"/>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66"/>
                  </a:solidFill>
                  <a:latin typeface="Tahoma"/>
                  <a:ea typeface="Tahoma"/>
                  <a:cs typeface="Tahoma"/>
                  <a:sym typeface="Tahoma"/>
                </a:rPr>
                <a:t>KHÁM PHÁ</a:t>
              </a:r>
              <a:endParaRPr b="1" sz="3200">
                <a:solidFill>
                  <a:srgbClr val="CC0066"/>
                </a:solidFill>
                <a:latin typeface="Tahoma"/>
                <a:ea typeface="Tahoma"/>
                <a:cs typeface="Tahoma"/>
                <a:sym typeface="Tahoma"/>
              </a:endParaRPr>
            </a:p>
          </p:txBody>
        </p:sp>
        <p:pic>
          <p:nvPicPr>
            <p:cNvPr id="227" name="Google Shape;227;g2a9d96e2cf1_0_14"/>
            <p:cNvPicPr preferRelativeResize="0"/>
            <p:nvPr/>
          </p:nvPicPr>
          <p:blipFill rotWithShape="1">
            <a:blip r:embed="rId3">
              <a:alphaModFix/>
            </a:blip>
            <a:srcRect b="0" l="0" r="0" t="0"/>
            <a:stretch/>
          </p:blipFill>
          <p:spPr>
            <a:xfrm>
              <a:off x="4764400" y="1309140"/>
              <a:ext cx="722412" cy="665379"/>
            </a:xfrm>
            <a:prstGeom prst="rect">
              <a:avLst/>
            </a:prstGeom>
            <a:noFill/>
            <a:ln>
              <a:noFill/>
            </a:ln>
          </p:spPr>
        </p:pic>
      </p:grpSp>
      <p:sp>
        <p:nvSpPr>
          <p:cNvPr id="228" name="Google Shape;228;g2a9d96e2cf1_0_14"/>
          <p:cNvSpPr/>
          <p:nvPr/>
        </p:nvSpPr>
        <p:spPr>
          <a:xfrm>
            <a:off x="1507676" y="1831147"/>
            <a:ext cx="6526200" cy="44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300">
                <a:solidFill>
                  <a:srgbClr val="3333CC"/>
                </a:solidFill>
                <a:latin typeface="Calibri"/>
                <a:ea typeface="Calibri"/>
                <a:cs typeface="Calibri"/>
                <a:sym typeface="Calibri"/>
              </a:rPr>
              <a:t>b.  Lưu trữ và trao đổi thông tin nhờ máy tính</a:t>
            </a:r>
            <a:endParaRPr b="1" sz="2300">
              <a:solidFill>
                <a:srgbClr val="3333CC"/>
              </a:solidFill>
              <a:latin typeface="Arial"/>
              <a:ea typeface="Arial"/>
              <a:cs typeface="Arial"/>
              <a:sym typeface="Arial"/>
            </a:endParaRPr>
          </a:p>
        </p:txBody>
      </p:sp>
      <p:sp>
        <p:nvSpPr>
          <p:cNvPr id="229" name="Google Shape;229;g2a9d96e2cf1_0_14"/>
          <p:cNvSpPr/>
          <p:nvPr/>
        </p:nvSpPr>
        <p:spPr>
          <a:xfrm>
            <a:off x="1155425" y="2482525"/>
            <a:ext cx="6118200" cy="3928200"/>
          </a:xfrm>
          <a:prstGeom prst="rect">
            <a:avLst/>
          </a:prstGeom>
          <a:noFill/>
          <a:ln>
            <a:noFill/>
          </a:ln>
        </p:spPr>
        <p:txBody>
          <a:bodyPr anchorCtr="0" anchor="t" bIns="45700" lIns="91425" spcFirstLastPara="1" rIns="91425" wrap="square" tIns="45700">
            <a:noAutofit/>
          </a:bodyPr>
          <a:lstStyle/>
          <a:p>
            <a:pPr indent="-361950" lvl="0" marL="342900" marR="0" rtl="0" algn="just">
              <a:lnSpc>
                <a:spcPct val="120000"/>
              </a:lnSpc>
              <a:spcBef>
                <a:spcPts val="0"/>
              </a:spcBef>
              <a:spcAft>
                <a:spcPts val="0"/>
              </a:spcAft>
              <a:buClr>
                <a:srgbClr val="FF0000"/>
              </a:buClr>
              <a:buSzPts val="2600"/>
              <a:buFont typeface="Arial"/>
              <a:buChar char="•"/>
            </a:pPr>
            <a:r>
              <a:rPr lang="en-US" sz="2600">
                <a:solidFill>
                  <a:srgbClr val="3333CC"/>
                </a:solidFill>
                <a:latin typeface="Arial"/>
                <a:ea typeface="Arial"/>
                <a:cs typeface="Arial"/>
                <a:sym typeface="Arial"/>
              </a:rPr>
              <a:t>Cô giáo lớp bạn Nam đưa cho mỗi bạn tờ khai mang về để bố mẹ điền: họ tên học sinh; họ tên, số điện thoại của bố, mẹ; địa chỉ nhà.</a:t>
            </a:r>
            <a:endParaRPr sz="2600">
              <a:solidFill>
                <a:srgbClr val="3333CC"/>
              </a:solidFill>
              <a:latin typeface="Arial"/>
              <a:ea typeface="Arial"/>
              <a:cs typeface="Arial"/>
              <a:sym typeface="Arial"/>
            </a:endParaRPr>
          </a:p>
          <a:p>
            <a:pPr indent="-361950" lvl="0" marL="342900" marR="0" rtl="0" algn="just">
              <a:lnSpc>
                <a:spcPct val="120000"/>
              </a:lnSpc>
              <a:spcBef>
                <a:spcPts val="0"/>
              </a:spcBef>
              <a:spcAft>
                <a:spcPts val="0"/>
              </a:spcAft>
              <a:buClr>
                <a:srgbClr val="FF0000"/>
              </a:buClr>
              <a:buSzPts val="2600"/>
              <a:buFont typeface="Arial"/>
              <a:buChar char="•"/>
            </a:pPr>
            <a:r>
              <a:rPr lang="en-US" sz="2600">
                <a:solidFill>
                  <a:srgbClr val="3333CC"/>
                </a:solidFill>
                <a:latin typeface="Arial"/>
                <a:ea typeface="Arial"/>
                <a:cs typeface="Arial"/>
                <a:sym typeface="Arial"/>
              </a:rPr>
              <a:t>Cô thu các tờ khai rồi nhập thông tin và lưu vào máy tính.</a:t>
            </a:r>
            <a:endParaRPr sz="2600">
              <a:solidFill>
                <a:srgbClr val="3333CC"/>
              </a:solidFill>
              <a:latin typeface="Arial"/>
              <a:ea typeface="Arial"/>
              <a:cs typeface="Arial"/>
              <a:sym typeface="Arial"/>
            </a:endParaRPr>
          </a:p>
          <a:p>
            <a:pPr indent="-361950" lvl="0" marL="342900" marR="0" rtl="0" algn="just">
              <a:lnSpc>
                <a:spcPct val="120000"/>
              </a:lnSpc>
              <a:spcBef>
                <a:spcPts val="0"/>
              </a:spcBef>
              <a:spcAft>
                <a:spcPts val="0"/>
              </a:spcAft>
              <a:buClr>
                <a:srgbClr val="FF0000"/>
              </a:buClr>
              <a:buSzPts val="2600"/>
              <a:buFont typeface="Arial"/>
              <a:buChar char="•"/>
            </a:pPr>
            <a:r>
              <a:rPr lang="en-US" sz="2600">
                <a:solidFill>
                  <a:srgbClr val="3333CC"/>
                </a:solidFill>
                <a:latin typeface="Arial"/>
                <a:ea typeface="Arial"/>
                <a:cs typeface="Arial"/>
                <a:sym typeface="Arial"/>
              </a:rPr>
              <a:t>Cô gửi các thông tin này tới trung tâm máy tính của nhà trường.</a:t>
            </a:r>
            <a:endParaRPr sz="2600">
              <a:solidFill>
                <a:srgbClr val="3333CC"/>
              </a:solidFill>
              <a:latin typeface="Arial"/>
              <a:ea typeface="Arial"/>
              <a:cs typeface="Arial"/>
              <a:sym typeface="Arial"/>
            </a:endParaRPr>
          </a:p>
        </p:txBody>
      </p:sp>
      <p:sp>
        <p:nvSpPr>
          <p:cNvPr id="230" name="Google Shape;230;g2a9d96e2cf1_0_14"/>
          <p:cNvSpPr/>
          <p:nvPr/>
        </p:nvSpPr>
        <p:spPr>
          <a:xfrm>
            <a:off x="1043600" y="2365925"/>
            <a:ext cx="6526200" cy="4044900"/>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231" name="Google Shape;231;g2a9d96e2cf1_0_14"/>
          <p:cNvSpPr/>
          <p:nvPr/>
        </p:nvSpPr>
        <p:spPr>
          <a:xfrm>
            <a:off x="7709050" y="2980900"/>
            <a:ext cx="4180800" cy="2059200"/>
          </a:xfrm>
          <a:prstGeom prst="roundRect">
            <a:avLst>
              <a:gd fmla="val 16667" name="adj"/>
            </a:avLst>
          </a:prstGeom>
          <a:solidFill>
            <a:schemeClr val="lt1"/>
          </a:solidFill>
          <a:ln cap="flat" cmpd="sng" w="28575">
            <a:solidFill>
              <a:srgbClr val="00B050"/>
            </a:solidFill>
            <a:prstDash val="solid"/>
            <a:miter lim="800000"/>
            <a:headEnd len="sm" w="sm" type="none"/>
            <a:tailEnd len="sm" w="sm" type="none"/>
          </a:ln>
        </p:spPr>
        <p:txBody>
          <a:bodyPr anchorCtr="0" anchor="b" bIns="45700" lIns="91425" spcFirstLastPara="1" rIns="91425" wrap="square" tIns="45700">
            <a:noAutofit/>
          </a:bodyPr>
          <a:lstStyle/>
          <a:p>
            <a:pPr indent="-146050" lvl="0" marL="114300" marR="0" rtl="0" algn="just">
              <a:lnSpc>
                <a:spcPct val="120000"/>
              </a:lnSpc>
              <a:spcBef>
                <a:spcPts val="0"/>
              </a:spcBef>
              <a:spcAft>
                <a:spcPts val="0"/>
              </a:spcAft>
              <a:buClr>
                <a:srgbClr val="FF0000"/>
              </a:buClr>
              <a:buSzPts val="2300"/>
              <a:buFont typeface="Noto Sans Symbols"/>
              <a:buChar char="❖"/>
            </a:pPr>
            <a:r>
              <a:rPr lang="en-US" sz="2300">
                <a:solidFill>
                  <a:srgbClr val="3333CC"/>
                </a:solidFill>
                <a:latin typeface="Arial"/>
                <a:ea typeface="Arial"/>
                <a:cs typeface="Arial"/>
                <a:sym typeface="Arial"/>
              </a:rPr>
              <a:t> Cô giáo lấy thông tin</a:t>
            </a:r>
            <a:r>
              <a:rPr lang="en-US" sz="2300">
                <a:solidFill>
                  <a:srgbClr val="3333CC"/>
                </a:solidFill>
              </a:rPr>
              <a:t>: “</a:t>
            </a:r>
            <a:r>
              <a:rPr b="1" lang="en-US" sz="2300">
                <a:solidFill>
                  <a:srgbClr val="3333CC"/>
                </a:solidFill>
              </a:rPr>
              <a:t>HỌ TÊN, SỐ ĐIỆN THOẠI</a:t>
            </a:r>
            <a:r>
              <a:rPr lang="en-US" sz="2300">
                <a:solidFill>
                  <a:srgbClr val="3333CC"/>
                </a:solidFill>
              </a:rPr>
              <a:t>” </a:t>
            </a:r>
            <a:r>
              <a:rPr lang="en-US" sz="2300">
                <a:solidFill>
                  <a:srgbClr val="3333CC"/>
                </a:solidFill>
                <a:latin typeface="Arial"/>
                <a:ea typeface="Arial"/>
                <a:cs typeface="Arial"/>
                <a:sym typeface="Arial"/>
              </a:rPr>
              <a:t>từ máy tính để gửi được tin nhắn đến bố, mẹ học sinh </a:t>
            </a:r>
            <a:endParaRPr sz="2300">
              <a:solidFill>
                <a:srgbClr val="3333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grpSp>
        <p:nvGrpSpPr>
          <p:cNvPr id="236" name="Google Shape;236;p10"/>
          <p:cNvGrpSpPr/>
          <p:nvPr/>
        </p:nvGrpSpPr>
        <p:grpSpPr>
          <a:xfrm>
            <a:off x="1413736" y="1341905"/>
            <a:ext cx="5939626" cy="553998"/>
            <a:chOff x="689904" y="1379897"/>
            <a:chExt cx="5939626" cy="553998"/>
          </a:xfrm>
        </p:grpSpPr>
        <p:grpSp>
          <p:nvGrpSpPr>
            <p:cNvPr id="237" name="Google Shape;237;p10"/>
            <p:cNvGrpSpPr/>
            <p:nvPr/>
          </p:nvGrpSpPr>
          <p:grpSpPr>
            <a:xfrm>
              <a:off x="689904" y="1379897"/>
              <a:ext cx="429926" cy="553998"/>
              <a:chOff x="1082666" y="1379837"/>
              <a:chExt cx="429926" cy="553998"/>
            </a:xfrm>
          </p:grpSpPr>
          <p:sp>
            <p:nvSpPr>
              <p:cNvPr id="238" name="Google Shape;238;p10"/>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0"/>
              <p:cNvSpPr txBox="1"/>
              <p:nvPr/>
            </p:nvSpPr>
            <p:spPr>
              <a:xfrm>
                <a:off x="1082666"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2</a:t>
                </a:r>
                <a:endParaRPr/>
              </a:p>
            </p:txBody>
          </p:sp>
        </p:grpSp>
        <p:sp>
          <p:nvSpPr>
            <p:cNvPr id="240" name="Google Shape;240;p10"/>
            <p:cNvSpPr txBox="1"/>
            <p:nvPr/>
          </p:nvSpPr>
          <p:spPr>
            <a:xfrm>
              <a:off x="1100452" y="1446093"/>
              <a:ext cx="55290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333CC"/>
                  </a:solidFill>
                  <a:latin typeface="Arial"/>
                  <a:ea typeface="Arial"/>
                  <a:cs typeface="Arial"/>
                  <a:sym typeface="Arial"/>
                </a:rPr>
                <a:t>Bảo vệ thông tin cá nhân và gia đình</a:t>
              </a:r>
              <a:endParaRPr b="1" sz="2400">
                <a:solidFill>
                  <a:srgbClr val="3333CC"/>
                </a:solidFill>
                <a:latin typeface="Arial"/>
                <a:ea typeface="Arial"/>
                <a:cs typeface="Arial"/>
                <a:sym typeface="Arial"/>
              </a:endParaRPr>
            </a:p>
          </p:txBody>
        </p:sp>
      </p:grpSp>
      <p:grpSp>
        <p:nvGrpSpPr>
          <p:cNvPr id="241" name="Google Shape;241;p10"/>
          <p:cNvGrpSpPr/>
          <p:nvPr/>
        </p:nvGrpSpPr>
        <p:grpSpPr>
          <a:xfrm>
            <a:off x="4057737" y="320545"/>
            <a:ext cx="4353220" cy="701545"/>
            <a:chOff x="4168573" y="1295284"/>
            <a:chExt cx="4353220" cy="701545"/>
          </a:xfrm>
        </p:grpSpPr>
        <p:sp>
          <p:nvSpPr>
            <p:cNvPr id="242" name="Google Shape;242;p10"/>
            <p:cNvSpPr/>
            <p:nvPr/>
          </p:nvSpPr>
          <p:spPr>
            <a:xfrm>
              <a:off x="4168573" y="1295284"/>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66"/>
                  </a:solidFill>
                  <a:latin typeface="Tahoma"/>
                  <a:ea typeface="Tahoma"/>
                  <a:cs typeface="Tahoma"/>
                  <a:sym typeface="Tahoma"/>
                </a:rPr>
                <a:t>KHÁM PHÁ</a:t>
              </a:r>
              <a:endParaRPr b="1" sz="3200">
                <a:solidFill>
                  <a:srgbClr val="CC0066"/>
                </a:solidFill>
                <a:latin typeface="Tahoma"/>
                <a:ea typeface="Tahoma"/>
                <a:cs typeface="Tahoma"/>
                <a:sym typeface="Tahoma"/>
              </a:endParaRPr>
            </a:p>
          </p:txBody>
        </p:sp>
        <p:pic>
          <p:nvPicPr>
            <p:cNvPr id="243" name="Google Shape;243;p10"/>
            <p:cNvPicPr preferRelativeResize="0"/>
            <p:nvPr/>
          </p:nvPicPr>
          <p:blipFill rotWithShape="1">
            <a:blip r:embed="rId3">
              <a:alphaModFix/>
            </a:blip>
            <a:srcRect b="0" l="0" r="0" t="0"/>
            <a:stretch/>
          </p:blipFill>
          <p:spPr>
            <a:xfrm>
              <a:off x="4764400" y="1309140"/>
              <a:ext cx="722412" cy="665379"/>
            </a:xfrm>
            <a:prstGeom prst="rect">
              <a:avLst/>
            </a:prstGeom>
            <a:noFill/>
            <a:ln>
              <a:noFill/>
            </a:ln>
          </p:spPr>
        </p:pic>
      </p:grpSp>
      <p:sp>
        <p:nvSpPr>
          <p:cNvPr id="244" name="Google Shape;244;p10"/>
          <p:cNvSpPr/>
          <p:nvPr/>
        </p:nvSpPr>
        <p:spPr>
          <a:xfrm>
            <a:off x="1558536" y="2208767"/>
            <a:ext cx="5794826" cy="3277638"/>
          </a:xfrm>
          <a:prstGeom prst="roundRect">
            <a:avLst>
              <a:gd fmla="val 16667" name="adj"/>
            </a:avLst>
          </a:prstGeom>
          <a:solidFill>
            <a:schemeClr val="lt1"/>
          </a:solidFill>
          <a:ln cap="flat" cmpd="sng" w="28575">
            <a:solidFill>
              <a:srgbClr val="00B050"/>
            </a:solidFill>
            <a:prstDash val="solid"/>
            <a:miter lim="800000"/>
            <a:headEnd len="sm" w="sm" type="none"/>
            <a:tailEnd len="sm" w="sm" type="none"/>
          </a:ln>
        </p:spPr>
        <p:txBody>
          <a:bodyPr anchorCtr="0" anchor="b" bIns="45700" lIns="91425" spcFirstLastPara="1" rIns="91425" wrap="square" tIns="45700">
            <a:noAutofit/>
          </a:bodyPr>
          <a:lstStyle/>
          <a:p>
            <a:pPr indent="-457200" lvl="0" marL="457200" marR="0" rtl="0" algn="just">
              <a:lnSpc>
                <a:spcPct val="120000"/>
              </a:lnSpc>
              <a:spcBef>
                <a:spcPts val="0"/>
              </a:spcBef>
              <a:spcAft>
                <a:spcPts val="0"/>
              </a:spcAft>
              <a:buClr>
                <a:srgbClr val="FF0000"/>
              </a:buClr>
              <a:buSzPts val="2300"/>
              <a:buFont typeface="Noto Sans Symbols"/>
              <a:buChar char="❖"/>
            </a:pPr>
            <a:r>
              <a:rPr b="1" lang="en-US" sz="2300">
                <a:solidFill>
                  <a:srgbClr val="3333CC"/>
                </a:solidFill>
                <a:latin typeface="Arial"/>
                <a:ea typeface="Arial"/>
                <a:cs typeface="Arial"/>
                <a:sym typeface="Arial"/>
              </a:rPr>
              <a:t>Em hãy lựa chọn </a:t>
            </a:r>
            <a:r>
              <a:rPr b="1" lang="en-US" sz="2300">
                <a:solidFill>
                  <a:srgbClr val="FF0000"/>
                </a:solidFill>
                <a:latin typeface="Arial"/>
                <a:ea typeface="Arial"/>
                <a:cs typeface="Arial"/>
                <a:sym typeface="Arial"/>
              </a:rPr>
              <a:t>việc không nên </a:t>
            </a:r>
            <a:r>
              <a:rPr b="1" lang="en-US" sz="2300">
                <a:solidFill>
                  <a:srgbClr val="3333CC"/>
                </a:solidFill>
                <a:latin typeface="Arial"/>
                <a:ea typeface="Arial"/>
                <a:cs typeface="Arial"/>
                <a:sym typeface="Arial"/>
              </a:rPr>
              <a:t>làm khi sử dụng máy tính</a:t>
            </a:r>
            <a:r>
              <a:rPr lang="en-US" sz="2300">
                <a:solidFill>
                  <a:srgbClr val="3333CC"/>
                </a:solidFill>
                <a:latin typeface="Arial"/>
                <a:ea typeface="Arial"/>
                <a:cs typeface="Arial"/>
                <a:sym typeface="Arial"/>
              </a:rPr>
              <a:t>: </a:t>
            </a:r>
            <a:endParaRPr sz="2300">
              <a:solidFill>
                <a:srgbClr val="3333CC"/>
              </a:solidFill>
              <a:latin typeface="Arial"/>
              <a:ea typeface="Arial"/>
              <a:cs typeface="Arial"/>
              <a:sym typeface="Arial"/>
            </a:endParaRPr>
          </a:p>
          <a:p>
            <a:pPr indent="-346074" lvl="0" marL="747713" marR="0" rtl="0" algn="just">
              <a:lnSpc>
                <a:spcPct val="120000"/>
              </a:lnSpc>
              <a:spcBef>
                <a:spcPts val="600"/>
              </a:spcBef>
              <a:spcAft>
                <a:spcPts val="0"/>
              </a:spcAft>
              <a:buNone/>
            </a:pPr>
            <a:r>
              <a:rPr lang="en-US" sz="2300">
                <a:solidFill>
                  <a:srgbClr val="3333CC"/>
                </a:solidFill>
                <a:latin typeface="Arial"/>
                <a:ea typeface="Arial"/>
                <a:cs typeface="Arial"/>
                <a:sym typeface="Arial"/>
              </a:rPr>
              <a:t>A. Đưa sở thích cá nhân lên Internet. </a:t>
            </a:r>
            <a:endParaRPr sz="2300">
              <a:solidFill>
                <a:srgbClr val="3333CC"/>
              </a:solidFill>
              <a:latin typeface="Arial"/>
              <a:ea typeface="Arial"/>
              <a:cs typeface="Arial"/>
              <a:sym typeface="Arial"/>
            </a:endParaRPr>
          </a:p>
          <a:p>
            <a:pPr indent="-346074" lvl="0" marL="747713" marR="0" rtl="0" algn="just">
              <a:lnSpc>
                <a:spcPct val="120000"/>
              </a:lnSpc>
              <a:spcBef>
                <a:spcPts val="600"/>
              </a:spcBef>
              <a:spcAft>
                <a:spcPts val="0"/>
              </a:spcAft>
              <a:buNone/>
            </a:pPr>
            <a:r>
              <a:rPr lang="en-US" sz="2300">
                <a:solidFill>
                  <a:srgbClr val="3333CC"/>
                </a:solidFill>
                <a:latin typeface="Arial"/>
                <a:ea typeface="Arial"/>
                <a:cs typeface="Arial"/>
                <a:sym typeface="Arial"/>
              </a:rPr>
              <a:t>B. Cần cảnh giác khi khai báo thông tin trên những trò chơi điện tử. </a:t>
            </a:r>
            <a:endParaRPr sz="2300">
              <a:solidFill>
                <a:srgbClr val="3333CC"/>
              </a:solidFill>
              <a:latin typeface="Arial"/>
              <a:ea typeface="Arial"/>
              <a:cs typeface="Arial"/>
              <a:sym typeface="Arial"/>
            </a:endParaRPr>
          </a:p>
          <a:p>
            <a:pPr indent="-346074" lvl="0" marL="747713" marR="0" rtl="0" algn="just">
              <a:lnSpc>
                <a:spcPct val="120000"/>
              </a:lnSpc>
              <a:spcBef>
                <a:spcPts val="600"/>
              </a:spcBef>
              <a:spcAft>
                <a:spcPts val="0"/>
              </a:spcAft>
              <a:buNone/>
            </a:pPr>
            <a:r>
              <a:rPr lang="en-US" sz="2300">
                <a:solidFill>
                  <a:srgbClr val="3333CC"/>
                </a:solidFill>
                <a:latin typeface="Arial"/>
                <a:ea typeface="Arial"/>
                <a:cs typeface="Arial"/>
                <a:sym typeface="Arial"/>
              </a:rPr>
              <a:t>C. Đăng ảnh gia đình trên Internet.</a:t>
            </a:r>
            <a:endParaRPr sz="2300">
              <a:solidFill>
                <a:srgbClr val="3333CC"/>
              </a:solidFill>
              <a:latin typeface="Arial"/>
              <a:ea typeface="Arial"/>
              <a:cs typeface="Arial"/>
              <a:sym typeface="Arial"/>
            </a:endParaRPr>
          </a:p>
        </p:txBody>
      </p:sp>
      <p:pic>
        <p:nvPicPr>
          <p:cNvPr id="245" name="Google Shape;245;p10"/>
          <p:cNvPicPr preferRelativeResize="0"/>
          <p:nvPr/>
        </p:nvPicPr>
        <p:blipFill rotWithShape="1">
          <a:blip r:embed="rId4">
            <a:alphaModFix/>
          </a:blip>
          <a:srcRect b="0" l="0" r="0" t="0"/>
          <a:stretch/>
        </p:blipFill>
        <p:spPr>
          <a:xfrm>
            <a:off x="7428197" y="2327569"/>
            <a:ext cx="4026175" cy="2891617"/>
          </a:xfrm>
          <a:prstGeom prst="rect">
            <a:avLst/>
          </a:prstGeom>
          <a:noFill/>
          <a:ln>
            <a:noFill/>
          </a:ln>
        </p:spPr>
      </p:pic>
      <p:sp>
        <p:nvSpPr>
          <p:cNvPr id="246" name="Google Shape;246;p10"/>
          <p:cNvSpPr/>
          <p:nvPr/>
        </p:nvSpPr>
        <p:spPr>
          <a:xfrm>
            <a:off x="2133598" y="3435927"/>
            <a:ext cx="401782" cy="443346"/>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0"/>
          <p:cNvSpPr/>
          <p:nvPr/>
        </p:nvSpPr>
        <p:spPr>
          <a:xfrm>
            <a:off x="2147453" y="4831260"/>
            <a:ext cx="401782" cy="443346"/>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500"/>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Effect filter="fade" transition="in">
                                      <p:cBhvr>
                                        <p:cTn dur="500"/>
                                        <p:tgtEl>
                                          <p:spTgt spid="2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animEffect filter="fade" transition="in">
                                      <p:cBhvr>
                                        <p:cTn dur="500"/>
                                        <p:tgtEl>
                                          <p:spTgt spid="2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animEffect filter="fade" transition="in">
                                      <p:cBhvr>
                                        <p:cTn dur="500"/>
                                        <p:tgtEl>
                                          <p:spTgt spid="2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1"/>
          <p:cNvSpPr/>
          <p:nvPr/>
        </p:nvSpPr>
        <p:spPr>
          <a:xfrm>
            <a:off x="3537623" y="2117227"/>
            <a:ext cx="4317905" cy="3643740"/>
          </a:xfrm>
          <a:prstGeom prst="roundRect">
            <a:avLst>
              <a:gd fmla="val 16667" name="adj"/>
            </a:avLst>
          </a:prstGeom>
          <a:solidFill>
            <a:schemeClr val="lt1"/>
          </a:solidFill>
          <a:ln cap="flat" cmpd="sng" w="28575">
            <a:solidFill>
              <a:srgbClr val="00B050"/>
            </a:solidFill>
            <a:prstDash val="solid"/>
            <a:miter lim="800000"/>
            <a:headEnd len="sm" w="sm" type="none"/>
            <a:tailEnd len="sm" w="sm" type="none"/>
          </a:ln>
        </p:spPr>
        <p:txBody>
          <a:bodyPr anchorCtr="0" anchor="b" bIns="45700" lIns="91425" spcFirstLastPara="1" rIns="91425" wrap="square" tIns="45700">
            <a:noAutofit/>
          </a:bodyPr>
          <a:lstStyle/>
          <a:p>
            <a:pPr indent="-457200" lvl="0" marL="457200" marR="0" rtl="0" algn="just">
              <a:spcBef>
                <a:spcPts val="0"/>
              </a:spcBef>
              <a:spcAft>
                <a:spcPts val="0"/>
              </a:spcAft>
              <a:buClr>
                <a:srgbClr val="FF0000"/>
              </a:buClr>
              <a:buSzPts val="2400"/>
              <a:buFont typeface="Noto Sans Symbols"/>
              <a:buChar char="❖"/>
            </a:pPr>
            <a:r>
              <a:rPr b="1" lang="en-US" sz="2400">
                <a:solidFill>
                  <a:srgbClr val="3333CC"/>
                </a:solidFill>
                <a:latin typeface="Arial"/>
                <a:ea typeface="Arial"/>
                <a:cs typeface="Arial"/>
                <a:sym typeface="Arial"/>
              </a:rPr>
              <a:t>Hãy thảo luận nhóm 2:</a:t>
            </a:r>
            <a:endParaRPr/>
          </a:p>
          <a:p>
            <a:pPr indent="0" lvl="0" marL="0" marR="0" rtl="0" algn="just">
              <a:lnSpc>
                <a:spcPct val="120000"/>
              </a:lnSpc>
              <a:spcBef>
                <a:spcPts val="1200"/>
              </a:spcBef>
              <a:spcAft>
                <a:spcPts val="0"/>
              </a:spcAft>
              <a:buNone/>
            </a:pPr>
            <a:r>
              <a:rPr lang="en-US" sz="2400">
                <a:solidFill>
                  <a:srgbClr val="3333CC"/>
                </a:solidFill>
                <a:latin typeface="Arial"/>
                <a:ea typeface="Arial"/>
                <a:cs typeface="Arial"/>
                <a:sym typeface="Arial"/>
              </a:rPr>
              <a:t>Nêu những tác hại khi thông tin cá nhân, gia đình bị kẻ xấu lợi dụng.</a:t>
            </a:r>
            <a:endParaRPr/>
          </a:p>
        </p:txBody>
      </p:sp>
      <p:grpSp>
        <p:nvGrpSpPr>
          <p:cNvPr id="253" name="Google Shape;253;p11"/>
          <p:cNvGrpSpPr/>
          <p:nvPr/>
        </p:nvGrpSpPr>
        <p:grpSpPr>
          <a:xfrm>
            <a:off x="1413736" y="1272630"/>
            <a:ext cx="7558659" cy="553998"/>
            <a:chOff x="689904" y="1379897"/>
            <a:chExt cx="7558659" cy="553998"/>
          </a:xfrm>
        </p:grpSpPr>
        <p:grpSp>
          <p:nvGrpSpPr>
            <p:cNvPr id="254" name="Google Shape;254;p11"/>
            <p:cNvGrpSpPr/>
            <p:nvPr/>
          </p:nvGrpSpPr>
          <p:grpSpPr>
            <a:xfrm>
              <a:off x="689904" y="1379897"/>
              <a:ext cx="429926" cy="553998"/>
              <a:chOff x="1082666" y="1379837"/>
              <a:chExt cx="429926" cy="553998"/>
            </a:xfrm>
          </p:grpSpPr>
          <p:sp>
            <p:nvSpPr>
              <p:cNvPr id="255" name="Google Shape;255;p11"/>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1"/>
              <p:cNvSpPr txBox="1"/>
              <p:nvPr/>
            </p:nvSpPr>
            <p:spPr>
              <a:xfrm>
                <a:off x="1082666"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3</a:t>
                </a:r>
                <a:endParaRPr/>
              </a:p>
            </p:txBody>
          </p:sp>
        </p:grpSp>
        <p:sp>
          <p:nvSpPr>
            <p:cNvPr id="257" name="Google Shape;257;p11"/>
            <p:cNvSpPr txBox="1"/>
            <p:nvPr/>
          </p:nvSpPr>
          <p:spPr>
            <a:xfrm>
              <a:off x="1100452" y="1446093"/>
              <a:ext cx="71481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333CC"/>
                  </a:solidFill>
                  <a:latin typeface="Arial"/>
                  <a:ea typeface="Arial"/>
                  <a:cs typeface="Arial"/>
                  <a:sym typeface="Arial"/>
                </a:rPr>
                <a:t>Tác hại khi thông tin cá nhân và gia đình bị rò rỉ</a:t>
              </a:r>
              <a:endParaRPr b="1" sz="2400">
                <a:solidFill>
                  <a:srgbClr val="3333CC"/>
                </a:solidFill>
                <a:latin typeface="Arial"/>
                <a:ea typeface="Arial"/>
                <a:cs typeface="Arial"/>
                <a:sym typeface="Arial"/>
              </a:endParaRPr>
            </a:p>
          </p:txBody>
        </p:sp>
      </p:grpSp>
      <p:grpSp>
        <p:nvGrpSpPr>
          <p:cNvPr id="258" name="Google Shape;258;p11"/>
          <p:cNvGrpSpPr/>
          <p:nvPr/>
        </p:nvGrpSpPr>
        <p:grpSpPr>
          <a:xfrm>
            <a:off x="4057737" y="320545"/>
            <a:ext cx="4353220" cy="701545"/>
            <a:chOff x="4168573" y="1295284"/>
            <a:chExt cx="4353220" cy="701545"/>
          </a:xfrm>
        </p:grpSpPr>
        <p:sp>
          <p:nvSpPr>
            <p:cNvPr id="259" name="Google Shape;259;p11"/>
            <p:cNvSpPr/>
            <p:nvPr/>
          </p:nvSpPr>
          <p:spPr>
            <a:xfrm>
              <a:off x="4168573" y="1295284"/>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66"/>
                  </a:solidFill>
                  <a:latin typeface="Tahoma"/>
                  <a:ea typeface="Tahoma"/>
                  <a:cs typeface="Tahoma"/>
                  <a:sym typeface="Tahoma"/>
                </a:rPr>
                <a:t>KHÁM PHÁ</a:t>
              </a:r>
              <a:endParaRPr b="1" sz="3200">
                <a:solidFill>
                  <a:srgbClr val="CC0066"/>
                </a:solidFill>
                <a:latin typeface="Tahoma"/>
                <a:ea typeface="Tahoma"/>
                <a:cs typeface="Tahoma"/>
                <a:sym typeface="Tahoma"/>
              </a:endParaRPr>
            </a:p>
          </p:txBody>
        </p:sp>
        <p:pic>
          <p:nvPicPr>
            <p:cNvPr id="260" name="Google Shape;260;p11"/>
            <p:cNvPicPr preferRelativeResize="0"/>
            <p:nvPr/>
          </p:nvPicPr>
          <p:blipFill rotWithShape="1">
            <a:blip r:embed="rId3">
              <a:alphaModFix/>
            </a:blip>
            <a:srcRect b="0" l="0" r="0" t="0"/>
            <a:stretch/>
          </p:blipFill>
          <p:spPr>
            <a:xfrm>
              <a:off x="4764400" y="1309140"/>
              <a:ext cx="722412" cy="665379"/>
            </a:xfrm>
            <a:prstGeom prst="rect">
              <a:avLst/>
            </a:prstGeom>
            <a:noFill/>
            <a:ln>
              <a:noFill/>
            </a:ln>
          </p:spPr>
        </p:pic>
      </p:grpSp>
      <p:pic>
        <p:nvPicPr>
          <p:cNvPr id="261" name="Google Shape;261;p11"/>
          <p:cNvPicPr preferRelativeResize="0"/>
          <p:nvPr/>
        </p:nvPicPr>
        <p:blipFill rotWithShape="1">
          <a:blip r:embed="rId4">
            <a:alphaModFix/>
          </a:blip>
          <a:srcRect b="0" l="0" r="0" t="0"/>
          <a:stretch/>
        </p:blipFill>
        <p:spPr>
          <a:xfrm>
            <a:off x="5145577" y="2227914"/>
            <a:ext cx="1101996" cy="11307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animEffect filter="fade" transition="in">
                                      <p:cBhvr>
                                        <p:cTn dur="500"/>
                                        <p:tgtEl>
                                          <p:spTgt spid="2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animEffect filter="fade" transition="in">
                                      <p:cBhvr>
                                        <p:cTn dur="500"/>
                                        <p:tgtEl>
                                          <p:spTgt spid="252">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grpSp>
        <p:nvGrpSpPr>
          <p:cNvPr id="266" name="Google Shape;266;p12"/>
          <p:cNvGrpSpPr/>
          <p:nvPr/>
        </p:nvGrpSpPr>
        <p:grpSpPr>
          <a:xfrm>
            <a:off x="1413736" y="1355760"/>
            <a:ext cx="7558659" cy="553998"/>
            <a:chOff x="689904" y="1379897"/>
            <a:chExt cx="7558659" cy="553998"/>
          </a:xfrm>
        </p:grpSpPr>
        <p:grpSp>
          <p:nvGrpSpPr>
            <p:cNvPr id="267" name="Google Shape;267;p12"/>
            <p:cNvGrpSpPr/>
            <p:nvPr/>
          </p:nvGrpSpPr>
          <p:grpSpPr>
            <a:xfrm>
              <a:off x="689904" y="1379897"/>
              <a:ext cx="429926" cy="553998"/>
              <a:chOff x="1082666" y="1379837"/>
              <a:chExt cx="429926" cy="553998"/>
            </a:xfrm>
          </p:grpSpPr>
          <p:sp>
            <p:nvSpPr>
              <p:cNvPr id="268" name="Google Shape;268;p12"/>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2"/>
              <p:cNvSpPr txBox="1"/>
              <p:nvPr/>
            </p:nvSpPr>
            <p:spPr>
              <a:xfrm>
                <a:off x="1082666"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3</a:t>
                </a:r>
                <a:endParaRPr/>
              </a:p>
            </p:txBody>
          </p:sp>
        </p:grpSp>
        <p:sp>
          <p:nvSpPr>
            <p:cNvPr id="270" name="Google Shape;270;p12"/>
            <p:cNvSpPr txBox="1"/>
            <p:nvPr/>
          </p:nvSpPr>
          <p:spPr>
            <a:xfrm>
              <a:off x="1100452" y="1446093"/>
              <a:ext cx="714811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333CC"/>
                  </a:solidFill>
                  <a:latin typeface="Arial"/>
                  <a:ea typeface="Arial"/>
                  <a:cs typeface="Arial"/>
                  <a:sym typeface="Arial"/>
                </a:rPr>
                <a:t>Tác hại khi thông tin cá nhân và gia đình bị rò rỉ</a:t>
              </a:r>
              <a:endParaRPr b="1" sz="2400">
                <a:solidFill>
                  <a:srgbClr val="3333CC"/>
                </a:solidFill>
                <a:latin typeface="Arial"/>
                <a:ea typeface="Arial"/>
                <a:cs typeface="Arial"/>
                <a:sym typeface="Arial"/>
              </a:endParaRPr>
            </a:p>
          </p:txBody>
        </p:sp>
      </p:grpSp>
      <p:grpSp>
        <p:nvGrpSpPr>
          <p:cNvPr id="271" name="Google Shape;271;p12"/>
          <p:cNvGrpSpPr/>
          <p:nvPr/>
        </p:nvGrpSpPr>
        <p:grpSpPr>
          <a:xfrm>
            <a:off x="4057737" y="320545"/>
            <a:ext cx="4353220" cy="701545"/>
            <a:chOff x="4168573" y="1295284"/>
            <a:chExt cx="4353220" cy="701545"/>
          </a:xfrm>
        </p:grpSpPr>
        <p:sp>
          <p:nvSpPr>
            <p:cNvPr id="272" name="Google Shape;272;p12"/>
            <p:cNvSpPr/>
            <p:nvPr/>
          </p:nvSpPr>
          <p:spPr>
            <a:xfrm>
              <a:off x="4168573" y="1295284"/>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66"/>
                  </a:solidFill>
                  <a:latin typeface="Tahoma"/>
                  <a:ea typeface="Tahoma"/>
                  <a:cs typeface="Tahoma"/>
                  <a:sym typeface="Tahoma"/>
                </a:rPr>
                <a:t>KHÁM PHÁ</a:t>
              </a:r>
              <a:endParaRPr b="1" sz="3200">
                <a:solidFill>
                  <a:srgbClr val="CC0066"/>
                </a:solidFill>
                <a:latin typeface="Tahoma"/>
                <a:ea typeface="Tahoma"/>
                <a:cs typeface="Tahoma"/>
                <a:sym typeface="Tahoma"/>
              </a:endParaRPr>
            </a:p>
          </p:txBody>
        </p:sp>
        <p:pic>
          <p:nvPicPr>
            <p:cNvPr id="273" name="Google Shape;273;p12"/>
            <p:cNvPicPr preferRelativeResize="0"/>
            <p:nvPr/>
          </p:nvPicPr>
          <p:blipFill rotWithShape="1">
            <a:blip r:embed="rId3">
              <a:alphaModFix/>
            </a:blip>
            <a:srcRect b="0" l="0" r="0" t="0"/>
            <a:stretch/>
          </p:blipFill>
          <p:spPr>
            <a:xfrm>
              <a:off x="4764400" y="1309140"/>
              <a:ext cx="722412" cy="665379"/>
            </a:xfrm>
            <a:prstGeom prst="rect">
              <a:avLst/>
            </a:prstGeom>
            <a:noFill/>
            <a:ln>
              <a:noFill/>
            </a:ln>
          </p:spPr>
        </p:pic>
      </p:grpSp>
      <p:sp>
        <p:nvSpPr>
          <p:cNvPr id="274" name="Google Shape;274;p12"/>
          <p:cNvSpPr/>
          <p:nvPr/>
        </p:nvSpPr>
        <p:spPr>
          <a:xfrm>
            <a:off x="1684119" y="2085427"/>
            <a:ext cx="9136283" cy="3018519"/>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20000"/>
              </a:lnSpc>
              <a:spcBef>
                <a:spcPts val="0"/>
              </a:spcBef>
              <a:spcAft>
                <a:spcPts val="0"/>
              </a:spcAft>
              <a:buClr>
                <a:srgbClr val="FF0000"/>
              </a:buClr>
              <a:buSzPts val="2400"/>
              <a:buFont typeface="Noto Sans Symbols"/>
              <a:buChar char="❖"/>
            </a:pPr>
            <a:r>
              <a:rPr lang="en-US" sz="2400">
                <a:solidFill>
                  <a:srgbClr val="3333CC"/>
                </a:solidFill>
                <a:latin typeface="Arial"/>
                <a:ea typeface="Arial"/>
                <a:cs typeface="Arial"/>
                <a:sym typeface="Arial"/>
              </a:rPr>
              <a:t>  Khi kẻ xấu biết được thông tin cá nhân của em và gia đình, họ có thể: </a:t>
            </a:r>
            <a:endParaRPr sz="2400">
              <a:solidFill>
                <a:srgbClr val="3333CC"/>
              </a:solidFill>
              <a:latin typeface="Arial"/>
              <a:ea typeface="Arial"/>
              <a:cs typeface="Arial"/>
              <a:sym typeface="Arial"/>
            </a:endParaRPr>
          </a:p>
          <a:p>
            <a:pPr indent="290513" lvl="0" marL="0" marR="0" rtl="0" algn="just">
              <a:lnSpc>
                <a:spcPct val="120000"/>
              </a:lnSpc>
              <a:spcBef>
                <a:spcPts val="600"/>
              </a:spcBef>
              <a:spcAft>
                <a:spcPts val="0"/>
              </a:spcAft>
              <a:buNone/>
            </a:pPr>
            <a:r>
              <a:rPr lang="en-US" sz="2400">
                <a:solidFill>
                  <a:srgbClr val="3333CC"/>
                </a:solidFill>
                <a:latin typeface="Arial"/>
                <a:ea typeface="Arial"/>
                <a:cs typeface="Arial"/>
                <a:sym typeface="Arial"/>
              </a:rPr>
              <a:t>-   Giả danh là người thân của bố mẹ em để lừa em. </a:t>
            </a:r>
            <a:endParaRPr sz="2400">
              <a:solidFill>
                <a:srgbClr val="3333CC"/>
              </a:solidFill>
              <a:latin typeface="Arial"/>
              <a:ea typeface="Arial"/>
              <a:cs typeface="Arial"/>
              <a:sym typeface="Arial"/>
            </a:endParaRPr>
          </a:p>
          <a:p>
            <a:pPr indent="290513" lvl="0" marL="0" marR="0" rtl="0" algn="just">
              <a:lnSpc>
                <a:spcPct val="120000"/>
              </a:lnSpc>
              <a:spcBef>
                <a:spcPts val="600"/>
              </a:spcBef>
              <a:spcAft>
                <a:spcPts val="0"/>
              </a:spcAft>
              <a:buNone/>
            </a:pPr>
            <a:r>
              <a:rPr lang="en-US" sz="2400">
                <a:solidFill>
                  <a:srgbClr val="3333CC"/>
                </a:solidFill>
                <a:latin typeface="Arial"/>
                <a:ea typeface="Arial"/>
                <a:cs typeface="Arial"/>
                <a:sym typeface="Arial"/>
              </a:rPr>
              <a:t>-   Dùng thông tin cá nhân của em để lừa người thân của em. </a:t>
            </a:r>
            <a:endParaRPr sz="2400">
              <a:solidFill>
                <a:srgbClr val="3333CC"/>
              </a:solidFill>
              <a:latin typeface="Arial"/>
              <a:ea typeface="Arial"/>
              <a:cs typeface="Arial"/>
              <a:sym typeface="Arial"/>
            </a:endParaRPr>
          </a:p>
          <a:p>
            <a:pPr indent="290513" lvl="0" marL="0" marR="0" rtl="0" algn="just">
              <a:lnSpc>
                <a:spcPct val="120000"/>
              </a:lnSpc>
              <a:spcBef>
                <a:spcPts val="600"/>
              </a:spcBef>
              <a:spcAft>
                <a:spcPts val="0"/>
              </a:spcAft>
              <a:buNone/>
            </a:pPr>
            <a:r>
              <a:rPr lang="en-US" sz="2400">
                <a:solidFill>
                  <a:srgbClr val="3333CC"/>
                </a:solidFill>
                <a:latin typeface="Arial"/>
                <a:ea typeface="Arial"/>
                <a:cs typeface="Arial"/>
                <a:sym typeface="Arial"/>
              </a:rPr>
              <a:t>-   Dùng hình ảnh của em hoặc gia đình vào việc xấu. </a:t>
            </a:r>
            <a:endParaRPr sz="2400">
              <a:solidFill>
                <a:srgbClr val="3333CC"/>
              </a:solidFill>
              <a:latin typeface="Arial"/>
              <a:ea typeface="Arial"/>
              <a:cs typeface="Arial"/>
              <a:sym typeface="Arial"/>
            </a:endParaRPr>
          </a:p>
          <a:p>
            <a:pPr indent="290513" lvl="0" marL="0" marR="0" rtl="0" algn="just">
              <a:lnSpc>
                <a:spcPct val="120000"/>
              </a:lnSpc>
              <a:spcBef>
                <a:spcPts val="600"/>
              </a:spcBef>
              <a:spcAft>
                <a:spcPts val="0"/>
              </a:spcAft>
              <a:buNone/>
            </a:pPr>
            <a:r>
              <a:rPr lang="en-US" sz="2400">
                <a:solidFill>
                  <a:srgbClr val="3333CC"/>
                </a:solidFill>
                <a:latin typeface="Arial"/>
                <a:ea typeface="Arial"/>
                <a:cs typeface="Arial"/>
                <a:sym typeface="Arial"/>
              </a:rPr>
              <a:t>-   Đe doạ, bắt nạt em trên mạng.</a:t>
            </a:r>
            <a:endParaRPr sz="2300">
              <a:solidFill>
                <a:srgbClr val="3333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Effect filter="fade" transition="in">
                                      <p:cBhvr>
                                        <p:cTn dur="500"/>
                                        <p:tgtEl>
                                          <p:spTgt spid="2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animEffect filter="fade" transition="in">
                                      <p:cBhvr>
                                        <p:cTn dur="500"/>
                                        <p:tgtEl>
                                          <p:spTgt spid="2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animEffect filter="fade" transition="in">
                                      <p:cBhvr>
                                        <p:cTn dur="500"/>
                                        <p:tgtEl>
                                          <p:spTgt spid="2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animEffect filter="fade" transition="in">
                                      <p:cBhvr>
                                        <p:cTn dur="500"/>
                                        <p:tgtEl>
                                          <p:spTgt spid="2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xEl>
                                              <p:pRg end="4" st="4"/>
                                            </p:txEl>
                                          </p:spTgt>
                                        </p:tgtEl>
                                        <p:attrNameLst>
                                          <p:attrName>style.visibility</p:attrName>
                                        </p:attrNameLst>
                                      </p:cBhvr>
                                      <p:to>
                                        <p:strVal val="visible"/>
                                      </p:to>
                                    </p:set>
                                    <p:animEffect filter="fade" transition="in">
                                      <p:cBhvr>
                                        <p:cTn dur="500"/>
                                        <p:tgtEl>
                                          <p:spTgt spid="27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3"/>
          <p:cNvSpPr/>
          <p:nvPr/>
        </p:nvSpPr>
        <p:spPr>
          <a:xfrm>
            <a:off x="1089429" y="1363973"/>
            <a:ext cx="5477626" cy="1092607"/>
          </a:xfrm>
          <a:prstGeom prst="rect">
            <a:avLst/>
          </a:prstGeom>
          <a:noFill/>
          <a:ln>
            <a:noFill/>
          </a:ln>
        </p:spPr>
        <p:txBody>
          <a:bodyPr anchorCtr="0" anchor="t" bIns="45700" lIns="91425" spcFirstLastPara="1" rIns="91425" wrap="square" tIns="45700">
            <a:spAutoFit/>
          </a:bodyPr>
          <a:lstStyle/>
          <a:p>
            <a:pPr indent="-177800" lvl="0" marL="342900" marR="0" rtl="0" algn="just">
              <a:lnSpc>
                <a:spcPct val="120000"/>
              </a:lnSpc>
              <a:spcBef>
                <a:spcPts val="0"/>
              </a:spcBef>
              <a:spcAft>
                <a:spcPts val="0"/>
              </a:spcAft>
              <a:buClr>
                <a:schemeClr val="dk1"/>
              </a:buClr>
              <a:buSzPts val="2600"/>
              <a:buFont typeface="Noto Sans Symbols"/>
              <a:buNone/>
            </a:pPr>
            <a:r>
              <a:t/>
            </a:r>
            <a:endParaRPr b="1" sz="2600">
              <a:solidFill>
                <a:srgbClr val="FF0000"/>
              </a:solidFill>
              <a:latin typeface="Arial"/>
              <a:ea typeface="Arial"/>
              <a:cs typeface="Arial"/>
              <a:sym typeface="Arial"/>
            </a:endParaRPr>
          </a:p>
        </p:txBody>
      </p:sp>
      <p:sp>
        <p:nvSpPr>
          <p:cNvPr id="280" name="Google Shape;280;p13"/>
          <p:cNvSpPr/>
          <p:nvPr/>
        </p:nvSpPr>
        <p:spPr>
          <a:xfrm>
            <a:off x="4057737" y="320545"/>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548135"/>
                </a:solidFill>
                <a:latin typeface="Tahoma"/>
                <a:ea typeface="Tahoma"/>
                <a:cs typeface="Tahoma"/>
                <a:sym typeface="Tahoma"/>
              </a:rPr>
              <a:t>LUYỆN TẬP</a:t>
            </a:r>
            <a:endParaRPr b="1" sz="3200">
              <a:solidFill>
                <a:srgbClr val="548135"/>
              </a:solidFill>
              <a:latin typeface="Tahoma"/>
              <a:ea typeface="Tahoma"/>
              <a:cs typeface="Tahoma"/>
              <a:sym typeface="Tahoma"/>
            </a:endParaRPr>
          </a:p>
        </p:txBody>
      </p:sp>
      <p:pic>
        <p:nvPicPr>
          <p:cNvPr id="281" name="Google Shape;281;p13"/>
          <p:cNvPicPr preferRelativeResize="0"/>
          <p:nvPr/>
        </p:nvPicPr>
        <p:blipFill rotWithShape="1">
          <a:blip r:embed="rId3">
            <a:alphaModFix/>
          </a:blip>
          <a:srcRect b="0" l="0" r="0" t="0"/>
          <a:stretch/>
        </p:blipFill>
        <p:spPr>
          <a:xfrm>
            <a:off x="4672572" y="347467"/>
            <a:ext cx="695325" cy="647700"/>
          </a:xfrm>
          <a:prstGeom prst="rect">
            <a:avLst/>
          </a:prstGeom>
          <a:noFill/>
          <a:ln>
            <a:noFill/>
          </a:ln>
        </p:spPr>
      </p:pic>
      <p:sp>
        <p:nvSpPr>
          <p:cNvPr id="282" name="Google Shape;282;p13"/>
          <p:cNvSpPr/>
          <p:nvPr/>
        </p:nvSpPr>
        <p:spPr>
          <a:xfrm>
            <a:off x="2251881" y="2304046"/>
            <a:ext cx="7888405" cy="2813864"/>
          </a:xfrm>
          <a:prstGeom prst="roundRect">
            <a:avLst>
              <a:gd fmla="val 16667" name="adj"/>
            </a:avLst>
          </a:prstGeom>
          <a:solidFill>
            <a:schemeClr val="lt1"/>
          </a:solid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rPr b="1" lang="en-US" sz="4000">
                <a:solidFill>
                  <a:srgbClr val="FF0000"/>
                </a:solidFill>
                <a:latin typeface="Arial"/>
                <a:ea typeface="Arial"/>
                <a:cs typeface="Arial"/>
                <a:sym typeface="Arial"/>
              </a:rPr>
              <a:t>TRÒ CHƠI</a:t>
            </a:r>
            <a:endParaRPr/>
          </a:p>
          <a:p>
            <a:pPr indent="0" lvl="0" marL="0" marR="0" rtl="0" algn="ctr">
              <a:lnSpc>
                <a:spcPct val="130000"/>
              </a:lnSpc>
              <a:spcBef>
                <a:spcPts val="1200"/>
              </a:spcBef>
              <a:spcAft>
                <a:spcPts val="0"/>
              </a:spcAft>
              <a:buNone/>
            </a:pPr>
            <a:r>
              <a:rPr b="1" lang="en-US" sz="2500">
                <a:solidFill>
                  <a:srgbClr val="3333CC"/>
                </a:solidFill>
                <a:latin typeface="Arial"/>
                <a:ea typeface="Arial"/>
                <a:cs typeface="Arial"/>
                <a:sym typeface="Arial"/>
              </a:rPr>
              <a:t>Các em hãy chọn việc </a:t>
            </a:r>
            <a:r>
              <a:rPr b="1" lang="en-US" sz="2500">
                <a:solidFill>
                  <a:srgbClr val="FF0000"/>
                </a:solidFill>
                <a:latin typeface="Arial"/>
                <a:ea typeface="Arial"/>
                <a:cs typeface="Arial"/>
                <a:sym typeface="Arial"/>
              </a:rPr>
              <a:t>nên</a:t>
            </a:r>
            <a:r>
              <a:rPr b="1" lang="en-US" sz="2500">
                <a:solidFill>
                  <a:srgbClr val="3333CC"/>
                </a:solidFill>
                <a:latin typeface="Arial"/>
                <a:ea typeface="Arial"/>
                <a:cs typeface="Arial"/>
                <a:sym typeface="Arial"/>
              </a:rPr>
              <a:t> hay </a:t>
            </a:r>
            <a:r>
              <a:rPr b="1" lang="en-US" sz="2500">
                <a:solidFill>
                  <a:srgbClr val="FF0000"/>
                </a:solidFill>
                <a:latin typeface="Arial"/>
                <a:ea typeface="Arial"/>
                <a:cs typeface="Arial"/>
                <a:sym typeface="Arial"/>
              </a:rPr>
              <a:t>không nên </a:t>
            </a:r>
            <a:r>
              <a:rPr b="1" lang="en-US" sz="2500">
                <a:solidFill>
                  <a:srgbClr val="3333CC"/>
                </a:solidFill>
                <a:latin typeface="Arial"/>
                <a:ea typeface="Arial"/>
                <a:cs typeface="Arial"/>
                <a:sym typeface="Arial"/>
              </a:rPr>
              <a:t>làm khi </a:t>
            </a:r>
            <a:r>
              <a:rPr b="1" lang="en-US" sz="2500">
                <a:solidFill>
                  <a:srgbClr val="3333CC"/>
                </a:solidFill>
                <a:latin typeface="Calibri"/>
                <a:ea typeface="Calibri"/>
                <a:cs typeface="Calibri"/>
                <a:sym typeface="Calibri"/>
              </a:rPr>
              <a:t>được phép sử dụng máy tính để giao tiếp</a:t>
            </a:r>
            <a:endParaRPr b="1" sz="2500">
              <a:solidFill>
                <a:srgbClr val="3333CC"/>
              </a:solidFill>
              <a:latin typeface="Arial"/>
              <a:ea typeface="Arial"/>
              <a:cs typeface="Arial"/>
              <a:sym typeface="Arial"/>
            </a:endParaRPr>
          </a:p>
          <a:p>
            <a:pPr indent="0" lvl="0" marL="0" marR="0" rtl="0" algn="ctr">
              <a:lnSpc>
                <a:spcPct val="130000"/>
              </a:lnSpc>
              <a:spcBef>
                <a:spcPts val="0"/>
              </a:spcBef>
              <a:spcAft>
                <a:spcPts val="0"/>
              </a:spcAft>
              <a:buNone/>
            </a:pPr>
            <a:r>
              <a:t/>
            </a:r>
            <a:endParaRPr b="1" sz="24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0" st="0"/>
                                            </p:txEl>
                                          </p:spTgt>
                                        </p:tgtEl>
                                        <p:attrNameLst>
                                          <p:attrName>style.visibility</p:attrName>
                                        </p:attrNameLst>
                                      </p:cBhvr>
                                      <p:to>
                                        <p:strVal val="visible"/>
                                      </p:to>
                                    </p:set>
                                    <p:animEffect filter="fade" transition="in">
                                      <p:cBhvr>
                                        <p:cTn dur="500"/>
                                        <p:tgtEl>
                                          <p:spTgt spid="2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1" st="1"/>
                                            </p:txEl>
                                          </p:spTgt>
                                        </p:tgtEl>
                                        <p:attrNameLst>
                                          <p:attrName>style.visibility</p:attrName>
                                        </p:attrNameLst>
                                      </p:cBhvr>
                                      <p:to>
                                        <p:strVal val="visible"/>
                                      </p:to>
                                    </p:set>
                                    <p:animEffect filter="fade" transition="in">
                                      <p:cBhvr>
                                        <p:cTn dur="500"/>
                                        <p:tgtEl>
                                          <p:spTgt spid="2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xEl>
                                              <p:pRg end="2" st="2"/>
                                            </p:txEl>
                                          </p:spTgt>
                                        </p:tgtEl>
                                        <p:attrNameLst>
                                          <p:attrName>style.visibility</p:attrName>
                                        </p:attrNameLst>
                                      </p:cBhvr>
                                      <p:to>
                                        <p:strVal val="visible"/>
                                      </p:to>
                                    </p:set>
                                    <p:animEffect filter="fade" transition="in">
                                      <p:cBhvr>
                                        <p:cTn dur="500"/>
                                        <p:tgtEl>
                                          <p:spTgt spid="28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C:\Users\ADMIN\Desktop\Tai nguyen thiet ke tro choi\Khi con qua song\river-landscape-clipart-11.jpg" id="287" name="Google Shape;287;p14"/>
          <p:cNvPicPr preferRelativeResize="0"/>
          <p:nvPr/>
        </p:nvPicPr>
        <p:blipFill rotWithShape="1">
          <a:blip r:embed="rId3">
            <a:alphaModFix/>
          </a:blip>
          <a:srcRect b="0" l="0" r="0" t="0"/>
          <a:stretch/>
        </p:blipFill>
        <p:spPr>
          <a:xfrm>
            <a:off x="0" y="-76200"/>
            <a:ext cx="12192000" cy="7010400"/>
          </a:xfrm>
          <a:prstGeom prst="rect">
            <a:avLst/>
          </a:prstGeom>
          <a:noFill/>
          <a:ln>
            <a:noFill/>
          </a:ln>
        </p:spPr>
      </p:pic>
      <p:pic>
        <p:nvPicPr>
          <p:cNvPr descr="C:\Users\ADMIN\Desktop\453552345 (3).jpg" id="288" name="Google Shape;288;p14"/>
          <p:cNvPicPr preferRelativeResize="0"/>
          <p:nvPr/>
        </p:nvPicPr>
        <p:blipFill rotWithShape="1">
          <a:blip r:embed="rId4">
            <a:alphaModFix/>
          </a:blip>
          <a:srcRect b="0" l="0" r="0" t="0"/>
          <a:stretch/>
        </p:blipFill>
        <p:spPr>
          <a:xfrm>
            <a:off x="3803655" y="-510921"/>
            <a:ext cx="5791196" cy="2768984"/>
          </a:xfrm>
          <a:prstGeom prst="rect">
            <a:avLst/>
          </a:prstGeom>
          <a:noFill/>
          <a:ln>
            <a:noFill/>
          </a:ln>
        </p:spPr>
      </p:pic>
      <p:sp>
        <p:nvSpPr>
          <p:cNvPr id="289" name="Google Shape;289;p14"/>
          <p:cNvSpPr txBox="1"/>
          <p:nvPr/>
        </p:nvSpPr>
        <p:spPr>
          <a:xfrm>
            <a:off x="3962401" y="859552"/>
            <a:ext cx="6584953" cy="9130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333">
                <a:solidFill>
                  <a:srgbClr val="C00000"/>
                </a:solidFill>
                <a:latin typeface="Arial"/>
                <a:ea typeface="Arial"/>
                <a:cs typeface="Arial"/>
                <a:sym typeface="Arial"/>
              </a:rPr>
              <a:t> AI NHANH HƠN</a:t>
            </a:r>
            <a:endParaRPr/>
          </a:p>
        </p:txBody>
      </p:sp>
      <p:pic>
        <p:nvPicPr>
          <p:cNvPr descr="Hình ảnh có liên quan" id="290" name="Google Shape;290;p14"/>
          <p:cNvPicPr preferRelativeResize="0"/>
          <p:nvPr/>
        </p:nvPicPr>
        <p:blipFill rotWithShape="1">
          <a:blip r:embed="rId5">
            <a:alphaModFix/>
          </a:blip>
          <a:srcRect b="0" l="0" r="0" t="0"/>
          <a:stretch/>
        </p:blipFill>
        <p:spPr>
          <a:xfrm>
            <a:off x="6242051" y="3005664"/>
            <a:ext cx="2832104" cy="3776137"/>
          </a:xfrm>
          <a:prstGeom prst="rect">
            <a:avLst/>
          </a:prstGeom>
          <a:noFill/>
          <a:ln>
            <a:noFill/>
          </a:ln>
        </p:spPr>
      </p:pic>
      <p:pic>
        <p:nvPicPr>
          <p:cNvPr descr="C:\Users\ADMIN\Desktop\512821722.jpg" id="291" name="Google Shape;291;p14"/>
          <p:cNvPicPr preferRelativeResize="0"/>
          <p:nvPr/>
        </p:nvPicPr>
        <p:blipFill rotWithShape="1">
          <a:blip r:embed="rId6">
            <a:alphaModFix/>
          </a:blip>
          <a:srcRect b="0" l="0" r="0" t="0"/>
          <a:stretch/>
        </p:blipFill>
        <p:spPr>
          <a:xfrm>
            <a:off x="3352801" y="3283345"/>
            <a:ext cx="3092449" cy="3497579"/>
          </a:xfrm>
          <a:prstGeom prst="rect">
            <a:avLst/>
          </a:prstGeom>
          <a:noFill/>
          <a:ln>
            <a:noFill/>
          </a:ln>
        </p:spPr>
      </p:pic>
      <p:pic>
        <p:nvPicPr>
          <p:cNvPr id="292" name="Google Shape;292;p14"/>
          <p:cNvPicPr preferRelativeResize="0"/>
          <p:nvPr/>
        </p:nvPicPr>
        <p:blipFill rotWithShape="1">
          <a:blip r:embed="rId7">
            <a:alphaModFix/>
          </a:blip>
          <a:srcRect b="0" l="0" r="0" t="0"/>
          <a:stretch/>
        </p:blipFill>
        <p:spPr>
          <a:xfrm>
            <a:off x="12541252" y="5531453"/>
            <a:ext cx="812800" cy="812800"/>
          </a:xfrm>
          <a:prstGeom prst="rect">
            <a:avLst/>
          </a:prstGeom>
          <a:noFill/>
          <a:ln>
            <a:noFill/>
          </a:ln>
        </p:spPr>
      </p:pic>
      <p:pic>
        <p:nvPicPr>
          <p:cNvPr descr="C:\Users\ADMIN\Desktop\Tai nguyen thiet ke tro choi\Angry birds epic birds\1505573783630 (2).png" id="293" name="Google Shape;293;p14">
            <a:hlinkClick action="ppaction://hlinksldjump" r:id="rId8"/>
          </p:cNvPr>
          <p:cNvPicPr preferRelativeResize="0"/>
          <p:nvPr/>
        </p:nvPicPr>
        <p:blipFill rotWithShape="1">
          <a:blip r:embed="rId9">
            <a:alphaModFix/>
          </a:blip>
          <a:srcRect b="0" l="0" r="0" t="0"/>
          <a:stretch/>
        </p:blipFill>
        <p:spPr>
          <a:xfrm>
            <a:off x="5931124" y="2116162"/>
            <a:ext cx="1536257" cy="9345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822"/>
                                        <p:tgtEl>
                                          <p:spTgt spid="288"/>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822"/>
                                        <p:tgtEl>
                                          <p:spTgt spid="289"/>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C:\Users\ADMIN\Desktop\canh222.png" id="298" name="Google Shape;298;p15"/>
          <p:cNvPicPr preferRelativeResize="0"/>
          <p:nvPr/>
        </p:nvPicPr>
        <p:blipFill rotWithShape="1">
          <a:blip r:embed="rId3">
            <a:alphaModFix/>
          </a:blip>
          <a:srcRect b="0" l="0" r="0" t="0"/>
          <a:stretch/>
        </p:blipFill>
        <p:spPr>
          <a:xfrm>
            <a:off x="0" y="45720"/>
            <a:ext cx="12166600" cy="6812280"/>
          </a:xfrm>
          <a:prstGeom prst="rect">
            <a:avLst/>
          </a:prstGeom>
          <a:noFill/>
          <a:ln>
            <a:noFill/>
          </a:ln>
        </p:spPr>
      </p:pic>
      <p:pic>
        <p:nvPicPr>
          <p:cNvPr descr="C:\Users\ADMIN\Desktop\11.png" id="299" name="Google Shape;299;p15"/>
          <p:cNvPicPr preferRelativeResize="0"/>
          <p:nvPr/>
        </p:nvPicPr>
        <p:blipFill rotWithShape="1">
          <a:blip r:embed="rId4">
            <a:alphaModFix/>
          </a:blip>
          <a:srcRect b="0" l="0" r="0" t="0"/>
          <a:stretch/>
        </p:blipFill>
        <p:spPr>
          <a:xfrm>
            <a:off x="1328717" y="3822426"/>
            <a:ext cx="1529647" cy="1147235"/>
          </a:xfrm>
          <a:prstGeom prst="rect">
            <a:avLst/>
          </a:prstGeom>
          <a:noFill/>
          <a:ln>
            <a:noFill/>
          </a:ln>
        </p:spPr>
      </p:pic>
      <p:pic>
        <p:nvPicPr>
          <p:cNvPr descr="C:\Users\ADMIN\Desktop\2.png" id="300" name="Google Shape;300;p15"/>
          <p:cNvPicPr preferRelativeResize="0"/>
          <p:nvPr/>
        </p:nvPicPr>
        <p:blipFill rotWithShape="1">
          <a:blip r:embed="rId5">
            <a:alphaModFix/>
          </a:blip>
          <a:srcRect b="0" l="0" r="0" t="0"/>
          <a:stretch/>
        </p:blipFill>
        <p:spPr>
          <a:xfrm>
            <a:off x="2292230" y="2348900"/>
            <a:ext cx="1415057" cy="1061293"/>
          </a:xfrm>
          <a:prstGeom prst="rect">
            <a:avLst/>
          </a:prstGeom>
          <a:noFill/>
          <a:ln>
            <a:noFill/>
          </a:ln>
        </p:spPr>
      </p:pic>
      <p:pic>
        <p:nvPicPr>
          <p:cNvPr descr="C:\Users\ADMIN\Desktop\3.png" id="301" name="Google Shape;301;p15">
            <a:hlinkClick action="ppaction://hlinksldjump" r:id="rId6"/>
          </p:cNvPr>
          <p:cNvPicPr preferRelativeResize="0"/>
          <p:nvPr/>
        </p:nvPicPr>
        <p:blipFill rotWithShape="1">
          <a:blip r:embed="rId7">
            <a:alphaModFix/>
          </a:blip>
          <a:srcRect b="0" l="0" r="0" t="0"/>
          <a:stretch/>
        </p:blipFill>
        <p:spPr>
          <a:xfrm>
            <a:off x="4704135" y="2415489"/>
            <a:ext cx="1320800" cy="990600"/>
          </a:xfrm>
          <a:prstGeom prst="rect">
            <a:avLst/>
          </a:prstGeom>
          <a:noFill/>
          <a:ln>
            <a:noFill/>
          </a:ln>
        </p:spPr>
      </p:pic>
      <p:pic>
        <p:nvPicPr>
          <p:cNvPr descr="C:\Users\ADMIN\Desktop\512821722.jpg" id="302" name="Google Shape;302;p15"/>
          <p:cNvPicPr preferRelativeResize="0"/>
          <p:nvPr/>
        </p:nvPicPr>
        <p:blipFill rotWithShape="1">
          <a:blip r:embed="rId8">
            <a:alphaModFix/>
          </a:blip>
          <a:srcRect b="0" l="0" r="0" t="0"/>
          <a:stretch/>
        </p:blipFill>
        <p:spPr>
          <a:xfrm>
            <a:off x="241472" y="5034141"/>
            <a:ext cx="1096168" cy="1033144"/>
          </a:xfrm>
          <a:prstGeom prst="rect">
            <a:avLst/>
          </a:prstGeom>
          <a:noFill/>
          <a:ln>
            <a:noFill/>
          </a:ln>
        </p:spPr>
      </p:pic>
      <p:pic>
        <p:nvPicPr>
          <p:cNvPr descr="C:\Users\ADMIN\Desktop\11.png" id="303" name="Google Shape;303;p15">
            <a:hlinkClick action="ppaction://hlinksldjump" r:id="rId9"/>
          </p:cNvPr>
          <p:cNvPicPr preferRelativeResize="0"/>
          <p:nvPr/>
        </p:nvPicPr>
        <p:blipFill rotWithShape="1">
          <a:blip r:embed="rId4">
            <a:alphaModFix/>
          </a:blip>
          <a:srcRect b="0" l="0" r="0" t="0"/>
          <a:stretch/>
        </p:blipFill>
        <p:spPr>
          <a:xfrm>
            <a:off x="4496537" y="5235463"/>
            <a:ext cx="1529647" cy="1147235"/>
          </a:xfrm>
          <a:prstGeom prst="rect">
            <a:avLst/>
          </a:prstGeom>
          <a:noFill/>
          <a:ln>
            <a:noFill/>
          </a:ln>
        </p:spPr>
      </p:pic>
      <p:pic>
        <p:nvPicPr>
          <p:cNvPr descr="C:\Users\ADMIN\Desktop\2.png" id="304" name="Google Shape;304;p15">
            <a:hlinkClick action="ppaction://hlinksldjump" r:id="rId10"/>
          </p:cNvPr>
          <p:cNvPicPr preferRelativeResize="0"/>
          <p:nvPr/>
        </p:nvPicPr>
        <p:blipFill rotWithShape="1">
          <a:blip r:embed="rId5">
            <a:alphaModFix/>
          </a:blip>
          <a:srcRect b="0" l="0" r="0" t="0"/>
          <a:stretch/>
        </p:blipFill>
        <p:spPr>
          <a:xfrm>
            <a:off x="6658635" y="4372217"/>
            <a:ext cx="1567457" cy="1175593"/>
          </a:xfrm>
          <a:prstGeom prst="rect">
            <a:avLst/>
          </a:prstGeom>
          <a:noFill/>
          <a:ln>
            <a:noFill/>
          </a:ln>
        </p:spPr>
      </p:pic>
      <p:pic>
        <p:nvPicPr>
          <p:cNvPr descr="C:\Users\ADMIN\Desktop\3.png" id="305" name="Google Shape;305;p15">
            <a:hlinkClick action="ppaction://hlinksldjump" r:id="rId11"/>
          </p:cNvPr>
          <p:cNvPicPr preferRelativeResize="0"/>
          <p:nvPr/>
        </p:nvPicPr>
        <p:blipFill rotWithShape="1">
          <a:blip r:embed="rId7">
            <a:alphaModFix/>
          </a:blip>
          <a:srcRect b="0" l="0" r="0" t="0"/>
          <a:stretch/>
        </p:blipFill>
        <p:spPr>
          <a:xfrm>
            <a:off x="7090571" y="2566182"/>
            <a:ext cx="1544696" cy="1158523"/>
          </a:xfrm>
          <a:prstGeom prst="rect">
            <a:avLst/>
          </a:prstGeom>
          <a:noFill/>
          <a:ln>
            <a:noFill/>
          </a:ln>
        </p:spPr>
      </p:pic>
      <p:pic>
        <p:nvPicPr>
          <p:cNvPr descr="Kết quả hình ảnh cho FIREWORK GIF" id="306" name="Google Shape;306;p15"/>
          <p:cNvPicPr preferRelativeResize="0"/>
          <p:nvPr/>
        </p:nvPicPr>
        <p:blipFill rotWithShape="1">
          <a:blip r:embed="rId12">
            <a:alphaModFix/>
          </a:blip>
          <a:srcRect b="0" l="0" r="0" t="0"/>
          <a:stretch/>
        </p:blipFill>
        <p:spPr>
          <a:xfrm>
            <a:off x="-413883" y="-130427"/>
            <a:ext cx="3919084" cy="3421363"/>
          </a:xfrm>
          <a:prstGeom prst="rect">
            <a:avLst/>
          </a:prstGeom>
          <a:noFill/>
          <a:ln>
            <a:noFill/>
          </a:ln>
        </p:spPr>
      </p:pic>
      <p:pic>
        <p:nvPicPr>
          <p:cNvPr descr="Kết quả hình ảnh cho FIREWORK GIF" id="307" name="Google Shape;307;p15"/>
          <p:cNvPicPr preferRelativeResize="0"/>
          <p:nvPr/>
        </p:nvPicPr>
        <p:blipFill rotWithShape="1">
          <a:blip r:embed="rId12">
            <a:alphaModFix/>
          </a:blip>
          <a:srcRect b="0" l="0" r="0" t="0"/>
          <a:stretch/>
        </p:blipFill>
        <p:spPr>
          <a:xfrm>
            <a:off x="-333942" y="-15274"/>
            <a:ext cx="3558959" cy="3421363"/>
          </a:xfrm>
          <a:prstGeom prst="rect">
            <a:avLst/>
          </a:prstGeom>
          <a:noFill/>
          <a:ln>
            <a:noFill/>
          </a:ln>
        </p:spPr>
      </p:pic>
      <p:pic>
        <p:nvPicPr>
          <p:cNvPr descr="Kết quả hình ảnh cho bamboo cartoon png" id="308" name="Google Shape;308;p15"/>
          <p:cNvPicPr preferRelativeResize="0"/>
          <p:nvPr/>
        </p:nvPicPr>
        <p:blipFill rotWithShape="1">
          <a:blip r:embed="rId13">
            <a:alphaModFix/>
          </a:blip>
          <a:srcRect b="0" l="0" r="0" t="0"/>
          <a:stretch/>
        </p:blipFill>
        <p:spPr>
          <a:xfrm rot="355512">
            <a:off x="9096723" y="-533399"/>
            <a:ext cx="2066504" cy="3127809"/>
          </a:xfrm>
          <a:prstGeom prst="rect">
            <a:avLst/>
          </a:prstGeom>
          <a:noFill/>
          <a:ln>
            <a:noFill/>
          </a:ln>
        </p:spPr>
      </p:pic>
      <p:pic>
        <p:nvPicPr>
          <p:cNvPr descr="Kết quả hình ảnh cho bamboo cartoon png" id="309" name="Google Shape;309;p15"/>
          <p:cNvPicPr preferRelativeResize="0"/>
          <p:nvPr/>
        </p:nvPicPr>
        <p:blipFill rotWithShape="1">
          <a:blip r:embed="rId13">
            <a:alphaModFix/>
          </a:blip>
          <a:srcRect b="0" l="0" r="0" t="0"/>
          <a:stretch/>
        </p:blipFill>
        <p:spPr>
          <a:xfrm flipH="1" rot="194846">
            <a:off x="8044884" y="-771305"/>
            <a:ext cx="2231515" cy="3127809"/>
          </a:xfrm>
          <a:prstGeom prst="rect">
            <a:avLst/>
          </a:prstGeom>
          <a:noFill/>
          <a:ln>
            <a:noFill/>
          </a:ln>
        </p:spPr>
      </p:pic>
      <p:pic>
        <p:nvPicPr>
          <p:cNvPr descr="Hình ảnh có liên quan" id="310" name="Google Shape;310;p15"/>
          <p:cNvPicPr preferRelativeResize="0"/>
          <p:nvPr/>
        </p:nvPicPr>
        <p:blipFill rotWithShape="1">
          <a:blip r:embed="rId14">
            <a:alphaModFix/>
          </a:blip>
          <a:srcRect b="0" l="0" r="0" t="0"/>
          <a:stretch/>
        </p:blipFill>
        <p:spPr>
          <a:xfrm>
            <a:off x="2575451" y="5408521"/>
            <a:ext cx="924287" cy="1232383"/>
          </a:xfrm>
          <a:prstGeom prst="rect">
            <a:avLst/>
          </a:prstGeom>
          <a:noFill/>
          <a:ln>
            <a:noFill/>
          </a:ln>
        </p:spPr>
      </p:pic>
      <p:pic>
        <p:nvPicPr>
          <p:cNvPr descr="Kết quả hình ảnh cho bamboo cartoon png" id="311" name="Google Shape;311;p15"/>
          <p:cNvPicPr preferRelativeResize="0"/>
          <p:nvPr/>
        </p:nvPicPr>
        <p:blipFill rotWithShape="1">
          <a:blip r:embed="rId13">
            <a:alphaModFix/>
          </a:blip>
          <a:srcRect b="0" l="0" r="0" t="0"/>
          <a:stretch/>
        </p:blipFill>
        <p:spPr>
          <a:xfrm rot="355512">
            <a:off x="10285896" y="-757287"/>
            <a:ext cx="2066504" cy="3127809"/>
          </a:xfrm>
          <a:prstGeom prst="rect">
            <a:avLst/>
          </a:prstGeom>
          <a:noFill/>
          <a:ln>
            <a:noFill/>
          </a:ln>
        </p:spPr>
      </p:pic>
      <p:pic>
        <p:nvPicPr>
          <p:cNvPr descr="Kết quả hình ảnh cho bamboo cartoon png" id="312" name="Google Shape;312;p15"/>
          <p:cNvPicPr preferRelativeResize="0"/>
          <p:nvPr/>
        </p:nvPicPr>
        <p:blipFill rotWithShape="1">
          <a:blip r:embed="rId13">
            <a:alphaModFix/>
          </a:blip>
          <a:srcRect b="0" l="0" r="0" t="0"/>
          <a:stretch/>
        </p:blipFill>
        <p:spPr>
          <a:xfrm rot="739192">
            <a:off x="11133348" y="-367685"/>
            <a:ext cx="2066504" cy="3127809"/>
          </a:xfrm>
          <a:prstGeom prst="rect">
            <a:avLst/>
          </a:prstGeom>
          <a:noFill/>
          <a:ln>
            <a:noFill/>
          </a:ln>
        </p:spPr>
      </p:pic>
      <p:sp>
        <p:nvSpPr>
          <p:cNvPr id="313" name="Google Shape;313;p15"/>
          <p:cNvSpPr/>
          <p:nvPr/>
        </p:nvSpPr>
        <p:spPr>
          <a:xfrm>
            <a:off x="2277600" y="3044730"/>
            <a:ext cx="8040021" cy="1600438"/>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lang="en-US" sz="9600">
                <a:solidFill>
                  <a:srgbClr val="FF9356"/>
                </a:solidFill>
                <a:latin typeface="Arial"/>
                <a:ea typeface="Arial"/>
                <a:cs typeface="Arial"/>
                <a:sym typeface="Arial"/>
              </a:rPr>
              <a:t>CHÚC MỪNG</a:t>
            </a:r>
            <a:endParaRPr/>
          </a:p>
        </p:txBody>
      </p:sp>
      <p:sp>
        <p:nvSpPr>
          <p:cNvPr id="314" name="Google Shape;314;p15"/>
          <p:cNvSpPr/>
          <p:nvPr/>
        </p:nvSpPr>
        <p:spPr>
          <a:xfrm>
            <a:off x="2250026" y="3044730"/>
            <a:ext cx="8040021" cy="1600438"/>
          </a:xfrm>
          <a:prstGeom prst="rect">
            <a:avLst/>
          </a:prstGeom>
          <a:noFill/>
          <a:ln>
            <a:noFill/>
          </a:ln>
        </p:spPr>
        <p:txBody>
          <a:bodyPr anchorCtr="0" anchor="t" bIns="60950" lIns="121900" spcFirstLastPara="1" rIns="121900" wrap="square" tIns="60950">
            <a:spAutoFit/>
          </a:bodyPr>
          <a:lstStyle/>
          <a:p>
            <a:pPr indent="0" lvl="0" marL="0" marR="0" rtl="0" algn="ctr">
              <a:spcBef>
                <a:spcPts val="0"/>
              </a:spcBef>
              <a:spcAft>
                <a:spcPts val="0"/>
              </a:spcAft>
              <a:buNone/>
            </a:pPr>
            <a:r>
              <a:rPr b="1" lang="en-US" sz="9600">
                <a:solidFill>
                  <a:srgbClr val="FF9356"/>
                </a:solidFill>
                <a:latin typeface="Arial"/>
                <a:ea typeface="Arial"/>
                <a:cs typeface="Arial"/>
                <a:sym typeface="Arial"/>
              </a:rPr>
              <a:t>CHÚC MỪNG</a:t>
            </a:r>
            <a:endParaRPr/>
          </a:p>
        </p:txBody>
      </p:sp>
      <p:pic>
        <p:nvPicPr>
          <p:cNvPr descr="Hình ảnh có liên quan" id="315" name="Google Shape;315;p15"/>
          <p:cNvPicPr preferRelativeResize="0"/>
          <p:nvPr/>
        </p:nvPicPr>
        <p:blipFill rotWithShape="1">
          <a:blip r:embed="rId15">
            <a:alphaModFix/>
          </a:blip>
          <a:srcRect b="0" l="0" r="0" t="0"/>
          <a:stretch/>
        </p:blipFill>
        <p:spPr>
          <a:xfrm>
            <a:off x="8037988" y="3171266"/>
            <a:ext cx="5662878" cy="4683088"/>
          </a:xfrm>
          <a:prstGeom prst="rect">
            <a:avLst/>
          </a:prstGeom>
          <a:noFill/>
          <a:ln>
            <a:noFill/>
          </a:ln>
        </p:spPr>
      </p:pic>
      <p:pic>
        <p:nvPicPr>
          <p:cNvPr descr="Hình ảnh có liên quan" id="316" name="Google Shape;316;p15"/>
          <p:cNvPicPr preferRelativeResize="0"/>
          <p:nvPr/>
        </p:nvPicPr>
        <p:blipFill rotWithShape="1">
          <a:blip r:embed="rId15">
            <a:alphaModFix/>
          </a:blip>
          <a:srcRect b="0" l="0" r="0" t="0"/>
          <a:stretch/>
        </p:blipFill>
        <p:spPr>
          <a:xfrm>
            <a:off x="7992239" y="3248034"/>
            <a:ext cx="5709875" cy="46990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xit" presetID="1" presetSubtype="0">
                                  <p:stCondLst>
                                    <p:cond delay="5000"/>
                                  </p:stCondLst>
                                  <p:childTnLst>
                                    <p:set>
                                      <p:cBhvr>
                                        <p:cTn dur="1" fill="hold">
                                          <p:stCondLst>
                                            <p:cond delay="1"/>
                                          </p:stCondLst>
                                        </p:cTn>
                                        <p:tgtEl>
                                          <p:spTgt spid="315"/>
                                        </p:tgtEl>
                                        <p:attrNameLst>
                                          <p:attrName>style.visibility</p:attrName>
                                        </p:attrNameLst>
                                      </p:cBhvr>
                                      <p:to>
                                        <p:strVal val="hidden"/>
                                      </p:to>
                                    </p:set>
                                  </p:childTnLst>
                                </p:cTn>
                              </p:par>
                              <p:par>
                                <p:cTn fill="hold" nodeType="withEffect" presetClass="exit" presetID="1" presetSubtype="0">
                                  <p:stCondLst>
                                    <p:cond delay="5000"/>
                                  </p:stCondLst>
                                  <p:childTnLst>
                                    <p:set>
                                      <p:cBhvr>
                                        <p:cTn dur="1" fill="hold">
                                          <p:stCondLst>
                                            <p:cond delay="1"/>
                                          </p:stCondLst>
                                        </p:cTn>
                                        <p:tgtEl>
                                          <p:spTgt spid="306"/>
                                        </p:tgtEl>
                                        <p:attrNameLst>
                                          <p:attrName>style.visibility</p:attrName>
                                        </p:attrNameLst>
                                      </p:cBhvr>
                                      <p:to>
                                        <p:strVal val="hidden"/>
                                      </p:to>
                                    </p:set>
                                  </p:childTnLst>
                                </p:cTn>
                              </p:par>
                              <p:par>
                                <p:cTn fill="hold" nodeType="withEffect" presetClass="exit" presetID="1" presetSubtype="0">
                                  <p:stCondLst>
                                    <p:cond delay="5000"/>
                                  </p:stCondLst>
                                  <p:childTnLst>
                                    <p:set>
                                      <p:cBhvr>
                                        <p:cTn dur="1" fill="hold">
                                          <p:stCondLst>
                                            <p:cond delay="1"/>
                                          </p:stCondLst>
                                        </p:cTn>
                                        <p:tgtEl>
                                          <p:spTgt spid="314"/>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xit" presetID="1" presetSubtype="0">
                                  <p:stCondLst>
                                    <p:cond delay="5000"/>
                                  </p:stCondLst>
                                  <p:childTnLst>
                                    <p:set>
                                      <p:cBhvr>
                                        <p:cTn dur="1" fill="hold">
                                          <p:stCondLst>
                                            <p:cond delay="1"/>
                                          </p:stCondLst>
                                        </p:cTn>
                                        <p:tgtEl>
                                          <p:spTgt spid="316"/>
                                        </p:tgtEl>
                                        <p:attrNameLst>
                                          <p:attrName>style.visibility</p:attrName>
                                        </p:attrNameLst>
                                      </p:cBhvr>
                                      <p:to>
                                        <p:strVal val="hidden"/>
                                      </p:to>
                                    </p:set>
                                  </p:childTnLst>
                                </p:cTn>
                              </p:par>
                              <p:par>
                                <p:cTn fill="hold" nodeType="withEffect" presetClass="exit" presetID="1" presetSubtype="0">
                                  <p:stCondLst>
                                    <p:cond delay="5000"/>
                                  </p:stCondLst>
                                  <p:childTnLst>
                                    <p:set>
                                      <p:cBhvr>
                                        <p:cTn dur="1" fill="hold">
                                          <p:stCondLst>
                                            <p:cond delay="1"/>
                                          </p:stCondLst>
                                        </p:cTn>
                                        <p:tgtEl>
                                          <p:spTgt spid="313"/>
                                        </p:tgtEl>
                                        <p:attrNameLst>
                                          <p:attrName>style.visibility</p:attrName>
                                        </p:attrNameLst>
                                      </p:cBhvr>
                                      <p:to>
                                        <p:strVal val="hidden"/>
                                      </p:to>
                                    </p:set>
                                  </p:childTnLst>
                                </p:cTn>
                              </p:par>
                              <p:par>
                                <p:cTn fill="hold" nodeType="withEffect" presetClass="exit" presetID="1" presetSubtype="0">
                                  <p:stCondLst>
                                    <p:cond delay="5000"/>
                                  </p:stCondLst>
                                  <p:childTnLst>
                                    <p:set>
                                      <p:cBhvr>
                                        <p:cTn dur="1" fill="hold">
                                          <p:stCondLst>
                                            <p:cond delay="1"/>
                                          </p:stCondLst>
                                        </p:cTn>
                                        <p:tgtEl>
                                          <p:spTgt spid="3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C:\Users\ADMIN\Desktop\Tai nguyen thiet ke tro choi\Khi con qua song\cartoon_natural_landscape_vector_278572.jpg" id="321" name="Google Shape;321;p16"/>
          <p:cNvPicPr preferRelativeResize="0"/>
          <p:nvPr/>
        </p:nvPicPr>
        <p:blipFill rotWithShape="1">
          <a:blip r:embed="rId3">
            <a:alphaModFix/>
          </a:blip>
          <a:srcRect b="0" l="0" r="0" t="0"/>
          <a:stretch/>
        </p:blipFill>
        <p:spPr>
          <a:xfrm>
            <a:off x="0" y="22861"/>
            <a:ext cx="12192000" cy="6835140"/>
          </a:xfrm>
          <a:prstGeom prst="rect">
            <a:avLst/>
          </a:prstGeom>
          <a:noFill/>
          <a:ln>
            <a:noFill/>
          </a:ln>
        </p:spPr>
      </p:pic>
      <p:pic>
        <p:nvPicPr>
          <p:cNvPr descr="C:\Users\ADMIN\Desktop\cau hoi.png" id="322" name="Google Shape;322;p16"/>
          <p:cNvPicPr preferRelativeResize="0"/>
          <p:nvPr/>
        </p:nvPicPr>
        <p:blipFill rotWithShape="1">
          <a:blip r:embed="rId4">
            <a:alphaModFix/>
          </a:blip>
          <a:srcRect b="0" l="0" r="0" t="0"/>
          <a:stretch/>
        </p:blipFill>
        <p:spPr>
          <a:xfrm>
            <a:off x="-594019" y="2545080"/>
            <a:ext cx="13090819" cy="4724400"/>
          </a:xfrm>
          <a:prstGeom prst="rect">
            <a:avLst/>
          </a:prstGeom>
          <a:noFill/>
          <a:ln>
            <a:noFill/>
          </a:ln>
        </p:spPr>
      </p:pic>
      <p:pic>
        <p:nvPicPr>
          <p:cNvPr descr="C:\Users\ADMIN\Desktop\453552345 (3).jpg" id="323" name="Google Shape;323;p16"/>
          <p:cNvPicPr preferRelativeResize="0"/>
          <p:nvPr/>
        </p:nvPicPr>
        <p:blipFill rotWithShape="1">
          <a:blip r:embed="rId5">
            <a:alphaModFix/>
          </a:blip>
          <a:srcRect b="0" l="0" r="0" t="0"/>
          <a:stretch/>
        </p:blipFill>
        <p:spPr>
          <a:xfrm>
            <a:off x="3977985" y="-604905"/>
            <a:ext cx="4818209" cy="3378585"/>
          </a:xfrm>
          <a:prstGeom prst="rect">
            <a:avLst/>
          </a:prstGeom>
          <a:noFill/>
          <a:ln>
            <a:noFill/>
          </a:ln>
        </p:spPr>
      </p:pic>
      <p:sp>
        <p:nvSpPr>
          <p:cNvPr id="324" name="Google Shape;324;p16"/>
          <p:cNvSpPr txBox="1"/>
          <p:nvPr/>
        </p:nvSpPr>
        <p:spPr>
          <a:xfrm>
            <a:off x="2531358" y="4328160"/>
            <a:ext cx="5809957" cy="163429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3333FF"/>
                </a:solidFill>
                <a:latin typeface="Arial"/>
                <a:ea typeface="Arial"/>
                <a:cs typeface="Arial"/>
                <a:sym typeface="Arial"/>
              </a:rPr>
              <a:t>Nên hay không nên:</a:t>
            </a:r>
            <a:endParaRPr/>
          </a:p>
          <a:p>
            <a:pPr indent="0" lvl="0" marL="0" marR="0" rtl="0" algn="just">
              <a:lnSpc>
                <a:spcPct val="120000"/>
              </a:lnSpc>
              <a:spcBef>
                <a:spcPts val="600"/>
              </a:spcBef>
              <a:spcAft>
                <a:spcPts val="0"/>
              </a:spcAft>
              <a:buNone/>
            </a:pPr>
            <a:r>
              <a:rPr b="1" lang="en-US" sz="2800">
                <a:solidFill>
                  <a:srgbClr val="FFFF00"/>
                </a:solidFill>
                <a:latin typeface="Arial"/>
                <a:ea typeface="Arial"/>
                <a:cs typeface="Arial"/>
                <a:sym typeface="Arial"/>
              </a:rPr>
              <a:t>Không kết bạn với những người chưa quen biết trên Internet.</a:t>
            </a:r>
            <a:endParaRPr b="1" sz="2800">
              <a:solidFill>
                <a:srgbClr val="FFFF00"/>
              </a:solidFill>
              <a:latin typeface="Arial"/>
              <a:ea typeface="Arial"/>
              <a:cs typeface="Arial"/>
              <a:sym typeface="Arial"/>
            </a:endParaRPr>
          </a:p>
        </p:txBody>
      </p:sp>
      <p:sp>
        <p:nvSpPr>
          <p:cNvPr id="325" name="Google Shape;325;p16"/>
          <p:cNvSpPr txBox="1"/>
          <p:nvPr/>
        </p:nvSpPr>
        <p:spPr>
          <a:xfrm>
            <a:off x="4175715" y="912407"/>
            <a:ext cx="41656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5400">
                <a:solidFill>
                  <a:srgbClr val="FFFF00"/>
                </a:solidFill>
                <a:latin typeface="Arial"/>
                <a:ea typeface="Arial"/>
                <a:cs typeface="Arial"/>
                <a:sym typeface="Arial"/>
              </a:rPr>
              <a:t>Nên làm</a:t>
            </a:r>
            <a:endParaRPr sz="5400">
              <a:solidFill>
                <a:srgbClr val="FFFF00"/>
              </a:solidFill>
              <a:latin typeface="Arial"/>
              <a:ea typeface="Arial"/>
              <a:cs typeface="Arial"/>
              <a:sym typeface="Arial"/>
            </a:endParaRPr>
          </a:p>
        </p:txBody>
      </p:sp>
      <p:pic>
        <p:nvPicPr>
          <p:cNvPr descr="C:\Users\ADMIN\Desktop\Tai nguyen thiet ke tro choi\Bảng gỗ\Picture1 (2).png" id="326" name="Google Shape;326;p16">
            <a:hlinkClick action="ppaction://hlinksldjump" r:id="rId6"/>
          </p:cNvPr>
          <p:cNvPicPr preferRelativeResize="0"/>
          <p:nvPr/>
        </p:nvPicPr>
        <p:blipFill rotWithShape="1">
          <a:blip r:embed="rId7">
            <a:alphaModFix/>
          </a:blip>
          <a:srcRect b="0" l="0" r="0" t="0"/>
          <a:stretch/>
        </p:blipFill>
        <p:spPr>
          <a:xfrm>
            <a:off x="9711442" y="22448"/>
            <a:ext cx="2277359" cy="968152"/>
          </a:xfrm>
          <a:prstGeom prst="rect">
            <a:avLst/>
          </a:prstGeom>
          <a:noFill/>
          <a:ln>
            <a:noFill/>
          </a:ln>
        </p:spPr>
      </p:pic>
      <p:pic>
        <p:nvPicPr>
          <p:cNvPr descr="Kết quả hình ảnh cho panda cartoon" id="327" name="Google Shape;327;p16"/>
          <p:cNvPicPr preferRelativeResize="0"/>
          <p:nvPr/>
        </p:nvPicPr>
        <p:blipFill rotWithShape="1">
          <a:blip r:embed="rId8">
            <a:alphaModFix/>
          </a:blip>
          <a:srcRect b="0" l="0" r="0" t="0"/>
          <a:stretch/>
        </p:blipFill>
        <p:spPr>
          <a:xfrm>
            <a:off x="-62995" y="3664371"/>
            <a:ext cx="2657349" cy="31936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500"/>
                                        <p:tgtEl>
                                          <p:spTgt spid="32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24">
                                            <p:txEl>
                                              <p:pRg end="1" st="1"/>
                                            </p:txEl>
                                          </p:spTgt>
                                        </p:tgtEl>
                                        <p:attrNameLst>
                                          <p:attrName>style.visibility</p:attrName>
                                        </p:attrNameLst>
                                      </p:cBhvr>
                                      <p:to>
                                        <p:strVal val="visible"/>
                                      </p:to>
                                    </p:set>
                                    <p:animEffect filter="fade" transition="in">
                                      <p:cBhvr>
                                        <p:cTn dur="500"/>
                                        <p:tgtEl>
                                          <p:spTgt spid="3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822"/>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822"/>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pic>
        <p:nvPicPr>
          <p:cNvPr descr="C:\Users\ADMIN\Desktop\Tai nguyen thiet ke tro choi\Khi con qua song\cartoon_natural_landscape_vector_278572.jpg" id="332" name="Google Shape;332;p17"/>
          <p:cNvPicPr preferRelativeResize="0"/>
          <p:nvPr/>
        </p:nvPicPr>
        <p:blipFill rotWithShape="1">
          <a:blip r:embed="rId3">
            <a:alphaModFix/>
          </a:blip>
          <a:srcRect b="0" l="0" r="0" t="0"/>
          <a:stretch/>
        </p:blipFill>
        <p:spPr>
          <a:xfrm>
            <a:off x="0" y="22861"/>
            <a:ext cx="12192000" cy="6835140"/>
          </a:xfrm>
          <a:prstGeom prst="rect">
            <a:avLst/>
          </a:prstGeom>
          <a:noFill/>
          <a:ln>
            <a:noFill/>
          </a:ln>
        </p:spPr>
      </p:pic>
      <p:pic>
        <p:nvPicPr>
          <p:cNvPr descr="C:\Users\ADMIN\Desktop\cau hoi.png" id="333" name="Google Shape;333;p17"/>
          <p:cNvPicPr preferRelativeResize="0"/>
          <p:nvPr/>
        </p:nvPicPr>
        <p:blipFill rotWithShape="1">
          <a:blip r:embed="rId4">
            <a:alphaModFix/>
          </a:blip>
          <a:srcRect b="0" l="0" r="0" t="0"/>
          <a:stretch/>
        </p:blipFill>
        <p:spPr>
          <a:xfrm>
            <a:off x="-594019" y="2545080"/>
            <a:ext cx="13090819" cy="4724400"/>
          </a:xfrm>
          <a:prstGeom prst="rect">
            <a:avLst/>
          </a:prstGeom>
          <a:noFill/>
          <a:ln>
            <a:noFill/>
          </a:ln>
        </p:spPr>
      </p:pic>
      <p:pic>
        <p:nvPicPr>
          <p:cNvPr descr="C:\Users\ADMIN\Desktop\453552345 (3).jpg" id="334" name="Google Shape;334;p17"/>
          <p:cNvPicPr preferRelativeResize="0"/>
          <p:nvPr/>
        </p:nvPicPr>
        <p:blipFill rotWithShape="1">
          <a:blip r:embed="rId5">
            <a:alphaModFix/>
          </a:blip>
          <a:srcRect b="0" l="0" r="0" t="0"/>
          <a:stretch/>
        </p:blipFill>
        <p:spPr>
          <a:xfrm>
            <a:off x="3977985" y="-604905"/>
            <a:ext cx="4818209" cy="3378585"/>
          </a:xfrm>
          <a:prstGeom prst="rect">
            <a:avLst/>
          </a:prstGeom>
          <a:noFill/>
          <a:ln>
            <a:noFill/>
          </a:ln>
        </p:spPr>
      </p:pic>
      <p:sp>
        <p:nvSpPr>
          <p:cNvPr id="335" name="Google Shape;335;p17"/>
          <p:cNvSpPr txBox="1"/>
          <p:nvPr/>
        </p:nvSpPr>
        <p:spPr>
          <a:xfrm>
            <a:off x="2519631" y="4328160"/>
            <a:ext cx="5372345" cy="16342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FF"/>
                </a:solidFill>
                <a:latin typeface="Arial"/>
                <a:ea typeface="Arial"/>
                <a:cs typeface="Arial"/>
                <a:sym typeface="Arial"/>
              </a:rPr>
              <a:t>Nên hay không nên:</a:t>
            </a:r>
            <a:endParaRPr sz="2800">
              <a:solidFill>
                <a:schemeClr val="dk1"/>
              </a:solidFill>
              <a:latin typeface="Arial"/>
              <a:ea typeface="Arial"/>
              <a:cs typeface="Arial"/>
              <a:sym typeface="Arial"/>
            </a:endParaRPr>
          </a:p>
          <a:p>
            <a:pPr indent="0" lvl="0" marL="0" marR="0" rtl="0" algn="ctr">
              <a:lnSpc>
                <a:spcPct val="120000"/>
              </a:lnSpc>
              <a:spcBef>
                <a:spcPts val="600"/>
              </a:spcBef>
              <a:spcAft>
                <a:spcPts val="0"/>
              </a:spcAft>
              <a:buNone/>
            </a:pPr>
            <a:r>
              <a:rPr b="1" lang="en-US" sz="2800">
                <a:solidFill>
                  <a:srgbClr val="FFFF00"/>
                </a:solidFill>
                <a:latin typeface="Arial"/>
                <a:ea typeface="Arial"/>
                <a:cs typeface="Arial"/>
                <a:sym typeface="Arial"/>
              </a:rPr>
              <a:t>Nhờ các anh chị lớp trên đưa ảnh của mình lên Internet. </a:t>
            </a:r>
            <a:endParaRPr b="1" sz="2800">
              <a:solidFill>
                <a:srgbClr val="FFFF00"/>
              </a:solidFill>
              <a:latin typeface="Arial"/>
              <a:ea typeface="Arial"/>
              <a:cs typeface="Arial"/>
              <a:sym typeface="Arial"/>
            </a:endParaRPr>
          </a:p>
        </p:txBody>
      </p:sp>
      <p:sp>
        <p:nvSpPr>
          <p:cNvPr id="336" name="Google Shape;336;p17"/>
          <p:cNvSpPr txBox="1"/>
          <p:nvPr/>
        </p:nvSpPr>
        <p:spPr>
          <a:xfrm>
            <a:off x="4147580" y="1084387"/>
            <a:ext cx="4165600" cy="6667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733">
                <a:solidFill>
                  <a:srgbClr val="FFFF00"/>
                </a:solidFill>
                <a:latin typeface="Arial"/>
                <a:ea typeface="Arial"/>
                <a:cs typeface="Arial"/>
                <a:sym typeface="Arial"/>
              </a:rPr>
              <a:t>KHÔNG NÊN</a:t>
            </a:r>
            <a:endParaRPr b="1" sz="3733">
              <a:solidFill>
                <a:srgbClr val="FFFF00"/>
              </a:solidFill>
              <a:latin typeface="Arial"/>
              <a:ea typeface="Arial"/>
              <a:cs typeface="Arial"/>
              <a:sym typeface="Arial"/>
            </a:endParaRPr>
          </a:p>
        </p:txBody>
      </p:sp>
      <p:pic>
        <p:nvPicPr>
          <p:cNvPr descr="C:\Users\ADMIN\Desktop\Tai nguyen thiet ke tro choi\Bảng gỗ\Picture1 (2).png" id="337" name="Google Shape;337;p17">
            <a:hlinkClick action="ppaction://hlinksldjump" r:id="rId6"/>
          </p:cNvPr>
          <p:cNvPicPr preferRelativeResize="0"/>
          <p:nvPr/>
        </p:nvPicPr>
        <p:blipFill rotWithShape="1">
          <a:blip r:embed="rId7">
            <a:alphaModFix/>
          </a:blip>
          <a:srcRect b="0" l="0" r="0" t="0"/>
          <a:stretch/>
        </p:blipFill>
        <p:spPr>
          <a:xfrm>
            <a:off x="9711442" y="22448"/>
            <a:ext cx="2277359" cy="968152"/>
          </a:xfrm>
          <a:prstGeom prst="rect">
            <a:avLst/>
          </a:prstGeom>
          <a:noFill/>
          <a:ln>
            <a:noFill/>
          </a:ln>
        </p:spPr>
      </p:pic>
      <p:pic>
        <p:nvPicPr>
          <p:cNvPr descr="Kết quả hình ảnh cho panda cartoon" id="338" name="Google Shape;338;p17"/>
          <p:cNvPicPr preferRelativeResize="0"/>
          <p:nvPr/>
        </p:nvPicPr>
        <p:blipFill rotWithShape="1">
          <a:blip r:embed="rId8">
            <a:alphaModFix/>
          </a:blip>
          <a:srcRect b="0" l="0" r="0" t="0"/>
          <a:stretch/>
        </p:blipFill>
        <p:spPr>
          <a:xfrm>
            <a:off x="-262596" y="3636235"/>
            <a:ext cx="2657349" cy="31936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5">
                                            <p:txEl>
                                              <p:pRg end="0" st="0"/>
                                            </p:txEl>
                                          </p:spTgt>
                                        </p:tgtEl>
                                        <p:attrNameLst>
                                          <p:attrName>style.visibility</p:attrName>
                                        </p:attrNameLst>
                                      </p:cBhvr>
                                      <p:to>
                                        <p:strVal val="visible"/>
                                      </p:to>
                                    </p:set>
                                    <p:animEffect filter="fade" transition="in">
                                      <p:cBhvr>
                                        <p:cTn dur="500"/>
                                        <p:tgtEl>
                                          <p:spTgt spid="33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35">
                                            <p:txEl>
                                              <p:pRg end="1" st="1"/>
                                            </p:txEl>
                                          </p:spTgt>
                                        </p:tgtEl>
                                        <p:attrNameLst>
                                          <p:attrName>style.visibility</p:attrName>
                                        </p:attrNameLst>
                                      </p:cBhvr>
                                      <p:to>
                                        <p:strVal val="visible"/>
                                      </p:to>
                                    </p:set>
                                    <p:animEffect filter="fade" transition="in">
                                      <p:cBhvr>
                                        <p:cTn dur="500"/>
                                        <p:tgtEl>
                                          <p:spTgt spid="3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822"/>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822"/>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p:cNvSpPr txBox="1"/>
          <p:nvPr/>
        </p:nvSpPr>
        <p:spPr>
          <a:xfrm>
            <a:off x="578224" y="2030506"/>
            <a:ext cx="11053482" cy="182492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000" u="none" cap="none" strike="noStrike">
                <a:solidFill>
                  <a:srgbClr val="3333CC"/>
                </a:solidFill>
                <a:latin typeface="Arial"/>
                <a:ea typeface="Arial"/>
                <a:cs typeface="Arial"/>
                <a:sym typeface="Arial"/>
              </a:rPr>
              <a:t>CHƯƠNG 2 </a:t>
            </a:r>
            <a:endParaRPr/>
          </a:p>
          <a:p>
            <a:pPr indent="0" lvl="0" marL="0" marR="0" rtl="0" algn="ctr">
              <a:lnSpc>
                <a:spcPct val="150000"/>
              </a:lnSpc>
              <a:spcBef>
                <a:spcPts val="0"/>
              </a:spcBef>
              <a:spcAft>
                <a:spcPts val="0"/>
              </a:spcAft>
              <a:buNone/>
            </a:pPr>
            <a:r>
              <a:rPr b="1" i="0" lang="en-US" sz="4000" u="none" cap="none" strike="noStrike">
                <a:solidFill>
                  <a:srgbClr val="3333CC"/>
                </a:solidFill>
                <a:latin typeface="Arial"/>
                <a:ea typeface="Arial"/>
                <a:cs typeface="Arial"/>
                <a:sym typeface="Arial"/>
              </a:rPr>
              <a:t>MẠNG MÁY TÍNH VÀ INTERNET</a:t>
            </a:r>
            <a:endParaRPr b="1" i="0" sz="4000" u="none" cap="none" strike="noStrike">
              <a:solidFill>
                <a:srgbClr val="3333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C:\Users\ADMIN\Desktop\Tai nguyen thiet ke tro choi\Khi con qua song\cartoon_natural_landscape_vector_278572.jpg" id="343" name="Google Shape;343;p18"/>
          <p:cNvPicPr preferRelativeResize="0"/>
          <p:nvPr/>
        </p:nvPicPr>
        <p:blipFill rotWithShape="1">
          <a:blip r:embed="rId3">
            <a:alphaModFix/>
          </a:blip>
          <a:srcRect b="0" l="0" r="0" t="0"/>
          <a:stretch/>
        </p:blipFill>
        <p:spPr>
          <a:xfrm>
            <a:off x="0" y="22861"/>
            <a:ext cx="12192000" cy="6835140"/>
          </a:xfrm>
          <a:prstGeom prst="rect">
            <a:avLst/>
          </a:prstGeom>
          <a:noFill/>
          <a:ln>
            <a:noFill/>
          </a:ln>
        </p:spPr>
      </p:pic>
      <p:pic>
        <p:nvPicPr>
          <p:cNvPr descr="C:\Users\ADMIN\Desktop\cau hoi.png" id="344" name="Google Shape;344;p18"/>
          <p:cNvPicPr preferRelativeResize="0"/>
          <p:nvPr/>
        </p:nvPicPr>
        <p:blipFill rotWithShape="1">
          <a:blip r:embed="rId4">
            <a:alphaModFix/>
          </a:blip>
          <a:srcRect b="0" l="0" r="0" t="0"/>
          <a:stretch/>
        </p:blipFill>
        <p:spPr>
          <a:xfrm>
            <a:off x="-594019" y="2545080"/>
            <a:ext cx="13090819" cy="4724400"/>
          </a:xfrm>
          <a:prstGeom prst="rect">
            <a:avLst/>
          </a:prstGeom>
          <a:noFill/>
          <a:ln>
            <a:noFill/>
          </a:ln>
        </p:spPr>
      </p:pic>
      <p:pic>
        <p:nvPicPr>
          <p:cNvPr descr="C:\Users\ADMIN\Desktop\453552345 (3).jpg" id="345" name="Google Shape;345;p18"/>
          <p:cNvPicPr preferRelativeResize="0"/>
          <p:nvPr/>
        </p:nvPicPr>
        <p:blipFill rotWithShape="1">
          <a:blip r:embed="rId5">
            <a:alphaModFix/>
          </a:blip>
          <a:srcRect b="0" l="0" r="0" t="0"/>
          <a:stretch/>
        </p:blipFill>
        <p:spPr>
          <a:xfrm>
            <a:off x="3977985" y="-604905"/>
            <a:ext cx="4818209" cy="3378585"/>
          </a:xfrm>
          <a:prstGeom prst="rect">
            <a:avLst/>
          </a:prstGeom>
          <a:noFill/>
          <a:ln>
            <a:noFill/>
          </a:ln>
        </p:spPr>
      </p:pic>
      <p:sp>
        <p:nvSpPr>
          <p:cNvPr id="346" name="Google Shape;346;p18"/>
          <p:cNvSpPr txBox="1"/>
          <p:nvPr/>
        </p:nvSpPr>
        <p:spPr>
          <a:xfrm>
            <a:off x="2489987" y="4328160"/>
            <a:ext cx="5641145" cy="16342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3333FF"/>
                </a:solidFill>
                <a:latin typeface="Arial"/>
                <a:ea typeface="Arial"/>
                <a:cs typeface="Arial"/>
                <a:sym typeface="Arial"/>
              </a:rPr>
              <a:t>Nên hay không nên:</a:t>
            </a:r>
            <a:endParaRPr sz="2800">
              <a:solidFill>
                <a:schemeClr val="dk1"/>
              </a:solidFill>
              <a:latin typeface="Arial"/>
              <a:ea typeface="Arial"/>
              <a:cs typeface="Arial"/>
              <a:sym typeface="Arial"/>
            </a:endParaRPr>
          </a:p>
          <a:p>
            <a:pPr indent="0" lvl="0" marL="0" marR="0" rtl="0" algn="ctr">
              <a:lnSpc>
                <a:spcPct val="120000"/>
              </a:lnSpc>
              <a:spcBef>
                <a:spcPts val="600"/>
              </a:spcBef>
              <a:spcAft>
                <a:spcPts val="0"/>
              </a:spcAft>
              <a:buNone/>
            </a:pPr>
            <a:r>
              <a:rPr b="1" lang="en-US" sz="2800">
                <a:solidFill>
                  <a:srgbClr val="FFFF00"/>
                </a:solidFill>
                <a:latin typeface="Calibri"/>
                <a:ea typeface="Calibri"/>
                <a:cs typeface="Calibri"/>
                <a:sym typeface="Calibri"/>
              </a:rPr>
              <a:t>Tránh tham gia các trò chơi yêu cầu khai báo thông tin cá nhân.</a:t>
            </a:r>
            <a:endParaRPr b="1" sz="2800">
              <a:solidFill>
                <a:srgbClr val="FFFF00"/>
              </a:solidFill>
              <a:latin typeface="Arial"/>
              <a:ea typeface="Arial"/>
              <a:cs typeface="Arial"/>
              <a:sym typeface="Arial"/>
            </a:endParaRPr>
          </a:p>
        </p:txBody>
      </p:sp>
      <p:sp>
        <p:nvSpPr>
          <p:cNvPr id="347" name="Google Shape;347;p18"/>
          <p:cNvSpPr txBox="1"/>
          <p:nvPr/>
        </p:nvSpPr>
        <p:spPr>
          <a:xfrm>
            <a:off x="4147580" y="1084387"/>
            <a:ext cx="4165600" cy="6667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733">
                <a:solidFill>
                  <a:srgbClr val="FFFF00"/>
                </a:solidFill>
                <a:latin typeface="Arial"/>
                <a:ea typeface="Arial"/>
                <a:cs typeface="Arial"/>
                <a:sym typeface="Arial"/>
              </a:rPr>
              <a:t>NÊN LÀM</a:t>
            </a:r>
            <a:endParaRPr b="1" sz="3733">
              <a:solidFill>
                <a:srgbClr val="FFFF00"/>
              </a:solidFill>
              <a:latin typeface="Arial"/>
              <a:ea typeface="Arial"/>
              <a:cs typeface="Arial"/>
              <a:sym typeface="Arial"/>
            </a:endParaRPr>
          </a:p>
        </p:txBody>
      </p:sp>
      <p:pic>
        <p:nvPicPr>
          <p:cNvPr descr="C:\Users\ADMIN\Desktop\Tai nguyen thiet ke tro choi\Bảng gỗ\Picture1 (2).png" id="348" name="Google Shape;348;p18">
            <a:hlinkClick action="ppaction://hlinksldjump" r:id="rId6"/>
          </p:cNvPr>
          <p:cNvPicPr preferRelativeResize="0"/>
          <p:nvPr/>
        </p:nvPicPr>
        <p:blipFill rotWithShape="1">
          <a:blip r:embed="rId7">
            <a:alphaModFix/>
          </a:blip>
          <a:srcRect b="0" l="0" r="0" t="0"/>
          <a:stretch/>
        </p:blipFill>
        <p:spPr>
          <a:xfrm>
            <a:off x="9711442" y="22448"/>
            <a:ext cx="2277359" cy="968152"/>
          </a:xfrm>
          <a:prstGeom prst="rect">
            <a:avLst/>
          </a:prstGeom>
          <a:noFill/>
          <a:ln>
            <a:noFill/>
          </a:ln>
        </p:spPr>
      </p:pic>
      <p:pic>
        <p:nvPicPr>
          <p:cNvPr descr="Kết quả hình ảnh cho panda cartoon" id="349" name="Google Shape;349;p18"/>
          <p:cNvPicPr preferRelativeResize="0"/>
          <p:nvPr/>
        </p:nvPicPr>
        <p:blipFill rotWithShape="1">
          <a:blip r:embed="rId8">
            <a:alphaModFix/>
          </a:blip>
          <a:srcRect b="0" l="0" r="0" t="0"/>
          <a:stretch/>
        </p:blipFill>
        <p:spPr>
          <a:xfrm>
            <a:off x="-167362" y="3440431"/>
            <a:ext cx="2657349" cy="31936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Effect filter="fade" transition="in">
                                      <p:cBhvr>
                                        <p:cTn dur="500"/>
                                        <p:tgtEl>
                                          <p:spTgt spid="34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46">
                                            <p:txEl>
                                              <p:pRg end="1" st="1"/>
                                            </p:txEl>
                                          </p:spTgt>
                                        </p:tgtEl>
                                        <p:attrNameLst>
                                          <p:attrName>style.visibility</p:attrName>
                                        </p:attrNameLst>
                                      </p:cBhvr>
                                      <p:to>
                                        <p:strVal val="visible"/>
                                      </p:to>
                                    </p:set>
                                    <p:animEffect filter="fade" transition="in">
                                      <p:cBhvr>
                                        <p:cTn dur="500"/>
                                        <p:tgtEl>
                                          <p:spTgt spid="3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1822"/>
                                        <p:tgtEl>
                                          <p:spTgt spid="345"/>
                                        </p:tgtEl>
                                      </p:cBhvr>
                                    </p:animEffect>
                                  </p:childTnLst>
                                </p:cTn>
                              </p:par>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822"/>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9"/>
          <p:cNvSpPr/>
          <p:nvPr/>
        </p:nvSpPr>
        <p:spPr>
          <a:xfrm>
            <a:off x="4057737" y="320545"/>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00000"/>
                </a:solidFill>
                <a:latin typeface="Tahoma"/>
                <a:ea typeface="Tahoma"/>
                <a:cs typeface="Tahoma"/>
                <a:sym typeface="Tahoma"/>
              </a:rPr>
              <a:t>VẬN DỤNG</a:t>
            </a:r>
            <a:endParaRPr b="1" sz="3200">
              <a:solidFill>
                <a:srgbClr val="C00000"/>
              </a:solidFill>
              <a:latin typeface="Tahoma"/>
              <a:ea typeface="Tahoma"/>
              <a:cs typeface="Tahoma"/>
              <a:sym typeface="Tahoma"/>
            </a:endParaRPr>
          </a:p>
        </p:txBody>
      </p:sp>
      <p:pic>
        <p:nvPicPr>
          <p:cNvPr id="355" name="Google Shape;355;p19"/>
          <p:cNvPicPr preferRelativeResize="0"/>
          <p:nvPr/>
        </p:nvPicPr>
        <p:blipFill rotWithShape="1">
          <a:blip r:embed="rId3">
            <a:alphaModFix/>
          </a:blip>
          <a:srcRect b="0" l="0" r="0" t="0"/>
          <a:stretch/>
        </p:blipFill>
        <p:spPr>
          <a:xfrm>
            <a:off x="4694959" y="326765"/>
            <a:ext cx="723900" cy="695325"/>
          </a:xfrm>
          <a:prstGeom prst="rect">
            <a:avLst/>
          </a:prstGeom>
          <a:noFill/>
          <a:ln>
            <a:noFill/>
          </a:ln>
        </p:spPr>
      </p:pic>
      <p:sp>
        <p:nvSpPr>
          <p:cNvPr id="356" name="Google Shape;356;p19"/>
          <p:cNvSpPr/>
          <p:nvPr/>
        </p:nvSpPr>
        <p:spPr>
          <a:xfrm>
            <a:off x="1713735" y="1445677"/>
            <a:ext cx="4032670" cy="3150051"/>
          </a:xfrm>
          <a:prstGeom prst="roundRect">
            <a:avLst>
              <a:gd fmla="val 16667" name="adj"/>
            </a:avLst>
          </a:prstGeom>
          <a:solidFill>
            <a:srgbClr val="0070C0"/>
          </a:solidFill>
          <a:ln cap="flat" cmpd="sng" w="28575">
            <a:solidFill>
              <a:schemeClr val="lt1"/>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just">
              <a:spcBef>
                <a:spcPts val="0"/>
              </a:spcBef>
              <a:spcAft>
                <a:spcPts val="0"/>
              </a:spcAft>
              <a:buNone/>
            </a:pPr>
            <a:r>
              <a:rPr lang="en-US" sz="2400">
                <a:solidFill>
                  <a:schemeClr val="lt1"/>
                </a:solidFill>
                <a:latin typeface="Calibri"/>
                <a:ea typeface="Calibri"/>
                <a:cs typeface="Calibri"/>
                <a:sym typeface="Calibri"/>
              </a:rPr>
              <a:t>Bạn Mận khoe với Hoa là đã nhờ bố lưu ảnh của mình vào máy tính. Khi lưu ảnh xong, bố nói ảnh đó có thể gửi cho các bạn nhờ Internet. </a:t>
            </a:r>
            <a:endParaRPr sz="2400">
              <a:solidFill>
                <a:schemeClr val="lt1"/>
              </a:solidFill>
              <a:latin typeface="Calibri"/>
              <a:ea typeface="Calibri"/>
              <a:cs typeface="Calibri"/>
              <a:sym typeface="Calibri"/>
            </a:endParaRPr>
          </a:p>
        </p:txBody>
      </p:sp>
      <p:sp>
        <p:nvSpPr>
          <p:cNvPr id="357" name="Google Shape;357;p19"/>
          <p:cNvSpPr/>
          <p:nvPr/>
        </p:nvSpPr>
        <p:spPr>
          <a:xfrm>
            <a:off x="2470544" y="1250760"/>
            <a:ext cx="2519051" cy="497541"/>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200">
                <a:solidFill>
                  <a:schemeClr val="lt1"/>
                </a:solidFill>
                <a:latin typeface="Arial"/>
                <a:ea typeface="Arial"/>
                <a:cs typeface="Arial"/>
                <a:sym typeface="Arial"/>
              </a:rPr>
              <a:t>Tình huống</a:t>
            </a:r>
            <a:endParaRPr b="1" sz="2200">
              <a:solidFill>
                <a:schemeClr val="lt1"/>
              </a:solidFill>
              <a:latin typeface="Arial"/>
              <a:ea typeface="Arial"/>
              <a:cs typeface="Arial"/>
              <a:sym typeface="Arial"/>
            </a:endParaRPr>
          </a:p>
        </p:txBody>
      </p:sp>
      <p:pic>
        <p:nvPicPr>
          <p:cNvPr id="358" name="Google Shape;358;p19"/>
          <p:cNvPicPr preferRelativeResize="0"/>
          <p:nvPr/>
        </p:nvPicPr>
        <p:blipFill rotWithShape="1">
          <a:blip r:embed="rId4">
            <a:alphaModFix/>
          </a:blip>
          <a:srcRect b="0" l="0" r="0" t="0"/>
          <a:stretch/>
        </p:blipFill>
        <p:spPr>
          <a:xfrm>
            <a:off x="6613404" y="1445677"/>
            <a:ext cx="4018200" cy="3107231"/>
          </a:xfrm>
          <a:prstGeom prst="rect">
            <a:avLst/>
          </a:prstGeom>
          <a:noFill/>
          <a:ln>
            <a:noFill/>
          </a:ln>
        </p:spPr>
      </p:pic>
      <p:sp>
        <p:nvSpPr>
          <p:cNvPr id="359" name="Google Shape;359;p19"/>
          <p:cNvSpPr/>
          <p:nvPr/>
        </p:nvSpPr>
        <p:spPr>
          <a:xfrm>
            <a:off x="1618898" y="4708757"/>
            <a:ext cx="8548684" cy="2005809"/>
          </a:xfrm>
          <a:prstGeom prst="cloud">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rPr b="1" lang="en-US" sz="2400">
                <a:solidFill>
                  <a:srgbClr val="3333CC"/>
                </a:solidFill>
                <a:latin typeface="Arial"/>
                <a:ea typeface="Arial"/>
                <a:cs typeface="Arial"/>
                <a:sym typeface="Arial"/>
              </a:rPr>
              <a:t>Nếu kẻ xấu lấy được ảnh của Mận trên Internet thì bạn ấy có thể gặp những rắc rối gì?</a:t>
            </a:r>
            <a:endParaRPr b="1" sz="2400">
              <a:solidFill>
                <a:srgbClr val="3333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0"/>
          <p:cNvSpPr/>
          <p:nvPr/>
        </p:nvSpPr>
        <p:spPr>
          <a:xfrm>
            <a:off x="4057737" y="320545"/>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00000"/>
                </a:solidFill>
                <a:latin typeface="Tahoma"/>
                <a:ea typeface="Tahoma"/>
                <a:cs typeface="Tahoma"/>
                <a:sym typeface="Tahoma"/>
              </a:rPr>
              <a:t>VẬN DỤNG</a:t>
            </a:r>
            <a:endParaRPr b="1" sz="3200">
              <a:solidFill>
                <a:srgbClr val="C00000"/>
              </a:solidFill>
              <a:latin typeface="Tahoma"/>
              <a:ea typeface="Tahoma"/>
              <a:cs typeface="Tahoma"/>
              <a:sym typeface="Tahoma"/>
            </a:endParaRPr>
          </a:p>
        </p:txBody>
      </p:sp>
      <p:pic>
        <p:nvPicPr>
          <p:cNvPr id="365" name="Google Shape;365;p20"/>
          <p:cNvPicPr preferRelativeResize="0"/>
          <p:nvPr/>
        </p:nvPicPr>
        <p:blipFill rotWithShape="1">
          <a:blip r:embed="rId3">
            <a:alphaModFix/>
          </a:blip>
          <a:srcRect b="0" l="0" r="0" t="0"/>
          <a:stretch/>
        </p:blipFill>
        <p:spPr>
          <a:xfrm>
            <a:off x="4694959" y="326765"/>
            <a:ext cx="723900" cy="695325"/>
          </a:xfrm>
          <a:prstGeom prst="rect">
            <a:avLst/>
          </a:prstGeom>
          <a:noFill/>
          <a:ln>
            <a:noFill/>
          </a:ln>
        </p:spPr>
      </p:pic>
      <p:sp>
        <p:nvSpPr>
          <p:cNvPr id="366" name="Google Shape;366;p20"/>
          <p:cNvSpPr/>
          <p:nvPr/>
        </p:nvSpPr>
        <p:spPr>
          <a:xfrm>
            <a:off x="1701170" y="2064120"/>
            <a:ext cx="9066353" cy="3408221"/>
          </a:xfrm>
          <a:prstGeom prst="cloud">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20000"/>
              </a:lnSpc>
              <a:spcBef>
                <a:spcPts val="0"/>
              </a:spcBef>
              <a:spcAft>
                <a:spcPts val="0"/>
              </a:spcAft>
              <a:buNone/>
            </a:pPr>
            <a:r>
              <a:rPr b="1" lang="en-US" sz="2800">
                <a:solidFill>
                  <a:srgbClr val="3333CC"/>
                </a:solidFill>
                <a:latin typeface="Arial"/>
                <a:ea typeface="Arial"/>
                <a:cs typeface="Arial"/>
                <a:sym typeface="Arial"/>
              </a:rPr>
              <a:t>Để bảo vệ các thông tin cá nhân, gia đình không bị rò rỉ, lọt ra ngoài theo em cần phải làm gì?</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1"/>
          <p:cNvSpPr/>
          <p:nvPr/>
        </p:nvSpPr>
        <p:spPr>
          <a:xfrm>
            <a:off x="4057737" y="320545"/>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00000"/>
                </a:solidFill>
                <a:latin typeface="Tahoma"/>
                <a:ea typeface="Tahoma"/>
                <a:cs typeface="Tahoma"/>
                <a:sym typeface="Tahoma"/>
              </a:rPr>
              <a:t>VẬN DỤNG</a:t>
            </a:r>
            <a:endParaRPr b="1" sz="3200">
              <a:solidFill>
                <a:srgbClr val="C00000"/>
              </a:solidFill>
              <a:latin typeface="Tahoma"/>
              <a:ea typeface="Tahoma"/>
              <a:cs typeface="Tahoma"/>
              <a:sym typeface="Tahoma"/>
            </a:endParaRPr>
          </a:p>
        </p:txBody>
      </p:sp>
      <p:pic>
        <p:nvPicPr>
          <p:cNvPr id="372" name="Google Shape;372;p21"/>
          <p:cNvPicPr preferRelativeResize="0"/>
          <p:nvPr/>
        </p:nvPicPr>
        <p:blipFill rotWithShape="1">
          <a:blip r:embed="rId3">
            <a:alphaModFix/>
          </a:blip>
          <a:srcRect b="0" l="0" r="0" t="0"/>
          <a:stretch/>
        </p:blipFill>
        <p:spPr>
          <a:xfrm>
            <a:off x="4694959" y="326765"/>
            <a:ext cx="723900" cy="695325"/>
          </a:xfrm>
          <a:prstGeom prst="rect">
            <a:avLst/>
          </a:prstGeom>
          <a:noFill/>
          <a:ln>
            <a:noFill/>
          </a:ln>
        </p:spPr>
      </p:pic>
      <p:sp>
        <p:nvSpPr>
          <p:cNvPr id="373" name="Google Shape;373;p21"/>
          <p:cNvSpPr/>
          <p:nvPr/>
        </p:nvSpPr>
        <p:spPr>
          <a:xfrm>
            <a:off x="2492460" y="2159655"/>
            <a:ext cx="7483773" cy="2862722"/>
          </a:xfrm>
          <a:prstGeom prst="cloud">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3333CC"/>
                </a:solidFill>
                <a:latin typeface="Arial"/>
                <a:ea typeface="Arial"/>
                <a:cs typeface="Arial"/>
                <a:sym typeface="Arial"/>
              </a:rPr>
              <a:t>Theo em mật khẩu máy tính có tác dụng gì?</a:t>
            </a:r>
            <a:endParaRPr b="1" sz="2800">
              <a:solidFill>
                <a:srgbClr val="3333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2"/>
          <p:cNvSpPr/>
          <p:nvPr/>
        </p:nvSpPr>
        <p:spPr>
          <a:xfrm>
            <a:off x="4502727" y="460627"/>
            <a:ext cx="3726873" cy="748145"/>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CỦNG CỐ, DẶN DÒ</a:t>
            </a:r>
            <a:endParaRPr b="1" sz="2800">
              <a:solidFill>
                <a:schemeClr val="lt1"/>
              </a:solidFill>
              <a:latin typeface="Arial"/>
              <a:ea typeface="Arial"/>
              <a:cs typeface="Arial"/>
              <a:sym typeface="Arial"/>
            </a:endParaRPr>
          </a:p>
        </p:txBody>
      </p:sp>
      <p:sp>
        <p:nvSpPr>
          <p:cNvPr id="379" name="Google Shape;379;p22"/>
          <p:cNvSpPr/>
          <p:nvPr/>
        </p:nvSpPr>
        <p:spPr>
          <a:xfrm>
            <a:off x="2001981" y="2050472"/>
            <a:ext cx="8402783" cy="3408221"/>
          </a:xfrm>
          <a:prstGeom prst="cloud">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30000"/>
              </a:lnSpc>
              <a:spcBef>
                <a:spcPts val="0"/>
              </a:spcBef>
              <a:spcAft>
                <a:spcPts val="0"/>
              </a:spcAft>
              <a:buNone/>
            </a:pPr>
            <a:r>
              <a:rPr b="1" lang="en-US" sz="2800">
                <a:solidFill>
                  <a:srgbClr val="3333CC"/>
                </a:solidFill>
                <a:latin typeface="Arial"/>
                <a:ea typeface="Arial"/>
                <a:cs typeface="Arial"/>
                <a:sym typeface="Arial"/>
              </a:rPr>
              <a:t>Qua bài học học hôm nay các em học được điều gì?</a:t>
            </a:r>
            <a:endParaRPr b="1" sz="2800">
              <a:solidFill>
                <a:srgbClr val="3333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3"/>
          <p:cNvSpPr/>
          <p:nvPr/>
        </p:nvSpPr>
        <p:spPr>
          <a:xfrm>
            <a:off x="1649774" y="2063243"/>
            <a:ext cx="9001112" cy="2888966"/>
          </a:xfrm>
          <a:prstGeom prst="horizontalScroll">
            <a:avLst>
              <a:gd fmla="val 12500" name="adj"/>
            </a:avLst>
          </a:prstGeom>
          <a:solidFill>
            <a:srgbClr val="3333FF"/>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rPr b="1" lang="en-US" sz="2600">
                <a:solidFill>
                  <a:schemeClr val="lt1"/>
                </a:solidFill>
                <a:latin typeface="Calibri"/>
                <a:ea typeface="Calibri"/>
                <a:cs typeface="Calibri"/>
                <a:sym typeface="Calibri"/>
              </a:rPr>
              <a:t>Thông tin cá nhân và gia đình có thể lưu trữ và trao đổi nhờ máy tính. Cần bảo vệ thông tin cá nhân và gia đình khi sử dụng máy tính hoặc trao đổi thông tin trên Internet.</a:t>
            </a:r>
            <a:endParaRPr b="1" sz="2600">
              <a:solidFill>
                <a:schemeClr val="lt1"/>
              </a:solidFill>
              <a:latin typeface="Arial"/>
              <a:ea typeface="Arial"/>
              <a:cs typeface="Arial"/>
              <a:sym typeface="Arial"/>
            </a:endParaRPr>
          </a:p>
        </p:txBody>
      </p:sp>
      <p:sp>
        <p:nvSpPr>
          <p:cNvPr id="385" name="Google Shape;385;p23"/>
          <p:cNvSpPr/>
          <p:nvPr/>
        </p:nvSpPr>
        <p:spPr>
          <a:xfrm>
            <a:off x="4502727" y="460627"/>
            <a:ext cx="3726873" cy="748145"/>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Arial"/>
                <a:ea typeface="Arial"/>
                <a:cs typeface="Arial"/>
                <a:sym typeface="Arial"/>
              </a:rPr>
              <a:t>GHI NHỚ</a:t>
            </a:r>
            <a:endParaRPr b="1" sz="28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24"/>
          <p:cNvPicPr preferRelativeResize="0"/>
          <p:nvPr/>
        </p:nvPicPr>
        <p:blipFill rotWithShape="1">
          <a:blip r:embed="rId3">
            <a:alphaModFix/>
          </a:blip>
          <a:srcRect b="0" l="0" r="0" t="0"/>
          <a:stretch/>
        </p:blipFill>
        <p:spPr>
          <a:xfrm>
            <a:off x="-404813" y="-223838"/>
            <a:ext cx="13001625" cy="7305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2"/>
          <p:cNvSpPr/>
          <p:nvPr/>
        </p:nvSpPr>
        <p:spPr>
          <a:xfrm>
            <a:off x="1721224" y="1156608"/>
            <a:ext cx="8431305" cy="4504604"/>
          </a:xfrm>
          <a:prstGeom prst="roundRect">
            <a:avLst>
              <a:gd fmla="val 16667"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2"/>
          <p:cNvSpPr txBox="1"/>
          <p:nvPr/>
        </p:nvSpPr>
        <p:spPr>
          <a:xfrm>
            <a:off x="1721223" y="2149656"/>
            <a:ext cx="8431305"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4000" u="none" cap="none" strike="noStrike">
                <a:solidFill>
                  <a:srgbClr val="FF0000"/>
                </a:solidFill>
                <a:latin typeface="Arial"/>
                <a:ea typeface="Arial"/>
                <a:cs typeface="Arial"/>
                <a:sym typeface="Arial"/>
              </a:rPr>
              <a:t>BÀI 16</a:t>
            </a:r>
            <a:endParaRPr b="1" i="0" sz="4000" u="none" cap="none" strike="noStrike">
              <a:solidFill>
                <a:srgbClr val="FF0000"/>
              </a:solidFill>
              <a:latin typeface="Arial"/>
              <a:ea typeface="Arial"/>
              <a:cs typeface="Arial"/>
              <a:sym typeface="Arial"/>
            </a:endParaRPr>
          </a:p>
          <a:p>
            <a:pPr indent="0" lvl="0" marL="0" marR="0" rtl="0" algn="ctr">
              <a:lnSpc>
                <a:spcPct val="120000"/>
              </a:lnSpc>
              <a:spcBef>
                <a:spcPts val="0"/>
              </a:spcBef>
              <a:spcAft>
                <a:spcPts val="0"/>
              </a:spcAft>
              <a:buNone/>
            </a:pPr>
            <a:r>
              <a:rPr b="1" i="0" lang="en-US" sz="4000" u="none" cap="none" strike="noStrike">
                <a:solidFill>
                  <a:srgbClr val="FF0000"/>
                </a:solidFill>
                <a:latin typeface="Calibri"/>
                <a:ea typeface="Calibri"/>
                <a:cs typeface="Calibri"/>
                <a:sym typeface="Calibri"/>
              </a:rPr>
              <a:t>THÔNG TIN CỦA EM VÀ GIA ĐÌNH TRONG MÔI TRƯỜNG SỐ</a:t>
            </a:r>
            <a:endParaRPr b="1" i="0" sz="4000" u="none" cap="none" strike="noStrike">
              <a:solidFill>
                <a:srgbClr val="FF0000"/>
              </a:solidFill>
              <a:latin typeface="Calibri"/>
              <a:ea typeface="Calibri"/>
              <a:cs typeface="Calibri"/>
              <a:sym typeface="Calibri"/>
            </a:endParaRPr>
          </a:p>
        </p:txBody>
      </p:sp>
      <p:pic>
        <p:nvPicPr>
          <p:cNvPr id="96" name="Google Shape;96;p2"/>
          <p:cNvPicPr preferRelativeResize="0"/>
          <p:nvPr/>
        </p:nvPicPr>
        <p:blipFill rotWithShape="1">
          <a:blip r:embed="rId4">
            <a:alphaModFix/>
          </a:blip>
          <a:srcRect b="0" l="0" r="0" t="0"/>
          <a:stretch/>
        </p:blipFill>
        <p:spPr>
          <a:xfrm>
            <a:off x="5047829" y="147703"/>
            <a:ext cx="1778094" cy="14793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3"/>
          <p:cNvGrpSpPr/>
          <p:nvPr/>
        </p:nvGrpSpPr>
        <p:grpSpPr>
          <a:xfrm>
            <a:off x="3865174" y="249383"/>
            <a:ext cx="4353220" cy="626201"/>
            <a:chOff x="3865174" y="249383"/>
            <a:chExt cx="4353220" cy="626201"/>
          </a:xfrm>
        </p:grpSpPr>
        <p:sp>
          <p:nvSpPr>
            <p:cNvPr id="102" name="Google Shape;102;p3"/>
            <p:cNvSpPr/>
            <p:nvPr/>
          </p:nvSpPr>
          <p:spPr>
            <a:xfrm>
              <a:off x="3865174" y="249383"/>
              <a:ext cx="4353220" cy="626201"/>
            </a:xfrm>
            <a:prstGeom prst="roundRect">
              <a:avLst>
                <a:gd fmla="val 16667" name="adj"/>
              </a:avLst>
            </a:prstGeom>
            <a:solidFill>
              <a:srgbClr val="FFFF0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41719C"/>
                  </a:solidFill>
                  <a:latin typeface="Tahoma"/>
                  <a:ea typeface="Tahoma"/>
                  <a:cs typeface="Tahoma"/>
                  <a:sym typeface="Tahoma"/>
                </a:rPr>
                <a:t>      </a:t>
              </a:r>
              <a:r>
                <a:rPr b="1" i="0" lang="en-US" sz="3200" u="none" cap="none" strike="noStrike">
                  <a:solidFill>
                    <a:srgbClr val="3333CC"/>
                  </a:solidFill>
                  <a:latin typeface="Tahoma"/>
                  <a:ea typeface="Tahoma"/>
                  <a:cs typeface="Tahoma"/>
                  <a:sym typeface="Tahoma"/>
                </a:rPr>
                <a:t>MỞ ĐẦU</a:t>
              </a:r>
              <a:endParaRPr b="1" i="0" sz="3200" u="none" cap="none" strike="noStrike">
                <a:solidFill>
                  <a:srgbClr val="3333CC"/>
                </a:solidFill>
                <a:latin typeface="Tahoma"/>
                <a:ea typeface="Tahoma"/>
                <a:cs typeface="Tahoma"/>
                <a:sym typeface="Tahoma"/>
              </a:endParaRPr>
            </a:p>
          </p:txBody>
        </p:sp>
        <p:pic>
          <p:nvPicPr>
            <p:cNvPr id="103" name="Google Shape;103;p3"/>
            <p:cNvPicPr preferRelativeResize="0"/>
            <p:nvPr/>
          </p:nvPicPr>
          <p:blipFill rotWithShape="1">
            <a:blip r:embed="rId3">
              <a:alphaModFix/>
            </a:blip>
            <a:srcRect b="0" l="0" r="0" t="0"/>
            <a:stretch/>
          </p:blipFill>
          <p:spPr>
            <a:xfrm>
              <a:off x="4728621" y="249783"/>
              <a:ext cx="633088" cy="600897"/>
            </a:xfrm>
            <a:prstGeom prst="rect">
              <a:avLst/>
            </a:prstGeom>
            <a:noFill/>
            <a:ln>
              <a:noFill/>
            </a:ln>
          </p:spPr>
        </p:pic>
      </p:grpSp>
      <p:grpSp>
        <p:nvGrpSpPr>
          <p:cNvPr id="104" name="Google Shape;104;p3"/>
          <p:cNvGrpSpPr/>
          <p:nvPr/>
        </p:nvGrpSpPr>
        <p:grpSpPr>
          <a:xfrm>
            <a:off x="7143914" y="2317375"/>
            <a:ext cx="3949908" cy="3685155"/>
            <a:chOff x="5967768" y="1486599"/>
            <a:chExt cx="4914900" cy="4600575"/>
          </a:xfrm>
        </p:grpSpPr>
        <p:pic>
          <p:nvPicPr>
            <p:cNvPr id="105" name="Google Shape;105;p3"/>
            <p:cNvPicPr preferRelativeResize="0"/>
            <p:nvPr/>
          </p:nvPicPr>
          <p:blipFill rotWithShape="1">
            <a:blip r:embed="rId4">
              <a:alphaModFix/>
            </a:blip>
            <a:srcRect b="0" l="0" r="0" t="0"/>
            <a:stretch/>
          </p:blipFill>
          <p:spPr>
            <a:xfrm>
              <a:off x="5967768" y="1486599"/>
              <a:ext cx="4914900" cy="4600575"/>
            </a:xfrm>
            <a:prstGeom prst="rect">
              <a:avLst/>
            </a:prstGeom>
            <a:noFill/>
            <a:ln>
              <a:noFill/>
            </a:ln>
          </p:spPr>
        </p:pic>
        <p:pic>
          <p:nvPicPr>
            <p:cNvPr id="106" name="Google Shape;106;p3"/>
            <p:cNvPicPr preferRelativeResize="0"/>
            <p:nvPr/>
          </p:nvPicPr>
          <p:blipFill rotWithShape="1">
            <a:blip r:embed="rId5">
              <a:alphaModFix/>
            </a:blip>
            <a:srcRect b="0" l="0" r="0" t="0"/>
            <a:stretch/>
          </p:blipFill>
          <p:spPr>
            <a:xfrm>
              <a:off x="7621259" y="3619501"/>
              <a:ext cx="534264" cy="205486"/>
            </a:xfrm>
            <a:prstGeom prst="rect">
              <a:avLst/>
            </a:prstGeom>
            <a:noFill/>
            <a:ln>
              <a:noFill/>
            </a:ln>
          </p:spPr>
        </p:pic>
      </p:grpSp>
      <p:sp>
        <p:nvSpPr>
          <p:cNvPr id="107" name="Google Shape;107;p3"/>
          <p:cNvSpPr/>
          <p:nvPr/>
        </p:nvSpPr>
        <p:spPr>
          <a:xfrm>
            <a:off x="5765895" y="3936959"/>
            <a:ext cx="2504681" cy="793376"/>
          </a:xfrm>
          <a:prstGeom prst="wedgeEllipseCallout">
            <a:avLst>
              <a:gd fmla="val 65968" name="adj1"/>
              <a:gd fmla="val 77667" name="adj2"/>
            </a:avLst>
          </a:prstGeom>
          <a:solidFill>
            <a:srgbClr val="CC00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Chúc bạn sinh nhật vui vẻ!</a:t>
            </a:r>
            <a:endParaRPr b="1" i="0" sz="1800" u="none" cap="none" strike="noStrike">
              <a:solidFill>
                <a:schemeClr val="lt1"/>
              </a:solidFill>
              <a:latin typeface="Arial"/>
              <a:ea typeface="Arial"/>
              <a:cs typeface="Arial"/>
              <a:sym typeface="Arial"/>
            </a:endParaRPr>
          </a:p>
        </p:txBody>
      </p:sp>
      <p:sp>
        <p:nvSpPr>
          <p:cNvPr id="108" name="Google Shape;108;p3"/>
          <p:cNvSpPr/>
          <p:nvPr/>
        </p:nvSpPr>
        <p:spPr>
          <a:xfrm>
            <a:off x="7601115" y="1150046"/>
            <a:ext cx="3842331" cy="1434036"/>
          </a:xfrm>
          <a:prstGeom prst="cloudCallout">
            <a:avLst>
              <a:gd fmla="val -15462" name="adj1"/>
              <a:gd fmla="val 89706" name="adj2"/>
            </a:avLst>
          </a:prstGeom>
          <a:solidFill>
            <a:srgbClr val="CC0066"/>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Số lạ.Sao họ biết số điện thoại và ngày sinh của mình nhỉ?</a:t>
            </a:r>
            <a:endParaRPr b="1" i="0" sz="1800" u="none" cap="none" strike="noStrike">
              <a:solidFill>
                <a:schemeClr val="lt1"/>
              </a:solidFill>
              <a:latin typeface="Arial"/>
              <a:ea typeface="Arial"/>
              <a:cs typeface="Arial"/>
              <a:sym typeface="Arial"/>
            </a:endParaRPr>
          </a:p>
        </p:txBody>
      </p:sp>
      <p:sp>
        <p:nvSpPr>
          <p:cNvPr id="109" name="Google Shape;109;p3"/>
          <p:cNvSpPr/>
          <p:nvPr/>
        </p:nvSpPr>
        <p:spPr>
          <a:xfrm>
            <a:off x="1116106" y="1721224"/>
            <a:ext cx="4613627" cy="4383740"/>
          </a:xfrm>
          <a:prstGeom prst="roundRect">
            <a:avLst>
              <a:gd fmla="val 16667" name="adj"/>
            </a:avLst>
          </a:prstGeom>
          <a:solidFill>
            <a:srgbClr val="0070C0"/>
          </a:solidFill>
          <a:ln cap="flat" cmpd="sng" w="28575">
            <a:solidFill>
              <a:schemeClr val="lt1"/>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just">
              <a:lnSpc>
                <a:spcPct val="120000"/>
              </a:lnSpc>
              <a:spcBef>
                <a:spcPts val="0"/>
              </a:spcBef>
              <a:spcAft>
                <a:spcPts val="0"/>
              </a:spcAft>
              <a:buNone/>
            </a:pPr>
            <a:r>
              <a:rPr b="0" i="0" lang="en-US" sz="2400" u="none" cap="none" strike="noStrike">
                <a:solidFill>
                  <a:schemeClr val="lt1"/>
                </a:solidFill>
                <a:latin typeface="Arial"/>
                <a:ea typeface="Arial"/>
                <a:cs typeface="Arial"/>
                <a:sym typeface="Arial"/>
              </a:rPr>
              <a:t>Bác Tư thấy tin nhắn chúc mừng sinh nhật từ số điện thoại lạ. Bác không hiểu vì sao họ biết số điện thoại và ngày sinh của mình. Vì hay tìm thông tin trên Internet, nên có thể thông tin cá nhân của bác bị rò rỉ từ máy tính. </a:t>
            </a:r>
            <a:endParaRPr b="0" i="0" sz="2400" u="none" cap="none" strike="noStrike">
              <a:solidFill>
                <a:schemeClr val="lt1"/>
              </a:solidFill>
              <a:latin typeface="Arial"/>
              <a:ea typeface="Arial"/>
              <a:cs typeface="Arial"/>
              <a:sym typeface="Arial"/>
            </a:endParaRPr>
          </a:p>
        </p:txBody>
      </p:sp>
      <p:sp>
        <p:nvSpPr>
          <p:cNvPr id="110" name="Google Shape;110;p3"/>
          <p:cNvSpPr/>
          <p:nvPr/>
        </p:nvSpPr>
        <p:spPr>
          <a:xfrm>
            <a:off x="2097741" y="1510804"/>
            <a:ext cx="2519051" cy="497541"/>
          </a:xfrm>
          <a:prstGeom prst="ellipse">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200" u="none" cap="none" strike="noStrike">
                <a:solidFill>
                  <a:schemeClr val="lt1"/>
                </a:solidFill>
                <a:latin typeface="Arial"/>
                <a:ea typeface="Arial"/>
                <a:cs typeface="Arial"/>
                <a:sym typeface="Arial"/>
              </a:rPr>
              <a:t>Tình huống</a:t>
            </a:r>
            <a:endParaRPr b="1" i="0" sz="22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grpSp>
        <p:nvGrpSpPr>
          <p:cNvPr id="115" name="Google Shape;115;p4"/>
          <p:cNvGrpSpPr/>
          <p:nvPr/>
        </p:nvGrpSpPr>
        <p:grpSpPr>
          <a:xfrm>
            <a:off x="1292713" y="1230249"/>
            <a:ext cx="10253307" cy="553998"/>
            <a:chOff x="689904" y="1379897"/>
            <a:chExt cx="10253307" cy="553998"/>
          </a:xfrm>
        </p:grpSpPr>
        <p:grpSp>
          <p:nvGrpSpPr>
            <p:cNvPr id="116" name="Google Shape;116;p4"/>
            <p:cNvGrpSpPr/>
            <p:nvPr/>
          </p:nvGrpSpPr>
          <p:grpSpPr>
            <a:xfrm>
              <a:off x="689904" y="1379897"/>
              <a:ext cx="429926" cy="553998"/>
              <a:chOff x="1082666" y="1379837"/>
              <a:chExt cx="429926" cy="553998"/>
            </a:xfrm>
          </p:grpSpPr>
          <p:sp>
            <p:nvSpPr>
              <p:cNvPr id="117" name="Google Shape;117;p4"/>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8" name="Google Shape;118;p4"/>
              <p:cNvSpPr txBox="1"/>
              <p:nvPr/>
            </p:nvSpPr>
            <p:spPr>
              <a:xfrm>
                <a:off x="1082666"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000" u="none" cap="none" strike="noStrike">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119" name="Google Shape;119;p4"/>
            <p:cNvSpPr txBox="1"/>
            <p:nvPr/>
          </p:nvSpPr>
          <p:spPr>
            <a:xfrm>
              <a:off x="1100452" y="1445277"/>
              <a:ext cx="98427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333CC"/>
                  </a:solidFill>
                  <a:latin typeface="Calibri"/>
                  <a:ea typeface="Calibri"/>
                  <a:cs typeface="Calibri"/>
                  <a:sym typeface="Calibri"/>
                </a:rPr>
                <a:t>Thông tin cá nhân, gia đình được lưu trữ và trao đổi nhờ máy tính</a:t>
              </a:r>
              <a:endParaRPr b="1" sz="2400">
                <a:solidFill>
                  <a:srgbClr val="3333CC"/>
                </a:solidFill>
                <a:latin typeface="Arial"/>
                <a:ea typeface="Arial"/>
                <a:cs typeface="Arial"/>
                <a:sym typeface="Arial"/>
              </a:endParaRPr>
            </a:p>
          </p:txBody>
        </p:sp>
      </p:grpSp>
      <p:grpSp>
        <p:nvGrpSpPr>
          <p:cNvPr id="120" name="Google Shape;120;p4"/>
          <p:cNvGrpSpPr/>
          <p:nvPr/>
        </p:nvGrpSpPr>
        <p:grpSpPr>
          <a:xfrm>
            <a:off x="4057737" y="320545"/>
            <a:ext cx="4353220" cy="701545"/>
            <a:chOff x="4168573" y="1295284"/>
            <a:chExt cx="4353220" cy="701545"/>
          </a:xfrm>
        </p:grpSpPr>
        <p:sp>
          <p:nvSpPr>
            <p:cNvPr id="121" name="Google Shape;121;p4"/>
            <p:cNvSpPr/>
            <p:nvPr/>
          </p:nvSpPr>
          <p:spPr>
            <a:xfrm>
              <a:off x="4168573" y="1295284"/>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66"/>
                  </a:solidFill>
                  <a:latin typeface="Tahoma"/>
                  <a:ea typeface="Tahoma"/>
                  <a:cs typeface="Tahoma"/>
                  <a:sym typeface="Tahoma"/>
                </a:rPr>
                <a:t>KHÁM PHÁ</a:t>
              </a:r>
              <a:endParaRPr b="1" sz="3200">
                <a:solidFill>
                  <a:srgbClr val="CC0066"/>
                </a:solidFill>
                <a:latin typeface="Tahoma"/>
                <a:ea typeface="Tahoma"/>
                <a:cs typeface="Tahoma"/>
                <a:sym typeface="Tahoma"/>
              </a:endParaRPr>
            </a:p>
          </p:txBody>
        </p:sp>
        <p:pic>
          <p:nvPicPr>
            <p:cNvPr id="122" name="Google Shape;122;p4"/>
            <p:cNvPicPr preferRelativeResize="0"/>
            <p:nvPr/>
          </p:nvPicPr>
          <p:blipFill rotWithShape="1">
            <a:blip r:embed="rId3">
              <a:alphaModFix/>
            </a:blip>
            <a:srcRect b="0" l="0" r="0" t="0"/>
            <a:stretch/>
          </p:blipFill>
          <p:spPr>
            <a:xfrm>
              <a:off x="4764400" y="1309140"/>
              <a:ext cx="722412" cy="665379"/>
            </a:xfrm>
            <a:prstGeom prst="rect">
              <a:avLst/>
            </a:prstGeom>
            <a:noFill/>
            <a:ln>
              <a:noFill/>
            </a:ln>
          </p:spPr>
        </p:pic>
      </p:grpSp>
      <p:sp>
        <p:nvSpPr>
          <p:cNvPr id="123" name="Google Shape;123;p4"/>
          <p:cNvSpPr/>
          <p:nvPr/>
        </p:nvSpPr>
        <p:spPr>
          <a:xfrm>
            <a:off x="1507676" y="1886567"/>
            <a:ext cx="4794902" cy="92845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3333CC"/>
              </a:buClr>
              <a:buSzPts val="2300"/>
              <a:buFont typeface="Arial"/>
              <a:buAutoNum type="alphaLcPeriod"/>
            </a:pPr>
            <a:r>
              <a:rPr b="1" lang="en-US" sz="2300">
                <a:solidFill>
                  <a:srgbClr val="3333CC"/>
                </a:solidFill>
                <a:latin typeface="Arial"/>
                <a:ea typeface="Arial"/>
                <a:cs typeface="Arial"/>
                <a:sym typeface="Arial"/>
              </a:rPr>
              <a:t>Thông tin cá nhân và gia đình</a:t>
            </a:r>
            <a:endParaRPr b="1" sz="2300">
              <a:solidFill>
                <a:srgbClr val="3333CC"/>
              </a:solidFill>
              <a:latin typeface="Arial"/>
              <a:ea typeface="Arial"/>
              <a:cs typeface="Arial"/>
              <a:sym typeface="Arial"/>
            </a:endParaRPr>
          </a:p>
          <a:p>
            <a:pPr indent="-342900" lvl="0" marL="342900" marR="0" rtl="0" algn="l">
              <a:spcBef>
                <a:spcPts val="1000"/>
              </a:spcBef>
              <a:spcAft>
                <a:spcPts val="0"/>
              </a:spcAft>
              <a:buClr>
                <a:srgbClr val="FF0000"/>
              </a:buClr>
              <a:buSzPts val="2300"/>
              <a:buFont typeface="Noto Sans Symbols"/>
              <a:buChar char="❖"/>
            </a:pPr>
            <a:r>
              <a:rPr b="1" lang="en-US" sz="2300">
                <a:solidFill>
                  <a:srgbClr val="3333CC"/>
                </a:solidFill>
                <a:latin typeface="Arial"/>
                <a:ea typeface="Arial"/>
                <a:cs typeface="Arial"/>
                <a:sym typeface="Arial"/>
              </a:rPr>
              <a:t> Thông tin cá nhân:</a:t>
            </a:r>
            <a:endParaRPr b="1" sz="2300">
              <a:solidFill>
                <a:srgbClr val="3333CC"/>
              </a:solidFill>
              <a:latin typeface="Arial"/>
              <a:ea typeface="Arial"/>
              <a:cs typeface="Arial"/>
              <a:sym typeface="Arial"/>
            </a:endParaRPr>
          </a:p>
        </p:txBody>
      </p:sp>
      <p:pic>
        <p:nvPicPr>
          <p:cNvPr id="124" name="Google Shape;124;p4"/>
          <p:cNvPicPr preferRelativeResize="0"/>
          <p:nvPr/>
        </p:nvPicPr>
        <p:blipFill rotWithShape="1">
          <a:blip r:embed="rId4">
            <a:alphaModFix/>
          </a:blip>
          <a:srcRect b="0" l="0" r="0" t="0"/>
          <a:stretch/>
        </p:blipFill>
        <p:spPr>
          <a:xfrm>
            <a:off x="6302575" y="1886575"/>
            <a:ext cx="5442964" cy="3929550"/>
          </a:xfrm>
          <a:prstGeom prst="rect">
            <a:avLst/>
          </a:prstGeom>
          <a:noFill/>
          <a:ln>
            <a:noFill/>
          </a:ln>
        </p:spPr>
      </p:pic>
      <p:sp>
        <p:nvSpPr>
          <p:cNvPr id="125" name="Google Shape;125;p4"/>
          <p:cNvSpPr/>
          <p:nvPr/>
        </p:nvSpPr>
        <p:spPr>
          <a:xfrm>
            <a:off x="2002886" y="3346092"/>
            <a:ext cx="3832193" cy="1327479"/>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2300">
                <a:solidFill>
                  <a:srgbClr val="3333CC"/>
                </a:solidFill>
                <a:latin typeface="Arial"/>
                <a:ea typeface="Arial"/>
                <a:cs typeface="Arial"/>
                <a:sym typeface="Arial"/>
              </a:rPr>
              <a:t>Em cùng bạn quan sát hình 16.1 và cho biết đâu là thông tin cá nhân?</a:t>
            </a:r>
            <a:endParaRPr/>
          </a:p>
        </p:txBody>
      </p:sp>
      <p:sp>
        <p:nvSpPr>
          <p:cNvPr id="126" name="Google Shape;126;p4"/>
          <p:cNvSpPr/>
          <p:nvPr/>
        </p:nvSpPr>
        <p:spPr>
          <a:xfrm>
            <a:off x="7505088" y="5691565"/>
            <a:ext cx="2734513"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2000">
                <a:solidFill>
                  <a:schemeClr val="dk1"/>
                </a:solidFill>
                <a:latin typeface="Arial"/>
                <a:ea typeface="Arial"/>
                <a:cs typeface="Arial"/>
                <a:sym typeface="Arial"/>
              </a:rPr>
              <a:t>Hình 16.1. Nhãn sách</a:t>
            </a:r>
            <a:endParaRPr sz="2000">
              <a:solidFill>
                <a:schemeClr val="dk1"/>
              </a:solidFill>
              <a:latin typeface="Arial"/>
              <a:ea typeface="Arial"/>
              <a:cs typeface="Arial"/>
              <a:sym typeface="Arial"/>
            </a:endParaRPr>
          </a:p>
        </p:txBody>
      </p:sp>
      <p:sp>
        <p:nvSpPr>
          <p:cNvPr id="127" name="Google Shape;127;p4"/>
          <p:cNvSpPr/>
          <p:nvPr/>
        </p:nvSpPr>
        <p:spPr>
          <a:xfrm>
            <a:off x="1878191" y="3262963"/>
            <a:ext cx="4079260" cy="1572274"/>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5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5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p:nvPr/>
        </p:nvSpPr>
        <p:spPr>
          <a:xfrm>
            <a:off x="1722639" y="3424491"/>
            <a:ext cx="9153179" cy="80021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600">
                <a:solidFill>
                  <a:srgbClr val="3333CC"/>
                </a:solidFill>
              </a:rPr>
              <a:t>Em hãy trao đổi với bạn và cho biết đâu là thông tin cá nhân của em trong các thông tin dưới dây:</a:t>
            </a:r>
            <a:endParaRPr b="1" sz="2600">
              <a:solidFill>
                <a:srgbClr val="3333CC"/>
              </a:solidFill>
            </a:endParaRPr>
          </a:p>
        </p:txBody>
      </p:sp>
      <p:grpSp>
        <p:nvGrpSpPr>
          <p:cNvPr id="133" name="Google Shape;133;p5"/>
          <p:cNvGrpSpPr/>
          <p:nvPr/>
        </p:nvGrpSpPr>
        <p:grpSpPr>
          <a:xfrm>
            <a:off x="1292713" y="1230249"/>
            <a:ext cx="10253307" cy="553998"/>
            <a:chOff x="689904" y="1379897"/>
            <a:chExt cx="10253307" cy="553998"/>
          </a:xfrm>
        </p:grpSpPr>
        <p:grpSp>
          <p:nvGrpSpPr>
            <p:cNvPr id="134" name="Google Shape;134;p5"/>
            <p:cNvGrpSpPr/>
            <p:nvPr/>
          </p:nvGrpSpPr>
          <p:grpSpPr>
            <a:xfrm>
              <a:off x="689904" y="1379897"/>
              <a:ext cx="429926" cy="553998"/>
              <a:chOff x="1082666" y="1379837"/>
              <a:chExt cx="429926" cy="553998"/>
            </a:xfrm>
          </p:grpSpPr>
          <p:sp>
            <p:nvSpPr>
              <p:cNvPr id="135" name="Google Shape;135;p5"/>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5"/>
              <p:cNvSpPr txBox="1"/>
              <p:nvPr/>
            </p:nvSpPr>
            <p:spPr>
              <a:xfrm>
                <a:off x="1082666"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137" name="Google Shape;137;p5"/>
            <p:cNvSpPr txBox="1"/>
            <p:nvPr/>
          </p:nvSpPr>
          <p:spPr>
            <a:xfrm>
              <a:off x="1100452" y="1445277"/>
              <a:ext cx="98427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333CC"/>
                  </a:solidFill>
                  <a:latin typeface="Calibri"/>
                  <a:ea typeface="Calibri"/>
                  <a:cs typeface="Calibri"/>
                  <a:sym typeface="Calibri"/>
                </a:rPr>
                <a:t>Thông tin cá nhân, gia đình được lưu trữ và trao đổi nhờ máy tính</a:t>
              </a:r>
              <a:endParaRPr b="1" sz="2400">
                <a:solidFill>
                  <a:srgbClr val="3333CC"/>
                </a:solidFill>
                <a:latin typeface="Arial"/>
                <a:ea typeface="Arial"/>
                <a:cs typeface="Arial"/>
                <a:sym typeface="Arial"/>
              </a:endParaRPr>
            </a:p>
          </p:txBody>
        </p:sp>
      </p:grpSp>
      <p:grpSp>
        <p:nvGrpSpPr>
          <p:cNvPr id="138" name="Google Shape;138;p5"/>
          <p:cNvGrpSpPr/>
          <p:nvPr/>
        </p:nvGrpSpPr>
        <p:grpSpPr>
          <a:xfrm>
            <a:off x="4057737" y="320545"/>
            <a:ext cx="4353220" cy="701545"/>
            <a:chOff x="4168573" y="1295284"/>
            <a:chExt cx="4353220" cy="701545"/>
          </a:xfrm>
        </p:grpSpPr>
        <p:sp>
          <p:nvSpPr>
            <p:cNvPr id="139" name="Google Shape;139;p5"/>
            <p:cNvSpPr/>
            <p:nvPr/>
          </p:nvSpPr>
          <p:spPr>
            <a:xfrm>
              <a:off x="4168573" y="1295284"/>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66"/>
                  </a:solidFill>
                  <a:latin typeface="Tahoma"/>
                  <a:ea typeface="Tahoma"/>
                  <a:cs typeface="Tahoma"/>
                  <a:sym typeface="Tahoma"/>
                </a:rPr>
                <a:t>KHÁM PHÁ</a:t>
              </a:r>
              <a:endParaRPr b="1" sz="3200">
                <a:solidFill>
                  <a:srgbClr val="CC0066"/>
                </a:solidFill>
                <a:latin typeface="Tahoma"/>
                <a:ea typeface="Tahoma"/>
                <a:cs typeface="Tahoma"/>
                <a:sym typeface="Tahoma"/>
              </a:endParaRPr>
            </a:p>
          </p:txBody>
        </p:sp>
        <p:pic>
          <p:nvPicPr>
            <p:cNvPr id="140" name="Google Shape;140;p5"/>
            <p:cNvPicPr preferRelativeResize="0"/>
            <p:nvPr/>
          </p:nvPicPr>
          <p:blipFill rotWithShape="1">
            <a:blip r:embed="rId3">
              <a:alphaModFix/>
            </a:blip>
            <a:srcRect b="0" l="0" r="0" t="0"/>
            <a:stretch/>
          </p:blipFill>
          <p:spPr>
            <a:xfrm>
              <a:off x="4764400" y="1309140"/>
              <a:ext cx="722412" cy="665379"/>
            </a:xfrm>
            <a:prstGeom prst="rect">
              <a:avLst/>
            </a:prstGeom>
            <a:noFill/>
            <a:ln>
              <a:noFill/>
            </a:ln>
          </p:spPr>
        </p:pic>
      </p:grpSp>
      <p:sp>
        <p:nvSpPr>
          <p:cNvPr id="141" name="Google Shape;141;p5"/>
          <p:cNvSpPr/>
          <p:nvPr/>
        </p:nvSpPr>
        <p:spPr>
          <a:xfrm>
            <a:off x="1507676" y="1886567"/>
            <a:ext cx="4794902" cy="92845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3333CC"/>
              </a:buClr>
              <a:buSzPts val="2300"/>
              <a:buFont typeface="Arial"/>
              <a:buAutoNum type="alphaLcPeriod"/>
            </a:pPr>
            <a:r>
              <a:rPr b="1" lang="en-US" sz="2300">
                <a:solidFill>
                  <a:srgbClr val="3333CC"/>
                </a:solidFill>
                <a:latin typeface="Arial"/>
                <a:ea typeface="Arial"/>
                <a:cs typeface="Arial"/>
                <a:sym typeface="Arial"/>
              </a:rPr>
              <a:t>Thông tin cá nhân và gia đình</a:t>
            </a:r>
            <a:endParaRPr b="1" sz="2300">
              <a:solidFill>
                <a:srgbClr val="3333CC"/>
              </a:solidFill>
              <a:latin typeface="Arial"/>
              <a:ea typeface="Arial"/>
              <a:cs typeface="Arial"/>
              <a:sym typeface="Arial"/>
            </a:endParaRPr>
          </a:p>
          <a:p>
            <a:pPr indent="-342900" lvl="0" marL="342900" marR="0" rtl="0" algn="l">
              <a:spcBef>
                <a:spcPts val="1000"/>
              </a:spcBef>
              <a:spcAft>
                <a:spcPts val="0"/>
              </a:spcAft>
              <a:buClr>
                <a:srgbClr val="FF0000"/>
              </a:buClr>
              <a:buSzPts val="2300"/>
              <a:buFont typeface="Noto Sans Symbols"/>
              <a:buChar char="❖"/>
            </a:pPr>
            <a:r>
              <a:rPr b="1" lang="en-US" sz="2300">
                <a:solidFill>
                  <a:srgbClr val="3333CC"/>
                </a:solidFill>
                <a:latin typeface="Arial"/>
                <a:ea typeface="Arial"/>
                <a:cs typeface="Arial"/>
                <a:sym typeface="Arial"/>
              </a:rPr>
              <a:t> Thông tin cá nhân:</a:t>
            </a:r>
            <a:endParaRPr b="1" sz="2300">
              <a:solidFill>
                <a:srgbClr val="3333CC"/>
              </a:solidFill>
              <a:latin typeface="Arial"/>
              <a:ea typeface="Arial"/>
              <a:cs typeface="Arial"/>
              <a:sym typeface="Arial"/>
            </a:endParaRPr>
          </a:p>
        </p:txBody>
      </p:sp>
      <p:pic>
        <p:nvPicPr>
          <p:cNvPr id="142" name="Google Shape;142;p5"/>
          <p:cNvPicPr preferRelativeResize="0"/>
          <p:nvPr/>
        </p:nvPicPr>
        <p:blipFill rotWithShape="1">
          <a:blip r:embed="rId4">
            <a:alphaModFix/>
          </a:blip>
          <a:srcRect b="0" l="0" r="0" t="0"/>
          <a:stretch/>
        </p:blipFill>
        <p:spPr>
          <a:xfrm>
            <a:off x="1037061" y="4509874"/>
            <a:ext cx="10764625" cy="1336475"/>
          </a:xfrm>
          <a:prstGeom prst="rect">
            <a:avLst/>
          </a:prstGeom>
          <a:noFill/>
          <a:ln>
            <a:noFill/>
          </a:ln>
        </p:spPr>
      </p:pic>
      <p:sp>
        <p:nvSpPr>
          <p:cNvPr id="143" name="Google Shape;143;p5"/>
          <p:cNvSpPr/>
          <p:nvPr/>
        </p:nvSpPr>
        <p:spPr>
          <a:xfrm>
            <a:off x="987138" y="3112200"/>
            <a:ext cx="10624200" cy="2963100"/>
          </a:xfrm>
          <a:prstGeom prst="roundRect">
            <a:avLst>
              <a:gd fmla="val 16667" name="adj"/>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900">
              <a:solidFill>
                <a:schemeClr val="lt1"/>
              </a:solidFill>
              <a:latin typeface="Calibri"/>
              <a:ea typeface="Calibri"/>
              <a:cs typeface="Calibri"/>
              <a:sym typeface="Calibri"/>
            </a:endParaRPr>
          </a:p>
        </p:txBody>
      </p:sp>
      <p:sp>
        <p:nvSpPr>
          <p:cNvPr id="144" name="Google Shape;144;p5"/>
          <p:cNvSpPr/>
          <p:nvPr/>
        </p:nvSpPr>
        <p:spPr>
          <a:xfrm>
            <a:off x="1143825" y="4586075"/>
            <a:ext cx="447300" cy="428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5" name="Google Shape;145;p5"/>
          <p:cNvSpPr/>
          <p:nvPr/>
        </p:nvSpPr>
        <p:spPr>
          <a:xfrm>
            <a:off x="4921500" y="4662275"/>
            <a:ext cx="447300" cy="428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6" name="Google Shape;146;p5"/>
          <p:cNvSpPr/>
          <p:nvPr/>
        </p:nvSpPr>
        <p:spPr>
          <a:xfrm>
            <a:off x="9148125" y="4662275"/>
            <a:ext cx="447300" cy="428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7" name="Google Shape;147;p5"/>
          <p:cNvSpPr/>
          <p:nvPr/>
        </p:nvSpPr>
        <p:spPr>
          <a:xfrm>
            <a:off x="9148125" y="5248100"/>
            <a:ext cx="447300" cy="428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6"/>
          <p:cNvGrpSpPr/>
          <p:nvPr/>
        </p:nvGrpSpPr>
        <p:grpSpPr>
          <a:xfrm>
            <a:off x="1292713" y="1230249"/>
            <a:ext cx="10253307" cy="553998"/>
            <a:chOff x="689904" y="1379897"/>
            <a:chExt cx="10253307" cy="553998"/>
          </a:xfrm>
        </p:grpSpPr>
        <p:grpSp>
          <p:nvGrpSpPr>
            <p:cNvPr id="153" name="Google Shape;153;p6"/>
            <p:cNvGrpSpPr/>
            <p:nvPr/>
          </p:nvGrpSpPr>
          <p:grpSpPr>
            <a:xfrm>
              <a:off x="689904" y="1379897"/>
              <a:ext cx="429926" cy="553998"/>
              <a:chOff x="1082666" y="1379837"/>
              <a:chExt cx="429926" cy="553998"/>
            </a:xfrm>
          </p:grpSpPr>
          <p:sp>
            <p:nvSpPr>
              <p:cNvPr id="154" name="Google Shape;154;p6"/>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6"/>
              <p:cNvSpPr txBox="1"/>
              <p:nvPr/>
            </p:nvSpPr>
            <p:spPr>
              <a:xfrm>
                <a:off x="1082666"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156" name="Google Shape;156;p6"/>
            <p:cNvSpPr txBox="1"/>
            <p:nvPr/>
          </p:nvSpPr>
          <p:spPr>
            <a:xfrm>
              <a:off x="1100452" y="1445277"/>
              <a:ext cx="98427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333CC"/>
                  </a:solidFill>
                  <a:latin typeface="Calibri"/>
                  <a:ea typeface="Calibri"/>
                  <a:cs typeface="Calibri"/>
                  <a:sym typeface="Calibri"/>
                </a:rPr>
                <a:t>Thông tin cá nhân, gia đình được lưu trữ và trao đổi nhờ máy tính</a:t>
              </a:r>
              <a:endParaRPr b="1" sz="2400">
                <a:solidFill>
                  <a:srgbClr val="3333CC"/>
                </a:solidFill>
                <a:latin typeface="Arial"/>
                <a:ea typeface="Arial"/>
                <a:cs typeface="Arial"/>
                <a:sym typeface="Arial"/>
              </a:endParaRPr>
            </a:p>
          </p:txBody>
        </p:sp>
      </p:grpSp>
      <p:grpSp>
        <p:nvGrpSpPr>
          <p:cNvPr id="157" name="Google Shape;157;p6"/>
          <p:cNvGrpSpPr/>
          <p:nvPr/>
        </p:nvGrpSpPr>
        <p:grpSpPr>
          <a:xfrm>
            <a:off x="4057737" y="320545"/>
            <a:ext cx="4353220" cy="701545"/>
            <a:chOff x="4168573" y="1295284"/>
            <a:chExt cx="4353220" cy="701545"/>
          </a:xfrm>
        </p:grpSpPr>
        <p:sp>
          <p:nvSpPr>
            <p:cNvPr id="158" name="Google Shape;158;p6"/>
            <p:cNvSpPr/>
            <p:nvPr/>
          </p:nvSpPr>
          <p:spPr>
            <a:xfrm>
              <a:off x="4168573" y="1295284"/>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66"/>
                  </a:solidFill>
                  <a:latin typeface="Tahoma"/>
                  <a:ea typeface="Tahoma"/>
                  <a:cs typeface="Tahoma"/>
                  <a:sym typeface="Tahoma"/>
                </a:rPr>
                <a:t>KHÁM PHÁ</a:t>
              </a:r>
              <a:endParaRPr b="1" sz="3200">
                <a:solidFill>
                  <a:srgbClr val="CC0066"/>
                </a:solidFill>
                <a:latin typeface="Tahoma"/>
                <a:ea typeface="Tahoma"/>
                <a:cs typeface="Tahoma"/>
                <a:sym typeface="Tahoma"/>
              </a:endParaRPr>
            </a:p>
          </p:txBody>
        </p:sp>
        <p:pic>
          <p:nvPicPr>
            <p:cNvPr id="159" name="Google Shape;159;p6"/>
            <p:cNvPicPr preferRelativeResize="0"/>
            <p:nvPr/>
          </p:nvPicPr>
          <p:blipFill rotWithShape="1">
            <a:blip r:embed="rId3">
              <a:alphaModFix/>
            </a:blip>
            <a:srcRect b="0" l="0" r="0" t="0"/>
            <a:stretch/>
          </p:blipFill>
          <p:spPr>
            <a:xfrm>
              <a:off x="4764400" y="1309140"/>
              <a:ext cx="722412" cy="665379"/>
            </a:xfrm>
            <a:prstGeom prst="rect">
              <a:avLst/>
            </a:prstGeom>
            <a:noFill/>
            <a:ln>
              <a:noFill/>
            </a:ln>
          </p:spPr>
        </p:pic>
      </p:grpSp>
      <p:sp>
        <p:nvSpPr>
          <p:cNvPr id="160" name="Google Shape;160;p6"/>
          <p:cNvSpPr/>
          <p:nvPr/>
        </p:nvSpPr>
        <p:spPr>
          <a:xfrm>
            <a:off x="1507676" y="1886567"/>
            <a:ext cx="4794902" cy="92845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3333CC"/>
              </a:buClr>
              <a:buSzPts val="2300"/>
              <a:buFont typeface="Arial"/>
              <a:buAutoNum type="alphaLcPeriod"/>
            </a:pPr>
            <a:r>
              <a:rPr b="1" lang="en-US" sz="2300">
                <a:solidFill>
                  <a:srgbClr val="3333CC"/>
                </a:solidFill>
                <a:latin typeface="Arial"/>
                <a:ea typeface="Arial"/>
                <a:cs typeface="Arial"/>
                <a:sym typeface="Arial"/>
              </a:rPr>
              <a:t>Thông tin cá nhân và gia đình</a:t>
            </a:r>
            <a:endParaRPr b="1" sz="2300">
              <a:solidFill>
                <a:srgbClr val="3333CC"/>
              </a:solidFill>
              <a:latin typeface="Arial"/>
              <a:ea typeface="Arial"/>
              <a:cs typeface="Arial"/>
              <a:sym typeface="Arial"/>
            </a:endParaRPr>
          </a:p>
          <a:p>
            <a:pPr indent="-342900" lvl="0" marL="342900" marR="0" rtl="0" algn="l">
              <a:spcBef>
                <a:spcPts val="1000"/>
              </a:spcBef>
              <a:spcAft>
                <a:spcPts val="0"/>
              </a:spcAft>
              <a:buClr>
                <a:srgbClr val="FF0000"/>
              </a:buClr>
              <a:buSzPts val="2300"/>
              <a:buFont typeface="Noto Sans Symbols"/>
              <a:buChar char="❖"/>
            </a:pPr>
            <a:r>
              <a:rPr b="1" lang="en-US" sz="2300">
                <a:solidFill>
                  <a:srgbClr val="3333CC"/>
                </a:solidFill>
                <a:latin typeface="Arial"/>
                <a:ea typeface="Arial"/>
                <a:cs typeface="Arial"/>
                <a:sym typeface="Arial"/>
              </a:rPr>
              <a:t> Thông tin cá nhân:</a:t>
            </a:r>
            <a:endParaRPr b="1" sz="2300">
              <a:solidFill>
                <a:srgbClr val="3333CC"/>
              </a:solidFill>
              <a:latin typeface="Arial"/>
              <a:ea typeface="Arial"/>
              <a:cs typeface="Arial"/>
              <a:sym typeface="Arial"/>
            </a:endParaRPr>
          </a:p>
        </p:txBody>
      </p:sp>
      <p:sp>
        <p:nvSpPr>
          <p:cNvPr id="161" name="Google Shape;161;p6"/>
          <p:cNvSpPr/>
          <p:nvPr/>
        </p:nvSpPr>
        <p:spPr>
          <a:xfrm>
            <a:off x="1156944" y="3140212"/>
            <a:ext cx="6348348" cy="2272104"/>
          </a:xfrm>
          <a:prstGeom prst="cloud">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900">
                <a:solidFill>
                  <a:srgbClr val="3333CC"/>
                </a:solidFill>
                <a:latin typeface="Arial"/>
                <a:ea typeface="Arial"/>
                <a:cs typeface="Arial"/>
                <a:sym typeface="Arial"/>
              </a:rPr>
              <a:t>Em hãy cho biết thêm một số thông tin cá nhân của em?</a:t>
            </a:r>
            <a:endParaRPr sz="2900">
              <a:solidFill>
                <a:srgbClr val="3333CC"/>
              </a:solidFill>
              <a:latin typeface="Arial"/>
              <a:ea typeface="Arial"/>
              <a:cs typeface="Arial"/>
              <a:sym typeface="Arial"/>
            </a:endParaRPr>
          </a:p>
        </p:txBody>
      </p:sp>
      <p:pic>
        <p:nvPicPr>
          <p:cNvPr id="162" name="Google Shape;162;p6"/>
          <p:cNvPicPr preferRelativeResize="0"/>
          <p:nvPr/>
        </p:nvPicPr>
        <p:blipFill rotWithShape="1">
          <a:blip r:embed="rId4">
            <a:alphaModFix/>
          </a:blip>
          <a:srcRect b="0" l="0" r="0" t="0"/>
          <a:stretch/>
        </p:blipFill>
        <p:spPr>
          <a:xfrm>
            <a:off x="7473650" y="1908866"/>
            <a:ext cx="4413550" cy="3732059"/>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7"/>
          <p:cNvGrpSpPr/>
          <p:nvPr/>
        </p:nvGrpSpPr>
        <p:grpSpPr>
          <a:xfrm>
            <a:off x="1292713" y="1230249"/>
            <a:ext cx="10253307" cy="553998"/>
            <a:chOff x="689904" y="1379897"/>
            <a:chExt cx="10253307" cy="553998"/>
          </a:xfrm>
        </p:grpSpPr>
        <p:grpSp>
          <p:nvGrpSpPr>
            <p:cNvPr id="168" name="Google Shape;168;p7"/>
            <p:cNvGrpSpPr/>
            <p:nvPr/>
          </p:nvGrpSpPr>
          <p:grpSpPr>
            <a:xfrm>
              <a:off x="689904" y="1379897"/>
              <a:ext cx="429926" cy="553998"/>
              <a:chOff x="1082666" y="1379837"/>
              <a:chExt cx="429926" cy="553998"/>
            </a:xfrm>
          </p:grpSpPr>
          <p:sp>
            <p:nvSpPr>
              <p:cNvPr id="169" name="Google Shape;169;p7"/>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7"/>
              <p:cNvSpPr txBox="1"/>
              <p:nvPr/>
            </p:nvSpPr>
            <p:spPr>
              <a:xfrm>
                <a:off x="1082666"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171" name="Google Shape;171;p7"/>
            <p:cNvSpPr txBox="1"/>
            <p:nvPr/>
          </p:nvSpPr>
          <p:spPr>
            <a:xfrm>
              <a:off x="1100452" y="1445277"/>
              <a:ext cx="98427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333CC"/>
                  </a:solidFill>
                  <a:latin typeface="Calibri"/>
                  <a:ea typeface="Calibri"/>
                  <a:cs typeface="Calibri"/>
                  <a:sym typeface="Calibri"/>
                </a:rPr>
                <a:t>Thông tin cá nhân, gia đình được lưu trữ và trao đổi nhờ máy tính</a:t>
              </a:r>
              <a:endParaRPr b="1" sz="2400">
                <a:solidFill>
                  <a:srgbClr val="3333CC"/>
                </a:solidFill>
                <a:latin typeface="Arial"/>
                <a:ea typeface="Arial"/>
                <a:cs typeface="Arial"/>
                <a:sym typeface="Arial"/>
              </a:endParaRPr>
            </a:p>
          </p:txBody>
        </p:sp>
      </p:grpSp>
      <p:grpSp>
        <p:nvGrpSpPr>
          <p:cNvPr id="172" name="Google Shape;172;p7"/>
          <p:cNvGrpSpPr/>
          <p:nvPr/>
        </p:nvGrpSpPr>
        <p:grpSpPr>
          <a:xfrm>
            <a:off x="4057737" y="320545"/>
            <a:ext cx="4353220" cy="701545"/>
            <a:chOff x="4168573" y="1295284"/>
            <a:chExt cx="4353220" cy="701545"/>
          </a:xfrm>
        </p:grpSpPr>
        <p:sp>
          <p:nvSpPr>
            <p:cNvPr id="173" name="Google Shape;173;p7"/>
            <p:cNvSpPr/>
            <p:nvPr/>
          </p:nvSpPr>
          <p:spPr>
            <a:xfrm>
              <a:off x="4168573" y="1295284"/>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66"/>
                  </a:solidFill>
                  <a:latin typeface="Tahoma"/>
                  <a:ea typeface="Tahoma"/>
                  <a:cs typeface="Tahoma"/>
                  <a:sym typeface="Tahoma"/>
                </a:rPr>
                <a:t>KHÁM PHÁ</a:t>
              </a:r>
              <a:endParaRPr b="1" sz="3200">
                <a:solidFill>
                  <a:srgbClr val="CC0066"/>
                </a:solidFill>
                <a:latin typeface="Tahoma"/>
                <a:ea typeface="Tahoma"/>
                <a:cs typeface="Tahoma"/>
                <a:sym typeface="Tahoma"/>
              </a:endParaRPr>
            </a:p>
          </p:txBody>
        </p:sp>
        <p:pic>
          <p:nvPicPr>
            <p:cNvPr id="174" name="Google Shape;174;p7"/>
            <p:cNvPicPr preferRelativeResize="0"/>
            <p:nvPr/>
          </p:nvPicPr>
          <p:blipFill rotWithShape="1">
            <a:blip r:embed="rId3">
              <a:alphaModFix/>
            </a:blip>
            <a:srcRect b="0" l="0" r="0" t="0"/>
            <a:stretch/>
          </p:blipFill>
          <p:spPr>
            <a:xfrm>
              <a:off x="4764400" y="1309140"/>
              <a:ext cx="722412" cy="665379"/>
            </a:xfrm>
            <a:prstGeom prst="rect">
              <a:avLst/>
            </a:prstGeom>
            <a:noFill/>
            <a:ln>
              <a:noFill/>
            </a:ln>
          </p:spPr>
        </p:pic>
      </p:grpSp>
      <p:sp>
        <p:nvSpPr>
          <p:cNvPr id="175" name="Google Shape;175;p7"/>
          <p:cNvSpPr/>
          <p:nvPr/>
        </p:nvSpPr>
        <p:spPr>
          <a:xfrm>
            <a:off x="1507676" y="1886567"/>
            <a:ext cx="4794902" cy="92845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3333CC"/>
              </a:buClr>
              <a:buSzPts val="2300"/>
              <a:buFont typeface="Arial"/>
              <a:buAutoNum type="alphaLcPeriod"/>
            </a:pPr>
            <a:r>
              <a:rPr b="1" lang="en-US" sz="2300">
                <a:solidFill>
                  <a:srgbClr val="3333CC"/>
                </a:solidFill>
                <a:latin typeface="Arial"/>
                <a:ea typeface="Arial"/>
                <a:cs typeface="Arial"/>
                <a:sym typeface="Arial"/>
              </a:rPr>
              <a:t>Thông tin cá nhân và gia đình</a:t>
            </a:r>
            <a:endParaRPr b="1" sz="2300">
              <a:solidFill>
                <a:srgbClr val="3333CC"/>
              </a:solidFill>
              <a:latin typeface="Arial"/>
              <a:ea typeface="Arial"/>
              <a:cs typeface="Arial"/>
              <a:sym typeface="Arial"/>
            </a:endParaRPr>
          </a:p>
          <a:p>
            <a:pPr indent="-342900" lvl="0" marL="342900" marR="0" rtl="0" algn="l">
              <a:spcBef>
                <a:spcPts val="1000"/>
              </a:spcBef>
              <a:spcAft>
                <a:spcPts val="0"/>
              </a:spcAft>
              <a:buClr>
                <a:srgbClr val="FF0000"/>
              </a:buClr>
              <a:buSzPts val="2300"/>
              <a:buFont typeface="Noto Sans Symbols"/>
              <a:buChar char="❖"/>
            </a:pPr>
            <a:r>
              <a:rPr b="1" lang="en-US" sz="2300">
                <a:solidFill>
                  <a:srgbClr val="3333CC"/>
                </a:solidFill>
                <a:latin typeface="Arial"/>
                <a:ea typeface="Arial"/>
                <a:cs typeface="Arial"/>
                <a:sym typeface="Arial"/>
              </a:rPr>
              <a:t> Thông tin gia đình:</a:t>
            </a:r>
            <a:endParaRPr b="1" sz="2300">
              <a:solidFill>
                <a:srgbClr val="3333CC"/>
              </a:solidFill>
              <a:latin typeface="Arial"/>
              <a:ea typeface="Arial"/>
              <a:cs typeface="Arial"/>
              <a:sym typeface="Arial"/>
            </a:endParaRPr>
          </a:p>
        </p:txBody>
      </p:sp>
      <p:sp>
        <p:nvSpPr>
          <p:cNvPr id="176" name="Google Shape;176;p7"/>
          <p:cNvSpPr/>
          <p:nvPr/>
        </p:nvSpPr>
        <p:spPr>
          <a:xfrm>
            <a:off x="3015524" y="2917350"/>
            <a:ext cx="7476600" cy="3358800"/>
          </a:xfrm>
          <a:prstGeom prst="roundRect">
            <a:avLst>
              <a:gd fmla="val 16667" name="adj"/>
            </a:avLst>
          </a:prstGeom>
          <a:solidFill>
            <a:schemeClr val="lt1"/>
          </a:solidFill>
          <a:ln cap="flat" cmpd="sng" w="28575">
            <a:solidFill>
              <a:srgbClr val="FF0000"/>
            </a:solidFill>
            <a:prstDash val="solid"/>
            <a:miter lim="800000"/>
            <a:headEnd len="sm" w="sm" type="none"/>
            <a:tailEnd len="sm" w="sm" type="none"/>
          </a:ln>
        </p:spPr>
        <p:txBody>
          <a:bodyPr anchorCtr="0" anchor="b" bIns="45700" lIns="91425" spcFirstLastPara="1" rIns="91425" wrap="square" tIns="45700">
            <a:noAutofit/>
          </a:bodyPr>
          <a:lstStyle/>
          <a:p>
            <a:pPr indent="0" lvl="0" marL="0" marR="0" rtl="0" algn="ctr">
              <a:lnSpc>
                <a:spcPct val="120000"/>
              </a:lnSpc>
              <a:spcBef>
                <a:spcPts val="0"/>
              </a:spcBef>
              <a:spcAft>
                <a:spcPts val="0"/>
              </a:spcAft>
              <a:buNone/>
            </a:pPr>
            <a:r>
              <a:rPr lang="en-US" sz="2400">
                <a:solidFill>
                  <a:srgbClr val="FF0000"/>
                </a:solidFill>
                <a:latin typeface="Arial"/>
                <a:ea typeface="Arial"/>
                <a:cs typeface="Arial"/>
                <a:sym typeface="Arial"/>
              </a:rPr>
              <a:t>Phiếu học tập</a:t>
            </a:r>
            <a:endParaRPr sz="2400">
              <a:solidFill>
                <a:srgbClr val="FF0000"/>
              </a:solidFill>
              <a:latin typeface="Arial"/>
              <a:ea typeface="Arial"/>
              <a:cs typeface="Arial"/>
              <a:sym typeface="Arial"/>
            </a:endParaRPr>
          </a:p>
          <a:p>
            <a:pPr indent="0" lvl="0" marL="0" marR="0" rtl="0" algn="ctr">
              <a:lnSpc>
                <a:spcPct val="120000"/>
              </a:lnSpc>
              <a:spcBef>
                <a:spcPts val="1800"/>
              </a:spcBef>
              <a:spcAft>
                <a:spcPts val="0"/>
              </a:spcAft>
              <a:buNone/>
            </a:pPr>
            <a:r>
              <a:rPr lang="en-US" sz="2400">
                <a:solidFill>
                  <a:srgbClr val="3333CC"/>
                </a:solidFill>
                <a:latin typeface="Arial"/>
                <a:ea typeface="Arial"/>
                <a:cs typeface="Arial"/>
                <a:sym typeface="Arial"/>
              </a:rPr>
              <a:t>Em hãy nêu một số thông tin về gia đình em?</a:t>
            </a:r>
            <a:endParaRPr/>
          </a:p>
          <a:p>
            <a:pPr indent="0" lvl="0" marL="0" marR="0" rtl="0" algn="just">
              <a:spcBef>
                <a:spcPts val="600"/>
              </a:spcBef>
              <a:spcAft>
                <a:spcPts val="0"/>
              </a:spcAft>
              <a:buNone/>
            </a:pPr>
            <a:r>
              <a:rPr lang="en-US" sz="2400">
                <a:solidFill>
                  <a:srgbClr val="3333CC"/>
                </a:solidFill>
                <a:latin typeface="Arial"/>
                <a:ea typeface="Arial"/>
                <a:cs typeface="Arial"/>
                <a:sym typeface="Arial"/>
              </a:rPr>
              <a:t>………………………………………………………………………………………………………………………………………………………………………………………………………………………………………………………………………………………</a:t>
            </a:r>
            <a:endParaRPr sz="2400">
              <a:solidFill>
                <a:srgbClr val="3333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grpSp>
        <p:nvGrpSpPr>
          <p:cNvPr id="181" name="Google Shape;181;p8"/>
          <p:cNvGrpSpPr/>
          <p:nvPr/>
        </p:nvGrpSpPr>
        <p:grpSpPr>
          <a:xfrm>
            <a:off x="1292713" y="1230249"/>
            <a:ext cx="10253307" cy="553998"/>
            <a:chOff x="689904" y="1379897"/>
            <a:chExt cx="10253307" cy="553998"/>
          </a:xfrm>
        </p:grpSpPr>
        <p:grpSp>
          <p:nvGrpSpPr>
            <p:cNvPr id="182" name="Google Shape;182;p8"/>
            <p:cNvGrpSpPr/>
            <p:nvPr/>
          </p:nvGrpSpPr>
          <p:grpSpPr>
            <a:xfrm>
              <a:off x="689904" y="1379897"/>
              <a:ext cx="429926" cy="553998"/>
              <a:chOff x="1082666" y="1379837"/>
              <a:chExt cx="429926" cy="553998"/>
            </a:xfrm>
          </p:grpSpPr>
          <p:sp>
            <p:nvSpPr>
              <p:cNvPr id="183" name="Google Shape;183;p8"/>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8"/>
              <p:cNvSpPr txBox="1"/>
              <p:nvPr/>
            </p:nvSpPr>
            <p:spPr>
              <a:xfrm>
                <a:off x="1082666"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185" name="Google Shape;185;p8"/>
            <p:cNvSpPr txBox="1"/>
            <p:nvPr/>
          </p:nvSpPr>
          <p:spPr>
            <a:xfrm>
              <a:off x="1100452" y="1445277"/>
              <a:ext cx="984275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3333CC"/>
                  </a:solidFill>
                  <a:latin typeface="Calibri"/>
                  <a:ea typeface="Calibri"/>
                  <a:cs typeface="Calibri"/>
                  <a:sym typeface="Calibri"/>
                </a:rPr>
                <a:t>Thông tin cá nhân, gia đình được lưu trữ và trao đổi nhờ máy tính</a:t>
              </a:r>
              <a:endParaRPr b="1" sz="2400">
                <a:solidFill>
                  <a:srgbClr val="3333CC"/>
                </a:solidFill>
                <a:latin typeface="Arial"/>
                <a:ea typeface="Arial"/>
                <a:cs typeface="Arial"/>
                <a:sym typeface="Arial"/>
              </a:endParaRPr>
            </a:p>
          </p:txBody>
        </p:sp>
      </p:grpSp>
      <p:grpSp>
        <p:nvGrpSpPr>
          <p:cNvPr id="186" name="Google Shape;186;p8"/>
          <p:cNvGrpSpPr/>
          <p:nvPr/>
        </p:nvGrpSpPr>
        <p:grpSpPr>
          <a:xfrm>
            <a:off x="4057737" y="320545"/>
            <a:ext cx="4353220" cy="701545"/>
            <a:chOff x="4168573" y="1295284"/>
            <a:chExt cx="4353220" cy="701545"/>
          </a:xfrm>
        </p:grpSpPr>
        <p:sp>
          <p:nvSpPr>
            <p:cNvPr id="187" name="Google Shape;187;p8"/>
            <p:cNvSpPr/>
            <p:nvPr/>
          </p:nvSpPr>
          <p:spPr>
            <a:xfrm>
              <a:off x="4168573" y="1295284"/>
              <a:ext cx="4353220" cy="701545"/>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C0066"/>
                  </a:solidFill>
                  <a:latin typeface="Tahoma"/>
                  <a:ea typeface="Tahoma"/>
                  <a:cs typeface="Tahoma"/>
                  <a:sym typeface="Tahoma"/>
                </a:rPr>
                <a:t>KHÁM PHÁ</a:t>
              </a:r>
              <a:endParaRPr b="1" sz="3200">
                <a:solidFill>
                  <a:srgbClr val="CC0066"/>
                </a:solidFill>
                <a:latin typeface="Tahoma"/>
                <a:ea typeface="Tahoma"/>
                <a:cs typeface="Tahoma"/>
                <a:sym typeface="Tahoma"/>
              </a:endParaRPr>
            </a:p>
          </p:txBody>
        </p:sp>
        <p:pic>
          <p:nvPicPr>
            <p:cNvPr id="188" name="Google Shape;188;p8"/>
            <p:cNvPicPr preferRelativeResize="0"/>
            <p:nvPr/>
          </p:nvPicPr>
          <p:blipFill rotWithShape="1">
            <a:blip r:embed="rId3">
              <a:alphaModFix/>
            </a:blip>
            <a:srcRect b="0" l="0" r="0" t="0"/>
            <a:stretch/>
          </p:blipFill>
          <p:spPr>
            <a:xfrm>
              <a:off x="4764400" y="1309140"/>
              <a:ext cx="722412" cy="665379"/>
            </a:xfrm>
            <a:prstGeom prst="rect">
              <a:avLst/>
            </a:prstGeom>
            <a:noFill/>
            <a:ln>
              <a:noFill/>
            </a:ln>
          </p:spPr>
        </p:pic>
      </p:grpSp>
      <p:sp>
        <p:nvSpPr>
          <p:cNvPr id="189" name="Google Shape;189;p8"/>
          <p:cNvSpPr/>
          <p:nvPr/>
        </p:nvSpPr>
        <p:spPr>
          <a:xfrm>
            <a:off x="1507676" y="1886567"/>
            <a:ext cx="6526146" cy="4462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00">
                <a:solidFill>
                  <a:srgbClr val="3333CC"/>
                </a:solidFill>
                <a:latin typeface="Calibri"/>
                <a:ea typeface="Calibri"/>
                <a:cs typeface="Calibri"/>
                <a:sym typeface="Calibri"/>
              </a:rPr>
              <a:t>b.  Lưu trữ và trao đổi thông tin nhờ máy tính</a:t>
            </a:r>
            <a:endParaRPr b="1" sz="2300">
              <a:solidFill>
                <a:srgbClr val="3333CC"/>
              </a:solidFill>
              <a:latin typeface="Arial"/>
              <a:ea typeface="Arial"/>
              <a:cs typeface="Arial"/>
              <a:sym typeface="Arial"/>
            </a:endParaRPr>
          </a:p>
        </p:txBody>
      </p:sp>
      <p:sp>
        <p:nvSpPr>
          <p:cNvPr id="190" name="Google Shape;190;p8"/>
          <p:cNvSpPr/>
          <p:nvPr/>
        </p:nvSpPr>
        <p:spPr>
          <a:xfrm>
            <a:off x="1845245" y="2579500"/>
            <a:ext cx="5553082" cy="3490186"/>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20000"/>
              </a:lnSpc>
              <a:spcBef>
                <a:spcPts val="0"/>
              </a:spcBef>
              <a:spcAft>
                <a:spcPts val="0"/>
              </a:spcAft>
              <a:buClr>
                <a:srgbClr val="FF0000"/>
              </a:buClr>
              <a:buSzPts val="2300"/>
              <a:buFont typeface="Arial"/>
              <a:buChar char="•"/>
            </a:pPr>
            <a:r>
              <a:rPr lang="en-US" sz="2300">
                <a:solidFill>
                  <a:srgbClr val="3333CC"/>
                </a:solidFill>
                <a:latin typeface="Arial"/>
                <a:ea typeface="Arial"/>
                <a:cs typeface="Arial"/>
                <a:sym typeface="Arial"/>
              </a:rPr>
              <a:t>Cô giáo lớp bạn Nam đưa cho mỗi bạn tờ khai mang về để bố mẹ điền: họ tên học sinh; họ tên, số điện thoại của bố, mẹ; địa chỉ nhà.</a:t>
            </a:r>
            <a:endParaRPr sz="2300">
              <a:solidFill>
                <a:srgbClr val="3333CC"/>
              </a:solidFill>
              <a:latin typeface="Arial"/>
              <a:ea typeface="Arial"/>
              <a:cs typeface="Arial"/>
              <a:sym typeface="Arial"/>
            </a:endParaRPr>
          </a:p>
          <a:p>
            <a:pPr indent="-342900" lvl="0" marL="342900" marR="0" rtl="0" algn="just">
              <a:lnSpc>
                <a:spcPct val="120000"/>
              </a:lnSpc>
              <a:spcBef>
                <a:spcPts val="0"/>
              </a:spcBef>
              <a:spcAft>
                <a:spcPts val="0"/>
              </a:spcAft>
              <a:buClr>
                <a:srgbClr val="FF0000"/>
              </a:buClr>
              <a:buSzPts val="2300"/>
              <a:buFont typeface="Arial"/>
              <a:buChar char="•"/>
            </a:pPr>
            <a:r>
              <a:rPr lang="en-US" sz="2300">
                <a:solidFill>
                  <a:srgbClr val="3333CC"/>
                </a:solidFill>
                <a:latin typeface="Arial"/>
                <a:ea typeface="Arial"/>
                <a:cs typeface="Arial"/>
                <a:sym typeface="Arial"/>
              </a:rPr>
              <a:t>Cô thu các tờ khai rồi nhập thông tin và lưu vào máy tính.</a:t>
            </a:r>
            <a:endParaRPr sz="2300">
              <a:solidFill>
                <a:srgbClr val="3333CC"/>
              </a:solidFill>
              <a:latin typeface="Arial"/>
              <a:ea typeface="Arial"/>
              <a:cs typeface="Arial"/>
              <a:sym typeface="Arial"/>
            </a:endParaRPr>
          </a:p>
          <a:p>
            <a:pPr indent="-342900" lvl="0" marL="342900" marR="0" rtl="0" algn="just">
              <a:lnSpc>
                <a:spcPct val="120000"/>
              </a:lnSpc>
              <a:spcBef>
                <a:spcPts val="0"/>
              </a:spcBef>
              <a:spcAft>
                <a:spcPts val="0"/>
              </a:spcAft>
              <a:buClr>
                <a:srgbClr val="FF0000"/>
              </a:buClr>
              <a:buSzPts val="2300"/>
              <a:buFont typeface="Arial"/>
              <a:buChar char="•"/>
            </a:pPr>
            <a:r>
              <a:rPr lang="en-US" sz="2300">
                <a:solidFill>
                  <a:srgbClr val="3333CC"/>
                </a:solidFill>
                <a:latin typeface="Arial"/>
                <a:ea typeface="Arial"/>
                <a:cs typeface="Arial"/>
                <a:sym typeface="Arial"/>
              </a:rPr>
              <a:t>Cô gửi các thông tin này tới trung tâm máy tính của nhà trường.</a:t>
            </a:r>
            <a:endParaRPr sz="2300">
              <a:solidFill>
                <a:srgbClr val="3333CC"/>
              </a:solidFill>
              <a:latin typeface="Arial"/>
              <a:ea typeface="Arial"/>
              <a:cs typeface="Arial"/>
              <a:sym typeface="Arial"/>
            </a:endParaRPr>
          </a:p>
        </p:txBody>
      </p:sp>
      <p:sp>
        <p:nvSpPr>
          <p:cNvPr id="191" name="Google Shape;191;p8"/>
          <p:cNvSpPr/>
          <p:nvPr/>
        </p:nvSpPr>
        <p:spPr>
          <a:xfrm>
            <a:off x="1672467" y="2471982"/>
            <a:ext cx="5864406" cy="3680834"/>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nvGrpSpPr>
          <p:cNvPr id="192" name="Google Shape;192;p8"/>
          <p:cNvGrpSpPr/>
          <p:nvPr/>
        </p:nvGrpSpPr>
        <p:grpSpPr>
          <a:xfrm>
            <a:off x="7770584" y="2770910"/>
            <a:ext cx="3548575" cy="2987394"/>
            <a:chOff x="8144661" y="3092128"/>
            <a:chExt cx="3140275" cy="2666175"/>
          </a:xfrm>
        </p:grpSpPr>
        <p:grpSp>
          <p:nvGrpSpPr>
            <p:cNvPr id="193" name="Google Shape;193;p8"/>
            <p:cNvGrpSpPr/>
            <p:nvPr/>
          </p:nvGrpSpPr>
          <p:grpSpPr>
            <a:xfrm>
              <a:off x="8144661" y="3092128"/>
              <a:ext cx="3140275" cy="2666175"/>
              <a:chOff x="8178889" y="2579500"/>
              <a:chExt cx="3140275" cy="2666175"/>
            </a:xfrm>
          </p:grpSpPr>
          <p:pic>
            <p:nvPicPr>
              <p:cNvPr id="194" name="Google Shape;194;p8"/>
              <p:cNvPicPr preferRelativeResize="0"/>
              <p:nvPr/>
            </p:nvPicPr>
            <p:blipFill rotWithShape="1">
              <a:blip r:embed="rId4">
                <a:alphaModFix/>
              </a:blip>
              <a:srcRect b="0" l="0" r="0" t="0"/>
              <a:stretch/>
            </p:blipFill>
            <p:spPr>
              <a:xfrm>
                <a:off x="8178889" y="3770063"/>
                <a:ext cx="1602093" cy="1475612"/>
              </a:xfrm>
              <a:prstGeom prst="rect">
                <a:avLst/>
              </a:prstGeom>
              <a:noFill/>
              <a:ln>
                <a:noFill/>
              </a:ln>
            </p:spPr>
          </p:pic>
          <p:pic>
            <p:nvPicPr>
              <p:cNvPr id="195" name="Google Shape;195;p8"/>
              <p:cNvPicPr preferRelativeResize="0"/>
              <p:nvPr/>
            </p:nvPicPr>
            <p:blipFill rotWithShape="1">
              <a:blip r:embed="rId5">
                <a:alphaModFix/>
              </a:blip>
              <a:srcRect b="0" l="0" r="0" t="0"/>
              <a:stretch/>
            </p:blipFill>
            <p:spPr>
              <a:xfrm>
                <a:off x="9936845" y="2871047"/>
                <a:ext cx="1382319" cy="2294061"/>
              </a:xfrm>
              <a:prstGeom prst="rect">
                <a:avLst/>
              </a:prstGeom>
              <a:noFill/>
              <a:ln>
                <a:noFill/>
              </a:ln>
            </p:spPr>
          </p:pic>
          <p:sp>
            <p:nvSpPr>
              <p:cNvPr id="196" name="Google Shape;196;p8"/>
              <p:cNvSpPr/>
              <p:nvPr/>
            </p:nvSpPr>
            <p:spPr>
              <a:xfrm rot="1754018">
                <a:off x="9464627" y="3610737"/>
                <a:ext cx="598881" cy="401782"/>
              </a:xfrm>
              <a:prstGeom prst="rect">
                <a:avLst/>
              </a:prstGeom>
              <a:solidFill>
                <a:srgbClr val="F2F2F2"/>
              </a:solidFill>
              <a:ln cap="flat" cmpd="sng" w="12700">
                <a:solidFill>
                  <a:srgbClr val="F2F2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8"/>
              <p:cNvSpPr/>
              <p:nvPr/>
            </p:nvSpPr>
            <p:spPr>
              <a:xfrm>
                <a:off x="8243454" y="2579500"/>
                <a:ext cx="3034146" cy="2585608"/>
              </a:xfrm>
              <a:prstGeom prst="rect">
                <a:avLst/>
              </a:prstGeom>
              <a:noFill/>
              <a:ln cap="flat" cmpd="sng" w="9525">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8"/>
            <p:cNvSpPr txBox="1"/>
            <p:nvPr/>
          </p:nvSpPr>
          <p:spPr>
            <a:xfrm rot="-4004085">
              <a:off x="9280865" y="4096271"/>
              <a:ext cx="61862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chemeClr val="dk1"/>
                  </a:solidFill>
                  <a:latin typeface="Arial"/>
                  <a:ea typeface="Arial"/>
                  <a:cs typeface="Arial"/>
                  <a:sym typeface="Arial"/>
                </a:rPr>
                <a:t>Tờ khai</a:t>
              </a:r>
              <a:endParaRPr sz="800">
                <a:solidFill>
                  <a:schemeClr val="dk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500"/>
                                        <p:tgtEl>
                                          <p:spTgt spid="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Effect filter="fade" transition="in">
                                      <p:cBhvr>
                                        <p:cTn dur="500"/>
                                        <p:tgtEl>
                                          <p:spTgt spid="1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Effect filter="fade" transition="in">
                                      <p:cBhvr>
                                        <p:cTn dur="500"/>
                                        <p:tgtEl>
                                          <p:spTgt spid="19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2022-01-27T15:18:21Z</dcterms:created>
  <dc:creator>Admin</dc:creator>
</cp:coreProperties>
</file>