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12" r:id="rId2"/>
    <p:sldId id="279" r:id="rId3"/>
    <p:sldId id="306" r:id="rId4"/>
    <p:sldId id="307" r:id="rId5"/>
    <p:sldId id="308" r:id="rId6"/>
    <p:sldId id="309" r:id="rId7"/>
    <p:sldId id="310" r:id="rId8"/>
    <p:sldId id="311" r:id="rId9"/>
    <p:sldId id="300" r:id="rId10"/>
    <p:sldId id="257" r:id="rId11"/>
    <p:sldId id="301" r:id="rId12"/>
    <p:sldId id="280" r:id="rId13"/>
    <p:sldId id="258" r:id="rId14"/>
    <p:sldId id="296" r:id="rId15"/>
    <p:sldId id="302" r:id="rId16"/>
    <p:sldId id="297" r:id="rId17"/>
    <p:sldId id="298" r:id="rId18"/>
    <p:sldId id="299" r:id="rId19"/>
    <p:sldId id="285" r:id="rId20"/>
    <p:sldId id="265" r:id="rId21"/>
    <p:sldId id="303" r:id="rId22"/>
    <p:sldId id="304" r:id="rId23"/>
    <p:sldId id="256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3333FF"/>
    <a:srgbClr val="CC0066"/>
    <a:srgbClr val="CC00CC"/>
    <a:srgbClr val="FF00FF"/>
    <a:srgbClr val="FFCCFF"/>
    <a:srgbClr val="9900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7" d="100"/>
          <a:sy n="77" d="100"/>
        </p:scale>
        <p:origin x="-378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2E7AA-9695-48AB-84AB-6336B3A907DA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EFB45-B05B-4C37-9C81-4F105D310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49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7f6d2a42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7f6d2a422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27f6d2a422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5.xml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wav"/><Relationship Id="rId11" Type="http://schemas.openxmlformats.org/officeDocument/2006/relationships/slide" Target="slide10.xml"/><Relationship Id="rId5" Type="http://schemas.microsoft.com/office/2007/relationships/media" Target="../media/media4.wav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video" Target="../media/media5.mp4"/><Relationship Id="rId16" Type="http://schemas.openxmlformats.org/officeDocument/2006/relationships/image" Target="../media/image23.png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video" Target="../media/media5.mp4"/><Relationship Id="rId16" Type="http://schemas.openxmlformats.org/officeDocument/2006/relationships/image" Target="../media/image23.png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video" Target="../media/media5.mp4"/><Relationship Id="rId16" Type="http://schemas.openxmlformats.org/officeDocument/2006/relationships/image" Target="../media/image23.png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video" Target="../media/media5.mp4"/><Relationship Id="rId16" Type="http://schemas.openxmlformats.org/officeDocument/2006/relationships/image" Target="../media/image23.png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7f6d2a4227_0_0"/>
          <p:cNvSpPr txBox="1">
            <a:spLocks noGrp="1"/>
          </p:cNvSpPr>
          <p:nvPr>
            <p:ph type="ctrTitle"/>
          </p:nvPr>
        </p:nvSpPr>
        <p:spPr>
          <a:xfrm>
            <a:off x="365759" y="2166364"/>
            <a:ext cx="11471700" cy="1739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</a:rPr>
              <a:t>TIN HỌC 3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– TUẦN </a:t>
            </a:r>
            <a:r>
              <a:rPr lang="en-US" b="1" dirty="0" smtClean="0">
                <a:solidFill>
                  <a:srgbClr val="FF0000"/>
                </a:solidFill>
              </a:rPr>
              <a:t>14</a:t>
            </a:r>
            <a:endParaRPr dirty="0"/>
          </a:p>
        </p:txBody>
      </p:sp>
      <p:sp>
        <p:nvSpPr>
          <p:cNvPr id="84" name="Google Shape;84;g27f6d2a4227_0_0"/>
          <p:cNvSpPr txBox="1"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2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3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21224" y="1156608"/>
            <a:ext cx="8431305" cy="45046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721223" y="2149656"/>
            <a:ext cx="843130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 w="285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4000" b="1" dirty="0" smtClean="0">
                <a:ln w="285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15</a:t>
            </a:r>
            <a:endParaRPr lang="vi-VN" sz="4000" b="1" dirty="0">
              <a:ln w="28575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4000" b="1" dirty="0" smtClean="0">
                <a:ln w="285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THÔNG TIN TÌM ĐƯỢC TRÊN INTERNET</a:t>
            </a:r>
            <a:endParaRPr lang="vi-VN" sz="4000" b="1" dirty="0">
              <a:ln w="28575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829" y="147703"/>
            <a:ext cx="1778094" cy="147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244920"/>
            <a:ext cx="4152278" cy="553998"/>
            <a:chOff x="689904" y="1379897"/>
            <a:chExt cx="4152278" cy="553998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18383"/>
              <a:ext cx="3741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4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143" y="2748818"/>
            <a:ext cx="5432889" cy="3359174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053359" y="1017176"/>
            <a:ext cx="4446896" cy="1464465"/>
          </a:xfrm>
          <a:prstGeom prst="wedgeRoundRectCallout">
            <a:avLst>
              <a:gd name="adj1" fmla="val 22230"/>
              <a:gd name="adj2" fmla="val 73953"/>
              <a:gd name="adj3" fmla="val 16667"/>
            </a:avLst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tràn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muồng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7335420" y="1017176"/>
            <a:ext cx="4011453" cy="1594959"/>
          </a:xfrm>
          <a:prstGeom prst="wedgeRoundRectCallout">
            <a:avLst>
              <a:gd name="adj1" fmla="val -31182"/>
              <a:gd name="adj2" fmla="val 68725"/>
              <a:gd name="adj3" fmla="val 16667"/>
            </a:avLst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b="1" dirty="0"/>
              <a:t>Dù chúng mình chưa đến Tây Nguyên, nhưng cũng có thể ngắm hoa muồng vàng qua những bức ảnh trên Internet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6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189500"/>
            <a:ext cx="4152278" cy="553998"/>
            <a:chOff x="689904" y="1379897"/>
            <a:chExt cx="4152278" cy="553998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18383"/>
              <a:ext cx="3741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1177638" y="1967891"/>
            <a:ext cx="3837707" cy="38510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500" dirty="0" smtClean="0">
                <a:solidFill>
                  <a:srgbClr val="3333CC"/>
                </a:solidFill>
              </a:rPr>
              <a:t> 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15.1(SGK)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49" y="2192649"/>
            <a:ext cx="1234071" cy="11462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76" y="1656801"/>
            <a:ext cx="5957042" cy="42030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36135" y="5791202"/>
            <a:ext cx="4414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15.1.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VOVtv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5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244920"/>
            <a:ext cx="4152278" cy="572494"/>
            <a:chOff x="689904" y="1379897"/>
            <a:chExt cx="4152278" cy="572494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59948"/>
              <a:ext cx="3741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sp>
        <p:nvSpPr>
          <p:cNvPr id="12" name="Horizontal Scroll 11"/>
          <p:cNvSpPr/>
          <p:nvPr/>
        </p:nvSpPr>
        <p:spPr>
          <a:xfrm>
            <a:off x="1967346" y="2162306"/>
            <a:ext cx="8326582" cy="2888966"/>
          </a:xfrm>
          <a:prstGeom prst="horizontalScroll">
            <a:avLst/>
          </a:prstGeom>
          <a:solidFill>
            <a:srgbClr val="3333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 algn="just">
              <a:lnSpc>
                <a:spcPct val="130000"/>
              </a:lnSpc>
            </a:pP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Internet.</a:t>
            </a:r>
          </a:p>
        </p:txBody>
      </p:sp>
    </p:spTree>
    <p:extLst>
      <p:ext uri="{BB962C8B-B14F-4D97-AF65-F5344CB8AC3E}">
        <p14:creationId xmlns:p14="http://schemas.microsoft.com/office/powerpoint/2010/main" val="18271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189500"/>
            <a:ext cx="4152278" cy="553998"/>
            <a:chOff x="689904" y="1379897"/>
            <a:chExt cx="4152278" cy="553998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18383"/>
              <a:ext cx="3741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3712950" y="2050473"/>
            <a:ext cx="5112395" cy="37268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600" dirty="0" smtClean="0">
                <a:solidFill>
                  <a:srgbClr val="3333CC"/>
                </a:solidFill>
              </a:rPr>
              <a:t> 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6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</a:t>
            </a:r>
            <a:r>
              <a:rPr lang="en-US" sz="26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20" y="2217772"/>
            <a:ext cx="1234071" cy="11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8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175645"/>
            <a:ext cx="4806303" cy="572494"/>
            <a:chOff x="689904" y="1379897"/>
            <a:chExt cx="4806303" cy="572494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59948"/>
              <a:ext cx="43957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10" y="1879484"/>
            <a:ext cx="6378952" cy="348055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894" y="1879485"/>
            <a:ext cx="5123017" cy="348055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555093" y="550988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15.2a</a:t>
            </a:r>
            <a:endParaRPr lang="en-US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12548" y="5431174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15.2b</a:t>
            </a:r>
            <a:endParaRPr lang="en-US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3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216394"/>
            <a:ext cx="4806303" cy="572494"/>
            <a:chOff x="689904" y="1379897"/>
            <a:chExt cx="4806303" cy="572494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59948"/>
              <a:ext cx="43957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b="1" dirty="0">
                  <a:solidFill>
                    <a:srgbClr val="3333CC"/>
                  </a:solidFill>
                  <a:cs typeface="Arial" panose="020B0604020202020204" pitchFamily="34" charset="0"/>
                </a:rPr>
                <a:t>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13" y="2260181"/>
            <a:ext cx="4848083" cy="30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232" y="2260181"/>
            <a:ext cx="5372611" cy="30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55093" y="5509880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</a:t>
            </a:r>
            <a:endParaRPr lang="en-US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6932" y="5509880"/>
            <a:ext cx="2687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2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413736" y="1244104"/>
            <a:ext cx="4806303" cy="572494"/>
            <a:chOff x="689904" y="1379897"/>
            <a:chExt cx="4806303" cy="572494"/>
          </a:xfrm>
        </p:grpSpPr>
        <p:grpSp>
          <p:nvGrpSpPr>
            <p:cNvPr id="18" name="Group 17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100452" y="1459948"/>
              <a:ext cx="43957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b="1" dirty="0">
                  <a:solidFill>
                    <a:srgbClr val="3333CC"/>
                  </a:solidFill>
                  <a:cs typeface="Arial" panose="020B0604020202020204" pitchFamily="34" charset="0"/>
                </a:rPr>
                <a:t>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Horizontal Scroll 21"/>
          <p:cNvSpPr/>
          <p:nvPr/>
        </p:nvSpPr>
        <p:spPr>
          <a:xfrm>
            <a:off x="2120730" y="2063243"/>
            <a:ext cx="8422579" cy="2888966"/>
          </a:xfrm>
          <a:prstGeom prst="horizontalScroll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166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89429" y="1363973"/>
            <a:ext cx="547762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2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57737" y="320545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572" y="347467"/>
            <a:ext cx="695325" cy="6477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348600" y="1323224"/>
            <a:ext cx="9651913" cy="47267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457200" indent="-457200" algn="just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vi-VN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trao đổi với bạn và cho </a:t>
            </a:r>
            <a:r>
              <a:rPr lang="vi-VN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solidFill>
                  <a:srgbClr val="3333CC"/>
                </a:solidFill>
              </a:rPr>
              <a:t>phim</a:t>
            </a:r>
            <a:r>
              <a:rPr lang="vi-VN" sz="2400" b="1" dirty="0">
                <a:solidFill>
                  <a:srgbClr val="3333CC"/>
                </a:solidFill>
              </a:rPr>
              <a:t>, chương trình nào sau đây phù hợp với lứa tuổi của em: </a:t>
            </a:r>
            <a:endParaRPr lang="en-US" sz="2400" b="1" dirty="0" smtClean="0">
              <a:solidFill>
                <a:srgbClr val="3333CC"/>
              </a:solidFill>
            </a:endParaRPr>
          </a:p>
          <a:p>
            <a:pPr algn="just">
              <a:lnSpc>
                <a:spcPct val="130000"/>
              </a:lnSpc>
              <a:buClr>
                <a:srgbClr val="FF0000"/>
              </a:buClr>
            </a:pPr>
            <a:r>
              <a:rPr lang="en-US" sz="2400" b="1" dirty="0">
                <a:solidFill>
                  <a:srgbClr val="3333CC"/>
                </a:solidFill>
              </a:rPr>
              <a:t>	</a:t>
            </a:r>
            <a:r>
              <a:rPr lang="vi-VN" sz="2400" b="1" dirty="0" smtClean="0">
                <a:solidFill>
                  <a:srgbClr val="3333CC"/>
                </a:solidFill>
              </a:rPr>
              <a:t>A</a:t>
            </a:r>
            <a:r>
              <a:rPr lang="vi-VN" sz="2400" b="1" dirty="0">
                <a:solidFill>
                  <a:srgbClr val="3333CC"/>
                </a:solidFill>
              </a:rPr>
              <a:t>. </a:t>
            </a:r>
            <a:r>
              <a:rPr lang="vi-VN" sz="2400" b="1" dirty="0" smtClean="0">
                <a:solidFill>
                  <a:srgbClr val="3333CC"/>
                </a:solidFill>
              </a:rPr>
              <a:t>Phim </a:t>
            </a:r>
            <a:r>
              <a:rPr lang="vi-VN" sz="2400" b="1" dirty="0">
                <a:solidFill>
                  <a:srgbClr val="3333CC"/>
                </a:solidFill>
              </a:rPr>
              <a:t>bạo lực, phim kinh dị. </a:t>
            </a:r>
            <a:endParaRPr lang="en-US" sz="2400" b="1" dirty="0" smtClean="0">
              <a:solidFill>
                <a:srgbClr val="3333CC"/>
              </a:solidFill>
            </a:endParaRPr>
          </a:p>
          <a:p>
            <a:pPr algn="just">
              <a:lnSpc>
                <a:spcPct val="130000"/>
              </a:lnSpc>
              <a:buClr>
                <a:srgbClr val="FF0000"/>
              </a:buClr>
            </a:pPr>
            <a:r>
              <a:rPr lang="en-US" sz="2400" b="1" dirty="0">
                <a:solidFill>
                  <a:srgbClr val="3333CC"/>
                </a:solidFill>
              </a:rPr>
              <a:t>	</a:t>
            </a:r>
            <a:r>
              <a:rPr lang="vi-VN" sz="2400" b="1" dirty="0" smtClean="0">
                <a:solidFill>
                  <a:srgbClr val="3333CC"/>
                </a:solidFill>
              </a:rPr>
              <a:t>B</a:t>
            </a:r>
            <a:r>
              <a:rPr lang="vi-VN" sz="2400" b="1" dirty="0">
                <a:solidFill>
                  <a:srgbClr val="3333CC"/>
                </a:solidFill>
              </a:rPr>
              <a:t>. Phim truyện cổ tích. </a:t>
            </a:r>
            <a:endParaRPr lang="en-US" sz="2400" b="1" dirty="0" smtClean="0">
              <a:solidFill>
                <a:srgbClr val="3333CC"/>
              </a:solidFill>
            </a:endParaRPr>
          </a:p>
          <a:p>
            <a:pPr marL="858838" indent="-55563" algn="just">
              <a:lnSpc>
                <a:spcPct val="130000"/>
              </a:lnSpc>
              <a:buClr>
                <a:srgbClr val="FF0000"/>
              </a:buClr>
            </a:pPr>
            <a:r>
              <a:rPr lang="en-US" sz="2400" b="1" dirty="0">
                <a:solidFill>
                  <a:srgbClr val="3333CC"/>
                </a:solidFill>
              </a:rPr>
              <a:t>	</a:t>
            </a:r>
            <a:r>
              <a:rPr lang="en-US" sz="2400" b="1" dirty="0" smtClean="0">
                <a:solidFill>
                  <a:srgbClr val="3333CC"/>
                </a:solidFill>
              </a:rPr>
              <a:t> </a:t>
            </a:r>
            <a:r>
              <a:rPr lang="vi-VN" sz="2400" b="1" dirty="0" smtClean="0">
                <a:solidFill>
                  <a:srgbClr val="3333CC"/>
                </a:solidFill>
              </a:rPr>
              <a:t>C.</a:t>
            </a:r>
            <a:r>
              <a:rPr lang="en-US" sz="2400" b="1" dirty="0" smtClean="0">
                <a:solidFill>
                  <a:srgbClr val="3333CC"/>
                </a:solidFill>
              </a:rPr>
              <a:t> </a:t>
            </a:r>
            <a:r>
              <a:rPr lang="vi-VN" sz="2400" b="1" dirty="0" smtClean="0">
                <a:solidFill>
                  <a:srgbClr val="3333CC"/>
                </a:solidFill>
              </a:rPr>
              <a:t>Chương </a:t>
            </a:r>
            <a:r>
              <a:rPr lang="vi-VN" sz="2400" b="1" dirty="0">
                <a:solidFill>
                  <a:srgbClr val="3333CC"/>
                </a:solidFill>
              </a:rPr>
              <a:t>trình dạy học tiếng Anh cho học sinh </a:t>
            </a:r>
            <a:r>
              <a:rPr lang="en-US" sz="2400" b="1" dirty="0" smtClean="0">
                <a:solidFill>
                  <a:srgbClr val="3333CC"/>
                </a:solidFill>
              </a:rPr>
              <a:t> </a:t>
            </a:r>
            <a:r>
              <a:rPr lang="vi-VN" sz="2400" b="1" dirty="0" smtClean="0">
                <a:solidFill>
                  <a:srgbClr val="3333CC"/>
                </a:solidFill>
              </a:rPr>
              <a:t>lớp </a:t>
            </a:r>
            <a:r>
              <a:rPr lang="vi-VN" sz="2400" b="1" dirty="0">
                <a:solidFill>
                  <a:srgbClr val="3333CC"/>
                </a:solidFill>
              </a:rPr>
              <a:t>3.</a:t>
            </a:r>
            <a:endParaRPr lang="en-US" sz="24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73" y="1583819"/>
            <a:ext cx="1487518" cy="13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24" y="2030506"/>
            <a:ext cx="1105348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2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 MÁY TÍNH VÀ INTERNET</a:t>
            </a:r>
            <a:endParaRPr lang="en-US" sz="4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0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57737" y="320545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en-US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959" y="326765"/>
            <a:ext cx="723900" cy="6953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53405" y="1611527"/>
            <a:ext cx="4872090" cy="446615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457200" indent="-457200" algn="just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40" y="1793387"/>
            <a:ext cx="1252833" cy="12855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751" y="1611527"/>
            <a:ext cx="3784940" cy="440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57737" y="320545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en-US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959" y="326765"/>
            <a:ext cx="723900" cy="6953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68649" y="2020090"/>
            <a:ext cx="5485774" cy="344978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457200" indent="-457200" algn="just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vi-VN" sz="25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 xem chương trình thời trang phụ nữ </a:t>
            </a:r>
            <a:r>
              <a:rPr lang="en-US" sz="25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5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5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5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</a:t>
            </a:r>
            <a:r>
              <a:rPr lang="vi-VN" sz="25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Internet. Khi mẹ ra ngoài thì Hoa vào xem. Theo em, chương trình đó có phù hợp với lứa tuổi của bạn Hoa không</a:t>
            </a:r>
            <a:r>
              <a:rPr lang="vi-VN" sz="25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295" y="2159768"/>
            <a:ext cx="4782599" cy="317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2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02727" y="460627"/>
            <a:ext cx="3726873" cy="74814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2241753" y="2063243"/>
            <a:ext cx="8125929" cy="2888966"/>
          </a:xfrm>
          <a:prstGeom prst="horizontalScroll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26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4813" y="-223838"/>
            <a:ext cx="13001625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8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necklace&#10;&#10;Description automatically generated">
            <a:extLst>
              <a:ext uri="{FF2B5EF4-FFF2-40B4-BE49-F238E27FC236}">
                <a16:creationId xmlns="" xmlns:a16="http://schemas.microsoft.com/office/drawing/2014/main" id="{EE050A69-B2E3-423C-9AD4-D3ABA3E19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45" y="2185000"/>
            <a:ext cx="3305524" cy="3133451"/>
          </a:xfrm>
          <a:prstGeom prst="rect">
            <a:avLst/>
          </a:prstGeom>
        </p:spPr>
      </p:pic>
      <p:pic>
        <p:nvPicPr>
          <p:cNvPr id="3" name="Picture 2" descr="A picture containing pinwheel&#10;&#10;Description automatically generated">
            <a:extLst>
              <a:ext uri="{FF2B5EF4-FFF2-40B4-BE49-F238E27FC236}">
                <a16:creationId xmlns="" xmlns:a16="http://schemas.microsoft.com/office/drawing/2014/main" id="{40E65AB3-6FC2-4AED-9498-C3DC1E6B9D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19" y="2548121"/>
            <a:ext cx="2134962" cy="17617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61102E5-A900-4C05-A9C7-175398B20E53}"/>
              </a:ext>
            </a:extLst>
          </p:cNvPr>
          <p:cNvSpPr/>
          <p:nvPr/>
        </p:nvSpPr>
        <p:spPr>
          <a:xfrm>
            <a:off x="5058677" y="1539552"/>
            <a:ext cx="17828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+mj-lt"/>
              </a:rPr>
              <a:t>RUNG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797119B2-2447-4129-B53A-4777997D94D8}"/>
              </a:ext>
            </a:extLst>
          </p:cNvPr>
          <p:cNvSpPr/>
          <p:nvPr/>
        </p:nvSpPr>
        <p:spPr>
          <a:xfrm>
            <a:off x="3715361" y="5136343"/>
            <a:ext cx="44694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+mj-lt"/>
              </a:rPr>
              <a:t>CHUÔNG </a:t>
            </a:r>
            <a:r>
              <a:rPr lang="en-US" sz="4400" dirty="0" smtClean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+mj-lt"/>
              </a:rPr>
              <a:t>VÀNG</a:t>
            </a:r>
            <a:endParaRPr lang="en-US" sz="4400" dirty="0">
              <a:ln w="0"/>
              <a:solidFill>
                <a:srgbClr val="FFFF00"/>
              </a:solidFill>
              <a:effectLst>
                <a:glow rad="88900">
                  <a:srgbClr val="FFC000">
                    <a:alpha val="78000"/>
                  </a:srgbClr>
                </a:glow>
                <a:outerShdw blurRad="647700" sx="102000" sy="102000" algn="ctr" rotWithShape="0">
                  <a:schemeClr val="accent4">
                    <a:lumMod val="60000"/>
                    <a:lumOff val="40000"/>
                    <a:alpha val="55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FD0F716-F698-416D-943E-A1B5D6ADB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1" y="-1322412"/>
            <a:ext cx="12670919" cy="3304795"/>
          </a:xfrm>
          <a:prstGeom prst="rect">
            <a:avLst/>
          </a:prstGeom>
        </p:spPr>
      </p:pic>
      <p:pic>
        <p:nvPicPr>
          <p:cNvPr id="10" name="Picture 9" descr="A picture containing curtain, furniture&#10;&#10;Description automatically generated">
            <a:extLst>
              <a:ext uri="{FF2B5EF4-FFF2-40B4-BE49-F238E27FC236}">
                <a16:creationId xmlns="" xmlns:a16="http://schemas.microsoft.com/office/drawing/2014/main" id="{7AC6484E-5797-474D-B060-067BDDC6E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019299" cy="6858000"/>
          </a:xfrm>
          <a:prstGeom prst="rect">
            <a:avLst/>
          </a:prstGeom>
        </p:spPr>
      </p:pic>
      <p:pic>
        <p:nvPicPr>
          <p:cNvPr id="8" name="Picture 7" descr="A picture containing curtain, furniture&#10;&#10;Description automatically generated">
            <a:extLst>
              <a:ext uri="{FF2B5EF4-FFF2-40B4-BE49-F238E27FC236}">
                <a16:creationId xmlns="" xmlns:a16="http://schemas.microsoft.com/office/drawing/2014/main" id="{90B84FDC-FFA3-4798-8126-6BB9C7F737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0"/>
            <a:ext cx="2019300" cy="6858000"/>
          </a:xfrm>
          <a:prstGeom prst="rect">
            <a:avLst/>
          </a:prstGeom>
        </p:spPr>
      </p:pic>
      <p:sp>
        <p:nvSpPr>
          <p:cNvPr id="13" name="Trapezoid 12">
            <a:extLst>
              <a:ext uri="{FF2B5EF4-FFF2-40B4-BE49-F238E27FC236}">
                <a16:creationId xmlns="" xmlns:a16="http://schemas.microsoft.com/office/drawing/2014/main" id="{90C184D8-89BB-495A-AE57-F2AA8D937E98}"/>
              </a:ext>
            </a:extLst>
          </p:cNvPr>
          <p:cNvSpPr/>
          <p:nvPr/>
        </p:nvSpPr>
        <p:spPr>
          <a:xfrm rot="20704485">
            <a:off x="3164607" y="-992001"/>
            <a:ext cx="2133600" cy="7579255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5" name="Trapezoid 14">
            <a:extLst>
              <a:ext uri="{FF2B5EF4-FFF2-40B4-BE49-F238E27FC236}">
                <a16:creationId xmlns="" xmlns:a16="http://schemas.microsoft.com/office/drawing/2014/main" id="{CAD74607-9520-4074-B3A2-E2482CFD9679}"/>
              </a:ext>
            </a:extLst>
          </p:cNvPr>
          <p:cNvSpPr/>
          <p:nvPr/>
        </p:nvSpPr>
        <p:spPr>
          <a:xfrm rot="1047087">
            <a:off x="6679123" y="-1157932"/>
            <a:ext cx="2133600" cy="7440245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6" name="Trapezoid 15">
            <a:extLst>
              <a:ext uri="{FF2B5EF4-FFF2-40B4-BE49-F238E27FC236}">
                <a16:creationId xmlns="" xmlns:a16="http://schemas.microsoft.com/office/drawing/2014/main" id="{5E4830C1-91AB-4148-8AB9-FAF2BDFE329E}"/>
              </a:ext>
            </a:extLst>
          </p:cNvPr>
          <p:cNvSpPr/>
          <p:nvPr/>
        </p:nvSpPr>
        <p:spPr>
          <a:xfrm rot="763312">
            <a:off x="1391711" y="-888334"/>
            <a:ext cx="1711414" cy="7751935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7" name="Trapezoid 16">
            <a:extLst>
              <a:ext uri="{FF2B5EF4-FFF2-40B4-BE49-F238E27FC236}">
                <a16:creationId xmlns="" xmlns:a16="http://schemas.microsoft.com/office/drawing/2014/main" id="{88CC079A-DDA1-439B-9A37-F5E524D14EFE}"/>
              </a:ext>
            </a:extLst>
          </p:cNvPr>
          <p:cNvSpPr/>
          <p:nvPr/>
        </p:nvSpPr>
        <p:spPr>
          <a:xfrm rot="20890352">
            <a:off x="8504426" y="-803940"/>
            <a:ext cx="1884195" cy="7772577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8" name="Trapezoid 17">
            <a:extLst>
              <a:ext uri="{FF2B5EF4-FFF2-40B4-BE49-F238E27FC236}">
                <a16:creationId xmlns="" xmlns:a16="http://schemas.microsoft.com/office/drawing/2014/main" id="{D93BA0ED-7747-4A25-B262-3DBFF7A08859}"/>
              </a:ext>
            </a:extLst>
          </p:cNvPr>
          <p:cNvSpPr/>
          <p:nvPr/>
        </p:nvSpPr>
        <p:spPr>
          <a:xfrm rot="20890352">
            <a:off x="2307231" y="-1258089"/>
            <a:ext cx="1296481" cy="7943714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9" name="Trapezoid 18">
            <a:extLst>
              <a:ext uri="{FF2B5EF4-FFF2-40B4-BE49-F238E27FC236}">
                <a16:creationId xmlns="" xmlns:a16="http://schemas.microsoft.com/office/drawing/2014/main" id="{AEADD094-8417-42BC-BFB6-DEB54B23E970}"/>
              </a:ext>
            </a:extLst>
          </p:cNvPr>
          <p:cNvSpPr/>
          <p:nvPr/>
        </p:nvSpPr>
        <p:spPr>
          <a:xfrm rot="1030838">
            <a:off x="8403810" y="-878737"/>
            <a:ext cx="1296481" cy="7943714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5" name="Picture 4" descr="A picture containing curtain, furniture, red, indoor&#10;&#10;Description automatically generated">
            <a:extLst>
              <a:ext uri="{FF2B5EF4-FFF2-40B4-BE49-F238E27FC236}">
                <a16:creationId xmlns="" xmlns:a16="http://schemas.microsoft.com/office/drawing/2014/main" id="{0113615B-4339-4FA1-927A-2AD6AB0EB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1" y="0"/>
            <a:ext cx="6096001" cy="6858000"/>
          </a:xfrm>
          <a:prstGeom prst="rect">
            <a:avLst/>
          </a:prstGeom>
        </p:spPr>
      </p:pic>
      <p:pic>
        <p:nvPicPr>
          <p:cNvPr id="6" name="Picture 5" descr="A picture containing curtain, furniture, red, indoor&#10;&#10;Description automatically generated">
            <a:extLst>
              <a:ext uri="{FF2B5EF4-FFF2-40B4-BE49-F238E27FC236}">
                <a16:creationId xmlns="" xmlns:a16="http://schemas.microsoft.com/office/drawing/2014/main" id="{563136AD-B3C5-4131-BE40-589AAAE5BE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80" y="-685800"/>
            <a:ext cx="6705601" cy="7543800"/>
          </a:xfrm>
          <a:prstGeom prst="rect">
            <a:avLst/>
          </a:prstGeom>
        </p:spPr>
      </p:pic>
      <p:pic>
        <p:nvPicPr>
          <p:cNvPr id="29" name="Picture 28" descr="A picture containing curtain, furniture, red, indoor&#10;&#10;Description automatically generated">
            <a:extLst>
              <a:ext uri="{FF2B5EF4-FFF2-40B4-BE49-F238E27FC236}">
                <a16:creationId xmlns="" xmlns:a16="http://schemas.microsoft.com/office/drawing/2014/main" id="{66153DC6-A8BA-483B-858B-CE3A9BA33D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29" y="0"/>
            <a:ext cx="6809445" cy="6858000"/>
          </a:xfrm>
          <a:prstGeom prst="rect">
            <a:avLst/>
          </a:prstGeom>
        </p:spPr>
      </p:pic>
      <p:pic>
        <p:nvPicPr>
          <p:cNvPr id="28" name="Picture 27" descr="A picture containing curtain, furniture, red, indoor&#10;&#10;Description automatically generated">
            <a:extLst>
              <a:ext uri="{FF2B5EF4-FFF2-40B4-BE49-F238E27FC236}">
                <a16:creationId xmlns="" xmlns:a16="http://schemas.microsoft.com/office/drawing/2014/main" id="{22B9DB9F-09C0-4E5D-8C64-E0CCC57709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400" y="0"/>
            <a:ext cx="6809445" cy="6858000"/>
          </a:xfrm>
          <a:prstGeom prst="rect">
            <a:avLst/>
          </a:prstGeom>
        </p:spPr>
      </p:pic>
      <p:pic>
        <p:nvPicPr>
          <p:cNvPr id="11" name="Rung Chuông Vàng 2018 - Power Point">
            <a:hlinkClick r:id="" action="ppaction://media"/>
            <a:extLst>
              <a:ext uri="{FF2B5EF4-FFF2-40B4-BE49-F238E27FC236}">
                <a16:creationId xmlns="" xmlns:a16="http://schemas.microsoft.com/office/drawing/2014/main" id="{6B5561A3-088D-4200-A1F6-D13E471EAA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2329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74740" y="7875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1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"/>
    </mc:Choice>
    <mc:Fallback xmlns="">
      <p:transition spd="slow"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50313 0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5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51406 0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40000" decel="4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28697 -0.04954 " pathEditMode="relative" rAng="0" ptsTypes="AA">
                                      <p:cBhvr>
                                        <p:cTn id="12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-247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77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41000" decel="41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28698 0.04954 " pathEditMode="relative" rAng="0" ptsTypes="AA">
                                      <p:cBhvr>
                                        <p:cTn id="17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9" y="247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13243 0.00949 " pathEditMode="relative" rAng="0" ptsTypes="AA">
                                      <p:cBhvr>
                                        <p:cTn id="22" dur="3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28" y="4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77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ccel="34000" decel="2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15729 0.00856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41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77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500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Motion origin="layout" path="M 3.125E-6 0 L 0.51758 0 " pathEditMode="relative" rAng="0" ptsTypes="AA">
                                      <p:cBhvr>
                                        <p:cTn id="5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85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Motion origin="layout" path="M -2.91667E-6 0 L -0.52057 0 " pathEditMode="relative" rAng="0" ptsTypes="AA">
                                      <p:cBhvr>
                                        <p:cTn id="6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30" grpId="0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ci Fi Background - Motion Graphic Loop">
            <a:hlinkClick r:id="" action="ppaction://media"/>
            <a:extLst>
              <a:ext uri="{FF2B5EF4-FFF2-40B4-BE49-F238E27FC236}">
                <a16:creationId xmlns="" xmlns:a16="http://schemas.microsoft.com/office/drawing/2014/main" id="{F3259366-9035-4DAF-85D1-D60C704C5F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9817"/>
            <a:ext cx="12192000" cy="6857999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4267203" y="186533"/>
            <a:ext cx="5378745" cy="1185069"/>
            <a:chOff x="3384255" y="434502"/>
            <a:chExt cx="5378745" cy="937098"/>
          </a:xfrm>
        </p:grpSpPr>
        <p:sp>
          <p:nvSpPr>
            <p:cNvPr id="68" name="AutoShape 1080"/>
            <p:cNvSpPr>
              <a:spLocks noChangeArrowheads="1"/>
            </p:cNvSpPr>
            <p:nvPr/>
          </p:nvSpPr>
          <p:spPr bwMode="auto">
            <a:xfrm rot="16200000" flipH="1">
              <a:off x="4560624" y="1115915"/>
              <a:ext cx="343261" cy="1681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9" name="AutoShape 1080"/>
            <p:cNvSpPr>
              <a:spLocks noChangeArrowheads="1"/>
            </p:cNvSpPr>
            <p:nvPr/>
          </p:nvSpPr>
          <p:spPr bwMode="auto">
            <a:xfrm rot="16200000" flipH="1">
              <a:off x="7227624" y="1115915"/>
              <a:ext cx="343261" cy="1681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17" name="Group 972"/>
            <p:cNvGrpSpPr>
              <a:grpSpLocks/>
            </p:cNvGrpSpPr>
            <p:nvPr/>
          </p:nvGrpSpPr>
          <p:grpSpPr bwMode="auto">
            <a:xfrm>
              <a:off x="3384255" y="434502"/>
              <a:ext cx="5378745" cy="708498"/>
              <a:chOff x="816" y="1350"/>
              <a:chExt cx="4128" cy="626"/>
            </a:xfrm>
          </p:grpSpPr>
          <p:sp>
            <p:nvSpPr>
              <p:cNvPr id="18" name="Rectangle 973"/>
              <p:cNvSpPr>
                <a:spLocks noChangeArrowheads="1"/>
              </p:cNvSpPr>
              <p:nvPr/>
            </p:nvSpPr>
            <p:spPr bwMode="auto">
              <a:xfrm>
                <a:off x="963" y="1542"/>
                <a:ext cx="3834" cy="402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800000"/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FFFFFF"/>
                    </a:solidFill>
                    <a:latin typeface="+mj-lt"/>
                  </a:rPr>
                  <a:t>THỂ LỆ </a:t>
                </a:r>
              </a:p>
            </p:txBody>
          </p:sp>
          <p:grpSp>
            <p:nvGrpSpPr>
              <p:cNvPr id="19" name="Group 974"/>
              <p:cNvGrpSpPr>
                <a:grpSpLocks/>
              </p:cNvGrpSpPr>
              <p:nvPr/>
            </p:nvGrpSpPr>
            <p:grpSpPr bwMode="auto">
              <a:xfrm>
                <a:off x="864" y="1350"/>
                <a:ext cx="4032" cy="618"/>
                <a:chOff x="240" y="547"/>
                <a:chExt cx="3888" cy="509"/>
              </a:xfrm>
            </p:grpSpPr>
            <p:sp>
              <p:nvSpPr>
                <p:cNvPr id="28" name="AutoShape 975"/>
                <p:cNvSpPr>
                  <a:spLocks noChangeArrowheads="1"/>
                </p:cNvSpPr>
                <p:nvPr/>
              </p:nvSpPr>
              <p:spPr bwMode="auto">
                <a:xfrm rot="16200000">
                  <a:off x="3856" y="759"/>
                  <a:ext cx="400" cy="48"/>
                </a:xfrm>
                <a:custGeom>
                  <a:avLst/>
                  <a:gdLst>
                    <a:gd name="G0" fmla="+- 3278 0 0"/>
                    <a:gd name="G1" fmla="+- 21600 0 3278"/>
                    <a:gd name="G2" fmla="*/ 3278 1 2"/>
                    <a:gd name="G3" fmla="+- 21600 0 G2"/>
                    <a:gd name="G4" fmla="+/ 3278 21600 2"/>
                    <a:gd name="G5" fmla="+/ G1 0 2"/>
                    <a:gd name="G6" fmla="*/ 21600 21600 3278"/>
                    <a:gd name="G7" fmla="*/ G6 1 2"/>
                    <a:gd name="G8" fmla="+- 21600 0 G7"/>
                    <a:gd name="G9" fmla="*/ 21600 1 2"/>
                    <a:gd name="G10" fmla="+- 3278 0 G9"/>
                    <a:gd name="G11" fmla="?: G10 G8 0"/>
                    <a:gd name="G12" fmla="?: G10 G7 21600"/>
                    <a:gd name="T0" fmla="*/ 19961 w 21600"/>
                    <a:gd name="T1" fmla="*/ 10800 h 21600"/>
                    <a:gd name="T2" fmla="*/ 10800 w 21600"/>
                    <a:gd name="T3" fmla="*/ 21600 h 21600"/>
                    <a:gd name="T4" fmla="*/ 1639 w 21600"/>
                    <a:gd name="T5" fmla="*/ 10800 h 21600"/>
                    <a:gd name="T6" fmla="*/ 10800 w 21600"/>
                    <a:gd name="T7" fmla="*/ 0 h 21600"/>
                    <a:gd name="T8" fmla="*/ 3439 w 21600"/>
                    <a:gd name="T9" fmla="*/ 3439 h 21600"/>
                    <a:gd name="T10" fmla="*/ 18161 w 21600"/>
                    <a:gd name="T11" fmla="*/ 181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278" y="21600"/>
                      </a:lnTo>
                      <a:lnTo>
                        <a:pt x="18322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9412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29" name="AutoShape 976"/>
                <p:cNvSpPr>
                  <a:spLocks noChangeArrowheads="1"/>
                </p:cNvSpPr>
                <p:nvPr/>
              </p:nvSpPr>
              <p:spPr bwMode="auto">
                <a:xfrm rot="5400000">
                  <a:off x="112" y="759"/>
                  <a:ext cx="400" cy="48"/>
                </a:xfrm>
                <a:custGeom>
                  <a:avLst/>
                  <a:gdLst>
                    <a:gd name="G0" fmla="+- 3278 0 0"/>
                    <a:gd name="G1" fmla="+- 21600 0 3278"/>
                    <a:gd name="G2" fmla="*/ 3278 1 2"/>
                    <a:gd name="G3" fmla="+- 21600 0 G2"/>
                    <a:gd name="G4" fmla="+/ 3278 21600 2"/>
                    <a:gd name="G5" fmla="+/ G1 0 2"/>
                    <a:gd name="G6" fmla="*/ 21600 21600 3278"/>
                    <a:gd name="G7" fmla="*/ G6 1 2"/>
                    <a:gd name="G8" fmla="+- 21600 0 G7"/>
                    <a:gd name="G9" fmla="*/ 21600 1 2"/>
                    <a:gd name="G10" fmla="+- 3278 0 G9"/>
                    <a:gd name="G11" fmla="?: G10 G8 0"/>
                    <a:gd name="G12" fmla="?: G10 G7 21600"/>
                    <a:gd name="T0" fmla="*/ 19961 w 21600"/>
                    <a:gd name="T1" fmla="*/ 10800 h 21600"/>
                    <a:gd name="T2" fmla="*/ 10800 w 21600"/>
                    <a:gd name="T3" fmla="*/ 21600 h 21600"/>
                    <a:gd name="T4" fmla="*/ 1639 w 21600"/>
                    <a:gd name="T5" fmla="*/ 10800 h 21600"/>
                    <a:gd name="T6" fmla="*/ 10800 w 21600"/>
                    <a:gd name="T7" fmla="*/ 0 h 21600"/>
                    <a:gd name="T8" fmla="*/ 3439 w 21600"/>
                    <a:gd name="T9" fmla="*/ 3439 h 21600"/>
                    <a:gd name="T10" fmla="*/ 18161 w 21600"/>
                    <a:gd name="T11" fmla="*/ 181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278" y="21600"/>
                      </a:lnTo>
                      <a:lnTo>
                        <a:pt x="18322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9412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0" name="Rectangle 977"/>
                <p:cNvSpPr>
                  <a:spLocks noChangeArrowheads="1"/>
                </p:cNvSpPr>
                <p:nvPr/>
              </p:nvSpPr>
              <p:spPr bwMode="auto">
                <a:xfrm>
                  <a:off x="240" y="576"/>
                  <a:ext cx="3888" cy="7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12549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1" name="Rectangle 978"/>
                <p:cNvSpPr>
                  <a:spLocks noChangeArrowheads="1"/>
                </p:cNvSpPr>
                <p:nvPr/>
              </p:nvSpPr>
              <p:spPr bwMode="auto">
                <a:xfrm rot="5400000">
                  <a:off x="3808" y="832"/>
                  <a:ext cx="400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2" name="Rectangle 979"/>
                <p:cNvSpPr>
                  <a:spLocks noChangeArrowheads="1"/>
                </p:cNvSpPr>
                <p:nvPr/>
              </p:nvSpPr>
              <p:spPr bwMode="auto">
                <a:xfrm rot="5400000">
                  <a:off x="160" y="832"/>
                  <a:ext cx="400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3" name="AutoShape 980"/>
                <p:cNvSpPr>
                  <a:spLocks noChangeArrowheads="1"/>
                </p:cNvSpPr>
                <p:nvPr/>
              </p:nvSpPr>
              <p:spPr bwMode="auto">
                <a:xfrm>
                  <a:off x="3408" y="547"/>
                  <a:ext cx="432" cy="125"/>
                </a:xfrm>
                <a:prstGeom prst="flowChartAlternateProcess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4" name="AutoShape 981"/>
                <p:cNvSpPr>
                  <a:spLocks noChangeArrowheads="1"/>
                </p:cNvSpPr>
                <p:nvPr/>
              </p:nvSpPr>
              <p:spPr bwMode="auto">
                <a:xfrm>
                  <a:off x="528" y="547"/>
                  <a:ext cx="432" cy="125"/>
                </a:xfrm>
                <a:prstGeom prst="flowChartAlternateProcess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5" name="AutoShape 982"/>
                <p:cNvSpPr>
                  <a:spLocks noChangeArrowheads="1"/>
                </p:cNvSpPr>
                <p:nvPr/>
              </p:nvSpPr>
              <p:spPr bwMode="auto">
                <a:xfrm>
                  <a:off x="1056" y="547"/>
                  <a:ext cx="2208" cy="145"/>
                </a:xfrm>
                <a:custGeom>
                  <a:avLst/>
                  <a:gdLst>
                    <a:gd name="G0" fmla="+- 2277 0 0"/>
                    <a:gd name="G1" fmla="+- 21600 0 2277"/>
                    <a:gd name="G2" fmla="*/ 2277 1 2"/>
                    <a:gd name="G3" fmla="+- 21600 0 G2"/>
                    <a:gd name="G4" fmla="+/ 2277 21600 2"/>
                    <a:gd name="G5" fmla="+/ G1 0 2"/>
                    <a:gd name="G6" fmla="*/ 21600 21600 2277"/>
                    <a:gd name="G7" fmla="*/ G6 1 2"/>
                    <a:gd name="G8" fmla="+- 21600 0 G7"/>
                    <a:gd name="G9" fmla="*/ 21600 1 2"/>
                    <a:gd name="G10" fmla="+- 2277 0 G9"/>
                    <a:gd name="G11" fmla="?: G10 G8 0"/>
                    <a:gd name="G12" fmla="?: G10 G7 21600"/>
                    <a:gd name="T0" fmla="*/ 20461 w 21600"/>
                    <a:gd name="T1" fmla="*/ 10800 h 21600"/>
                    <a:gd name="T2" fmla="*/ 10800 w 21600"/>
                    <a:gd name="T3" fmla="*/ 21600 h 21600"/>
                    <a:gd name="T4" fmla="*/ 1139 w 21600"/>
                    <a:gd name="T5" fmla="*/ 10800 h 21600"/>
                    <a:gd name="T6" fmla="*/ 10800 w 21600"/>
                    <a:gd name="T7" fmla="*/ 0 h 21600"/>
                    <a:gd name="T8" fmla="*/ 2939 w 21600"/>
                    <a:gd name="T9" fmla="*/ 2939 h 21600"/>
                    <a:gd name="T10" fmla="*/ 18661 w 21600"/>
                    <a:gd name="T11" fmla="*/ 186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277" y="21600"/>
                      </a:lnTo>
                      <a:lnTo>
                        <a:pt x="19323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6" name="Rectangle 983"/>
                <p:cNvSpPr>
                  <a:spLocks noChangeArrowheads="1"/>
                </p:cNvSpPr>
                <p:nvPr/>
              </p:nvSpPr>
              <p:spPr bwMode="auto">
                <a:xfrm>
                  <a:off x="384" y="1020"/>
                  <a:ext cx="3600" cy="3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12549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</p:grpSp>
          <p:sp>
            <p:nvSpPr>
              <p:cNvPr id="20" name="Rectangle 984"/>
              <p:cNvSpPr>
                <a:spLocks noChangeArrowheads="1"/>
              </p:cNvSpPr>
              <p:nvPr/>
            </p:nvSpPr>
            <p:spPr bwMode="auto">
              <a:xfrm>
                <a:off x="912" y="1912"/>
                <a:ext cx="768" cy="6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1" name="Rectangle 985"/>
              <p:cNvSpPr>
                <a:spLocks noChangeArrowheads="1"/>
              </p:cNvSpPr>
              <p:nvPr/>
            </p:nvSpPr>
            <p:spPr bwMode="auto">
              <a:xfrm>
                <a:off x="4080" y="1912"/>
                <a:ext cx="768" cy="6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2" name="AutoShape 986"/>
              <p:cNvSpPr>
                <a:spLocks noChangeArrowheads="1"/>
              </p:cNvSpPr>
              <p:nvPr/>
            </p:nvSpPr>
            <p:spPr bwMode="auto">
              <a:xfrm rot="16200000">
                <a:off x="832" y="1752"/>
                <a:ext cx="296" cy="152"/>
              </a:xfrm>
              <a:prstGeom prst="flowChartDelay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3" name="AutoShape 987"/>
              <p:cNvSpPr>
                <a:spLocks noChangeArrowheads="1"/>
              </p:cNvSpPr>
              <p:nvPr/>
            </p:nvSpPr>
            <p:spPr bwMode="auto">
              <a:xfrm rot="16200000">
                <a:off x="4640" y="1752"/>
                <a:ext cx="296" cy="152"/>
              </a:xfrm>
              <a:prstGeom prst="flowChartDelay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4" name="Rectangle 988"/>
              <p:cNvSpPr>
                <a:spLocks noChangeArrowheads="1"/>
              </p:cNvSpPr>
              <p:nvPr/>
            </p:nvSpPr>
            <p:spPr bwMode="auto">
              <a:xfrm>
                <a:off x="816" y="1512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5" name="Rectangle 989"/>
              <p:cNvSpPr>
                <a:spLocks noChangeArrowheads="1"/>
              </p:cNvSpPr>
              <p:nvPr/>
            </p:nvSpPr>
            <p:spPr bwMode="auto">
              <a:xfrm>
                <a:off x="816" y="1584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6" name="Rectangle 990"/>
              <p:cNvSpPr>
                <a:spLocks noChangeArrowheads="1"/>
              </p:cNvSpPr>
              <p:nvPr/>
            </p:nvSpPr>
            <p:spPr bwMode="auto">
              <a:xfrm>
                <a:off x="4608" y="1512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7" name="Rectangle 991"/>
              <p:cNvSpPr>
                <a:spLocks noChangeArrowheads="1"/>
              </p:cNvSpPr>
              <p:nvPr/>
            </p:nvSpPr>
            <p:spPr bwMode="auto">
              <a:xfrm>
                <a:off x="4608" y="1584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+mj-lt"/>
                </a:endParaRPr>
              </a:p>
            </p:txBody>
          </p:sp>
        </p:grpSp>
      </p:grpSp>
      <p:sp>
        <p:nvSpPr>
          <p:cNvPr id="15" name="Rounded Rectangle 14"/>
          <p:cNvSpPr/>
          <p:nvPr/>
        </p:nvSpPr>
        <p:spPr>
          <a:xfrm>
            <a:off x="1905000" y="1329534"/>
            <a:ext cx="8305800" cy="5071269"/>
          </a:xfrm>
          <a:prstGeom prst="roundRect">
            <a:avLst>
              <a:gd name="adj" fmla="val 9154"/>
            </a:avLst>
          </a:prstGeom>
          <a:gradFill>
            <a:gsLst>
              <a:gs pos="0">
                <a:schemeClr val="accent2">
                  <a:alpha val="70000"/>
                </a:schemeClr>
              </a:gs>
              <a:gs pos="50000">
                <a:schemeClr val="accent2">
                  <a:alpha val="6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5400000" scaled="1"/>
          </a:gradFill>
          <a:ln w="76200"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2" name="Group 866"/>
          <p:cNvGrpSpPr>
            <a:grpSpLocks/>
          </p:cNvGrpSpPr>
          <p:nvPr/>
        </p:nvGrpSpPr>
        <p:grpSpPr bwMode="auto">
          <a:xfrm>
            <a:off x="3467100" y="-3162301"/>
            <a:ext cx="495300" cy="2095501"/>
            <a:chOff x="3090" y="1440"/>
            <a:chExt cx="312" cy="1320"/>
          </a:xfrm>
        </p:grpSpPr>
        <p:sp>
          <p:nvSpPr>
            <p:cNvPr id="3" name="AutoShape 867"/>
            <p:cNvSpPr>
              <a:spLocks noChangeArrowheads="1"/>
            </p:cNvSpPr>
            <p:nvPr/>
          </p:nvSpPr>
          <p:spPr bwMode="auto">
            <a:xfrm>
              <a:off x="3168" y="1440"/>
              <a:ext cx="144" cy="12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" name="Rectangle 868"/>
            <p:cNvSpPr>
              <a:spLocks noChangeArrowheads="1"/>
            </p:cNvSpPr>
            <p:nvPr/>
          </p:nvSpPr>
          <p:spPr bwMode="auto">
            <a:xfrm>
              <a:off x="3138" y="2592"/>
              <a:ext cx="208" cy="4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" name="Oval 869"/>
            <p:cNvSpPr>
              <a:spLocks noChangeArrowheads="1"/>
            </p:cNvSpPr>
            <p:nvPr/>
          </p:nvSpPr>
          <p:spPr bwMode="auto">
            <a:xfrm>
              <a:off x="3090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" name="Rectangle 870"/>
            <p:cNvSpPr>
              <a:spLocks noChangeArrowheads="1"/>
            </p:cNvSpPr>
            <p:nvPr/>
          </p:nvSpPr>
          <p:spPr bwMode="auto">
            <a:xfrm>
              <a:off x="3108" y="2616"/>
              <a:ext cx="270" cy="144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" name="Oval 871"/>
            <p:cNvSpPr>
              <a:spLocks noChangeArrowheads="1"/>
            </p:cNvSpPr>
            <p:nvPr/>
          </p:nvSpPr>
          <p:spPr bwMode="auto">
            <a:xfrm>
              <a:off x="3126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" name="Oval 872"/>
            <p:cNvSpPr>
              <a:spLocks noChangeArrowheads="1"/>
            </p:cNvSpPr>
            <p:nvPr/>
          </p:nvSpPr>
          <p:spPr bwMode="auto">
            <a:xfrm>
              <a:off x="3306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9" name="AutoShape 867"/>
          <p:cNvSpPr>
            <a:spLocks noChangeArrowheads="1"/>
          </p:cNvSpPr>
          <p:nvPr/>
        </p:nvSpPr>
        <p:spPr bwMode="auto">
          <a:xfrm>
            <a:off x="3536772" y="-3238502"/>
            <a:ext cx="343079" cy="190500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0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AutoShape 867"/>
          <p:cNvSpPr>
            <a:spLocks noChangeArrowheads="1"/>
          </p:cNvSpPr>
          <p:nvPr/>
        </p:nvSpPr>
        <p:spPr bwMode="auto">
          <a:xfrm>
            <a:off x="3494881" y="-3124201"/>
            <a:ext cx="425450" cy="179069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0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AutoShape 1040"/>
          <p:cNvSpPr>
            <a:spLocks noChangeArrowheads="1"/>
          </p:cNvSpPr>
          <p:nvPr/>
        </p:nvSpPr>
        <p:spPr bwMode="auto">
          <a:xfrm>
            <a:off x="-5105400" y="914400"/>
            <a:ext cx="17602200" cy="92233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bg1">
                  <a:lumMod val="0"/>
                  <a:lumOff val="100000"/>
                  <a:alpha val="0"/>
                </a:schemeClr>
              </a:gs>
              <a:gs pos="50000">
                <a:srgbClr val="00FF0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159336" y="2149311"/>
            <a:ext cx="77790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+mj-lt"/>
              </a:rPr>
              <a:t>   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hỏi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Mỗi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sẽ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thời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gian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suy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nghĩ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và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trả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lời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là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10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giây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trả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lời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bằng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cách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đưa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bảng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lên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sau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khi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hết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thời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gian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Thí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sinh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nào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tổng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số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điểm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nhất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sau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hỏi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sẽ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là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thí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sinh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chiến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thắng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cuộc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thi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rung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chuông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vàng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.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406796" y="7848600"/>
            <a:ext cx="546954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0559196" y="8001000"/>
            <a:ext cx="546954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3" name="Luat choi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68600" y="5676900"/>
            <a:ext cx="609600" cy="609600"/>
          </a:xfrm>
          <a:prstGeom prst="rect">
            <a:avLst/>
          </a:prstGeom>
        </p:spPr>
      </p:pic>
      <p:pic>
        <p:nvPicPr>
          <p:cNvPr id="44" name="Lazer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54200" y="2849217"/>
            <a:ext cx="609600" cy="609600"/>
          </a:xfrm>
          <a:prstGeom prst="rect">
            <a:avLst/>
          </a:prstGeom>
        </p:spPr>
      </p:pic>
      <p:pic>
        <p:nvPicPr>
          <p:cNvPr id="48" name="Picture 47" descr="A close up of a necklace&#10;&#10;Description automatically generated">
            <a:extLst>
              <a:ext uri="{FF2B5EF4-FFF2-40B4-BE49-F238E27FC236}">
                <a16:creationId xmlns="" xmlns:a16="http://schemas.microsoft.com/office/drawing/2014/main" id="{218A7C89-70C0-426B-A276-8BE59C90E6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23" y="5464458"/>
            <a:ext cx="964426" cy="814009"/>
          </a:xfrm>
          <a:prstGeom prst="rect">
            <a:avLst/>
          </a:prstGeom>
        </p:spPr>
      </p:pic>
      <p:pic>
        <p:nvPicPr>
          <p:cNvPr id="49" name="Picture 48" descr="A picture containing pinwheel&#10;&#10;Description automatically generated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86F34CB-83A0-42C1-B5EB-AB19AFC1EB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252" y="5558788"/>
            <a:ext cx="622901" cy="457671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7741DB0A-DDC6-4A5A-85CC-9E94148AE318}"/>
              </a:ext>
            </a:extLst>
          </p:cNvPr>
          <p:cNvSpPr/>
          <p:nvPr/>
        </p:nvSpPr>
        <p:spPr>
          <a:xfrm>
            <a:off x="10802766" y="5175287"/>
            <a:ext cx="69442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+mj-lt"/>
              </a:rPr>
              <a:t>RUNG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4E4F3D74-99B3-459F-9E75-F45BF2847962}"/>
              </a:ext>
            </a:extLst>
          </p:cNvPr>
          <p:cNvSpPr/>
          <p:nvPr/>
        </p:nvSpPr>
        <p:spPr>
          <a:xfrm>
            <a:off x="10273244" y="6231160"/>
            <a:ext cx="169578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+mj-lt"/>
              </a:rPr>
              <a:t>CHUÔNG </a:t>
            </a:r>
            <a:r>
              <a:rPr lang="en-US" sz="1600" dirty="0" smtClean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+mj-lt"/>
              </a:rPr>
              <a:t>VÀNG</a:t>
            </a:r>
            <a:endParaRPr lang="en-US" sz="1600" dirty="0">
              <a:ln w="0"/>
              <a:solidFill>
                <a:srgbClr val="FFFF00"/>
              </a:solidFill>
              <a:effectLst>
                <a:glow rad="88900">
                  <a:srgbClr val="FFC000">
                    <a:alpha val="78000"/>
                  </a:srgbClr>
                </a:glow>
                <a:outerShdw blurRad="647700" sx="102000" sy="102000" algn="ctr" rotWithShape="0">
                  <a:schemeClr val="accent4">
                    <a:lumMod val="60000"/>
                    <a:lumOff val="40000"/>
                    <a:alpha val="55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6" name="Picture 15" descr="A picture containing green, indoor&#10;&#10;Description automatically generated">
            <a:hlinkClick r:id="rId13" action="ppaction://hlinksldjump"/>
            <a:extLst>
              <a:ext uri="{FF2B5EF4-FFF2-40B4-BE49-F238E27FC236}">
                <a16:creationId xmlns="" xmlns:a16="http://schemas.microsoft.com/office/drawing/2014/main" id="{8A0D425A-B0DF-403C-B539-E370303787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926" y="5489908"/>
            <a:ext cx="1528065" cy="68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88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0.25 L -3.33333E-6 0.30833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0.25 L -2.22222E-6 0.31111 " pathEditMode="relative" rAng="0" ptsTypes="AA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33333E-6 0.30833 L 3.33333E-6 0.36389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5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video>
              <p:cMediaNode vol="80000">
                <p:cTn id="17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9" grpId="1" animBg="1"/>
      <p:bldP spid="10" grpId="0" animBg="1"/>
      <p:bldP spid="13" grpId="0" animBg="1"/>
      <p:bldP spid="13" grpId="1" animBg="1"/>
      <p:bldP spid="71" grpId="0"/>
      <p:bldP spid="71" grpId="1"/>
      <p:bldP spid="74" grpId="0" animBg="1"/>
      <p:bldP spid="74" grpId="1" animBg="1"/>
      <p:bldP spid="74" grpId="2" animBg="1"/>
      <p:bldP spid="74" grpId="3" animBg="1"/>
      <p:bldP spid="74" grpId="4" animBg="1"/>
      <p:bldP spid="74" grpId="5" animBg="1"/>
      <p:bldP spid="74" grpId="6" animBg="1"/>
      <p:bldP spid="74" grpId="7" animBg="1"/>
      <p:bldP spid="74" grpId="8" animBg="1"/>
      <p:bldP spid="74" grpId="9" animBg="1"/>
      <p:bldP spid="74" grpId="10" animBg="1"/>
      <p:bldP spid="74" grpId="11" animBg="1"/>
      <p:bldP spid="74" grpId="12" animBg="1"/>
      <p:bldP spid="74" grpId="13" animBg="1"/>
      <p:bldP spid="74" grpId="14" animBg="1"/>
      <p:bldP spid="75" grpId="0" animBg="1"/>
      <p:bldP spid="75" grpId="1" animBg="1"/>
      <p:bldP spid="75" grpId="2" animBg="1"/>
      <p:bldP spid="75" grpId="3" animBg="1"/>
      <p:bldP spid="75" grpId="4" animBg="1"/>
      <p:bldP spid="75" grpId="5" animBg="1"/>
      <p:bldP spid="75" grpId="6" animBg="1"/>
      <p:bldP spid="75" grpId="7" animBg="1"/>
      <p:bldP spid="75" grpId="8" animBg="1"/>
      <p:bldP spid="75" grpId="9" animBg="1"/>
      <p:bldP spid="75" grpId="10" animBg="1"/>
      <p:bldP spid="75" grpId="11" animBg="1"/>
      <p:bldP spid="75" grpId="12" animBg="1"/>
      <p:bldP spid="75" grpId="13" animBg="1"/>
      <p:bldP spid="75" grpId="14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+mj-lt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=""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218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=""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=""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=""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=""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333114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=""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=""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=""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=""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=""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9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=""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=""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=""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=""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=""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6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=""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4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=""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3438297" y="1054524"/>
            <a:ext cx="48894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3600" b="1" dirty="0" err="1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fr-FR" sz="36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Internet, </a:t>
            </a:r>
            <a:r>
              <a:rPr lang="fr-FR" sz="3600" b="1" dirty="0" err="1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fr-FR" sz="36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fr-FR" sz="36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sz="36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thể</a:t>
            </a:r>
            <a:r>
              <a:rPr lang="fr-FR" sz="36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A. DUNG">
            <a:extLst>
              <a:ext uri="{FF2B5EF4-FFF2-40B4-BE49-F238E27FC236}">
                <a16:creationId xmlns=""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1775022" y="3635552"/>
            <a:ext cx="28131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XEM TIN TỨC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=""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8202718" y="3613586"/>
            <a:ext cx="18165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ĂN CƠM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=""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8231497" y="5460922"/>
            <a:ext cx="17235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ĐI CHƠI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=""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2423986" y="5434689"/>
            <a:ext cx="10743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NGỦ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=""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80180" y="4358279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+mj-lt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0" y="5922938"/>
            <a:ext cx="762745" cy="7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6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8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+mj-lt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=""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218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=""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=""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=""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=""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252432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=""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=""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=""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=""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=""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9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=""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=""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=""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=""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=""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6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=""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4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=""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3092243" y="731589"/>
            <a:ext cx="5626267" cy="13608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FF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 ở Internet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A. DUNG">
            <a:extLst>
              <a:ext uri="{FF2B5EF4-FFF2-40B4-BE49-F238E27FC236}">
                <a16:creationId xmlns=""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7694535" y="3441058"/>
            <a:ext cx="187743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Tin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tức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về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</a:p>
          <a:p>
            <a:pPr algn="ctr"/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gia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đình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em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=""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7559845" y="5487816"/>
            <a:ext cx="24482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Tin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tức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bóng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đá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=""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1944325" y="5268525"/>
            <a:ext cx="246734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Phim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hoạt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hình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</a:p>
          <a:p>
            <a:pPr algn="ctr"/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Tom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và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Jerry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=""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80180" y="4358279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+mj-lt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0" y="5922938"/>
            <a:ext cx="762745" cy="762745"/>
          </a:xfrm>
          <a:prstGeom prst="rect">
            <a:avLst/>
          </a:prstGeom>
        </p:spPr>
      </p:pic>
      <p:sp>
        <p:nvSpPr>
          <p:cNvPr id="54" name="C. SAI">
            <a:extLst>
              <a:ext uri="{FF2B5EF4-FFF2-40B4-BE49-F238E27FC236}">
                <a16:creationId xmlns="" xmlns:a16="http://schemas.microsoft.com/office/drawing/2014/main" id="{6C4D4A3E-0BFE-45C4-836C-2920ECD65CE1}"/>
              </a:ext>
            </a:extLst>
          </p:cNvPr>
          <p:cNvSpPr/>
          <p:nvPr/>
        </p:nvSpPr>
        <p:spPr>
          <a:xfrm>
            <a:off x="2182154" y="3606708"/>
            <a:ext cx="24497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Dự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báo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thời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tiết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147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6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4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50" grpId="0"/>
      <p:bldP spid="53" grpId="0"/>
      <p:bldP spid="3" grpId="0" animBg="1"/>
      <p:bldP spid="3" grpId="1" animBg="1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+mj-lt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=""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218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=""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=""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=""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=""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333114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=""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=""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=""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=""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=""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9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=""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=""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=""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=""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=""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6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=""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4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=""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3793781" y="848451"/>
            <a:ext cx="442781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thực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hiện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việc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nếu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Internet?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=""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7882845" y="5205131"/>
            <a:ext cx="20088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Tất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cả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các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</a:p>
          <a:p>
            <a:pPr algn="ctr"/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đáp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án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trên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=""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2093902" y="3629369"/>
            <a:ext cx="20201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Đọc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truyện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=""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8034477" y="3611884"/>
            <a:ext cx="19287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Xem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phim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=""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2124511" y="5422415"/>
            <a:ext cx="19527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Nghe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nhạc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=""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94587" y="4306490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+mj-lt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0" y="5922938"/>
            <a:ext cx="762745" cy="7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5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+mj-lt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=""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218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=""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=""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=""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=""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333114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=""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=""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=""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=""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=""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9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=""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=""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=""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=""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=""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6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=""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4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=""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2778359" y="1030464"/>
            <a:ext cx="6210791" cy="9343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4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thể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thực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việc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khi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Internet?</a:t>
            </a:r>
            <a:endParaRPr lang="en-US" sz="2400" dirty="0">
              <a:ln w="0"/>
              <a:solidFill>
                <a:srgbClr val="FFFF00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=""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7275272" y="3449456"/>
            <a:ext cx="328887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Xem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p</a:t>
            </a:r>
            <a:r>
              <a:rPr lang="vi-VN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him </a:t>
            </a:r>
            <a:r>
              <a:rPr lang="vi-VN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hoạt hình 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a</a:t>
            </a:r>
            <a:r>
              <a:rPr lang="vi-VN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nh </a:t>
            </a:r>
            <a:r>
              <a:rPr lang="vi-VN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Kim Đồng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=""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2748297" y="3601231"/>
            <a:ext cx="14991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Nấu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cơm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=""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8032246" y="5468906"/>
            <a:ext cx="157786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Trông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em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=""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2721918" y="5422413"/>
            <a:ext cx="14895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Quét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nhà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=""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80180" y="4358279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+mj-lt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+mj-lt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0" y="5922938"/>
            <a:ext cx="762745" cy="7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3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425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568560" y="1035724"/>
            <a:ext cx="9317743" cy="1991681"/>
          </a:xfrm>
          <a:prstGeom prst="cloud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“Chicken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22573" y="5344983"/>
            <a:ext cx="6693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https://www.youtube.com/watch?v=l5sIspLfmXM</a:t>
            </a:r>
          </a:p>
        </p:txBody>
      </p:sp>
    </p:spTree>
    <p:extLst>
      <p:ext uri="{BB962C8B-B14F-4D97-AF65-F5344CB8AC3E}">
        <p14:creationId xmlns:p14="http://schemas.microsoft.com/office/powerpoint/2010/main" val="28583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6"/>
  <p:tag name="MMPROD_UIDATA" val="&lt;database version=&quot;7.0&quot;&gt;&lt;object type=&quot;1&quot; unique_id=&quot;10001&quot;&gt;&lt;object type=&quot;8&quot; unique_id=&quot;11390&quot;&gt;&lt;/object&gt;&lt;object type=&quot;2&quot; unique_id=&quot;11391&quot;&gt;&lt;object type=&quot;3&quot; unique_id=&quot;11392&quot;&gt;&lt;property id=&quot;20148&quot; value=&quot;5&quot;/&gt;&lt;property id=&quot;20300&quot; value=&quot;Slide 1 - &amp;quot;TIN HỌC 3 – TUẦN 14&amp;quot;&quot;/&gt;&lt;property id=&quot;20307&quot; value=&quot;312&quot;/&gt;&lt;/object&gt;&lt;object type=&quot;3&quot; unique_id=&quot;11393&quot;&gt;&lt;property id=&quot;20148&quot; value=&quot;5&quot;/&gt;&lt;property id=&quot;20300&quot; value=&quot;Slide 2&quot;/&gt;&lt;property id=&quot;20307&quot; value=&quot;279&quot;/&gt;&lt;/object&gt;&lt;object type=&quot;3&quot; unique_id=&quot;11394&quot;&gt;&lt;property id=&quot;20148&quot; value=&quot;5&quot;/&gt;&lt;property id=&quot;20300&quot; value=&quot;Slide 3&quot;/&gt;&lt;property id=&quot;20307&quot; value=&quot;306&quot;/&gt;&lt;/object&gt;&lt;object type=&quot;3&quot; unique_id=&quot;11395&quot;&gt;&lt;property id=&quot;20148&quot; value=&quot;5&quot;/&gt;&lt;property id=&quot;20300&quot; value=&quot;Slide 4&quot;/&gt;&lt;property id=&quot;20307&quot; value=&quot;307&quot;/&gt;&lt;/object&gt;&lt;object type=&quot;3&quot; unique_id=&quot;11396&quot;&gt;&lt;property id=&quot;20148&quot; value=&quot;5&quot;/&gt;&lt;property id=&quot;20300&quot; value=&quot;Slide 5&quot;/&gt;&lt;property id=&quot;20307&quot; value=&quot;308&quot;/&gt;&lt;/object&gt;&lt;object type=&quot;3&quot; unique_id=&quot;11397&quot;&gt;&lt;property id=&quot;20148&quot; value=&quot;5&quot;/&gt;&lt;property id=&quot;20300&quot; value=&quot;Slide 6&quot;/&gt;&lt;property id=&quot;20307&quot; value=&quot;309&quot;/&gt;&lt;/object&gt;&lt;object type=&quot;3&quot; unique_id=&quot;11398&quot;&gt;&lt;property id=&quot;20148&quot; value=&quot;5&quot;/&gt;&lt;property id=&quot;20300&quot; value=&quot;Slide 7&quot;/&gt;&lt;property id=&quot;20307&quot; value=&quot;310&quot;/&gt;&lt;/object&gt;&lt;object type=&quot;3&quot; unique_id=&quot;11399&quot;&gt;&lt;property id=&quot;20148&quot; value=&quot;5&quot;/&gt;&lt;property id=&quot;20300&quot; value=&quot;Slide 8&quot;/&gt;&lt;property id=&quot;20307&quot; value=&quot;311&quot;/&gt;&lt;/object&gt;&lt;object type=&quot;3&quot; unique_id=&quot;11400&quot;&gt;&lt;property id=&quot;20148&quot; value=&quot;5&quot;/&gt;&lt;property id=&quot;20300&quot; value=&quot;Slide 9&quot;/&gt;&lt;property id=&quot;20307&quot; value=&quot;300&quot;/&gt;&lt;/object&gt;&lt;object type=&quot;3&quot; unique_id=&quot;11401&quot;&gt;&lt;property id=&quot;20148&quot; value=&quot;5&quot;/&gt;&lt;property id=&quot;20300&quot; value=&quot;Slide 10&quot;/&gt;&lt;property id=&quot;20307&quot; value=&quot;257&quot;/&gt;&lt;/object&gt;&lt;object type=&quot;3&quot; unique_id=&quot;11402&quot;&gt;&lt;property id=&quot;20148&quot; value=&quot;5&quot;/&gt;&lt;property id=&quot;20300&quot; value=&quot;Slide 11&quot;/&gt;&lt;property id=&quot;20307&quot; value=&quot;301&quot;/&gt;&lt;/object&gt;&lt;object type=&quot;3&quot; unique_id=&quot;11403&quot;&gt;&lt;property id=&quot;20148&quot; value=&quot;5&quot;/&gt;&lt;property id=&quot;20300&quot; value=&quot;Slide 12&quot;/&gt;&lt;property id=&quot;20307&quot; value=&quot;280&quot;/&gt;&lt;/object&gt;&lt;object type=&quot;3&quot; unique_id=&quot;11404&quot;&gt;&lt;property id=&quot;20148&quot; value=&quot;5&quot;/&gt;&lt;property id=&quot;20300&quot; value=&quot;Slide 13&quot;/&gt;&lt;property id=&quot;20307&quot; value=&quot;258&quot;/&gt;&lt;/object&gt;&lt;object type=&quot;3&quot; unique_id=&quot;11405&quot;&gt;&lt;property id=&quot;20148&quot; value=&quot;5&quot;/&gt;&lt;property id=&quot;20300&quot; value=&quot;Slide 14&quot;/&gt;&lt;property id=&quot;20307&quot; value=&quot;296&quot;/&gt;&lt;/object&gt;&lt;object type=&quot;3&quot; unique_id=&quot;11406&quot;&gt;&lt;property id=&quot;20148&quot; value=&quot;5&quot;/&gt;&lt;property id=&quot;20300&quot; value=&quot;Slide 15&quot;/&gt;&lt;property id=&quot;20307&quot; value=&quot;302&quot;/&gt;&lt;/object&gt;&lt;object type=&quot;3&quot; unique_id=&quot;11407&quot;&gt;&lt;property id=&quot;20148&quot; value=&quot;5&quot;/&gt;&lt;property id=&quot;20300&quot; value=&quot;Slide 16&quot;/&gt;&lt;property id=&quot;20307&quot; value=&quot;297&quot;/&gt;&lt;/object&gt;&lt;object type=&quot;3&quot; unique_id=&quot;11408&quot;&gt;&lt;property id=&quot;20148&quot; value=&quot;5&quot;/&gt;&lt;property id=&quot;20300&quot; value=&quot;Slide 17&quot;/&gt;&lt;property id=&quot;20307&quot; value=&quot;298&quot;/&gt;&lt;/object&gt;&lt;object type=&quot;3&quot; unique_id=&quot;11409&quot;&gt;&lt;property id=&quot;20148&quot; value=&quot;5&quot;/&gt;&lt;property id=&quot;20300&quot; value=&quot;Slide 18&quot;/&gt;&lt;property id=&quot;20307&quot; value=&quot;299&quot;/&gt;&lt;/object&gt;&lt;object type=&quot;3&quot; unique_id=&quot;11410&quot;&gt;&lt;property id=&quot;20148&quot; value=&quot;5&quot;/&gt;&lt;property id=&quot;20300&quot; value=&quot;Slide 19&quot;/&gt;&lt;property id=&quot;20307&quot; value=&quot;285&quot;/&gt;&lt;/object&gt;&lt;object type=&quot;3&quot; unique_id=&quot;11411&quot;&gt;&lt;property id=&quot;20148&quot; value=&quot;5&quot;/&gt;&lt;property id=&quot;20300&quot; value=&quot;Slide 20&quot;/&gt;&lt;property id=&quot;20307&quot; value=&quot;265&quot;/&gt;&lt;/object&gt;&lt;object type=&quot;3&quot; unique_id=&quot;11412&quot;&gt;&lt;property id=&quot;20148&quot; value=&quot;5&quot;/&gt;&lt;property id=&quot;20300&quot; value=&quot;Slide 21&quot;/&gt;&lt;property id=&quot;20307&quot; value=&quot;303&quot;/&gt;&lt;/object&gt;&lt;object type=&quot;3&quot; unique_id=&quot;11413&quot;&gt;&lt;property id=&quot;20148&quot; value=&quot;5&quot;/&gt;&lt;property id=&quot;20300&quot; value=&quot;Slide 22&quot;/&gt;&lt;property id=&quot;20307&quot; value=&quot;304&quot;/&gt;&lt;/object&gt;&lt;object type=&quot;3&quot; unique_id=&quot;11414&quot;&gt;&lt;property id=&quot;20148&quot; value=&quot;5&quot;/&gt;&lt;property id=&quot;20300&quot; value=&quot;Slide 23&quot;/&gt;&lt;property id=&quot;20307&quot; value=&quot;25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549</Words>
  <Application>Microsoft Office PowerPoint</Application>
  <PresentationFormat>Custom</PresentationFormat>
  <Paragraphs>89</Paragraphs>
  <Slides>23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TIN HỌC 3 – TUẦN 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238</cp:revision>
  <dcterms:created xsi:type="dcterms:W3CDTF">2022-01-27T15:18:21Z</dcterms:created>
  <dcterms:modified xsi:type="dcterms:W3CDTF">2023-11-08T07:03:15Z</dcterms:modified>
</cp:coreProperties>
</file>