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3" r:id="rId2"/>
    <p:sldMasterId id="2147483655" r:id="rId3"/>
  </p:sldMasterIdLst>
  <p:notesMasterIdLst>
    <p:notesMasterId r:id="rId23"/>
  </p:notesMasterIdLst>
  <p:sldIdLst>
    <p:sldId id="271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72" r:id="rId12"/>
    <p:sldId id="273" r:id="rId13"/>
    <p:sldId id="274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2000" cy="6858000"/>
  <p:notesSz cx="6858000" cy="9144000"/>
  <p:custDataLst>
    <p:tags r:id="rId2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h7Yv02geV5dd+/oWAbTeRm6Sl9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79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43724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7f6d2a42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7f6d2a422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27f6d2a4227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59226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61605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9156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8_Tiêu Đề Bài 1-Quyển 3-Internet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7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3" name="Google Shape;2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5759" y="-15913"/>
            <a:ext cx="1943100" cy="2057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25088" y="115342"/>
            <a:ext cx="1502698" cy="2118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54036" y="4523280"/>
            <a:ext cx="2373750" cy="190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0976" y="5023060"/>
            <a:ext cx="1232666" cy="12326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áo hiệu Bài tập">
  <p:cSld name="Báo hiệu Bài tập">
    <p:bg>
      <p:bgPr>
        <a:solidFill>
          <a:schemeClr val="lt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8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8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8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2" name="Google Shape;132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2980" y="262439"/>
            <a:ext cx="1289022" cy="132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58643" y="579185"/>
            <a:ext cx="1764536" cy="10107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1000" y="1044000"/>
            <a:ext cx="7470001" cy="4770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- Phan 2-Chủ đề A-Bài 1-Nội dung">
  <p:cSld name="8- Phan 2-Chủ đề A-Bài 1-Nội dung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1"/>
          <p:cNvSpPr/>
          <p:nvPr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1"/>
          <p:cNvSpPr txBox="1"/>
          <p:nvPr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Chủ đề A. Internet và truyền thông số</a:t>
            </a:r>
            <a:endParaRPr/>
          </a:p>
        </p:txBody>
      </p:sp>
      <p:sp>
        <p:nvSpPr>
          <p:cNvPr id="33" name="Google Shape;33;p21"/>
          <p:cNvSpPr txBox="1"/>
          <p:nvPr/>
        </p:nvSpPr>
        <p:spPr>
          <a:xfrm>
            <a:off x="5535370" y="161842"/>
            <a:ext cx="665663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 Tớ liên lạc được với mọi người ở khắp mọi nơi trên thế giới</a:t>
            </a:r>
            <a:endParaRPr sz="1800" b="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21"/>
          <p:cNvSpPr txBox="1">
            <a:spLocks noGrp="1"/>
          </p:cNvSpPr>
          <p:nvPr>
            <p:ph type="body" idx="1"/>
          </p:nvPr>
        </p:nvSpPr>
        <p:spPr>
          <a:xfrm>
            <a:off x="1275744" y="795485"/>
            <a:ext cx="9784733" cy="77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pic>
        <p:nvPicPr>
          <p:cNvPr id="35" name="Google Shape;3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86975" y="5597612"/>
            <a:ext cx="1600200" cy="825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8818" y="5265259"/>
            <a:ext cx="2335746" cy="148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hủ Đề - Mục tiêu chủ đề" type="secHead">
  <p:cSld name="SECTION_HEADER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C8C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C8C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4" name="Google Shape;44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2980" y="262439"/>
            <a:ext cx="1289022" cy="132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58643" y="579185"/>
            <a:ext cx="1764536" cy="10107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6" name="Google Shape;46;p19"/>
          <p:cNvGrpSpPr/>
          <p:nvPr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47" name="Google Shape;47;p19"/>
            <p:cNvPicPr preferRelativeResize="0"/>
            <p:nvPr/>
          </p:nvPicPr>
          <p:blipFill rotWithShape="1">
            <a:blip r:embed="rId4">
              <a:alphaModFix/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" name="Google Shape;48;p19"/>
            <p:cNvPicPr preferRelativeResize="0"/>
            <p:nvPr/>
          </p:nvPicPr>
          <p:blipFill rotWithShape="1">
            <a:blip r:embed="rId5">
              <a:alphaModFix/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-Bài 8- Phan 2-Chủ đề B-Nội dung">
  <p:cSld name="9_-Bài 8- Phan 2-Chủ đề B-Nội dung"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5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25"/>
          <p:cNvSpPr/>
          <p:nvPr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25"/>
          <p:cNvSpPr txBox="1"/>
          <p:nvPr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Chủ đề A. Internet và truyền thông số</a:t>
            </a:r>
            <a:endParaRPr/>
          </a:p>
        </p:txBody>
      </p:sp>
      <p:sp>
        <p:nvSpPr>
          <p:cNvPr id="55" name="Google Shape;55;p25"/>
          <p:cNvSpPr txBox="1"/>
          <p:nvPr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2. Tớ liên lạc được với mọi người ở khắp mọi nơi trên thế giới</a:t>
            </a:r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1275744" y="795485"/>
            <a:ext cx="9784733" cy="77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pic>
        <p:nvPicPr>
          <p:cNvPr id="57" name="Google Shape;57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0139" y="5094603"/>
            <a:ext cx="2600794" cy="1693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77425" y="5425844"/>
            <a:ext cx="1943100" cy="10308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hủ Đề - Mục tiêu chủ đề" type="secHead">
  <p:cSld name="SECTION_HEADER"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C8C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C8C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3" name="Google Shape;7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2980" y="262439"/>
            <a:ext cx="1289022" cy="132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58643" y="579185"/>
            <a:ext cx="1764536" cy="10107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" name="Google Shape;75;p20"/>
          <p:cNvGrpSpPr/>
          <p:nvPr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76" name="Google Shape;76;p20"/>
            <p:cNvPicPr preferRelativeResize="0"/>
            <p:nvPr/>
          </p:nvPicPr>
          <p:blipFill rotWithShape="1">
            <a:blip r:embed="rId4">
              <a:alphaModFix/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20"/>
            <p:cNvPicPr preferRelativeResize="0"/>
            <p:nvPr/>
          </p:nvPicPr>
          <p:blipFill rotWithShape="1">
            <a:blip r:embed="rId5">
              <a:alphaModFix/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-Bài 8- Phan 2-Chủ đề B-Nội dung">
  <p:cSld name="9_-Bài 8- Phan 2-Chủ đề B-Nội dung">
    <p:bg>
      <p:bgPr>
        <a:solidFill>
          <a:schemeClr val="lt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3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3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23"/>
          <p:cNvSpPr/>
          <p:nvPr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3"/>
          <p:cNvSpPr txBox="1"/>
          <p:nvPr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Chủ đề A. Internet và truyền thông số</a:t>
            </a:r>
            <a:endParaRPr/>
          </a:p>
        </p:txBody>
      </p:sp>
      <p:sp>
        <p:nvSpPr>
          <p:cNvPr id="91" name="Google Shape;91;p23"/>
          <p:cNvSpPr txBox="1"/>
          <p:nvPr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2. Tớ liên lạc được với mọi người ở khắp mọi nơi trên thế giới</a:t>
            </a:r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body" idx="1"/>
          </p:nvPr>
        </p:nvSpPr>
        <p:spPr>
          <a:xfrm>
            <a:off x="1275744" y="795485"/>
            <a:ext cx="9784733" cy="77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pic>
        <p:nvPicPr>
          <p:cNvPr id="93" name="Google Shape;93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0139" y="5094603"/>
            <a:ext cx="2600794" cy="1693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77425" y="5425844"/>
            <a:ext cx="1943100" cy="10308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- Phan 2-Chủ đề A-Bài 1-Nội dung">
  <p:cSld name="8- Phan 2-Chủ đề A-Bài 1-Nội dung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4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" name="Google Shape;99;p24"/>
          <p:cNvSpPr/>
          <p:nvPr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4"/>
          <p:cNvSpPr txBox="1"/>
          <p:nvPr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Chủ đề A. Internet và truyền thông số</a:t>
            </a:r>
            <a:endParaRPr/>
          </a:p>
        </p:txBody>
      </p:sp>
      <p:sp>
        <p:nvSpPr>
          <p:cNvPr id="101" name="Google Shape;101;p24"/>
          <p:cNvSpPr txBox="1"/>
          <p:nvPr/>
        </p:nvSpPr>
        <p:spPr>
          <a:xfrm>
            <a:off x="7394104" y="178503"/>
            <a:ext cx="33473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1. Thế giới Internet thật là rộng lớn</a:t>
            </a:r>
            <a:endParaRPr/>
          </a:p>
        </p:txBody>
      </p:sp>
      <p:sp>
        <p:nvSpPr>
          <p:cNvPr id="102" name="Google Shape;102;p24"/>
          <p:cNvSpPr txBox="1">
            <a:spLocks noGrp="1"/>
          </p:cNvSpPr>
          <p:nvPr>
            <p:ph type="body" idx="1"/>
          </p:nvPr>
        </p:nvSpPr>
        <p:spPr>
          <a:xfrm>
            <a:off x="1275744" y="795485"/>
            <a:ext cx="9784733" cy="77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pic>
        <p:nvPicPr>
          <p:cNvPr id="103" name="Google Shape;10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86975" y="5597612"/>
            <a:ext cx="1600200" cy="825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8818" y="5265259"/>
            <a:ext cx="2335746" cy="148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hủ Đề - Mục tiêu chủ đề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6"/>
          <p:cNvSpPr txBox="1"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6"/>
          <p:cNvSpPr txBox="1"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C8C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C8C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C8C8C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26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6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6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2" name="Google Shape;112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2980" y="262439"/>
            <a:ext cx="1289022" cy="132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58643" y="579185"/>
            <a:ext cx="1764536" cy="10107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4" name="Google Shape;114;p26"/>
          <p:cNvGrpSpPr/>
          <p:nvPr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5" name="Google Shape;115;p26"/>
            <p:cNvPicPr preferRelativeResize="0"/>
            <p:nvPr/>
          </p:nvPicPr>
          <p:blipFill rotWithShape="1">
            <a:blip r:embed="rId4">
              <a:alphaModFix/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26"/>
            <p:cNvPicPr preferRelativeResize="0"/>
            <p:nvPr/>
          </p:nvPicPr>
          <p:blipFill rotWithShape="1">
            <a:blip r:embed="rId5">
              <a:alphaModFix/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8_Tiêu Đề Bài 1-Quyển 3-Internet" type="title">
  <p:cSld name="TITLE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7"/>
          <p:cNvSpPr txBox="1"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7"/>
          <p:cNvSpPr txBox="1"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1" name="Google Shape;121;p27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7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7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4" name="Google Shape;124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5759" y="-15913"/>
            <a:ext cx="1943100" cy="2057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25088" y="115342"/>
            <a:ext cx="1502698" cy="2118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54036" y="4523280"/>
            <a:ext cx="2373750" cy="190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0976" y="5023060"/>
            <a:ext cx="1232666" cy="12326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8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lt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dt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ft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sldNum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ci.com/tao-chu-ky-online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7f6d2a4227_0_0"/>
          <p:cNvSpPr txBox="1">
            <a:spLocks noGrp="1"/>
          </p:cNvSpPr>
          <p:nvPr>
            <p:ph type="ctrTitle"/>
          </p:nvPr>
        </p:nvSpPr>
        <p:spPr>
          <a:xfrm>
            <a:off x="365759" y="2166364"/>
            <a:ext cx="11471700" cy="1739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0000"/>
                </a:solidFill>
              </a:rPr>
              <a:t>TIN HỌC </a:t>
            </a:r>
            <a:r>
              <a:rPr lang="en-US" b="1" smtClean="0">
                <a:solidFill>
                  <a:srgbClr val="FF0000"/>
                </a:solidFill>
              </a:rPr>
              <a:t>4 </a:t>
            </a:r>
            <a:r>
              <a:rPr lang="en-US" b="1">
                <a:solidFill>
                  <a:srgbClr val="FF0000"/>
                </a:solidFill>
              </a:rPr>
              <a:t>– TUẦN </a:t>
            </a:r>
            <a:r>
              <a:rPr lang="en-US" b="1" smtClean="0">
                <a:solidFill>
                  <a:srgbClr val="FF0000"/>
                </a:solidFill>
              </a:rPr>
              <a:t>12</a:t>
            </a:r>
            <a:endParaRPr/>
          </a:p>
        </p:txBody>
      </p:sp>
      <p:sp>
        <p:nvSpPr>
          <p:cNvPr id="84" name="Google Shape;84;g27f6d2a4227_0_0"/>
          <p:cNvSpPr txBox="1"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1200"/>
              </a:spcBef>
              <a:spcAft>
                <a:spcPts val="20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239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9"/>
          <p:cNvSpPr txBox="1">
            <a:spLocks noGrp="1"/>
          </p:cNvSpPr>
          <p:nvPr>
            <p:ph type="body" idx="1"/>
          </p:nvPr>
        </p:nvSpPr>
        <p:spPr>
          <a:xfrm>
            <a:off x="420552" y="1325369"/>
            <a:ext cx="11501782" cy="53802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</a:t>
            </a:r>
            <a:r>
              <a:rPr lang="en-US" sz="3200" b="1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khá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được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sao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email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nhưng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chính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800" b="0" i="1" dirty="0"/>
          </a:p>
          <a:p>
            <a:pPr marL="1143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</a:t>
            </a:r>
            <a:r>
              <a:rPr lang="en-US" sz="3200" b="1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BCC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copy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đến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những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khác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3200" b="1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về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việc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bạn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thêm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copy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khác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hoặc</a:t>
            </a:r>
            <a:r>
              <a:rPr lang="en-US" sz="3200" b="0" i="0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cần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cùng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email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đến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danh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sách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rất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nhiều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địa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3200" b="1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những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email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đó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xem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hàng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dài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địa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cùng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được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3200" b="0" i="1" u="none" strike="noStrik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3200" b="0" i="1" u="none" strike="noStrik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29"/>
          <p:cNvSpPr txBox="1"/>
          <p:nvPr/>
        </p:nvSpPr>
        <p:spPr>
          <a:xfrm>
            <a:off x="420552" y="740634"/>
            <a:ext cx="5701952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 nào thì sử dụng CC, BCC?</a:t>
            </a:r>
            <a:endParaRPr sz="3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297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0"/>
          <p:cNvSpPr txBox="1">
            <a:spLocks noGrp="1"/>
          </p:cNvSpPr>
          <p:nvPr>
            <p:ph type="body" idx="1"/>
          </p:nvPr>
        </p:nvSpPr>
        <p:spPr>
          <a:xfrm>
            <a:off x="0" y="795485"/>
            <a:ext cx="12077700" cy="5112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Chức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năng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Reply/Reply all: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đây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tính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năng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sẽ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dùng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khi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cần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trả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lời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thư</a:t>
            </a:r>
            <a:r>
              <a:rPr lang="en-US" sz="2400" dirty="0">
                <a:solidFill>
                  <a:srgbClr val="000000"/>
                </a:solidFill>
              </a:rPr>
              <a:t>:</a:t>
            </a:r>
            <a:endParaRPr dirty="0"/>
          </a:p>
          <a:p>
            <a:pPr marL="4572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Reply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trả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):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trả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duy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nhất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gửi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Email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bạn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Tính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năng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này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phù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hợp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khi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cần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trao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đổi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riêng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với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chỉ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gửi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thư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bạn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và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không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muốn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tất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cả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những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khác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được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gửi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kèm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trong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thư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biết</a:t>
            </a:r>
            <a:endParaRPr sz="2400" b="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Reply All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trả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tất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cả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):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được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sz="2400" dirty="0" err="1">
                <a:solidFill>
                  <a:srgbClr val="000000"/>
                </a:solidFill>
              </a:rPr>
              <a:t>ù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để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soạn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thư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phản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hồi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không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chỉ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gửi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mà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còn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tất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cả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mọi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được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đính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kèm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trong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Email</a:t>
            </a:r>
            <a:endParaRPr sz="2400" b="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en-US" sz="2400" b="1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Forward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chuyển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tiếp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):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để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chuyển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tiếp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thư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một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mới</a:t>
            </a:r>
            <a:r>
              <a:rPr lang="en-US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▪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dirty="0">
                <a:latin typeface="Arial"/>
                <a:ea typeface="Arial"/>
                <a:cs typeface="Arial"/>
                <a:sym typeface="Arial"/>
              </a:rPr>
            </a:b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0" name="Google Shape;180;p30"/>
          <p:cNvGrpSpPr/>
          <p:nvPr/>
        </p:nvGrpSpPr>
        <p:grpSpPr>
          <a:xfrm>
            <a:off x="2902044" y="4630057"/>
            <a:ext cx="6604813" cy="2227943"/>
            <a:chOff x="2756901" y="4478595"/>
            <a:chExt cx="6678197" cy="2379405"/>
          </a:xfrm>
        </p:grpSpPr>
        <p:pic>
          <p:nvPicPr>
            <p:cNvPr id="181" name="Google Shape;181;p3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756901" y="4478595"/>
              <a:ext cx="6678197" cy="2379405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pic>
        <p:sp>
          <p:nvSpPr>
            <p:cNvPr id="182" name="Google Shape;182;p30"/>
            <p:cNvSpPr/>
            <p:nvPr/>
          </p:nvSpPr>
          <p:spPr>
            <a:xfrm>
              <a:off x="2917562" y="6062515"/>
              <a:ext cx="2315619" cy="699868"/>
            </a:xfrm>
            <a:prstGeom prst="rect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3841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 txBox="1"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 TỚ LIÊN LẠC ĐƯỢC VỚI MỌI NGƯỜI Ở KHẮP MỌI NƠI TRÊN THẾ GIỚI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8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8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dirty="0">
                <a:solidFill>
                  <a:srgbClr val="FF0000"/>
                </a:solidFill>
              </a:rPr>
              <a:t>TUẦN 12: TẠO VÀ GỬI THƯ (</a:t>
            </a:r>
            <a:r>
              <a:rPr lang="en-US" sz="3200" b="1" dirty="0" err="1" smtClean="0">
                <a:solidFill>
                  <a:srgbClr val="FF0000"/>
                </a:solidFill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</a:rPr>
              <a:t> 3)</a:t>
            </a:r>
            <a:endParaRPr sz="4000" b="1" dirty="0">
              <a:solidFill>
                <a:srgbClr val="FF0000"/>
              </a:solidFill>
            </a:endParaRPr>
          </a:p>
        </p:txBody>
      </p:sp>
      <p:sp>
        <p:nvSpPr>
          <p:cNvPr id="189" name="Google Shape;189;p8"/>
          <p:cNvSpPr txBox="1"/>
          <p:nvPr/>
        </p:nvSpPr>
        <p:spPr>
          <a:xfrm>
            <a:off x="1124337" y="4379463"/>
            <a:ext cx="9232641" cy="126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-"/>
            </a:pP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kí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gì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-"/>
            </a:pP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dụng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kí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"/>
          <p:cNvSpPr/>
          <p:nvPr/>
        </p:nvSpPr>
        <p:spPr>
          <a:xfrm>
            <a:off x="3454400" y="926975"/>
            <a:ext cx="5648960" cy="64698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ÔN TẬP KIẾN THỨC CŨ</a:t>
            </a:r>
            <a:endParaRPr/>
          </a:p>
        </p:txBody>
      </p:sp>
      <p:sp>
        <p:nvSpPr>
          <p:cNvPr id="195" name="Google Shape;195;p9"/>
          <p:cNvSpPr txBox="1"/>
          <p:nvPr/>
        </p:nvSpPr>
        <p:spPr>
          <a:xfrm>
            <a:off x="762000" y="1998211"/>
            <a:ext cx="11216640" cy="752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Nêu các bước kiểm tra lỗi chính trả trong nội dung thư?</a:t>
            </a:r>
            <a:endParaRPr sz="48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6" name="Google Shape;196;p9" descr="Kiểm tra bài cũ Pick a name trong ClassPoint | Tinh hoa Công ..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14620" y="3768671"/>
            <a:ext cx="2311400" cy="231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"/>
          <p:cNvSpPr/>
          <p:nvPr/>
        </p:nvSpPr>
        <p:spPr>
          <a:xfrm>
            <a:off x="370840" y="841513"/>
            <a:ext cx="11450320" cy="5757722"/>
          </a:xfrm>
          <a:prstGeom prst="roundRect">
            <a:avLst>
              <a:gd name="adj" fmla="val 923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Chữ kí điện tử là thông tin đi kèm theo dữ liệu (văn bản, hình ảnh, video…) nhằm mục đích xác định người chủ của dữ liệu đó. </a:t>
            </a:r>
            <a:endParaRPr sz="3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Chữ kí điện tử được sử dụng trong các giao dịch điện tử</a:t>
            </a:r>
            <a:endParaRPr sz="3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Cần đảm bảo các chức năng:</a:t>
            </a:r>
            <a:endParaRPr sz="3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Xác định được người chủ của một dữ liệu nào đó: văn bản, ảnh, video,… dữ liệu đó có bị thay đổi hay không</a:t>
            </a:r>
            <a:endParaRPr sz="3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"/>
          <p:cNvSpPr>
            <a:spLocks noGrp="1"/>
          </p:cNvSpPr>
          <p:nvPr>
            <p:ph type="body" idx="1"/>
          </p:nvPr>
        </p:nvSpPr>
        <p:spPr>
          <a:xfrm>
            <a:off x="348542" y="602444"/>
            <a:ext cx="11465887" cy="6255556"/>
          </a:xfrm>
          <a:prstGeom prst="roundRect">
            <a:avLst>
              <a:gd name="adj" fmla="val 13036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kí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lợi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ích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gì</a:t>
            </a:r>
            <a:r>
              <a:rPr lang="en-US" sz="23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23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Đảm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bảo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toàn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bảo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mật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thông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tin</a:t>
            </a:r>
            <a:endParaRPr sz="2300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Đảm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bảo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tính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pháp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lý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giao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dịch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Ngăn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chặn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khả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năng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mạo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đã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được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thì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nào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được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bởi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mọi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dù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hay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nhỏ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bị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phát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hiện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nhờ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nghệ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mã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hóa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khai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bị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 hay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khóa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khai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còn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tương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thích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bí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mật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nữa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nghĩa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việc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thể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sử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dụng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khóa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khai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để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mã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Điều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này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nghĩa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đã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sẽ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cơ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hội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dù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hay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toàn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bộ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2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</a:t>
            </a:r>
            <a:endParaRPr sz="23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Xác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định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được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nguồn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gốc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kiệm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gian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xử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lý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hành</a:t>
            </a:r>
            <a:r>
              <a:rPr lang="en-US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chính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20"/>
              <a:buNone/>
            </a:pP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lưu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trữ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tay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từng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dùng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hoàn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toàn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thể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hàng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loại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trên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máy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tính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trực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tiếp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thông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qua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môi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</a:t>
            </a:r>
            <a:r>
              <a:rPr lang="en-US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3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internet</a:t>
            </a:r>
            <a:endParaRPr sz="23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"/>
          <p:cNvSpPr txBox="1"/>
          <p:nvPr/>
        </p:nvSpPr>
        <p:spPr>
          <a:xfrm>
            <a:off x="178545" y="734702"/>
            <a:ext cx="60960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Cách tạo chữ kí điện tử</a:t>
            </a:r>
            <a:endParaRPr sz="3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2" name="Google Shape;212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8545" y="3228852"/>
            <a:ext cx="5835876" cy="3385308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2"/>
          <p:cNvSpPr txBox="1"/>
          <p:nvPr/>
        </p:nvSpPr>
        <p:spPr>
          <a:xfrm>
            <a:off x="294938" y="1496757"/>
            <a:ext cx="6096000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kí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Gmail</a:t>
            </a:r>
            <a:endParaRPr sz="28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Bc1: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Mở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Gmail 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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bên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phải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bánh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răng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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cài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đặt</a:t>
            </a:r>
            <a:endParaRPr sz="28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12"/>
          <p:cNvSpPr txBox="1"/>
          <p:nvPr/>
        </p:nvSpPr>
        <p:spPr>
          <a:xfrm>
            <a:off x="6523019" y="1883317"/>
            <a:ext cx="5242261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Bc2: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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tạo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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ok</a:t>
            </a:r>
            <a:endParaRPr sz="28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5" name="Google Shape;215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90938" y="3031644"/>
            <a:ext cx="5465781" cy="37044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"/>
          <p:cNvSpPr txBox="1"/>
          <p:nvPr/>
        </p:nvSpPr>
        <p:spPr>
          <a:xfrm>
            <a:off x="1072544" y="1144955"/>
            <a:ext cx="9768176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Vào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trang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web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để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tạo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online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miễn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phí</a:t>
            </a:r>
            <a:endParaRPr sz="36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https://wikici.com/tao-chu-ky-online</a:t>
            </a:r>
            <a:endParaRPr sz="36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"/>
          <p:cNvSpPr txBox="1">
            <a:spLocks noGrp="1"/>
          </p:cNvSpPr>
          <p:nvPr>
            <p:ph type="body" idx="1"/>
          </p:nvPr>
        </p:nvSpPr>
        <p:spPr>
          <a:xfrm>
            <a:off x="0" y="2401802"/>
            <a:ext cx="12191999" cy="1727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82880" lvl="0" indent="-2540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Tạo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kí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điện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tử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bằng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r>
              <a:rPr lang="en-US" sz="40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utlook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bằng</a:t>
            </a:r>
            <a:r>
              <a:rPr lang="en-U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web online.</a:t>
            </a:r>
            <a:endParaRPr sz="60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14"/>
          <p:cNvSpPr/>
          <p:nvPr/>
        </p:nvSpPr>
        <p:spPr>
          <a:xfrm>
            <a:off x="397565" y="1000309"/>
            <a:ext cx="11396870" cy="821501"/>
          </a:xfrm>
          <a:prstGeom prst="roundRect">
            <a:avLst>
              <a:gd name="adj" fmla="val 16667"/>
            </a:avLst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 HÀNH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5"/>
          <p:cNvSpPr txBox="1">
            <a:spLocks noGrp="1"/>
          </p:cNvSpPr>
          <p:nvPr>
            <p:ph type="body" idx="1"/>
          </p:nvPr>
        </p:nvSpPr>
        <p:spPr>
          <a:xfrm>
            <a:off x="1203633" y="1184483"/>
            <a:ext cx="9784733" cy="77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82880" lvl="0" indent="-304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Char char="▪"/>
            </a:pPr>
            <a:r>
              <a:rPr lang="en-US" sz="4800">
                <a:solidFill>
                  <a:schemeClr val="dk1"/>
                </a:solidFill>
              </a:rPr>
              <a:t>HƯỚNG DẪN VỀ NHÀ</a:t>
            </a:r>
            <a:endParaRPr/>
          </a:p>
        </p:txBody>
      </p:sp>
      <p:pic>
        <p:nvPicPr>
          <p:cNvPr id="232" name="Google Shape;232;p15" descr="Biểu tượng bài tập về nhà Biểu tượng nuôi dạy con cái - png tải về - Miễn  phí trong suốt Màu Vàng png Tải về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57470" y="867361"/>
            <a:ext cx="1412240" cy="141224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5"/>
          <p:cNvSpPr txBox="1"/>
          <p:nvPr/>
        </p:nvSpPr>
        <p:spPr>
          <a:xfrm>
            <a:off x="949458" y="2880826"/>
            <a:ext cx="10565713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-"/>
            </a:pPr>
            <a:r>
              <a:rPr lang="en-US" sz="32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Ôn tập lại các kiến thức về tạo và gửi thư</a:t>
            </a:r>
            <a:endParaRPr sz="32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-"/>
            </a:pPr>
            <a:r>
              <a:rPr lang="en-US" sz="32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 biệt ý nghĩa của CC, BCC, Reply/Reply all và Forward </a:t>
            </a:r>
            <a:endParaRPr sz="32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"/>
          <p:cNvSpPr txBox="1"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99BDD"/>
              </a:buClr>
              <a:buSzPts val="4000"/>
              <a:buFont typeface="Arial"/>
              <a:buNone/>
            </a:pPr>
            <a:r>
              <a:rPr lang="en-US" sz="4000">
                <a:solidFill>
                  <a:srgbClr val="099BDD"/>
                </a:solidFill>
                <a:latin typeface="Arial"/>
                <a:ea typeface="Arial"/>
                <a:cs typeface="Arial"/>
                <a:sym typeface="Arial"/>
              </a:rPr>
              <a:t>CUỘC SỐNG TRỰC TUYẾN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CHỦ ĐỀ A. INTERNET VÀ TRUYỀN THÔNG SỐ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CHỦ ĐỀ A. </a:t>
            </a:r>
            <a:br>
              <a:rPr lang="en-US" sz="4000">
                <a:latin typeface="Arial"/>
                <a:ea typeface="Arial"/>
                <a:cs typeface="Arial"/>
                <a:sym typeface="Arial"/>
              </a:rPr>
            </a:br>
            <a:r>
              <a:rPr lang="en-US" sz="4000">
                <a:latin typeface="Arial"/>
                <a:ea typeface="Arial"/>
                <a:cs typeface="Arial"/>
                <a:sym typeface="Arial"/>
              </a:rPr>
              <a:t>INTERNET VÀ TRUYỀN THÔNG SỐ</a:t>
            </a:r>
            <a:endParaRPr/>
          </a:p>
        </p:txBody>
      </p:sp>
      <p:sp>
        <p:nvSpPr>
          <p:cNvPr id="146" name="Google Shape;146;p2"/>
          <p:cNvSpPr txBox="1"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Bài 1. Thế giới Internet thật là rộng lớn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3000"/>
              <a:buNone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Bài 2. Tớ liên lạc được với mọi người ở khắp mọi nơi trên thế giới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"/>
          <p:cNvSpPr txBox="1"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2. TỚ LIÊN LẠC ĐƯỢC VỚI MỌI NGƯỜI </a:t>
            </a:r>
            <a:br>
              <a:rPr lang="en-US" sz="32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Ở KHẮP MỌI NƠI TRÊN THẾ GIỚI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8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8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dirty="0">
                <a:solidFill>
                  <a:srgbClr val="FF0000"/>
                </a:solidFill>
              </a:rPr>
              <a:t>TUẦN 12: TẠO VÀ GỬI </a:t>
            </a:r>
            <a:r>
              <a:rPr lang="en-US" sz="3200" b="1" dirty="0" smtClean="0">
                <a:solidFill>
                  <a:srgbClr val="FF0000"/>
                </a:solidFill>
              </a:rPr>
              <a:t>THƯ (</a:t>
            </a:r>
            <a:r>
              <a:rPr lang="en-US" sz="3200" b="1" dirty="0" err="1" smtClean="0">
                <a:solidFill>
                  <a:srgbClr val="FF0000"/>
                </a:solidFill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</a:rPr>
              <a:t> 2)</a:t>
            </a:r>
            <a:endParaRPr sz="4000" b="1" dirty="0">
              <a:solidFill>
                <a:srgbClr val="FF0000"/>
              </a:solidFill>
            </a:endParaRPr>
          </a:p>
        </p:txBody>
      </p:sp>
      <p:sp>
        <p:nvSpPr>
          <p:cNvPr id="152" name="Google Shape;152;p3"/>
          <p:cNvSpPr txBox="1"/>
          <p:nvPr/>
        </p:nvSpPr>
        <p:spPr>
          <a:xfrm>
            <a:off x="1082040" y="4097318"/>
            <a:ext cx="1081786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nhập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chủ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dùng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cụ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kiểm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lỗi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chinh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tả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hiện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lang="en-US" sz="2400" b="0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Biết</a:t>
            </a: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ý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nghĩa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CC, BCC, Reply/Reply all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Forward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gì</a:t>
            </a:r>
            <a:endParaRPr lang="en-US" sz="24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Biết</a:t>
            </a: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sử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dụng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CC, BCC, Reply/Reply all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Forward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đúng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cách</a:t>
            </a:r>
            <a:endParaRPr lang="en-US" sz="2400" b="0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"/>
          <p:cNvSpPr/>
          <p:nvPr/>
        </p:nvSpPr>
        <p:spPr>
          <a:xfrm>
            <a:off x="3454400" y="926975"/>
            <a:ext cx="5648960" cy="64698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ÔN TẬP KIẾN THỨC CŨ</a:t>
            </a:r>
            <a:endParaRPr/>
          </a:p>
        </p:txBody>
      </p:sp>
      <p:pic>
        <p:nvPicPr>
          <p:cNvPr id="158" name="Google Shape;158;p4" descr="Kiểm tra bài cũ Pick a name trong ClassPoint | Tinh hoa Công ..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6391" y="4262315"/>
            <a:ext cx="2311400" cy="231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4"/>
          <p:cNvSpPr txBox="1"/>
          <p:nvPr/>
        </p:nvSpPr>
        <p:spPr>
          <a:xfrm>
            <a:off x="807183" y="2317973"/>
            <a:ext cx="10146296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Trình bày các bước tạo và gửi một bản thư điện tử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Tạo một bản thư điện tử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"/>
          <p:cNvSpPr txBox="1">
            <a:spLocks noGrp="1"/>
          </p:cNvSpPr>
          <p:nvPr>
            <p:ph type="body" idx="1"/>
          </p:nvPr>
        </p:nvSpPr>
        <p:spPr>
          <a:xfrm>
            <a:off x="999141" y="1645124"/>
            <a:ext cx="11192859" cy="2735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-182911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▪"/>
            </a:pP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Ghi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địa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sz="3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82880" lvl="0" indent="-182911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▪"/>
            </a:pP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Nhập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chủ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sz="3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82880" lvl="0" indent="-182911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▪"/>
            </a:pP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Mời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bạn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dự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nhật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endParaRPr sz="32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82880" lvl="0" indent="-182911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▪"/>
            </a:pP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Kể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lại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kỉ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niệm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đáng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nhớ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buổi</a:t>
            </a:r>
            <a:r>
              <a:rPr lang="en-US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động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trải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nghiệm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Green Park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Phù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Đổng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Gia</a:t>
            </a:r>
            <a:r>
              <a:rPr lang="en-US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Lâm</a:t>
            </a:r>
            <a:endParaRPr sz="2000" dirty="0">
              <a:solidFill>
                <a:srgbClr val="FF0000"/>
              </a:solidFill>
            </a:endParaRPr>
          </a:p>
          <a:p>
            <a:pPr marL="182880" lvl="0" indent="-182911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▪"/>
            </a:pP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……</a:t>
            </a:r>
            <a:endParaRPr sz="3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5" name="Google Shape;165;p5"/>
          <p:cNvSpPr txBox="1"/>
          <p:nvPr/>
        </p:nvSpPr>
        <p:spPr>
          <a:xfrm>
            <a:off x="2843508" y="814127"/>
            <a:ext cx="6096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THỰC HÀNH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/>
          <p:nvPr/>
        </p:nvSpPr>
        <p:spPr>
          <a:xfrm>
            <a:off x="162560" y="1984831"/>
            <a:ext cx="4152490" cy="8309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Wingdings" panose="05000000000000000000" pitchFamily="2" charset="2"/>
              </a:rPr>
              <a:t> </a:t>
            </a:r>
            <a:r>
              <a:rPr lang="en-US" sz="2400" b="1" dirty="0" err="1">
                <a:ea typeface="Times New Roman"/>
              </a:rPr>
              <a:t>K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iểm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chính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tả</a:t>
            </a:r>
            <a:endParaRPr sz="2400" b="1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3921506" y="1696774"/>
            <a:ext cx="4055110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Wingdings" panose="05000000000000000000" pitchFamily="2" charset="2"/>
              </a:rPr>
              <a:t>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Những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văn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bản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viết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sai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sẽ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được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bôi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gạch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đỏ</a:t>
            </a:r>
            <a:endParaRPr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8073996" y="1777541"/>
            <a:ext cx="3876704" cy="1200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Wingdings" panose="05000000000000000000" pitchFamily="2" charset="2"/>
              </a:rPr>
              <a:t>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Muốn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sửa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kích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vào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văn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bản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sẽ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có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gợi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ý,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bạn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lựa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chọn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hoặc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tự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sửa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lại</a:t>
            </a:r>
            <a:endParaRPr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6"/>
          <p:cNvSpPr txBox="1"/>
          <p:nvPr/>
        </p:nvSpPr>
        <p:spPr>
          <a:xfrm>
            <a:off x="162560" y="1093218"/>
            <a:ext cx="1155954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cụ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kiểm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lỗi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chính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endParaRPr sz="28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933" y="2683219"/>
            <a:ext cx="5617067" cy="4174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"/>
          <p:cNvSpPr txBox="1">
            <a:spLocks noGrp="1"/>
          </p:cNvSpPr>
          <p:nvPr>
            <p:ph type="body" idx="1"/>
          </p:nvPr>
        </p:nvSpPr>
        <p:spPr>
          <a:xfrm>
            <a:off x="958502" y="2468881"/>
            <a:ext cx="9784733" cy="162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8288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Char char="▪"/>
            </a:pP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Kiểm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lỗi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chính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tả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bức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vừa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soạn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182880" lvl="0" indent="-2286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3600"/>
              <a:buChar char="▪"/>
            </a:pP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sau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đã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soát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lỗi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chính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tả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18288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3600"/>
              <a:buNone/>
            </a:pPr>
            <a:endParaRPr sz="36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7"/>
          <p:cNvSpPr txBox="1"/>
          <p:nvPr/>
        </p:nvSpPr>
        <p:spPr>
          <a:xfrm>
            <a:off x="2802869" y="1212334"/>
            <a:ext cx="6096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THỰC HÀNH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"/>
          <p:cNvSpPr txBox="1"/>
          <p:nvPr/>
        </p:nvSpPr>
        <p:spPr>
          <a:xfrm>
            <a:off x="0" y="739229"/>
            <a:ext cx="87884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* Ý nghĩa của CC, BCC, Reply, Reply all, Forward</a:t>
            </a:r>
            <a:endParaRPr sz="2800" b="1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5886656" y="1212597"/>
            <a:ext cx="462191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lang="en-US" sz="40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CC, BCC là gì?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3" name="Google Shape;163;p6"/>
          <p:cNvGrpSpPr/>
          <p:nvPr/>
        </p:nvGrpSpPr>
        <p:grpSpPr>
          <a:xfrm>
            <a:off x="230634" y="1352164"/>
            <a:ext cx="5357757" cy="2866475"/>
            <a:chOff x="230634" y="1352164"/>
            <a:chExt cx="5357757" cy="2866475"/>
          </a:xfrm>
        </p:grpSpPr>
        <p:pic>
          <p:nvPicPr>
            <p:cNvPr id="164" name="Google Shape;164;p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30634" y="1352164"/>
              <a:ext cx="5357757" cy="2866475"/>
            </a:xfrm>
            <a:prstGeom prst="rect">
              <a:avLst/>
            </a:prstGeom>
            <a:noFill/>
            <a:ln w="38100" cap="sq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srgbClr val="000000">
                  <a:alpha val="42352"/>
                </a:srgbClr>
              </a:outerShdw>
            </a:effectLst>
          </p:spPr>
        </p:pic>
        <p:sp>
          <p:nvSpPr>
            <p:cNvPr id="165" name="Google Shape;165;p6"/>
            <p:cNvSpPr/>
            <p:nvPr/>
          </p:nvSpPr>
          <p:spPr>
            <a:xfrm>
              <a:off x="230634" y="2268313"/>
              <a:ext cx="1521710" cy="699868"/>
            </a:xfrm>
            <a:prstGeom prst="rect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6" name="Google Shape;166;p6"/>
          <p:cNvSpPr txBox="1"/>
          <p:nvPr/>
        </p:nvSpPr>
        <p:spPr>
          <a:xfrm>
            <a:off x="5751045" y="1952518"/>
            <a:ext cx="607471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 CC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từ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viết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tắt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cụm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từ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“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Carbon Copy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tức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tạo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bản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sao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CC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được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hiểu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như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việc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gửi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thêm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một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bản</a:t>
            </a:r>
            <a:r>
              <a:rPr lang="en-US" sz="2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sao</a:t>
            </a:r>
            <a:r>
              <a:rPr lang="en-US" sz="2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sz="2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email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2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một</a:t>
            </a:r>
            <a:r>
              <a:rPr lang="en-US" sz="2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2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khác</a:t>
            </a:r>
            <a:endParaRPr sz="20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6"/>
          <p:cNvSpPr txBox="1"/>
          <p:nvPr/>
        </p:nvSpPr>
        <p:spPr>
          <a:xfrm>
            <a:off x="5751045" y="3000216"/>
            <a:ext cx="607471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BCC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viết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tắt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cụm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từ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“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Blind Carbon Copy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tạo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các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bản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sao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tạm</a:t>
            </a:r>
            <a:r>
              <a:rPr lang="en-US" sz="20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692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CUỘC SỐNG TRỰC TUYẾN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CHỦ ĐỀ A. &amp;#x0D;&amp;#x0A;INTERNET VÀ TRUYỀN THÔNG SỐ&amp;quot;&quot;/&gt;&lt;property id=&quot;20307&quot; value=&quot;257&quot;/&gt;&lt;/object&gt;&lt;object type=&quot;3&quot; unique_id=&quot;10006&quot;&gt;&lt;property id=&quot;20148&quot; value=&quot;5&quot;/&gt;&lt;property id=&quot;20300&quot; value=&quot;Slide 4 - &amp;quot;BÀI 2. TỚ LIÊN LẠC ĐƯỢC VỚI MỌI NGƯỜI &amp;#x0D;&amp;#x0A;Ở KHẮP MỌI NƠI TRÊN THẾ GIỚI&amp;#x0D;&amp;#x0A;&amp;#x0D;&amp;#x0A;TUẦN 12: TẠO VÀ GỬI THƯ (Tiết 2)&amp;quot;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09&quot;&gt;&lt;property id=&quot;20148&quot; value=&quot;5&quot;/&gt;&lt;property id=&quot;20300&quot; value=&quot;Slide 7&quot;/&gt;&lt;property id=&quot;20307&quot; value=&quot;261&quot;/&gt;&lt;/object&gt;&lt;object type=&quot;3&quot; unique_id=&quot;10010&quot;&gt;&lt;property id=&quot;20148&quot; value=&quot;5&quot;/&gt;&lt;property id=&quot;20300&quot; value=&quot;Slide 8&quot;/&gt;&lt;property id=&quot;20307&quot; value=&quot;262&quot;/&gt;&lt;/object&gt;&lt;object type=&quot;3&quot; unique_id=&quot;10011&quot;&gt;&lt;property id=&quot;20148&quot; value=&quot;5&quot;/&gt;&lt;property id=&quot;20300&quot; value=&quot;Slide 9 - &amp;quot;BÀI 2: TỚ LIÊN LẠC ĐƯỢC VỚI MỌI NGƯỜI Ở KHẮP MỌI NƠI TRÊN THẾ GIỚI&amp;#x0D;&amp;#x0A;&amp;#x0D;&amp;#x0A;TUẦN 12: TẠO VÀ GỬI THƯ (T3)&amp;quot;&quot;/&gt;&lt;property id=&quot;20307&quot; value=&quot;263&quot;/&gt;&lt;/object&gt;&lt;object type=&quot;3&quot; unique_id=&quot;10012&quot;&gt;&lt;property id=&quot;20148&quot; value=&quot;5&quot;/&gt;&lt;property id=&quot;20300&quot; value=&quot;Slide 10&quot;/&gt;&lt;property id=&quot;20307&quot; value=&quot;264&quot;/&gt;&lt;/object&gt;&lt;object type=&quot;3&quot; unique_id=&quot;10013&quot;&gt;&lt;property id=&quot;20148&quot; value=&quot;5&quot;/&gt;&lt;property id=&quot;20300&quot; value=&quot;Slide 11&quot;/&gt;&lt;property id=&quot;20307&quot; value=&quot;265&quot;/&gt;&lt;/object&gt;&lt;object type=&quot;3&quot; unique_id=&quot;10014&quot;&gt;&lt;property id=&quot;20148&quot; value=&quot;5&quot;/&gt;&lt;property id=&quot;20300&quot; value=&quot;Slide 12&quot;/&gt;&lt;property id=&quot;20307&quot; value=&quot;266&quot;/&gt;&lt;/object&gt;&lt;object type=&quot;3&quot; unique_id=&quot;10015&quot;&gt;&lt;property id=&quot;20148&quot; value=&quot;5&quot;/&gt;&lt;property id=&quot;20300&quot; value=&quot;Slide 13&quot;/&gt;&lt;property id=&quot;20307&quot; value=&quot;267&quot;/&gt;&lt;/object&gt;&lt;object type=&quot;3&quot; unique_id=&quot;10016&quot;&gt;&lt;property id=&quot;20148&quot; value=&quot;5&quot;/&gt;&lt;property id=&quot;20300&quot; value=&quot;Slide 14&quot;/&gt;&lt;property id=&quot;20307&quot; value=&quot;268&quot;/&gt;&lt;/object&gt;&lt;object type=&quot;3&quot; unique_id=&quot;10017&quot;&gt;&lt;property id=&quot;20148&quot; value=&quot;5&quot;/&gt;&lt;property id=&quot;20300&quot; value=&quot;Slide 15&quot;/&gt;&lt;property id=&quot;20307&quot; value=&quot;269&quot;/&gt;&lt;/object&gt;&lt;object type=&quot;3&quot; unique_id=&quot;10018&quot;&gt;&lt;property id=&quot;20148&quot; value=&quot;5&quot;/&gt;&lt;property id=&quot;20300&quot; value=&quot;Slide 16&quot;/&gt;&lt;property id=&quot;20307&quot; value=&quot;270&quot;/&gt;&lt;/object&gt;&lt;object type=&quot;3&quot; unique_id=&quot;11338&quot;&gt;&lt;property id=&quot;20148&quot; value=&quot;5&quot;/&gt;&lt;property id=&quot;20300&quot; value=&quot;Slide 1 - &amp;quot;TIN HỌC 4 – TUẦN 12&amp;quot;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1018</Words>
  <Application>Microsoft Office PowerPoint</Application>
  <PresentationFormat>Widescreen</PresentationFormat>
  <Paragraphs>71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Noto Sans Symbols</vt:lpstr>
      <vt:lpstr>Times New Roman</vt:lpstr>
      <vt:lpstr>Wingdings</vt:lpstr>
      <vt:lpstr>Banded</vt:lpstr>
      <vt:lpstr>Banded</vt:lpstr>
      <vt:lpstr>1_Banded</vt:lpstr>
      <vt:lpstr>TIN HỌC 4 – TUẦN 12</vt:lpstr>
      <vt:lpstr>CUỘC SỐNG TRỰC TUYẾN</vt:lpstr>
      <vt:lpstr>CHỦ ĐỀ A.  INTERNET VÀ TRUYỀN THÔNG SỐ</vt:lpstr>
      <vt:lpstr>BÀI 2. TỚ LIÊN LẠC ĐƯỢC VỚI MỌI NGƯỜI  Ở KHẮP MỌI NƠI TRÊN THẾ GIỚI  TUẦN 12: TẠO VÀ GỬI THƯ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 TỚ LIÊN LẠC ĐƯỢC VỚI MỌI NGƯỜI Ở KHẮP MỌI NƠI TRÊN THẾ GIỚI  TUẦN 12: TẠO VÀ GỬI THƯ (Tiết 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CUỘC SỐNG TRỰC TUYẾN</dc:title>
  <dc:creator>Nguyen Thanh Trung</dc:creator>
  <cp:lastModifiedBy>TOPICA</cp:lastModifiedBy>
  <cp:revision>21</cp:revision>
  <dcterms:created xsi:type="dcterms:W3CDTF">2014-06-09T03:12:12Z</dcterms:created>
  <dcterms:modified xsi:type="dcterms:W3CDTF">2023-11-18T13:36:31Z</dcterms:modified>
</cp:coreProperties>
</file>