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3" r:id="rId2"/>
    <p:sldMasterId id="2147483655" r:id="rId3"/>
  </p:sldMasterIdLst>
  <p:notesMasterIdLst>
    <p:notesMasterId r:id="rId23"/>
  </p:notesMasterIdLst>
  <p:sldIdLst>
    <p:sldId id="274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x="12192000" cy="6858000"/>
  <p:notesSz cx="6858000" cy="9144000"/>
  <p:custDataLst>
    <p:tags r:id="rId24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jZ+UFZgmfX9k13L7fgfFS2Of1ze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2" d="100"/>
          <a:sy n="72" d="100"/>
        </p:scale>
        <p:origin x="-552" y="-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customschemas.google.com/relationships/presentationmetadata" Target="meta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624362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7f6d2a422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7f6d2a4227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g27f6d2a4227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8_Tiêu Đề Bài 1-Quyển 3-Internet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0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0"/>
          <p:cNvSpPr txBox="1"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0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" name="Google Shape;23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5759" y="-15913"/>
            <a:ext cx="1943100" cy="2057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25088" y="115342"/>
            <a:ext cx="1502698" cy="2118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54036" y="4523280"/>
            <a:ext cx="2373750" cy="190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0976" y="5023060"/>
            <a:ext cx="1232666" cy="12326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áo hiệu Bài tập">
  <p:cSld name="Báo hiệu Bài tập">
    <p:bg>
      <p:bgPr>
        <a:solidFill>
          <a:schemeClr val="lt1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1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1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1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2" name="Google Shape;132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2980" y="262439"/>
            <a:ext cx="1289022" cy="132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58643" y="579185"/>
            <a:ext cx="1764536" cy="1010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61000" y="1044000"/>
            <a:ext cx="7470001" cy="4770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- Phan 2-Chủ đề A-Bài 1-Nội dung">
  <p:cSld name="8- Phan 2-Chủ đề A-Bài 1-Nội dung">
    <p:bg>
      <p:bgPr>
        <a:solidFill>
          <a:schemeClr val="l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4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4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4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" name="Google Shape;31;p24"/>
          <p:cNvSpPr/>
          <p:nvPr/>
        </p:nvSpPr>
        <p:spPr>
          <a:xfrm>
            <a:off x="0" y="-1"/>
            <a:ext cx="12192000" cy="693019"/>
          </a:xfrm>
          <a:prstGeom prst="rect">
            <a:avLst/>
          </a:prstGeom>
          <a:solidFill>
            <a:srgbClr val="33A3D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24"/>
          <p:cNvSpPr txBox="1"/>
          <p:nvPr/>
        </p:nvSpPr>
        <p:spPr>
          <a:xfrm>
            <a:off x="510139" y="161842"/>
            <a:ext cx="338586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Chủ đề A. Internet và truyền thông số</a:t>
            </a:r>
            <a:endParaRPr/>
          </a:p>
        </p:txBody>
      </p:sp>
      <p:sp>
        <p:nvSpPr>
          <p:cNvPr id="33" name="Google Shape;33;p24"/>
          <p:cNvSpPr txBox="1"/>
          <p:nvPr/>
        </p:nvSpPr>
        <p:spPr>
          <a:xfrm>
            <a:off x="5535370" y="161842"/>
            <a:ext cx="665663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2: Tớ liên lạc được với mọi người ở khắp mọi nơi trên thế giới</a:t>
            </a:r>
            <a:endParaRPr sz="1800" b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" name="Google Shape;34;p24"/>
          <p:cNvSpPr txBox="1">
            <a:spLocks noGrp="1"/>
          </p:cNvSpPr>
          <p:nvPr>
            <p:ph type="body" idx="1"/>
          </p:nvPr>
        </p:nvSpPr>
        <p:spPr>
          <a:xfrm>
            <a:off x="1275744" y="795485"/>
            <a:ext cx="9784733" cy="77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pic>
        <p:nvPicPr>
          <p:cNvPr id="35" name="Google Shape;35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86975" y="5597612"/>
            <a:ext cx="1600200" cy="825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818" y="5265259"/>
            <a:ext cx="2335746" cy="1489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hủ Đề - Mục tiêu chủ đề" type="secHead">
  <p:cSld name="SECTION_HEADER">
    <p:bg>
      <p:bgPr>
        <a:solidFill>
          <a:schemeClr val="lt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2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C8C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C8C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4" name="Google Shape;44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2980" y="262439"/>
            <a:ext cx="1289022" cy="132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58643" y="579185"/>
            <a:ext cx="1764536" cy="10107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" name="Google Shape;46;p22"/>
          <p:cNvGrpSpPr/>
          <p:nvPr/>
        </p:nvGrpSpPr>
        <p:grpSpPr>
          <a:xfrm>
            <a:off x="3517905" y="460004"/>
            <a:ext cx="4157131" cy="1475193"/>
            <a:chOff x="3634320" y="261051"/>
            <a:chExt cx="4157131" cy="1475193"/>
          </a:xfrm>
        </p:grpSpPr>
        <p:pic>
          <p:nvPicPr>
            <p:cNvPr id="47" name="Google Shape;47;p22"/>
            <p:cNvPicPr preferRelativeResize="0"/>
            <p:nvPr/>
          </p:nvPicPr>
          <p:blipFill rotWithShape="1">
            <a:blip r:embed="rId4">
              <a:alphaModFix/>
            </a:blip>
            <a:srcRect b="81730"/>
            <a:stretch/>
          </p:blipFill>
          <p:spPr>
            <a:xfrm>
              <a:off x="4095749" y="261051"/>
              <a:ext cx="3695702" cy="3410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" name="Google Shape;48;p22"/>
            <p:cNvPicPr preferRelativeResize="0"/>
            <p:nvPr/>
          </p:nvPicPr>
          <p:blipFill rotWithShape="1">
            <a:blip r:embed="rId5">
              <a:alphaModFix/>
            </a:blip>
            <a:srcRect t="40212"/>
            <a:stretch/>
          </p:blipFill>
          <p:spPr>
            <a:xfrm>
              <a:off x="3634320" y="620207"/>
              <a:ext cx="3695702" cy="111603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-Bài 8- Phan 2-Chủ đề B-Nội dung">
  <p:cSld name="9_-Bài 8- Phan 2-Chủ đề B-Nội dung">
    <p:bg>
      <p:bgPr>
        <a:solidFill>
          <a:schemeClr val="lt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3" name="Google Shape;53;p28"/>
          <p:cNvSpPr/>
          <p:nvPr/>
        </p:nvSpPr>
        <p:spPr>
          <a:xfrm>
            <a:off x="0" y="-1"/>
            <a:ext cx="12192000" cy="693019"/>
          </a:xfrm>
          <a:prstGeom prst="rect">
            <a:avLst/>
          </a:prstGeom>
          <a:solidFill>
            <a:srgbClr val="33A3D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28"/>
          <p:cNvSpPr txBox="1"/>
          <p:nvPr/>
        </p:nvSpPr>
        <p:spPr>
          <a:xfrm>
            <a:off x="510139" y="161842"/>
            <a:ext cx="338586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Chủ đề A. Internet và truyền thông số</a:t>
            </a:r>
            <a:endParaRPr/>
          </a:p>
        </p:txBody>
      </p:sp>
      <p:sp>
        <p:nvSpPr>
          <p:cNvPr id="55" name="Google Shape;55;p28"/>
          <p:cNvSpPr txBox="1"/>
          <p:nvPr/>
        </p:nvSpPr>
        <p:spPr>
          <a:xfrm>
            <a:off x="5908151" y="161842"/>
            <a:ext cx="540244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Bài 2. Tớ liên lạc được với mọi người ở khắp mọi nơi trên thế giới</a:t>
            </a:r>
            <a:endParaRPr/>
          </a:p>
        </p:txBody>
      </p:sp>
      <p:sp>
        <p:nvSpPr>
          <p:cNvPr id="56" name="Google Shape;56;p28"/>
          <p:cNvSpPr txBox="1">
            <a:spLocks noGrp="1"/>
          </p:cNvSpPr>
          <p:nvPr>
            <p:ph type="body" idx="1"/>
          </p:nvPr>
        </p:nvSpPr>
        <p:spPr>
          <a:xfrm>
            <a:off x="1275744" y="795485"/>
            <a:ext cx="9784733" cy="77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pic>
        <p:nvPicPr>
          <p:cNvPr id="57" name="Google Shape;57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0139" y="5094603"/>
            <a:ext cx="2600794" cy="1693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77425" y="5425844"/>
            <a:ext cx="1943100" cy="10308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hủ Đề - Mục tiêu chủ đề" type="secHead">
  <p:cSld name="SECTION_HEADER">
    <p:bg>
      <p:bgPr>
        <a:solidFill>
          <a:schemeClr val="lt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3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3"/>
          <p:cNvSpPr txBox="1"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C8C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C8C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3" name="Google Shape;73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2980" y="262439"/>
            <a:ext cx="1289022" cy="132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58643" y="579185"/>
            <a:ext cx="1764536" cy="10107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5" name="Google Shape;75;p23"/>
          <p:cNvGrpSpPr/>
          <p:nvPr/>
        </p:nvGrpSpPr>
        <p:grpSpPr>
          <a:xfrm>
            <a:off x="3517905" y="460004"/>
            <a:ext cx="4157131" cy="1475193"/>
            <a:chOff x="3634320" y="261051"/>
            <a:chExt cx="4157131" cy="1475193"/>
          </a:xfrm>
        </p:grpSpPr>
        <p:pic>
          <p:nvPicPr>
            <p:cNvPr id="76" name="Google Shape;76;p23"/>
            <p:cNvPicPr preferRelativeResize="0"/>
            <p:nvPr/>
          </p:nvPicPr>
          <p:blipFill rotWithShape="1">
            <a:blip r:embed="rId4">
              <a:alphaModFix/>
            </a:blip>
            <a:srcRect b="81730"/>
            <a:stretch/>
          </p:blipFill>
          <p:spPr>
            <a:xfrm>
              <a:off x="4095749" y="261051"/>
              <a:ext cx="3695702" cy="3410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" name="Google Shape;77;p23"/>
            <p:cNvPicPr preferRelativeResize="0"/>
            <p:nvPr/>
          </p:nvPicPr>
          <p:blipFill rotWithShape="1">
            <a:blip r:embed="rId5">
              <a:alphaModFix/>
            </a:blip>
            <a:srcRect t="40212"/>
            <a:stretch/>
          </p:blipFill>
          <p:spPr>
            <a:xfrm>
              <a:off x="3634320" y="620207"/>
              <a:ext cx="3695702" cy="111603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-Bài 8- Phan 2-Chủ đề B-Nội dung">
  <p:cSld name="9_-Bài 8- Phan 2-Chủ đề B-Nội dung">
    <p:bg>
      <p:bgPr>
        <a:solidFill>
          <a:schemeClr val="lt1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6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6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6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9" name="Google Shape;89;p26"/>
          <p:cNvSpPr/>
          <p:nvPr/>
        </p:nvSpPr>
        <p:spPr>
          <a:xfrm>
            <a:off x="0" y="-1"/>
            <a:ext cx="12192000" cy="693019"/>
          </a:xfrm>
          <a:prstGeom prst="rect">
            <a:avLst/>
          </a:prstGeom>
          <a:solidFill>
            <a:srgbClr val="33A3D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6"/>
          <p:cNvSpPr txBox="1"/>
          <p:nvPr/>
        </p:nvSpPr>
        <p:spPr>
          <a:xfrm>
            <a:off x="510139" y="161842"/>
            <a:ext cx="338586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Chủ đề A. Internet và truyền thông số</a:t>
            </a:r>
            <a:endParaRPr/>
          </a:p>
        </p:txBody>
      </p:sp>
      <p:sp>
        <p:nvSpPr>
          <p:cNvPr id="91" name="Google Shape;91;p26"/>
          <p:cNvSpPr txBox="1"/>
          <p:nvPr/>
        </p:nvSpPr>
        <p:spPr>
          <a:xfrm>
            <a:off x="6162675" y="161842"/>
            <a:ext cx="540244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Bài 2. Tớ liên lạc được với mọi người ở khắp mọi nơi trên thế giới</a:t>
            </a:r>
            <a:endParaRPr/>
          </a:p>
        </p:txBody>
      </p:sp>
      <p:sp>
        <p:nvSpPr>
          <p:cNvPr id="92" name="Google Shape;92;p26"/>
          <p:cNvSpPr txBox="1">
            <a:spLocks noGrp="1"/>
          </p:cNvSpPr>
          <p:nvPr>
            <p:ph type="body" idx="1"/>
          </p:nvPr>
        </p:nvSpPr>
        <p:spPr>
          <a:xfrm>
            <a:off x="1275744" y="795485"/>
            <a:ext cx="9784733" cy="77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pic>
        <p:nvPicPr>
          <p:cNvPr id="93" name="Google Shape;93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0139" y="5094603"/>
            <a:ext cx="2600794" cy="1693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77425" y="5425844"/>
            <a:ext cx="1943100" cy="10308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- Phan 2-Chủ đề A-Bài 1-Nội dung">
  <p:cSld name="8- Phan 2-Chủ đề A-Bài 1-Nội dung">
    <p:bg>
      <p:bgPr>
        <a:solidFill>
          <a:schemeClr val="l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7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7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7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9" name="Google Shape;99;p27"/>
          <p:cNvSpPr/>
          <p:nvPr/>
        </p:nvSpPr>
        <p:spPr>
          <a:xfrm>
            <a:off x="0" y="-1"/>
            <a:ext cx="12192000" cy="693019"/>
          </a:xfrm>
          <a:prstGeom prst="rect">
            <a:avLst/>
          </a:prstGeom>
          <a:solidFill>
            <a:srgbClr val="33A3D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7"/>
          <p:cNvSpPr txBox="1"/>
          <p:nvPr/>
        </p:nvSpPr>
        <p:spPr>
          <a:xfrm>
            <a:off x="510139" y="161842"/>
            <a:ext cx="338586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Chủ đề A. Internet và truyền thông số</a:t>
            </a:r>
            <a:endParaRPr/>
          </a:p>
        </p:txBody>
      </p:sp>
      <p:sp>
        <p:nvSpPr>
          <p:cNvPr id="101" name="Google Shape;101;p27"/>
          <p:cNvSpPr txBox="1"/>
          <p:nvPr/>
        </p:nvSpPr>
        <p:spPr>
          <a:xfrm>
            <a:off x="7394104" y="178503"/>
            <a:ext cx="334739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Bài 1. Thế giới Internet thật là rộng lớn</a:t>
            </a:r>
            <a:endParaRPr/>
          </a:p>
        </p:txBody>
      </p:sp>
      <p:sp>
        <p:nvSpPr>
          <p:cNvPr id="102" name="Google Shape;102;p27"/>
          <p:cNvSpPr txBox="1">
            <a:spLocks noGrp="1"/>
          </p:cNvSpPr>
          <p:nvPr>
            <p:ph type="body" idx="1"/>
          </p:nvPr>
        </p:nvSpPr>
        <p:spPr>
          <a:xfrm>
            <a:off x="1275744" y="795485"/>
            <a:ext cx="9784733" cy="77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pic>
        <p:nvPicPr>
          <p:cNvPr id="103" name="Google Shape;103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86975" y="5597612"/>
            <a:ext cx="1600200" cy="825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818" y="5265259"/>
            <a:ext cx="2335746" cy="1489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hủ Đề - Mục tiêu chủ đề" type="secHead">
  <p:cSld name="SECTION_HEADER">
    <p:bg>
      <p:bgPr>
        <a:solidFill>
          <a:schemeClr val="lt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9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9"/>
          <p:cNvSpPr txBox="1"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9"/>
          <p:cNvSpPr txBox="1"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C8C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C8C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29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9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9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2" name="Google Shape;112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2980" y="262439"/>
            <a:ext cx="1289022" cy="132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58643" y="579185"/>
            <a:ext cx="1764536" cy="10107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4" name="Google Shape;114;p29"/>
          <p:cNvGrpSpPr/>
          <p:nvPr/>
        </p:nvGrpSpPr>
        <p:grpSpPr>
          <a:xfrm>
            <a:off x="3517905" y="460004"/>
            <a:ext cx="4157131" cy="1475193"/>
            <a:chOff x="3634320" y="261051"/>
            <a:chExt cx="4157131" cy="1475193"/>
          </a:xfrm>
        </p:grpSpPr>
        <p:pic>
          <p:nvPicPr>
            <p:cNvPr id="115" name="Google Shape;115;p29"/>
            <p:cNvPicPr preferRelativeResize="0"/>
            <p:nvPr/>
          </p:nvPicPr>
          <p:blipFill rotWithShape="1">
            <a:blip r:embed="rId4">
              <a:alphaModFix/>
            </a:blip>
            <a:srcRect b="81730"/>
            <a:stretch/>
          </p:blipFill>
          <p:spPr>
            <a:xfrm>
              <a:off x="4095749" y="261051"/>
              <a:ext cx="3695702" cy="3410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" name="Google Shape;116;p29"/>
            <p:cNvPicPr preferRelativeResize="0"/>
            <p:nvPr/>
          </p:nvPicPr>
          <p:blipFill rotWithShape="1">
            <a:blip r:embed="rId5">
              <a:alphaModFix/>
            </a:blip>
            <a:srcRect t="40212"/>
            <a:stretch/>
          </p:blipFill>
          <p:spPr>
            <a:xfrm>
              <a:off x="3634320" y="620207"/>
              <a:ext cx="3695702" cy="111603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8_Tiêu Đề Bài 1-Quyển 3-Internet" type="title">
  <p:cSld name="TITLE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0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30"/>
          <p:cNvSpPr txBox="1"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30"/>
          <p:cNvSpPr txBox="1"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21" name="Google Shape;121;p30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30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30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4" name="Google Shape;124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5759" y="-15913"/>
            <a:ext cx="1943100" cy="2057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25088" y="115342"/>
            <a:ext cx="1502698" cy="2118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54036" y="4523280"/>
            <a:ext cx="2373750" cy="190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0976" y="5023060"/>
            <a:ext cx="1232666" cy="12326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9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1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25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7f6d2a4227_0_0"/>
          <p:cNvSpPr txBox="1">
            <a:spLocks noGrp="1"/>
          </p:cNvSpPr>
          <p:nvPr>
            <p:ph type="ctrTitle"/>
          </p:nvPr>
        </p:nvSpPr>
        <p:spPr>
          <a:xfrm>
            <a:off x="365759" y="2166364"/>
            <a:ext cx="11471700" cy="1739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FF0000"/>
                </a:solidFill>
              </a:rPr>
              <a:t>TIN HỌC </a:t>
            </a:r>
            <a:r>
              <a:rPr lang="en-US" b="1" dirty="0" smtClean="0">
                <a:solidFill>
                  <a:srgbClr val="FF0000"/>
                </a:solidFill>
              </a:rPr>
              <a:t>5 </a:t>
            </a:r>
            <a:r>
              <a:rPr lang="en-US" b="1" dirty="0">
                <a:solidFill>
                  <a:srgbClr val="FF0000"/>
                </a:solidFill>
              </a:rPr>
              <a:t>– TUẦN </a:t>
            </a:r>
            <a:r>
              <a:rPr lang="en-US" b="1" dirty="0" smtClean="0">
                <a:solidFill>
                  <a:srgbClr val="FF0000"/>
                </a:solidFill>
              </a:rPr>
              <a:t>11</a:t>
            </a:r>
            <a:endParaRPr dirty="0"/>
          </a:p>
        </p:txBody>
      </p:sp>
      <p:sp>
        <p:nvSpPr>
          <p:cNvPr id="84" name="Google Shape;84;g27f6d2a4227_0_0"/>
          <p:cNvSpPr txBox="1"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1200"/>
              </a:spcBef>
              <a:spcAft>
                <a:spcPts val="20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83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9"/>
          <p:cNvSpPr txBox="1"/>
          <p:nvPr/>
        </p:nvSpPr>
        <p:spPr>
          <a:xfrm>
            <a:off x="283881" y="1200074"/>
            <a:ext cx="927603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Notes:  là ghi chú (câu hỏi, ý tưởng, lời nhắc, …)</a:t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5" name="Google Shape;195;p9"/>
          <p:cNvSpPr txBox="1"/>
          <p:nvPr/>
        </p:nvSpPr>
        <p:spPr>
          <a:xfrm>
            <a:off x="351163" y="2202908"/>
            <a:ext cx="4213500" cy="15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B1: Ấn Ctrl +Shift +N</a:t>
            </a:r>
            <a:endParaRPr sz="24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Hoặc Bấm … trong cửa sổ Navigation Pane kích Notes </a:t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Xuất hiện cửa sổ</a:t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6" name="Google Shape;19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0097" y="3904289"/>
            <a:ext cx="3981450" cy="250444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9"/>
          <p:cNvSpPr txBox="1"/>
          <p:nvPr/>
        </p:nvSpPr>
        <p:spPr>
          <a:xfrm>
            <a:off x="4749178" y="2187455"/>
            <a:ext cx="481073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B2: New Note</a:t>
            </a:r>
            <a:endParaRPr sz="24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B3: Gõ nội dung ghi chú vào cửa sổ</a:t>
            </a:r>
            <a:endParaRPr sz="24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8" name="Google Shape;198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23846" y="3321388"/>
            <a:ext cx="3598957" cy="2673012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9"/>
          <p:cNvSpPr txBox="1"/>
          <p:nvPr/>
        </p:nvSpPr>
        <p:spPr>
          <a:xfrm>
            <a:off x="9559915" y="2202908"/>
            <a:ext cx="263208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B4: Save &amp; Close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9"/>
          <p:cNvSpPr txBox="1"/>
          <p:nvPr/>
        </p:nvSpPr>
        <p:spPr>
          <a:xfrm>
            <a:off x="283881" y="1701491"/>
            <a:ext cx="927603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Cách tạo ghi chú</a:t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1" name="Google Shape;201;p9"/>
          <p:cNvSpPr txBox="1"/>
          <p:nvPr/>
        </p:nvSpPr>
        <p:spPr>
          <a:xfrm>
            <a:off x="223209" y="760384"/>
            <a:ext cx="60928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Thẻ Notes 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0"/>
          <p:cNvSpPr txBox="1">
            <a:spLocks noGrp="1"/>
          </p:cNvSpPr>
          <p:nvPr>
            <p:ph type="body" idx="1"/>
          </p:nvPr>
        </p:nvSpPr>
        <p:spPr>
          <a:xfrm>
            <a:off x="958503" y="2090057"/>
            <a:ext cx="9784733" cy="1567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2794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Char char="▪"/>
            </a:pPr>
            <a:r>
              <a:rPr lang="en-US" sz="4400" b="1">
                <a:solidFill>
                  <a:srgbClr val="0070C0"/>
                </a:solidFill>
              </a:rPr>
              <a:t>THỰC HÀNH</a:t>
            </a:r>
            <a:endParaRPr/>
          </a:p>
          <a:p>
            <a:pPr marL="182880" lvl="0" indent="-27940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4400"/>
              <a:buChar char="▪"/>
            </a:pPr>
            <a:r>
              <a:rPr lang="en-US" sz="4400" b="1">
                <a:solidFill>
                  <a:srgbClr val="0070C0"/>
                </a:solidFill>
              </a:rPr>
              <a:t>TẠO MỘT GHI CHÚ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1"/>
          <p:cNvSpPr txBox="1"/>
          <p:nvPr/>
        </p:nvSpPr>
        <p:spPr>
          <a:xfrm>
            <a:off x="426720" y="2605187"/>
            <a:ext cx="6562382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Quan sát hình sau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 cho biết đâu là các thư mục</a:t>
            </a:r>
            <a:endParaRPr sz="4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696" y="811051"/>
            <a:ext cx="3594652" cy="5882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5950226" y="1537252"/>
            <a:ext cx="2133600" cy="17296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6261652" y="1815548"/>
            <a:ext cx="1928191" cy="16300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6798365" y="2279374"/>
            <a:ext cx="1285461" cy="116619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2"/>
          <p:cNvSpPr txBox="1"/>
          <p:nvPr/>
        </p:nvSpPr>
        <p:spPr>
          <a:xfrm>
            <a:off x="734267" y="1404612"/>
            <a:ext cx="10520266" cy="2958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Tạo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thư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mục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để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phân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loại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Email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vào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những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nhóm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riêng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biệt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Email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sẽ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không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còn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nằm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lẫn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lộn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với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nhau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nữa</a:t>
            </a:r>
            <a:endParaRPr sz="32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Thẻ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Folder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phép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thực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hiện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tất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cả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công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việc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quản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trị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thư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mục</a:t>
            </a:r>
            <a:endParaRPr sz="32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9" name="Google Shape;219;p12"/>
          <p:cNvSpPr txBox="1"/>
          <p:nvPr/>
        </p:nvSpPr>
        <p:spPr>
          <a:xfrm>
            <a:off x="545841" y="765996"/>
            <a:ext cx="609289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Thẻ Folder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1" y="4478837"/>
            <a:ext cx="11285455" cy="2201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3"/>
          <p:cNvSpPr txBox="1">
            <a:spLocks noGrp="1"/>
          </p:cNvSpPr>
          <p:nvPr>
            <p:ph type="title"/>
          </p:nvPr>
        </p:nvSpPr>
        <p:spPr>
          <a:xfrm>
            <a:off x="173831" y="2104466"/>
            <a:ext cx="11844337" cy="1746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Times New Roman"/>
              <a:buNone/>
            </a:pPr>
            <a:r>
              <a:rPr lang="en-US" sz="32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2: TỚ LIÊN LẠC ĐƯỢC VỚI MỌI NGƯỜI Ở KHẮP MỌI NƠI TRÊN THẾ GIỚI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1" dirty="0">
                <a:solidFill>
                  <a:srgbClr val="FF0000"/>
                </a:solidFill>
              </a:rPr>
              <a:t>TUẦN 11: TẠO VÀ GỬI THƯ</a:t>
            </a:r>
            <a:endParaRPr sz="4000" b="1" dirty="0">
              <a:solidFill>
                <a:srgbClr val="FF0000"/>
              </a:solidFill>
            </a:endParaRPr>
          </a:p>
        </p:txBody>
      </p:sp>
      <p:sp>
        <p:nvSpPr>
          <p:cNvPr id="225" name="Google Shape;225;p13"/>
          <p:cNvSpPr txBox="1"/>
          <p:nvPr/>
        </p:nvSpPr>
        <p:spPr>
          <a:xfrm>
            <a:off x="1124337" y="4379463"/>
            <a:ext cx="9232641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	Biết các bước tạo và gửi một bản thư điện tử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	Biết cách tạo một bản thư điện tử mới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4"/>
          <p:cNvSpPr/>
          <p:nvPr/>
        </p:nvSpPr>
        <p:spPr>
          <a:xfrm>
            <a:off x="3454400" y="926975"/>
            <a:ext cx="5648960" cy="64698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ÔN TẬP KIẾN THỨC CŨ</a:t>
            </a:r>
            <a:endParaRPr/>
          </a:p>
        </p:txBody>
      </p:sp>
      <p:sp>
        <p:nvSpPr>
          <p:cNvPr id="231" name="Google Shape;231;p14"/>
          <p:cNvSpPr txBox="1"/>
          <p:nvPr/>
        </p:nvSpPr>
        <p:spPr>
          <a:xfrm>
            <a:off x="762000" y="1998211"/>
            <a:ext cx="11216640" cy="752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Công dụng của thẻ Tasks, Notes và Folders list trong Outlook</a:t>
            </a:r>
            <a:endParaRPr sz="48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2" name="Google Shape;232;p14" descr="Kiểm tra bài cũ Pick a name trong ClassPoint | Tinh hoa Công 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14620" y="3768671"/>
            <a:ext cx="2311400" cy="231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15" descr="Ảnh Làm Việc Nhóm Đẹp, Chuyên Nghiệp, Ấn Tượng Nhất"/>
          <p:cNvPicPr preferRelativeResize="0"/>
          <p:nvPr/>
        </p:nvPicPr>
        <p:blipFill rotWithShape="1">
          <a:blip r:embed="rId3">
            <a:alphaModFix/>
          </a:blip>
          <a:srcRect l="19607" t="31852" r="17803" b="24057"/>
          <a:stretch/>
        </p:blipFill>
        <p:spPr>
          <a:xfrm>
            <a:off x="10036686" y="609007"/>
            <a:ext cx="2274583" cy="1604106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15"/>
          <p:cNvSpPr txBox="1"/>
          <p:nvPr/>
        </p:nvSpPr>
        <p:spPr>
          <a:xfrm>
            <a:off x="1000432" y="2213113"/>
            <a:ext cx="10191135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Nhắc</a:t>
            </a:r>
            <a:r>
              <a:rPr lang="en-US" sz="4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lại</a:t>
            </a:r>
            <a:r>
              <a:rPr lang="en-US" sz="4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các</a:t>
            </a:r>
            <a:r>
              <a:rPr lang="en-US" sz="4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bước</a:t>
            </a:r>
            <a:r>
              <a:rPr lang="en-US" sz="4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gửi</a:t>
            </a:r>
            <a:r>
              <a:rPr lang="en-US" sz="4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thư</a:t>
            </a:r>
            <a:r>
              <a:rPr lang="en-US" sz="4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trên</a:t>
            </a:r>
            <a:r>
              <a:rPr lang="en-US" sz="4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8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Gmail </a:t>
            </a:r>
            <a:r>
              <a:rPr lang="en-US" sz="4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và</a:t>
            </a:r>
            <a:r>
              <a:rPr lang="en-US" sz="4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8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Outlook</a:t>
            </a:r>
            <a:r>
              <a:rPr lang="en-US" sz="4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6"/>
          <p:cNvSpPr>
            <a:spLocks noGrp="1"/>
          </p:cNvSpPr>
          <p:nvPr>
            <p:ph type="body" idx="1"/>
          </p:nvPr>
        </p:nvSpPr>
        <p:spPr>
          <a:xfrm>
            <a:off x="940904" y="755375"/>
            <a:ext cx="10270435" cy="555266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lvl="1" indent="-514350">
              <a:lnSpc>
                <a:spcPct val="95000"/>
              </a:lnSpc>
              <a:spcBef>
                <a:spcPts val="0"/>
              </a:spcBef>
              <a:buSzPts val="1300"/>
              <a:buAutoNum type="arabicPeriod"/>
            </a:pPr>
            <a:r>
              <a:rPr lang="en-US" sz="4400" b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Tạo</a:t>
            </a:r>
            <a:r>
              <a:rPr lang="en-US" sz="4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4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gửi</a:t>
            </a:r>
            <a:r>
              <a:rPr lang="en-US" sz="4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thư</a:t>
            </a:r>
            <a:r>
              <a:rPr lang="en-US" sz="4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trên</a:t>
            </a:r>
            <a:r>
              <a:rPr lang="en-US" sz="4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Outlook</a:t>
            </a:r>
          </a:p>
          <a:p>
            <a:pPr marL="0" lvl="1" indent="0">
              <a:lnSpc>
                <a:spcPct val="95000"/>
              </a:lnSpc>
              <a:spcBef>
                <a:spcPts val="0"/>
              </a:spcBef>
              <a:buSzPts val="1300"/>
              <a:buNone/>
            </a:pPr>
            <a:r>
              <a:rPr lang="en-US" sz="4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4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B1: </a:t>
            </a:r>
            <a:r>
              <a:rPr lang="en-US" sz="4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Đăng</a:t>
            </a:r>
            <a:r>
              <a:rPr lang="en-US" sz="4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nhập</a:t>
            </a:r>
            <a:r>
              <a:rPr lang="en-US" sz="4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vào</a:t>
            </a:r>
            <a:r>
              <a:rPr lang="en-US" sz="4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outlook</a:t>
            </a:r>
            <a:endParaRPr sz="4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2720"/>
              <a:buNone/>
            </a:pPr>
            <a:r>
              <a:rPr lang="en-US" sz="4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B2: </a:t>
            </a:r>
            <a:r>
              <a:rPr lang="en-US" sz="44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Tạo</a:t>
            </a:r>
            <a:r>
              <a:rPr lang="en-US" sz="4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thư</a:t>
            </a:r>
            <a:endParaRPr sz="4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2720"/>
              <a:buNone/>
            </a:pPr>
            <a:r>
              <a:rPr lang="en-US" sz="4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</a:t>
            </a:r>
            <a:r>
              <a:rPr lang="en-US" sz="44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</a:t>
            </a:r>
            <a:r>
              <a:rPr lang="en-US" sz="4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44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Nhập</a:t>
            </a:r>
            <a:r>
              <a:rPr lang="en-US" sz="4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địa</a:t>
            </a:r>
            <a:r>
              <a:rPr lang="en-US" sz="4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chỉ</a:t>
            </a:r>
            <a:r>
              <a:rPr lang="en-US" sz="4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email </a:t>
            </a:r>
            <a:r>
              <a:rPr lang="en-US" sz="4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người</a:t>
            </a:r>
            <a:r>
              <a:rPr lang="en-US" sz="4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nhận</a:t>
            </a:r>
            <a:r>
              <a:rPr lang="en-US" sz="4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4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2720"/>
              <a:buNone/>
            </a:pPr>
            <a:r>
              <a:rPr lang="en-US" sz="4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</a:t>
            </a:r>
            <a:r>
              <a:rPr lang="en-US" sz="44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Subject</a:t>
            </a:r>
            <a:r>
              <a:rPr lang="en-US" sz="4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44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Nhập</a:t>
            </a:r>
            <a:r>
              <a:rPr lang="en-US" sz="4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tiêu</a:t>
            </a:r>
            <a:r>
              <a:rPr lang="en-US" sz="4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đề</a:t>
            </a:r>
            <a:r>
              <a:rPr lang="en-US" sz="4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thư</a:t>
            </a:r>
            <a:endParaRPr sz="4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2720"/>
              <a:buNone/>
            </a:pPr>
            <a:r>
              <a:rPr lang="en-US" sz="4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</a:t>
            </a:r>
            <a:r>
              <a:rPr lang="en-US" sz="44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Gõ</a:t>
            </a:r>
            <a:r>
              <a:rPr lang="en-US" sz="4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nội</a:t>
            </a:r>
            <a:r>
              <a:rPr lang="en-US" sz="4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dung </a:t>
            </a:r>
            <a:r>
              <a:rPr lang="en-US" sz="4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thư</a:t>
            </a:r>
            <a:endParaRPr sz="4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2720"/>
              <a:buNone/>
            </a:pPr>
            <a:r>
              <a:rPr lang="en-US" sz="4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</a:t>
            </a:r>
            <a:r>
              <a:rPr lang="en-US" sz="44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Gửi</a:t>
            </a:r>
            <a:r>
              <a:rPr lang="en-US" sz="4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thư</a:t>
            </a:r>
            <a:r>
              <a:rPr lang="en-US" sz="4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44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Send</a:t>
            </a:r>
            <a:r>
              <a:rPr lang="en-US" sz="4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4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7"/>
          <p:cNvSpPr txBox="1">
            <a:spLocks noGrp="1"/>
          </p:cNvSpPr>
          <p:nvPr>
            <p:ph type="body" idx="1"/>
          </p:nvPr>
        </p:nvSpPr>
        <p:spPr>
          <a:xfrm>
            <a:off x="503583" y="1821810"/>
            <a:ext cx="10805119" cy="2307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2540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000"/>
              <a:buChar char="▪"/>
            </a:pPr>
            <a:r>
              <a:rPr lang="en-US" sz="40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Tạo</a:t>
            </a:r>
            <a:r>
              <a:rPr lang="en-US" sz="4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bức</a:t>
            </a:r>
            <a:r>
              <a:rPr lang="en-US" sz="4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thư</a:t>
            </a:r>
            <a:r>
              <a:rPr lang="en-US" sz="4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4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gửi</a:t>
            </a:r>
            <a:r>
              <a:rPr lang="en-US" sz="4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</a:t>
            </a:r>
            <a:r>
              <a:rPr lang="en-US" sz="4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bạn</a:t>
            </a:r>
            <a:r>
              <a:rPr lang="en-US" sz="4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4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</a:t>
            </a:r>
            <a:r>
              <a:rPr lang="en-US" sz="4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với</a:t>
            </a:r>
            <a:r>
              <a:rPr lang="en-US" sz="4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nội</a:t>
            </a:r>
            <a:r>
              <a:rPr lang="en-US" sz="4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dung: </a:t>
            </a:r>
            <a:r>
              <a:rPr lang="en-US" sz="4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kể</a:t>
            </a:r>
            <a:r>
              <a:rPr lang="en-US" sz="4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về</a:t>
            </a:r>
            <a:r>
              <a:rPr lang="en-US" sz="4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</a:t>
            </a:r>
            <a:r>
              <a:rPr lang="en-US" sz="4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kỉ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niệm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đáng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nhớ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nhất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</a:t>
            </a:r>
            <a:endParaRPr sz="60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9" name="Google Shape;249;p17"/>
          <p:cNvSpPr/>
          <p:nvPr/>
        </p:nvSpPr>
        <p:spPr>
          <a:xfrm>
            <a:off x="397565" y="1000309"/>
            <a:ext cx="11396870" cy="821501"/>
          </a:xfrm>
          <a:prstGeom prst="roundRect">
            <a:avLst>
              <a:gd name="adj" fmla="val 16667"/>
            </a:avLst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THỰC HÀNH – NHÓM 2 HỌC SINH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8"/>
          <p:cNvSpPr txBox="1">
            <a:spLocks noGrp="1"/>
          </p:cNvSpPr>
          <p:nvPr>
            <p:ph type="body" idx="1"/>
          </p:nvPr>
        </p:nvSpPr>
        <p:spPr>
          <a:xfrm>
            <a:off x="1203633" y="1184483"/>
            <a:ext cx="9784733" cy="77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3048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Char char="▪"/>
            </a:pPr>
            <a:r>
              <a:rPr lang="en-US" sz="4800">
                <a:solidFill>
                  <a:schemeClr val="dk1"/>
                </a:solidFill>
              </a:rPr>
              <a:t>HƯỚNG DẪN VỀ NHÀ</a:t>
            </a:r>
            <a:endParaRPr/>
          </a:p>
        </p:txBody>
      </p:sp>
      <p:pic>
        <p:nvPicPr>
          <p:cNvPr id="255" name="Google Shape;255;p18" descr="Biểu tượng bài tập về nhà Biểu tượng nuôi dạy con cái - png tải về - Miễn  phí trong suốt Màu Vàng png Tải về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7470" y="867361"/>
            <a:ext cx="1412240" cy="141224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18"/>
          <p:cNvSpPr txBox="1"/>
          <p:nvPr/>
        </p:nvSpPr>
        <p:spPr>
          <a:xfrm>
            <a:off x="803393" y="2951946"/>
            <a:ext cx="11061041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-"/>
            </a:pP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Ôn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tập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lại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kiến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thức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về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tạo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gửi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thư</a:t>
            </a:r>
            <a:endParaRPr sz="2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-"/>
            </a:pP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Tập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gửi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thư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bạn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tóm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tắt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lại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nội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dung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bước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gửi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thư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điện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tử</a:t>
            </a:r>
            <a:endParaRPr sz="2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"/>
          <p:cNvSpPr txBox="1"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99BDD"/>
              </a:buClr>
              <a:buSzPts val="4000"/>
              <a:buFont typeface="Arial"/>
              <a:buNone/>
            </a:pPr>
            <a:r>
              <a:rPr lang="en-US" sz="4000">
                <a:solidFill>
                  <a:srgbClr val="099BDD"/>
                </a:solidFill>
                <a:latin typeface="Arial"/>
                <a:ea typeface="Arial"/>
                <a:cs typeface="Arial"/>
                <a:sym typeface="Arial"/>
              </a:rPr>
              <a:t>CUỘC SỐNG TRỰC TUYẾN</a:t>
            </a:r>
            <a:endParaRPr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"/>
          <p:cNvSpPr txBox="1"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000">
                <a:latin typeface="Arial"/>
                <a:ea typeface="Arial"/>
                <a:cs typeface="Arial"/>
                <a:sym typeface="Arial"/>
              </a:rPr>
              <a:t>CHỦ ĐỀ A. INTERNET VÀ TRUYỀN THÔNG SỐ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"/>
          <p:cNvSpPr txBox="1"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4000">
                <a:latin typeface="Arial"/>
                <a:ea typeface="Arial"/>
                <a:cs typeface="Arial"/>
                <a:sym typeface="Arial"/>
              </a:rPr>
              <a:t>CHỦ ĐỀ A. </a:t>
            </a:r>
            <a:br>
              <a:rPr lang="en-US" sz="4000">
                <a:latin typeface="Arial"/>
                <a:ea typeface="Arial"/>
                <a:cs typeface="Arial"/>
                <a:sym typeface="Arial"/>
              </a:rPr>
            </a:br>
            <a:r>
              <a:rPr lang="en-US" sz="4000">
                <a:latin typeface="Arial"/>
                <a:ea typeface="Arial"/>
                <a:cs typeface="Arial"/>
                <a:sym typeface="Arial"/>
              </a:rPr>
              <a:t>INTERNET VÀ TRUYỀN THÔNG SỐ</a:t>
            </a:r>
            <a:endParaRPr/>
          </a:p>
        </p:txBody>
      </p:sp>
      <p:sp>
        <p:nvSpPr>
          <p:cNvPr id="146" name="Google Shape;146;p2"/>
          <p:cNvSpPr txBox="1">
            <a:spLocks noGrp="1"/>
          </p:cNvSpPr>
          <p:nvPr>
            <p:ph type="subTitle" idx="1"/>
          </p:nvPr>
        </p:nvSpPr>
        <p:spPr>
          <a:xfrm>
            <a:off x="771525" y="3931855"/>
            <a:ext cx="10515600" cy="1309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000">
                <a:latin typeface="Arial"/>
                <a:ea typeface="Arial"/>
                <a:cs typeface="Arial"/>
                <a:sym typeface="Arial"/>
              </a:rPr>
              <a:t>Bài 1. Thế giới Internet thật là rộng lớn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000"/>
              <a:buNone/>
            </a:pPr>
            <a:r>
              <a:rPr lang="en-US" sz="3000">
                <a:latin typeface="Arial"/>
                <a:ea typeface="Arial"/>
                <a:cs typeface="Arial"/>
                <a:sym typeface="Arial"/>
              </a:rPr>
              <a:t>Bài 2. Tớ liên lạc được với mọi người ở khắp mọi nơi trên thế giới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"/>
          <p:cNvSpPr txBox="1">
            <a:spLocks noGrp="1"/>
          </p:cNvSpPr>
          <p:nvPr>
            <p:ph type="title"/>
          </p:nvPr>
        </p:nvSpPr>
        <p:spPr>
          <a:xfrm>
            <a:off x="173831" y="2104466"/>
            <a:ext cx="11844337" cy="1746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Times New Roman"/>
              <a:buNone/>
            </a:pPr>
            <a:r>
              <a:rPr lang="en-US" sz="32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2. TỚ LIÊN LẠC ĐƯỢC VỚI MỌI NGƯỜI </a:t>
            </a:r>
            <a:br>
              <a:rPr lang="en-US" sz="32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2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Ở KHẮP MỌI NƠI TRÊN THẾ GIỚI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1" dirty="0">
                <a:solidFill>
                  <a:srgbClr val="FF0000"/>
                </a:solidFill>
              </a:rPr>
              <a:t>TUẦN 11: SỬ DỤNG MICROSOFT OUTLOOK (</a:t>
            </a:r>
            <a:r>
              <a:rPr lang="en-US" sz="3200" b="1" dirty="0" err="1" smtClean="0">
                <a:solidFill>
                  <a:srgbClr val="FF0000"/>
                </a:solidFill>
              </a:rPr>
              <a:t>Tiết</a:t>
            </a:r>
            <a:r>
              <a:rPr lang="en-US" sz="3200" b="1" dirty="0" smtClean="0">
                <a:solidFill>
                  <a:srgbClr val="FF0000"/>
                </a:solidFill>
              </a:rPr>
              <a:t> 4)</a:t>
            </a:r>
            <a:endParaRPr sz="4000" b="1" dirty="0">
              <a:solidFill>
                <a:srgbClr val="FF0000"/>
              </a:solidFill>
            </a:endParaRPr>
          </a:p>
        </p:txBody>
      </p:sp>
      <p:sp>
        <p:nvSpPr>
          <p:cNvPr id="152" name="Google Shape;152;p3"/>
          <p:cNvSpPr txBox="1"/>
          <p:nvPr/>
        </p:nvSpPr>
        <p:spPr>
          <a:xfrm>
            <a:off x="1089660" y="4568875"/>
            <a:ext cx="9192260" cy="1043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-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Biết công dụng của các thẻ Tasks, Notes và Folders list trong Microsoft Outlook</a:t>
            </a:r>
            <a:endParaRPr sz="115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"/>
          <p:cNvSpPr/>
          <p:nvPr/>
        </p:nvSpPr>
        <p:spPr>
          <a:xfrm>
            <a:off x="3454400" y="926975"/>
            <a:ext cx="5648960" cy="64698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ÔN TẬP KIẾN THỨC CŨ</a:t>
            </a:r>
            <a:endParaRPr/>
          </a:p>
        </p:txBody>
      </p:sp>
      <p:pic>
        <p:nvPicPr>
          <p:cNvPr id="158" name="Google Shape;158;p4" descr="Kiểm tra bài cũ Pick a name trong ClassPoint | Tinh hoa Công 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36391" y="4262315"/>
            <a:ext cx="2311400" cy="231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4"/>
          <p:cNvSpPr txBox="1"/>
          <p:nvPr/>
        </p:nvSpPr>
        <p:spPr>
          <a:xfrm>
            <a:off x="918943" y="1982450"/>
            <a:ext cx="10146296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Công</a:t>
            </a:r>
            <a:r>
              <a:rPr lang="en-US" sz="4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dụng</a:t>
            </a:r>
            <a:r>
              <a:rPr lang="en-US" sz="4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4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thẻ</a:t>
            </a:r>
            <a:r>
              <a:rPr lang="en-US" sz="4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Calendar </a:t>
            </a:r>
            <a:r>
              <a:rPr lang="en-US" sz="4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4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Contacts  </a:t>
            </a:r>
            <a:r>
              <a:rPr lang="en-US" sz="4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r>
              <a:rPr lang="en-US" sz="4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MS Outlook </a:t>
            </a:r>
            <a:r>
              <a:rPr lang="en-US" sz="4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</a:t>
            </a:r>
            <a:r>
              <a:rPr lang="en-US" sz="4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gì</a:t>
            </a:r>
            <a:r>
              <a:rPr lang="en-US" sz="4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sz="4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5" descr="Ảnh Làm Việc Nhóm Đẹp, Chuyên Nghiệp, Ấn Tượng Nhất"/>
          <p:cNvPicPr preferRelativeResize="0"/>
          <p:nvPr/>
        </p:nvPicPr>
        <p:blipFill rotWithShape="1">
          <a:blip r:embed="rId3">
            <a:alphaModFix/>
          </a:blip>
          <a:srcRect l="19607" t="31852" r="17803" b="24057"/>
          <a:stretch/>
        </p:blipFill>
        <p:spPr>
          <a:xfrm>
            <a:off x="10036686" y="609007"/>
            <a:ext cx="2274583" cy="1604106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5"/>
          <p:cNvSpPr txBox="1"/>
          <p:nvPr/>
        </p:nvSpPr>
        <p:spPr>
          <a:xfrm>
            <a:off x="1179871" y="2239141"/>
            <a:ext cx="10191000" cy="23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Trao</a:t>
            </a:r>
            <a:r>
              <a:rPr lang="en-US" sz="4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đổi</a:t>
            </a:r>
            <a:r>
              <a:rPr lang="en-US" sz="4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với</a:t>
            </a:r>
            <a:r>
              <a:rPr lang="en-US" sz="4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bạn</a:t>
            </a:r>
            <a:r>
              <a:rPr lang="en-US" sz="4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tìm</a:t>
            </a:r>
            <a:r>
              <a:rPr lang="en-US" sz="4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hiểu</a:t>
            </a:r>
            <a:r>
              <a:rPr lang="en-US" sz="4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công</a:t>
            </a:r>
            <a:r>
              <a:rPr lang="en-US" sz="4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dụng</a:t>
            </a:r>
            <a:r>
              <a:rPr lang="en-US" sz="4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của</a:t>
            </a:r>
            <a:r>
              <a:rPr lang="en-US" sz="4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thẻ</a:t>
            </a:r>
            <a:r>
              <a:rPr lang="en-US" sz="4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Tasks, </a:t>
            </a:r>
            <a:r>
              <a:rPr lang="en-US" sz="4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các</a:t>
            </a:r>
            <a:r>
              <a:rPr lang="en-US" sz="4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bước</a:t>
            </a:r>
            <a:r>
              <a:rPr lang="en-US" sz="4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tạo</a:t>
            </a:r>
            <a:r>
              <a:rPr lang="en-US" sz="4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 tasks </a:t>
            </a:r>
            <a:r>
              <a:rPr lang="en-US" sz="4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mới</a:t>
            </a:r>
            <a:r>
              <a:rPr lang="en-US" sz="4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"/>
          <p:cNvSpPr txBox="1"/>
          <p:nvPr/>
        </p:nvSpPr>
        <p:spPr>
          <a:xfrm>
            <a:off x="228600" y="1241807"/>
            <a:ext cx="1186750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Tasks là các ghi chép nhiệm vụ được lập kế hoạch, danh sách các việc cần làm</a:t>
            </a:r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1" name="Google Shape;171;p6"/>
          <p:cNvSpPr txBox="1"/>
          <p:nvPr/>
        </p:nvSpPr>
        <p:spPr>
          <a:xfrm>
            <a:off x="162249" y="2396764"/>
            <a:ext cx="479257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B1: Home 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Wingdings" pitchFamily="2" charset="2"/>
              </a:rPr>
              <a:t>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New Item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Wingdings" pitchFamily="2" charset="2"/>
              </a:rPr>
              <a:t>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Task</a:t>
            </a:r>
            <a:endParaRPr sz="280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2" name="Google Shape;17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1554" y="2861034"/>
            <a:ext cx="3239406" cy="3895237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6"/>
          <p:cNvSpPr txBox="1"/>
          <p:nvPr/>
        </p:nvSpPr>
        <p:spPr>
          <a:xfrm>
            <a:off x="4969057" y="2412998"/>
            <a:ext cx="426638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B2: Cửa sổ Task xuất hiện</a:t>
            </a:r>
            <a:endParaRPr sz="28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4" name="Google Shape;174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69057" y="3015138"/>
            <a:ext cx="4040505" cy="192405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6"/>
          <p:cNvSpPr txBox="1"/>
          <p:nvPr/>
        </p:nvSpPr>
        <p:spPr>
          <a:xfrm>
            <a:off x="4904676" y="4557289"/>
            <a:ext cx="6982524" cy="224676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Nhập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tên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công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việc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vào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dòng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Subject</a:t>
            </a:r>
            <a:endParaRPr sz="280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Chọn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ngày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bắt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đầu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(start date)</a:t>
            </a:r>
            <a:endParaRPr sz="280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Ngày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hết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hạn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(Due date)</a:t>
            </a:r>
            <a:endParaRPr sz="280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Nếu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muốn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hệ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thống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gửi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nhắc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nhở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chọn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Reminder</a:t>
            </a:r>
            <a:endParaRPr sz="280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6" name="Google Shape;176;p6"/>
          <p:cNvSpPr txBox="1"/>
          <p:nvPr/>
        </p:nvSpPr>
        <p:spPr>
          <a:xfrm>
            <a:off x="9347811" y="2412998"/>
            <a:ext cx="274829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B3: Save &amp; Close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6"/>
          <p:cNvSpPr txBox="1"/>
          <p:nvPr/>
        </p:nvSpPr>
        <p:spPr>
          <a:xfrm>
            <a:off x="228600" y="1777492"/>
            <a:ext cx="617686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Cách tạo 1 Task (tác vụ) mới</a:t>
            </a:r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8" name="Google Shape;178;p6"/>
          <p:cNvSpPr txBox="1"/>
          <p:nvPr/>
        </p:nvSpPr>
        <p:spPr>
          <a:xfrm>
            <a:off x="162249" y="759463"/>
            <a:ext cx="60928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Thẻ  Tasks 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"/>
          <p:cNvSpPr txBox="1">
            <a:spLocks noGrp="1"/>
          </p:cNvSpPr>
          <p:nvPr>
            <p:ph type="body" idx="1"/>
          </p:nvPr>
        </p:nvSpPr>
        <p:spPr>
          <a:xfrm>
            <a:off x="958503" y="2090057"/>
            <a:ext cx="9784733" cy="1567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2794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Char char="▪"/>
            </a:pPr>
            <a:r>
              <a:rPr lang="en-US" sz="4400" b="1">
                <a:solidFill>
                  <a:srgbClr val="0070C0"/>
                </a:solidFill>
              </a:rPr>
              <a:t>THỰC HÀNH</a:t>
            </a:r>
            <a:endParaRPr/>
          </a:p>
          <a:p>
            <a:pPr marL="182880" lvl="0" indent="-27940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4400"/>
              <a:buChar char="▪"/>
            </a:pPr>
            <a:r>
              <a:rPr lang="en-US" sz="4400" b="1">
                <a:solidFill>
                  <a:srgbClr val="0070C0"/>
                </a:solidFill>
              </a:rPr>
              <a:t>TẠO MỘT TASKS MỚI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8" descr="Ảnh Làm Việc Nhóm Đẹp, Chuyên Nghiệp, Ấn Tượng Nhất"/>
          <p:cNvPicPr preferRelativeResize="0"/>
          <p:nvPr/>
        </p:nvPicPr>
        <p:blipFill rotWithShape="1">
          <a:blip r:embed="rId3">
            <a:alphaModFix/>
          </a:blip>
          <a:srcRect l="19607" t="31852" r="17803" b="24057"/>
          <a:stretch/>
        </p:blipFill>
        <p:spPr>
          <a:xfrm>
            <a:off x="10036686" y="609007"/>
            <a:ext cx="2274583" cy="1604106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8"/>
          <p:cNvSpPr txBox="1"/>
          <p:nvPr/>
        </p:nvSpPr>
        <p:spPr>
          <a:xfrm>
            <a:off x="1179871" y="2239141"/>
            <a:ext cx="10191135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Trao</a:t>
            </a:r>
            <a:r>
              <a:rPr lang="en-US" sz="4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đổi</a:t>
            </a:r>
            <a:r>
              <a:rPr lang="en-US" sz="4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với</a:t>
            </a:r>
            <a:r>
              <a:rPr lang="en-US" sz="4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bạn</a:t>
            </a:r>
            <a:r>
              <a:rPr lang="en-US" sz="4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tìm</a:t>
            </a:r>
            <a:r>
              <a:rPr lang="en-US" sz="4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hiểu</a:t>
            </a:r>
            <a:r>
              <a:rPr lang="en-US" sz="4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các</a:t>
            </a:r>
            <a:r>
              <a:rPr lang="en-US" sz="4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bước</a:t>
            </a:r>
            <a:r>
              <a:rPr lang="en-US" sz="4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tạo</a:t>
            </a:r>
            <a:r>
              <a:rPr lang="en-US" sz="4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8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 </a:t>
            </a:r>
            <a:r>
              <a:rPr lang="en-US" sz="4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4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ghi</a:t>
            </a:r>
            <a:r>
              <a:rPr lang="en-US" sz="4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chú</a:t>
            </a:r>
            <a:r>
              <a:rPr lang="en-US" sz="4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)?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2 - &amp;quot;CUỘC SỐNG TRỰC TUYẾN&amp;quot;&quot;/&gt;&lt;property id=&quot;20307&quot; value=&quot;256&quot;/&gt;&lt;/object&gt;&lt;object type=&quot;3&quot; unique_id=&quot;10005&quot;&gt;&lt;property id=&quot;20148&quot; value=&quot;5&quot;/&gt;&lt;property id=&quot;20300&quot; value=&quot;Slide 3 - &amp;quot;CHỦ ĐỀ A. &amp;#x0D;&amp;#x0A;INTERNET VÀ TRUYỀN THÔNG SỐ&amp;quot;&quot;/&gt;&lt;property id=&quot;20307&quot; value=&quot;257&quot;/&gt;&lt;/object&gt;&lt;object type=&quot;3&quot; unique_id=&quot;10006&quot;&gt;&lt;property id=&quot;20148&quot; value=&quot;5&quot;/&gt;&lt;property id=&quot;20300&quot; value=&quot;Slide 4 - &amp;quot;BÀI 2. TỚ LIÊN LẠC ĐƯỢC VỚI MỌI NGƯỜI &amp;#x0D;&amp;#x0A;Ở KHẮP MỌI NƠI TRÊN THẾ GIỚI&amp;#x0D;&amp;#x0A;&amp;#x0D;&amp;#x0A;TUẦN 11: SỬ DỤNG MICROSOFT OUTLOOK (Tiết 4)&amp;quot;&quot;/&gt;&lt;property id=&quot;20307&quot; value=&quot;258&quot;/&gt;&lt;/object&gt;&lt;object type=&quot;3&quot; unique_id=&quot;10007&quot;&gt;&lt;property id=&quot;20148&quot; value=&quot;5&quot;/&gt;&lt;property id=&quot;20300&quot; value=&quot;Slide 5&quot;/&gt;&lt;property id=&quot;20307&quot; value=&quot;259&quot;/&gt;&lt;/object&gt;&lt;object type=&quot;3&quot; unique_id=&quot;10008&quot;&gt;&lt;property id=&quot;20148&quot; value=&quot;5&quot;/&gt;&lt;property id=&quot;20300&quot; value=&quot;Slide 6&quot;/&gt;&lt;property id=&quot;20307&quot; value=&quot;260&quot;/&gt;&lt;/object&gt;&lt;object type=&quot;3&quot; unique_id=&quot;10009&quot;&gt;&lt;property id=&quot;20148&quot; value=&quot;5&quot;/&gt;&lt;property id=&quot;20300&quot; value=&quot;Slide 7&quot;/&gt;&lt;property id=&quot;20307&quot; value=&quot;261&quot;/&gt;&lt;/object&gt;&lt;object type=&quot;3&quot; unique_id=&quot;10010&quot;&gt;&lt;property id=&quot;20148&quot; value=&quot;5&quot;/&gt;&lt;property id=&quot;20300&quot; value=&quot;Slide 8&quot;/&gt;&lt;property id=&quot;20307&quot; value=&quot;262&quot;/&gt;&lt;/object&gt;&lt;object type=&quot;3&quot; unique_id=&quot;10011&quot;&gt;&lt;property id=&quot;20148&quot; value=&quot;5&quot;/&gt;&lt;property id=&quot;20300&quot; value=&quot;Slide 9&quot;/&gt;&lt;property id=&quot;20307&quot; value=&quot;263&quot;/&gt;&lt;/object&gt;&lt;object type=&quot;3&quot; unique_id=&quot;10012&quot;&gt;&lt;property id=&quot;20148&quot; value=&quot;5&quot;/&gt;&lt;property id=&quot;20300&quot; value=&quot;Slide 10&quot;/&gt;&lt;property id=&quot;20307&quot; value=&quot;264&quot;/&gt;&lt;/object&gt;&lt;object type=&quot;3&quot; unique_id=&quot;10013&quot;&gt;&lt;property id=&quot;20148&quot; value=&quot;5&quot;/&gt;&lt;property id=&quot;20300&quot; value=&quot;Slide 11&quot;/&gt;&lt;property id=&quot;20307&quot; value=&quot;265&quot;/&gt;&lt;/object&gt;&lt;object type=&quot;3&quot; unique_id=&quot;10014&quot;&gt;&lt;property id=&quot;20148&quot; value=&quot;5&quot;/&gt;&lt;property id=&quot;20300&quot; value=&quot;Slide 12&quot;/&gt;&lt;property id=&quot;20307&quot; value=&quot;266&quot;/&gt;&lt;/object&gt;&lt;object type=&quot;3&quot; unique_id=&quot;10015&quot;&gt;&lt;property id=&quot;20148&quot; value=&quot;5&quot;/&gt;&lt;property id=&quot;20300&quot; value=&quot;Slide 13&quot;/&gt;&lt;property id=&quot;20307&quot; value=&quot;267&quot;/&gt;&lt;/object&gt;&lt;object type=&quot;3&quot; unique_id=&quot;10016&quot;&gt;&lt;property id=&quot;20148&quot; value=&quot;5&quot;/&gt;&lt;property id=&quot;20300&quot; value=&quot;Slide 14 - &amp;quot;BÀI 2: TỚ LIÊN LẠC ĐƯỢC VỚI MỌI NGƯỜI Ở KHẮP MỌI NƠI TRÊN THẾ GIỚI&amp;#x0D;&amp;#x0A;&amp;#x0D;&amp;#x0A;TUẦN 11: TẠO VÀ GỬI THƯ&amp;quot;&quot;/&gt;&lt;property id=&quot;20307&quot; value=&quot;268&quot;/&gt;&lt;/object&gt;&lt;object type=&quot;3&quot; unique_id=&quot;10017&quot;&gt;&lt;property id=&quot;20148&quot; value=&quot;5&quot;/&gt;&lt;property id=&quot;20300&quot; value=&quot;Slide 15&quot;/&gt;&lt;property id=&quot;20307&quot; value=&quot;269&quot;/&gt;&lt;/object&gt;&lt;object type=&quot;3&quot; unique_id=&quot;10018&quot;&gt;&lt;property id=&quot;20148&quot; value=&quot;5&quot;/&gt;&lt;property id=&quot;20300&quot; value=&quot;Slide 16&quot;/&gt;&lt;property id=&quot;20307&quot; value=&quot;270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2&quot;/&gt;&lt;/object&gt;&lt;object type=&quot;3&quot; unique_id=&quot;10021&quot;&gt;&lt;property id=&quot;20148&quot; value=&quot;5&quot;/&gt;&lt;property id=&quot;20300&quot; value=&quot;Slide 19&quot;/&gt;&lt;property id=&quot;20307&quot; value=&quot;273&quot;/&gt;&lt;/object&gt;&lt;object type=&quot;3&quot; unique_id=&quot;10090&quot;&gt;&lt;property id=&quot;20148&quot; value=&quot;5&quot;/&gt;&lt;property id=&quot;20300&quot; value=&quot;Slide 1 - &amp;quot;TIN HỌC 5 – TUẦN 11&amp;quot;&quot;/&gt;&lt;property id=&quot;20307&quot; value=&quot;27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502</Words>
  <Application>Microsoft Office PowerPoint</Application>
  <PresentationFormat>Custom</PresentationFormat>
  <Paragraphs>59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Banded</vt:lpstr>
      <vt:lpstr>Banded</vt:lpstr>
      <vt:lpstr>1_Banded</vt:lpstr>
      <vt:lpstr>TIN HỌC 5 – TUẦN 11</vt:lpstr>
      <vt:lpstr>CUỘC SỐNG TRỰC TUYẾN</vt:lpstr>
      <vt:lpstr>CHỦ ĐỀ A.  INTERNET VÀ TRUYỀN THÔNG SỐ</vt:lpstr>
      <vt:lpstr>BÀI 2. TỚ LIÊN LẠC ĐƯỢC VỚI MỌI NGƯỜI  Ở KHẮP MỌI NƠI TRÊN THẾ GIỚI  TUẦN 11: SỬ DỤNG MICROSOFT OUTLOOK (Tiết 4)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2: TỚ LIÊN LẠC ĐƯỢC VỚI MỌI NGƯỜI Ở KHẮP MỌI NƠI TRÊN THẾ GIỚI  TUẦN 11: TẠO VÀ GỬI THƯ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CUỘC SỐNG TRỰC TUYẾN</dc:title>
  <dc:creator>Nguyen Thanh Trung</dc:creator>
  <cp:lastModifiedBy>MTC</cp:lastModifiedBy>
  <cp:revision>6</cp:revision>
  <dcterms:created xsi:type="dcterms:W3CDTF">2014-06-09T03:12:12Z</dcterms:created>
  <dcterms:modified xsi:type="dcterms:W3CDTF">2023-11-08T06:09:31Z</dcterms:modified>
</cp:coreProperties>
</file>