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Lst>
  <p:notesMasterIdLst>
    <p:notesMasterId r:id="rId24"/>
  </p:notesMasterIdLst>
  <p:sldIdLst>
    <p:sldId id="256" r:id="rId3"/>
    <p:sldId id="257" r:id="rId4"/>
    <p:sldId id="270" r:id="rId5"/>
    <p:sldId id="271" r:id="rId6"/>
    <p:sldId id="272" r:id="rId7"/>
    <p:sldId id="273" r:id="rId8"/>
    <p:sldId id="274" r:id="rId9"/>
    <p:sldId id="275" r:id="rId10"/>
    <p:sldId id="276" r:id="rId11"/>
    <p:sldId id="277" r:id="rId12"/>
    <p:sldId id="286" r:id="rId13"/>
    <p:sldId id="288" r:id="rId14"/>
    <p:sldId id="289" r:id="rId15"/>
    <p:sldId id="291" r:id="rId16"/>
    <p:sldId id="292" r:id="rId17"/>
    <p:sldId id="293" r:id="rId18"/>
    <p:sldId id="294" r:id="rId19"/>
    <p:sldId id="295" r:id="rId20"/>
    <p:sldId id="296" r:id="rId21"/>
    <p:sldId id="297" r:id="rId22"/>
    <p:sldId id="285" r:id="rId23"/>
  </p:sldIdLst>
  <p:sldSz cx="12192000" cy="6858000"/>
  <p:notesSz cx="6858000" cy="9144000"/>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3yBrXo0zskwVSX4B9pt1pINNu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23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vi-V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14088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vi-V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773c248b1b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773c248b1b_1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1773c248b1b_1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vi-VN"/>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773c248b1b_1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1773c248b1b_1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1773c248b1b_1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vi-VN"/>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773c248b1b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773c248b1b_1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1773c248b1b_1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vi-V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773c248b1b_1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1773c248b1b_1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1773c248b1b_1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vi-V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773c248b1b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1773c248b1b_1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g1773c248b1b_1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vi-V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vi-V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vi-V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vi-V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vi-V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8_Tiêu Đề Bài 1-Quyển 3-Internet" type="title">
  <p:cSld name="TITLE">
    <p:spTree>
      <p:nvGrpSpPr>
        <p:cNvPr id="1" name="Shape 16"/>
        <p:cNvGrpSpPr/>
        <p:nvPr/>
      </p:nvGrpSpPr>
      <p:grpSpPr>
        <a:xfrm>
          <a:off x="0" y="0"/>
          <a:ext cx="0" cy="0"/>
          <a:chOff x="0" y="0"/>
          <a:chExt cx="0" cy="0"/>
        </a:xfrm>
      </p:grpSpPr>
      <p:sp>
        <p:nvSpPr>
          <p:cNvPr id="17" name="Google Shape;17;p32"/>
          <p:cNvSpPr/>
          <p:nvPr/>
        </p:nvSpPr>
        <p:spPr>
          <a:xfrm>
            <a:off x="-6843" y="2059012"/>
            <a:ext cx="12195668" cy="1828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2"/>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chemeClr val="dk2"/>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0" name="Google Shape;20;p3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pic>
        <p:nvPicPr>
          <p:cNvPr id="23" name="Google Shape;23;p32"/>
          <p:cNvPicPr preferRelativeResize="0"/>
          <p:nvPr/>
        </p:nvPicPr>
        <p:blipFill rotWithShape="1">
          <a:blip r:embed="rId2">
            <a:alphaModFix/>
          </a:blip>
          <a:srcRect/>
          <a:stretch/>
        </p:blipFill>
        <p:spPr>
          <a:xfrm>
            <a:off x="365759" y="-15913"/>
            <a:ext cx="1943100" cy="2057026"/>
          </a:xfrm>
          <a:prstGeom prst="rect">
            <a:avLst/>
          </a:prstGeom>
          <a:noFill/>
          <a:ln>
            <a:noFill/>
          </a:ln>
        </p:spPr>
      </p:pic>
      <p:pic>
        <p:nvPicPr>
          <p:cNvPr id="24" name="Google Shape;24;p32"/>
          <p:cNvPicPr preferRelativeResize="0"/>
          <p:nvPr/>
        </p:nvPicPr>
        <p:blipFill rotWithShape="1">
          <a:blip r:embed="rId3">
            <a:alphaModFix/>
          </a:blip>
          <a:srcRect/>
          <a:stretch/>
        </p:blipFill>
        <p:spPr>
          <a:xfrm>
            <a:off x="10325088" y="115342"/>
            <a:ext cx="1502698" cy="2118710"/>
          </a:xfrm>
          <a:prstGeom prst="rect">
            <a:avLst/>
          </a:prstGeom>
          <a:noFill/>
          <a:ln>
            <a:noFill/>
          </a:ln>
        </p:spPr>
      </p:pic>
      <p:pic>
        <p:nvPicPr>
          <p:cNvPr id="25" name="Google Shape;25;p32"/>
          <p:cNvPicPr preferRelativeResize="0"/>
          <p:nvPr/>
        </p:nvPicPr>
        <p:blipFill rotWithShape="1">
          <a:blip r:embed="rId4">
            <a:alphaModFix/>
          </a:blip>
          <a:srcRect/>
          <a:stretch/>
        </p:blipFill>
        <p:spPr>
          <a:xfrm>
            <a:off x="9454036" y="4523280"/>
            <a:ext cx="2373750" cy="1901250"/>
          </a:xfrm>
          <a:prstGeom prst="rect">
            <a:avLst/>
          </a:prstGeom>
          <a:noFill/>
          <a:ln>
            <a:noFill/>
          </a:ln>
        </p:spPr>
      </p:pic>
      <p:pic>
        <p:nvPicPr>
          <p:cNvPr id="26" name="Google Shape;26;p32"/>
          <p:cNvPicPr preferRelativeResize="0"/>
          <p:nvPr/>
        </p:nvPicPr>
        <p:blipFill rotWithShape="1">
          <a:blip r:embed="rId5">
            <a:alphaModFix/>
          </a:blip>
          <a:srcRect/>
          <a:stretch/>
        </p:blipFill>
        <p:spPr>
          <a:xfrm>
            <a:off x="720976" y="5023060"/>
            <a:ext cx="1232666" cy="12326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9_-Bài 8- Phan 2-Chủ đề B-Nội dung">
  <p:cSld name="9_-Bài 8- Phan 2-Chủ đề B-Nội dung">
    <p:bg>
      <p:bgPr>
        <a:solidFill>
          <a:schemeClr val="lt1"/>
        </a:solidFill>
        <a:effectLst/>
      </p:bgPr>
    </p:bg>
    <p:spTree>
      <p:nvGrpSpPr>
        <p:cNvPr id="1" name="Shape 27"/>
        <p:cNvGrpSpPr/>
        <p:nvPr/>
      </p:nvGrpSpPr>
      <p:grpSpPr>
        <a:xfrm>
          <a:off x="0" y="0"/>
          <a:ext cx="0" cy="0"/>
          <a:chOff x="0" y="0"/>
          <a:chExt cx="0" cy="0"/>
        </a:xfrm>
      </p:grpSpPr>
      <p:sp>
        <p:nvSpPr>
          <p:cNvPr id="28" name="Google Shape;28;p39"/>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9"/>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9"/>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
        <p:nvSpPr>
          <p:cNvPr id="31" name="Google Shape;31;p39"/>
          <p:cNvSpPr/>
          <p:nvPr/>
        </p:nvSpPr>
        <p:spPr>
          <a:xfrm>
            <a:off x="0" y="-1"/>
            <a:ext cx="12192000" cy="693019"/>
          </a:xfrm>
          <a:prstGeom prst="rect">
            <a:avLst/>
          </a:prstGeom>
          <a:solidFill>
            <a:srgbClr val="33A3DC"/>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 name="Google Shape;32;p39"/>
          <p:cNvSpPr txBox="1"/>
          <p:nvPr/>
        </p:nvSpPr>
        <p:spPr>
          <a:xfrm>
            <a:off x="510139" y="161842"/>
            <a:ext cx="33858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vi-VN" sz="1800" b="0" i="0" u="none" strike="noStrike" cap="none">
                <a:solidFill>
                  <a:schemeClr val="lt1"/>
                </a:solidFill>
                <a:latin typeface="Arial"/>
                <a:ea typeface="Arial"/>
                <a:cs typeface="Arial"/>
                <a:sym typeface="Arial"/>
              </a:rPr>
              <a:t>Chủ đề A. Internet và truyền thông số</a:t>
            </a:r>
            <a:endParaRPr sz="1400" b="0" i="0" u="none" strike="noStrike" cap="none">
              <a:solidFill>
                <a:srgbClr val="000000"/>
              </a:solidFill>
              <a:latin typeface="Arial"/>
              <a:ea typeface="Arial"/>
              <a:cs typeface="Arial"/>
              <a:sym typeface="Arial"/>
            </a:endParaRPr>
          </a:p>
        </p:txBody>
      </p:sp>
      <p:sp>
        <p:nvSpPr>
          <p:cNvPr id="33" name="Google Shape;33;p39"/>
          <p:cNvSpPr txBox="1"/>
          <p:nvPr/>
        </p:nvSpPr>
        <p:spPr>
          <a:xfrm>
            <a:off x="4483050" y="161850"/>
            <a:ext cx="7082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vi-VN" sz="1800" b="0" i="0" u="none" strike="noStrike" cap="none">
                <a:solidFill>
                  <a:schemeClr val="lt1"/>
                </a:solidFill>
                <a:latin typeface="Arial"/>
                <a:ea typeface="Arial"/>
                <a:cs typeface="Arial"/>
                <a:sym typeface="Arial"/>
              </a:rPr>
              <a:t>Bài 2. Tớ liên lạc được với mọi người ở khắp mọi nơi trên thế giới</a:t>
            </a:r>
            <a:endParaRPr sz="1400" b="0" i="0" u="none" strike="noStrike" cap="none">
              <a:solidFill>
                <a:srgbClr val="000000"/>
              </a:solidFill>
              <a:latin typeface="Arial"/>
              <a:ea typeface="Arial"/>
              <a:cs typeface="Arial"/>
              <a:sym typeface="Arial"/>
            </a:endParaRPr>
          </a:p>
        </p:txBody>
      </p:sp>
      <p:sp>
        <p:nvSpPr>
          <p:cNvPr id="34" name="Google Shape;34;p39"/>
          <p:cNvSpPr txBox="1">
            <a:spLocks noGrp="1"/>
          </p:cNvSpPr>
          <p:nvPr>
            <p:ph type="body" idx="1"/>
          </p:nvPr>
        </p:nvSpPr>
        <p:spPr>
          <a:xfrm>
            <a:off x="1275744" y="795485"/>
            <a:ext cx="9784733" cy="7779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35" name="Google Shape;35;p39"/>
          <p:cNvPicPr preferRelativeResize="0"/>
          <p:nvPr/>
        </p:nvPicPr>
        <p:blipFill rotWithShape="1">
          <a:blip r:embed="rId2">
            <a:alphaModFix/>
          </a:blip>
          <a:srcRect/>
          <a:stretch/>
        </p:blipFill>
        <p:spPr>
          <a:xfrm flipH="1">
            <a:off x="6" y="5407451"/>
            <a:ext cx="2028224" cy="1320575"/>
          </a:xfrm>
          <a:prstGeom prst="rect">
            <a:avLst/>
          </a:prstGeom>
          <a:noFill/>
          <a:ln>
            <a:noFill/>
          </a:ln>
        </p:spPr>
      </p:pic>
      <p:pic>
        <p:nvPicPr>
          <p:cNvPr id="36" name="Google Shape;36;p39"/>
          <p:cNvPicPr preferRelativeResize="0"/>
          <p:nvPr/>
        </p:nvPicPr>
        <p:blipFill rotWithShape="1">
          <a:blip r:embed="rId3">
            <a:alphaModFix/>
          </a:blip>
          <a:srcRect/>
          <a:stretch/>
        </p:blipFill>
        <p:spPr>
          <a:xfrm flipH="1">
            <a:off x="9706411" y="5678751"/>
            <a:ext cx="1466414" cy="7780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 Phan 2-Chủ đề A-Bài 1-Nội dung">
  <p:cSld name="8- Phan 2-Chủ đề A-Bài 1-Nội dung">
    <p:bg>
      <p:bgPr>
        <a:solidFill>
          <a:schemeClr val="lt1"/>
        </a:solidFill>
        <a:effectLst/>
      </p:bgPr>
    </p:bg>
    <p:spTree>
      <p:nvGrpSpPr>
        <p:cNvPr id="1" name="Shape 37"/>
        <p:cNvGrpSpPr/>
        <p:nvPr/>
      </p:nvGrpSpPr>
      <p:grpSpPr>
        <a:xfrm>
          <a:off x="0" y="0"/>
          <a:ext cx="0" cy="0"/>
          <a:chOff x="0" y="0"/>
          <a:chExt cx="0" cy="0"/>
        </a:xfrm>
      </p:grpSpPr>
      <p:sp>
        <p:nvSpPr>
          <p:cNvPr id="38" name="Google Shape;38;p36"/>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
        <p:nvSpPr>
          <p:cNvPr id="41" name="Google Shape;41;p36"/>
          <p:cNvSpPr/>
          <p:nvPr/>
        </p:nvSpPr>
        <p:spPr>
          <a:xfrm>
            <a:off x="0" y="-1"/>
            <a:ext cx="12192000" cy="693019"/>
          </a:xfrm>
          <a:prstGeom prst="rect">
            <a:avLst/>
          </a:prstGeom>
          <a:solidFill>
            <a:srgbClr val="33A3DC"/>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 name="Google Shape;42;p36"/>
          <p:cNvSpPr txBox="1"/>
          <p:nvPr/>
        </p:nvSpPr>
        <p:spPr>
          <a:xfrm>
            <a:off x="510139" y="161842"/>
            <a:ext cx="33858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vi-VN" sz="1800" b="0" i="0" u="none" strike="noStrike" cap="none">
                <a:solidFill>
                  <a:schemeClr val="lt1"/>
                </a:solidFill>
                <a:latin typeface="Arial"/>
                <a:ea typeface="Arial"/>
                <a:cs typeface="Arial"/>
                <a:sym typeface="Arial"/>
              </a:rPr>
              <a:t>Chủ đề A. Internet và truyền thông số</a:t>
            </a:r>
            <a:endParaRPr sz="1400" b="0" i="0" u="none" strike="noStrike" cap="none">
              <a:solidFill>
                <a:srgbClr val="000000"/>
              </a:solidFill>
              <a:latin typeface="Arial"/>
              <a:ea typeface="Arial"/>
              <a:cs typeface="Arial"/>
              <a:sym typeface="Arial"/>
            </a:endParaRPr>
          </a:p>
        </p:txBody>
      </p:sp>
      <p:sp>
        <p:nvSpPr>
          <p:cNvPr id="43" name="Google Shape;43;p36"/>
          <p:cNvSpPr txBox="1"/>
          <p:nvPr/>
        </p:nvSpPr>
        <p:spPr>
          <a:xfrm>
            <a:off x="7394104" y="178503"/>
            <a:ext cx="334739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vi-VN" sz="1800" b="0" i="0" u="none" strike="noStrike" cap="none">
                <a:solidFill>
                  <a:schemeClr val="lt1"/>
                </a:solidFill>
                <a:latin typeface="Arial"/>
                <a:ea typeface="Arial"/>
                <a:cs typeface="Arial"/>
                <a:sym typeface="Arial"/>
              </a:rPr>
              <a:t>Bài 1. Thế giới Internet thật là rộng lớn</a:t>
            </a:r>
            <a:endParaRPr sz="1400" b="0" i="0" u="none" strike="noStrike" cap="none">
              <a:solidFill>
                <a:srgbClr val="000000"/>
              </a:solidFill>
              <a:latin typeface="Arial"/>
              <a:ea typeface="Arial"/>
              <a:cs typeface="Arial"/>
              <a:sym typeface="Arial"/>
            </a:endParaRPr>
          </a:p>
        </p:txBody>
      </p:sp>
      <p:sp>
        <p:nvSpPr>
          <p:cNvPr id="44" name="Google Shape;44;p36"/>
          <p:cNvSpPr txBox="1">
            <a:spLocks noGrp="1"/>
          </p:cNvSpPr>
          <p:nvPr>
            <p:ph type="body" idx="1"/>
          </p:nvPr>
        </p:nvSpPr>
        <p:spPr>
          <a:xfrm>
            <a:off x="1275744" y="795485"/>
            <a:ext cx="9784733" cy="7779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45" name="Google Shape;45;p36"/>
          <p:cNvPicPr preferRelativeResize="0"/>
          <p:nvPr/>
        </p:nvPicPr>
        <p:blipFill rotWithShape="1">
          <a:blip r:embed="rId2">
            <a:alphaModFix/>
          </a:blip>
          <a:srcRect/>
          <a:stretch/>
        </p:blipFill>
        <p:spPr>
          <a:xfrm>
            <a:off x="10086975" y="5597612"/>
            <a:ext cx="1600200" cy="825242"/>
          </a:xfrm>
          <a:prstGeom prst="rect">
            <a:avLst/>
          </a:prstGeom>
          <a:noFill/>
          <a:ln>
            <a:noFill/>
          </a:ln>
        </p:spPr>
      </p:pic>
      <p:pic>
        <p:nvPicPr>
          <p:cNvPr id="46" name="Google Shape;46;p36"/>
          <p:cNvPicPr preferRelativeResize="0"/>
          <p:nvPr/>
        </p:nvPicPr>
        <p:blipFill rotWithShape="1">
          <a:blip r:embed="rId3">
            <a:alphaModFix/>
          </a:blip>
          <a:srcRect/>
          <a:stretch/>
        </p:blipFill>
        <p:spPr>
          <a:xfrm>
            <a:off x="318818" y="5265259"/>
            <a:ext cx="2335746" cy="14899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hủ Đề - Mục tiêu chủ đề" type="secHead">
  <p:cSld name="SECTION_HEADER">
    <p:bg>
      <p:bgPr>
        <a:solidFill>
          <a:schemeClr val="lt1"/>
        </a:solidFill>
        <a:effectLst/>
      </p:bgPr>
    </p:bg>
    <p:spTree>
      <p:nvGrpSpPr>
        <p:cNvPr id="1" name="Shape 47"/>
        <p:cNvGrpSpPr/>
        <p:nvPr/>
      </p:nvGrpSpPr>
      <p:grpSpPr>
        <a:xfrm>
          <a:off x="0" y="0"/>
          <a:ext cx="0" cy="0"/>
          <a:chOff x="0" y="0"/>
          <a:chExt cx="0" cy="0"/>
        </a:xfrm>
      </p:grpSpPr>
      <p:sp>
        <p:nvSpPr>
          <p:cNvPr id="48" name="Google Shape;48;p34"/>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4"/>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Arial"/>
              <a:buNone/>
              <a:defRPr sz="6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51" name="Google Shape;51;p34"/>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pic>
        <p:nvPicPr>
          <p:cNvPr id="54" name="Google Shape;54;p34"/>
          <p:cNvPicPr preferRelativeResize="0"/>
          <p:nvPr/>
        </p:nvPicPr>
        <p:blipFill rotWithShape="1">
          <a:blip r:embed="rId2">
            <a:alphaModFix/>
          </a:blip>
          <a:srcRect/>
          <a:stretch/>
        </p:blipFill>
        <p:spPr>
          <a:xfrm>
            <a:off x="452980" y="262439"/>
            <a:ext cx="1289022" cy="1327500"/>
          </a:xfrm>
          <a:prstGeom prst="rect">
            <a:avLst/>
          </a:prstGeom>
          <a:noFill/>
          <a:ln>
            <a:noFill/>
          </a:ln>
        </p:spPr>
      </p:pic>
      <p:pic>
        <p:nvPicPr>
          <p:cNvPr id="55" name="Google Shape;55;p34"/>
          <p:cNvPicPr preferRelativeResize="0"/>
          <p:nvPr/>
        </p:nvPicPr>
        <p:blipFill rotWithShape="1">
          <a:blip r:embed="rId3">
            <a:alphaModFix/>
          </a:blip>
          <a:srcRect/>
          <a:stretch/>
        </p:blipFill>
        <p:spPr>
          <a:xfrm>
            <a:off x="9758643" y="579185"/>
            <a:ext cx="1764536" cy="1010754"/>
          </a:xfrm>
          <a:prstGeom prst="rect">
            <a:avLst/>
          </a:prstGeom>
          <a:noFill/>
          <a:ln>
            <a:noFill/>
          </a:ln>
        </p:spPr>
      </p:pic>
      <p:grpSp>
        <p:nvGrpSpPr>
          <p:cNvPr id="56" name="Google Shape;56;p34"/>
          <p:cNvGrpSpPr/>
          <p:nvPr/>
        </p:nvGrpSpPr>
        <p:grpSpPr>
          <a:xfrm>
            <a:off x="3517905" y="460004"/>
            <a:ext cx="4157131" cy="1475193"/>
            <a:chOff x="3634320" y="261051"/>
            <a:chExt cx="4157131" cy="1475193"/>
          </a:xfrm>
        </p:grpSpPr>
        <p:pic>
          <p:nvPicPr>
            <p:cNvPr id="57" name="Google Shape;57;p34"/>
            <p:cNvPicPr preferRelativeResize="0"/>
            <p:nvPr/>
          </p:nvPicPr>
          <p:blipFill rotWithShape="1">
            <a:blip r:embed="rId4">
              <a:alphaModFix/>
            </a:blip>
            <a:srcRect b="81730"/>
            <a:stretch/>
          </p:blipFill>
          <p:spPr>
            <a:xfrm>
              <a:off x="4095749" y="261051"/>
              <a:ext cx="3695702" cy="341046"/>
            </a:xfrm>
            <a:prstGeom prst="rect">
              <a:avLst/>
            </a:prstGeom>
            <a:noFill/>
            <a:ln>
              <a:noFill/>
            </a:ln>
          </p:spPr>
        </p:pic>
        <p:pic>
          <p:nvPicPr>
            <p:cNvPr id="58" name="Google Shape;58;p34"/>
            <p:cNvPicPr preferRelativeResize="0"/>
            <p:nvPr/>
          </p:nvPicPr>
          <p:blipFill rotWithShape="1">
            <a:blip r:embed="rId5">
              <a:alphaModFix/>
            </a:blip>
            <a:srcRect t="40212"/>
            <a:stretch/>
          </p:blipFill>
          <p:spPr>
            <a:xfrm>
              <a:off x="3634320" y="620207"/>
              <a:ext cx="3695702" cy="1116037"/>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áo hiệu Bài tập">
  <p:cSld name="Báo hiệu Bài tập">
    <p:bg>
      <p:bgPr>
        <a:solidFill>
          <a:schemeClr val="lt1"/>
        </a:solidFill>
        <a:effectLst/>
      </p:bgPr>
    </p:bg>
    <p:spTree>
      <p:nvGrpSpPr>
        <p:cNvPr id="1" name="Shape 59"/>
        <p:cNvGrpSpPr/>
        <p:nvPr/>
      </p:nvGrpSpPr>
      <p:grpSpPr>
        <a:xfrm>
          <a:off x="0" y="0"/>
          <a:ext cx="0" cy="0"/>
          <a:chOff x="0" y="0"/>
          <a:chExt cx="0" cy="0"/>
        </a:xfrm>
      </p:grpSpPr>
      <p:sp>
        <p:nvSpPr>
          <p:cNvPr id="60" name="Google Shape;60;p37"/>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7"/>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7"/>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pic>
        <p:nvPicPr>
          <p:cNvPr id="63" name="Google Shape;63;p37"/>
          <p:cNvPicPr preferRelativeResize="0"/>
          <p:nvPr/>
        </p:nvPicPr>
        <p:blipFill rotWithShape="1">
          <a:blip r:embed="rId2">
            <a:alphaModFix/>
          </a:blip>
          <a:srcRect/>
          <a:stretch/>
        </p:blipFill>
        <p:spPr>
          <a:xfrm>
            <a:off x="452980" y="262439"/>
            <a:ext cx="1289022" cy="1327500"/>
          </a:xfrm>
          <a:prstGeom prst="rect">
            <a:avLst/>
          </a:prstGeom>
          <a:noFill/>
          <a:ln>
            <a:noFill/>
          </a:ln>
        </p:spPr>
      </p:pic>
      <p:pic>
        <p:nvPicPr>
          <p:cNvPr id="64" name="Google Shape;64;p37"/>
          <p:cNvPicPr preferRelativeResize="0"/>
          <p:nvPr/>
        </p:nvPicPr>
        <p:blipFill rotWithShape="1">
          <a:blip r:embed="rId3">
            <a:alphaModFix/>
          </a:blip>
          <a:srcRect/>
          <a:stretch/>
        </p:blipFill>
        <p:spPr>
          <a:xfrm>
            <a:off x="9758643" y="579185"/>
            <a:ext cx="1764536" cy="1010754"/>
          </a:xfrm>
          <a:prstGeom prst="rect">
            <a:avLst/>
          </a:prstGeom>
          <a:noFill/>
          <a:ln>
            <a:noFill/>
          </a:ln>
        </p:spPr>
      </p:pic>
      <p:pic>
        <p:nvPicPr>
          <p:cNvPr id="65" name="Google Shape;65;p37"/>
          <p:cNvPicPr preferRelativeResize="0"/>
          <p:nvPr/>
        </p:nvPicPr>
        <p:blipFill rotWithShape="1">
          <a:blip r:embed="rId4">
            <a:alphaModFix/>
          </a:blip>
          <a:srcRect/>
          <a:stretch/>
        </p:blipFill>
        <p:spPr>
          <a:xfrm>
            <a:off x="2361000" y="1044000"/>
            <a:ext cx="7470001" cy="47700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hủ Đề - Mục tiêu chủ đề" type="secHead">
  <p:cSld name="SECTION_HEADER">
    <p:bg>
      <p:bgPr>
        <a:solidFill>
          <a:schemeClr val="lt1"/>
        </a:solidFill>
        <a:effectLst/>
      </p:bgPr>
    </p:bg>
    <p:spTree>
      <p:nvGrpSpPr>
        <p:cNvPr id="1" name="Shape 73"/>
        <p:cNvGrpSpPr/>
        <p:nvPr/>
      </p:nvGrpSpPr>
      <p:grpSpPr>
        <a:xfrm>
          <a:off x="0" y="0"/>
          <a:ext cx="0" cy="0"/>
          <a:chOff x="0" y="0"/>
          <a:chExt cx="0" cy="0"/>
        </a:xfrm>
      </p:grpSpPr>
      <p:sp>
        <p:nvSpPr>
          <p:cNvPr id="74" name="Google Shape;74;p35"/>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5"/>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Arial"/>
              <a:buNone/>
              <a:defRPr sz="6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77" name="Google Shape;77;p35"/>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pic>
        <p:nvPicPr>
          <p:cNvPr id="80" name="Google Shape;80;p35"/>
          <p:cNvPicPr preferRelativeResize="0"/>
          <p:nvPr/>
        </p:nvPicPr>
        <p:blipFill rotWithShape="1">
          <a:blip r:embed="rId2">
            <a:alphaModFix/>
          </a:blip>
          <a:srcRect/>
          <a:stretch/>
        </p:blipFill>
        <p:spPr>
          <a:xfrm>
            <a:off x="452980" y="262439"/>
            <a:ext cx="1289022" cy="1327500"/>
          </a:xfrm>
          <a:prstGeom prst="rect">
            <a:avLst/>
          </a:prstGeom>
          <a:noFill/>
          <a:ln>
            <a:noFill/>
          </a:ln>
        </p:spPr>
      </p:pic>
      <p:pic>
        <p:nvPicPr>
          <p:cNvPr id="81" name="Google Shape;81;p35"/>
          <p:cNvPicPr preferRelativeResize="0"/>
          <p:nvPr/>
        </p:nvPicPr>
        <p:blipFill rotWithShape="1">
          <a:blip r:embed="rId3">
            <a:alphaModFix/>
          </a:blip>
          <a:srcRect/>
          <a:stretch/>
        </p:blipFill>
        <p:spPr>
          <a:xfrm>
            <a:off x="9758643" y="579185"/>
            <a:ext cx="1764536" cy="1010754"/>
          </a:xfrm>
          <a:prstGeom prst="rect">
            <a:avLst/>
          </a:prstGeom>
          <a:noFill/>
          <a:ln>
            <a:noFill/>
          </a:ln>
        </p:spPr>
      </p:pic>
      <p:grpSp>
        <p:nvGrpSpPr>
          <p:cNvPr id="82" name="Google Shape;82;p35"/>
          <p:cNvGrpSpPr/>
          <p:nvPr/>
        </p:nvGrpSpPr>
        <p:grpSpPr>
          <a:xfrm>
            <a:off x="3517905" y="460004"/>
            <a:ext cx="4157131" cy="1475193"/>
            <a:chOff x="3634320" y="261051"/>
            <a:chExt cx="4157131" cy="1475193"/>
          </a:xfrm>
        </p:grpSpPr>
        <p:pic>
          <p:nvPicPr>
            <p:cNvPr id="83" name="Google Shape;83;p35"/>
            <p:cNvPicPr preferRelativeResize="0"/>
            <p:nvPr/>
          </p:nvPicPr>
          <p:blipFill rotWithShape="1">
            <a:blip r:embed="rId4">
              <a:alphaModFix/>
            </a:blip>
            <a:srcRect b="81730"/>
            <a:stretch/>
          </p:blipFill>
          <p:spPr>
            <a:xfrm>
              <a:off x="4095749" y="261051"/>
              <a:ext cx="3695702" cy="341046"/>
            </a:xfrm>
            <a:prstGeom prst="rect">
              <a:avLst/>
            </a:prstGeom>
            <a:noFill/>
            <a:ln>
              <a:noFill/>
            </a:ln>
          </p:spPr>
        </p:pic>
        <p:pic>
          <p:nvPicPr>
            <p:cNvPr id="84" name="Google Shape;84;p35"/>
            <p:cNvPicPr preferRelativeResize="0"/>
            <p:nvPr/>
          </p:nvPicPr>
          <p:blipFill rotWithShape="1">
            <a:blip r:embed="rId5">
              <a:alphaModFix/>
            </a:blip>
            <a:srcRect t="40212"/>
            <a:stretch/>
          </p:blipFill>
          <p:spPr>
            <a:xfrm>
              <a:off x="3634320" y="620207"/>
              <a:ext cx="3695702" cy="1116037"/>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31"/>
          <p:cNvSpPr/>
          <p:nvPr/>
        </p:nvSpPr>
        <p:spPr>
          <a:xfrm>
            <a:off x="483" y="176109"/>
            <a:ext cx="12188952" cy="1645919"/>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1"/>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lt1"/>
              </a:buClr>
              <a:buSzPts val="2200"/>
              <a:buFont typeface="Noto Sans"/>
              <a:buChar char="▪"/>
              <a:defRPr sz="2200" b="0" i="0" u="none" strike="noStrike" cap="none">
                <a:solidFill>
                  <a:schemeClr val="lt1"/>
                </a:solidFill>
                <a:latin typeface="Arial"/>
                <a:ea typeface="Arial"/>
                <a:cs typeface="Arial"/>
                <a:sym typeface="Arial"/>
              </a:defRPr>
            </a:lvl1pPr>
            <a:lvl2pPr marL="914400" marR="0" lvl="1" indent="-355600" algn="l" rtl="0">
              <a:lnSpc>
                <a:spcPct val="90000"/>
              </a:lnSpc>
              <a:spcBef>
                <a:spcPts val="200"/>
              </a:spcBef>
              <a:spcAft>
                <a:spcPts val="0"/>
              </a:spcAft>
              <a:buClr>
                <a:schemeClr val="lt1"/>
              </a:buClr>
              <a:buSzPts val="2000"/>
              <a:buFont typeface="Noto Sans"/>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400"/>
              </a:spcBef>
              <a:spcAft>
                <a:spcPts val="0"/>
              </a:spcAft>
              <a:buClr>
                <a:schemeClr val="lt1"/>
              </a:buClr>
              <a:buSzPts val="1800"/>
              <a:buFont typeface="Noto Sans"/>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400"/>
              </a:spcBef>
              <a:spcAft>
                <a:spcPts val="0"/>
              </a:spcAft>
              <a:buClr>
                <a:schemeClr val="lt1"/>
              </a:buClr>
              <a:buSzPts val="1600"/>
              <a:buFont typeface="Noto Sans"/>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400"/>
              </a:spcBef>
              <a:spcAft>
                <a:spcPts val="0"/>
              </a:spcAft>
              <a:buClr>
                <a:schemeClr val="lt1"/>
              </a:buClr>
              <a:buSzPts val="1600"/>
              <a:buFont typeface="Noto Sans"/>
              <a:buChar char="▪"/>
              <a:defRPr sz="1600" b="0" i="0" u="none" strike="noStrike" cap="none">
                <a:solidFill>
                  <a:schemeClr val="lt1"/>
                </a:solidFill>
                <a:latin typeface="Arial"/>
                <a:ea typeface="Arial"/>
                <a:cs typeface="Arial"/>
                <a:sym typeface="Arial"/>
              </a:defRPr>
            </a:lvl5pPr>
            <a:lvl6pPr marL="2743200" marR="0" lvl="5" indent="-330200" algn="l" rtl="0">
              <a:lnSpc>
                <a:spcPct val="90000"/>
              </a:lnSpc>
              <a:spcBef>
                <a:spcPts val="400"/>
              </a:spcBef>
              <a:spcAft>
                <a:spcPts val="0"/>
              </a:spcAft>
              <a:buClr>
                <a:schemeClr val="lt1"/>
              </a:buClr>
              <a:buSzPts val="1600"/>
              <a:buFont typeface="Noto Sans"/>
              <a:buChar char="▪"/>
              <a:defRPr sz="1600" b="0" i="0" u="none" strike="noStrike" cap="none">
                <a:solidFill>
                  <a:schemeClr val="lt1"/>
                </a:solidFill>
                <a:latin typeface="Arial"/>
                <a:ea typeface="Arial"/>
                <a:cs typeface="Arial"/>
                <a:sym typeface="Arial"/>
              </a:defRPr>
            </a:lvl6pPr>
            <a:lvl7pPr marL="3200400" marR="0" lvl="6" indent="-330200" algn="l" rtl="0">
              <a:lnSpc>
                <a:spcPct val="90000"/>
              </a:lnSpc>
              <a:spcBef>
                <a:spcPts val="400"/>
              </a:spcBef>
              <a:spcAft>
                <a:spcPts val="0"/>
              </a:spcAft>
              <a:buClr>
                <a:schemeClr val="lt1"/>
              </a:buClr>
              <a:buSzPts val="1600"/>
              <a:buFont typeface="Noto Sans"/>
              <a:buChar char="▪"/>
              <a:defRPr sz="1600" b="0" i="0" u="none" strike="noStrike" cap="none">
                <a:solidFill>
                  <a:schemeClr val="lt1"/>
                </a:solidFill>
                <a:latin typeface="Arial"/>
                <a:ea typeface="Arial"/>
                <a:cs typeface="Arial"/>
                <a:sym typeface="Arial"/>
              </a:defRPr>
            </a:lvl7pPr>
            <a:lvl8pPr marL="3657600" marR="0" lvl="7" indent="-330200" algn="l" rtl="0">
              <a:lnSpc>
                <a:spcPct val="90000"/>
              </a:lnSpc>
              <a:spcBef>
                <a:spcPts val="400"/>
              </a:spcBef>
              <a:spcAft>
                <a:spcPts val="0"/>
              </a:spcAft>
              <a:buClr>
                <a:schemeClr val="lt1"/>
              </a:buClr>
              <a:buSzPts val="1600"/>
              <a:buFont typeface="Noto Sans"/>
              <a:buChar char="▪"/>
              <a:defRPr sz="1600" b="0" i="0" u="none" strike="noStrike" cap="none">
                <a:solidFill>
                  <a:schemeClr val="lt1"/>
                </a:solidFill>
                <a:latin typeface="Arial"/>
                <a:ea typeface="Arial"/>
                <a:cs typeface="Arial"/>
                <a:sym typeface="Arial"/>
              </a:defRPr>
            </a:lvl8pPr>
            <a:lvl9pPr marL="4114800" marR="0" lvl="8" indent="-330200" algn="l" rtl="0">
              <a:lnSpc>
                <a:spcPct val="90000"/>
              </a:lnSpc>
              <a:spcBef>
                <a:spcPts val="400"/>
              </a:spcBef>
              <a:spcAft>
                <a:spcPts val="400"/>
              </a:spcAft>
              <a:buClr>
                <a:schemeClr val="lt1"/>
              </a:buClr>
              <a:buSzPts val="1600"/>
              <a:buFont typeface="Noto Sans"/>
              <a:buChar char="▪"/>
              <a:defRPr sz="1600" b="0" i="0" u="none" strike="noStrike" cap="none">
                <a:solidFill>
                  <a:schemeClr val="lt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4" name="Google Shape;14;p31"/>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5" name="Google Shape;15;p31"/>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6"/>
        <p:cNvGrpSpPr/>
        <p:nvPr/>
      </p:nvGrpSpPr>
      <p:grpSpPr>
        <a:xfrm>
          <a:off x="0" y="0"/>
          <a:ext cx="0" cy="0"/>
          <a:chOff x="0" y="0"/>
          <a:chExt cx="0" cy="0"/>
        </a:xfrm>
      </p:grpSpPr>
      <p:sp>
        <p:nvSpPr>
          <p:cNvPr id="67" name="Google Shape;67;p33"/>
          <p:cNvSpPr/>
          <p:nvPr/>
        </p:nvSpPr>
        <p:spPr>
          <a:xfrm>
            <a:off x="483" y="176109"/>
            <a:ext cx="12188952" cy="1645919"/>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3"/>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lt2"/>
              </a:buClr>
              <a:buSzPts val="4000"/>
              <a:buFont typeface="Arial"/>
              <a:buNone/>
              <a:defRPr sz="40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Google Shape;69;p33"/>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dk1"/>
              </a:buClr>
              <a:buSzPts val="2200"/>
              <a:buFont typeface="Noto Sans"/>
              <a:buChar char="▪"/>
              <a:defRPr sz="2200" b="0" i="0" u="none" strike="noStrike" cap="none">
                <a:solidFill>
                  <a:schemeClr val="dk1"/>
                </a:solidFill>
                <a:latin typeface="Arial"/>
                <a:ea typeface="Arial"/>
                <a:cs typeface="Arial"/>
                <a:sym typeface="Arial"/>
              </a:defRPr>
            </a:lvl1pPr>
            <a:lvl2pPr marL="914400" marR="0" lvl="1" indent="-355600" algn="l" rtl="0">
              <a:lnSpc>
                <a:spcPct val="90000"/>
              </a:lnSpc>
              <a:spcBef>
                <a:spcPts val="200"/>
              </a:spcBef>
              <a:spcAft>
                <a:spcPts val="0"/>
              </a:spcAft>
              <a:buClr>
                <a:schemeClr val="dk1"/>
              </a:buClr>
              <a:buSzPts val="2000"/>
              <a:buFont typeface="Noto Sans"/>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400"/>
              </a:spcBef>
              <a:spcAft>
                <a:spcPts val="0"/>
              </a:spcAft>
              <a:buClr>
                <a:schemeClr val="dk1"/>
              </a:buClr>
              <a:buSzPts val="1800"/>
              <a:buFont typeface="Noto Sans"/>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400"/>
              </a:spcBef>
              <a:spcAft>
                <a:spcPts val="0"/>
              </a:spcAft>
              <a:buClr>
                <a:schemeClr val="dk1"/>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400"/>
              </a:spcBef>
              <a:spcAft>
                <a:spcPts val="0"/>
              </a:spcAft>
              <a:buClr>
                <a:schemeClr val="dk1"/>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Noto Sans"/>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Noto Sans"/>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Noto Sans"/>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400"/>
              </a:spcAft>
              <a:buClr>
                <a:schemeClr val="dk1"/>
              </a:buClr>
              <a:buSzPts val="1600"/>
              <a:buFont typeface="Noto Sans"/>
              <a:buChar char="▪"/>
              <a:defRPr sz="1600" b="0" i="0" u="none" strike="noStrike" cap="none">
                <a:solidFill>
                  <a:schemeClr val="dk1"/>
                </a:solidFill>
                <a:latin typeface="Arial"/>
                <a:ea typeface="Arial"/>
                <a:cs typeface="Arial"/>
                <a:sym typeface="Arial"/>
              </a:defRPr>
            </a:lvl9pPr>
          </a:lstStyle>
          <a:p>
            <a:endParaRPr/>
          </a:p>
        </p:txBody>
      </p:sp>
      <p:sp>
        <p:nvSpPr>
          <p:cNvPr id="70" name="Google Shape;70;p33"/>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1" name="Google Shape;71;p33"/>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2" name="Google Shape;72;p33"/>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99BDD"/>
              </a:buClr>
              <a:buSzPts val="4000"/>
              <a:buFont typeface="Arial"/>
              <a:buNone/>
            </a:pPr>
            <a:r>
              <a:rPr lang="vi-VN" sz="4000">
                <a:solidFill>
                  <a:srgbClr val="099BDD"/>
                </a:solidFill>
                <a:latin typeface="Arial"/>
                <a:ea typeface="Arial"/>
                <a:cs typeface="Arial"/>
                <a:sym typeface="Arial"/>
              </a:rPr>
              <a:t>CUỘC SỐNG TRỰC TUYẾN</a:t>
            </a:r>
            <a:endParaRPr sz="4000">
              <a:latin typeface="Arial"/>
              <a:ea typeface="Arial"/>
              <a:cs typeface="Arial"/>
              <a:sym typeface="Arial"/>
            </a:endParaRPr>
          </a:p>
        </p:txBody>
      </p:sp>
      <p:sp>
        <p:nvSpPr>
          <p:cNvPr id="97" name="Google Shape;97;p1"/>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000"/>
              <a:buNone/>
            </a:pPr>
            <a:r>
              <a:rPr lang="vi-VN" sz="3000">
                <a:latin typeface="Arial"/>
                <a:ea typeface="Arial"/>
                <a:cs typeface="Arial"/>
                <a:sym typeface="Arial"/>
              </a:rPr>
              <a:t>CHỦ ĐỀ A. INTERNET VÀ TRUYỀN THÔNG SỐ</a:t>
            </a:r>
            <a:endParaRPr sz="30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2"/>
          <p:cNvSpPr txBox="1"/>
          <p:nvPr/>
        </p:nvSpPr>
        <p:spPr>
          <a:xfrm>
            <a:off x="2373280" y="1567833"/>
            <a:ext cx="9648831" cy="378565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2"/>
              </a:buClr>
              <a:buSzPts val="2000"/>
              <a:buFont typeface="Noto Sans"/>
              <a:buChar char="❖"/>
            </a:pPr>
            <a:r>
              <a:rPr lang="vi-VN" sz="2000" b="0" i="0" u="none" strike="noStrike" cap="none" dirty="0">
                <a:solidFill>
                  <a:srgbClr val="0070C0"/>
                </a:solidFill>
                <a:latin typeface="Arial"/>
                <a:ea typeface="Arial"/>
                <a:cs typeface="Arial"/>
                <a:sym typeface="Arial"/>
              </a:rPr>
              <a:t>Giữ kích thước của các tập tin đính kèm nhỏ nhất có thể. </a:t>
            </a:r>
            <a:endParaRPr sz="1400" b="0" i="0" u="none" strike="noStrike" cap="none" dirty="0">
              <a:solidFill>
                <a:srgbClr val="0070C0"/>
              </a:solidFill>
              <a:latin typeface="Arial"/>
              <a:ea typeface="Arial"/>
              <a:cs typeface="Arial"/>
              <a:sym typeface="Arial"/>
            </a:endParaRPr>
          </a:p>
          <a:p>
            <a:pPr marL="342900" marR="0" lvl="0" indent="-342900" algn="just" rtl="0">
              <a:lnSpc>
                <a:spcPct val="150000"/>
              </a:lnSpc>
              <a:spcBef>
                <a:spcPts val="0"/>
              </a:spcBef>
              <a:spcAft>
                <a:spcPts val="0"/>
              </a:spcAft>
              <a:buClr>
                <a:schemeClr val="dk2"/>
              </a:buClr>
              <a:buSzPts val="2000"/>
              <a:buFont typeface="Noto Sans"/>
              <a:buChar char="❖"/>
            </a:pPr>
            <a:r>
              <a:rPr lang="vi-VN" sz="2000" b="0" i="0" u="none" strike="noStrike" cap="none" dirty="0">
                <a:solidFill>
                  <a:srgbClr val="0070C0"/>
                </a:solidFill>
                <a:latin typeface="Arial"/>
                <a:ea typeface="Arial"/>
                <a:cs typeface="Arial"/>
                <a:sym typeface="Arial"/>
              </a:rPr>
              <a:t>Xem xét chèn siêu liên kết hoặc liên kết URL vào nội dung thư điện tử thay vì gửi một tập tin lớn đính kèm.</a:t>
            </a:r>
            <a:endParaRPr sz="1400" b="0" i="0" u="none" strike="noStrike" cap="none" dirty="0">
              <a:solidFill>
                <a:srgbClr val="0070C0"/>
              </a:solidFill>
              <a:latin typeface="Arial"/>
              <a:ea typeface="Arial"/>
              <a:cs typeface="Arial"/>
              <a:sym typeface="Arial"/>
            </a:endParaRPr>
          </a:p>
          <a:p>
            <a:pPr marL="342900" marR="0" lvl="0" indent="-342900" algn="just" rtl="0">
              <a:lnSpc>
                <a:spcPct val="150000"/>
              </a:lnSpc>
              <a:spcBef>
                <a:spcPts val="0"/>
              </a:spcBef>
              <a:spcAft>
                <a:spcPts val="0"/>
              </a:spcAft>
              <a:buClr>
                <a:schemeClr val="dk2"/>
              </a:buClr>
              <a:buSzPts val="2000"/>
              <a:buFont typeface="Noto Sans"/>
              <a:buChar char="❖"/>
            </a:pPr>
            <a:r>
              <a:rPr lang="vi-VN" sz="2000" b="0" i="0" u="none" strike="noStrike" cap="none" dirty="0">
                <a:solidFill>
                  <a:srgbClr val="0070C0"/>
                </a:solidFill>
                <a:latin typeface="Arial"/>
                <a:ea typeface="Arial"/>
                <a:cs typeface="Arial"/>
                <a:sym typeface="Arial"/>
              </a:rPr>
              <a:t>Đối với những tài liệu yêu cầu tính bảo mật, cần cân nhắc việc kèm gửi tệp để bảo vệ tài liệu đó khỏi sự truy cập bởi những người dùng trực tuyến khác.</a:t>
            </a:r>
            <a:endParaRPr sz="1400" b="0" i="0" u="none" strike="noStrike" cap="none" dirty="0">
              <a:solidFill>
                <a:srgbClr val="0070C0"/>
              </a:solidFill>
              <a:latin typeface="Arial"/>
              <a:ea typeface="Arial"/>
              <a:cs typeface="Arial"/>
              <a:sym typeface="Arial"/>
            </a:endParaRPr>
          </a:p>
          <a:p>
            <a:pPr marL="342900" marR="0" lvl="0" indent="-342900" algn="just" rtl="0">
              <a:lnSpc>
                <a:spcPct val="150000"/>
              </a:lnSpc>
              <a:spcBef>
                <a:spcPts val="0"/>
              </a:spcBef>
              <a:spcAft>
                <a:spcPts val="0"/>
              </a:spcAft>
              <a:buClr>
                <a:schemeClr val="dk2"/>
              </a:buClr>
              <a:buSzPts val="2000"/>
              <a:buFont typeface="Noto Sans"/>
              <a:buChar char="❖"/>
            </a:pPr>
            <a:r>
              <a:rPr lang="vi-VN" sz="2000" b="0" i="0" u="none" strike="noStrike" cap="none" dirty="0">
                <a:solidFill>
                  <a:srgbClr val="0070C0"/>
                </a:solidFill>
                <a:latin typeface="Arial"/>
                <a:ea typeface="Arial"/>
                <a:cs typeface="Arial"/>
                <a:sym typeface="Arial"/>
              </a:rPr>
              <a:t>Xem xét loại tập tin và người nhận có chương trình để mở tập tin đó hay không.</a:t>
            </a:r>
            <a:endParaRPr sz="2000" b="0" i="0" u="none" strike="noStrike" cap="none" dirty="0">
              <a:solidFill>
                <a:srgbClr val="0070C0"/>
              </a:solidFill>
              <a:latin typeface="Arial"/>
              <a:ea typeface="Arial"/>
              <a:cs typeface="Arial"/>
              <a:sym typeface="Arial"/>
            </a:endParaRPr>
          </a:p>
          <a:p>
            <a:pPr marL="342900" marR="0" lvl="0" indent="-342900" algn="just" rtl="0">
              <a:lnSpc>
                <a:spcPct val="150000"/>
              </a:lnSpc>
              <a:spcBef>
                <a:spcPts val="0"/>
              </a:spcBef>
              <a:spcAft>
                <a:spcPts val="0"/>
              </a:spcAft>
              <a:buClr>
                <a:schemeClr val="dk2"/>
              </a:buClr>
              <a:buSzPts val="2000"/>
              <a:buFont typeface="Noto Sans"/>
              <a:buChar char="❖"/>
            </a:pPr>
            <a:r>
              <a:rPr lang="vi-VN" sz="2000" b="0" i="0" u="none" strike="noStrike" cap="none" dirty="0">
                <a:solidFill>
                  <a:srgbClr val="0070C0"/>
                </a:solidFill>
                <a:latin typeface="Arial"/>
                <a:ea typeface="Arial"/>
                <a:cs typeface="Arial"/>
                <a:sym typeface="Arial"/>
              </a:rPr>
              <a:t>Một vài máy chủ thư điện tử được cấu hình để chặn các bản tin chứa các hình đồ họa hoặc các URL. </a:t>
            </a:r>
            <a:endParaRPr sz="1400" b="0" i="0" u="none" strike="noStrike" cap="none" dirty="0">
              <a:solidFill>
                <a:srgbClr val="0070C0"/>
              </a:solidFill>
              <a:latin typeface="Arial"/>
              <a:ea typeface="Arial"/>
              <a:cs typeface="Arial"/>
              <a:sym typeface="Arial"/>
            </a:endParaRPr>
          </a:p>
        </p:txBody>
      </p:sp>
      <p:pic>
        <p:nvPicPr>
          <p:cNvPr id="294" name="Google Shape;294;p22"/>
          <p:cNvPicPr preferRelativeResize="0"/>
          <p:nvPr/>
        </p:nvPicPr>
        <p:blipFill rotWithShape="1">
          <a:blip r:embed="rId3">
            <a:alphaModFix/>
          </a:blip>
          <a:srcRect l="23942" t="47744" r="20985" b="11872"/>
          <a:stretch/>
        </p:blipFill>
        <p:spPr>
          <a:xfrm>
            <a:off x="-113075" y="1567833"/>
            <a:ext cx="2486355" cy="2576727"/>
          </a:xfrm>
          <a:prstGeom prst="rect">
            <a:avLst/>
          </a:prstGeom>
          <a:noFill/>
          <a:ln>
            <a:noFill/>
          </a:ln>
        </p:spPr>
      </p:pic>
      <p:sp>
        <p:nvSpPr>
          <p:cNvPr id="295" name="Google Shape;295;p22"/>
          <p:cNvSpPr txBox="1"/>
          <p:nvPr/>
        </p:nvSpPr>
        <p:spPr>
          <a:xfrm>
            <a:off x="3077677" y="829161"/>
            <a:ext cx="8244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vi-VN" sz="2400" b="1" i="0" u="sng" strike="noStrike" cap="none" dirty="0">
                <a:solidFill>
                  <a:srgbClr val="0070C0"/>
                </a:solidFill>
                <a:latin typeface="Arial"/>
                <a:ea typeface="Arial"/>
                <a:cs typeface="Arial"/>
                <a:sym typeface="Arial"/>
              </a:rPr>
              <a:t>Chú ý khi sử dụng chức năng đính kèm tập tin</a:t>
            </a:r>
            <a:r>
              <a:rPr lang="vi-VN" sz="2800" b="0" i="0" u="none" strike="noStrike" cap="none" dirty="0">
                <a:solidFill>
                  <a:srgbClr val="0070C0"/>
                </a:solidFill>
                <a:latin typeface="Arial"/>
                <a:ea typeface="Arial"/>
                <a:cs typeface="Arial"/>
                <a:sym typeface="Arial"/>
              </a:rPr>
              <a:t>:</a:t>
            </a:r>
            <a:endParaRPr sz="2800" b="0" i="0" u="none" strike="noStrike" cap="none" dirty="0">
              <a:solidFill>
                <a:srgbClr val="0070C0"/>
              </a:solidFill>
              <a:latin typeface="Arial"/>
              <a:ea typeface="Arial"/>
              <a:cs typeface="Arial"/>
              <a:sym typeface="Arial"/>
            </a:endParaRPr>
          </a:p>
        </p:txBody>
      </p:sp>
      <p:sp>
        <p:nvSpPr>
          <p:cNvPr id="296" name="Google Shape;296;p22"/>
          <p:cNvSpPr txBox="1"/>
          <p:nvPr/>
        </p:nvSpPr>
        <p:spPr>
          <a:xfrm>
            <a:off x="3277691" y="5353485"/>
            <a:ext cx="6247673" cy="101562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2"/>
              </a:buClr>
              <a:buSzPts val="2000"/>
              <a:buFont typeface="Noto Sans"/>
              <a:buChar char="❖"/>
            </a:pPr>
            <a:r>
              <a:rPr lang="vi-VN" sz="2000" b="0" i="0" u="none" strike="noStrike" cap="none" dirty="0">
                <a:solidFill>
                  <a:srgbClr val="0070C0"/>
                </a:solidFill>
                <a:latin typeface="Arial"/>
                <a:ea typeface="Arial"/>
                <a:cs typeface="Arial"/>
                <a:sym typeface="Arial"/>
              </a:rPr>
              <a:t>Các tập tin đính kèm là những nguồn lây lan chủ yếu của vi rút và các phần mềm độc hại </a:t>
            </a:r>
            <a:r>
              <a:rPr lang="vi-VN" sz="2000" b="0" i="0" u="none" strike="noStrike" cap="none" dirty="0" smtClean="0">
                <a:solidFill>
                  <a:srgbClr val="0070C0"/>
                </a:solidFill>
                <a:latin typeface="Arial"/>
                <a:ea typeface="Arial"/>
                <a:cs typeface="Arial"/>
                <a:sym typeface="Arial"/>
              </a:rPr>
              <a:t>khác</a:t>
            </a:r>
            <a:endParaRPr sz="1400" b="0" i="0" u="none" strike="noStrike" cap="none" dirty="0">
              <a:solidFill>
                <a:srgbClr val="0070C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additive="base">
                                        <p:cTn id="7" dur="500" fill="hold"/>
                                        <p:tgtEl>
                                          <p:spTgt spid="293"/>
                                        </p:tgtEl>
                                        <p:attrNameLst>
                                          <p:attrName>ppt_x</p:attrName>
                                        </p:attrNameLst>
                                      </p:cBhvr>
                                      <p:tavLst>
                                        <p:tav tm="0">
                                          <p:val>
                                            <p:strVal val="#ppt_x"/>
                                          </p:val>
                                        </p:tav>
                                        <p:tav tm="100000">
                                          <p:val>
                                            <p:strVal val="#ppt_x"/>
                                          </p:val>
                                        </p:tav>
                                      </p:tavLst>
                                    </p:anim>
                                    <p:anim calcmode="lin" valueType="num">
                                      <p:cBhvr additive="base">
                                        <p:cTn id="8" dur="500" fill="hold"/>
                                        <p:tgtEl>
                                          <p:spTgt spid="2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96"/>
                                        </p:tgtEl>
                                        <p:attrNameLst>
                                          <p:attrName>style.visibility</p:attrName>
                                        </p:attrNameLst>
                                      </p:cBhvr>
                                      <p:to>
                                        <p:strVal val="visible"/>
                                      </p:to>
                                    </p:set>
                                    <p:animEffect transition="in" filter="barn(inVertical)">
                                      <p:cBhvr>
                                        <p:cTn id="13"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p:bldP spid="2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55375" y="738829"/>
            <a:ext cx="10384616" cy="1013082"/>
          </a:xfrm>
        </p:spPr>
        <p:txBody>
          <a:bodyPr>
            <a:normAutofit/>
          </a:bodyPr>
          <a:lstStyle/>
          <a:p>
            <a:r>
              <a:rPr lang="vi-VN" sz="2800" b="1" dirty="0">
                <a:solidFill>
                  <a:srgbClr val="0070C0"/>
                </a:solidFill>
              </a:rPr>
              <a:t>3. Trả lời thư:</a:t>
            </a:r>
            <a:r>
              <a:rPr lang="vi-VN" sz="2800" dirty="0">
                <a:solidFill>
                  <a:srgbClr val="0070C0"/>
                </a:solidFill>
              </a:rPr>
              <a:t> </a:t>
            </a:r>
          </a:p>
          <a:p>
            <a:endParaRPr lang="en-US" sz="2800" dirty="0">
              <a:solidFill>
                <a:srgbClr val="0070C0"/>
              </a:solidFill>
            </a:endParaRPr>
          </a:p>
        </p:txBody>
      </p:sp>
      <p:pic>
        <p:nvPicPr>
          <p:cNvPr id="1026" name="Picture 2" descr="https://lh6.googleusercontent.com/CPvxsLh9vg5cid4B1ePPCZYt_GrOwccRg9s5hpSzn425MhlidfH_YDocdUzMUaOb4EVq4TgQRa2G33jWsdD-apl0VJSxaHijmmxSmrPbG0-1E-S_aht20E0uzP1OAoz6E_8Vi7PK4sh-FEeHjoBFCYBdNnaf4hBcTB9zuoCQSiiMPuk2vMX8klZ2P6IWIaIt_hWi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954" y="666214"/>
            <a:ext cx="4652446" cy="311795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03200" y="1826402"/>
            <a:ext cx="5638800" cy="2677656"/>
          </a:xfrm>
          <a:prstGeom prst="rect">
            <a:avLst/>
          </a:prstGeom>
        </p:spPr>
        <p:txBody>
          <a:bodyPr wrap="square">
            <a:spAutoFit/>
          </a:bodyPr>
          <a:lstStyle/>
          <a:p>
            <a:r>
              <a:rPr lang="vi-VN" sz="2800" dirty="0">
                <a:solidFill>
                  <a:srgbClr val="0070C0"/>
                </a:solidFill>
              </a:rPr>
              <a:t>B1: Chọn Email cần trả lời</a:t>
            </a:r>
            <a:endParaRPr lang="en-US" sz="2800" dirty="0">
              <a:solidFill>
                <a:srgbClr val="0070C0"/>
              </a:solidFill>
            </a:endParaRPr>
          </a:p>
          <a:p>
            <a:r>
              <a:rPr lang="vi-VN" sz="2800" dirty="0" smtClean="0">
                <a:solidFill>
                  <a:srgbClr val="0070C0"/>
                </a:solidFill>
              </a:rPr>
              <a:t>B2</a:t>
            </a:r>
            <a:r>
              <a:rPr lang="vi-VN" sz="2800" dirty="0">
                <a:solidFill>
                  <a:srgbClr val="0070C0"/>
                </a:solidFill>
              </a:rPr>
              <a:t>: Home </a:t>
            </a:r>
            <a:r>
              <a:rPr lang="en-US" sz="2800" dirty="0" smtClean="0">
                <a:solidFill>
                  <a:srgbClr val="0070C0"/>
                </a:solidFill>
                <a:sym typeface="Wingdings" pitchFamily="2" charset="2"/>
              </a:rPr>
              <a:t> </a:t>
            </a:r>
            <a:r>
              <a:rPr lang="vi-VN" sz="2800" dirty="0" smtClean="0">
                <a:solidFill>
                  <a:srgbClr val="0070C0"/>
                </a:solidFill>
              </a:rPr>
              <a:t>Reply</a:t>
            </a:r>
            <a:endParaRPr lang="vi-VN" sz="2800" dirty="0">
              <a:solidFill>
                <a:srgbClr val="0070C0"/>
              </a:solidFill>
            </a:endParaRPr>
          </a:p>
          <a:p>
            <a:r>
              <a:rPr lang="vi-VN" sz="2800" dirty="0">
                <a:solidFill>
                  <a:srgbClr val="0070C0"/>
                </a:solidFill>
              </a:rPr>
              <a:t>Reply All để trả lời tất cả các thư</a:t>
            </a:r>
            <a:endParaRPr lang="vi-VN" sz="2800" dirty="0">
              <a:solidFill>
                <a:srgbClr val="0070C0"/>
              </a:solidFill>
            </a:endParaRPr>
          </a:p>
          <a:p>
            <a:r>
              <a:rPr lang="vi-VN" sz="2800" dirty="0">
                <a:solidFill>
                  <a:srgbClr val="0070C0"/>
                </a:solidFill>
              </a:rPr>
              <a:t>Chuyển tiếp thư: Forward</a:t>
            </a:r>
            <a:endParaRPr lang="vi-VN" sz="2800" dirty="0">
              <a:solidFill>
                <a:srgbClr val="0070C0"/>
              </a:solidFill>
            </a:endParaRPr>
          </a:p>
          <a:p>
            <a:r>
              <a:rPr lang="vi-VN" sz="2800" dirty="0">
                <a:solidFill>
                  <a:srgbClr val="0070C0"/>
                </a:solidFill>
              </a:rPr>
              <a:t>B3: Nhập nội dung trả lời </a:t>
            </a:r>
            <a:endParaRPr lang="vi-VN" sz="2800" dirty="0">
              <a:solidFill>
                <a:srgbClr val="0070C0"/>
              </a:solidFill>
            </a:endParaRPr>
          </a:p>
          <a:p>
            <a:r>
              <a:rPr lang="vi-VN" sz="2800" dirty="0">
                <a:solidFill>
                  <a:srgbClr val="0070C0"/>
                </a:solidFill>
              </a:rPr>
              <a:t>B4: Ấn </a:t>
            </a:r>
            <a:r>
              <a:rPr lang="vi-VN" sz="2800" dirty="0" smtClean="0">
                <a:solidFill>
                  <a:srgbClr val="0070C0"/>
                </a:solidFill>
              </a:rPr>
              <a:t>Send</a:t>
            </a:r>
            <a:endParaRPr lang="vi-VN" sz="2800" dirty="0">
              <a:solidFill>
                <a:srgbClr val="0070C0"/>
              </a:solidFill>
            </a:endParaRPr>
          </a:p>
        </p:txBody>
      </p:sp>
      <p:pic>
        <p:nvPicPr>
          <p:cNvPr id="1028" name="Picture 4" descr="https://lh3.googleusercontent.com/1mE-VNjfD9MK3I_RlA359hC_0JNW9LKk0ME2UqKlwLVxU3mCxn8rTtpIHRdr5wZTl0lYhVVqenTBYdJ0tThJwhfzOlUW4cVncdOgjVV0hg199edN_CWad_vrXSvATEGPonu7ttCnx13LIYVFz4g_2odJZ4WojDfNJd1HLjKdknCh3M_LcETML7Uwh7p39-DxvOBUl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954" y="3885191"/>
            <a:ext cx="4652446" cy="229299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342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773c248b1b_1_91"/>
          <p:cNvSpPr txBox="1">
            <a:spLocks noGrp="1"/>
          </p:cNvSpPr>
          <p:nvPr>
            <p:ph type="title"/>
          </p:nvPr>
        </p:nvSpPr>
        <p:spPr>
          <a:xfrm>
            <a:off x="804162" y="2157932"/>
            <a:ext cx="10515600" cy="18672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FFFFFF"/>
              </a:buClr>
              <a:buSzPts val="3600"/>
              <a:buFont typeface="Arial"/>
              <a:buNone/>
            </a:pPr>
            <a:r>
              <a:rPr lang="vi-VN" sz="3600" b="1" dirty="0">
                <a:solidFill>
                  <a:srgbClr val="FFFFFF"/>
                </a:solidFill>
                <a:latin typeface="Arial"/>
                <a:ea typeface="Arial"/>
                <a:cs typeface="Arial"/>
                <a:sym typeface="Arial"/>
              </a:rPr>
              <a:t>BÀI 2.</a:t>
            </a:r>
            <a:r>
              <a:rPr lang="vi-VN" sz="3600" b="1" dirty="0"/>
              <a:t/>
            </a:r>
            <a:br>
              <a:rPr lang="vi-VN" sz="3600" b="1" dirty="0"/>
            </a:br>
            <a:r>
              <a:rPr lang="vi-VN" sz="3600" b="1" dirty="0">
                <a:latin typeface="Arial"/>
                <a:ea typeface="Arial"/>
                <a:cs typeface="Arial"/>
                <a:sym typeface="Arial"/>
              </a:rPr>
              <a:t>TỚ LIÊN LẠC ĐƯỢC VỚI MỌI NGƯỜI Ở KHẮP MỌI NƠI TRÊN THẾ GIỚI</a:t>
            </a:r>
            <a:endParaRPr sz="3600" b="1" dirty="0">
              <a:latin typeface="Arial"/>
              <a:ea typeface="Arial"/>
              <a:cs typeface="Arial"/>
              <a:sym typeface="Arial"/>
            </a:endParaRPr>
          </a:p>
        </p:txBody>
      </p:sp>
      <p:sp>
        <p:nvSpPr>
          <p:cNvPr id="216" name="Google Shape;216;g1773c248b1b_1_91"/>
          <p:cNvSpPr txBox="1">
            <a:spLocks noGrp="1"/>
          </p:cNvSpPr>
          <p:nvPr>
            <p:ph type="body" idx="1"/>
          </p:nvPr>
        </p:nvSpPr>
        <p:spPr>
          <a:xfrm>
            <a:off x="914325" y="4025123"/>
            <a:ext cx="11075400" cy="528600"/>
          </a:xfrm>
          <a:prstGeom prst="rect">
            <a:avLst/>
          </a:prstGeom>
          <a:noFill/>
          <a:ln>
            <a:noFill/>
          </a:ln>
        </p:spPr>
        <p:txBody>
          <a:bodyPr spcFirstLastPara="1" wrap="square" lIns="91425" tIns="45700" rIns="91425" bIns="45700" anchor="t" anchorCtr="0">
            <a:noAutofit/>
          </a:bodyPr>
          <a:lstStyle/>
          <a:p>
            <a:pPr marL="228600" lvl="0" indent="0" algn="ctr" rtl="0">
              <a:lnSpc>
                <a:spcPct val="100000"/>
              </a:lnSpc>
              <a:spcBef>
                <a:spcPts val="0"/>
              </a:spcBef>
              <a:spcAft>
                <a:spcPts val="0"/>
              </a:spcAft>
              <a:buSzPts val="2000"/>
              <a:buNone/>
            </a:pPr>
            <a:r>
              <a:rPr lang="vi-VN" sz="3400" b="1" dirty="0">
                <a:solidFill>
                  <a:srgbClr val="FF0000"/>
                </a:solidFill>
                <a:latin typeface="Times New Roman"/>
                <a:ea typeface="Times New Roman"/>
                <a:cs typeface="Times New Roman"/>
                <a:sym typeface="Times New Roman"/>
              </a:rPr>
              <a:t>TUẦN 10. SỬ DỤNG MICROSOFT OUTLOOK (TIẾP)</a:t>
            </a:r>
            <a:endParaRPr sz="3400" dirty="0">
              <a:solidFill>
                <a:srgbClr val="FF0000"/>
              </a:solidFill>
            </a:endParaRPr>
          </a:p>
        </p:txBody>
      </p:sp>
      <p:sp>
        <p:nvSpPr>
          <p:cNvPr id="217" name="Google Shape;217;g1773c248b1b_1_91"/>
          <p:cNvSpPr txBox="1"/>
          <p:nvPr/>
        </p:nvSpPr>
        <p:spPr>
          <a:xfrm>
            <a:off x="931150" y="4781325"/>
            <a:ext cx="10341300" cy="1661963"/>
          </a:xfrm>
          <a:prstGeom prst="rect">
            <a:avLst/>
          </a:prstGeom>
          <a:noFill/>
          <a:ln>
            <a:noFill/>
          </a:ln>
        </p:spPr>
        <p:txBody>
          <a:bodyPr spcFirstLastPara="1" wrap="square" lIns="91425" tIns="91425" rIns="91425" bIns="91425" anchor="t" anchorCtr="0">
            <a:spAutoFit/>
          </a:bodyPr>
          <a:lstStyle/>
          <a:p>
            <a:pPr marL="342900" indent="-342900" fontAlgn="base">
              <a:buFont typeface="Wingdings" pitchFamily="2" charset="2"/>
              <a:buChar char="q"/>
            </a:pPr>
            <a:r>
              <a:rPr lang="vi-VN" sz="2400" dirty="0"/>
              <a:t>Biết công dụng của các thẻ Calendar và Contacts trong Microsoft Outlook</a:t>
            </a:r>
          </a:p>
          <a:p>
            <a:pPr marL="342900" indent="-342900" fontAlgn="base">
              <a:buFont typeface="Wingdings" pitchFamily="2" charset="2"/>
              <a:buChar char="q"/>
            </a:pPr>
            <a:r>
              <a:rPr lang="vi-VN" sz="2400" dirty="0"/>
              <a:t>Thực hiện đặt lịch sử dụng Calendar </a:t>
            </a:r>
          </a:p>
          <a:p>
            <a:pPr marL="342900" indent="-342900" fontAlgn="base">
              <a:buFont typeface="Wingdings" pitchFamily="2" charset="2"/>
              <a:buChar char="q"/>
            </a:pPr>
            <a:r>
              <a:rPr lang="vi-VN" sz="2400" dirty="0"/>
              <a:t>Tạo địa chỉ liên hệ Contacts</a:t>
            </a:r>
          </a:p>
        </p:txBody>
      </p:sp>
    </p:spTree>
    <p:extLst>
      <p:ext uri="{BB962C8B-B14F-4D97-AF65-F5344CB8AC3E}">
        <p14:creationId xmlns:p14="http://schemas.microsoft.com/office/powerpoint/2010/main" val="331108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15"/>
                                        </p:tgtEl>
                                      </p:cBhvr>
                                    </p:animEffect>
                                    <p:set>
                                      <p:cBhvr>
                                        <p:cTn id="7" dur="1" fill="hold">
                                          <p:stCondLst>
                                            <p:cond delay="499"/>
                                          </p:stCondLst>
                                        </p:cTn>
                                        <p:tgtEl>
                                          <p:spTgt spid="215"/>
                                        </p:tgtEl>
                                        <p:attrNameLst>
                                          <p:attrName>style.visibility</p:attrName>
                                        </p:attrNameLst>
                                      </p:cBhvr>
                                      <p:to>
                                        <p:strVal val="hidden"/>
                                      </p:to>
                                    </p:set>
                                  </p:childTnLst>
                                </p:cTn>
                              </p:par>
                              <p:par>
                                <p:cTn id="8" presetID="64" presetClass="path" presetSubtype="0" accel="50000" decel="50000" fill="hold" grpId="0" nodeType="withEffect">
                                  <p:stCondLst>
                                    <p:cond delay="0"/>
                                  </p:stCondLst>
                                  <p:childTnLst>
                                    <p:animMotion origin="layout" path="M 4.16667E-7 -1.44509E-6 L -0.00117 -0.1993 " pathEditMode="relative" rAng="0" ptsTypes="AA">
                                      <p:cBhvr>
                                        <p:cTn id="9" dur="2000" fill="hold"/>
                                        <p:tgtEl>
                                          <p:spTgt spid="216">
                                            <p:txEl>
                                              <p:pRg st="0" end="0"/>
                                            </p:txEl>
                                          </p:spTgt>
                                        </p:tgtEl>
                                        <p:attrNameLst>
                                          <p:attrName>ppt_x</p:attrName>
                                          <p:attrName>ppt_y</p:attrName>
                                        </p:attrNameLst>
                                      </p:cBhvr>
                                      <p:rCtr x="-65" y="-99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773c248b1b_1_98"/>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6000"/>
              <a:buNone/>
            </a:pPr>
            <a:r>
              <a:rPr lang="vi-VN"/>
              <a:t>Ôn bài cũ</a:t>
            </a:r>
            <a:endParaRPr/>
          </a:p>
        </p:txBody>
      </p:sp>
      <p:sp>
        <p:nvSpPr>
          <p:cNvPr id="224" name="Google Shape;224;g1773c248b1b_1_98"/>
          <p:cNvSpPr txBox="1">
            <a:spLocks noGrp="1"/>
          </p:cNvSpPr>
          <p:nvPr>
            <p:ph type="body" idx="1"/>
          </p:nvPr>
        </p:nvSpPr>
        <p:spPr>
          <a:xfrm>
            <a:off x="1959429" y="4065400"/>
            <a:ext cx="8396296" cy="1590000"/>
          </a:xfrm>
          <a:prstGeom prst="rect">
            <a:avLst/>
          </a:prstGeom>
          <a:noFill/>
          <a:ln>
            <a:noFill/>
          </a:ln>
        </p:spPr>
        <p:txBody>
          <a:bodyPr spcFirstLastPara="1" wrap="square" lIns="91425" tIns="45700" rIns="91425" bIns="45700" anchor="t" anchorCtr="0">
            <a:noAutofit/>
          </a:bodyPr>
          <a:lstStyle/>
          <a:p>
            <a:pPr marL="50800" lvl="0" indent="0" algn="l">
              <a:lnSpc>
                <a:spcPct val="100000"/>
              </a:lnSpc>
              <a:spcBef>
                <a:spcPts val="0"/>
              </a:spcBef>
              <a:buClr>
                <a:schemeClr val="dk2"/>
              </a:buClr>
              <a:buSzPts val="2800"/>
            </a:pPr>
            <a:r>
              <a:rPr lang="vi-VN" sz="2800" dirty="0">
                <a:solidFill>
                  <a:schemeClr val="bg2"/>
                </a:solidFill>
              </a:rPr>
              <a:t>Thực hiện thao tác nhận, đọc và trả lời thư điện tử?</a:t>
            </a:r>
            <a:endParaRPr sz="2800" dirty="0">
              <a:solidFill>
                <a:schemeClr val="bg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6888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anim calcmode="lin" valueType="num">
                                      <p:cBhvr additive="base">
                                        <p:cTn id="7" dur="500" fill="hold"/>
                                        <p:tgtEl>
                                          <p:spTgt spid="2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b="1" dirty="0" smtClean="0">
                <a:solidFill>
                  <a:schemeClr val="bg2"/>
                </a:solidFill>
              </a:rPr>
              <a:t>1. </a:t>
            </a:r>
            <a:r>
              <a:rPr lang="en-US" sz="3200" b="1" dirty="0" err="1" smtClean="0">
                <a:solidFill>
                  <a:schemeClr val="bg2"/>
                </a:solidFill>
              </a:rPr>
              <a:t>Công</a:t>
            </a:r>
            <a:r>
              <a:rPr lang="en-US" sz="3200" b="1" dirty="0" smtClean="0">
                <a:solidFill>
                  <a:schemeClr val="bg2"/>
                </a:solidFill>
              </a:rPr>
              <a:t> </a:t>
            </a:r>
            <a:r>
              <a:rPr lang="en-US" sz="3200" b="1" dirty="0" err="1">
                <a:solidFill>
                  <a:schemeClr val="bg2"/>
                </a:solidFill>
              </a:rPr>
              <a:t>dụng</a:t>
            </a:r>
            <a:r>
              <a:rPr lang="en-US" sz="3200" b="1" dirty="0">
                <a:solidFill>
                  <a:schemeClr val="bg2"/>
                </a:solidFill>
              </a:rPr>
              <a:t> </a:t>
            </a:r>
            <a:r>
              <a:rPr lang="en-US" sz="3200" b="1" dirty="0" err="1">
                <a:solidFill>
                  <a:schemeClr val="bg2"/>
                </a:solidFill>
              </a:rPr>
              <a:t>của</a:t>
            </a:r>
            <a:r>
              <a:rPr lang="en-US" sz="3200" b="1" dirty="0">
                <a:solidFill>
                  <a:schemeClr val="bg2"/>
                </a:solidFill>
              </a:rPr>
              <a:t> </a:t>
            </a:r>
            <a:r>
              <a:rPr lang="en-US" sz="3200" b="1" dirty="0" err="1">
                <a:solidFill>
                  <a:schemeClr val="bg2"/>
                </a:solidFill>
              </a:rPr>
              <a:t>thẻ</a:t>
            </a:r>
            <a:r>
              <a:rPr lang="en-US" sz="3200" b="1" dirty="0">
                <a:solidFill>
                  <a:schemeClr val="bg2"/>
                </a:solidFill>
              </a:rPr>
              <a:t> Calendar</a:t>
            </a:r>
            <a:endParaRPr lang="en-US" sz="3200" dirty="0">
              <a:solidFill>
                <a:schemeClr val="bg2"/>
              </a:solidFill>
            </a:endParaRPr>
          </a:p>
        </p:txBody>
      </p:sp>
      <p:sp>
        <p:nvSpPr>
          <p:cNvPr id="3" name="Rectangle 2"/>
          <p:cNvSpPr/>
          <p:nvPr/>
        </p:nvSpPr>
        <p:spPr>
          <a:xfrm>
            <a:off x="965199" y="1619359"/>
            <a:ext cx="9746343" cy="2308324"/>
          </a:xfrm>
          <a:prstGeom prst="rect">
            <a:avLst/>
          </a:prstGeom>
        </p:spPr>
        <p:txBody>
          <a:bodyPr wrap="square">
            <a:spAutoFit/>
          </a:bodyPr>
          <a:lstStyle/>
          <a:p>
            <a:pPr marL="342900" indent="-342900">
              <a:buFont typeface="Arial" pitchFamily="34" charset="0"/>
              <a:buChar char="•"/>
            </a:pPr>
            <a:r>
              <a:rPr lang="vi-VN" sz="2400" dirty="0">
                <a:solidFill>
                  <a:schemeClr val="bg2"/>
                </a:solidFill>
              </a:rPr>
              <a:t>Calendar là ứng dụng lên lịch các cuộc hẹn</a:t>
            </a:r>
            <a:endParaRPr lang="vi-VN" sz="2400" dirty="0">
              <a:solidFill>
                <a:schemeClr val="bg2"/>
              </a:solidFill>
            </a:endParaRPr>
          </a:p>
          <a:p>
            <a:pPr marL="342900" indent="-342900">
              <a:buFont typeface="Arial" pitchFamily="34" charset="0"/>
              <a:buChar char="•"/>
            </a:pPr>
            <a:r>
              <a:rPr lang="vi-VN" sz="2400" dirty="0">
                <a:solidFill>
                  <a:schemeClr val="bg2"/>
                </a:solidFill>
              </a:rPr>
              <a:t>Trong văn phòng nếu sử dụng chức năng này một cách hiệu quả sẽ giảm thiểu thời gian thông báo lịch cũng như lên lịch làm việc lịch họp một cách hiệu quả </a:t>
            </a:r>
            <a:endParaRPr lang="vi-VN" sz="2400" dirty="0">
              <a:solidFill>
                <a:schemeClr val="bg2"/>
              </a:solidFill>
            </a:endParaRPr>
          </a:p>
          <a:p>
            <a:pPr marL="342900" indent="-342900">
              <a:buFont typeface="Wingdings" pitchFamily="2" charset="2"/>
              <a:buChar char="ü"/>
            </a:pPr>
            <a:r>
              <a:rPr lang="vi-VN" sz="2400" dirty="0" smtClean="0">
                <a:solidFill>
                  <a:schemeClr val="bg2"/>
                </a:solidFill>
              </a:rPr>
              <a:t>Tạo </a:t>
            </a:r>
            <a:r>
              <a:rPr lang="vi-VN" sz="2400" dirty="0">
                <a:solidFill>
                  <a:schemeClr val="bg2"/>
                </a:solidFill>
              </a:rPr>
              <a:t>và duy trì lịch làm </a:t>
            </a:r>
            <a:r>
              <a:rPr lang="vi-VN" sz="2400" dirty="0" smtClean="0">
                <a:solidFill>
                  <a:schemeClr val="bg2"/>
                </a:solidFill>
              </a:rPr>
              <a:t>việc</a:t>
            </a:r>
            <a:r>
              <a:rPr lang="en-US" sz="2400" dirty="0" smtClean="0">
                <a:solidFill>
                  <a:schemeClr val="bg2"/>
                </a:solidFill>
              </a:rPr>
              <a:t> </a:t>
            </a:r>
          </a:p>
          <a:p>
            <a:pPr marL="342900" indent="-342900">
              <a:buFont typeface="Wingdings" pitchFamily="2" charset="2"/>
              <a:buChar char="ü"/>
            </a:pPr>
            <a:r>
              <a:rPr lang="vi-VN" sz="2400" dirty="0" smtClean="0">
                <a:solidFill>
                  <a:schemeClr val="bg2"/>
                </a:solidFill>
              </a:rPr>
              <a:t>Theo </a:t>
            </a:r>
            <a:r>
              <a:rPr lang="vi-VN" sz="2400" dirty="0">
                <a:solidFill>
                  <a:schemeClr val="bg2"/>
                </a:solidFill>
              </a:rPr>
              <a:t>dõi cuộc hẹn và các cuộc hợp cũng như các tác vụ của </a:t>
            </a:r>
            <a:r>
              <a:rPr lang="vi-VN" sz="2400" dirty="0" smtClean="0">
                <a:solidFill>
                  <a:schemeClr val="bg2"/>
                </a:solidFill>
              </a:rPr>
              <a:t>mình</a:t>
            </a:r>
            <a:endParaRPr lang="vi-VN" sz="2400" dirty="0">
              <a:solidFill>
                <a:schemeClr val="bg2"/>
              </a:solidFill>
            </a:endParaRPr>
          </a:p>
        </p:txBody>
      </p:sp>
    </p:spTree>
    <p:extLst>
      <p:ext uri="{BB962C8B-B14F-4D97-AF65-F5344CB8AC3E}">
        <p14:creationId xmlns:p14="http://schemas.microsoft.com/office/powerpoint/2010/main" val="355318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r>
              <a:rPr lang="vi-VN" b="1" dirty="0">
                <a:solidFill>
                  <a:schemeClr val="bg2"/>
                </a:solidFill>
              </a:rPr>
              <a:t>Mở Calendar: tìm biểu tượng Calendar ở phía dưới bên trái giao diện </a:t>
            </a:r>
            <a:r>
              <a:rPr lang="vi-VN" b="1" dirty="0" smtClean="0">
                <a:solidFill>
                  <a:schemeClr val="bg2"/>
                </a:solidFill>
              </a:rPr>
              <a:t>email </a:t>
            </a:r>
            <a:endParaRPr lang="en-US" b="1" dirty="0">
              <a:solidFill>
                <a:schemeClr val="bg2"/>
              </a:solidFill>
            </a:endParaRPr>
          </a:p>
        </p:txBody>
      </p:sp>
      <p:pic>
        <p:nvPicPr>
          <p:cNvPr id="2050" name="Picture 2" descr="https://lh6.googleusercontent.com/9J81rbiwMYW3aqNsOUUfZhXnwKWsEFLj3FzY4tq2ueUsoDMjtkRSMdoK6pXqliTfRZTVM8mFr1iKoEJS3pPxVh-Wjq2uQljnmhiIrcKU4AXPR6Z232YW2JJl6gVN_PZ0g53wXecMJL16l-5fTQ0nptbEw5bLfSXVnlXxXg3JNSqhMbVtzmDhT7XnYn5fx3lRDIi7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0" y="1409700"/>
            <a:ext cx="6965950" cy="455764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vi-VN" sz="2800" b="1" dirty="0">
                <a:solidFill>
                  <a:schemeClr val="bg2"/>
                </a:solidFill>
              </a:rPr>
              <a:t>Mở chế độ xem lịch </a:t>
            </a:r>
            <a:endParaRPr lang="en-US" sz="2800" b="1" dirty="0">
              <a:solidFill>
                <a:schemeClr val="bg2"/>
              </a:solidFill>
            </a:endParaRPr>
          </a:p>
        </p:txBody>
      </p:sp>
      <p:pic>
        <p:nvPicPr>
          <p:cNvPr id="3074" name="Picture 2" descr="https://lh5.googleusercontent.com/v6ZTD8v5AVsKbEKp0gh5L2Klqmcxw8tL2MMhqykMOte_ahfYhR30EoNQhme0fmJAsBvQ-OITQCtdX2JdbKXuChkVxRidRqYLdRm5rCYCiJR1Zy4VQ5yz2IViUN6DSfAPylDJim29cz-4Kj7ybBK-zMt6AeOQZB_opB3Ckk9gqyP1qfD9s0_6Gh4PE-C9Dqlr61BO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650" y="1380221"/>
            <a:ext cx="6940550" cy="505166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41300" y="2189947"/>
            <a:ext cx="4686300" cy="1569660"/>
          </a:xfrm>
          <a:prstGeom prst="rect">
            <a:avLst/>
          </a:prstGeom>
        </p:spPr>
        <p:txBody>
          <a:bodyPr wrap="square">
            <a:spAutoFit/>
          </a:bodyPr>
          <a:lstStyle/>
          <a:p>
            <a:pPr marL="342900" indent="-342900">
              <a:buFont typeface="Arial" pitchFamily="34" charset="0"/>
              <a:buChar char="•"/>
            </a:pPr>
            <a:r>
              <a:rPr lang="vi-VN" sz="2400" dirty="0">
                <a:solidFill>
                  <a:schemeClr val="bg2"/>
                </a:solidFill>
              </a:rPr>
              <a:t>Chế độ xem mặc định là khoảng 1 tháng. </a:t>
            </a:r>
            <a:endParaRPr lang="en-US" sz="2400" dirty="0" smtClean="0">
              <a:solidFill>
                <a:schemeClr val="bg2"/>
              </a:solidFill>
            </a:endParaRPr>
          </a:p>
          <a:p>
            <a:pPr marL="342900" indent="-342900">
              <a:buFont typeface="Arial" pitchFamily="34" charset="0"/>
              <a:buChar char="•"/>
            </a:pPr>
            <a:r>
              <a:rPr lang="vi-VN" sz="2400" dirty="0" smtClean="0">
                <a:solidFill>
                  <a:schemeClr val="bg2"/>
                </a:solidFill>
              </a:rPr>
              <a:t>Chế </a:t>
            </a:r>
            <a:r>
              <a:rPr lang="vi-VN" sz="2400" dirty="0">
                <a:solidFill>
                  <a:schemeClr val="bg2"/>
                </a:solidFill>
              </a:rPr>
              <a:t>độ xem tháng, ngày hiện tại được làm </a:t>
            </a:r>
            <a:r>
              <a:rPr lang="vi-VN" sz="2400" dirty="0" smtClean="0">
                <a:solidFill>
                  <a:schemeClr val="bg2"/>
                </a:solidFill>
              </a:rPr>
              <a:t>đậm</a:t>
            </a:r>
            <a:endParaRPr lang="en-US" sz="2400" dirty="0"/>
          </a:p>
        </p:txBody>
      </p:sp>
    </p:spTree>
    <p:extLst>
      <p:ext uri="{BB962C8B-B14F-4D97-AF65-F5344CB8AC3E}">
        <p14:creationId xmlns:p14="http://schemas.microsoft.com/office/powerpoint/2010/main" val="295047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56033" y="681385"/>
            <a:ext cx="9784733" cy="601315"/>
          </a:xfrm>
        </p:spPr>
        <p:txBody>
          <a:bodyPr>
            <a:normAutofit lnSpcReduction="10000"/>
          </a:bodyPr>
          <a:lstStyle/>
          <a:p>
            <a:r>
              <a:rPr lang="vi-VN" sz="2800" b="1" dirty="0">
                <a:solidFill>
                  <a:schemeClr val="bg2"/>
                </a:solidFill>
              </a:rPr>
              <a:t>Thay đổi chế độ xem lịch: View</a:t>
            </a:r>
            <a:endParaRPr lang="en-US" sz="2800" b="1" dirty="0">
              <a:solidFill>
                <a:schemeClr val="bg2"/>
              </a:solidFill>
            </a:endParaRPr>
          </a:p>
        </p:txBody>
      </p:sp>
      <p:sp>
        <p:nvSpPr>
          <p:cNvPr id="3" name="Rectangle 2"/>
          <p:cNvSpPr/>
          <p:nvPr/>
        </p:nvSpPr>
        <p:spPr>
          <a:xfrm>
            <a:off x="152400" y="1288953"/>
            <a:ext cx="6096000" cy="4093428"/>
          </a:xfrm>
          <a:prstGeom prst="rect">
            <a:avLst/>
          </a:prstGeom>
        </p:spPr>
        <p:txBody>
          <a:bodyPr>
            <a:spAutoFit/>
          </a:bodyPr>
          <a:lstStyle/>
          <a:p>
            <a:pPr marL="285750" indent="-285750" algn="just" fontAlgn="base">
              <a:buFont typeface="Arial" pitchFamily="34" charset="0"/>
              <a:buChar char="•"/>
            </a:pPr>
            <a:r>
              <a:rPr lang="vi-VN" sz="2000" b="1" dirty="0">
                <a:solidFill>
                  <a:schemeClr val="bg2"/>
                </a:solidFill>
              </a:rPr>
              <a:t>Day</a:t>
            </a:r>
            <a:r>
              <a:rPr lang="vi-VN" sz="2000" dirty="0">
                <a:solidFill>
                  <a:schemeClr val="bg2"/>
                </a:solidFill>
              </a:rPr>
              <a:t>. Chế độ xem </a:t>
            </a:r>
            <a:r>
              <a:rPr lang="vi-VN" sz="2000" b="1" dirty="0">
                <a:solidFill>
                  <a:schemeClr val="bg2"/>
                </a:solidFill>
              </a:rPr>
              <a:t>Ngày</a:t>
            </a:r>
            <a:r>
              <a:rPr lang="vi-VN" sz="2000" dirty="0">
                <a:solidFill>
                  <a:schemeClr val="bg2"/>
                </a:solidFill>
              </a:rPr>
              <a:t> cho phép bạn xem các sự kiện trong một ngày. </a:t>
            </a:r>
          </a:p>
          <a:p>
            <a:pPr marL="285750" indent="-285750" algn="just" fontAlgn="base">
              <a:buFont typeface="Arial" pitchFamily="34" charset="0"/>
              <a:buChar char="•"/>
            </a:pPr>
            <a:r>
              <a:rPr lang="vi-VN" sz="2000" b="1" dirty="0">
                <a:solidFill>
                  <a:schemeClr val="bg2"/>
                </a:solidFill>
              </a:rPr>
              <a:t>Work Week</a:t>
            </a:r>
            <a:r>
              <a:rPr lang="vi-VN" sz="2000" dirty="0">
                <a:solidFill>
                  <a:schemeClr val="bg2"/>
                </a:solidFill>
              </a:rPr>
              <a:t>. Chế độ </a:t>
            </a:r>
            <a:r>
              <a:rPr lang="vi-VN" sz="2000" b="1" dirty="0">
                <a:solidFill>
                  <a:schemeClr val="bg2"/>
                </a:solidFill>
              </a:rPr>
              <a:t>xem tuần</a:t>
            </a:r>
            <a:r>
              <a:rPr lang="vi-VN" sz="2000" dirty="0">
                <a:solidFill>
                  <a:schemeClr val="bg2"/>
                </a:solidFill>
              </a:rPr>
              <a:t> làm việc cho phép bạn xem năm ngày theo lịch biểu của bạn (thứ Hai đến thứ Sáu) cùng một lúc.</a:t>
            </a:r>
          </a:p>
          <a:p>
            <a:pPr marL="285750" indent="-285750" algn="just" fontAlgn="base">
              <a:buFont typeface="Arial" pitchFamily="34" charset="0"/>
              <a:buChar char="•"/>
            </a:pPr>
            <a:r>
              <a:rPr lang="vi-VN" sz="2000" b="1" dirty="0">
                <a:solidFill>
                  <a:schemeClr val="bg2"/>
                </a:solidFill>
              </a:rPr>
              <a:t>Week</a:t>
            </a:r>
            <a:r>
              <a:rPr lang="vi-VN" sz="2000" dirty="0">
                <a:solidFill>
                  <a:schemeClr val="bg2"/>
                </a:solidFill>
              </a:rPr>
              <a:t>. Chế độ xem </a:t>
            </a:r>
            <a:r>
              <a:rPr lang="vi-VN" sz="2000" b="1" dirty="0">
                <a:solidFill>
                  <a:schemeClr val="bg2"/>
                </a:solidFill>
              </a:rPr>
              <a:t>Tuần</a:t>
            </a:r>
            <a:r>
              <a:rPr lang="vi-VN" sz="2000" dirty="0">
                <a:solidFill>
                  <a:schemeClr val="bg2"/>
                </a:solidFill>
              </a:rPr>
              <a:t> cũng giống như chế độ </a:t>
            </a:r>
            <a:r>
              <a:rPr lang="vi-VN" sz="2000" b="1" dirty="0">
                <a:solidFill>
                  <a:schemeClr val="bg2"/>
                </a:solidFill>
              </a:rPr>
              <a:t>xem Tuần</a:t>
            </a:r>
            <a:r>
              <a:rPr lang="vi-VN" sz="2000" dirty="0">
                <a:solidFill>
                  <a:schemeClr val="bg2"/>
                </a:solidFill>
              </a:rPr>
              <a:t> làm việc, ngoại trừ nó bao gồm cả cuối tuần. </a:t>
            </a:r>
          </a:p>
          <a:p>
            <a:pPr marL="285750" indent="-285750" algn="just" fontAlgn="base">
              <a:buFont typeface="Arial" pitchFamily="34" charset="0"/>
              <a:buChar char="•"/>
            </a:pPr>
            <a:r>
              <a:rPr lang="vi-VN" sz="2000" b="1" dirty="0">
                <a:solidFill>
                  <a:schemeClr val="bg2"/>
                </a:solidFill>
              </a:rPr>
              <a:t>Month</a:t>
            </a:r>
            <a:r>
              <a:rPr lang="vi-VN" sz="2000" dirty="0">
                <a:solidFill>
                  <a:schemeClr val="bg2"/>
                </a:solidFill>
              </a:rPr>
              <a:t>. Chúng ta đã xem Chế độ xem </a:t>
            </a:r>
            <a:r>
              <a:rPr lang="vi-VN" sz="2000" b="1" dirty="0">
                <a:solidFill>
                  <a:schemeClr val="bg2"/>
                </a:solidFill>
              </a:rPr>
              <a:t>Tháng</a:t>
            </a:r>
            <a:r>
              <a:rPr lang="vi-VN" sz="2000" dirty="0">
                <a:solidFill>
                  <a:schemeClr val="bg2"/>
                </a:solidFill>
              </a:rPr>
              <a:t>, cho phép bạn xem nhanh một tháng.</a:t>
            </a:r>
          </a:p>
          <a:p>
            <a:pPr marL="285750" indent="-285750" algn="just" fontAlgn="base">
              <a:buFont typeface="Arial" pitchFamily="34" charset="0"/>
              <a:buChar char="•"/>
            </a:pPr>
            <a:r>
              <a:rPr lang="vi-VN" sz="2000" b="1" dirty="0">
                <a:solidFill>
                  <a:schemeClr val="bg2"/>
                </a:solidFill>
              </a:rPr>
              <a:t>Schedule View</a:t>
            </a:r>
            <a:r>
              <a:rPr lang="vi-VN" sz="2000" dirty="0">
                <a:solidFill>
                  <a:schemeClr val="bg2"/>
                </a:solidFill>
              </a:rPr>
              <a:t>. Chế độ </a:t>
            </a:r>
            <a:r>
              <a:rPr lang="vi-VN" sz="2000" b="1" dirty="0">
                <a:solidFill>
                  <a:schemeClr val="bg2"/>
                </a:solidFill>
              </a:rPr>
              <a:t>xem Lịch biểu </a:t>
            </a:r>
            <a:r>
              <a:rPr lang="vi-VN" sz="2000" dirty="0">
                <a:solidFill>
                  <a:schemeClr val="bg2"/>
                </a:solidFill>
              </a:rPr>
              <a:t>cho phép bạn xem các cuộc hẹn trong ngày ở dạng biểu đồ thanh. </a:t>
            </a:r>
          </a:p>
        </p:txBody>
      </p:sp>
      <p:pic>
        <p:nvPicPr>
          <p:cNvPr id="4098" name="Picture 2" descr="https://lh4.googleusercontent.com/-jwzGNvbrsNEiw_SKEjvOpsCpc0c8b95HzWBF0uRP70nBNgRWpu3oezp1U4XMlwuu39uR8BwNlykabYpcufTTDr6gqgUTbCk9Fxm-jIjyVjBGOFaMNgyptzdyN4O093r3dkulWhtKsZJSNpEJK02wqfMbFZBss0p06nREt5tNV369NqyFIzjtl1zMDz2LRT6NKJu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029" y="1288953"/>
            <a:ext cx="5692818" cy="5055719"/>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18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fade">
                                      <p:cBhvr>
                                        <p:cTn id="4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pic>
        <p:nvPicPr>
          <p:cNvPr id="5124" name="Picture 4" descr="https://lh4.googleusercontent.com/i54jIUCcn-LuOQRUNoy9SCaczW0KM9bKpVLo5W0UuMtmweiBlIo_h42m2Ke7W-Csh72NRfkiuIse-FBn9U5HFLhBb60ABu2ywHhyyWuJDBQgnKUozO0QoTaVnrBi0xNHIqYghhmecAtxl1vjEVuwwdWcV6rlBKqIZKUWIwJyNxmX9oU4CCvuyiZI_RpId6zXhBvT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214" y="1070337"/>
            <a:ext cx="8570810" cy="439066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8900" y="1107404"/>
            <a:ext cx="3048000" cy="4154984"/>
          </a:xfrm>
          <a:prstGeom prst="rect">
            <a:avLst/>
          </a:prstGeom>
        </p:spPr>
        <p:txBody>
          <a:bodyPr wrap="square">
            <a:spAutoFit/>
          </a:bodyPr>
          <a:lstStyle/>
          <a:p>
            <a:pPr marL="285750" indent="-285750" algn="just" fontAlgn="base">
              <a:buFont typeface="Arial" pitchFamily="34" charset="0"/>
              <a:buChar char="•"/>
            </a:pPr>
            <a:r>
              <a:rPr lang="vi-VN" sz="2400" dirty="0">
                <a:solidFill>
                  <a:schemeClr val="bg2"/>
                </a:solidFill>
              </a:rPr>
              <a:t>Để </a:t>
            </a:r>
            <a:r>
              <a:rPr lang="vi-VN" sz="2400" b="1" dirty="0">
                <a:solidFill>
                  <a:schemeClr val="bg2"/>
                </a:solidFill>
              </a:rPr>
              <a:t>mở một chế độ xem</a:t>
            </a:r>
            <a:r>
              <a:rPr lang="vi-VN" sz="2400" dirty="0">
                <a:solidFill>
                  <a:schemeClr val="bg2"/>
                </a:solidFill>
              </a:rPr>
              <a:t>, nhấp vào biểu tượng cho chế độ xem lịch bạn muốn mở. </a:t>
            </a:r>
            <a:endParaRPr lang="en-US" sz="2400" dirty="0" smtClean="0">
              <a:solidFill>
                <a:schemeClr val="bg2"/>
              </a:solidFill>
            </a:endParaRPr>
          </a:p>
          <a:p>
            <a:pPr marL="285750" indent="-285750" algn="just" fontAlgn="base">
              <a:buFont typeface="Arial" pitchFamily="34" charset="0"/>
              <a:buChar char="•"/>
            </a:pPr>
            <a:r>
              <a:rPr lang="vi-VN" sz="2400" dirty="0" smtClean="0">
                <a:solidFill>
                  <a:schemeClr val="bg2"/>
                </a:solidFill>
              </a:rPr>
              <a:t>Ví dụ, </a:t>
            </a:r>
            <a:r>
              <a:rPr lang="vi-VN" sz="2400" dirty="0">
                <a:solidFill>
                  <a:schemeClr val="bg2"/>
                </a:solidFill>
              </a:rPr>
              <a:t>hãy nhấp vào biểu tượng </a:t>
            </a:r>
            <a:r>
              <a:rPr lang="vi-VN" sz="2400" b="1" dirty="0">
                <a:solidFill>
                  <a:schemeClr val="bg2"/>
                </a:solidFill>
              </a:rPr>
              <a:t>Schedule View.</a:t>
            </a:r>
            <a:r>
              <a:rPr lang="vi-VN" sz="2400" dirty="0">
                <a:solidFill>
                  <a:schemeClr val="bg2"/>
                </a:solidFill>
              </a:rPr>
              <a:t> </a:t>
            </a:r>
            <a:endParaRPr lang="en-US" sz="2400" dirty="0" smtClean="0">
              <a:solidFill>
                <a:schemeClr val="bg2"/>
              </a:solidFill>
            </a:endParaRPr>
          </a:p>
          <a:p>
            <a:pPr marL="285750" indent="-285750" algn="just" fontAlgn="base">
              <a:buFont typeface="Arial" pitchFamily="34" charset="0"/>
              <a:buChar char="•"/>
            </a:pPr>
            <a:r>
              <a:rPr lang="vi-VN" sz="2400" dirty="0" smtClean="0">
                <a:solidFill>
                  <a:schemeClr val="bg2"/>
                </a:solidFill>
              </a:rPr>
              <a:t>Chế </a:t>
            </a:r>
            <a:r>
              <a:rPr lang="vi-VN" sz="2400" dirty="0">
                <a:solidFill>
                  <a:schemeClr val="bg2"/>
                </a:solidFill>
              </a:rPr>
              <a:t>độ </a:t>
            </a:r>
            <a:r>
              <a:rPr lang="vi-VN" sz="2400" b="1" dirty="0">
                <a:solidFill>
                  <a:schemeClr val="bg2"/>
                </a:solidFill>
              </a:rPr>
              <a:t>xem Lịch trình</a:t>
            </a:r>
            <a:r>
              <a:rPr lang="vi-VN" sz="2400" dirty="0">
                <a:solidFill>
                  <a:schemeClr val="bg2"/>
                </a:solidFill>
              </a:rPr>
              <a:t> hiển thị:</a:t>
            </a:r>
            <a:endParaRPr lang="vi-VN" sz="2400" dirty="0">
              <a:solidFill>
                <a:schemeClr val="bg2"/>
              </a:solidFill>
            </a:endParaRPr>
          </a:p>
        </p:txBody>
      </p:sp>
    </p:spTree>
    <p:extLst>
      <p:ext uri="{BB962C8B-B14F-4D97-AF65-F5344CB8AC3E}">
        <p14:creationId xmlns:p14="http://schemas.microsoft.com/office/powerpoint/2010/main" val="1488372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800" b="1" dirty="0" smtClean="0">
                <a:solidFill>
                  <a:schemeClr val="bg2"/>
                </a:solidFill>
              </a:rPr>
              <a:t>2.</a:t>
            </a:r>
            <a:r>
              <a:rPr lang="en-US" sz="2800" dirty="0" smtClean="0">
                <a:solidFill>
                  <a:schemeClr val="bg2"/>
                </a:solidFill>
              </a:rPr>
              <a:t> </a:t>
            </a:r>
            <a:r>
              <a:rPr lang="en-US" sz="2800" b="1" dirty="0" err="1">
                <a:solidFill>
                  <a:schemeClr val="bg2"/>
                </a:solidFill>
              </a:rPr>
              <a:t>Công</a:t>
            </a:r>
            <a:r>
              <a:rPr lang="en-US" sz="2800" b="1" dirty="0">
                <a:solidFill>
                  <a:schemeClr val="bg2"/>
                </a:solidFill>
              </a:rPr>
              <a:t> </a:t>
            </a:r>
            <a:r>
              <a:rPr lang="en-US" sz="2800" b="1" dirty="0" err="1">
                <a:solidFill>
                  <a:schemeClr val="bg2"/>
                </a:solidFill>
              </a:rPr>
              <a:t>dụng</a:t>
            </a:r>
            <a:r>
              <a:rPr lang="en-US" sz="2800" b="1" dirty="0">
                <a:solidFill>
                  <a:schemeClr val="bg2"/>
                </a:solidFill>
              </a:rPr>
              <a:t> </a:t>
            </a:r>
            <a:r>
              <a:rPr lang="en-US" sz="2800" b="1" dirty="0" err="1">
                <a:solidFill>
                  <a:schemeClr val="bg2"/>
                </a:solidFill>
              </a:rPr>
              <a:t>của</a:t>
            </a:r>
            <a:r>
              <a:rPr lang="en-US" sz="2800" b="1" dirty="0">
                <a:solidFill>
                  <a:schemeClr val="bg2"/>
                </a:solidFill>
              </a:rPr>
              <a:t> </a:t>
            </a:r>
            <a:r>
              <a:rPr lang="en-US" sz="2800" b="1" dirty="0" err="1">
                <a:solidFill>
                  <a:schemeClr val="bg2"/>
                </a:solidFill>
              </a:rPr>
              <a:t>thẻ</a:t>
            </a:r>
            <a:r>
              <a:rPr lang="en-US" sz="2800" b="1" dirty="0">
                <a:solidFill>
                  <a:schemeClr val="bg2"/>
                </a:solidFill>
              </a:rPr>
              <a:t> Contact</a:t>
            </a:r>
            <a:endParaRPr lang="en-US" sz="2800" dirty="0">
              <a:solidFill>
                <a:schemeClr val="bg2"/>
              </a:solidFill>
            </a:endParaRPr>
          </a:p>
        </p:txBody>
      </p:sp>
      <p:sp>
        <p:nvSpPr>
          <p:cNvPr id="3" name="Rectangle 2"/>
          <p:cNvSpPr/>
          <p:nvPr/>
        </p:nvSpPr>
        <p:spPr>
          <a:xfrm>
            <a:off x="482600" y="1533069"/>
            <a:ext cx="6096000" cy="830997"/>
          </a:xfrm>
          <a:prstGeom prst="rect">
            <a:avLst/>
          </a:prstGeom>
        </p:spPr>
        <p:txBody>
          <a:bodyPr>
            <a:spAutoFit/>
          </a:bodyPr>
          <a:lstStyle/>
          <a:p>
            <a:r>
              <a:rPr lang="en-US" sz="2400" dirty="0" smtClean="0">
                <a:solidFill>
                  <a:schemeClr val="bg2"/>
                </a:solidFill>
              </a:rPr>
              <a:t>	</a:t>
            </a:r>
            <a:r>
              <a:rPr lang="vi-VN" sz="2400" b="1" dirty="0" smtClean="0">
                <a:solidFill>
                  <a:schemeClr val="bg2"/>
                </a:solidFill>
              </a:rPr>
              <a:t>Quản </a:t>
            </a:r>
            <a:r>
              <a:rPr lang="vi-VN" sz="2400" b="1" dirty="0">
                <a:solidFill>
                  <a:schemeClr val="bg2"/>
                </a:solidFill>
              </a:rPr>
              <a:t>lý danh sách liên lạc</a:t>
            </a:r>
            <a:r>
              <a:rPr lang="vi-VN" sz="2400" dirty="0">
                <a:solidFill>
                  <a:schemeClr val="bg2"/>
                </a:solidFill>
              </a:rPr>
              <a:t>, giống như cách sử dụng sổ địa </a:t>
            </a:r>
            <a:r>
              <a:rPr lang="vi-VN" sz="2400" dirty="0" smtClean="0">
                <a:solidFill>
                  <a:schemeClr val="bg2"/>
                </a:solidFill>
              </a:rPr>
              <a:t>chỉ</a:t>
            </a:r>
            <a:endParaRPr lang="vi-VN" sz="2400" dirty="0">
              <a:solidFill>
                <a:schemeClr val="bg2"/>
              </a:solidFill>
            </a:endParaRPr>
          </a:p>
        </p:txBody>
      </p:sp>
      <p:sp>
        <p:nvSpPr>
          <p:cNvPr id="4" name="Rectangle 3"/>
          <p:cNvSpPr/>
          <p:nvPr/>
        </p:nvSpPr>
        <p:spPr>
          <a:xfrm>
            <a:off x="457200" y="2364066"/>
            <a:ext cx="6096000" cy="1569660"/>
          </a:xfrm>
          <a:prstGeom prst="rect">
            <a:avLst/>
          </a:prstGeom>
        </p:spPr>
        <p:txBody>
          <a:bodyPr>
            <a:spAutoFit/>
          </a:bodyPr>
          <a:lstStyle/>
          <a:p>
            <a:r>
              <a:rPr lang="vi-VN" sz="2400" b="1" dirty="0">
                <a:solidFill>
                  <a:schemeClr val="bg2"/>
                </a:solidFill>
              </a:rPr>
              <a:t>Để tìm sổ địa chỉ </a:t>
            </a:r>
            <a:endParaRPr lang="vi-VN" sz="2400" b="1" dirty="0">
              <a:solidFill>
                <a:schemeClr val="bg2"/>
              </a:solidFill>
            </a:endParaRPr>
          </a:p>
          <a:p>
            <a:r>
              <a:rPr lang="vi-VN" sz="2400" dirty="0">
                <a:solidFill>
                  <a:schemeClr val="bg2"/>
                </a:solidFill>
              </a:rPr>
              <a:t>Home </a:t>
            </a:r>
            <a:r>
              <a:rPr lang="en-US" sz="2400" dirty="0" smtClean="0">
                <a:solidFill>
                  <a:schemeClr val="bg2"/>
                </a:solidFill>
                <a:sym typeface="Wingdings" pitchFamily="2" charset="2"/>
              </a:rPr>
              <a:t> </a:t>
            </a:r>
            <a:r>
              <a:rPr lang="vi-VN" sz="2400" dirty="0" smtClean="0">
                <a:solidFill>
                  <a:schemeClr val="bg2"/>
                </a:solidFill>
              </a:rPr>
              <a:t>Address </a:t>
            </a:r>
            <a:r>
              <a:rPr lang="vi-VN" sz="2400" dirty="0">
                <a:solidFill>
                  <a:schemeClr val="bg2"/>
                </a:solidFill>
              </a:rPr>
              <a:t>book. Xuất hiện màn hình dưới hiển thị thông tin cơ bản về mối liên </a:t>
            </a:r>
            <a:r>
              <a:rPr lang="vi-VN" sz="2400" dirty="0" smtClean="0">
                <a:solidFill>
                  <a:schemeClr val="bg2"/>
                </a:solidFill>
              </a:rPr>
              <a:t>hệ</a:t>
            </a:r>
            <a:endParaRPr lang="en-US" sz="2400" dirty="0">
              <a:solidFill>
                <a:schemeClr val="bg2"/>
              </a:solidFill>
            </a:endParaRPr>
          </a:p>
        </p:txBody>
      </p:sp>
      <p:pic>
        <p:nvPicPr>
          <p:cNvPr id="6146" name="Picture 2" descr="https://lh6.googleusercontent.com/qWUXKZk_sTR23SRiHPKNA5xQ34X800-Br2ty0N9S2uMGcvyL9SuJAZKd_KKbKsIxjbW2SdFL8CEu2JdRBnbht9PyvHzuyIAAahKiQFFZTEhuIesdxUzSYT94AAqT_mu1SGINgn0Yo4RaDQuwTjLfCPZwK8hG0_Va3q-nOroHMPehfD9nrxw5dtGfgFFhtXYGJRfx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700" y="594261"/>
            <a:ext cx="4032256" cy="276963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4122764"/>
            <a:ext cx="5664200" cy="1200329"/>
          </a:xfrm>
          <a:prstGeom prst="rect">
            <a:avLst/>
          </a:prstGeom>
        </p:spPr>
        <p:txBody>
          <a:bodyPr wrap="square">
            <a:spAutoFit/>
          </a:bodyPr>
          <a:lstStyle/>
          <a:p>
            <a:r>
              <a:rPr lang="vi-VN" sz="2400" b="1" dirty="0">
                <a:solidFill>
                  <a:schemeClr val="bg2"/>
                </a:solidFill>
              </a:rPr>
              <a:t>Để xem thông tin chi tiết hơn </a:t>
            </a:r>
            <a:r>
              <a:rPr lang="vi-VN" sz="2400" dirty="0">
                <a:solidFill>
                  <a:schemeClr val="bg2"/>
                </a:solidFill>
              </a:rPr>
              <a:t>về liên hệ đó: nhấp đúp vào tên của họ để mở thẻ liên </a:t>
            </a:r>
            <a:r>
              <a:rPr lang="vi-VN" sz="2400" dirty="0" smtClean="0">
                <a:solidFill>
                  <a:schemeClr val="bg2"/>
                </a:solidFill>
              </a:rPr>
              <a:t>hệ</a:t>
            </a:r>
            <a:endParaRPr lang="vi-VN" sz="2400" dirty="0">
              <a:solidFill>
                <a:schemeClr val="bg2"/>
              </a:solidFill>
            </a:endParaRPr>
          </a:p>
        </p:txBody>
      </p:sp>
      <p:pic>
        <p:nvPicPr>
          <p:cNvPr id="6150" name="Picture 6" descr="https://lh3.googleusercontent.com/HGhpCYYvrjEQta9oErovrEDA24PkHsL4a2MtQQo91AiuT99OKdOzpioyRKlRX4ZIifKQd8vd5t8uWi2et3qfmyS_SabGnNBTMM_NqLMYj7IfiAe2g4RNSXGlcHDiufLRlW2UqdYB_lvjRhn8i79F8jaBktmLFzrMoXIz45RegUMIWZhKxJAbPf8LPiGd-6p2PjSq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74" y="3363893"/>
            <a:ext cx="4772026" cy="338978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57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2"/>
              </a:buClr>
              <a:buSzPts val="4000"/>
              <a:buFont typeface="Arial"/>
              <a:buNone/>
            </a:pPr>
            <a:r>
              <a:rPr lang="vi-VN" sz="4000">
                <a:latin typeface="Arial"/>
                <a:ea typeface="Arial"/>
                <a:cs typeface="Arial"/>
                <a:sym typeface="Arial"/>
              </a:rPr>
              <a:t>CHỦ ĐỀ A. </a:t>
            </a:r>
            <a:br>
              <a:rPr lang="vi-VN" sz="4000">
                <a:latin typeface="Arial"/>
                <a:ea typeface="Arial"/>
                <a:cs typeface="Arial"/>
                <a:sym typeface="Arial"/>
              </a:rPr>
            </a:br>
            <a:r>
              <a:rPr lang="vi-VN" sz="4000">
                <a:latin typeface="Arial"/>
                <a:ea typeface="Arial"/>
                <a:cs typeface="Arial"/>
                <a:sym typeface="Arial"/>
              </a:rPr>
              <a:t>INTERNET VÀ TRUYỀN THÔNG SỐ</a:t>
            </a:r>
            <a:endParaRPr/>
          </a:p>
        </p:txBody>
      </p:sp>
      <p:sp>
        <p:nvSpPr>
          <p:cNvPr id="103" name="Google Shape;103;p2"/>
          <p:cNvSpPr txBox="1">
            <a:spLocks noGrp="1"/>
          </p:cNvSpPr>
          <p:nvPr>
            <p:ph type="subTitle" idx="1"/>
          </p:nvPr>
        </p:nvSpPr>
        <p:spPr>
          <a:xfrm>
            <a:off x="771525" y="3931855"/>
            <a:ext cx="10515600" cy="130925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100000"/>
              <a:buNone/>
            </a:pPr>
            <a:r>
              <a:rPr lang="vi-VN" sz="3000">
                <a:latin typeface="Arial"/>
                <a:ea typeface="Arial"/>
                <a:cs typeface="Arial"/>
                <a:sym typeface="Arial"/>
              </a:rPr>
              <a:t>Bài 1. Thế giới Internet thật là rộng lớn</a:t>
            </a:r>
            <a:endParaRPr/>
          </a:p>
          <a:p>
            <a:pPr marL="0" lvl="0" indent="0" algn="l" rtl="0">
              <a:lnSpc>
                <a:spcPct val="90000"/>
              </a:lnSpc>
              <a:spcBef>
                <a:spcPts val="1400"/>
              </a:spcBef>
              <a:spcAft>
                <a:spcPts val="0"/>
              </a:spcAft>
              <a:buSzPct val="100000"/>
              <a:buNone/>
            </a:pPr>
            <a:r>
              <a:rPr lang="vi-VN" sz="3000">
                <a:latin typeface="Arial"/>
                <a:ea typeface="Arial"/>
                <a:cs typeface="Arial"/>
                <a:sym typeface="Arial"/>
              </a:rPr>
              <a:t>Bài 2. Tớ liên lạc được với mọi người ở khắp mọi nơi trên thế giới</a:t>
            </a:r>
            <a:endParaRPr sz="300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Rectangle 2"/>
          <p:cNvSpPr/>
          <p:nvPr/>
        </p:nvSpPr>
        <p:spPr>
          <a:xfrm>
            <a:off x="330200" y="767617"/>
            <a:ext cx="6096000" cy="1323439"/>
          </a:xfrm>
          <a:prstGeom prst="rect">
            <a:avLst/>
          </a:prstGeom>
        </p:spPr>
        <p:txBody>
          <a:bodyPr>
            <a:spAutoFit/>
          </a:bodyPr>
          <a:lstStyle/>
          <a:p>
            <a:r>
              <a:rPr lang="en-US" sz="2000" b="1" dirty="0" smtClean="0">
                <a:solidFill>
                  <a:schemeClr val="bg2"/>
                </a:solidFill>
              </a:rPr>
              <a:t>- </a:t>
            </a:r>
            <a:r>
              <a:rPr lang="vi-VN" sz="2000" b="1" dirty="0" smtClean="0">
                <a:solidFill>
                  <a:schemeClr val="bg2"/>
                </a:solidFill>
              </a:rPr>
              <a:t>Thêm </a:t>
            </a:r>
            <a:r>
              <a:rPr lang="vi-VN" sz="2000" b="1" dirty="0">
                <a:solidFill>
                  <a:schemeClr val="bg2"/>
                </a:solidFill>
              </a:rPr>
              <a:t>các liên hệ vào Outlook từ sổ địa chỉ của bạn</a:t>
            </a:r>
            <a:endParaRPr lang="vi-VN" sz="2000" b="1" dirty="0">
              <a:solidFill>
                <a:schemeClr val="bg2"/>
              </a:solidFill>
            </a:endParaRPr>
          </a:p>
          <a:p>
            <a:r>
              <a:rPr lang="en-US" sz="2000" dirty="0" smtClean="0">
                <a:solidFill>
                  <a:schemeClr val="bg2"/>
                </a:solidFill>
              </a:rPr>
              <a:t>1. </a:t>
            </a:r>
            <a:r>
              <a:rPr lang="vi-VN" sz="2000" dirty="0" smtClean="0">
                <a:solidFill>
                  <a:schemeClr val="bg2"/>
                </a:solidFill>
              </a:rPr>
              <a:t>Kích </a:t>
            </a:r>
            <a:r>
              <a:rPr lang="vi-VN" sz="2000" dirty="0">
                <a:solidFill>
                  <a:schemeClr val="bg2"/>
                </a:solidFill>
              </a:rPr>
              <a:t>phải vào bất cứ vị trí nào trong sổ địa </a:t>
            </a:r>
            <a:r>
              <a:rPr lang="vi-VN" sz="2000" dirty="0" smtClean="0">
                <a:solidFill>
                  <a:schemeClr val="bg2"/>
                </a:solidFill>
              </a:rPr>
              <a:t>chỉ</a:t>
            </a:r>
            <a:r>
              <a:rPr lang="en-US" sz="2000" dirty="0" smtClean="0">
                <a:solidFill>
                  <a:schemeClr val="bg2"/>
                </a:solidFill>
                <a:sym typeface="Wingdings" pitchFamily="2" charset="2"/>
              </a:rPr>
              <a:t></a:t>
            </a:r>
            <a:r>
              <a:rPr lang="vi-VN" sz="2000" dirty="0" smtClean="0">
                <a:solidFill>
                  <a:schemeClr val="bg2"/>
                </a:solidFill>
              </a:rPr>
              <a:t>New Entry</a:t>
            </a:r>
            <a:endParaRPr lang="vi-VN" sz="2000" dirty="0">
              <a:solidFill>
                <a:schemeClr val="bg2"/>
              </a:solidFill>
            </a:endParaRPr>
          </a:p>
        </p:txBody>
      </p:sp>
      <p:pic>
        <p:nvPicPr>
          <p:cNvPr id="4" name="Picture 4" descr="https://lh4.googleusercontent.com/zVch33uCnmswC154TRjHjEzqzANIGc7GzdjYoY-DsadZuRG2g10jdGPp61KtZJCdyUn6SJDddxtbNHWmBBPdduziKroqQMNMppFIPYggFEVBqhQUQwAf12L4k2rCleZMOq3lcNBJqkNX-H_Kkzzy4dSD5FAA-H6DPIXk-xEqlh8lTNnm5Nntn67K4HgJo-B2Ncm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928" y="584200"/>
            <a:ext cx="3496478" cy="2499085"/>
          </a:xfrm>
          <a:prstGeom prst="rect">
            <a:avLst/>
          </a:prstGeom>
          <a:solidFill>
            <a:srgbClr val="FFFFFF">
              <a:shade val="85000"/>
            </a:srgbClr>
          </a:solidFill>
          <a:ln w="3175"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 name="Picture 8" descr="https://lh3.googleusercontent.com/gw-_tkr1Mx3QUm9njaZx7yt_C03darnIt3fqunSFYzIdSKQY_hweKnmd7WRvZT_KQC8-0rlJOZ1ApyTtsmSzDKrOE6Uzhis8uKoTO8kBBF0adZ--6UDKkQZzVoHH1EntHRBzEiQRUrKaNyxCFIvvcILMS1moqYH1Qt4S8VEVlZlRVroHQ1_MDgxKNkDapIGHwhJK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8" y="2647267"/>
            <a:ext cx="3695594" cy="2547817"/>
          </a:xfrm>
          <a:prstGeom prst="rect">
            <a:avLst/>
          </a:prstGeom>
          <a:solidFill>
            <a:srgbClr val="FFFFFF">
              <a:shade val="85000"/>
            </a:srgbClr>
          </a:solidFill>
          <a:ln w="3175"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 name="Picture 10" descr="https://lh6.googleusercontent.com/PBrg6TaK2R_hdQjqS5eer0vEojYZCOcdW4mEvpzhQ9Jsz4IatQhDGSGUWnX1mW12qUnmO3sptn4yz_fdeKynxQw0vH4a6VdGdDn2-iZDwsD0NZoxAk5pBzQCIUsXHLAQlmrGQV-Lv6otn_6fMsoLkKp5ravWvBvABCNok6CoAxUVAe6VNFd4QLLCMWrYCSS0wL9VH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044" y="3083285"/>
            <a:ext cx="3843956" cy="2925030"/>
          </a:xfrm>
          <a:prstGeom prst="rect">
            <a:avLst/>
          </a:prstGeom>
          <a:solidFill>
            <a:srgbClr val="FFFFFF">
              <a:shade val="85000"/>
            </a:srgbClr>
          </a:solidFill>
          <a:ln w="3175"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330200" y="2091056"/>
            <a:ext cx="2542684" cy="400110"/>
          </a:xfrm>
          <a:prstGeom prst="rect">
            <a:avLst/>
          </a:prstGeom>
        </p:spPr>
        <p:txBody>
          <a:bodyPr wrap="none">
            <a:spAutoFit/>
          </a:bodyPr>
          <a:lstStyle/>
          <a:p>
            <a:r>
              <a:rPr lang="en-US" sz="2000" dirty="0" smtClean="0">
                <a:solidFill>
                  <a:schemeClr val="bg2"/>
                </a:solidFill>
              </a:rPr>
              <a:t>2. New </a:t>
            </a:r>
            <a:r>
              <a:rPr lang="en-US" sz="2000" dirty="0">
                <a:solidFill>
                  <a:schemeClr val="bg2"/>
                </a:solidFill>
              </a:rPr>
              <a:t>contact </a:t>
            </a:r>
            <a:r>
              <a:rPr lang="en-US" sz="2000" dirty="0" smtClean="0">
                <a:solidFill>
                  <a:schemeClr val="bg2"/>
                </a:solidFill>
                <a:sym typeface="Wingdings" pitchFamily="2" charset="2"/>
              </a:rPr>
              <a:t> </a:t>
            </a:r>
            <a:r>
              <a:rPr lang="en-US" sz="2000" dirty="0" smtClean="0">
                <a:solidFill>
                  <a:schemeClr val="bg2"/>
                </a:solidFill>
              </a:rPr>
              <a:t>ok</a:t>
            </a:r>
            <a:endParaRPr lang="en-US" sz="2000" dirty="0">
              <a:solidFill>
                <a:schemeClr val="bg2"/>
              </a:solidFill>
            </a:endParaRPr>
          </a:p>
        </p:txBody>
      </p:sp>
      <p:sp>
        <p:nvSpPr>
          <p:cNvPr id="8" name="Rectangle 7"/>
          <p:cNvSpPr/>
          <p:nvPr/>
        </p:nvSpPr>
        <p:spPr>
          <a:xfrm>
            <a:off x="7752167" y="3146425"/>
            <a:ext cx="4152900" cy="2585323"/>
          </a:xfrm>
          <a:prstGeom prst="rect">
            <a:avLst/>
          </a:prstGeom>
        </p:spPr>
        <p:txBody>
          <a:bodyPr wrap="square">
            <a:spAutoFit/>
          </a:bodyPr>
          <a:lstStyle/>
          <a:p>
            <a:r>
              <a:rPr lang="en-US" sz="1800" dirty="0" smtClean="0">
                <a:solidFill>
                  <a:schemeClr val="bg2"/>
                </a:solidFill>
              </a:rPr>
              <a:t>- </a:t>
            </a:r>
            <a:r>
              <a:rPr lang="vi-VN" sz="1800" dirty="0" smtClean="0">
                <a:solidFill>
                  <a:schemeClr val="bg2"/>
                </a:solidFill>
              </a:rPr>
              <a:t>Điền </a:t>
            </a:r>
            <a:r>
              <a:rPr lang="vi-VN" sz="1800" dirty="0">
                <a:solidFill>
                  <a:schemeClr val="bg2"/>
                </a:solidFill>
              </a:rPr>
              <a:t>thông tin vào bảng trên </a:t>
            </a:r>
            <a:r>
              <a:rPr lang="en-US" sz="1800" dirty="0" smtClean="0">
                <a:solidFill>
                  <a:schemeClr val="bg2"/>
                </a:solidFill>
                <a:sym typeface="Wingdings" pitchFamily="2" charset="2"/>
              </a:rPr>
              <a:t></a:t>
            </a:r>
            <a:r>
              <a:rPr lang="vi-VN" sz="1800" dirty="0" smtClean="0">
                <a:solidFill>
                  <a:schemeClr val="bg2"/>
                </a:solidFill>
              </a:rPr>
              <a:t>Save </a:t>
            </a:r>
            <a:r>
              <a:rPr lang="vi-VN" sz="1800" dirty="0">
                <a:solidFill>
                  <a:schemeClr val="bg2"/>
                </a:solidFill>
              </a:rPr>
              <a:t>&amp; New để </a:t>
            </a:r>
            <a:r>
              <a:rPr lang="vi-VN" sz="1800" b="1" dirty="0">
                <a:solidFill>
                  <a:schemeClr val="bg2"/>
                </a:solidFill>
              </a:rPr>
              <a:t>lưu lại liên hệ</a:t>
            </a:r>
            <a:r>
              <a:rPr lang="vi-VN" sz="1800" dirty="0">
                <a:solidFill>
                  <a:schemeClr val="bg2"/>
                </a:solidFill>
              </a:rPr>
              <a:t> và tiếp tục thêm các liên hệ vào sổ địa chỉ</a:t>
            </a:r>
            <a:endParaRPr lang="vi-VN" sz="1800" dirty="0">
              <a:solidFill>
                <a:schemeClr val="bg2"/>
              </a:solidFill>
            </a:endParaRPr>
          </a:p>
          <a:p>
            <a:r>
              <a:rPr lang="vi-VN" sz="1800" dirty="0">
                <a:solidFill>
                  <a:schemeClr val="bg2"/>
                </a:solidFill>
              </a:rPr>
              <a:t>Nếu ấn Save &amp; Delete  để trở lại hộp thoại Address Book: Contacts</a:t>
            </a:r>
            <a:endParaRPr lang="vi-VN" sz="1800" dirty="0">
              <a:solidFill>
                <a:schemeClr val="bg2"/>
              </a:solidFill>
            </a:endParaRPr>
          </a:p>
          <a:p>
            <a:pPr fontAlgn="base"/>
            <a:r>
              <a:rPr lang="en-US" sz="1800" b="1" dirty="0" smtClean="0">
                <a:solidFill>
                  <a:schemeClr val="bg2"/>
                </a:solidFill>
              </a:rPr>
              <a:t>- </a:t>
            </a:r>
            <a:r>
              <a:rPr lang="vi-VN" sz="1800" b="1" dirty="0" smtClean="0">
                <a:solidFill>
                  <a:schemeClr val="bg2"/>
                </a:solidFill>
              </a:rPr>
              <a:t>Xóa </a:t>
            </a:r>
            <a:r>
              <a:rPr lang="vi-VN" sz="1800" b="1" dirty="0">
                <a:solidFill>
                  <a:schemeClr val="bg2"/>
                </a:solidFill>
              </a:rPr>
              <a:t>liên hệ</a:t>
            </a:r>
          </a:p>
          <a:p>
            <a:r>
              <a:rPr lang="vi-VN" sz="1800" dirty="0">
                <a:solidFill>
                  <a:schemeClr val="bg2"/>
                </a:solidFill>
              </a:rPr>
              <a:t>Trong hộp thoại Address Book: </a:t>
            </a:r>
            <a:r>
              <a:rPr lang="vi-VN" sz="1800" dirty="0" smtClean="0">
                <a:solidFill>
                  <a:schemeClr val="bg2"/>
                </a:solidFill>
              </a:rPr>
              <a:t>Contacts</a:t>
            </a:r>
            <a:r>
              <a:rPr lang="en-US" sz="1800" dirty="0" smtClean="0">
                <a:solidFill>
                  <a:schemeClr val="bg2"/>
                </a:solidFill>
                <a:sym typeface="Wingdings" pitchFamily="2" charset="2"/>
              </a:rPr>
              <a:t></a:t>
            </a:r>
            <a:r>
              <a:rPr lang="en-US" sz="1800" dirty="0">
                <a:solidFill>
                  <a:schemeClr val="bg2"/>
                </a:solidFill>
              </a:rPr>
              <a:t>  </a:t>
            </a:r>
            <a:r>
              <a:rPr lang="vi-VN" sz="1800" dirty="0">
                <a:solidFill>
                  <a:schemeClr val="bg2"/>
                </a:solidFill>
              </a:rPr>
              <a:t>chọn liên hệ muốn </a:t>
            </a:r>
            <a:r>
              <a:rPr lang="vi-VN" sz="1800" dirty="0" smtClean="0">
                <a:solidFill>
                  <a:schemeClr val="bg2"/>
                </a:solidFill>
              </a:rPr>
              <a:t>xóa</a:t>
            </a:r>
            <a:r>
              <a:rPr lang="en-US" sz="1800" dirty="0" smtClean="0">
                <a:solidFill>
                  <a:schemeClr val="bg2"/>
                </a:solidFill>
                <a:sym typeface="Wingdings" pitchFamily="2" charset="2"/>
              </a:rPr>
              <a:t></a:t>
            </a:r>
            <a:r>
              <a:rPr lang="vi-VN" sz="1800" dirty="0" smtClean="0">
                <a:solidFill>
                  <a:schemeClr val="bg2"/>
                </a:solidFill>
              </a:rPr>
              <a:t>Delete</a:t>
            </a:r>
            <a:r>
              <a:rPr lang="en-US" sz="1800" dirty="0" smtClean="0">
                <a:solidFill>
                  <a:schemeClr val="bg2"/>
                </a:solidFill>
                <a:sym typeface="Wingdings" pitchFamily="2" charset="2"/>
              </a:rPr>
              <a:t></a:t>
            </a:r>
            <a:r>
              <a:rPr lang="vi-VN" sz="1800" dirty="0" smtClean="0">
                <a:solidFill>
                  <a:schemeClr val="bg2"/>
                </a:solidFill>
              </a:rPr>
              <a:t>Yes</a:t>
            </a:r>
            <a:endParaRPr lang="vi-VN" sz="1800" dirty="0">
              <a:solidFill>
                <a:schemeClr val="bg2"/>
              </a:solidFill>
            </a:endParaRPr>
          </a:p>
        </p:txBody>
      </p:sp>
    </p:spTree>
    <p:extLst>
      <p:ext uri="{BB962C8B-B14F-4D97-AF65-F5344CB8AC3E}">
        <p14:creationId xmlns:p14="http://schemas.microsoft.com/office/powerpoint/2010/main" val="166168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1000"/>
                                        <p:tgtEl>
                                          <p:spTgt spid="8">
                                            <p:txEl>
                                              <p:pRg st="0" end="0"/>
                                            </p:txEl>
                                          </p:spTgt>
                                        </p:tgtEl>
                                      </p:cBhvr>
                                    </p:animEffect>
                                    <p:anim calcmode="lin" valueType="num">
                                      <p:cBhvr>
                                        <p:cTn id="3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fade">
                                      <p:cBhvr>
                                        <p:cTn id="38" dur="1000"/>
                                        <p:tgtEl>
                                          <p:spTgt spid="8">
                                            <p:txEl>
                                              <p:pRg st="1" end="1"/>
                                            </p:txEl>
                                          </p:spTgt>
                                        </p:tgtEl>
                                      </p:cBhvr>
                                    </p:animEffect>
                                    <p:anim calcmode="lin" valueType="num">
                                      <p:cBhvr>
                                        <p:cTn id="3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fade">
                                      <p:cBhvr>
                                        <p:cTn id="45" dur="1000"/>
                                        <p:tgtEl>
                                          <p:spTgt spid="8">
                                            <p:txEl>
                                              <p:pRg st="2" end="2"/>
                                            </p:txEl>
                                          </p:spTgt>
                                        </p:tgtEl>
                                      </p:cBhvr>
                                    </p:animEffect>
                                    <p:anim calcmode="lin" valueType="num">
                                      <p:cBhvr>
                                        <p:cTn id="4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1000"/>
                                        <p:tgtEl>
                                          <p:spTgt spid="8">
                                            <p:txEl>
                                              <p:pRg st="3" end="3"/>
                                            </p:txEl>
                                          </p:spTgt>
                                        </p:tgtEl>
                                      </p:cBhvr>
                                    </p:animEffect>
                                    <p:anim calcmode="lin" valueType="num">
                                      <p:cBhvr>
                                        <p:cTn id="5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0"/>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lt1"/>
              </a:buClr>
              <a:buSzPts val="4400"/>
              <a:buFont typeface="Arial"/>
              <a:buNone/>
            </a:pPr>
            <a:r>
              <a:rPr lang="vi-VN" sz="4400"/>
              <a:t>KẾT THÚC</a:t>
            </a:r>
            <a:endParaRPr sz="4400"/>
          </a:p>
        </p:txBody>
      </p:sp>
      <p:sp>
        <p:nvSpPr>
          <p:cNvPr id="367" name="Google Shape;367;p30"/>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773c248b1b_1_91"/>
          <p:cNvSpPr txBox="1">
            <a:spLocks noGrp="1"/>
          </p:cNvSpPr>
          <p:nvPr>
            <p:ph type="title"/>
          </p:nvPr>
        </p:nvSpPr>
        <p:spPr>
          <a:xfrm>
            <a:off x="804162" y="2157932"/>
            <a:ext cx="10515600" cy="18672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FFFFFF"/>
              </a:buClr>
              <a:buSzPts val="3600"/>
              <a:buFont typeface="Arial"/>
              <a:buNone/>
            </a:pPr>
            <a:r>
              <a:rPr lang="vi-VN" sz="3600" b="1" dirty="0">
                <a:solidFill>
                  <a:srgbClr val="FFFFFF"/>
                </a:solidFill>
                <a:latin typeface="Arial"/>
                <a:ea typeface="Arial"/>
                <a:cs typeface="Arial"/>
                <a:sym typeface="Arial"/>
              </a:rPr>
              <a:t>BÀI 2.</a:t>
            </a:r>
            <a:r>
              <a:rPr lang="vi-VN" sz="3600" b="1" dirty="0"/>
              <a:t/>
            </a:r>
            <a:br>
              <a:rPr lang="vi-VN" sz="3600" b="1" dirty="0"/>
            </a:br>
            <a:r>
              <a:rPr lang="vi-VN" sz="3600" b="1" dirty="0">
                <a:latin typeface="Arial"/>
                <a:ea typeface="Arial"/>
                <a:cs typeface="Arial"/>
                <a:sym typeface="Arial"/>
              </a:rPr>
              <a:t>TỚ LIÊN LẠC ĐƯỢC VỚI MỌI NGƯỜI Ở KHẮP MỌI NƠI TRÊN THẾ GIỚI</a:t>
            </a:r>
            <a:endParaRPr sz="3600" b="1" dirty="0">
              <a:latin typeface="Arial"/>
              <a:ea typeface="Arial"/>
              <a:cs typeface="Arial"/>
              <a:sym typeface="Arial"/>
            </a:endParaRPr>
          </a:p>
        </p:txBody>
      </p:sp>
      <p:sp>
        <p:nvSpPr>
          <p:cNvPr id="216" name="Google Shape;216;g1773c248b1b_1_91"/>
          <p:cNvSpPr txBox="1">
            <a:spLocks noGrp="1"/>
          </p:cNvSpPr>
          <p:nvPr>
            <p:ph type="body" idx="1"/>
          </p:nvPr>
        </p:nvSpPr>
        <p:spPr>
          <a:xfrm>
            <a:off x="914325" y="4025123"/>
            <a:ext cx="11075400" cy="528600"/>
          </a:xfrm>
          <a:prstGeom prst="rect">
            <a:avLst/>
          </a:prstGeom>
          <a:noFill/>
          <a:ln>
            <a:noFill/>
          </a:ln>
        </p:spPr>
        <p:txBody>
          <a:bodyPr spcFirstLastPara="1" wrap="square" lIns="91425" tIns="45700" rIns="91425" bIns="45700" anchor="t" anchorCtr="0">
            <a:noAutofit/>
          </a:bodyPr>
          <a:lstStyle/>
          <a:p>
            <a:pPr marL="228600" lvl="0" indent="0" algn="ctr" rtl="0">
              <a:lnSpc>
                <a:spcPct val="100000"/>
              </a:lnSpc>
              <a:spcBef>
                <a:spcPts val="0"/>
              </a:spcBef>
              <a:spcAft>
                <a:spcPts val="0"/>
              </a:spcAft>
              <a:buSzPts val="2000"/>
              <a:buNone/>
            </a:pPr>
            <a:r>
              <a:rPr lang="vi-VN" sz="3400" b="1" dirty="0">
                <a:solidFill>
                  <a:srgbClr val="FF0000"/>
                </a:solidFill>
                <a:latin typeface="Times New Roman"/>
                <a:ea typeface="Times New Roman"/>
                <a:cs typeface="Times New Roman"/>
                <a:sym typeface="Times New Roman"/>
              </a:rPr>
              <a:t>TUẦN 10. SỬ DỤNG MICROSOFT OUTLOOK (TIẾP)</a:t>
            </a:r>
            <a:endParaRPr sz="3400" dirty="0">
              <a:solidFill>
                <a:srgbClr val="FF0000"/>
              </a:solidFill>
            </a:endParaRPr>
          </a:p>
        </p:txBody>
      </p:sp>
      <p:sp>
        <p:nvSpPr>
          <p:cNvPr id="217" name="Google Shape;217;g1773c248b1b_1_91"/>
          <p:cNvSpPr txBox="1"/>
          <p:nvPr/>
        </p:nvSpPr>
        <p:spPr>
          <a:xfrm>
            <a:off x="804150" y="5086125"/>
            <a:ext cx="10341300" cy="1062000"/>
          </a:xfrm>
          <a:prstGeom prst="rect">
            <a:avLst/>
          </a:prstGeom>
          <a:noFill/>
          <a:ln>
            <a:noFill/>
          </a:ln>
        </p:spPr>
        <p:txBody>
          <a:bodyPr spcFirstLastPara="1" wrap="square" lIns="91425" tIns="91425" rIns="91425" bIns="91425" anchor="t" anchorCtr="0">
            <a:spAutoFit/>
          </a:bodyPr>
          <a:lstStyle/>
          <a:p>
            <a:pPr marL="1143000" marR="0" lvl="0" indent="-393700" algn="l" rtl="0">
              <a:lnSpc>
                <a:spcPct val="100000"/>
              </a:lnSpc>
              <a:spcBef>
                <a:spcPts val="600"/>
              </a:spcBef>
              <a:spcAft>
                <a:spcPts val="0"/>
              </a:spcAft>
              <a:buClr>
                <a:srgbClr val="000000"/>
              </a:buClr>
              <a:buSzPts val="2600"/>
              <a:buFont typeface="Times New Roman"/>
              <a:buChar char="⮚"/>
            </a:pPr>
            <a:r>
              <a:rPr lang="vi-VN" sz="2600" b="0" i="0" u="none" strike="noStrike" cap="none">
                <a:solidFill>
                  <a:srgbClr val="000000"/>
                </a:solidFill>
                <a:latin typeface="Times New Roman"/>
                <a:ea typeface="Times New Roman"/>
                <a:cs typeface="Times New Roman"/>
                <a:sym typeface="Times New Roman"/>
              </a:rPr>
              <a:t>Biết nhận, gửi, đọc và quản lý thư điện tử trên Microsoft Outlook</a:t>
            </a:r>
            <a:endParaRPr sz="2600" b="0" i="0" u="none" strike="noStrike" cap="none">
              <a:solidFill>
                <a:srgbClr val="000000"/>
              </a:solidFill>
              <a:latin typeface="Times New Roman"/>
              <a:ea typeface="Times New Roman"/>
              <a:cs typeface="Times New Roman"/>
              <a:sym typeface="Times New Roman"/>
            </a:endParaRPr>
          </a:p>
          <a:p>
            <a:pPr marL="1143000" marR="0" lvl="0" indent="-393700" algn="l" rtl="0">
              <a:lnSpc>
                <a:spcPct val="100000"/>
              </a:lnSpc>
              <a:spcBef>
                <a:spcPts val="600"/>
              </a:spcBef>
              <a:spcAft>
                <a:spcPts val="0"/>
              </a:spcAft>
              <a:buClr>
                <a:srgbClr val="000000"/>
              </a:buClr>
              <a:buSzPts val="2600"/>
              <a:buFont typeface="Times New Roman"/>
              <a:buChar char="⮚"/>
            </a:pPr>
            <a:r>
              <a:rPr lang="vi-VN" sz="2600" b="0" i="0" u="none" strike="noStrike" cap="none">
                <a:solidFill>
                  <a:srgbClr val="000000"/>
                </a:solidFill>
                <a:latin typeface="Times New Roman"/>
                <a:ea typeface="Times New Roman"/>
                <a:cs typeface="Times New Roman"/>
                <a:sym typeface="Times New Roman"/>
              </a:rPr>
              <a:t>Thực hiện nhận, gửi đọc và quản lý thư điện tử</a:t>
            </a:r>
            <a:endParaRPr sz="26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15"/>
                                        </p:tgtEl>
                                      </p:cBhvr>
                                    </p:animEffect>
                                    <p:set>
                                      <p:cBhvr>
                                        <p:cTn id="7" dur="1" fill="hold">
                                          <p:stCondLst>
                                            <p:cond delay="499"/>
                                          </p:stCondLst>
                                        </p:cTn>
                                        <p:tgtEl>
                                          <p:spTgt spid="215"/>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4.16667E-7 -1.44509E-6 L 4.16667E-7 -0.17063 " pathEditMode="relative" rAng="0" ptsTypes="AA">
                                      <p:cBhvr>
                                        <p:cTn id="9" dur="2000" fill="hold"/>
                                        <p:tgtEl>
                                          <p:spTgt spid="216">
                                            <p:txEl>
                                              <p:pRg st="0" end="0"/>
                                            </p:txEl>
                                          </p:spTgt>
                                        </p:tgtEl>
                                        <p:attrNameLst>
                                          <p:attrName>ppt_x</p:attrName>
                                          <p:attrName>ppt_y</p:attrName>
                                        </p:attrNameLst>
                                      </p:cBhvr>
                                      <p:rCtr x="0" y="-8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773c248b1b_1_98"/>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6000"/>
              <a:buNone/>
            </a:pPr>
            <a:r>
              <a:rPr lang="vi-VN"/>
              <a:t>Ôn bài cũ</a:t>
            </a:r>
            <a:endParaRPr/>
          </a:p>
        </p:txBody>
      </p:sp>
      <p:sp>
        <p:nvSpPr>
          <p:cNvPr id="224" name="Google Shape;224;g1773c248b1b_1_98"/>
          <p:cNvSpPr txBox="1">
            <a:spLocks noGrp="1"/>
          </p:cNvSpPr>
          <p:nvPr>
            <p:ph type="body" idx="1"/>
          </p:nvPr>
        </p:nvSpPr>
        <p:spPr>
          <a:xfrm>
            <a:off x="2607325" y="4065400"/>
            <a:ext cx="7748400" cy="1590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dk2"/>
              </a:buClr>
              <a:buSzPts val="2800"/>
              <a:buFont typeface="Times New Roman"/>
              <a:buAutoNum type="arabicPeriod"/>
            </a:pPr>
            <a:r>
              <a:rPr lang="vi-VN" sz="2800" dirty="0">
                <a:solidFill>
                  <a:srgbClr val="0070C0"/>
                </a:solidFill>
                <a:latin typeface="Times New Roman"/>
                <a:ea typeface="Times New Roman"/>
                <a:cs typeface="Times New Roman"/>
                <a:sym typeface="Times New Roman"/>
              </a:rPr>
              <a:t>Outlook là gì?</a:t>
            </a:r>
            <a:endParaRPr sz="2800" dirty="0">
              <a:solidFill>
                <a:srgbClr val="0070C0"/>
              </a:solidFill>
              <a:latin typeface="Times New Roman"/>
              <a:ea typeface="Times New Roman"/>
              <a:cs typeface="Times New Roman"/>
              <a:sym typeface="Times New Roman"/>
            </a:endParaRPr>
          </a:p>
          <a:p>
            <a:pPr marL="457200" lvl="0" indent="-406400" algn="l" rtl="0">
              <a:lnSpc>
                <a:spcPct val="100000"/>
              </a:lnSpc>
              <a:spcBef>
                <a:spcPts val="0"/>
              </a:spcBef>
              <a:spcAft>
                <a:spcPts val="0"/>
              </a:spcAft>
              <a:buClr>
                <a:schemeClr val="dk2"/>
              </a:buClr>
              <a:buSzPts val="2800"/>
              <a:buFont typeface="Times New Roman"/>
              <a:buAutoNum type="arabicPeriod"/>
            </a:pPr>
            <a:r>
              <a:rPr lang="vi-VN" sz="2800" dirty="0">
                <a:solidFill>
                  <a:srgbClr val="0070C0"/>
                </a:solidFill>
                <a:latin typeface="Times New Roman"/>
                <a:ea typeface="Times New Roman"/>
                <a:cs typeface="Times New Roman"/>
                <a:sym typeface="Times New Roman"/>
              </a:rPr>
              <a:t>Thực hiện thao tác Khởi động Ms Outlook?</a:t>
            </a:r>
            <a:endParaRPr sz="2800" dirty="0">
              <a:solidFill>
                <a:srgbClr val="0070C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773c248b1b_1_104"/>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0"/>
              <a:buNone/>
            </a:pPr>
            <a:r>
              <a:rPr lang="vi-VN" sz="3000">
                <a:latin typeface="Times New Roman"/>
                <a:ea typeface="Times New Roman"/>
                <a:cs typeface="Times New Roman"/>
                <a:sym typeface="Times New Roman"/>
              </a:rPr>
              <a:t>Muốn gửi một bức thư chúng ta cần quan tâm đến thông tin gì?</a:t>
            </a:r>
            <a:endParaRPr sz="3000"/>
          </a:p>
        </p:txBody>
      </p:sp>
      <p:sp>
        <p:nvSpPr>
          <p:cNvPr id="231" name="Google Shape;231;g1773c248b1b_1_104"/>
          <p:cNvSpPr txBox="1">
            <a:spLocks noGrp="1"/>
          </p:cNvSpPr>
          <p:nvPr>
            <p:ph type="body" idx="1"/>
          </p:nvPr>
        </p:nvSpPr>
        <p:spPr>
          <a:xfrm>
            <a:off x="3066349" y="4010325"/>
            <a:ext cx="4314900" cy="1174500"/>
          </a:xfrm>
          <a:prstGeom prst="rect">
            <a:avLst/>
          </a:prstGeom>
          <a:noFill/>
          <a:ln>
            <a:noFill/>
          </a:ln>
        </p:spPr>
        <p:txBody>
          <a:bodyPr spcFirstLastPara="1" wrap="square" lIns="91425" tIns="45700" rIns="91425" bIns="45700" anchor="t" anchorCtr="0">
            <a:noAutofit/>
          </a:bodyPr>
          <a:lstStyle/>
          <a:p>
            <a:pPr marL="457200" lvl="0" indent="-400050" algn="l" rtl="0">
              <a:lnSpc>
                <a:spcPct val="100000"/>
              </a:lnSpc>
              <a:spcBef>
                <a:spcPts val="0"/>
              </a:spcBef>
              <a:spcAft>
                <a:spcPts val="0"/>
              </a:spcAft>
              <a:buClr>
                <a:schemeClr val="dk2"/>
              </a:buClr>
              <a:buSzPts val="2700"/>
              <a:buFont typeface="Arial"/>
              <a:buChar char="•"/>
            </a:pPr>
            <a:r>
              <a:rPr lang="vi-VN" sz="2700" dirty="0">
                <a:latin typeface="Times New Roman"/>
                <a:ea typeface="Times New Roman"/>
                <a:cs typeface="Times New Roman"/>
                <a:sym typeface="Times New Roman"/>
              </a:rPr>
              <a:t>Thông tin địa chỉ.</a:t>
            </a:r>
            <a:endParaRPr sz="2700" dirty="0">
              <a:latin typeface="Times New Roman"/>
              <a:ea typeface="Times New Roman"/>
              <a:cs typeface="Times New Roman"/>
              <a:sym typeface="Times New Roman"/>
            </a:endParaRPr>
          </a:p>
          <a:p>
            <a:pPr marL="457200" marR="1704340" lvl="0" indent="-400050" algn="l" rtl="0">
              <a:lnSpc>
                <a:spcPct val="100000"/>
              </a:lnSpc>
              <a:spcBef>
                <a:spcPts val="0"/>
              </a:spcBef>
              <a:spcAft>
                <a:spcPts val="0"/>
              </a:spcAft>
              <a:buClr>
                <a:schemeClr val="dk2"/>
              </a:buClr>
              <a:buSzPts val="2700"/>
              <a:buFont typeface="Arial"/>
              <a:buChar char="•"/>
            </a:pPr>
            <a:r>
              <a:rPr lang="vi-VN" sz="2700" dirty="0">
                <a:latin typeface="Times New Roman"/>
                <a:ea typeface="Times New Roman"/>
                <a:cs typeface="Times New Roman"/>
                <a:sym typeface="Times New Roman"/>
              </a:rPr>
              <a:t>Dòng chủ đề </a:t>
            </a:r>
            <a:endParaRPr sz="2700" dirty="0">
              <a:latin typeface="Times New Roman"/>
              <a:ea typeface="Times New Roman"/>
              <a:cs typeface="Times New Roman"/>
              <a:sym typeface="Times New Roman"/>
            </a:endParaRPr>
          </a:p>
          <a:p>
            <a:pPr marL="457200" lvl="0" indent="-400050" algn="l" rtl="0">
              <a:lnSpc>
                <a:spcPct val="100000"/>
              </a:lnSpc>
              <a:spcBef>
                <a:spcPts val="0"/>
              </a:spcBef>
              <a:spcAft>
                <a:spcPts val="0"/>
              </a:spcAft>
              <a:buClr>
                <a:schemeClr val="dk2"/>
              </a:buClr>
              <a:buSzPts val="2700"/>
              <a:buFont typeface="Arial"/>
              <a:buChar char="•"/>
            </a:pPr>
            <a:r>
              <a:rPr lang="vi-VN" sz="2700" dirty="0">
                <a:latin typeface="Times New Roman"/>
                <a:ea typeface="Times New Roman"/>
                <a:cs typeface="Times New Roman"/>
                <a:sym typeface="Times New Roman"/>
              </a:rPr>
              <a:t>Nội dung</a:t>
            </a:r>
            <a:endParaRPr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Effect transition="in" filter="fade">
                                      <p:cBhvr>
                                        <p:cTn id="7" dur="1000"/>
                                        <p:tgtEl>
                                          <p:spTgt spid="231">
                                            <p:txEl>
                                              <p:pRg st="0" end="0"/>
                                            </p:txEl>
                                          </p:spTgt>
                                        </p:tgtEl>
                                      </p:cBhvr>
                                    </p:animEffect>
                                    <p:anim calcmode="lin" valueType="num">
                                      <p:cBhvr>
                                        <p:cTn id="8" dur="1000" fill="hold"/>
                                        <p:tgtEl>
                                          <p:spTgt spid="2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1">
                                            <p:txEl>
                                              <p:pRg st="1" end="1"/>
                                            </p:txEl>
                                          </p:spTgt>
                                        </p:tgtEl>
                                        <p:attrNameLst>
                                          <p:attrName>style.visibility</p:attrName>
                                        </p:attrNameLst>
                                      </p:cBhvr>
                                      <p:to>
                                        <p:strVal val="visible"/>
                                      </p:to>
                                    </p:set>
                                    <p:animEffect transition="in" filter="fade">
                                      <p:cBhvr>
                                        <p:cTn id="14" dur="1000"/>
                                        <p:tgtEl>
                                          <p:spTgt spid="231">
                                            <p:txEl>
                                              <p:pRg st="1" end="1"/>
                                            </p:txEl>
                                          </p:spTgt>
                                        </p:tgtEl>
                                      </p:cBhvr>
                                    </p:animEffect>
                                    <p:anim calcmode="lin" valueType="num">
                                      <p:cBhvr>
                                        <p:cTn id="15" dur="1000" fill="hold"/>
                                        <p:tgtEl>
                                          <p:spTgt spid="2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1">
                                            <p:txEl>
                                              <p:pRg st="2" end="2"/>
                                            </p:txEl>
                                          </p:spTgt>
                                        </p:tgtEl>
                                        <p:attrNameLst>
                                          <p:attrName>style.visibility</p:attrName>
                                        </p:attrNameLst>
                                      </p:cBhvr>
                                      <p:to>
                                        <p:strVal val="visible"/>
                                      </p:to>
                                    </p:set>
                                    <p:animEffect transition="in" filter="fade">
                                      <p:cBhvr>
                                        <p:cTn id="21" dur="1000"/>
                                        <p:tgtEl>
                                          <p:spTgt spid="231">
                                            <p:txEl>
                                              <p:pRg st="2" end="2"/>
                                            </p:txEl>
                                          </p:spTgt>
                                        </p:tgtEl>
                                      </p:cBhvr>
                                    </p:animEffect>
                                    <p:anim calcmode="lin" valueType="num">
                                      <p:cBhvr>
                                        <p:cTn id="22" dur="1000" fill="hold"/>
                                        <p:tgtEl>
                                          <p:spTgt spid="2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8"/>
          <p:cNvSpPr txBox="1"/>
          <p:nvPr/>
        </p:nvSpPr>
        <p:spPr>
          <a:xfrm>
            <a:off x="2055251" y="843636"/>
            <a:ext cx="4698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smtClean="0">
                <a:solidFill>
                  <a:schemeClr val="dk2"/>
                </a:solidFill>
                <a:latin typeface="Arial"/>
                <a:ea typeface="Arial"/>
                <a:cs typeface="Arial"/>
                <a:sym typeface="Arial"/>
              </a:rPr>
              <a:t>1. </a:t>
            </a:r>
            <a:r>
              <a:rPr lang="vi-VN" sz="2400" b="1" i="0" u="none" strike="noStrike" cap="none" dirty="0" smtClean="0">
                <a:solidFill>
                  <a:schemeClr val="dk2"/>
                </a:solidFill>
                <a:latin typeface="Arial"/>
                <a:ea typeface="Arial"/>
                <a:cs typeface="Arial"/>
                <a:sym typeface="Arial"/>
              </a:rPr>
              <a:t>Các </a:t>
            </a:r>
            <a:r>
              <a:rPr lang="vi-VN" sz="2400" b="1" i="0" u="none" strike="noStrike" cap="none" dirty="0">
                <a:solidFill>
                  <a:schemeClr val="dk2"/>
                </a:solidFill>
                <a:latin typeface="Arial"/>
                <a:ea typeface="Arial"/>
                <a:cs typeface="Arial"/>
                <a:sym typeface="Arial"/>
              </a:rPr>
              <a:t>bước tạo và gửi thư</a:t>
            </a:r>
            <a:endParaRPr sz="2400" b="1" i="0" u="none" strike="noStrike" cap="none" dirty="0">
              <a:solidFill>
                <a:schemeClr val="dk2"/>
              </a:solidFill>
              <a:latin typeface="Arial"/>
              <a:ea typeface="Arial"/>
              <a:cs typeface="Arial"/>
              <a:sym typeface="Arial"/>
            </a:endParaRPr>
          </a:p>
        </p:txBody>
      </p:sp>
      <p:sp>
        <p:nvSpPr>
          <p:cNvPr id="238" name="Google Shape;238;p18"/>
          <p:cNvSpPr txBox="1"/>
          <p:nvPr/>
        </p:nvSpPr>
        <p:spPr>
          <a:xfrm>
            <a:off x="0" y="1343825"/>
            <a:ext cx="7845287" cy="540143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2"/>
              </a:buClr>
              <a:buSzPts val="2000"/>
              <a:buFont typeface="Wingdings" pitchFamily="2" charset="2"/>
              <a:buChar char="Ø"/>
            </a:pPr>
            <a:r>
              <a:rPr lang="vi-VN" sz="2000" b="0" i="0" u="none" strike="noStrike" cap="none" dirty="0">
                <a:solidFill>
                  <a:srgbClr val="0070C0"/>
                </a:solidFill>
                <a:latin typeface="Arial"/>
                <a:ea typeface="Arial"/>
                <a:cs typeface="Arial"/>
                <a:sym typeface="Arial"/>
              </a:rPr>
              <a:t>Tạo một bản tin thư điện tử mới</a:t>
            </a:r>
            <a:r>
              <a:rPr lang="vi-VN" sz="2000" b="0" i="0" u="none" strike="noStrike" cap="none" dirty="0">
                <a:solidFill>
                  <a:srgbClr val="0070C0"/>
                </a:solidFill>
                <a:latin typeface="+mn-lt"/>
                <a:sym typeface="Arial"/>
              </a:rPr>
              <a:t>. </a:t>
            </a:r>
            <a:r>
              <a:rPr lang="vi-VN" sz="2000" b="0" i="0" u="none" strike="noStrike" cap="none" dirty="0">
                <a:solidFill>
                  <a:srgbClr val="0070C0"/>
                </a:solidFill>
                <a:latin typeface="+mn-lt"/>
                <a:ea typeface="Times New Roman"/>
                <a:cs typeface="Times New Roman"/>
                <a:sym typeface="Times New Roman"/>
              </a:rPr>
              <a:t> Home → New Email</a:t>
            </a:r>
            <a:endParaRPr sz="2000" b="0" i="0" u="none" strike="noStrike" cap="none" dirty="0">
              <a:solidFill>
                <a:srgbClr val="0070C0"/>
              </a:solidFill>
              <a:latin typeface="+mn-lt"/>
              <a:ea typeface="Times New Roman"/>
              <a:cs typeface="Times New Roman"/>
              <a:sym typeface="Times New Roman"/>
            </a:endParaRPr>
          </a:p>
          <a:p>
            <a:pPr marL="457200" marR="0" lvl="0" indent="-457200" algn="l" rtl="0">
              <a:lnSpc>
                <a:spcPct val="115000"/>
              </a:lnSpc>
              <a:spcBef>
                <a:spcPts val="0"/>
              </a:spcBef>
              <a:spcAft>
                <a:spcPts val="0"/>
              </a:spcAft>
              <a:buClr>
                <a:schemeClr val="dk2"/>
              </a:buClr>
              <a:buSzPts val="2000"/>
              <a:buFont typeface="Wingdings" pitchFamily="2" charset="2"/>
              <a:buChar char="Ø"/>
            </a:pPr>
            <a:r>
              <a:rPr lang="vi-VN" sz="2000" b="0" i="0" u="none" strike="noStrike" cap="none" dirty="0" smtClean="0">
                <a:solidFill>
                  <a:srgbClr val="0070C0"/>
                </a:solidFill>
                <a:latin typeface="Arial"/>
                <a:ea typeface="Arial"/>
                <a:cs typeface="Arial"/>
                <a:sym typeface="Arial"/>
              </a:rPr>
              <a:t>Ghi </a:t>
            </a:r>
            <a:r>
              <a:rPr lang="vi-VN" sz="2000" b="0" i="0" u="none" strike="noStrike" cap="none" dirty="0">
                <a:solidFill>
                  <a:srgbClr val="0070C0"/>
                </a:solidFill>
                <a:latin typeface="Arial"/>
                <a:ea typeface="Arial"/>
                <a:cs typeface="Arial"/>
                <a:sym typeface="Arial"/>
              </a:rPr>
              <a:t>địa chỉ nhận </a:t>
            </a:r>
            <a:r>
              <a:rPr lang="vi-VN" sz="2000" b="0" i="0" u="none" strike="noStrike" cap="none" dirty="0" smtClean="0">
                <a:solidFill>
                  <a:srgbClr val="0070C0"/>
                </a:solidFill>
                <a:latin typeface="Arial"/>
                <a:ea typeface="Arial"/>
                <a:cs typeface="Arial"/>
                <a:sym typeface="Arial"/>
              </a:rPr>
              <a:t>thư.</a:t>
            </a:r>
            <a:endParaRPr lang="en-US" sz="2000" b="0" i="0" u="none" strike="noStrike" cap="none" dirty="0" smtClean="0">
              <a:solidFill>
                <a:srgbClr val="0070C0"/>
              </a:solidFill>
              <a:latin typeface="Arial"/>
              <a:ea typeface="Arial"/>
              <a:cs typeface="Arial"/>
              <a:sym typeface="Arial"/>
            </a:endParaRPr>
          </a:p>
          <a:p>
            <a:pPr marL="800100" lvl="0" indent="-342900">
              <a:lnSpc>
                <a:spcPct val="115000"/>
              </a:lnSpc>
              <a:buSzPts val="2000"/>
              <a:buFont typeface="Wingdings" pitchFamily="2" charset="2"/>
              <a:buChar char="§"/>
            </a:pPr>
            <a:r>
              <a:rPr lang="vi-VN" sz="2000" dirty="0">
                <a:solidFill>
                  <a:srgbClr val="0070C0"/>
                </a:solidFill>
                <a:ea typeface="Times New Roman"/>
                <a:cs typeface="Times New Roman"/>
                <a:sym typeface="Times New Roman"/>
              </a:rPr>
              <a:t>From: đia chỉ người gửi thư; </a:t>
            </a:r>
          </a:p>
          <a:p>
            <a:pPr marL="800100" lvl="0" indent="-342900">
              <a:lnSpc>
                <a:spcPct val="115000"/>
              </a:lnSpc>
              <a:buSzPts val="2000"/>
              <a:buFont typeface="Wingdings" pitchFamily="2" charset="2"/>
              <a:buChar char="§"/>
            </a:pPr>
            <a:r>
              <a:rPr lang="vi-VN" sz="2000" dirty="0">
                <a:solidFill>
                  <a:srgbClr val="0070C0"/>
                </a:solidFill>
                <a:ea typeface="Times New Roman"/>
                <a:cs typeface="Times New Roman"/>
                <a:sym typeface="Times New Roman"/>
              </a:rPr>
              <a:t>To: địa chỉ người nhận</a:t>
            </a:r>
          </a:p>
          <a:p>
            <a:pPr marL="800100" lvl="0" indent="-342900">
              <a:lnSpc>
                <a:spcPct val="115000"/>
              </a:lnSpc>
              <a:buSzPts val="2000"/>
              <a:buFont typeface="Wingdings" pitchFamily="2" charset="2"/>
              <a:buChar char="§"/>
            </a:pPr>
            <a:r>
              <a:rPr lang="vi-VN" sz="2000" dirty="0">
                <a:solidFill>
                  <a:srgbClr val="0070C0"/>
                </a:solidFill>
                <a:ea typeface="Times New Roman"/>
                <a:cs typeface="Times New Roman"/>
                <a:sym typeface="Times New Roman"/>
              </a:rPr>
              <a:t>Cc: địa chỉ người cùng nhận</a:t>
            </a:r>
          </a:p>
          <a:p>
            <a:pPr marL="800100" lvl="0" indent="-342900">
              <a:lnSpc>
                <a:spcPct val="115000"/>
              </a:lnSpc>
              <a:buSzPts val="2000"/>
              <a:buFont typeface="Wingdings" pitchFamily="2" charset="2"/>
              <a:buChar char="§"/>
            </a:pPr>
            <a:r>
              <a:rPr lang="vi-VN" sz="2000" dirty="0">
                <a:solidFill>
                  <a:srgbClr val="0070C0"/>
                </a:solidFill>
                <a:ea typeface="Times New Roman"/>
                <a:cs typeface="Times New Roman"/>
                <a:sym typeface="Times New Roman"/>
              </a:rPr>
              <a:t>Bcc: địa chỉ người cùng nhận (không hiển thị tên email của những người cùng nhận) </a:t>
            </a:r>
          </a:p>
          <a:p>
            <a:pPr marL="800100" lvl="0" indent="-342900">
              <a:lnSpc>
                <a:spcPct val="115000"/>
              </a:lnSpc>
              <a:buSzPts val="2000"/>
              <a:buFont typeface="Wingdings" pitchFamily="2" charset="2"/>
              <a:buChar char="§"/>
            </a:pPr>
            <a:r>
              <a:rPr lang="vi-VN" sz="2000" dirty="0">
                <a:solidFill>
                  <a:srgbClr val="0070C0"/>
                </a:solidFill>
                <a:ea typeface="Times New Roman"/>
                <a:cs typeface="Times New Roman"/>
                <a:sym typeface="Times New Roman"/>
              </a:rPr>
              <a:t>Subject: tiêu đề thư</a:t>
            </a:r>
          </a:p>
          <a:p>
            <a:pPr marL="457200" marR="0" lvl="0" indent="-457200" algn="l" rtl="0">
              <a:lnSpc>
                <a:spcPct val="115000"/>
              </a:lnSpc>
              <a:spcBef>
                <a:spcPts val="0"/>
              </a:spcBef>
              <a:spcAft>
                <a:spcPts val="0"/>
              </a:spcAft>
              <a:buClr>
                <a:schemeClr val="dk2"/>
              </a:buClr>
              <a:buSzPts val="2000"/>
              <a:buFont typeface="Wingdings" pitchFamily="2" charset="2"/>
              <a:buChar char="Ø"/>
            </a:pPr>
            <a:r>
              <a:rPr lang="vi-VN" sz="2000" b="0" i="0" u="none" strike="noStrike" cap="none" dirty="0" smtClean="0">
                <a:solidFill>
                  <a:srgbClr val="0070C0"/>
                </a:solidFill>
                <a:latin typeface="Arial"/>
                <a:ea typeface="Arial"/>
                <a:cs typeface="Arial"/>
                <a:sym typeface="Arial"/>
              </a:rPr>
              <a:t>Nhập </a:t>
            </a:r>
            <a:r>
              <a:rPr lang="vi-VN" sz="2000" b="0" i="0" u="none" strike="noStrike" cap="none" dirty="0">
                <a:solidFill>
                  <a:srgbClr val="0070C0"/>
                </a:solidFill>
                <a:latin typeface="Arial"/>
                <a:ea typeface="Arial"/>
                <a:cs typeface="Arial"/>
                <a:sym typeface="Arial"/>
              </a:rPr>
              <a:t>văn bản cho chủ đề, và sau đó nhập nội dung thư, áp dụng định dạng nếu cần (chẳng hạn như bôi đậm văn bản hoặc thụt lề đoạn). Nếu bạn cần gửi một tập tin qua thư điện tử, bạn đính kèm tập tin đó vào thư.</a:t>
            </a:r>
            <a:endParaRPr sz="2000" b="0" i="0" u="none" strike="noStrike" cap="none" dirty="0">
              <a:solidFill>
                <a:srgbClr val="0070C0"/>
              </a:solidFill>
              <a:latin typeface="Arial"/>
              <a:ea typeface="Arial"/>
              <a:cs typeface="Arial"/>
              <a:sym typeface="Arial"/>
            </a:endParaRPr>
          </a:p>
          <a:p>
            <a:pPr marL="457200" marR="0" lvl="0" indent="-457200" algn="l" rtl="0">
              <a:lnSpc>
                <a:spcPct val="115000"/>
              </a:lnSpc>
              <a:spcBef>
                <a:spcPts val="0"/>
              </a:spcBef>
              <a:spcAft>
                <a:spcPts val="0"/>
              </a:spcAft>
              <a:buClr>
                <a:schemeClr val="dk2"/>
              </a:buClr>
              <a:buSzPts val="2000"/>
              <a:buFont typeface="Wingdings" pitchFamily="2" charset="2"/>
              <a:buChar char="Ø"/>
            </a:pPr>
            <a:r>
              <a:rPr lang="vi-VN" sz="2000" b="0" i="0" u="none" strike="noStrike" cap="none" dirty="0">
                <a:solidFill>
                  <a:srgbClr val="0070C0"/>
                </a:solidFill>
                <a:latin typeface="Arial"/>
                <a:ea typeface="Arial"/>
                <a:cs typeface="Arial"/>
                <a:sym typeface="Arial"/>
              </a:rPr>
              <a:t>Sử dụng công cụ kiểm tra chính tả và hiệu đính bản tin của bạn để hạn chế các lỗi về chính tả hoặc ngữ pháp.</a:t>
            </a:r>
            <a:endParaRPr sz="2000" b="0" i="0" u="none" strike="noStrike" cap="none" dirty="0">
              <a:solidFill>
                <a:srgbClr val="0070C0"/>
              </a:solidFill>
              <a:latin typeface="Arial"/>
              <a:ea typeface="Arial"/>
              <a:cs typeface="Arial"/>
              <a:sym typeface="Arial"/>
            </a:endParaRPr>
          </a:p>
          <a:p>
            <a:pPr marL="457200" lvl="0" indent="-457200">
              <a:lnSpc>
                <a:spcPct val="115000"/>
              </a:lnSpc>
              <a:buClr>
                <a:schemeClr val="dk2"/>
              </a:buClr>
              <a:buSzPts val="2000"/>
              <a:buFont typeface="Wingdings" pitchFamily="2" charset="2"/>
              <a:buChar char="Ø"/>
            </a:pPr>
            <a:r>
              <a:rPr lang="vi-VN" sz="2000" b="0" i="0" u="none" strike="noStrike" cap="none" dirty="0">
                <a:solidFill>
                  <a:srgbClr val="0070C0"/>
                </a:solidFill>
                <a:latin typeface="Arial"/>
                <a:ea typeface="Arial"/>
                <a:cs typeface="Arial"/>
                <a:sym typeface="Arial"/>
              </a:rPr>
              <a:t>Gửi </a:t>
            </a:r>
            <a:r>
              <a:rPr lang="vi-VN" sz="2000" b="0" i="0" u="none" strike="noStrike" cap="none" dirty="0" smtClean="0">
                <a:solidFill>
                  <a:srgbClr val="0070C0"/>
                </a:solidFill>
                <a:latin typeface="Arial"/>
                <a:ea typeface="Arial"/>
                <a:cs typeface="Arial"/>
                <a:sym typeface="Arial"/>
              </a:rPr>
              <a:t>thư</a:t>
            </a:r>
            <a:r>
              <a:rPr lang="en-US" sz="2000" b="0" i="0" u="none" strike="noStrike" cap="none" dirty="0" smtClean="0">
                <a:solidFill>
                  <a:srgbClr val="0070C0"/>
                </a:solidFill>
                <a:latin typeface="Arial"/>
                <a:ea typeface="Arial"/>
                <a:cs typeface="Arial"/>
                <a:sym typeface="Arial"/>
              </a:rPr>
              <a:t> (</a:t>
            </a:r>
            <a:r>
              <a:rPr lang="en-US" sz="2000" dirty="0" smtClean="0">
                <a:solidFill>
                  <a:srgbClr val="0070C0"/>
                </a:solidFill>
              </a:rPr>
              <a:t>Send)</a:t>
            </a:r>
            <a:endParaRPr sz="2000" b="0" i="0" u="none" strike="noStrike" cap="none" dirty="0">
              <a:solidFill>
                <a:srgbClr val="0070C0"/>
              </a:solidFill>
              <a:sym typeface="Arial"/>
            </a:endParaRPr>
          </a:p>
        </p:txBody>
      </p:sp>
      <p:grpSp>
        <p:nvGrpSpPr>
          <p:cNvPr id="239" name="Google Shape;239;p18"/>
          <p:cNvGrpSpPr/>
          <p:nvPr/>
        </p:nvGrpSpPr>
        <p:grpSpPr>
          <a:xfrm>
            <a:off x="325329" y="659501"/>
            <a:ext cx="1053218" cy="921911"/>
            <a:chOff x="733264" y="797307"/>
            <a:chExt cx="2438400" cy="2438400"/>
          </a:xfrm>
        </p:grpSpPr>
        <p:pic>
          <p:nvPicPr>
            <p:cNvPr id="240" name="Google Shape;240;p18" descr="http://pdrwebsolutions.com/blog/wp-content/uploads/2012/10/email-evelope.png"/>
            <p:cNvPicPr preferRelativeResize="0"/>
            <p:nvPr/>
          </p:nvPicPr>
          <p:blipFill rotWithShape="1">
            <a:blip r:embed="rId3">
              <a:alphaModFix/>
            </a:blip>
            <a:srcRect/>
            <a:stretch/>
          </p:blipFill>
          <p:spPr>
            <a:xfrm rot="-705364">
              <a:off x="733264" y="797307"/>
              <a:ext cx="2438400" cy="2438400"/>
            </a:xfrm>
            <a:prstGeom prst="rect">
              <a:avLst/>
            </a:prstGeom>
            <a:noFill/>
            <a:ln>
              <a:noFill/>
            </a:ln>
          </p:spPr>
        </p:pic>
        <p:sp>
          <p:nvSpPr>
            <p:cNvPr id="241" name="Google Shape;241;p18"/>
            <p:cNvSpPr txBox="1"/>
            <p:nvPr/>
          </p:nvSpPr>
          <p:spPr>
            <a:xfrm rot="20661770">
              <a:off x="1039784" y="1161809"/>
              <a:ext cx="1825358" cy="1709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vi-VN" sz="3600" b="0" i="0" u="none" strike="noStrike" cap="none" dirty="0">
                  <a:solidFill>
                    <a:schemeClr val="lt1"/>
                  </a:solidFill>
                  <a:latin typeface="Arial"/>
                  <a:ea typeface="Arial"/>
                  <a:cs typeface="Arial"/>
                  <a:sym typeface="Arial"/>
                </a:rPr>
                <a:t>@</a:t>
              </a:r>
              <a:endParaRPr sz="3600" b="0" i="0" u="none" strike="noStrike" cap="none" dirty="0">
                <a:solidFill>
                  <a:schemeClr val="lt1"/>
                </a:solidFill>
                <a:latin typeface="Arial"/>
                <a:ea typeface="Arial"/>
                <a:cs typeface="Arial"/>
                <a:sym typeface="Arial"/>
              </a:endParaRPr>
            </a:p>
          </p:txBody>
        </p:sp>
      </p:grpSp>
      <p:pic>
        <p:nvPicPr>
          <p:cNvPr id="242" name="Google Shape;242;p18"/>
          <p:cNvPicPr preferRelativeResize="0"/>
          <p:nvPr/>
        </p:nvPicPr>
        <p:blipFill rotWithShape="1">
          <a:blip r:embed="rId4">
            <a:alphaModFix/>
            <a:extLst>
              <a:ext uri="{BEBA8EAE-BF5A-486C-A8C5-ECC9F3942E4B}">
                <a14:imgProps xmlns:a14="http://schemas.microsoft.com/office/drawing/2010/main">
                  <a14:imgLayer r:embed="rId5">
                    <a14:imgEffect>
                      <a14:sharpenSoften amount="50000"/>
                    </a14:imgEffect>
                  </a14:imgLayer>
                </a14:imgProps>
              </a:ext>
            </a:extLst>
          </a:blip>
          <a:srcRect/>
          <a:stretch/>
        </p:blipFill>
        <p:spPr>
          <a:xfrm>
            <a:off x="8282608" y="795124"/>
            <a:ext cx="2142391" cy="1020424"/>
          </a:xfrm>
          <a:prstGeom prst="rect">
            <a:avLst/>
          </a:prstGeom>
          <a:noFill/>
          <a:ln>
            <a:noFill/>
          </a:ln>
        </p:spPr>
      </p:pic>
      <p:pic>
        <p:nvPicPr>
          <p:cNvPr id="243" name="Google Shape;243;p18"/>
          <p:cNvPicPr preferRelativeResize="0"/>
          <p:nvPr/>
        </p:nvPicPr>
        <p:blipFill rotWithShape="1">
          <a:blip r:embed="rId6">
            <a:alphaModFix/>
            <a:extLst>
              <a:ext uri="{BEBA8EAE-BF5A-486C-A8C5-ECC9F3942E4B}">
                <a14:imgProps xmlns:a14="http://schemas.microsoft.com/office/drawing/2010/main">
                  <a14:imgLayer r:embed="rId7">
                    <a14:imgEffect>
                      <a14:sharpenSoften amount="50000"/>
                    </a14:imgEffect>
                  </a14:imgLayer>
                </a14:imgProps>
              </a:ext>
            </a:extLst>
          </a:blip>
          <a:srcRect/>
          <a:stretch/>
        </p:blipFill>
        <p:spPr>
          <a:xfrm>
            <a:off x="7845286" y="1921565"/>
            <a:ext cx="4187687" cy="1510747"/>
          </a:xfrm>
          <a:prstGeom prst="rect">
            <a:avLst/>
          </a:prstGeom>
          <a:noFill/>
          <a:ln>
            <a:noFill/>
          </a:ln>
        </p:spPr>
      </p:pic>
      <p:pic>
        <p:nvPicPr>
          <p:cNvPr id="244" name="Google Shape;244;p18"/>
          <p:cNvPicPr preferRelativeResize="0"/>
          <p:nvPr/>
        </p:nvPicPr>
        <p:blipFill rotWithShape="1">
          <a:blip r:embed="rId8">
            <a:alphaModFix/>
            <a:extLst>
              <a:ext uri="{BEBA8EAE-BF5A-486C-A8C5-ECC9F3942E4B}">
                <a14:imgProps xmlns:a14="http://schemas.microsoft.com/office/drawing/2010/main">
                  <a14:imgLayer r:embed="rId9">
                    <a14:imgEffect>
                      <a14:sharpenSoften amount="50000"/>
                    </a14:imgEffect>
                  </a14:imgLayer>
                </a14:imgProps>
              </a:ext>
            </a:extLst>
          </a:blip>
          <a:srcRect/>
          <a:stretch/>
        </p:blipFill>
        <p:spPr>
          <a:xfrm>
            <a:off x="8086998" y="3707480"/>
            <a:ext cx="3945975" cy="1606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Effect transition="in" filter="fade">
                                      <p:cBhvr>
                                        <p:cTn id="7" dur="1000"/>
                                        <p:tgtEl>
                                          <p:spTgt spid="238">
                                            <p:txEl>
                                              <p:pRg st="0" end="0"/>
                                            </p:txEl>
                                          </p:spTgt>
                                        </p:tgtEl>
                                      </p:cBhvr>
                                    </p:animEffect>
                                    <p:anim calcmode="lin" valueType="num">
                                      <p:cBhvr>
                                        <p:cTn id="8" dur="1000" fill="hold"/>
                                        <p:tgtEl>
                                          <p:spTgt spid="2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8">
                                            <p:txEl>
                                              <p:pRg st="1" end="1"/>
                                            </p:txEl>
                                          </p:spTgt>
                                        </p:tgtEl>
                                        <p:attrNameLst>
                                          <p:attrName>style.visibility</p:attrName>
                                        </p:attrNameLst>
                                      </p:cBhvr>
                                      <p:to>
                                        <p:strVal val="visible"/>
                                      </p:to>
                                    </p:set>
                                    <p:animEffect transition="in" filter="fade">
                                      <p:cBhvr>
                                        <p:cTn id="14" dur="1000"/>
                                        <p:tgtEl>
                                          <p:spTgt spid="238">
                                            <p:txEl>
                                              <p:pRg st="1" end="1"/>
                                            </p:txEl>
                                          </p:spTgt>
                                        </p:tgtEl>
                                      </p:cBhvr>
                                    </p:animEffect>
                                    <p:anim calcmode="lin" valueType="num">
                                      <p:cBhvr>
                                        <p:cTn id="15" dur="1000" fill="hold"/>
                                        <p:tgtEl>
                                          <p:spTgt spid="2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8">
                                            <p:txEl>
                                              <p:pRg st="2" end="2"/>
                                            </p:txEl>
                                          </p:spTgt>
                                        </p:tgtEl>
                                        <p:attrNameLst>
                                          <p:attrName>style.visibility</p:attrName>
                                        </p:attrNameLst>
                                      </p:cBhvr>
                                      <p:to>
                                        <p:strVal val="visible"/>
                                      </p:to>
                                    </p:set>
                                    <p:animEffect transition="in" filter="fade">
                                      <p:cBhvr>
                                        <p:cTn id="21" dur="1000"/>
                                        <p:tgtEl>
                                          <p:spTgt spid="238">
                                            <p:txEl>
                                              <p:pRg st="2" end="2"/>
                                            </p:txEl>
                                          </p:spTgt>
                                        </p:tgtEl>
                                      </p:cBhvr>
                                    </p:animEffect>
                                    <p:anim calcmode="lin" valueType="num">
                                      <p:cBhvr>
                                        <p:cTn id="22" dur="1000" fill="hold"/>
                                        <p:tgtEl>
                                          <p:spTgt spid="2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8">
                                            <p:txEl>
                                              <p:pRg st="3" end="3"/>
                                            </p:txEl>
                                          </p:spTgt>
                                        </p:tgtEl>
                                        <p:attrNameLst>
                                          <p:attrName>style.visibility</p:attrName>
                                        </p:attrNameLst>
                                      </p:cBhvr>
                                      <p:to>
                                        <p:strVal val="visible"/>
                                      </p:to>
                                    </p:set>
                                    <p:animEffect transition="in" filter="fade">
                                      <p:cBhvr>
                                        <p:cTn id="28" dur="1000"/>
                                        <p:tgtEl>
                                          <p:spTgt spid="238">
                                            <p:txEl>
                                              <p:pRg st="3" end="3"/>
                                            </p:txEl>
                                          </p:spTgt>
                                        </p:tgtEl>
                                      </p:cBhvr>
                                    </p:animEffect>
                                    <p:anim calcmode="lin" valueType="num">
                                      <p:cBhvr>
                                        <p:cTn id="29" dur="1000" fill="hold"/>
                                        <p:tgtEl>
                                          <p:spTgt spid="2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8">
                                            <p:txEl>
                                              <p:pRg st="4" end="4"/>
                                            </p:txEl>
                                          </p:spTgt>
                                        </p:tgtEl>
                                        <p:attrNameLst>
                                          <p:attrName>style.visibility</p:attrName>
                                        </p:attrNameLst>
                                      </p:cBhvr>
                                      <p:to>
                                        <p:strVal val="visible"/>
                                      </p:to>
                                    </p:set>
                                    <p:animEffect transition="in" filter="fade">
                                      <p:cBhvr>
                                        <p:cTn id="35" dur="1000"/>
                                        <p:tgtEl>
                                          <p:spTgt spid="238">
                                            <p:txEl>
                                              <p:pRg st="4" end="4"/>
                                            </p:txEl>
                                          </p:spTgt>
                                        </p:tgtEl>
                                      </p:cBhvr>
                                    </p:animEffect>
                                    <p:anim calcmode="lin" valueType="num">
                                      <p:cBhvr>
                                        <p:cTn id="36" dur="1000" fill="hold"/>
                                        <p:tgtEl>
                                          <p:spTgt spid="23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8">
                                            <p:txEl>
                                              <p:pRg st="5" end="5"/>
                                            </p:txEl>
                                          </p:spTgt>
                                        </p:tgtEl>
                                        <p:attrNameLst>
                                          <p:attrName>style.visibility</p:attrName>
                                        </p:attrNameLst>
                                      </p:cBhvr>
                                      <p:to>
                                        <p:strVal val="visible"/>
                                      </p:to>
                                    </p:set>
                                    <p:animEffect transition="in" filter="fade">
                                      <p:cBhvr>
                                        <p:cTn id="42" dur="1000"/>
                                        <p:tgtEl>
                                          <p:spTgt spid="238">
                                            <p:txEl>
                                              <p:pRg st="5" end="5"/>
                                            </p:txEl>
                                          </p:spTgt>
                                        </p:tgtEl>
                                      </p:cBhvr>
                                    </p:animEffect>
                                    <p:anim calcmode="lin" valueType="num">
                                      <p:cBhvr>
                                        <p:cTn id="43" dur="1000" fill="hold"/>
                                        <p:tgtEl>
                                          <p:spTgt spid="23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8">
                                            <p:txEl>
                                              <p:pRg st="6" end="6"/>
                                            </p:txEl>
                                          </p:spTgt>
                                        </p:tgtEl>
                                        <p:attrNameLst>
                                          <p:attrName>style.visibility</p:attrName>
                                        </p:attrNameLst>
                                      </p:cBhvr>
                                      <p:to>
                                        <p:strVal val="visible"/>
                                      </p:to>
                                    </p:set>
                                    <p:animEffect transition="in" filter="fade">
                                      <p:cBhvr>
                                        <p:cTn id="49" dur="1000"/>
                                        <p:tgtEl>
                                          <p:spTgt spid="238">
                                            <p:txEl>
                                              <p:pRg st="6" end="6"/>
                                            </p:txEl>
                                          </p:spTgt>
                                        </p:tgtEl>
                                      </p:cBhvr>
                                    </p:animEffect>
                                    <p:anim calcmode="lin" valueType="num">
                                      <p:cBhvr>
                                        <p:cTn id="50" dur="1000" fill="hold"/>
                                        <p:tgtEl>
                                          <p:spTgt spid="23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38">
                                            <p:txEl>
                                              <p:pRg st="7" end="7"/>
                                            </p:txEl>
                                          </p:spTgt>
                                        </p:tgtEl>
                                        <p:attrNameLst>
                                          <p:attrName>style.visibility</p:attrName>
                                        </p:attrNameLst>
                                      </p:cBhvr>
                                      <p:to>
                                        <p:strVal val="visible"/>
                                      </p:to>
                                    </p:set>
                                    <p:animEffect transition="in" filter="fade">
                                      <p:cBhvr>
                                        <p:cTn id="56" dur="1000"/>
                                        <p:tgtEl>
                                          <p:spTgt spid="238">
                                            <p:txEl>
                                              <p:pRg st="7" end="7"/>
                                            </p:txEl>
                                          </p:spTgt>
                                        </p:tgtEl>
                                      </p:cBhvr>
                                    </p:animEffect>
                                    <p:anim calcmode="lin" valueType="num">
                                      <p:cBhvr>
                                        <p:cTn id="57" dur="1000" fill="hold"/>
                                        <p:tgtEl>
                                          <p:spTgt spid="23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3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8">
                                            <p:txEl>
                                              <p:pRg st="8" end="8"/>
                                            </p:txEl>
                                          </p:spTgt>
                                        </p:tgtEl>
                                        <p:attrNameLst>
                                          <p:attrName>style.visibility</p:attrName>
                                        </p:attrNameLst>
                                      </p:cBhvr>
                                      <p:to>
                                        <p:strVal val="visible"/>
                                      </p:to>
                                    </p:set>
                                    <p:animEffect transition="in" filter="fade">
                                      <p:cBhvr>
                                        <p:cTn id="63" dur="1000"/>
                                        <p:tgtEl>
                                          <p:spTgt spid="238">
                                            <p:txEl>
                                              <p:pRg st="8" end="8"/>
                                            </p:txEl>
                                          </p:spTgt>
                                        </p:tgtEl>
                                      </p:cBhvr>
                                    </p:animEffect>
                                    <p:anim calcmode="lin" valueType="num">
                                      <p:cBhvr>
                                        <p:cTn id="64" dur="1000" fill="hold"/>
                                        <p:tgtEl>
                                          <p:spTgt spid="238">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3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38">
                                            <p:txEl>
                                              <p:pRg st="9" end="9"/>
                                            </p:txEl>
                                          </p:spTgt>
                                        </p:tgtEl>
                                        <p:attrNameLst>
                                          <p:attrName>style.visibility</p:attrName>
                                        </p:attrNameLst>
                                      </p:cBhvr>
                                      <p:to>
                                        <p:strVal val="visible"/>
                                      </p:to>
                                    </p:set>
                                    <p:animEffect transition="in" filter="fade">
                                      <p:cBhvr>
                                        <p:cTn id="70" dur="1000"/>
                                        <p:tgtEl>
                                          <p:spTgt spid="238">
                                            <p:txEl>
                                              <p:pRg st="9" end="9"/>
                                            </p:txEl>
                                          </p:spTgt>
                                        </p:tgtEl>
                                      </p:cBhvr>
                                    </p:animEffect>
                                    <p:anim calcmode="lin" valueType="num">
                                      <p:cBhvr>
                                        <p:cTn id="71" dur="1000" fill="hold"/>
                                        <p:tgtEl>
                                          <p:spTgt spid="238">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3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9"/>
          <p:cNvPicPr preferRelativeResize="0"/>
          <p:nvPr/>
        </p:nvPicPr>
        <p:blipFill rotWithShape="1">
          <a:blip r:embed="rId3">
            <a:alphaModFix/>
          </a:blip>
          <a:srcRect/>
          <a:stretch/>
        </p:blipFill>
        <p:spPr>
          <a:xfrm>
            <a:off x="685695" y="1695235"/>
            <a:ext cx="3496561" cy="3229716"/>
          </a:xfrm>
          <a:prstGeom prst="rect">
            <a:avLst/>
          </a:prstGeom>
          <a:noFill/>
          <a:ln>
            <a:noFill/>
          </a:ln>
        </p:spPr>
      </p:pic>
      <p:sp>
        <p:nvSpPr>
          <p:cNvPr id="251" name="Google Shape;251;p19"/>
          <p:cNvSpPr txBox="1"/>
          <p:nvPr/>
        </p:nvSpPr>
        <p:spPr>
          <a:xfrm>
            <a:off x="1594229" y="892950"/>
            <a:ext cx="4808700" cy="461624"/>
          </a:xfrm>
          <a:prstGeom prst="rect">
            <a:avLst/>
          </a:prstGeom>
          <a:noFill/>
          <a:ln>
            <a:noFill/>
          </a:ln>
        </p:spPr>
        <p:txBody>
          <a:bodyPr spcFirstLastPara="1" wrap="square" lIns="91425" tIns="45700" rIns="91425" bIns="45700" anchor="t" anchorCtr="0">
            <a:spAutoFit/>
          </a:bodyPr>
          <a:lstStyle/>
          <a:p>
            <a:r>
              <a:rPr lang="vi-VN" sz="2400" b="1" dirty="0">
                <a:solidFill>
                  <a:srgbClr val="0070C0"/>
                </a:solidFill>
              </a:rPr>
              <a:t>2. Nhận, đọc thư trong </a:t>
            </a:r>
            <a:r>
              <a:rPr lang="vi-VN" sz="2400" b="1" dirty="0" smtClean="0">
                <a:solidFill>
                  <a:srgbClr val="0070C0"/>
                </a:solidFill>
              </a:rPr>
              <a:t>Inbox</a:t>
            </a:r>
            <a:endParaRPr lang="vi-VN" sz="2400" b="1" dirty="0">
              <a:solidFill>
                <a:srgbClr val="0070C0"/>
              </a:solidFill>
            </a:endParaRPr>
          </a:p>
        </p:txBody>
      </p:sp>
      <p:sp>
        <p:nvSpPr>
          <p:cNvPr id="252" name="Google Shape;252;p19"/>
          <p:cNvSpPr txBox="1"/>
          <p:nvPr/>
        </p:nvSpPr>
        <p:spPr>
          <a:xfrm>
            <a:off x="974360" y="2155931"/>
            <a:ext cx="2608289"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vi-VN" sz="2400" b="0" i="0" u="none" strike="noStrike" cap="none">
                <a:solidFill>
                  <a:schemeClr val="dk2"/>
                </a:solidFill>
                <a:latin typeface="Arial"/>
                <a:ea typeface="Arial"/>
                <a:cs typeface="Arial"/>
                <a:sym typeface="Arial"/>
              </a:rPr>
              <a:t>Một bản tin thư điện tử gồm có: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2"/>
              </a:buClr>
              <a:buSzPts val="2400"/>
              <a:buFont typeface="Arial"/>
              <a:buChar char="•"/>
            </a:pPr>
            <a:r>
              <a:rPr lang="vi-VN" sz="2400" b="0" i="0" u="none" strike="noStrike" cap="none">
                <a:solidFill>
                  <a:schemeClr val="dk2"/>
                </a:solidFill>
                <a:latin typeface="Arial"/>
                <a:ea typeface="Arial"/>
                <a:cs typeface="Arial"/>
                <a:sym typeface="Arial"/>
              </a:rPr>
              <a:t>Thông tin địa chỉ.</a:t>
            </a:r>
            <a:endParaRPr sz="2400" b="0" i="0" u="none" strike="noStrike" cap="none">
              <a:solidFill>
                <a:schemeClr val="dk2"/>
              </a:solidFill>
              <a:latin typeface="Arial"/>
              <a:ea typeface="Arial"/>
              <a:cs typeface="Arial"/>
              <a:sym typeface="Arial"/>
            </a:endParaRPr>
          </a:p>
          <a:p>
            <a:pPr marL="342900" marR="0" lvl="0" indent="-342900" algn="l" rtl="0">
              <a:lnSpc>
                <a:spcPct val="100000"/>
              </a:lnSpc>
              <a:spcBef>
                <a:spcPts val="0"/>
              </a:spcBef>
              <a:spcAft>
                <a:spcPts val="0"/>
              </a:spcAft>
              <a:buClr>
                <a:schemeClr val="dk2"/>
              </a:buClr>
              <a:buSzPts val="2400"/>
              <a:buFont typeface="Arial"/>
              <a:buChar char="•"/>
            </a:pPr>
            <a:r>
              <a:rPr lang="vi-VN" sz="2400" b="0" i="0" u="none" strike="noStrike" cap="none">
                <a:solidFill>
                  <a:schemeClr val="dk2"/>
                </a:solidFill>
                <a:latin typeface="Arial"/>
                <a:ea typeface="Arial"/>
                <a:cs typeface="Arial"/>
                <a:sym typeface="Arial"/>
              </a:rPr>
              <a:t>Dòng chủ đề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2"/>
              </a:buClr>
              <a:buSzPts val="2400"/>
              <a:buFont typeface="Arial"/>
              <a:buChar char="•"/>
            </a:pPr>
            <a:r>
              <a:rPr lang="vi-VN" sz="2400" b="0" i="0" u="none" strike="noStrike" cap="none">
                <a:solidFill>
                  <a:schemeClr val="dk2"/>
                </a:solidFill>
                <a:latin typeface="Arial"/>
                <a:ea typeface="Arial"/>
                <a:cs typeface="Arial"/>
                <a:sym typeface="Arial"/>
              </a:rPr>
              <a:t>Nội dung</a:t>
            </a:r>
            <a:endParaRPr sz="2400" b="0" i="0" u="none" strike="noStrike" cap="none">
              <a:solidFill>
                <a:schemeClr val="dk2"/>
              </a:solidFill>
              <a:latin typeface="Arial"/>
              <a:ea typeface="Arial"/>
              <a:cs typeface="Arial"/>
              <a:sym typeface="Arial"/>
            </a:endParaRPr>
          </a:p>
          <a:p>
            <a:pPr marL="342900" marR="0" lvl="0" indent="-342900" algn="l" rtl="0">
              <a:lnSpc>
                <a:spcPct val="100000"/>
              </a:lnSpc>
              <a:spcBef>
                <a:spcPts val="0"/>
              </a:spcBef>
              <a:spcAft>
                <a:spcPts val="0"/>
              </a:spcAft>
              <a:buClr>
                <a:schemeClr val="dk2"/>
              </a:buClr>
              <a:buSzPts val="2400"/>
              <a:buFont typeface="Arial"/>
              <a:buChar char="•"/>
            </a:pPr>
            <a:r>
              <a:rPr lang="vi-VN" sz="2400" b="0" i="0" u="none" strike="noStrike" cap="none">
                <a:solidFill>
                  <a:schemeClr val="dk2"/>
                </a:solidFill>
                <a:latin typeface="Arial"/>
                <a:ea typeface="Arial"/>
                <a:cs typeface="Arial"/>
                <a:sym typeface="Arial"/>
              </a:rPr>
              <a:t>Chữ ký</a:t>
            </a:r>
            <a:endParaRPr sz="2400" b="0" i="0" u="none" strike="noStrike" cap="none">
              <a:solidFill>
                <a:schemeClr val="dk2"/>
              </a:solidFill>
              <a:latin typeface="Arial"/>
              <a:ea typeface="Arial"/>
              <a:cs typeface="Arial"/>
              <a:sym typeface="Arial"/>
            </a:endParaRPr>
          </a:p>
        </p:txBody>
      </p:sp>
      <p:pic>
        <p:nvPicPr>
          <p:cNvPr id="253" name="Google Shape;253;p19"/>
          <p:cNvPicPr preferRelativeResize="0"/>
          <p:nvPr/>
        </p:nvPicPr>
        <p:blipFill rotWithShape="1">
          <a:blip r:embed="rId4">
            <a:alphaModFix/>
          </a:blip>
          <a:srcRect/>
          <a:stretch/>
        </p:blipFill>
        <p:spPr>
          <a:xfrm>
            <a:off x="4537677" y="1524761"/>
            <a:ext cx="6202526" cy="4384549"/>
          </a:xfrm>
          <a:prstGeom prst="rect">
            <a:avLst/>
          </a:prstGeom>
          <a:solidFill>
            <a:srgbClr val="ECECEC"/>
          </a:solidFill>
          <a:ln w="190500" cap="rnd" cmpd="sng">
            <a:solidFill>
              <a:srgbClr val="FFFFFF"/>
            </a:solidFill>
            <a:prstDash val="solid"/>
            <a:round/>
            <a:headEnd type="none" w="sm" len="sm"/>
            <a:tailEnd type="none" w="sm" len="sm"/>
          </a:ln>
          <a:effectLst>
            <a:outerShdw blurRad="36195" dist="12700" dir="11400000" algn="tl" rotWithShape="0">
              <a:srgbClr val="000000">
                <a:alpha val="32549"/>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p20"/>
          <p:cNvSpPr txBox="1"/>
          <p:nvPr/>
        </p:nvSpPr>
        <p:spPr>
          <a:xfrm>
            <a:off x="2963632" y="722948"/>
            <a:ext cx="4916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vi-VN" sz="2400" b="1" i="0" u="none" strike="noStrike" cap="none" dirty="0">
                <a:solidFill>
                  <a:schemeClr val="dk2"/>
                </a:solidFill>
                <a:latin typeface="Arial"/>
                <a:ea typeface="Arial"/>
                <a:cs typeface="Arial"/>
                <a:sym typeface="Arial"/>
              </a:rPr>
              <a:t>Các bước tạo và gửi thư</a:t>
            </a:r>
            <a:endParaRPr sz="2400" b="1" i="0" u="none" strike="noStrike" cap="none" dirty="0">
              <a:solidFill>
                <a:schemeClr val="dk2"/>
              </a:solidFill>
              <a:latin typeface="Arial"/>
              <a:ea typeface="Arial"/>
              <a:cs typeface="Arial"/>
              <a:sym typeface="Arial"/>
            </a:endParaRPr>
          </a:p>
        </p:txBody>
      </p:sp>
      <p:grpSp>
        <p:nvGrpSpPr>
          <p:cNvPr id="261" name="Google Shape;261;p20"/>
          <p:cNvGrpSpPr/>
          <p:nvPr/>
        </p:nvGrpSpPr>
        <p:grpSpPr>
          <a:xfrm>
            <a:off x="1354960" y="1754820"/>
            <a:ext cx="8568211" cy="4633680"/>
            <a:chOff x="-3887949" y="-597018"/>
            <a:chExt cx="8568211" cy="4633680"/>
          </a:xfrm>
        </p:grpSpPr>
        <p:sp>
          <p:nvSpPr>
            <p:cNvPr id="262" name="Google Shape;262;p20"/>
            <p:cNvSpPr/>
            <p:nvPr/>
          </p:nvSpPr>
          <p:spPr>
            <a:xfrm>
              <a:off x="-3887949" y="-597018"/>
              <a:ext cx="4633680" cy="4633680"/>
            </a:xfrm>
            <a:prstGeom prst="blockArc">
              <a:avLst>
                <a:gd name="adj1" fmla="val 18900000"/>
                <a:gd name="adj2" fmla="val 2700000"/>
                <a:gd name="adj3" fmla="val 466"/>
              </a:avLst>
            </a:prstGeom>
            <a:noFill/>
            <a:ln w="12700" cap="flat" cmpd="sng">
              <a:solidFill>
                <a:srgbClr val="047A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0"/>
            <p:cNvSpPr/>
            <p:nvPr/>
          </p:nvSpPr>
          <p:spPr>
            <a:xfrm>
              <a:off x="372169" y="109716"/>
              <a:ext cx="4308093" cy="430092"/>
            </a:xfrm>
            <a:prstGeom prst="rect">
              <a:avLst/>
            </a:prstGeom>
            <a:gradFill>
              <a:gsLst>
                <a:gs pos="0">
                  <a:srgbClr val="6DB1E5"/>
                </a:gs>
                <a:gs pos="50000">
                  <a:srgbClr val="008FD2"/>
                </a:gs>
                <a:gs pos="100000">
                  <a:srgbClr val="0080C0"/>
                </a:gs>
              </a:gsLst>
              <a:lin ang="5400000" scaled="0"/>
            </a:gradFill>
            <a:ln>
              <a:noFill/>
            </a:ln>
            <a:effectLst>
              <a:outerShdw blurRad="88900" dist="2794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0"/>
            <p:cNvSpPr txBox="1"/>
            <p:nvPr/>
          </p:nvSpPr>
          <p:spPr>
            <a:xfrm>
              <a:off x="372169" y="109716"/>
              <a:ext cx="4308093" cy="430092"/>
            </a:xfrm>
            <a:prstGeom prst="rect">
              <a:avLst/>
            </a:prstGeom>
            <a:noFill/>
            <a:ln>
              <a:noFill/>
            </a:ln>
          </p:spPr>
          <p:txBody>
            <a:bodyPr spcFirstLastPara="1" wrap="square" lIns="341375"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vi-VN" sz="2000" b="1" i="0" u="none" strike="noStrike" cap="none">
                  <a:solidFill>
                    <a:schemeClr val="lt1"/>
                  </a:solidFill>
                  <a:latin typeface="Arial"/>
                  <a:ea typeface="Arial"/>
                  <a:cs typeface="Arial"/>
                  <a:sym typeface="Arial"/>
                </a:rPr>
                <a:t>CC</a:t>
              </a:r>
              <a:endParaRPr sz="2000" b="1" i="0" u="none" strike="noStrike" cap="none">
                <a:solidFill>
                  <a:schemeClr val="lt1"/>
                </a:solidFill>
                <a:latin typeface="Arial"/>
                <a:ea typeface="Arial"/>
                <a:cs typeface="Arial"/>
                <a:sym typeface="Arial"/>
              </a:endParaRPr>
            </a:p>
          </p:txBody>
        </p:sp>
        <p:sp>
          <p:nvSpPr>
            <p:cNvPr id="265" name="Google Shape;265;p20"/>
            <p:cNvSpPr/>
            <p:nvPr/>
          </p:nvSpPr>
          <p:spPr>
            <a:xfrm>
              <a:off x="0" y="0"/>
              <a:ext cx="537616" cy="537616"/>
            </a:xfrm>
            <a:prstGeom prst="ellipse">
              <a:avLst/>
            </a:prstGeom>
            <a:solidFill>
              <a:schemeClr val="lt2"/>
            </a:solidFill>
            <a:ln w="9525" cap="flat" cmpd="sng">
              <a:solidFill>
                <a:srgbClr val="069BDD"/>
              </a:solidFill>
              <a:prstDash val="solid"/>
              <a:round/>
              <a:headEnd type="none" w="sm" len="sm"/>
              <a:tailEnd type="none" w="sm" len="sm"/>
            </a:ln>
            <a:effectLst>
              <a:outerShdw blurRad="50800" dist="15875" dir="5400000" algn="ctr" rotWithShape="0">
                <a:srgbClr val="000000">
                  <a:alpha val="6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0"/>
            <p:cNvSpPr/>
            <p:nvPr/>
          </p:nvSpPr>
          <p:spPr>
            <a:xfrm>
              <a:off x="635035" y="859841"/>
              <a:ext cx="3999901" cy="430092"/>
            </a:xfrm>
            <a:prstGeom prst="rect">
              <a:avLst/>
            </a:prstGeom>
            <a:gradFill>
              <a:gsLst>
                <a:gs pos="0">
                  <a:srgbClr val="6DB1E5"/>
                </a:gs>
                <a:gs pos="50000">
                  <a:srgbClr val="008FD2"/>
                </a:gs>
                <a:gs pos="100000">
                  <a:srgbClr val="0080C0"/>
                </a:gs>
              </a:gsLst>
              <a:lin ang="5400000" scaled="0"/>
            </a:gradFill>
            <a:ln>
              <a:noFill/>
            </a:ln>
            <a:effectLst>
              <a:outerShdw blurRad="88900" dist="2794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0"/>
            <p:cNvSpPr txBox="1"/>
            <p:nvPr/>
          </p:nvSpPr>
          <p:spPr>
            <a:xfrm>
              <a:off x="635035" y="859841"/>
              <a:ext cx="3999901" cy="430092"/>
            </a:xfrm>
            <a:prstGeom prst="rect">
              <a:avLst/>
            </a:prstGeom>
            <a:noFill/>
            <a:ln>
              <a:noFill/>
            </a:ln>
          </p:spPr>
          <p:txBody>
            <a:bodyPr spcFirstLastPara="1" wrap="square" lIns="341375"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vi-VN" sz="2000" b="1" i="0" u="none" strike="noStrike" cap="none" dirty="0">
                  <a:solidFill>
                    <a:schemeClr val="lt1"/>
                  </a:solidFill>
                  <a:latin typeface="Arial"/>
                  <a:ea typeface="Arial"/>
                  <a:cs typeface="Arial"/>
                  <a:sym typeface="Arial"/>
                </a:rPr>
                <a:t>BCC</a:t>
              </a:r>
              <a:endParaRPr sz="2000" b="1" i="0" u="none" strike="noStrike" cap="none" dirty="0">
                <a:solidFill>
                  <a:schemeClr val="lt1"/>
                </a:solidFill>
                <a:latin typeface="Arial"/>
                <a:ea typeface="Arial"/>
                <a:cs typeface="Arial"/>
                <a:sym typeface="Arial"/>
              </a:endParaRPr>
            </a:p>
          </p:txBody>
        </p:sp>
        <p:sp>
          <p:nvSpPr>
            <p:cNvPr id="268" name="Google Shape;268;p20"/>
            <p:cNvSpPr/>
            <p:nvPr/>
          </p:nvSpPr>
          <p:spPr>
            <a:xfrm>
              <a:off x="366227" y="806080"/>
              <a:ext cx="537616" cy="537616"/>
            </a:xfrm>
            <a:prstGeom prst="ellipse">
              <a:avLst/>
            </a:prstGeom>
            <a:solidFill>
              <a:schemeClr val="lt2"/>
            </a:solidFill>
            <a:ln w="9525" cap="flat" cmpd="sng">
              <a:solidFill>
                <a:srgbClr val="069BDD"/>
              </a:solidFill>
              <a:prstDash val="solid"/>
              <a:round/>
              <a:headEnd type="none" w="sm" len="sm"/>
              <a:tailEnd type="none" w="sm" len="sm"/>
            </a:ln>
            <a:effectLst>
              <a:outerShdw blurRad="50800" dist="15875" dir="5400000" algn="ctr" rotWithShape="0">
                <a:srgbClr val="000000">
                  <a:alpha val="6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0"/>
            <p:cNvSpPr/>
            <p:nvPr/>
          </p:nvSpPr>
          <p:spPr>
            <a:xfrm>
              <a:off x="729626" y="1504775"/>
              <a:ext cx="3905311" cy="430092"/>
            </a:xfrm>
            <a:prstGeom prst="rect">
              <a:avLst/>
            </a:prstGeom>
            <a:gradFill>
              <a:gsLst>
                <a:gs pos="0">
                  <a:srgbClr val="6DB1E5"/>
                </a:gs>
                <a:gs pos="50000">
                  <a:srgbClr val="008FD2"/>
                </a:gs>
                <a:gs pos="100000">
                  <a:srgbClr val="0080C0"/>
                </a:gs>
              </a:gsLst>
              <a:lin ang="5400000" scaled="0"/>
            </a:gradFill>
            <a:ln>
              <a:noFill/>
            </a:ln>
            <a:effectLst>
              <a:outerShdw blurRad="88900" dist="2794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0"/>
            <p:cNvSpPr txBox="1"/>
            <p:nvPr/>
          </p:nvSpPr>
          <p:spPr>
            <a:xfrm>
              <a:off x="729626" y="1504775"/>
              <a:ext cx="3905311" cy="430092"/>
            </a:xfrm>
            <a:prstGeom prst="rect">
              <a:avLst/>
            </a:prstGeom>
            <a:noFill/>
            <a:ln>
              <a:noFill/>
            </a:ln>
          </p:spPr>
          <p:txBody>
            <a:bodyPr spcFirstLastPara="1" wrap="square" lIns="341375"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vi-VN" sz="2000" b="1" i="0" u="none" strike="noStrike" cap="none">
                  <a:solidFill>
                    <a:schemeClr val="lt1"/>
                  </a:solidFill>
                  <a:latin typeface="Arial"/>
                  <a:ea typeface="Arial"/>
                  <a:cs typeface="Arial"/>
                  <a:sym typeface="Arial"/>
                </a:rPr>
                <a:t>Reply/Reply all</a:t>
              </a:r>
              <a:endParaRPr sz="2000" b="1" i="0" u="none" strike="noStrike" cap="none">
                <a:solidFill>
                  <a:schemeClr val="lt1"/>
                </a:solidFill>
                <a:latin typeface="Arial"/>
                <a:ea typeface="Arial"/>
                <a:cs typeface="Arial"/>
                <a:sym typeface="Arial"/>
              </a:endParaRPr>
            </a:p>
          </p:txBody>
        </p:sp>
        <p:sp>
          <p:nvSpPr>
            <p:cNvPr id="271" name="Google Shape;271;p20"/>
            <p:cNvSpPr/>
            <p:nvPr/>
          </p:nvSpPr>
          <p:spPr>
            <a:xfrm>
              <a:off x="460817" y="1451013"/>
              <a:ext cx="537616" cy="537616"/>
            </a:xfrm>
            <a:prstGeom prst="ellipse">
              <a:avLst/>
            </a:prstGeom>
            <a:solidFill>
              <a:schemeClr val="lt2"/>
            </a:solidFill>
            <a:ln w="9525" cap="flat" cmpd="sng">
              <a:solidFill>
                <a:srgbClr val="069BDD"/>
              </a:solidFill>
              <a:prstDash val="solid"/>
              <a:round/>
              <a:headEnd type="none" w="sm" len="sm"/>
              <a:tailEnd type="none" w="sm" len="sm"/>
            </a:ln>
            <a:effectLst>
              <a:outerShdw blurRad="50800" dist="15875" dir="5400000" algn="ctr" rotWithShape="0">
                <a:srgbClr val="000000">
                  <a:alpha val="6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0"/>
            <p:cNvSpPr/>
            <p:nvPr/>
          </p:nvSpPr>
          <p:spPr>
            <a:xfrm>
              <a:off x="635035" y="2149708"/>
              <a:ext cx="3999901" cy="430092"/>
            </a:xfrm>
            <a:prstGeom prst="rect">
              <a:avLst/>
            </a:prstGeom>
            <a:gradFill>
              <a:gsLst>
                <a:gs pos="0">
                  <a:srgbClr val="6DB1E5"/>
                </a:gs>
                <a:gs pos="50000">
                  <a:srgbClr val="008FD2"/>
                </a:gs>
                <a:gs pos="100000">
                  <a:srgbClr val="0080C0"/>
                </a:gs>
              </a:gsLst>
              <a:lin ang="5400000" scaled="0"/>
            </a:gradFill>
            <a:ln>
              <a:noFill/>
            </a:ln>
            <a:effectLst>
              <a:outerShdw blurRad="88900" dist="2794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0"/>
            <p:cNvSpPr txBox="1"/>
            <p:nvPr/>
          </p:nvSpPr>
          <p:spPr>
            <a:xfrm>
              <a:off x="635035" y="2149708"/>
              <a:ext cx="3999901" cy="430092"/>
            </a:xfrm>
            <a:prstGeom prst="rect">
              <a:avLst/>
            </a:prstGeom>
            <a:noFill/>
            <a:ln>
              <a:noFill/>
            </a:ln>
          </p:spPr>
          <p:txBody>
            <a:bodyPr spcFirstLastPara="1" wrap="square" lIns="341375"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vi-VN" sz="2000" b="1" i="0" u="none" strike="noStrike" cap="none">
                  <a:solidFill>
                    <a:schemeClr val="lt1"/>
                  </a:solidFill>
                  <a:latin typeface="Arial"/>
                  <a:ea typeface="Arial"/>
                  <a:cs typeface="Arial"/>
                  <a:sym typeface="Arial"/>
                </a:rPr>
                <a:t>Forward</a:t>
              </a:r>
              <a:endParaRPr sz="2000" b="1" i="0" u="none" strike="noStrike" cap="none">
                <a:solidFill>
                  <a:schemeClr val="lt1"/>
                </a:solidFill>
                <a:latin typeface="Arial"/>
                <a:ea typeface="Arial"/>
                <a:cs typeface="Arial"/>
                <a:sym typeface="Arial"/>
              </a:endParaRPr>
            </a:p>
          </p:txBody>
        </p:sp>
        <p:sp>
          <p:nvSpPr>
            <p:cNvPr id="274" name="Google Shape;274;p20"/>
            <p:cNvSpPr/>
            <p:nvPr/>
          </p:nvSpPr>
          <p:spPr>
            <a:xfrm>
              <a:off x="366227" y="2095946"/>
              <a:ext cx="537616" cy="537616"/>
            </a:xfrm>
            <a:prstGeom prst="ellipse">
              <a:avLst/>
            </a:prstGeom>
            <a:solidFill>
              <a:schemeClr val="lt2"/>
            </a:solidFill>
            <a:ln w="9525" cap="flat" cmpd="sng">
              <a:solidFill>
                <a:srgbClr val="069BDD"/>
              </a:solidFill>
              <a:prstDash val="solid"/>
              <a:round/>
              <a:headEnd type="none" w="sm" len="sm"/>
              <a:tailEnd type="none" w="sm" len="sm"/>
            </a:ln>
            <a:effectLst>
              <a:outerShdw blurRad="50800" dist="15875" dir="5400000" algn="ctr" rotWithShape="0">
                <a:srgbClr val="000000">
                  <a:alpha val="6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0"/>
            <p:cNvSpPr/>
            <p:nvPr/>
          </p:nvSpPr>
          <p:spPr>
            <a:xfrm>
              <a:off x="326843" y="2794641"/>
              <a:ext cx="4308093" cy="430092"/>
            </a:xfrm>
            <a:prstGeom prst="rect">
              <a:avLst/>
            </a:prstGeom>
            <a:gradFill>
              <a:gsLst>
                <a:gs pos="0">
                  <a:srgbClr val="6DB1E5"/>
                </a:gs>
                <a:gs pos="50000">
                  <a:srgbClr val="008FD2"/>
                </a:gs>
                <a:gs pos="100000">
                  <a:srgbClr val="0080C0"/>
                </a:gs>
              </a:gsLst>
              <a:lin ang="5400000" scaled="0"/>
            </a:gradFill>
            <a:ln>
              <a:noFill/>
            </a:ln>
            <a:effectLst>
              <a:outerShdw blurRad="88900" dist="2794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0"/>
            <p:cNvSpPr txBox="1"/>
            <p:nvPr/>
          </p:nvSpPr>
          <p:spPr>
            <a:xfrm>
              <a:off x="326843" y="2794641"/>
              <a:ext cx="4308093" cy="430092"/>
            </a:xfrm>
            <a:prstGeom prst="rect">
              <a:avLst/>
            </a:prstGeom>
            <a:noFill/>
            <a:ln>
              <a:noFill/>
            </a:ln>
          </p:spPr>
          <p:txBody>
            <a:bodyPr spcFirstLastPara="1" wrap="square" lIns="341375"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vi-VN" sz="2000" b="1" i="0" u="none" strike="noStrike" cap="none">
                  <a:solidFill>
                    <a:schemeClr val="lt1"/>
                  </a:solidFill>
                  <a:latin typeface="Arial"/>
                  <a:ea typeface="Arial"/>
                  <a:cs typeface="Arial"/>
                  <a:sym typeface="Arial"/>
                </a:rPr>
                <a:t>Attachments</a:t>
              </a:r>
              <a:endParaRPr sz="2000" b="1" i="0" u="none" strike="noStrike" cap="none">
                <a:solidFill>
                  <a:schemeClr val="lt1"/>
                </a:solidFill>
                <a:latin typeface="Arial"/>
                <a:ea typeface="Arial"/>
                <a:cs typeface="Arial"/>
                <a:sym typeface="Arial"/>
              </a:endParaRPr>
            </a:p>
          </p:txBody>
        </p:sp>
        <p:sp>
          <p:nvSpPr>
            <p:cNvPr id="277" name="Google Shape;277;p20"/>
            <p:cNvSpPr/>
            <p:nvPr/>
          </p:nvSpPr>
          <p:spPr>
            <a:xfrm>
              <a:off x="58035" y="2740879"/>
              <a:ext cx="537616" cy="537616"/>
            </a:xfrm>
            <a:prstGeom prst="ellipse">
              <a:avLst/>
            </a:prstGeom>
            <a:solidFill>
              <a:schemeClr val="lt2"/>
            </a:solidFill>
            <a:ln w="9525" cap="flat" cmpd="sng">
              <a:solidFill>
                <a:srgbClr val="069BDD"/>
              </a:solidFill>
              <a:prstDash val="solid"/>
              <a:round/>
              <a:headEnd type="none" w="sm" len="sm"/>
              <a:tailEnd type="none" w="sm" len="sm"/>
            </a:ln>
            <a:effectLst>
              <a:outerShdw blurRad="50800" dist="15875" dir="5400000" algn="ctr" rotWithShape="0">
                <a:srgbClr val="000000">
                  <a:alpha val="6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78" name="Google Shape;278;p20"/>
          <p:cNvPicPr preferRelativeResize="0"/>
          <p:nvPr/>
        </p:nvPicPr>
        <p:blipFill rotWithShape="1">
          <a:blip r:embed="rId3">
            <a:alphaModFix/>
          </a:blip>
          <a:srcRect/>
          <a:stretch/>
        </p:blipFill>
        <p:spPr>
          <a:xfrm>
            <a:off x="3217722" y="3039461"/>
            <a:ext cx="1906296" cy="20643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barn(inVertical)">
                                      <p:cBhvr>
                                        <p:cTn id="7"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p:nvPr/>
        </p:nvSpPr>
        <p:spPr>
          <a:xfrm>
            <a:off x="1606822" y="917240"/>
            <a:ext cx="9784733" cy="777996"/>
          </a:xfrm>
          <a:prstGeom prst="rect">
            <a:avLst/>
          </a:prstGeom>
          <a:noFill/>
          <a:ln>
            <a:noFill/>
          </a:ln>
        </p:spPr>
        <p:txBody>
          <a:bodyPr spcFirstLastPara="1" wrap="square" lIns="91425" tIns="45700" rIns="91425" bIns="45700" anchor="t" anchorCtr="0">
            <a:normAutofit/>
          </a:bodyPr>
          <a:lstStyle/>
          <a:p>
            <a:pPr marL="182880" marR="0" lvl="0" indent="-182880" algn="ctr" rtl="0">
              <a:lnSpc>
                <a:spcPct val="90000"/>
              </a:lnSpc>
              <a:spcBef>
                <a:spcPts val="0"/>
              </a:spcBef>
              <a:spcAft>
                <a:spcPts val="0"/>
              </a:spcAft>
              <a:buClr>
                <a:schemeClr val="lt1"/>
              </a:buClr>
              <a:buSzPts val="3200"/>
              <a:buFont typeface="Noto Sans"/>
              <a:buChar char="▪"/>
            </a:pPr>
            <a:r>
              <a:rPr lang="vi-VN" sz="3200" b="0" i="0" u="none" strike="noStrike" cap="none">
                <a:solidFill>
                  <a:schemeClr val="dk2"/>
                </a:solidFill>
                <a:latin typeface="Arial"/>
                <a:ea typeface="Arial"/>
                <a:cs typeface="Arial"/>
                <a:sym typeface="Arial"/>
              </a:rPr>
              <a:t>Thư điện tử (Email: Electronic Mail)</a:t>
            </a:r>
            <a:endParaRPr sz="2200" b="0" i="0" u="none" strike="noStrike" cap="none">
              <a:solidFill>
                <a:schemeClr val="dk2"/>
              </a:solidFill>
              <a:latin typeface="Arial"/>
              <a:ea typeface="Arial"/>
              <a:cs typeface="Arial"/>
              <a:sym typeface="Arial"/>
            </a:endParaRPr>
          </a:p>
        </p:txBody>
      </p:sp>
      <p:pic>
        <p:nvPicPr>
          <p:cNvPr id="286" name="Google Shape;286;p21"/>
          <p:cNvPicPr preferRelativeResize="0"/>
          <p:nvPr/>
        </p:nvPicPr>
        <p:blipFill rotWithShape="1">
          <a:blip r:embed="rId3">
            <a:alphaModFix/>
          </a:blip>
          <a:srcRect/>
          <a:stretch/>
        </p:blipFill>
        <p:spPr>
          <a:xfrm>
            <a:off x="3016318" y="2147455"/>
            <a:ext cx="6726950" cy="4484632"/>
          </a:xfrm>
          <a:prstGeom prst="rect">
            <a:avLst/>
          </a:prstGeom>
          <a:noFill/>
          <a:ln>
            <a:noFill/>
          </a:ln>
        </p:spPr>
      </p:pic>
      <p:sp>
        <p:nvSpPr>
          <p:cNvPr id="287" name="Google Shape;287;p21"/>
          <p:cNvSpPr txBox="1"/>
          <p:nvPr/>
        </p:nvSpPr>
        <p:spPr>
          <a:xfrm>
            <a:off x="1892300" y="1459680"/>
            <a:ext cx="81661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vi-VN" sz="2400" b="0" i="0" u="none" strike="noStrike" cap="none" dirty="0">
                <a:solidFill>
                  <a:schemeClr val="dk2"/>
                </a:solidFill>
                <a:latin typeface="Arial"/>
                <a:ea typeface="Arial"/>
                <a:cs typeface="Arial"/>
                <a:sym typeface="Arial"/>
              </a:rPr>
              <a:t>Bảo mật thông tin tài khoản điện tử</a:t>
            </a:r>
            <a:endParaRPr sz="2400" b="0" i="0" u="none" strike="noStrike" cap="none" dirty="0">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1000"/>
                                        <p:tgtEl>
                                          <p:spTgt spid="287"/>
                                        </p:tgtEl>
                                      </p:cBhvr>
                                    </p:animEffect>
                                    <p:anim calcmode="lin" valueType="num">
                                      <p:cBhvr>
                                        <p:cTn id="8" dur="1000" fill="hold"/>
                                        <p:tgtEl>
                                          <p:spTgt spid="287"/>
                                        </p:tgtEl>
                                        <p:attrNameLst>
                                          <p:attrName>ppt_x</p:attrName>
                                        </p:attrNameLst>
                                      </p:cBhvr>
                                      <p:tavLst>
                                        <p:tav tm="0">
                                          <p:val>
                                            <p:strVal val="#ppt_x"/>
                                          </p:val>
                                        </p:tav>
                                        <p:tav tm="100000">
                                          <p:val>
                                            <p:strVal val="#ppt_x"/>
                                          </p:val>
                                        </p:tav>
                                      </p:tavLst>
                                    </p:anim>
                                    <p:anim calcmode="lin" valueType="num">
                                      <p:cBhvr>
                                        <p:cTn id="9" dur="1000" fill="hold"/>
                                        <p:tgtEl>
                                          <p:spTgt spid="2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86"/>
                                        </p:tgtEl>
                                        <p:attrNameLst>
                                          <p:attrName>style.visibility</p:attrName>
                                        </p:attrNameLst>
                                      </p:cBhvr>
                                      <p:to>
                                        <p:strVal val="visible"/>
                                      </p:to>
                                    </p:set>
                                    <p:animEffect transition="in" filter="barn(inVertical)">
                                      <p:cBhvr>
                                        <p:cTn id="14"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UỘC SỐNG TRỰC TUYẾN&amp;quot;&quot;/&gt;&lt;property id=&quot;20307&quot; value=&quot;256&quot;/&gt;&lt;/object&gt;&lt;object type=&quot;3&quot; unique_id=&quot;10005&quot;&gt;&lt;property id=&quot;20148&quot; value=&quot;5&quot;/&gt;&lt;property id=&quot;20300&quot; value=&quot;Slide 2 - &amp;quot;CHỦ ĐỀ A. &amp;#x0D;&amp;#x0A;INTERNET VÀ TRUYỀN THÔNG SỐ&amp;quot;&quot;/&gt;&lt;property id=&quot;20307&quot; value=&quot;257&quot;/&gt;&lt;/object&gt;&lt;object type=&quot;3&quot; unique_id=&quot;10018&quot;&gt;&lt;property id=&quot;20148&quot; value=&quot;5&quot;/&gt;&lt;property id=&quot;20300&quot; value=&quot;Slide 3 - &amp;quot;BÀI 2.&amp;#x0D;&amp;#x0A;TỚ LIÊN LẠC ĐƯỢC VỚI MỌI NGƯỜI Ở KHẮP MỌI NƠI TRÊN THẾ GIỚI&amp;quot;&quot;/&gt;&lt;property id=&quot;20307&quot; value=&quot;270&quot;/&gt;&lt;/object&gt;&lt;object type=&quot;3&quot; unique_id=&quot;10019&quot;&gt;&lt;property id=&quot;20148&quot; value=&quot;5&quot;/&gt;&lt;property id=&quot;20300&quot; value=&quot;Slide 4 - &amp;quot;Ôn bài cũ&amp;quot;&quot;/&gt;&lt;property id=&quot;20307&quot; value=&quot;271&quot;/&gt;&lt;/object&gt;&lt;object type=&quot;3&quot; unique_id=&quot;10020&quot;&gt;&lt;property id=&quot;20148&quot; value=&quot;5&quot;/&gt;&lt;property id=&quot;20300&quot; value=&quot;Slide 5 - &amp;quot;Muốn gửi một bức thư chúng ta cần quan tâm đến thông tin gì?&amp;quot;&quot;/&gt;&lt;property id=&quot;20307&quot; value=&quot;272&quot;/&gt;&lt;/object&gt;&lt;object type=&quot;3&quot; unique_id=&quot;10021&quot;&gt;&lt;property id=&quot;20148&quot; value=&quot;5&quot;/&gt;&lt;property id=&quot;20300&quot; value=&quot;Slide 6&quot;/&gt;&lt;property id=&quot;20307&quot; value=&quot;273&quot;/&gt;&lt;/object&gt;&lt;object type=&quot;3&quot; unique_id=&quot;10022&quot;&gt;&lt;property id=&quot;20148&quot; value=&quot;5&quot;/&gt;&lt;property id=&quot;20300&quot; value=&quot;Slide 7&quot;/&gt;&lt;property id=&quot;20307&quot; value=&quot;274&quot;/&gt;&lt;/object&gt;&lt;object type=&quot;3&quot; unique_id=&quot;10023&quot;&gt;&lt;property id=&quot;20148&quot; value=&quot;5&quot;/&gt;&lt;property id=&quot;20300&quot; value=&quot;Slide 8&quot;/&gt;&lt;property id=&quot;20307&quot; value=&quot;275&quot;/&gt;&lt;/object&gt;&lt;object type=&quot;3&quot; unique_id=&quot;10024&quot;&gt;&lt;property id=&quot;20148&quot; value=&quot;5&quot;/&gt;&lt;property id=&quot;20300&quot; value=&quot;Slide 9&quot;/&gt;&lt;property id=&quot;20307&quot; value=&quot;276&quot;/&gt;&lt;/object&gt;&lt;object type=&quot;3&quot; unique_id=&quot;10025&quot;&gt;&lt;property id=&quot;20148&quot; value=&quot;5&quot;/&gt;&lt;property id=&quot;20300&quot; value=&quot;Slide 10&quot;/&gt;&lt;property id=&quot;20307&quot; value=&quot;277&quot;/&gt;&lt;/object&gt;&lt;object type=&quot;3&quot; unique_id=&quot;10026&quot;&gt;&lt;property id=&quot;20148&quot; value=&quot;5&quot;/&gt;&lt;property id=&quot;20300&quot; value=&quot;Slide 11&quot;/&gt;&lt;property id=&quot;20307&quot; value=&quot;286&quot;/&gt;&lt;/object&gt;&lt;object type=&quot;3&quot; unique_id=&quot;10027&quot;&gt;&lt;property id=&quot;20148&quot; value=&quot;5&quot;/&gt;&lt;property id=&quot;20300&quot; value=&quot;Slide 12 - &amp;quot;BÀI 2.&amp;#x0D;&amp;#x0A;TỚ LIÊN LẠC ĐƯỢC VỚI MỌI NGƯỜI Ở KHẮP MỌI NƠI TRÊN THẾ GIỚI&amp;quot;&quot;/&gt;&lt;property id=&quot;20307&quot; value=&quot;288&quot;/&gt;&lt;/object&gt;&lt;object type=&quot;3&quot; unique_id=&quot;10028&quot;&gt;&lt;property id=&quot;20148&quot; value=&quot;5&quot;/&gt;&lt;property id=&quot;20300&quot; value=&quot;Slide 13 - &amp;quot;Ôn bài cũ&amp;quot;&quot;/&gt;&lt;property id=&quot;20307&quot; value=&quot;289&quot;/&gt;&lt;/object&gt;&lt;object type=&quot;3&quot; unique_id=&quot;10029&quot;&gt;&lt;property id=&quot;20148&quot; value=&quot;5&quot;/&gt;&lt;property id=&quot;20300&quot; value=&quot;Slide 14&quot;/&gt;&lt;property id=&quot;20307&quot; value=&quot;291&quot;/&gt;&lt;/object&gt;&lt;object type=&quot;3&quot; unique_id=&quot;10030&quot;&gt;&lt;property id=&quot;20148&quot; value=&quot;5&quot;/&gt;&lt;property id=&quot;20300&quot; value=&quot;Slide 15&quot;/&gt;&lt;property id=&quot;20307&quot; value=&quot;292&quot;/&gt;&lt;/object&gt;&lt;object type=&quot;3&quot; unique_id=&quot;10031&quot;&gt;&lt;property id=&quot;20148&quot; value=&quot;5&quot;/&gt;&lt;property id=&quot;20300&quot; value=&quot;Slide 16&quot;/&gt;&lt;property id=&quot;20307&quot; value=&quot;293&quot;/&gt;&lt;/object&gt;&lt;object type=&quot;3&quot; unique_id=&quot;10032&quot;&gt;&lt;property id=&quot;20148&quot; value=&quot;5&quot;/&gt;&lt;property id=&quot;20300&quot; value=&quot;Slide 17&quot;/&gt;&lt;property id=&quot;20307&quot; value=&quot;294&quot;/&gt;&lt;/object&gt;&lt;object type=&quot;3&quot; unique_id=&quot;10033&quot;&gt;&lt;property id=&quot;20148&quot; value=&quot;5&quot;/&gt;&lt;property id=&quot;20300&quot; value=&quot;Slide 18&quot;/&gt;&lt;property id=&quot;20307&quot; value=&quot;295&quot;/&gt;&lt;/object&gt;&lt;object type=&quot;3&quot; unique_id=&quot;10034&quot;&gt;&lt;property id=&quot;20148&quot; value=&quot;5&quot;/&gt;&lt;property id=&quot;20300&quot; value=&quot;Slide 19&quot;/&gt;&lt;property id=&quot;20307&quot; value=&quot;296&quot;/&gt;&lt;/object&gt;&lt;object type=&quot;3&quot; unique_id=&quot;10035&quot;&gt;&lt;property id=&quot;20148&quot; value=&quot;5&quot;/&gt;&lt;property id=&quot;20300&quot; value=&quot;Slide 20&quot;/&gt;&lt;property id=&quot;20307&quot; value=&quot;297&quot;/&gt;&lt;/object&gt;&lt;object type=&quot;3&quot; unique_id=&quot;10036&quot;&gt;&lt;property id=&quot;20148&quot; value=&quot;5&quot;/&gt;&lt;property id=&quot;20300&quot; value=&quot;Slide 21 - &amp;quot;KẾT THÚC&amp;quot;&quot;/&gt;&lt;property id=&quot;20307&quot; value=&quot;285&quot;/&gt;&lt;/object&gt;&lt;/object&gt;&lt;/object&gt;&lt;/database&gt;"/>
  <p:tag name="SECTOMILLISECCONVERTED" val="1"/>
</p:tagLst>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830</Words>
  <Application>Microsoft Office PowerPoint</Application>
  <PresentationFormat>Custom</PresentationFormat>
  <Paragraphs>104</Paragraphs>
  <Slides>21</Slides>
  <Notes>13</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Banded</vt:lpstr>
      <vt:lpstr>Banded</vt:lpstr>
      <vt:lpstr>CUỘC SỐNG TRỰC TUYẾN</vt:lpstr>
      <vt:lpstr>CHỦ ĐỀ A.  INTERNET VÀ TRUYỀN THÔNG SỐ</vt:lpstr>
      <vt:lpstr>BÀI 2. TỚ LIÊN LẠC ĐƯỢC VỚI MỌI NGƯỜI Ở KHẮP MỌI NƠI TRÊN THẾ GIỚI</vt:lpstr>
      <vt:lpstr>Ôn bài cũ</vt:lpstr>
      <vt:lpstr>Muốn gửi một bức thư chúng ta cần quan tâm đến thông tin gì?</vt:lpstr>
      <vt:lpstr>PowerPoint Presentation</vt:lpstr>
      <vt:lpstr>PowerPoint Presentation</vt:lpstr>
      <vt:lpstr>PowerPoint Presentation</vt:lpstr>
      <vt:lpstr>PowerPoint Presentation</vt:lpstr>
      <vt:lpstr>PowerPoint Presentation</vt:lpstr>
      <vt:lpstr>PowerPoint Presentation</vt:lpstr>
      <vt:lpstr>BÀI 2. TỚ LIÊN LẠC ĐƯỢC VỚI MỌI NGƯỜI Ở KHẮP MỌI NƠI TRÊN THẾ GIỚI</vt:lpstr>
      <vt:lpstr>Ôn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THÚC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CUỘC SỐNG TRỰC TUYẾN</dc:title>
  <dc:creator>Nguyen Thanh Trung</dc:creator>
  <cp:lastModifiedBy>MTC</cp:lastModifiedBy>
  <cp:revision>8</cp:revision>
  <dcterms:created xsi:type="dcterms:W3CDTF">2014-06-09T03:12:12Z</dcterms:created>
  <dcterms:modified xsi:type="dcterms:W3CDTF">2022-10-28T09:47:55Z</dcterms:modified>
</cp:coreProperties>
</file>