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3">
  <p:sldMasterIdLst>
    <p:sldMasterId id="2147483648" r:id="rId1"/>
  </p:sldMasterIdLst>
  <p:notesMasterIdLst>
    <p:notesMasterId r:id="rId22"/>
  </p:notesMasterIdLst>
  <p:sldIdLst>
    <p:sldId id="369" r:id="rId2"/>
    <p:sldId id="257" r:id="rId3"/>
    <p:sldId id="285" r:id="rId4"/>
    <p:sldId id="256" r:id="rId5"/>
    <p:sldId id="284" r:id="rId6"/>
    <p:sldId id="289" r:id="rId7"/>
    <p:sldId id="347" r:id="rId8"/>
    <p:sldId id="293" r:id="rId9"/>
    <p:sldId id="358" r:id="rId10"/>
    <p:sldId id="343" r:id="rId11"/>
    <p:sldId id="299" r:id="rId12"/>
    <p:sldId id="359" r:id="rId13"/>
    <p:sldId id="362" r:id="rId14"/>
    <p:sldId id="296" r:id="rId15"/>
    <p:sldId id="322" r:id="rId16"/>
    <p:sldId id="366" r:id="rId17"/>
    <p:sldId id="330" r:id="rId18"/>
    <p:sldId id="367" r:id="rId19"/>
    <p:sldId id="368" r:id="rId20"/>
    <p:sldId id="283" r:id="rId21"/>
  </p:sldIdLst>
  <p:sldSz cx="18288000" cy="10287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宋体" panose="02010600030101010101" pitchFamily="2" charset="-122"/>
      <p:regular r:id="rId27"/>
    </p:embeddedFont>
  </p:embeddedFontLst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55281E1-522B-4D97-AF00-E2DA4D65B6B1}">
          <p14:sldIdLst>
            <p14:sldId id="369"/>
            <p14:sldId id="257"/>
            <p14:sldId id="285"/>
            <p14:sldId id="256"/>
            <p14:sldId id="284"/>
            <p14:sldId id="289"/>
            <p14:sldId id="347"/>
            <p14:sldId id="293"/>
            <p14:sldId id="358"/>
            <p14:sldId id="343"/>
            <p14:sldId id="299"/>
            <p14:sldId id="359"/>
            <p14:sldId id="362"/>
            <p14:sldId id="296"/>
            <p14:sldId id="322"/>
            <p14:sldId id="366"/>
            <p14:sldId id="330"/>
            <p14:sldId id="367"/>
            <p14:sldId id="368"/>
            <p14:sldId id="283"/>
          </p14:sldIdLst>
        </p14:section>
        <p14:section name="Untitled Section" id="{89BF1163-5CF7-42C5-AC10-D6A6AEA736F6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5050"/>
    <a:srgbClr val="FF9966"/>
    <a:srgbClr val="D9DDC3"/>
    <a:srgbClr val="F8DC6E"/>
    <a:srgbClr val="F8C2D9"/>
    <a:srgbClr val="FFFF66"/>
    <a:srgbClr val="FFFF99"/>
    <a:srgbClr val="CCFF99"/>
    <a:srgbClr val="FAC8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22" autoAdjust="0"/>
  </p:normalViewPr>
  <p:slideViewPr>
    <p:cSldViewPr>
      <p:cViewPr>
        <p:scale>
          <a:sx n="51" d="100"/>
          <a:sy n="51" d="100"/>
        </p:scale>
        <p:origin x="-270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CB8E1-AB03-4AD6-88DA-9887F546E4C6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946E5-C428-4D0F-AD8E-82AA63A3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68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7f6d2a422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7f6d2a4227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27f6d2a4227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.png"/><Relationship Id="rId3" Type="http://schemas.openxmlformats.org/officeDocument/2006/relationships/image" Target="../media/image1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5" Type="http://schemas.openxmlformats.org/officeDocument/2006/relationships/image" Target="../media/image6.png"/><Relationship Id="rId4" Type="http://schemas.openxmlformats.org/officeDocument/2006/relationships/image" Target="../media/image2.png"/><Relationship Id="rId1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12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49" Type="http://schemas.openxmlformats.org/officeDocument/2006/relationships/image" Target="../media/image18.png"/><Relationship Id="rId10" Type="http://schemas.openxmlformats.org/officeDocument/2006/relationships/image" Target="../media/image34.svg"/><Relationship Id="rId48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png"/><Relationship Id="rId3" Type="http://schemas.openxmlformats.org/officeDocument/2006/relationships/image" Target="../media/image27.png"/><Relationship Id="rId12" Type="http://schemas.openxmlformats.org/officeDocument/2006/relationships/image" Target="../media/image3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10" Type="http://schemas.openxmlformats.org/officeDocument/2006/relationships/image" Target="../media/image3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34.png"/><Relationship Id="rId3" Type="http://schemas.openxmlformats.org/officeDocument/2006/relationships/image" Target="../media/image27.png"/><Relationship Id="rId12" Type="http://schemas.openxmlformats.org/officeDocument/2006/relationships/image" Target="../media/image3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8.png"/><Relationship Id="rId10" Type="http://schemas.openxmlformats.org/officeDocument/2006/relationships/image" Target="../media/image34.svg"/><Relationship Id="rId14" Type="http://schemas.microsoft.com/office/2007/relationships/hdphoto" Target="../media/hdphoto9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12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49" Type="http://schemas.openxmlformats.org/officeDocument/2006/relationships/image" Target="../media/image18.png"/><Relationship Id="rId10" Type="http://schemas.openxmlformats.org/officeDocument/2006/relationships/image" Target="../media/image34.svg"/><Relationship Id="rId48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microsoft.com/office/2007/relationships/hdphoto" Target="../media/hdphoto11.wdp"/><Relationship Id="rId3" Type="http://schemas.openxmlformats.org/officeDocument/2006/relationships/image" Target="../media/image18.png"/><Relationship Id="rId12" Type="http://schemas.openxmlformats.org/officeDocument/2006/relationships/image" Target="../media/image3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1" Type="http://schemas.microsoft.com/office/2007/relationships/hdphoto" Target="../media/hdphoto10.wdp"/><Relationship Id="rId10" Type="http://schemas.openxmlformats.org/officeDocument/2006/relationships/image" Target="../media/image35.pn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12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49" Type="http://schemas.openxmlformats.org/officeDocument/2006/relationships/image" Target="../media/image18.png"/><Relationship Id="rId10" Type="http://schemas.openxmlformats.org/officeDocument/2006/relationships/image" Target="../media/image34.svg"/><Relationship Id="rId48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12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8.png"/><Relationship Id="rId6" Type="http://schemas.openxmlformats.org/officeDocument/2006/relationships/image" Target="../media/image30.svg"/><Relationship Id="rId5" Type="http://schemas.openxmlformats.org/officeDocument/2006/relationships/image" Target="../media/image27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12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49" Type="http://schemas.openxmlformats.org/officeDocument/2006/relationships/image" Target="../media/image18.png"/><Relationship Id="rId10" Type="http://schemas.openxmlformats.org/officeDocument/2006/relationships/image" Target="../media/image34.svg"/><Relationship Id="rId48" Type="http://schemas.openxmlformats.org/officeDocument/2006/relationships/image" Target="NUL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12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8.png"/><Relationship Id="rId6" Type="http://schemas.openxmlformats.org/officeDocument/2006/relationships/image" Target="../media/image30.svg"/><Relationship Id="rId5" Type="http://schemas.openxmlformats.org/officeDocument/2006/relationships/image" Target="../media/image27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12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10" Type="http://schemas.openxmlformats.org/officeDocument/2006/relationships/image" Target="../media/image3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18.svg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6" Type="http://schemas.microsoft.com/office/2007/relationships/hdphoto" Target="../media/hdphoto2.wdp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5" Type="http://schemas.openxmlformats.org/officeDocument/2006/relationships/image" Target="../media/image6.png"/><Relationship Id="rId4" Type="http://schemas.openxmlformats.org/officeDocument/2006/relationships/image" Target="../media/image2.png"/><Relationship Id="rId1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12" Type="http://schemas.openxmlformats.org/officeDocument/2006/relationships/image" Target="../media/image2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9.png"/><Relationship Id="rId5" Type="http://schemas.openxmlformats.org/officeDocument/2006/relationships/image" Target="../media/image7.png"/><Relationship Id="rId15" Type="http://schemas.microsoft.com/office/2007/relationships/hdphoto" Target="../media/hdphoto2.wdp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svg"/><Relationship Id="rId3" Type="http://schemas.openxmlformats.org/officeDocument/2006/relationships/image" Target="../media/image9.png"/><Relationship Id="rId17" Type="http://schemas.microsoft.com/office/2007/relationships/hdphoto" Target="../media/hdphoto3.wdp"/><Relationship Id="rId2" Type="http://schemas.openxmlformats.org/officeDocument/2006/relationships/image" Target="../media/image8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5" Type="http://schemas.openxmlformats.org/officeDocument/2006/relationships/image" Target="../media/image11.png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3" Type="http://schemas.openxmlformats.org/officeDocument/2006/relationships/image" Target="../media/image13.png"/><Relationship Id="rId12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1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51" Type="http://schemas.openxmlformats.org/officeDocument/2006/relationships/image" Target="../media/image20.png"/><Relationship Id="rId3" Type="http://schemas.openxmlformats.org/officeDocument/2006/relationships/image" Target="../media/image17.png"/><Relationship Id="rId50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9" Type="http://schemas.openxmlformats.org/officeDocument/2006/relationships/image" Target="../media/image18.png"/><Relationship Id="rId52" Type="http://schemas.microsoft.com/office/2007/relationships/hdphoto" Target="../media/hdphoto4.wdp"/><Relationship Id="rId48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1.png"/><Relationship Id="rId7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microsoft.com/office/2007/relationships/hdphoto" Target="../media/hdphoto5.wdp"/><Relationship Id="rId10" Type="http://schemas.microsoft.com/office/2007/relationships/hdphoto" Target="../media/hdphoto4.wdp"/><Relationship Id="rId4" Type="http://schemas.openxmlformats.org/officeDocument/2006/relationships/image" Target="../media/image22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24.png"/><Relationship Id="rId12" Type="http://schemas.microsoft.com/office/2007/relationships/hdphoto" Target="../media/hdphoto8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1" Type="http://schemas.openxmlformats.org/officeDocument/2006/relationships/image" Target="../media/image26.png"/><Relationship Id="rId10" Type="http://schemas.microsoft.com/office/2007/relationships/hdphoto" Target="../media/hdphoto7.wdp"/><Relationship Id="rId9" Type="http://schemas.openxmlformats.org/officeDocument/2006/relationships/image" Target="../media/image25.png"/><Relationship Id="rId1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28.png"/><Relationship Id="rId3" Type="http://schemas.openxmlformats.org/officeDocument/2006/relationships/image" Target="../media/image27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3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489664" y="1253171"/>
            <a:ext cx="13393702" cy="777652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833489">
            <a:off x="199198" y="1236829"/>
            <a:ext cx="1965132" cy="18988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2"/>
          <a:srcRect l="1889" t="-4495" r="-1889" b="17402"/>
          <a:stretch/>
        </p:blipFill>
        <p:spPr>
          <a:xfrm>
            <a:off x="1316969" y="7579187"/>
            <a:ext cx="2345390" cy="23037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83366" y="963535"/>
            <a:ext cx="2231290" cy="19422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73200" y="8092115"/>
            <a:ext cx="2358303" cy="2026971"/>
          </a:xfrm>
          <a:prstGeom prst="rect">
            <a:avLst/>
          </a:prstGeom>
        </p:spPr>
      </p:pic>
      <p:sp>
        <p:nvSpPr>
          <p:cNvPr id="83" name="Google Shape;83;g27f6d2a4227_0_0"/>
          <p:cNvSpPr txBox="1">
            <a:spLocks noGrp="1"/>
          </p:cNvSpPr>
          <p:nvPr>
            <p:ph type="ctrTitle"/>
          </p:nvPr>
        </p:nvSpPr>
        <p:spPr>
          <a:xfrm>
            <a:off x="548638" y="3249546"/>
            <a:ext cx="17207550" cy="2609100"/>
          </a:xfrm>
          <a:prstGeom prst="rect">
            <a:avLst/>
          </a:prstGeom>
        </p:spPr>
        <p:txBody>
          <a:bodyPr spcFirstLastPara="1" wrap="square" lIns="137138" tIns="68550" rIns="137138" bIns="6855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sz="11500" b="1" dirty="0">
                <a:solidFill>
                  <a:srgbClr val="FF0000"/>
                </a:solidFill>
              </a:rPr>
              <a:t>TIN HỌC </a:t>
            </a:r>
            <a:r>
              <a:rPr lang="en-US" sz="11500" b="1" dirty="0" smtClean="0">
                <a:solidFill>
                  <a:srgbClr val="FF0000"/>
                </a:solidFill>
              </a:rPr>
              <a:t>4 </a:t>
            </a:r>
            <a:r>
              <a:rPr lang="en-US" sz="11500" b="1" dirty="0">
                <a:solidFill>
                  <a:srgbClr val="FF0000"/>
                </a:solidFill>
              </a:rPr>
              <a:t>– TUẦN </a:t>
            </a:r>
            <a:r>
              <a:rPr lang="en-US" sz="11500" b="1" dirty="0" smtClean="0">
                <a:solidFill>
                  <a:srgbClr val="FF0000"/>
                </a:solidFill>
              </a:rPr>
              <a:t>13</a:t>
            </a:r>
            <a:endParaRPr sz="11500" dirty="0"/>
          </a:p>
        </p:txBody>
      </p:sp>
      <p:sp>
        <p:nvSpPr>
          <p:cNvPr id="84" name="Google Shape;84;g27f6d2a4227_0_0"/>
          <p:cNvSpPr txBox="1">
            <a:spLocks noGrp="1"/>
          </p:cNvSpPr>
          <p:nvPr>
            <p:ph type="subTitle" idx="1"/>
          </p:nvPr>
        </p:nvSpPr>
        <p:spPr>
          <a:xfrm>
            <a:off x="2286000" y="5994375"/>
            <a:ext cx="13716000" cy="1963800"/>
          </a:xfrm>
          <a:prstGeom prst="rect">
            <a:avLst/>
          </a:prstGeom>
        </p:spPr>
        <p:txBody>
          <a:bodyPr spcFirstLastPara="1" wrap="square" lIns="137138" tIns="68550" rIns="137138" bIns="68550" anchor="t" anchorCtr="0">
            <a:normAutofit/>
          </a:bodyPr>
          <a:lstStyle/>
          <a:p>
            <a:pPr>
              <a:spcBef>
                <a:spcPts val="1800"/>
              </a:spcBef>
              <a:spcAft>
                <a:spcPts val="300"/>
              </a:spcAft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881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3188327">
            <a:off x="15954912" y="243024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8"/>
              </a:ext>
            </a:extLst>
          </a:blip>
          <a:srcRect/>
          <a:stretch>
            <a:fillRect/>
          </a:stretch>
        </p:blipFill>
        <p:spPr>
          <a:xfrm>
            <a:off x="5292777" y="6667500"/>
            <a:ext cx="8194623" cy="3124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785137">
            <a:off x="709181" y="7951238"/>
            <a:ext cx="1974206" cy="21400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419600" y="1487233"/>
            <a:ext cx="1976440" cy="1883404"/>
            <a:chOff x="3406404" y="3088476"/>
            <a:chExt cx="1308629" cy="1214763"/>
          </a:xfrm>
          <a:solidFill>
            <a:srgbClr val="92D050"/>
          </a:solidFill>
        </p:grpSpPr>
        <p:grpSp>
          <p:nvGrpSpPr>
            <p:cNvPr id="14" name="Group 4"/>
            <p:cNvGrpSpPr/>
            <p:nvPr/>
          </p:nvGrpSpPr>
          <p:grpSpPr>
            <a:xfrm>
              <a:off x="3406404" y="3088476"/>
              <a:ext cx="1308629" cy="1214763"/>
              <a:chOff x="240953" y="-67507"/>
              <a:chExt cx="5882262" cy="6000744"/>
            </a:xfrm>
            <a:grpFill/>
          </p:grpSpPr>
          <p:sp>
            <p:nvSpPr>
              <p:cNvPr id="16" name="Freeform 5"/>
              <p:cNvSpPr/>
              <p:nvPr/>
            </p:nvSpPr>
            <p:spPr>
              <a:xfrm>
                <a:off x="240953" y="-67507"/>
                <a:ext cx="5882262" cy="6000744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966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3556585" y="3615173"/>
              <a:ext cx="1011619" cy="39395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36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02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2332773" y="3764035"/>
            <a:ext cx="14602458" cy="146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6800" b="1" dirty="0">
                <a:solidFill>
                  <a:srgbClr val="0000CC"/>
                </a:solidFill>
              </a:rPr>
              <a:t>Lưu tệp soạn thảo văn bản Word</a:t>
            </a:r>
            <a:r>
              <a:rPr lang="vi-VN" sz="6800" dirty="0">
                <a:solidFill>
                  <a:srgbClr val="0000CC"/>
                </a:solidFill>
              </a:rPr>
              <a:t> </a:t>
            </a:r>
            <a:endParaRPr lang="en-US" sz="6800" dirty="0">
              <a:solidFill>
                <a:srgbClr val="0000CC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82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81000" y="190500"/>
            <a:ext cx="17449799" cy="99441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3443490">
            <a:off x="16321677" y="282984"/>
            <a:ext cx="2105142" cy="14025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7080724">
            <a:off x="341275" y="8764847"/>
            <a:ext cx="956535" cy="144382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429000" y="190500"/>
            <a:ext cx="11428128" cy="10192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45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45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45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tệp</a:t>
            </a:r>
            <a:r>
              <a:rPr lang="en-US" sz="45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45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45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word ta </a:t>
            </a:r>
            <a:r>
              <a:rPr lang="en-US" sz="45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45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45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5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29128" y="1335415"/>
            <a:ext cx="159639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[1] 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40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[2] 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Browse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713103" y="1490065"/>
            <a:ext cx="3852587" cy="38525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38325" y="3390900"/>
            <a:ext cx="8396275" cy="60198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95760" y="3628350"/>
            <a:ext cx="4112222" cy="567961"/>
          </a:xfrm>
          <a:prstGeom prst="rect">
            <a:avLst/>
          </a:prstGeom>
          <a:noFill/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561673" y="5913972"/>
            <a:ext cx="7315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srgbClr val="DA22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[3] </a:t>
            </a:r>
            <a:r>
              <a:rPr lang="en-US" sz="4000" dirty="0" smtClean="0">
                <a:solidFill>
                  <a:srgbClr val="DA22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</a:t>
            </a:r>
            <a:r>
              <a:rPr lang="vi-VN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thư mục lưu tệp; </a:t>
            </a:r>
            <a:endParaRPr lang="en-US" sz="40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543435" y="4168036"/>
            <a:ext cx="6018238" cy="1996655"/>
          </a:xfrm>
          <a:prstGeom prst="straightConnector1">
            <a:avLst/>
          </a:prstGeom>
          <a:ln w="57150">
            <a:solidFill>
              <a:srgbClr val="FF5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0425676" y="9216802"/>
            <a:ext cx="7086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 smtClean="0">
                <a:solidFill>
                  <a:srgbClr val="DA22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4000" dirty="0" smtClean="0">
                <a:solidFill>
                  <a:srgbClr val="DA22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vi-VN" sz="4000" dirty="0" smtClean="0">
                <a:solidFill>
                  <a:srgbClr val="DA22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r>
              <a:rPr lang="en-US" sz="4000" dirty="0" smtClean="0">
                <a:solidFill>
                  <a:srgbClr val="DA22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Save.</a:t>
            </a:r>
            <a:r>
              <a:rPr lang="vi-VN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439400" y="7048500"/>
            <a:ext cx="76501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 smtClean="0">
                <a:solidFill>
                  <a:srgbClr val="DA22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4000" dirty="0" smtClean="0">
                <a:solidFill>
                  <a:srgbClr val="DA22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4000" dirty="0" smtClean="0">
                <a:solidFill>
                  <a:srgbClr val="DA22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r>
              <a:rPr lang="en-US" sz="4000" dirty="0" smtClean="0">
                <a:solidFill>
                  <a:srgbClr val="DA22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tệp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 name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393075" y="7200900"/>
            <a:ext cx="2779125" cy="426250"/>
          </a:xfrm>
          <a:prstGeom prst="rect">
            <a:avLst/>
          </a:prstGeom>
          <a:noFill/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6172200" y="7402443"/>
            <a:ext cx="4267200" cy="24676"/>
          </a:xfrm>
          <a:prstGeom prst="straightConnector1">
            <a:avLst/>
          </a:prstGeom>
          <a:ln w="57150">
            <a:solidFill>
              <a:srgbClr val="FF5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378339" y="8797703"/>
            <a:ext cx="1285421" cy="457200"/>
          </a:xfrm>
          <a:prstGeom prst="rect">
            <a:avLst/>
          </a:prstGeom>
          <a:noFill/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Elbow Connector 34"/>
          <p:cNvCxnSpPr/>
          <p:nvPr/>
        </p:nvCxnSpPr>
        <p:spPr>
          <a:xfrm rot="16200000" flipH="1">
            <a:off x="8941374" y="8304455"/>
            <a:ext cx="533400" cy="2358096"/>
          </a:xfrm>
          <a:prstGeom prst="bentConnector2">
            <a:avLst/>
          </a:prstGeom>
          <a:ln w="57150">
            <a:solidFill>
              <a:srgbClr val="FF5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556473" y="9542502"/>
            <a:ext cx="65494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i="1" dirty="0" err="1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i="1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13.3. </a:t>
            </a:r>
            <a:r>
              <a:rPr lang="en-US" sz="3000" i="1" dirty="0" err="1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3000" i="1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thoại</a:t>
            </a:r>
            <a:r>
              <a:rPr lang="en-US" sz="3000" i="1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Save </a:t>
            </a:r>
            <a:r>
              <a:rPr lang="en-US" sz="3000" i="1" dirty="0" smtClean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endParaRPr lang="en-US" sz="3000" i="1" dirty="0">
              <a:solidFill>
                <a:srgbClr val="242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77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 animBg="1"/>
      <p:bldP spid="12" grpId="0"/>
      <p:bldP spid="24" grpId="0"/>
      <p:bldP spid="26" grpId="0"/>
      <p:bldP spid="27" grpId="0" animBg="1"/>
      <p:bldP spid="30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81000" y="333838"/>
            <a:ext cx="17449799" cy="9610261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642531">
            <a:off x="16219894" y="142189"/>
            <a:ext cx="2105142" cy="1402550"/>
          </a:xfrm>
          <a:prstGeom prst="rect">
            <a:avLst/>
          </a:prstGeom>
        </p:spPr>
      </p:pic>
      <p:pic>
        <p:nvPicPr>
          <p:cNvPr id="21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0149264">
            <a:off x="267958" y="8520732"/>
            <a:ext cx="1484358" cy="16090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0" y="4681835"/>
            <a:ext cx="9144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/>
            </a:r>
            <a:br>
              <a:rPr lang="vi-VN" dirty="0"/>
            </a:br>
            <a:endParaRPr lang="en-US" dirty="0"/>
          </a:p>
        </p:txBody>
      </p:sp>
      <p:pic>
        <p:nvPicPr>
          <p:cNvPr id="19" name="Picture 2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4889941" y="6424487"/>
            <a:ext cx="2420136" cy="372567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676400" y="1714500"/>
            <a:ext cx="14554199" cy="4876800"/>
            <a:chOff x="1676400" y="1714500"/>
            <a:chExt cx="14554199" cy="4876800"/>
          </a:xfrm>
        </p:grpSpPr>
        <p:grpSp>
          <p:nvGrpSpPr>
            <p:cNvPr id="15" name="Group 14"/>
            <p:cNvGrpSpPr/>
            <p:nvPr/>
          </p:nvGrpSpPr>
          <p:grpSpPr>
            <a:xfrm>
              <a:off x="1676400" y="1714500"/>
              <a:ext cx="14554199" cy="4876800"/>
              <a:chOff x="2188788" y="2308916"/>
              <a:chExt cx="14554199" cy="4876800"/>
            </a:xfrm>
          </p:grpSpPr>
          <p:sp>
            <p:nvSpPr>
              <p:cNvPr id="16" name="Rounded Rectangular Callout 15"/>
              <p:cNvSpPr/>
              <p:nvPr/>
            </p:nvSpPr>
            <p:spPr>
              <a:xfrm>
                <a:off x="2188788" y="2308916"/>
                <a:ext cx="14554199" cy="4876800"/>
              </a:xfrm>
              <a:prstGeom prst="wedgeRoundRectCallout">
                <a:avLst>
                  <a:gd name="adj1" fmla="val 31311"/>
                  <a:gd name="adj2" fmla="val 68576"/>
                  <a:gd name="adj3" fmla="val 16667"/>
                </a:avLst>
              </a:prstGeom>
              <a:solidFill>
                <a:schemeClr val="bg1"/>
              </a:solidFill>
              <a:ln w="38100">
                <a:solidFill>
                  <a:srgbClr val="FF505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722188" y="2781300"/>
                <a:ext cx="13487400" cy="35825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40000"/>
                  </a:lnSpc>
                </a:pPr>
                <a:r>
                  <a:rPr lang="vi-VN" sz="5400" dirty="0">
                    <a:solidFill>
                      <a:srgbClr val="0000CC"/>
                    </a:solidFill>
                  </a:rPr>
                  <a:t>Sau khi lưu và đặt tên cho tệp, em có thể lưu những thay đổi trong quá trình soạn </a:t>
                </a:r>
                <a:r>
                  <a:rPr lang="vi-VN" sz="5400" dirty="0" smtClean="0">
                    <a:solidFill>
                      <a:srgbClr val="0000CC"/>
                    </a:solidFill>
                  </a:rPr>
                  <a:t>thảo</a:t>
                </a:r>
                <a:r>
                  <a:rPr lang="en-US" sz="5400" dirty="0" smtClean="0">
                    <a:solidFill>
                      <a:srgbClr val="0000CC"/>
                    </a:solidFill>
                  </a:rPr>
                  <a:t> </a:t>
                </a:r>
                <a:r>
                  <a:rPr lang="vi-VN" sz="5400" dirty="0" smtClean="0">
                    <a:solidFill>
                      <a:srgbClr val="0000CC"/>
                    </a:solidFill>
                  </a:rPr>
                  <a:t>bằng </a:t>
                </a:r>
                <a:r>
                  <a:rPr lang="vi-VN" sz="5400" dirty="0">
                    <a:solidFill>
                      <a:srgbClr val="0000CC"/>
                    </a:solidFill>
                  </a:rPr>
                  <a:t>cách nháy chuột vào lệnh</a:t>
                </a:r>
                <a:endPara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448620" y="4567863"/>
              <a:ext cx="1257980" cy="13045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276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8"/>
              </a:ext>
            </a:extLst>
          </a:blip>
          <a:srcRect/>
          <a:stretch>
            <a:fillRect/>
          </a:stretch>
        </p:blipFill>
        <p:spPr>
          <a:xfrm>
            <a:off x="5292777" y="6667500"/>
            <a:ext cx="8194623" cy="3124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785137">
            <a:off x="709181" y="7951238"/>
            <a:ext cx="1974206" cy="21400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911797" y="1044181"/>
            <a:ext cx="1976440" cy="1883404"/>
            <a:chOff x="3406404" y="3088476"/>
            <a:chExt cx="1308629" cy="1214763"/>
          </a:xfrm>
          <a:solidFill>
            <a:srgbClr val="92D050"/>
          </a:solidFill>
        </p:grpSpPr>
        <p:grpSp>
          <p:nvGrpSpPr>
            <p:cNvPr id="14" name="Group 4"/>
            <p:cNvGrpSpPr/>
            <p:nvPr/>
          </p:nvGrpSpPr>
          <p:grpSpPr>
            <a:xfrm>
              <a:off x="3406404" y="3088476"/>
              <a:ext cx="1308629" cy="1214763"/>
              <a:chOff x="240953" y="-67507"/>
              <a:chExt cx="5882262" cy="6000744"/>
            </a:xfrm>
            <a:grpFill/>
          </p:grpSpPr>
          <p:sp>
            <p:nvSpPr>
              <p:cNvPr id="16" name="Freeform 5"/>
              <p:cNvSpPr/>
              <p:nvPr/>
            </p:nvSpPr>
            <p:spPr>
              <a:xfrm>
                <a:off x="240953" y="-67507"/>
                <a:ext cx="5882262" cy="6000744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966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3556585" y="3615173"/>
              <a:ext cx="1011619" cy="39395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36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03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3390899" y="2897317"/>
            <a:ext cx="11506200" cy="303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defRPr/>
            </a:pPr>
            <a:r>
              <a:rPr lang="en-US" sz="6800" b="1" dirty="0" err="1">
                <a:latin typeface="Arial" panose="020B0604020202020204" pitchFamily="34" charset="0"/>
                <a:cs typeface="Arial" panose="020B0604020202020204" pitchFamily="34" charset="0"/>
              </a:rPr>
              <a:t>Thoát</a:t>
            </a:r>
            <a:r>
              <a:rPr lang="en-US" sz="6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800" b="1" dirty="0" err="1">
                <a:latin typeface="Arial" panose="020B0604020202020204" pitchFamily="34" charset="0"/>
                <a:cs typeface="Arial" panose="020B0604020202020204" pitchFamily="34" charset="0"/>
              </a:rPr>
              <a:t>khỏi</a:t>
            </a:r>
            <a:r>
              <a:rPr lang="en-US" sz="6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800" b="1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6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800" b="1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6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800" b="1" dirty="0" err="1"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en-US" sz="6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800" b="1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6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800" b="1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6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800" b="1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6800" b="1" dirty="0">
                <a:latin typeface="Arial" panose="020B0604020202020204" pitchFamily="34" charset="0"/>
                <a:cs typeface="Arial" panose="020B0604020202020204" pitchFamily="34" charset="0"/>
              </a:rPr>
              <a:t> Word</a:t>
            </a:r>
            <a:r>
              <a:rPr lang="en-US" sz="6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6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75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57200" y="571500"/>
            <a:ext cx="17373599" cy="907536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dirty="0"/>
              <a:t>Nếu em chưa lưu thay đổi trên tệp soạn thảo, hộp thoại xuất hiện như hình 13.4. Em chọn </a:t>
            </a:r>
            <a:r>
              <a:rPr lang="vi-VN" b="1" dirty="0"/>
              <a:t>Save </a:t>
            </a:r>
            <a:r>
              <a:rPr lang="vi-VN" dirty="0"/>
              <a:t>để lưu lại những thay đổi trên tệp hoặc chọn </a:t>
            </a:r>
            <a:r>
              <a:rPr lang="vi-VN" b="1" dirty="0"/>
              <a:t>Don't Save </a:t>
            </a:r>
            <a:r>
              <a:rPr lang="vi-VN" dirty="0"/>
              <a:t>để không lưu lại</a:t>
            </a:r>
          </a:p>
          <a:p>
            <a:r>
              <a:rPr lang="vi-VN" dirty="0"/>
              <a:t>những thay đổi trên tệp </a:t>
            </a:r>
            <a:br>
              <a:rPr lang="vi-VN" dirty="0"/>
            </a:b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785137">
            <a:off x="178992" y="8221780"/>
            <a:ext cx="1631199" cy="17682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6452729" y="8049358"/>
            <a:ext cx="1490734" cy="225016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143000" y="876300"/>
            <a:ext cx="16190988" cy="1832587"/>
            <a:chOff x="1271153" y="1927673"/>
            <a:chExt cx="16190988" cy="1832587"/>
          </a:xfrm>
        </p:grpSpPr>
        <p:sp>
          <p:nvSpPr>
            <p:cNvPr id="3" name="Rectangle 2"/>
            <p:cNvSpPr/>
            <p:nvPr/>
          </p:nvSpPr>
          <p:spPr>
            <a:xfrm>
              <a:off x="1271153" y="1927673"/>
              <a:ext cx="16190988" cy="17611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50900" indent="-850900">
                <a:lnSpc>
                  <a:spcPct val="130000"/>
                </a:lnSpc>
                <a:buClr>
                  <a:srgbClr val="FF0000"/>
                </a:buClr>
                <a:buFont typeface="Wingdings" panose="05000000000000000000" pitchFamily="2" charset="2"/>
                <a:buChar char="v"/>
              </a:pPr>
              <a:r>
                <a:rPr lang="en-US" sz="44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44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thoát</a:t>
              </a:r>
              <a:r>
                <a:rPr lang="en-US" sz="4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khỏi</a:t>
              </a:r>
              <a:r>
                <a:rPr lang="en-US" sz="4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4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4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soạn</a:t>
              </a:r>
              <a:r>
                <a:rPr lang="en-US" sz="4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4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văn</a:t>
              </a:r>
              <a:r>
                <a:rPr lang="en-US" sz="4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</a:t>
              </a:r>
              <a:r>
                <a:rPr lang="en-US" sz="4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Word</a:t>
              </a:r>
              <a:r>
                <a:rPr lang="en-US" sz="44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4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nháy</a:t>
              </a:r>
              <a:r>
                <a:rPr lang="en-US" sz="4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chuột</a:t>
              </a:r>
              <a:r>
                <a:rPr lang="en-US" sz="4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4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</a:t>
              </a:r>
              <a:r>
                <a:rPr lang="en-US" sz="44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44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44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nút</a:t>
              </a:r>
              <a:r>
                <a:rPr lang="en-US" sz="4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điều</a:t>
              </a:r>
              <a:r>
                <a:rPr lang="en-US" sz="4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khiển</a:t>
              </a:r>
              <a:r>
                <a:rPr lang="en-US" sz="4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cửa</a:t>
              </a:r>
              <a:r>
                <a:rPr lang="en-US" sz="4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sổ</a:t>
              </a:r>
              <a:r>
                <a:rPr lang="en-US" sz="44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en-US" sz="4400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76352" y="2830301"/>
              <a:ext cx="984840" cy="929959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1143000" y="3085193"/>
            <a:ext cx="1604407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 algn="just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vi-VN" sz="4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</a:t>
            </a:r>
            <a:r>
              <a:rPr lang="en-US" sz="4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vi-VN" sz="4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 </a:t>
            </a:r>
            <a:r>
              <a:rPr lang="vi-VN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 thay đổi trên tệp soạn thảo, hộp thoại xuất hiện như hình 13.4. </a:t>
            </a:r>
            <a:r>
              <a:rPr lang="en-US" sz="4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vi-VN" sz="4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</a:t>
            </a:r>
            <a:r>
              <a:rPr lang="vi-VN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</a:t>
            </a:r>
            <a:r>
              <a:rPr lang="vi-VN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lưu lại những thay đổi </a:t>
            </a:r>
            <a:r>
              <a:rPr lang="vi-VN" sz="4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 </a:t>
            </a:r>
            <a:r>
              <a:rPr lang="vi-VN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</a:t>
            </a:r>
            <a:r>
              <a:rPr lang="vi-VN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Don't Save </a:t>
            </a:r>
            <a:r>
              <a:rPr lang="vi-VN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không lưu </a:t>
            </a:r>
            <a:r>
              <a:rPr lang="vi-VN" sz="4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</a:t>
            </a:r>
            <a:r>
              <a:rPr lang="vi-VN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 đổi trên tệp </a:t>
            </a:r>
            <a:endParaRPr lang="en-US" sz="4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047202" y="5448300"/>
            <a:ext cx="11244831" cy="4242375"/>
            <a:chOff x="4047202" y="5448300"/>
            <a:chExt cx="11244831" cy="424237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47202" y="5448300"/>
              <a:ext cx="11244831" cy="3675815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4123402" y="9105900"/>
              <a:ext cx="1088799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 err="1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3200" dirty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smtClean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13.4. </a:t>
              </a:r>
              <a:r>
                <a:rPr lang="en-US" sz="3200" dirty="0" err="1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Hộp</a:t>
              </a:r>
              <a:r>
                <a:rPr lang="en-US" sz="3200" dirty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thoại</a:t>
              </a:r>
              <a:r>
                <a:rPr lang="en-US" sz="3200" dirty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báo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thoát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khỏi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958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66642" y="3314700"/>
            <a:ext cx="6154712" cy="1549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7200" b="1" dirty="0" smtClean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 TẬP</a:t>
            </a:r>
            <a:endParaRPr lang="en-US" sz="7200" b="1" dirty="0">
              <a:solidFill>
                <a:srgbClr val="0000C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8"/>
              </a:ext>
            </a:extLst>
          </a:blip>
          <a:srcRect/>
          <a:stretch>
            <a:fillRect/>
          </a:stretch>
        </p:blipFill>
        <p:spPr>
          <a:xfrm>
            <a:off x="5046687" y="6667501"/>
            <a:ext cx="8194623" cy="3124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785137">
            <a:off x="709181" y="7951238"/>
            <a:ext cx="1974206" cy="2140061"/>
          </a:xfrm>
          <a:prstGeom prst="rect">
            <a:avLst/>
          </a:prstGeom>
        </p:spPr>
      </p:pic>
      <p:sp>
        <p:nvSpPr>
          <p:cNvPr id="17" name="Pentagon 16"/>
          <p:cNvSpPr/>
          <p:nvPr/>
        </p:nvSpPr>
        <p:spPr>
          <a:xfrm>
            <a:off x="762000" y="518159"/>
            <a:ext cx="2672080" cy="1447800"/>
          </a:xfrm>
          <a:prstGeom prst="homePlate">
            <a:avLst/>
          </a:prstGeom>
          <a:solidFill>
            <a:srgbClr val="EF9F5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02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43855" y="377945"/>
            <a:ext cx="17134545" cy="957670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635824">
            <a:off x="15762622" y="401175"/>
            <a:ext cx="2397119" cy="159708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990600" y="1376214"/>
            <a:ext cx="4942545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6" name="Flowchart: Terminator 15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948559" y="961375"/>
              <a:ext cx="3330328" cy="103874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</a:t>
              </a:r>
              <a:r>
                <a:rPr kumimoji="0" lang="en-US" sz="4800" b="1" i="0" u="none" strike="noStrike" kern="120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8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tập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2"/>
          <p:cNvPicPr>
            <a:picLocks noChangeAspect="1"/>
          </p:cNvPicPr>
          <p:nvPr/>
        </p:nvPicPr>
        <p:blipFill rotWithShape="1">
          <a:blip r:embed="rId11"/>
          <a:srcRect t="31482"/>
          <a:stretch/>
        </p:blipFill>
        <p:spPr>
          <a:xfrm>
            <a:off x="16266042" y="7417209"/>
            <a:ext cx="2057400" cy="28792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39274" y="2608994"/>
            <a:ext cx="15110159" cy="601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4400" b="1" dirty="0" smtClean="0"/>
              <a:t>  </a:t>
            </a:r>
            <a:r>
              <a:rPr lang="vi-VN" sz="4400" b="1" dirty="0" smtClean="0"/>
              <a:t>Em </a:t>
            </a:r>
            <a:r>
              <a:rPr lang="vi-VN" sz="4400" b="1" dirty="0"/>
              <a:t>cùng bạn thảo luận và thực hiện:</a:t>
            </a:r>
          </a:p>
          <a:p>
            <a:pPr marL="1423988" indent="-679450" algn="just">
              <a:lnSpc>
                <a:spcPct val="120000"/>
              </a:lnSpc>
              <a:spcAft>
                <a:spcPts val="600"/>
              </a:spcAft>
            </a:pPr>
            <a:r>
              <a:rPr lang="vi-VN" sz="4400" dirty="0"/>
              <a:t>a. Nêu cách kích hoạt và thực hiện kích hoạt phần mềm soạn thảo văn bản </a:t>
            </a:r>
            <a:r>
              <a:rPr lang="vi-VN" sz="4400" b="1" dirty="0"/>
              <a:t>Word</a:t>
            </a:r>
            <a:r>
              <a:rPr lang="vi-VN" sz="4400" dirty="0"/>
              <a:t>.</a:t>
            </a:r>
          </a:p>
          <a:p>
            <a:pPr marL="1423988" indent="-679450" algn="just">
              <a:lnSpc>
                <a:spcPct val="120000"/>
              </a:lnSpc>
              <a:spcAft>
                <a:spcPts val="600"/>
              </a:spcAft>
            </a:pPr>
            <a:r>
              <a:rPr lang="vi-VN" sz="4400" dirty="0"/>
              <a:t>b. Gọi tên các thành phần cơ bản trên cửa sổ phần mềm soạn thảo văn bản </a:t>
            </a:r>
            <a:r>
              <a:rPr lang="vi-VN" sz="4400" b="1" dirty="0"/>
              <a:t>Word</a:t>
            </a:r>
            <a:r>
              <a:rPr lang="vi-VN" sz="4400" dirty="0"/>
              <a:t>.</a:t>
            </a:r>
          </a:p>
          <a:p>
            <a:pPr marL="1423988" indent="-679450" algn="just">
              <a:lnSpc>
                <a:spcPct val="120000"/>
              </a:lnSpc>
              <a:spcAft>
                <a:spcPts val="600"/>
              </a:spcAft>
            </a:pPr>
            <a:r>
              <a:rPr lang="vi-VN" sz="4400" dirty="0"/>
              <a:t>c. Thoát khỏi phần mềm soạn thảo văn bản </a:t>
            </a:r>
            <a:r>
              <a:rPr lang="vi-VN" sz="4400" b="1" dirty="0"/>
              <a:t>Word </a:t>
            </a:r>
            <a:r>
              <a:rPr lang="vi-VN" sz="4400" dirty="0"/>
              <a:t>(không lưu tệp). </a:t>
            </a:r>
            <a:endParaRPr lang="en-US" sz="4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7370068">
            <a:off x="848333" y="8550588"/>
            <a:ext cx="949985" cy="143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76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96000" y="3550756"/>
            <a:ext cx="6154712" cy="1549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7200" b="1" dirty="0" smtClean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VẬN DỤNG</a:t>
            </a:r>
            <a:endParaRPr lang="en-US" sz="7200" b="1" dirty="0">
              <a:solidFill>
                <a:srgbClr val="0000C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8"/>
              </a:ext>
            </a:extLst>
          </a:blip>
          <a:srcRect/>
          <a:stretch>
            <a:fillRect/>
          </a:stretch>
        </p:blipFill>
        <p:spPr>
          <a:xfrm>
            <a:off x="5105400" y="6819901"/>
            <a:ext cx="8194623" cy="3124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785137">
            <a:off x="709181" y="7951238"/>
            <a:ext cx="1974206" cy="2140061"/>
          </a:xfrm>
          <a:prstGeom prst="rect">
            <a:avLst/>
          </a:prstGeom>
        </p:spPr>
      </p:pic>
      <p:sp>
        <p:nvSpPr>
          <p:cNvPr id="12" name="Pentagon 11"/>
          <p:cNvSpPr/>
          <p:nvPr/>
        </p:nvSpPr>
        <p:spPr>
          <a:xfrm>
            <a:off x="762000" y="518159"/>
            <a:ext cx="2672080" cy="1447800"/>
          </a:xfrm>
          <a:prstGeom prst="homePlate">
            <a:avLst/>
          </a:prstGeom>
          <a:solidFill>
            <a:srgbClr val="EF9F5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2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43855" y="377945"/>
            <a:ext cx="17134545" cy="957670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635824">
            <a:off x="15762622" y="401175"/>
            <a:ext cx="2397119" cy="159708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990600" y="1376214"/>
            <a:ext cx="4942545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6" name="Flowchart: Terminator 15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767907" y="961375"/>
              <a:ext cx="3691641" cy="103874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Vận</a:t>
              </a:r>
              <a:r>
                <a:rPr lang="en-US" sz="48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dụng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2"/>
          <p:cNvPicPr>
            <a:picLocks noChangeAspect="1"/>
          </p:cNvPicPr>
          <p:nvPr/>
        </p:nvPicPr>
        <p:blipFill rotWithShape="1">
          <a:blip r:embed="rId11"/>
          <a:srcRect t="31482"/>
          <a:stretch/>
        </p:blipFill>
        <p:spPr>
          <a:xfrm>
            <a:off x="16266042" y="7417209"/>
            <a:ext cx="2057400" cy="28792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90600" y="2608994"/>
            <a:ext cx="16154400" cy="7002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2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4400" b="1" dirty="0" smtClean="0"/>
              <a:t>  </a:t>
            </a:r>
            <a:r>
              <a:rPr lang="vi-VN" sz="4400" b="1" dirty="0" smtClean="0"/>
              <a:t>Em </a:t>
            </a:r>
            <a:r>
              <a:rPr lang="vi-VN" sz="4400" b="1" dirty="0"/>
              <a:t>cùng bạn thảo luận và thực hiện:</a:t>
            </a:r>
          </a:p>
          <a:p>
            <a:pPr marL="1489075" indent="-681038" algn="just">
              <a:lnSpc>
                <a:spcPct val="120000"/>
              </a:lnSpc>
              <a:spcAft>
                <a:spcPts val="800"/>
              </a:spcAft>
            </a:pPr>
            <a:r>
              <a:rPr lang="vi-VN" sz="4400" dirty="0" smtClean="0"/>
              <a:t>a</a:t>
            </a:r>
            <a:r>
              <a:rPr lang="vi-VN" sz="4400" dirty="0"/>
              <a:t>. </a:t>
            </a:r>
            <a:r>
              <a:rPr lang="en-US" sz="4400" dirty="0" smtClean="0"/>
              <a:t> </a:t>
            </a:r>
            <a:r>
              <a:rPr lang="vi-VN" sz="4400" dirty="0" smtClean="0"/>
              <a:t>Kích </a:t>
            </a:r>
            <a:r>
              <a:rPr lang="vi-VN" sz="4400" dirty="0"/>
              <a:t>hoạt phần mềm soạn thảo văn bản </a:t>
            </a:r>
            <a:r>
              <a:rPr lang="vi-VN" sz="4400" b="1" dirty="0"/>
              <a:t>Word</a:t>
            </a:r>
            <a:r>
              <a:rPr lang="vi-VN" sz="4400" dirty="0"/>
              <a:t>.</a:t>
            </a:r>
          </a:p>
          <a:p>
            <a:pPr marL="1489075" indent="-681038" algn="just">
              <a:lnSpc>
                <a:spcPct val="120000"/>
              </a:lnSpc>
              <a:spcAft>
                <a:spcPts val="800"/>
              </a:spcAft>
            </a:pPr>
            <a:r>
              <a:rPr lang="vi-VN" sz="4400" dirty="0"/>
              <a:t>b. </a:t>
            </a:r>
            <a:r>
              <a:rPr lang="vi-VN" sz="4400" dirty="0" smtClean="0"/>
              <a:t>Soạn </a:t>
            </a:r>
            <a:r>
              <a:rPr lang="vi-VN" sz="4400" dirty="0"/>
              <a:t>thảo nội dung sau: Chúc các bạn chăm ngoan, học giỏi (em có thể gõ không dấu).</a:t>
            </a:r>
          </a:p>
          <a:p>
            <a:pPr marL="1489075" indent="-681038" algn="just">
              <a:lnSpc>
                <a:spcPct val="120000"/>
              </a:lnSpc>
              <a:spcAft>
                <a:spcPts val="800"/>
              </a:spcAft>
            </a:pPr>
            <a:r>
              <a:rPr lang="vi-VN" sz="4400" dirty="0"/>
              <a:t>c. Lưu tệp vào thư mục của em trong thư mục </a:t>
            </a:r>
            <a:r>
              <a:rPr lang="vi-VN" sz="4400" b="1" dirty="0"/>
              <a:t>Lop </a:t>
            </a:r>
            <a:r>
              <a:rPr lang="vi-VN" sz="4400" b="1" dirty="0" smtClean="0"/>
              <a:t>4A</a:t>
            </a:r>
            <a:r>
              <a:rPr lang="en-US" sz="4400" b="1" dirty="0" smtClean="0"/>
              <a:t>…</a:t>
            </a:r>
            <a:r>
              <a:rPr lang="vi-VN" sz="4400" b="1" dirty="0" smtClean="0"/>
              <a:t> </a:t>
            </a:r>
            <a:r>
              <a:rPr lang="vi-VN" sz="4400" dirty="0"/>
              <a:t>ở ổ đĩa </a:t>
            </a:r>
            <a:r>
              <a:rPr lang="vi-VN" sz="4400" b="1" dirty="0"/>
              <a:t>D: </a:t>
            </a:r>
            <a:r>
              <a:rPr lang="vi-VN" sz="4400" dirty="0"/>
              <a:t>(</a:t>
            </a:r>
            <a:r>
              <a:rPr lang="vi-VN" sz="4400" b="1" dirty="0"/>
              <a:t>D:\Lop </a:t>
            </a:r>
            <a:r>
              <a:rPr lang="vi-VN" sz="4400" b="1" dirty="0" smtClean="0"/>
              <a:t>4A</a:t>
            </a:r>
            <a:r>
              <a:rPr lang="en-US" sz="4400" b="1" dirty="0" smtClean="0"/>
              <a:t>..</a:t>
            </a:r>
            <a:r>
              <a:rPr lang="vi-VN" sz="4400" dirty="0" smtClean="0"/>
              <a:t>), </a:t>
            </a:r>
            <a:r>
              <a:rPr lang="vi-VN" sz="4400" dirty="0"/>
              <a:t>với tên là </a:t>
            </a:r>
            <a:r>
              <a:rPr lang="en-US" sz="4400" b="1" dirty="0" smtClean="0"/>
              <a:t>HS-Lop-</a:t>
            </a:r>
            <a:r>
              <a:rPr lang="vi-VN" sz="4400" b="1" dirty="0" smtClean="0"/>
              <a:t>Thuc </a:t>
            </a:r>
            <a:r>
              <a:rPr lang="vi-VN" sz="4400" b="1" dirty="0"/>
              <a:t>hanh soan </a:t>
            </a:r>
            <a:r>
              <a:rPr lang="vi-VN" sz="4400" b="1" dirty="0" smtClean="0"/>
              <a:t>thao</a:t>
            </a:r>
            <a:r>
              <a:rPr lang="vi-VN" sz="4400" dirty="0" smtClean="0"/>
              <a:t>.</a:t>
            </a:r>
            <a:r>
              <a:rPr lang="en-US" sz="4400" dirty="0" smtClean="0"/>
              <a:t> </a:t>
            </a:r>
            <a:r>
              <a:rPr lang="en-US" sz="4400" dirty="0" err="1" smtClean="0"/>
              <a:t>Ví</a:t>
            </a:r>
            <a:r>
              <a:rPr lang="en-US" sz="4400" dirty="0" smtClean="0"/>
              <a:t> </a:t>
            </a:r>
            <a:r>
              <a:rPr lang="en-US" sz="4400" dirty="0" err="1" smtClean="0"/>
              <a:t>dụ</a:t>
            </a:r>
            <a:r>
              <a:rPr lang="en-US" sz="4400" dirty="0" smtClean="0"/>
              <a:t>: Trang-4A6-Thuc </a:t>
            </a:r>
            <a:r>
              <a:rPr lang="en-US" sz="4400" dirty="0" err="1" smtClean="0"/>
              <a:t>hanh</a:t>
            </a:r>
            <a:r>
              <a:rPr lang="en-US" sz="4400" dirty="0" smtClean="0"/>
              <a:t> </a:t>
            </a:r>
            <a:r>
              <a:rPr lang="en-US" sz="4400" dirty="0" err="1" smtClean="0"/>
              <a:t>soan</a:t>
            </a:r>
            <a:r>
              <a:rPr lang="en-US" sz="4400" dirty="0" smtClean="0"/>
              <a:t> </a:t>
            </a:r>
            <a:r>
              <a:rPr lang="en-US" sz="4400" dirty="0" err="1" smtClean="0"/>
              <a:t>thao</a:t>
            </a:r>
            <a:endParaRPr lang="en-US" sz="4400" dirty="0" smtClean="0"/>
          </a:p>
          <a:p>
            <a:pPr marL="1431925" indent="-623888" algn="just">
              <a:lnSpc>
                <a:spcPct val="120000"/>
              </a:lnSpc>
              <a:spcAft>
                <a:spcPts val="800"/>
              </a:spcAft>
            </a:pPr>
            <a:r>
              <a:rPr lang="en-US" sz="4400" dirty="0" smtClean="0"/>
              <a:t>d. </a:t>
            </a:r>
            <a:r>
              <a:rPr lang="vi-VN" sz="4400" dirty="0" smtClean="0"/>
              <a:t>Thoát </a:t>
            </a:r>
            <a:r>
              <a:rPr lang="vi-VN" sz="4400" dirty="0"/>
              <a:t>khỏi phần mềm soạn thảo văn bản </a:t>
            </a:r>
            <a:r>
              <a:rPr lang="vi-VN" sz="4400" b="1" dirty="0"/>
              <a:t>Word</a:t>
            </a:r>
            <a:r>
              <a:rPr lang="vi-VN" sz="4400" dirty="0" smtClean="0"/>
              <a:t>.</a:t>
            </a:r>
            <a:r>
              <a:rPr lang="en-US" sz="4400" dirty="0"/>
              <a:t> </a:t>
            </a:r>
            <a:endParaRPr lang="en-US" sz="4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7370068">
            <a:off x="848333" y="8550588"/>
            <a:ext cx="949985" cy="143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29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17621" y="571500"/>
            <a:ext cx="16984579" cy="91440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736783">
            <a:off x="15810195" y="398876"/>
            <a:ext cx="1990605" cy="132624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200000">
            <a:off x="898620" y="8331321"/>
            <a:ext cx="1103180" cy="166517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343240" y="408776"/>
            <a:ext cx="3533340" cy="1328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GHI NHỚ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638300" y="2317011"/>
            <a:ext cx="15011399" cy="6234944"/>
            <a:chOff x="2693050" y="2513337"/>
            <a:chExt cx="13145362" cy="4321408"/>
          </a:xfrm>
        </p:grpSpPr>
        <p:sp>
          <p:nvSpPr>
            <p:cNvPr id="5" name="Rounded Rectangular Callout 4"/>
            <p:cNvSpPr/>
            <p:nvPr/>
          </p:nvSpPr>
          <p:spPr>
            <a:xfrm>
              <a:off x="2693050" y="2513337"/>
              <a:ext cx="13145362" cy="4114800"/>
            </a:xfrm>
            <a:prstGeom prst="wedgeRoundRectCallout">
              <a:avLst>
                <a:gd name="adj1" fmla="val -20833"/>
                <a:gd name="adj2" fmla="val 59152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038991" y="2648455"/>
              <a:ext cx="12343610" cy="41862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1500" indent="-571500" algn="just">
                <a:lnSpc>
                  <a:spcPct val="13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vi-VN" sz="4400" i="1" dirty="0">
                  <a:solidFill>
                    <a:srgbClr val="0000CC"/>
                  </a:solidFill>
                </a:rPr>
                <a:t>Kích hoạt phần mềm soạn thảo văn bản </a:t>
              </a:r>
              <a:r>
                <a:rPr lang="vi-VN" sz="4400" b="1" i="1" dirty="0">
                  <a:solidFill>
                    <a:srgbClr val="0000CC"/>
                  </a:solidFill>
                </a:rPr>
                <a:t>Word</a:t>
              </a:r>
              <a:r>
                <a:rPr lang="vi-VN" sz="4400" i="1" dirty="0">
                  <a:solidFill>
                    <a:srgbClr val="0000CC"/>
                  </a:solidFill>
                </a:rPr>
                <a:t>: nháy đúp chuột vào .</a:t>
              </a:r>
            </a:p>
            <a:p>
              <a:pPr marL="571500" indent="-571500" algn="just">
                <a:lnSpc>
                  <a:spcPct val="13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vi-VN" sz="4400" i="1" dirty="0">
                  <a:solidFill>
                    <a:srgbClr val="0000CC"/>
                  </a:solidFill>
                </a:rPr>
                <a:t>Lưu tệp soạn thảo văn bản </a:t>
              </a:r>
              <a:r>
                <a:rPr lang="vi-VN" sz="4400" b="1" i="1" dirty="0">
                  <a:solidFill>
                    <a:srgbClr val="0000CC"/>
                  </a:solidFill>
                </a:rPr>
                <a:t>Word </a:t>
              </a:r>
              <a:r>
                <a:rPr lang="vi-VN" sz="4400" i="1" dirty="0">
                  <a:solidFill>
                    <a:srgbClr val="0000CC"/>
                  </a:solidFill>
                </a:rPr>
                <a:t>tương tự như lưu tệp trên phần mềm trình chiếu </a:t>
              </a:r>
              <a:r>
                <a:rPr lang="vi-VN" sz="4400" b="1" i="1" dirty="0">
                  <a:solidFill>
                    <a:srgbClr val="0000CC"/>
                  </a:solidFill>
                </a:rPr>
                <a:t>PowerPoint</a:t>
              </a:r>
              <a:r>
                <a:rPr lang="vi-VN" sz="4400" i="1" dirty="0">
                  <a:solidFill>
                    <a:srgbClr val="0000CC"/>
                  </a:solidFill>
                </a:rPr>
                <a:t>.</a:t>
              </a:r>
            </a:p>
            <a:p>
              <a:pPr marL="571500" indent="-571500" algn="just">
                <a:lnSpc>
                  <a:spcPct val="13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vi-VN" sz="4400" i="1" dirty="0">
                  <a:solidFill>
                    <a:srgbClr val="0000CC"/>
                  </a:solidFill>
                </a:rPr>
                <a:t>Thoát khỏi phần mềm soạn thảo văn bản </a:t>
              </a:r>
              <a:r>
                <a:rPr lang="vi-VN" sz="4400" b="1" i="1" dirty="0">
                  <a:solidFill>
                    <a:srgbClr val="0000CC"/>
                  </a:solidFill>
                </a:rPr>
                <a:t>Word</a:t>
              </a:r>
              <a:r>
                <a:rPr lang="vi-VN" sz="4400" i="1" dirty="0">
                  <a:solidFill>
                    <a:srgbClr val="0000CC"/>
                  </a:solidFill>
                </a:rPr>
                <a:t>: nháy chuột vào .</a:t>
              </a:r>
              <a:r>
                <a:rPr lang="vi-VN" sz="4400" dirty="0">
                  <a:solidFill>
                    <a:srgbClr val="0000CC"/>
                  </a:solidFill>
                </a:rPr>
                <a:t> </a:t>
              </a:r>
              <a:endParaRPr lang="en-US" sz="4400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5838738" y="7962410"/>
            <a:ext cx="1933518" cy="208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53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489664" y="1253171"/>
            <a:ext cx="13393702" cy="77765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759923" y="636828"/>
            <a:ext cx="768154" cy="183439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833489">
            <a:off x="199198" y="1236829"/>
            <a:ext cx="1965132" cy="189880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400440" y="4596940"/>
            <a:ext cx="13487120" cy="19422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 DỤNG TIN HỌC</a:t>
            </a:r>
            <a:endParaRPr lang="en-US" sz="96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790534" y="656435"/>
            <a:ext cx="2665827" cy="2656322"/>
            <a:chOff x="7427009" y="213207"/>
            <a:chExt cx="2665827" cy="2656322"/>
          </a:xfrm>
        </p:grpSpPr>
        <p:sp>
          <p:nvSpPr>
            <p:cNvPr id="14" name="MH_Other_2"/>
            <p:cNvSpPr/>
            <p:nvPr>
              <p:custDataLst>
                <p:tags r:id="rId1"/>
              </p:custDataLst>
            </p:nvPr>
          </p:nvSpPr>
          <p:spPr>
            <a:xfrm>
              <a:off x="7427009" y="213207"/>
              <a:ext cx="2665827" cy="2569112"/>
            </a:xfrm>
            <a:prstGeom prst="ellipse">
              <a:avLst/>
            </a:prstGeom>
            <a:solidFill>
              <a:srgbClr val="0070C0"/>
            </a:solidFill>
            <a:ln w="5715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03200" dist="76200" dir="2940000" algn="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zh-CN" alt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592298" y="1028699"/>
              <a:ext cx="2335248" cy="18408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4400" b="1" cap="none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CHƯƠNG</a:t>
              </a:r>
              <a:endParaRPr lang="en-US" sz="44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360454" y="1375525"/>
              <a:ext cx="71903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2"/>
          <a:srcRect l="1889" t="-4495" r="-1889" b="17402"/>
          <a:stretch/>
        </p:blipFill>
        <p:spPr>
          <a:xfrm>
            <a:off x="1316969" y="7579187"/>
            <a:ext cx="2345390" cy="23037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83366" y="963535"/>
            <a:ext cx="2231290" cy="19422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73200" y="8092115"/>
            <a:ext cx="2358303" cy="20269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133600" y="1253171"/>
            <a:ext cx="13749766" cy="83861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759923" y="636828"/>
            <a:ext cx="768154" cy="183439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833489">
            <a:off x="199199" y="1236830"/>
            <a:ext cx="1965132" cy="189880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822212" y="8092115"/>
            <a:ext cx="2445044" cy="198354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225822" y="4233245"/>
            <a:ext cx="13487120" cy="28154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5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 BÀI GIẢNG!</a:t>
            </a:r>
            <a:endParaRPr lang="en-US" sz="65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/>
          <a:srcRect l="1889" t="-4495" r="-1889" b="17402"/>
          <a:stretch/>
        </p:blipFill>
        <p:spPr>
          <a:xfrm>
            <a:off x="15972232" y="1216966"/>
            <a:ext cx="2345390" cy="23037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533790" y="8228672"/>
            <a:ext cx="2358303" cy="202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96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96971" y="647700"/>
            <a:ext cx="17636400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422204" y="783495"/>
            <a:ext cx="33671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 ĐẦU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114707" y="304800"/>
            <a:ext cx="2051179" cy="1664019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352210">
            <a:off x="16888023" y="8737196"/>
            <a:ext cx="1021405" cy="1541744"/>
          </a:xfrm>
          <a:prstGeom prst="rect">
            <a:avLst/>
          </a:prstGeom>
        </p:spPr>
      </p:pic>
      <p:sp>
        <p:nvSpPr>
          <p:cNvPr id="7" name="Cloud 6"/>
          <p:cNvSpPr/>
          <p:nvPr/>
        </p:nvSpPr>
        <p:spPr>
          <a:xfrm>
            <a:off x="2590800" y="2781096"/>
            <a:ext cx="13722927" cy="4587797"/>
          </a:xfrm>
          <a:prstGeom prst="cloud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4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PowerPoint, 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Notepad </a:t>
            </a:r>
            <a:r>
              <a:rPr lang="en-US" sz="4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400" b="1" dirty="0">
              <a:solidFill>
                <a:srgbClr val="0000C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205846">
            <a:off x="2549191" y="6367380"/>
            <a:ext cx="718895" cy="9055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714" b="100000" l="6061" r="89532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72556" y="5892527"/>
            <a:ext cx="3774341" cy="436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46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66027" y="723900"/>
            <a:ext cx="16078973" cy="889690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41488" y="7538447"/>
            <a:ext cx="1796427" cy="282902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 r="18941" b="23301"/>
          <a:stretch>
            <a:fillRect/>
          </a:stretch>
        </p:blipFill>
        <p:spPr>
          <a:xfrm rot="181335">
            <a:off x="15660797" y="303542"/>
            <a:ext cx="2404625" cy="225538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flipH="1">
            <a:off x="15293719" y="8001678"/>
            <a:ext cx="1930447" cy="207854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971800" y="2242976"/>
            <a:ext cx="124968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1200"/>
              </a:spcAft>
              <a:defRPr/>
            </a:pPr>
            <a:r>
              <a:rPr lang="en-US" sz="80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13</a:t>
            </a:r>
          </a:p>
          <a:p>
            <a:pPr algn="ctr">
              <a:lnSpc>
                <a:spcPct val="130000"/>
              </a:lnSpc>
              <a:spcAft>
                <a:spcPts val="1200"/>
              </a:spcAft>
            </a:pPr>
            <a:r>
              <a:rPr lang="en-US" sz="8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 MỀM SOẠN </a:t>
            </a:r>
            <a:r>
              <a:rPr lang="en-US" sz="8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VĂN BẢN</a:t>
            </a:r>
            <a:endParaRPr lang="en-US" sz="8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8"/>
              </a:ext>
            </a:extLst>
          </a:blip>
          <a:srcRect/>
          <a:stretch>
            <a:fillRect/>
          </a:stretch>
        </p:blipFill>
        <p:spPr>
          <a:xfrm>
            <a:off x="5064177" y="6667500"/>
            <a:ext cx="8194623" cy="3124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785137">
            <a:off x="709181" y="7836937"/>
            <a:ext cx="1974206" cy="21400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514600" y="1278896"/>
            <a:ext cx="1976440" cy="1883404"/>
            <a:chOff x="3406404" y="3088476"/>
            <a:chExt cx="1308629" cy="1214763"/>
          </a:xfrm>
          <a:solidFill>
            <a:srgbClr val="92D050"/>
          </a:solidFill>
        </p:grpSpPr>
        <p:grpSp>
          <p:nvGrpSpPr>
            <p:cNvPr id="14" name="Group 4"/>
            <p:cNvGrpSpPr/>
            <p:nvPr/>
          </p:nvGrpSpPr>
          <p:grpSpPr>
            <a:xfrm>
              <a:off x="3406404" y="3088476"/>
              <a:ext cx="1308629" cy="1214763"/>
              <a:chOff x="240953" y="-67507"/>
              <a:chExt cx="5882262" cy="6000744"/>
            </a:xfrm>
            <a:grpFill/>
          </p:grpSpPr>
          <p:sp>
            <p:nvSpPr>
              <p:cNvPr id="16" name="Freeform 5"/>
              <p:cNvSpPr/>
              <p:nvPr/>
            </p:nvSpPr>
            <p:spPr>
              <a:xfrm>
                <a:off x="240953" y="-67507"/>
                <a:ext cx="5882262" cy="6000744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966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3556585" y="3615173"/>
              <a:ext cx="1011619" cy="39395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6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989287" y="3162300"/>
            <a:ext cx="12947803" cy="303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6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6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6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en-US" sz="6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6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6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6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Microsoft Word (Word)</a:t>
            </a:r>
            <a:r>
              <a:rPr lang="en-US" sz="6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6800" dirty="0">
              <a:solidFill>
                <a:srgbClr val="0000CC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 rot="2610345">
            <a:off x="15505208" y="583247"/>
            <a:ext cx="2667000" cy="1209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1">
            <a:extLst>
              <a:ext uri="{BEBA8EAE-BF5A-486C-A8C5-ECC9F3942E4B}">
                <a14:imgProps xmlns:a14="http://schemas.microsoft.com/office/drawing/2010/main">
                  <a14:imgLayer r:embed="rId52">
                    <a14:imgEffect>
                      <a14:backgroundRemoval t="5229" b="100000" l="8197" r="8852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728225">
            <a:off x="15942312" y="8112605"/>
            <a:ext cx="1419225" cy="196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91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57201" y="419100"/>
            <a:ext cx="17373600" cy="95250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8092" y="723900"/>
            <a:ext cx="16292857" cy="3945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4263" indent="-1084263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vi-VN" sz="4800" b="1" dirty="0" smtClean="0">
                <a:solidFill>
                  <a:srgbClr val="0000CC"/>
                </a:solidFill>
              </a:rPr>
              <a:t>Em </a:t>
            </a:r>
            <a:r>
              <a:rPr lang="vi-VN" sz="4800" b="1" dirty="0">
                <a:solidFill>
                  <a:srgbClr val="0000CC"/>
                </a:solidFill>
              </a:rPr>
              <a:t>cùng bạn thực hiện các bước sau để kích hoạt phần mềm soạn thảo văn bản </a:t>
            </a:r>
            <a:r>
              <a:rPr lang="vi-VN" sz="4800" b="1" dirty="0">
                <a:solidFill>
                  <a:srgbClr val="FF0000"/>
                </a:solidFill>
              </a:rPr>
              <a:t>Word</a:t>
            </a:r>
            <a:r>
              <a:rPr lang="vi-VN" sz="4800" b="1" dirty="0">
                <a:solidFill>
                  <a:srgbClr val="0000CC"/>
                </a:solidFill>
              </a:rPr>
              <a:t>:</a:t>
            </a:r>
          </a:p>
          <a:p>
            <a:pPr marL="571500" indent="449263">
              <a:lnSpc>
                <a:spcPct val="120000"/>
              </a:lnSpc>
              <a:spcAft>
                <a:spcPts val="1200"/>
              </a:spcAft>
            </a:pPr>
            <a:r>
              <a:rPr lang="vi-VN" sz="4800" dirty="0">
                <a:solidFill>
                  <a:srgbClr val="FF0000"/>
                </a:solidFill>
              </a:rPr>
              <a:t>[1] </a:t>
            </a:r>
            <a:r>
              <a:rPr lang="vi-VN" sz="4800" dirty="0">
                <a:solidFill>
                  <a:srgbClr val="0000CC"/>
                </a:solidFill>
              </a:rPr>
              <a:t>Nháy đúp chuột vào biểu </a:t>
            </a:r>
            <a:r>
              <a:rPr lang="vi-VN" sz="4800" dirty="0" smtClean="0">
                <a:solidFill>
                  <a:srgbClr val="0000CC"/>
                </a:solidFill>
              </a:rPr>
              <a:t>tượng</a:t>
            </a:r>
            <a:r>
              <a:rPr lang="en-US" sz="4800" dirty="0" smtClean="0">
                <a:solidFill>
                  <a:srgbClr val="0000CC"/>
                </a:solidFill>
              </a:rPr>
              <a:t>  </a:t>
            </a:r>
            <a:r>
              <a:rPr lang="vi-VN" sz="4800" dirty="0" smtClean="0">
                <a:solidFill>
                  <a:srgbClr val="0000CC"/>
                </a:solidFill>
              </a:rPr>
              <a:t> </a:t>
            </a:r>
            <a:r>
              <a:rPr lang="en-US" sz="4800" dirty="0" smtClean="0">
                <a:solidFill>
                  <a:srgbClr val="0000CC"/>
                </a:solidFill>
              </a:rPr>
              <a:t>         </a:t>
            </a:r>
            <a:r>
              <a:rPr lang="vi-VN" sz="4800" dirty="0" smtClean="0">
                <a:solidFill>
                  <a:srgbClr val="0000CC"/>
                </a:solidFill>
              </a:rPr>
              <a:t>;</a:t>
            </a:r>
            <a:endParaRPr lang="vi-VN" sz="4800" dirty="0">
              <a:solidFill>
                <a:srgbClr val="0000CC"/>
              </a:solidFill>
            </a:endParaRPr>
          </a:p>
          <a:p>
            <a:pPr marL="571500" indent="449263">
              <a:lnSpc>
                <a:spcPct val="120000"/>
              </a:lnSpc>
              <a:spcAft>
                <a:spcPts val="1200"/>
              </a:spcAft>
            </a:pPr>
            <a:r>
              <a:rPr lang="vi-VN" sz="4800" dirty="0">
                <a:solidFill>
                  <a:srgbClr val="FF0000"/>
                </a:solidFill>
              </a:rPr>
              <a:t>[2] </a:t>
            </a:r>
            <a:r>
              <a:rPr lang="vi-VN" sz="4800" dirty="0">
                <a:solidFill>
                  <a:srgbClr val="0000CC"/>
                </a:solidFill>
              </a:rPr>
              <a:t>Nháy chuột chọn </a:t>
            </a:r>
            <a:r>
              <a:rPr lang="vi-VN" sz="4800" b="1" dirty="0">
                <a:solidFill>
                  <a:srgbClr val="FF0000"/>
                </a:solidFill>
              </a:rPr>
              <a:t>Blank document </a:t>
            </a:r>
            <a:r>
              <a:rPr lang="vi-VN" sz="4800" dirty="0">
                <a:solidFill>
                  <a:srgbClr val="0000CC"/>
                </a:solidFill>
              </a:rPr>
              <a:t>(Hình 13.1). </a:t>
            </a:r>
            <a:endParaRPr lang="en-US" sz="4800" dirty="0">
              <a:solidFill>
                <a:srgbClr val="0000CC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4966" y="8031587"/>
            <a:ext cx="1987194" cy="21454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82400" y="2536225"/>
            <a:ext cx="1398541" cy="12486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24199" y="4618820"/>
            <a:ext cx="6988192" cy="53252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610345">
            <a:off x="16043357" y="504726"/>
            <a:ext cx="2667000" cy="12096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229" b="100000" l="8197" r="8852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728225">
            <a:off x="16347323" y="8257049"/>
            <a:ext cx="1419225" cy="196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51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81000" y="342900"/>
            <a:ext cx="17449800" cy="9622581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939192">
            <a:off x="16687610" y="8521221"/>
            <a:ext cx="1205203" cy="1819175"/>
          </a:xfrm>
          <a:prstGeom prst="rect">
            <a:avLst/>
          </a:prstGeom>
        </p:spPr>
      </p:pic>
      <p:pic>
        <p:nvPicPr>
          <p:cNvPr id="17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62200">
            <a:off x="121411" y="8432758"/>
            <a:ext cx="1467444" cy="180331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730294" y="450338"/>
            <a:ext cx="151043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13.2.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sổ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Word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219"/>
          <a:stretch/>
        </p:blipFill>
        <p:spPr>
          <a:xfrm>
            <a:off x="1207493" y="1243150"/>
            <a:ext cx="15761241" cy="7213208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3121375" y="8510366"/>
            <a:ext cx="13343164" cy="1291596"/>
          </a:xfrm>
          <a:prstGeom prst="roundRect">
            <a:avLst/>
          </a:prstGeom>
          <a:solidFill>
            <a:srgbClr val="CB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4000" dirty="0"/>
              <a:t>Quan sát hình 13.2 và gọi tên các thành phần cơ bản của cửa sổ phần mềm soạn thảo văn bản </a:t>
            </a:r>
            <a:r>
              <a:rPr lang="vi-VN" sz="4000" b="1" dirty="0"/>
              <a:t>Word</a:t>
            </a:r>
            <a:r>
              <a:rPr lang="vi-VN" sz="4000" dirty="0"/>
              <a:t>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2111" l="4297" r="1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0754" b="8545"/>
          <a:stretch/>
        </p:blipFill>
        <p:spPr>
          <a:xfrm>
            <a:off x="2035263" y="8494966"/>
            <a:ext cx="1061303" cy="13223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229" b="100000" l="8197" r="8852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728225">
            <a:off x="307380" y="-59117"/>
            <a:ext cx="1419225" cy="196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98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57200" y="381000"/>
            <a:ext cx="17373599" cy="95250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3094816">
            <a:off x="16471109" y="132207"/>
            <a:ext cx="1861626" cy="1240308"/>
          </a:xfrm>
          <a:prstGeom prst="rect">
            <a:avLst/>
          </a:prstGeom>
        </p:spPr>
      </p:pic>
      <p:pic>
        <p:nvPicPr>
          <p:cNvPr id="18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843897">
            <a:off x="579490" y="272565"/>
            <a:ext cx="1335595" cy="1447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33561" y="1492340"/>
            <a:ext cx="154686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400" b="1" dirty="0" err="1" smtClean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b="1" dirty="0" smtClean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4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4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4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4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40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dirty="0" smtClean="0">
              <a:solidFill>
                <a:srgbClr val="FF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89075" indent="-638175" algn="just">
              <a:lnSpc>
                <a:spcPct val="120000"/>
              </a:lnSpc>
              <a:spcAft>
                <a:spcPts val="1200"/>
              </a:spcAft>
              <a:buFont typeface="Calibri" panose="020F0502020204030204" pitchFamily="34" charset="0"/>
              <a:buChar char="●"/>
            </a:pPr>
            <a:r>
              <a:rPr lang="en-US" sz="44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4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(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1489075" indent="-638175" algn="just">
              <a:lnSpc>
                <a:spcPct val="120000"/>
              </a:lnSpc>
              <a:spcAft>
                <a:spcPts val="1200"/>
              </a:spcAft>
              <a:buFont typeface="Calibri" panose="020F0502020204030204" pitchFamily="34" charset="0"/>
              <a:buChar char="●"/>
            </a:pPr>
            <a:r>
              <a:rPr lang="en-US" sz="44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4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8000999" y="6479980"/>
            <a:ext cx="3810000" cy="355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81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13610" y="419100"/>
            <a:ext cx="16984579" cy="9426058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77200" y="266700"/>
            <a:ext cx="1981633" cy="10192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en-US" sz="45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45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ý: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1653471" y="1438353"/>
            <a:ext cx="14829090" cy="7684373"/>
          </a:xfrm>
          <a:prstGeom prst="wedgeRoundRectCallout">
            <a:avLst>
              <a:gd name="adj1" fmla="val -19235"/>
              <a:gd name="adj2" fmla="val 54198"/>
              <a:gd name="adj3" fmla="val 16667"/>
            </a:avLst>
          </a:prstGeom>
          <a:noFill/>
          <a:ln w="57150">
            <a:solidFill>
              <a:srgbClr val="FF5050"/>
            </a:solidFill>
            <a:prstDash val="sysDash"/>
          </a:ln>
        </p:spPr>
        <p:txBody>
          <a:bodyPr wrap="square">
            <a:spAutoFit/>
          </a:bodyPr>
          <a:lstStyle/>
          <a:p>
            <a:pPr marL="468313" indent="-468313" algn="just">
              <a:lnSpc>
                <a:spcPct val="120000"/>
              </a:lnSpc>
              <a:spcAft>
                <a:spcPts val="800"/>
              </a:spcAft>
            </a:pP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trỏ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nhấp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trỏ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trỏ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68313" indent="-468313" algn="just">
              <a:lnSpc>
                <a:spcPct val="120000"/>
              </a:lnSpc>
              <a:spcAft>
                <a:spcPts val="800"/>
              </a:spcAft>
            </a:pP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trỏ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trỏ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theo.</a:t>
            </a:r>
            <a:endParaRPr lang="en-US" sz="40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8313" indent="-468313" algn="just">
              <a:lnSpc>
                <a:spcPct val="120000"/>
              </a:lnSpc>
              <a:spcAft>
                <a:spcPts val="800"/>
              </a:spcAft>
            </a:pP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trỏ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trỏ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4000" dirty="0">
              <a:solidFill>
                <a:srgbClr val="0000CC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3974" y="7864726"/>
            <a:ext cx="2004033" cy="1980432"/>
          </a:xfrm>
          <a:prstGeom prst="rect">
            <a:avLst/>
          </a:prstGeom>
        </p:spPr>
      </p:pic>
      <p:pic>
        <p:nvPicPr>
          <p:cNvPr id="11" name="Picture 4" descr="https://lh6.googleusercontent.com/K-0bMIAxM5FrDXcW_RcLSp5SvRA0KKzFoOnMx8tu6gztATzRGEfEsxksr-OgBNDwSExpSAMtcyEtBuAhLWk3Ivt3h2m7qoYXXcgmDNJ4MqeMWKJpLtf54yZZoImQP0i91UvEw4_cFbeUILrqyrL7v5vU9yvewH0NQ_IABmd7oMJ_02Sdex0rrDTeFOe15hV-x6okg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17" y="7864725"/>
            <a:ext cx="1573155" cy="220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86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3"/>
  <p:tag name="MMPROD_UIDATA" val="&lt;database version=&quot;7.0&quot;&gt;&lt;object type=&quot;1&quot; unique_id=&quot;10001&quot;&gt;&lt;object type=&quot;2&quot; unique_id=&quot;10647&quot;&gt;&lt;object type=&quot;3&quot; unique_id=&quot;10648&quot;&gt;&lt;property id=&quot;20148&quot; value=&quot;5&quot;/&gt;&lt;property id=&quot;20300&quot; value=&quot;Slide 2&quot;/&gt;&lt;property id=&quot;20307&quot; value=&quot;257&quot;/&gt;&lt;/object&gt;&lt;object type=&quot;3&quot; unique_id=&quot;10649&quot;&gt;&lt;property id=&quot;20148&quot; value=&quot;5&quot;/&gt;&lt;property id=&quot;20300&quot; value=&quot;Slide 1 - &amp;quot;TIN HỌC 4 – TUẦN 13&amp;quot;&quot;/&gt;&lt;property id=&quot;20307&quot; value=&quot;369&quot;/&gt;&lt;/object&gt;&lt;object type=&quot;3&quot; unique_id=&quot;10650&quot;&gt;&lt;property id=&quot;20148&quot; value=&quot;5&quot;/&gt;&lt;property id=&quot;20300&quot; value=&quot;Slide 3&quot;/&gt;&lt;property id=&quot;20307&quot; value=&quot;285&quot;/&gt;&lt;/object&gt;&lt;object type=&quot;3&quot; unique_id=&quot;10651&quot;&gt;&lt;property id=&quot;20148&quot; value=&quot;5&quot;/&gt;&lt;property id=&quot;20300&quot; value=&quot;Slide 4&quot;/&gt;&lt;property id=&quot;20307&quot; value=&quot;256&quot;/&gt;&lt;/object&gt;&lt;object type=&quot;3&quot; unique_id=&quot;10652&quot;&gt;&lt;property id=&quot;20148&quot; value=&quot;5&quot;/&gt;&lt;property id=&quot;20300&quot; value=&quot;Slide 5&quot;/&gt;&lt;property id=&quot;20307&quot; value=&quot;284&quot;/&gt;&lt;/object&gt;&lt;object type=&quot;3&quot; unique_id=&quot;10653&quot;&gt;&lt;property id=&quot;20148&quot; value=&quot;5&quot;/&gt;&lt;property id=&quot;20300&quot; value=&quot;Slide 6&quot;/&gt;&lt;property id=&quot;20307&quot; value=&quot;289&quot;/&gt;&lt;/object&gt;&lt;object type=&quot;3&quot; unique_id=&quot;10654&quot;&gt;&lt;property id=&quot;20148&quot; value=&quot;5&quot;/&gt;&lt;property id=&quot;20300&quot; value=&quot;Slide 7&quot;/&gt;&lt;property id=&quot;20307&quot; value=&quot;347&quot;/&gt;&lt;/object&gt;&lt;object type=&quot;3&quot; unique_id=&quot;10655&quot;&gt;&lt;property id=&quot;20148&quot; value=&quot;5&quot;/&gt;&lt;property id=&quot;20300&quot; value=&quot;Slide 8&quot;/&gt;&lt;property id=&quot;20307&quot; value=&quot;293&quot;/&gt;&lt;/object&gt;&lt;object type=&quot;3&quot; unique_id=&quot;10656&quot;&gt;&lt;property id=&quot;20148&quot; value=&quot;5&quot;/&gt;&lt;property id=&quot;20300&quot; value=&quot;Slide 9&quot;/&gt;&lt;property id=&quot;20307&quot; value=&quot;358&quot;/&gt;&lt;/object&gt;&lt;object type=&quot;3&quot; unique_id=&quot;10657&quot;&gt;&lt;property id=&quot;20148&quot; value=&quot;5&quot;/&gt;&lt;property id=&quot;20300&quot; value=&quot;Slide 10&quot;/&gt;&lt;property id=&quot;20307&quot; value=&quot;343&quot;/&gt;&lt;/object&gt;&lt;object type=&quot;3&quot; unique_id=&quot;10658&quot;&gt;&lt;property id=&quot;20148&quot; value=&quot;5&quot;/&gt;&lt;property id=&quot;20300&quot; value=&quot;Slide 11&quot;/&gt;&lt;property id=&quot;20307&quot; value=&quot;299&quot;/&gt;&lt;/object&gt;&lt;object type=&quot;3&quot; unique_id=&quot;10659&quot;&gt;&lt;property id=&quot;20148&quot; value=&quot;5&quot;/&gt;&lt;property id=&quot;20300&quot; value=&quot;Slide 12&quot;/&gt;&lt;property id=&quot;20307&quot; value=&quot;359&quot;/&gt;&lt;/object&gt;&lt;object type=&quot;3&quot; unique_id=&quot;10660&quot;&gt;&lt;property id=&quot;20148&quot; value=&quot;5&quot;/&gt;&lt;property id=&quot;20300&quot; value=&quot;Slide 13&quot;/&gt;&lt;property id=&quot;20307&quot; value=&quot;362&quot;/&gt;&lt;/object&gt;&lt;object type=&quot;3&quot; unique_id=&quot;10661&quot;&gt;&lt;property id=&quot;20148&quot; value=&quot;5&quot;/&gt;&lt;property id=&quot;20300&quot; value=&quot;Slide 14&quot;/&gt;&lt;property id=&quot;20307&quot; value=&quot;296&quot;/&gt;&lt;/object&gt;&lt;object type=&quot;3&quot; unique_id=&quot;10662&quot;&gt;&lt;property id=&quot;20148&quot; value=&quot;5&quot;/&gt;&lt;property id=&quot;20300&quot; value=&quot;Slide 15&quot;/&gt;&lt;property id=&quot;20307&quot; value=&quot;322&quot;/&gt;&lt;/object&gt;&lt;object type=&quot;3&quot; unique_id=&quot;10663&quot;&gt;&lt;property id=&quot;20148&quot; value=&quot;5&quot;/&gt;&lt;property id=&quot;20300&quot; value=&quot;Slide 16&quot;/&gt;&lt;property id=&quot;20307&quot; value=&quot;366&quot;/&gt;&lt;/object&gt;&lt;object type=&quot;3&quot; unique_id=&quot;10664&quot;&gt;&lt;property id=&quot;20148&quot; value=&quot;5&quot;/&gt;&lt;property id=&quot;20300&quot; value=&quot;Slide 17&quot;/&gt;&lt;property id=&quot;20307&quot; value=&quot;330&quot;/&gt;&lt;/object&gt;&lt;object type=&quot;3&quot; unique_id=&quot;10665&quot;&gt;&lt;property id=&quot;20148&quot; value=&quot;5&quot;/&gt;&lt;property id=&quot;20300&quot; value=&quot;Slide 18&quot;/&gt;&lt;property id=&quot;20307&quot; value=&quot;367&quot;/&gt;&lt;/object&gt;&lt;object type=&quot;3&quot; unique_id=&quot;10666&quot;&gt;&lt;property id=&quot;20148&quot; value=&quot;5&quot;/&gt;&lt;property id=&quot;20300&quot; value=&quot;Slide 19&quot;/&gt;&lt;property id=&quot;20307&quot; value=&quot;368&quot;/&gt;&lt;/object&gt;&lt;object type=&quot;3&quot; unique_id=&quot;10667&quot;&gt;&lt;property id=&quot;20148&quot; value=&quot;5&quot;/&gt;&lt;property id=&quot;20300&quot; value=&quot;Slide 20&quot;/&gt;&lt;property id=&quot;20307&quot; value=&quot;283&quot;/&gt;&lt;/object&gt;&lt;/object&gt;&lt;object type=&quot;8&quot; unique_id=&quot;10689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2235</TotalTime>
  <Words>761</Words>
  <Application>Microsoft Office PowerPoint</Application>
  <PresentationFormat>Custom</PresentationFormat>
  <Paragraphs>59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Wingdings</vt:lpstr>
      <vt:lpstr>宋体</vt:lpstr>
      <vt:lpstr>Times New Roman</vt:lpstr>
      <vt:lpstr>Office Theme</vt:lpstr>
      <vt:lpstr>TIN HỌC 4 – TUẦN 13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Brown Illustration UI Computer Class Syllabus Education Presentation</dc:title>
  <dc:creator>Administrator</dc:creator>
  <cp:lastModifiedBy>MTC</cp:lastModifiedBy>
  <cp:revision>232</cp:revision>
  <dcterms:created xsi:type="dcterms:W3CDTF">2006-08-16T00:00:00Z</dcterms:created>
  <dcterms:modified xsi:type="dcterms:W3CDTF">2023-11-08T06:29:55Z</dcterms:modified>
  <dc:identifier>DAFKql8qNNg</dc:identifier>
</cp:coreProperties>
</file>